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40" r:id="rId2"/>
    <p:sldId id="339" r:id="rId3"/>
    <p:sldId id="305" r:id="rId4"/>
    <p:sldId id="303" r:id="rId5"/>
    <p:sldId id="307" r:id="rId6"/>
    <p:sldId id="308" r:id="rId7"/>
    <p:sldId id="312" r:id="rId8"/>
    <p:sldId id="310" r:id="rId9"/>
    <p:sldId id="313" r:id="rId10"/>
    <p:sldId id="314" r:id="rId11"/>
    <p:sldId id="315" r:id="rId12"/>
    <p:sldId id="316" r:id="rId13"/>
    <p:sldId id="318" r:id="rId14"/>
    <p:sldId id="321" r:id="rId15"/>
    <p:sldId id="323" r:id="rId16"/>
    <p:sldId id="326" r:id="rId17"/>
    <p:sldId id="327" r:id="rId18"/>
    <p:sldId id="328" r:id="rId19"/>
    <p:sldId id="382" r:id="rId20"/>
    <p:sldId id="383" r:id="rId21"/>
    <p:sldId id="384" r:id="rId22"/>
    <p:sldId id="385" r:id="rId23"/>
    <p:sldId id="387" r:id="rId24"/>
    <p:sldId id="388" r:id="rId25"/>
    <p:sldId id="390" r:id="rId26"/>
    <p:sldId id="345" r:id="rId27"/>
    <p:sldId id="346" r:id="rId28"/>
    <p:sldId id="348" r:id="rId29"/>
    <p:sldId id="350" r:id="rId30"/>
    <p:sldId id="354" r:id="rId31"/>
    <p:sldId id="355" r:id="rId32"/>
    <p:sldId id="356" r:id="rId33"/>
    <p:sldId id="357" r:id="rId34"/>
    <p:sldId id="358" r:id="rId35"/>
    <p:sldId id="359" r:id="rId36"/>
    <p:sldId id="360" r:id="rId37"/>
    <p:sldId id="361" r:id="rId38"/>
    <p:sldId id="380" r:id="rId39"/>
    <p:sldId id="370" r:id="rId40"/>
    <p:sldId id="371" r:id="rId41"/>
    <p:sldId id="372" r:id="rId42"/>
    <p:sldId id="373" r:id="rId43"/>
    <p:sldId id="374" r:id="rId44"/>
    <p:sldId id="375" r:id="rId45"/>
    <p:sldId id="376" r:id="rId46"/>
    <p:sldId id="377" r:id="rId47"/>
    <p:sldId id="378" r:id="rId48"/>
    <p:sldId id="379" r:id="rId4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1" autoAdjust="0"/>
    <p:restoredTop sz="92269" autoAdjust="0"/>
  </p:normalViewPr>
  <p:slideViewPr>
    <p:cSldViewPr>
      <p:cViewPr>
        <p:scale>
          <a:sx n="100" d="100"/>
          <a:sy n="100" d="100"/>
        </p:scale>
        <p:origin x="-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FBF99-E6E2-45AC-967F-424D3300F3B9}" type="datetimeFigureOut">
              <a:rPr lang="en-US" smtClean="0"/>
              <a:t>4/1/16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C2125-8E98-4A82-B6E0-5E01E26E3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3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1" Type="http://schemas.openxmlformats.org/officeDocument/2006/relationships/hyperlink" Target="mailto:newsoffice@MIT.EDU" TargetMode="External"/><Relationship Id="rId12" Type="http://schemas.openxmlformats.org/officeDocument/2006/relationships/hyperlink" Target="https://www.coursera.org/course/comnetworks" TargetMode="External"/><Relationship Id="rId13" Type="http://schemas.openxmlformats.org/officeDocument/2006/relationships/hyperlink" Target="http://web.mit.edu/newsoffice/2010/explained-shannon-0115.html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Relationship Id="rId3" Type="http://schemas.openxmlformats.org/officeDocument/2006/relationships/hyperlink" Target="http://webmuseum.mit.edu/images/DIAmed/C/CES_7.jpg" TargetMode="External"/><Relationship Id="rId4" Type="http://schemas.openxmlformats.org/officeDocument/2006/relationships/hyperlink" Target="http://webmuseum.mit.edu/detail.php?t=people&amp;type=all&amp;f=&amp;s=shannon&amp;record=2" TargetMode="External"/><Relationship Id="rId5" Type="http://schemas.openxmlformats.org/officeDocument/2006/relationships/hyperlink" Target="http://museum.mit.edu/150/20" TargetMode="External"/><Relationship Id="rId6" Type="http://schemas.openxmlformats.org/officeDocument/2006/relationships/hyperlink" Target="tel:617-253-3378" TargetMode="External"/><Relationship Id="rId7" Type="http://schemas.openxmlformats.org/officeDocument/2006/relationships/hyperlink" Target="tel:617-253-8994" TargetMode="External"/><Relationship Id="rId8" Type="http://schemas.openxmlformats.org/officeDocument/2006/relationships/hyperlink" Target="http://web.mit.edu/museum" TargetMode="External"/><Relationship Id="rId9" Type="http://schemas.openxmlformats.org/officeDocument/2006/relationships/hyperlink" Target="tel:617-253-8608" TargetMode="External"/><Relationship Id="rId10" Type="http://schemas.openxmlformats.org/officeDocument/2006/relationships/hyperlink" Target="mailto:djw@cs.washington.edu" TargetMode="Externa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Ask which signal we’d like to get out? (middle) Figures from CN5e slides #2-4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03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</a:t>
            </a:r>
            <a:r>
              <a:rPr lang="en-US" baseline="0" dirty="0" smtClean="0"/>
              <a:t> slides #2-23. Show constructive / destructive interference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38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Radio icon from openclipart.org, laptop icon from Cisco icon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72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Chart from http://www.ntia.doc.gov/page/2011/united-states-frequency-allocation-chart, 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46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from CN5E slide #2-20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47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Laptop from Cisco Icon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12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</a:t>
            </a:r>
            <a:r>
              <a:rPr lang="en-US" baseline="0" dirty="0" smtClean="0"/>
              <a:t> derived from CN5E figures #2-23. </a:t>
            </a:r>
            <a:r>
              <a:rPr lang="en-US" dirty="0" smtClean="0"/>
              <a:t>Write “baseband” under NRZ.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04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123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51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61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Circle protocol stack. Figure</a:t>
            </a:r>
            <a:r>
              <a:rPr lang="en-US" baseline="0" dirty="0" smtClean="0"/>
              <a:t> from </a:t>
            </a:r>
            <a:r>
              <a:rPr lang="en-US" dirty="0" smtClean="0"/>
              <a:t>CN5E figures 1-14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278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Hi,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photo is negative number CES 7  in our collection.  We allow free use of our images at 72dpi and under 730px/side for educational purposes, as long as proper credit is given; if the image below is suitable for your  needs, please use it with the credit line "Courtesy MIT Museum".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http://webmuseum.mit.edu/images/DIAmed/C/CES_7.jpg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Additional photos of Claude Shannon in our collection may be viewed here: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http://webmuseum.mit.edu/detail.php?t=people&amp;type=all&amp;f=&amp;s=shannon&amp;record=2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more information on the maze being demonstrated in the photo is available here: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http://museum.mit.edu/150/20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Please let me know if there's anything else I can do to help!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Best regards,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Ariel Weinberg</a:t>
            </a:r>
            <a:br>
              <a:rPr lang="en-US" dirty="0" smtClean="0"/>
            </a:br>
            <a:r>
              <a:rPr lang="en-US" dirty="0" smtClean="0"/>
              <a:t>Curatorial Associate, Science &amp; Technology Collections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MIT Museum, Building N52</a:t>
            </a:r>
            <a:br>
              <a:rPr lang="en-US" dirty="0" smtClean="0"/>
            </a:br>
            <a:r>
              <a:rPr lang="en-US" dirty="0" smtClean="0"/>
              <a:t>265 Massachusetts Avenue</a:t>
            </a:r>
            <a:br>
              <a:rPr lang="en-US" dirty="0" smtClean="0"/>
            </a:br>
            <a:r>
              <a:rPr lang="en-US" dirty="0" smtClean="0"/>
              <a:t>Cambridge MA 02139-4307</a:t>
            </a:r>
            <a:br>
              <a:rPr lang="en-US" dirty="0" smtClean="0"/>
            </a:br>
            <a:r>
              <a:rPr lang="en-US" dirty="0" err="1" smtClean="0"/>
              <a:t>tel</a:t>
            </a:r>
            <a:r>
              <a:rPr lang="en-US" dirty="0" smtClean="0"/>
              <a:t>: </a:t>
            </a:r>
            <a:r>
              <a:rPr lang="en-US" dirty="0" smtClean="0">
                <a:hlinkClick r:id="rId6"/>
              </a:rPr>
              <a:t>617-253-3378</a:t>
            </a:r>
            <a:r>
              <a:rPr lang="en-US" dirty="0" smtClean="0"/>
              <a:t>   fax: </a:t>
            </a:r>
            <a:r>
              <a:rPr lang="en-US" dirty="0" smtClean="0">
                <a:hlinkClick r:id="rId7"/>
              </a:rPr>
              <a:t>617-253-8994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8"/>
              </a:rPr>
              <a:t>http://web.mit.edu/museum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Jan 10, 2013, at 12:21 PM, Mary Anne Hansen wrote: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&gt; Hello Professor,</a:t>
            </a:r>
            <a:br>
              <a:rPr lang="en-US" dirty="0" smtClean="0"/>
            </a:b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The image in question does not belong to the News Office.</a:t>
            </a:r>
            <a:br>
              <a:rPr lang="en-US" dirty="0" smtClean="0"/>
            </a:b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By  way of this email, I am forwarding your request to my colleague Ariel Weinberg,</a:t>
            </a:r>
            <a:br>
              <a:rPr lang="en-US" dirty="0" smtClean="0"/>
            </a:br>
            <a:r>
              <a:rPr lang="en-US" dirty="0" smtClean="0"/>
              <a:t>&gt; Curatorial Associate at the MIT Museum who may be able to assist you.</a:t>
            </a:r>
            <a:br>
              <a:rPr lang="en-US" dirty="0" smtClean="0"/>
            </a:b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Best regards,</a:t>
            </a:r>
            <a:br>
              <a:rPr lang="en-US" dirty="0" smtClean="0"/>
            </a:br>
            <a:r>
              <a:rPr lang="en-US" dirty="0" smtClean="0"/>
              <a:t>&gt; Mary Anne Hansen</a:t>
            </a:r>
            <a:br>
              <a:rPr lang="en-US" dirty="0" smtClean="0"/>
            </a:br>
            <a:r>
              <a:rPr lang="en-US" dirty="0" smtClean="0"/>
              <a:t>&gt; Senior Administrative Assistant</a:t>
            </a:r>
            <a:br>
              <a:rPr lang="en-US" dirty="0" smtClean="0"/>
            </a:br>
            <a:r>
              <a:rPr lang="en-US" dirty="0" smtClean="0"/>
              <a:t>&gt; MIT News Office, 11-400</a:t>
            </a:r>
            <a:br>
              <a:rPr lang="en-US" dirty="0" smtClean="0"/>
            </a:br>
            <a:r>
              <a:rPr lang="en-US" dirty="0" smtClean="0"/>
              <a:t>&gt; </a:t>
            </a:r>
            <a:r>
              <a:rPr lang="en-US" dirty="0" smtClean="0">
                <a:hlinkClick r:id="rId9"/>
              </a:rPr>
              <a:t>617-253-8608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From: David </a:t>
            </a:r>
            <a:r>
              <a:rPr lang="en-US" dirty="0" err="1" smtClean="0"/>
              <a:t>Wetherall</a:t>
            </a:r>
            <a:r>
              <a:rPr lang="en-US" dirty="0" smtClean="0"/>
              <a:t> &lt;</a:t>
            </a:r>
            <a:r>
              <a:rPr lang="en-US" dirty="0" smtClean="0">
                <a:hlinkClick r:id="rId10"/>
              </a:rPr>
              <a:t>djw@cs.washington.edu</a:t>
            </a: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Date: Thursday, January 10, 2013 11:48 AM</a:t>
            </a:r>
            <a:br>
              <a:rPr lang="en-US" dirty="0" smtClean="0"/>
            </a:br>
            <a:r>
              <a:rPr lang="en-US" dirty="0" smtClean="0"/>
              <a:t>&gt; To: "</a:t>
            </a:r>
            <a:r>
              <a:rPr lang="en-US" dirty="0" smtClean="0">
                <a:hlinkClick r:id="rId11"/>
              </a:rPr>
              <a:t>newsoffice@MIT.EDU</a:t>
            </a:r>
            <a:r>
              <a:rPr lang="en-US" dirty="0" smtClean="0"/>
              <a:t>" &lt;</a:t>
            </a:r>
            <a:r>
              <a:rPr lang="en-US" dirty="0" smtClean="0">
                <a:hlinkClick r:id="rId11"/>
              </a:rPr>
              <a:t>newsoffice@MIT.EDU</a:t>
            </a: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Subject: permissions request</a:t>
            </a:r>
            <a:br>
              <a:rPr lang="en-US" dirty="0" smtClean="0"/>
            </a:b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Hi,</a:t>
            </a:r>
            <a:br>
              <a:rPr lang="en-US" dirty="0" smtClean="0"/>
            </a:b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I am a professor teaching a massive free online course on </a:t>
            </a:r>
            <a:r>
              <a:rPr lang="en-US" dirty="0" err="1" smtClean="0"/>
              <a:t>Coursera</a:t>
            </a:r>
            <a:r>
              <a:rPr lang="en-US" dirty="0" smtClean="0"/>
              <a:t> (</a:t>
            </a:r>
            <a:r>
              <a:rPr lang="en-US" dirty="0" smtClean="0">
                <a:hlinkClick r:id="rId12"/>
              </a:rPr>
              <a:t>https://www.coursera.org/course/comnetworks</a:t>
            </a:r>
            <a:r>
              <a:rPr lang="en-US" dirty="0" smtClean="0"/>
              <a:t>). I came across your article on the Shannon limit:</a:t>
            </a:r>
            <a:br>
              <a:rPr lang="en-US" dirty="0" smtClean="0"/>
            </a:b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</a:t>
            </a:r>
            <a:r>
              <a:rPr lang="en-US" dirty="0" smtClean="0">
                <a:hlinkClick r:id="rId13"/>
              </a:rPr>
              <a:t>http://web.mit.edu/newsoffice/2010/explained-shannon-0115.html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I'm asking for permission to reuse the photo in my videos and slides, which will be posted online.</a:t>
            </a:r>
            <a:br>
              <a:rPr lang="en-US" dirty="0" smtClean="0"/>
            </a:b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Please let me know how to proceed.</a:t>
            </a:r>
            <a:br>
              <a:rPr lang="en-US" dirty="0" smtClean="0"/>
            </a:b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Thank you,</a:t>
            </a:r>
            <a:br>
              <a:rPr lang="en-US" dirty="0" smtClean="0"/>
            </a:b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David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131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over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39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131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 lines to home, say rate depends 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dist</a:t>
            </a:r>
            <a:r>
              <a:rPr lang="en-US" baseline="0" dirty="0" smtClean="0"/>
              <a:t>/quality</a:t>
            </a:r>
          </a:p>
          <a:p>
            <a:r>
              <a:rPr lang="en-US" dirty="0" smtClean="0"/>
              <a:t>Home from openclipart.org, building from cisco icon library.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37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27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Underline new terms switch, router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53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Icons from Cisco icon</a:t>
            </a:r>
            <a:r>
              <a:rPr lang="en-US" baseline="0" dirty="0" smtClean="0"/>
              <a:t>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19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54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CN5E Slides #1-42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58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 outline,</a:t>
            </a:r>
            <a:r>
              <a:rPr lang="en-US" baseline="0" dirty="0" smtClean="0"/>
              <a:t> book </a:t>
            </a:r>
            <a:r>
              <a:rPr lang="en-US" dirty="0" smtClean="0"/>
              <a:t>from openclipart.org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44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Figures from CN5e slides #2-4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92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47750"/>
            <a:ext cx="5715000" cy="3581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5943600" y="1755340"/>
            <a:ext cx="27432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0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94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20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4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81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42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24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7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47750"/>
            <a:ext cx="5715000" cy="3581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58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276350"/>
            <a:ext cx="5715000" cy="3352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5943600" y="1755340"/>
            <a:ext cx="27432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6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276350"/>
            <a:ext cx="5715000" cy="3352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35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09550"/>
            <a:ext cx="8686800" cy="85725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Computer Networks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85800" y="1657350"/>
            <a:ext cx="5257800" cy="1524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>
            <a:spLocks/>
          </p:cNvSpPr>
          <p:nvPr userDrawn="1"/>
        </p:nvSpPr>
        <p:spPr>
          <a:xfrm>
            <a:off x="5943600" y="1755340"/>
            <a:ext cx="27432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62000" y="2876550"/>
            <a:ext cx="4525887" cy="936190"/>
            <a:chOff x="1204264" y="3301954"/>
            <a:chExt cx="4525887" cy="936190"/>
          </a:xfrm>
        </p:grpSpPr>
        <p:pic>
          <p:nvPicPr>
            <p:cNvPr id="10" name="Picture 6" descr="http://www.engr.washington.edu/sites/default/files/mycoe/marcom/uw/signature_left/UW.Signature_left_small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264" y="3892522"/>
              <a:ext cx="4425649" cy="345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726234" y="3301954"/>
              <a:ext cx="4003917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600" dirty="0" smtClean="0">
                  <a:latin typeface="Calibri" pitchFamily="34" charset="0"/>
                  <a:cs typeface="Calibri" pitchFamily="34" charset="0"/>
                </a:rPr>
                <a:t>David Wetherall  (djw@uw.edu)</a:t>
              </a:r>
            </a:p>
            <a:p>
              <a:pPr>
                <a:spcAft>
                  <a:spcPts val="300"/>
                </a:spcAft>
              </a:pPr>
              <a:r>
                <a:rPr lang="en-US" sz="1600" dirty="0" smtClean="0">
                  <a:latin typeface="Calibri" pitchFamily="34" charset="0"/>
                  <a:cs typeface="Calibri" pitchFamily="34" charset="0"/>
                </a:rPr>
                <a:t>Professor of Computer Science &amp; Engineering</a:t>
              </a:r>
              <a:endParaRPr lang="en-US" sz="160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2" name="Picture 8" descr="http://www.cs.washington.edu/images/logo/CSElogo2_14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264" y="3362118"/>
              <a:ext cx="502920" cy="502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59554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6350"/>
            <a:ext cx="8686800" cy="3200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631436"/>
            <a:ext cx="9144000" cy="512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Extent of subtitles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4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2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91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6350"/>
            <a:ext cx="8686800" cy="3200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9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05979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82278"/>
            <a:ext cx="86868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478155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47815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3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2" r:id="rId3"/>
    <p:sldLayoutId id="2147483664" r:id="rId4"/>
    <p:sldLayoutId id="2147483661" r:id="rId5"/>
    <p:sldLayoutId id="2147483666" r:id="rId6"/>
    <p:sldLayoutId id="2147483649" r:id="rId7"/>
    <p:sldLayoutId id="2147483650" r:id="rId8"/>
    <p:sldLayoutId id="2147483663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wm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57350"/>
            <a:ext cx="9144000" cy="857250"/>
          </a:xfrm>
        </p:spPr>
        <p:txBody>
          <a:bodyPr/>
          <a:lstStyle/>
          <a:p>
            <a:r>
              <a:rPr lang="en-US" dirty="0" smtClean="0"/>
              <a:t>Computer Networks</a:t>
            </a:r>
            <a:endParaRPr lang="en-US" dirty="0"/>
          </a:p>
        </p:txBody>
      </p:sp>
      <p:sp>
        <p:nvSpPr>
          <p:cNvPr id="41" name="Title 3"/>
          <p:cNvSpPr txBox="1">
            <a:spLocks/>
          </p:cNvSpPr>
          <p:nvPr/>
        </p:nvSpPr>
        <p:spPr>
          <a:xfrm>
            <a:off x="0" y="2419350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sz="3000" dirty="0" err="1" smtClean="0">
                <a:solidFill>
                  <a:srgbClr val="000000"/>
                </a:solidFill>
              </a:rPr>
              <a:t>Shyam</a:t>
            </a:r>
            <a:r>
              <a:rPr lang="en-US" sz="3000" dirty="0" smtClean="0">
                <a:solidFill>
                  <a:srgbClr val="000000"/>
                </a:solidFill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</a:rPr>
              <a:t>Gollakota</a:t>
            </a:r>
            <a:endParaRPr lang="en-US" sz="3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384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 of Layering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Information hiding and </a:t>
            </a:r>
            <a:r>
              <a:rPr lang="en-US" sz="2800" dirty="0" smtClean="0"/>
              <a:t>reuse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10</a:t>
            </a:fld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920650" y="1885950"/>
            <a:ext cx="2768074" cy="2313436"/>
            <a:chOff x="1447800" y="1706113"/>
            <a:chExt cx="2768074" cy="2313436"/>
          </a:xfrm>
        </p:grpSpPr>
        <p:grpSp>
          <p:nvGrpSpPr>
            <p:cNvPr id="50" name="Group 49"/>
            <p:cNvGrpSpPr/>
            <p:nvPr/>
          </p:nvGrpSpPr>
          <p:grpSpPr>
            <a:xfrm>
              <a:off x="1447800" y="1706113"/>
              <a:ext cx="1066800" cy="2313436"/>
              <a:chOff x="1447800" y="1706113"/>
              <a:chExt cx="1066800" cy="2313436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447800" y="2220968"/>
                <a:ext cx="1066800" cy="1798581"/>
                <a:chOff x="6705600" y="1802799"/>
                <a:chExt cx="1447800" cy="2134596"/>
              </a:xfrm>
              <a:solidFill>
                <a:srgbClr val="F8F8F8"/>
              </a:solidFill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6705600" y="180279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17" name="Rectangle 16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2735931" y="3361198"/>
                    <a:ext cx="475547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HTTP</a:t>
                    </a:r>
                    <a:endParaRPr lang="en-US" sz="2000" dirty="0"/>
                  </a:p>
                </p:txBody>
              </p:sp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6705600" y="2342867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15" name="Rectangle 14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2787237" y="3361198"/>
                    <a:ext cx="372936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TCP</a:t>
                    </a:r>
                    <a:endParaRPr lang="en-US" sz="2000" dirty="0"/>
                  </a:p>
                </p:txBody>
              </p:sp>
            </p:grpSp>
            <p:grpSp>
              <p:nvGrpSpPr>
                <p:cNvPr id="9" name="Group 8"/>
                <p:cNvGrpSpPr/>
                <p:nvPr/>
              </p:nvGrpSpPr>
              <p:grpSpPr>
                <a:xfrm>
                  <a:off x="6705600" y="285725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13" name="Rectangle 12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2849608" y="3361198"/>
                    <a:ext cx="248193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IP</a:t>
                    </a:r>
                    <a:endParaRPr lang="en-US" sz="2000" dirty="0"/>
                  </a:p>
                </p:txBody>
              </p:sp>
            </p:grpSp>
            <p:grpSp>
              <p:nvGrpSpPr>
                <p:cNvPr id="10" name="Group 9"/>
                <p:cNvGrpSpPr/>
                <p:nvPr/>
              </p:nvGrpSpPr>
              <p:grpSpPr>
                <a:xfrm>
                  <a:off x="6705600" y="3397327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11" name="Rectangle 10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681853" y="3361198"/>
                    <a:ext cx="583702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802.11</a:t>
                    </a:r>
                    <a:endParaRPr lang="en-US" sz="2000" dirty="0"/>
                  </a:p>
                </p:txBody>
              </p:sp>
            </p:grpSp>
          </p:grpSp>
          <p:grpSp>
            <p:nvGrpSpPr>
              <p:cNvPr id="45" name="Group 44"/>
              <p:cNvGrpSpPr/>
              <p:nvPr/>
            </p:nvGrpSpPr>
            <p:grpSpPr>
              <a:xfrm>
                <a:off x="1447800" y="1706113"/>
                <a:ext cx="1066800" cy="408437"/>
                <a:chOff x="6605913" y="1123950"/>
                <a:chExt cx="1524000" cy="533400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6605913" y="1123950"/>
                  <a:ext cx="1524000" cy="5334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6855382" y="1129388"/>
                  <a:ext cx="1042914" cy="52252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2000" dirty="0" smtClean="0"/>
                    <a:t>Browser</a:t>
                  </a:r>
                  <a:endParaRPr lang="en-US" sz="2000" dirty="0"/>
                </a:p>
              </p:txBody>
            </p:sp>
          </p:grpSp>
          <p:cxnSp>
            <p:nvCxnSpPr>
              <p:cNvPr id="48" name="Straight Connector 47"/>
              <p:cNvCxnSpPr>
                <a:endCxn id="46" idx="4"/>
              </p:cNvCxnSpPr>
              <p:nvPr/>
            </p:nvCxnSpPr>
            <p:spPr>
              <a:xfrm flipV="1">
                <a:off x="1980257" y="2114550"/>
                <a:ext cx="943" cy="1064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3149074" y="1706113"/>
              <a:ext cx="1066800" cy="2313436"/>
              <a:chOff x="1447800" y="1706113"/>
              <a:chExt cx="1066800" cy="231343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1447800" y="2220968"/>
                <a:ext cx="1066800" cy="1798581"/>
                <a:chOff x="6705600" y="1802799"/>
                <a:chExt cx="1447800" cy="2134596"/>
              </a:xfrm>
              <a:solidFill>
                <a:srgbClr val="F8F8F8"/>
              </a:solidFill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6705600" y="180279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67" name="Rectangle 66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2735931" y="3361198"/>
                    <a:ext cx="475547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HTTP</a:t>
                    </a:r>
                    <a:endParaRPr lang="en-US" sz="2000" dirty="0"/>
                  </a:p>
                </p:txBody>
              </p:sp>
            </p:grpSp>
            <p:grpSp>
              <p:nvGrpSpPr>
                <p:cNvPr id="58" name="Group 57"/>
                <p:cNvGrpSpPr/>
                <p:nvPr/>
              </p:nvGrpSpPr>
              <p:grpSpPr>
                <a:xfrm>
                  <a:off x="6705600" y="2342867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65" name="Rectangle 64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2787237" y="3361198"/>
                    <a:ext cx="372936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TCP</a:t>
                    </a:r>
                    <a:endParaRPr lang="en-US" sz="2000" dirty="0"/>
                  </a:p>
                </p:txBody>
              </p:sp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6705600" y="285725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63" name="Rectangle 62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2849608" y="3361198"/>
                    <a:ext cx="248193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IP</a:t>
                    </a:r>
                    <a:endParaRPr lang="en-US" sz="2000" dirty="0"/>
                  </a:p>
                </p:txBody>
              </p:sp>
            </p:grpSp>
            <p:grpSp>
              <p:nvGrpSpPr>
                <p:cNvPr id="60" name="Group 59"/>
                <p:cNvGrpSpPr/>
                <p:nvPr/>
              </p:nvGrpSpPr>
              <p:grpSpPr>
                <a:xfrm>
                  <a:off x="6705600" y="3397327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61" name="Rectangle 60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2681853" y="3361198"/>
                    <a:ext cx="583702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802.11</a:t>
                    </a:r>
                    <a:endParaRPr lang="en-US" sz="2000" dirty="0"/>
                  </a:p>
                </p:txBody>
              </p:sp>
            </p:grpSp>
          </p:grpSp>
          <p:grpSp>
            <p:nvGrpSpPr>
              <p:cNvPr id="53" name="Group 52"/>
              <p:cNvGrpSpPr/>
              <p:nvPr/>
            </p:nvGrpSpPr>
            <p:grpSpPr>
              <a:xfrm>
                <a:off x="1447800" y="1706113"/>
                <a:ext cx="1066800" cy="408437"/>
                <a:chOff x="6605913" y="1123950"/>
                <a:chExt cx="1524000" cy="533400"/>
              </a:xfrm>
            </p:grpSpPr>
            <p:sp>
              <p:nvSpPr>
                <p:cNvPr id="55" name="Oval 54"/>
                <p:cNvSpPr/>
                <p:nvPr/>
              </p:nvSpPr>
              <p:spPr>
                <a:xfrm>
                  <a:off x="6605913" y="1123950"/>
                  <a:ext cx="1524000" cy="5334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6766417" y="1129388"/>
                  <a:ext cx="1220849" cy="52252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2000" dirty="0" smtClean="0"/>
                    <a:t>Server</a:t>
                  </a:r>
                  <a:endParaRPr lang="en-US" sz="2000" dirty="0"/>
                </a:p>
              </p:txBody>
            </p:sp>
          </p:grpSp>
          <p:cxnSp>
            <p:nvCxnSpPr>
              <p:cNvPr id="54" name="Straight Connector 53"/>
              <p:cNvCxnSpPr>
                <a:endCxn id="55" idx="4"/>
              </p:cNvCxnSpPr>
              <p:nvPr/>
            </p:nvCxnSpPr>
            <p:spPr>
              <a:xfrm flipV="1">
                <a:off x="1980257" y="2114550"/>
                <a:ext cx="943" cy="1064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Arrow Connector 69"/>
            <p:cNvCxnSpPr>
              <a:stCxn id="46" idx="6"/>
              <a:endCxn id="55" idx="2"/>
            </p:cNvCxnSpPr>
            <p:nvPr/>
          </p:nvCxnSpPr>
          <p:spPr>
            <a:xfrm>
              <a:off x="2514600" y="1910332"/>
              <a:ext cx="634474" cy="0"/>
            </a:xfrm>
            <a:prstGeom prst="straightConnector1">
              <a:avLst/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840523" y="2167759"/>
              <a:ext cx="29421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534423" y="2167759"/>
              <a:ext cx="29421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5244189" y="1885950"/>
            <a:ext cx="2795297" cy="2313436"/>
            <a:chOff x="1434189" y="1706113"/>
            <a:chExt cx="2795297" cy="2313436"/>
          </a:xfrm>
        </p:grpSpPr>
        <p:grpSp>
          <p:nvGrpSpPr>
            <p:cNvPr id="75" name="Group 74"/>
            <p:cNvGrpSpPr/>
            <p:nvPr/>
          </p:nvGrpSpPr>
          <p:grpSpPr>
            <a:xfrm>
              <a:off x="1434189" y="1706113"/>
              <a:ext cx="1094017" cy="2313436"/>
              <a:chOff x="1434189" y="1706113"/>
              <a:chExt cx="1094017" cy="2313436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1434189" y="2220968"/>
                <a:ext cx="1094017" cy="1798581"/>
                <a:chOff x="6687131" y="1802799"/>
                <a:chExt cx="1484738" cy="2134596"/>
              </a:xfrm>
              <a:solidFill>
                <a:srgbClr val="F8F8F8"/>
              </a:solidFill>
            </p:grpSpPr>
            <p:grpSp>
              <p:nvGrpSpPr>
                <p:cNvPr id="102" name="Group 101"/>
                <p:cNvGrpSpPr/>
                <p:nvPr/>
              </p:nvGrpSpPr>
              <p:grpSpPr>
                <a:xfrm>
                  <a:off x="6705600" y="180279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112" name="Rectangle 111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113" name="TextBox 112"/>
                  <p:cNvSpPr txBox="1"/>
                  <p:nvPr/>
                </p:nvSpPr>
                <p:spPr>
                  <a:xfrm>
                    <a:off x="2735931" y="3361198"/>
                    <a:ext cx="475547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HTTP</a:t>
                    </a:r>
                    <a:endParaRPr lang="en-US" sz="2000" dirty="0"/>
                  </a:p>
                </p:txBody>
              </p:sp>
            </p:grpSp>
            <p:grpSp>
              <p:nvGrpSpPr>
                <p:cNvPr id="103" name="Group 102"/>
                <p:cNvGrpSpPr/>
                <p:nvPr/>
              </p:nvGrpSpPr>
              <p:grpSpPr>
                <a:xfrm>
                  <a:off x="6705600" y="2342867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110" name="Rectangle 109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2787237" y="3361198"/>
                    <a:ext cx="372936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TCP</a:t>
                    </a:r>
                    <a:endParaRPr lang="en-US" sz="2000" dirty="0"/>
                  </a:p>
                </p:txBody>
              </p:sp>
            </p:grpSp>
            <p:grpSp>
              <p:nvGrpSpPr>
                <p:cNvPr id="104" name="Group 103"/>
                <p:cNvGrpSpPr/>
                <p:nvPr/>
              </p:nvGrpSpPr>
              <p:grpSpPr>
                <a:xfrm>
                  <a:off x="6705600" y="285725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108" name="Rectangle 107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2849608" y="3361198"/>
                    <a:ext cx="248193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IP</a:t>
                    </a:r>
                    <a:endParaRPr lang="en-US" sz="2000" dirty="0"/>
                  </a:p>
                </p:txBody>
              </p:sp>
            </p:grpSp>
            <p:grpSp>
              <p:nvGrpSpPr>
                <p:cNvPr id="105" name="Group 104"/>
                <p:cNvGrpSpPr/>
                <p:nvPr/>
              </p:nvGrpSpPr>
              <p:grpSpPr>
                <a:xfrm>
                  <a:off x="6687131" y="3397327"/>
                  <a:ext cx="1484738" cy="540068"/>
                  <a:chOff x="2491166" y="3315983"/>
                  <a:chExt cx="965080" cy="470535"/>
                </a:xfrm>
                <a:grpFill/>
              </p:grpSpPr>
              <p:sp>
                <p:nvSpPr>
                  <p:cNvPr id="106" name="Rectangle 105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2491166" y="3361198"/>
                    <a:ext cx="965080" cy="4137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Ethernet</a:t>
                    </a:r>
                    <a:endParaRPr lang="en-US" sz="2000" dirty="0"/>
                  </a:p>
                </p:txBody>
              </p:sp>
            </p:grpSp>
          </p:grpSp>
          <p:grpSp>
            <p:nvGrpSpPr>
              <p:cNvPr id="98" name="Group 97"/>
              <p:cNvGrpSpPr/>
              <p:nvPr/>
            </p:nvGrpSpPr>
            <p:grpSpPr>
              <a:xfrm>
                <a:off x="1447800" y="1706113"/>
                <a:ext cx="1066800" cy="408437"/>
                <a:chOff x="6605913" y="1123950"/>
                <a:chExt cx="1524000" cy="533400"/>
              </a:xfrm>
            </p:grpSpPr>
            <p:sp>
              <p:nvSpPr>
                <p:cNvPr id="100" name="Oval 99"/>
                <p:cNvSpPr/>
                <p:nvPr/>
              </p:nvSpPr>
              <p:spPr>
                <a:xfrm>
                  <a:off x="6605913" y="1123950"/>
                  <a:ext cx="1524000" cy="5334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6855382" y="1129388"/>
                  <a:ext cx="1042914" cy="52252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2000" dirty="0" smtClean="0"/>
                    <a:t>Browser</a:t>
                  </a:r>
                  <a:endParaRPr lang="en-US" sz="2000" dirty="0"/>
                </a:p>
              </p:txBody>
            </p:sp>
          </p:grpSp>
          <p:cxnSp>
            <p:nvCxnSpPr>
              <p:cNvPr id="99" name="Straight Connector 98"/>
              <p:cNvCxnSpPr>
                <a:endCxn id="100" idx="4"/>
              </p:cNvCxnSpPr>
              <p:nvPr/>
            </p:nvCxnSpPr>
            <p:spPr>
              <a:xfrm flipV="1">
                <a:off x="1980257" y="2114550"/>
                <a:ext cx="943" cy="1064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3135468" y="1706113"/>
              <a:ext cx="1094018" cy="2298199"/>
              <a:chOff x="1434194" y="1706113"/>
              <a:chExt cx="1094018" cy="2298199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1434194" y="2220968"/>
                <a:ext cx="1094018" cy="1783344"/>
                <a:chOff x="6687133" y="1802799"/>
                <a:chExt cx="1484738" cy="2116513"/>
              </a:xfrm>
              <a:solidFill>
                <a:srgbClr val="F8F8F8"/>
              </a:solidFill>
            </p:grpSpPr>
            <p:grpSp>
              <p:nvGrpSpPr>
                <p:cNvPr id="85" name="Group 84"/>
                <p:cNvGrpSpPr/>
                <p:nvPr/>
              </p:nvGrpSpPr>
              <p:grpSpPr>
                <a:xfrm>
                  <a:off x="6705600" y="180279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95" name="Rectangle 94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2735931" y="3361198"/>
                    <a:ext cx="475547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HTTP</a:t>
                    </a:r>
                    <a:endParaRPr lang="en-US" sz="2000" dirty="0"/>
                  </a:p>
                </p:txBody>
              </p:sp>
            </p:grpSp>
            <p:grpSp>
              <p:nvGrpSpPr>
                <p:cNvPr id="86" name="Group 85"/>
                <p:cNvGrpSpPr/>
                <p:nvPr/>
              </p:nvGrpSpPr>
              <p:grpSpPr>
                <a:xfrm>
                  <a:off x="6705600" y="2342867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93" name="Rectangle 92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2787237" y="3361198"/>
                    <a:ext cx="372936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TCP</a:t>
                    </a:r>
                    <a:endParaRPr lang="en-US" sz="2000" dirty="0"/>
                  </a:p>
                </p:txBody>
              </p:sp>
            </p:grpSp>
            <p:grpSp>
              <p:nvGrpSpPr>
                <p:cNvPr id="87" name="Group 86"/>
                <p:cNvGrpSpPr/>
                <p:nvPr/>
              </p:nvGrpSpPr>
              <p:grpSpPr>
                <a:xfrm>
                  <a:off x="6705600" y="285725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91" name="Rectangle 90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92" name="TextBox 91"/>
                  <p:cNvSpPr txBox="1"/>
                  <p:nvPr/>
                </p:nvSpPr>
                <p:spPr>
                  <a:xfrm>
                    <a:off x="2849608" y="3361198"/>
                    <a:ext cx="248193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IP</a:t>
                    </a:r>
                    <a:endParaRPr lang="en-US" sz="2000" dirty="0"/>
                  </a:p>
                </p:txBody>
              </p:sp>
            </p:grpSp>
            <p:grpSp>
              <p:nvGrpSpPr>
                <p:cNvPr id="88" name="Group 87"/>
                <p:cNvGrpSpPr/>
                <p:nvPr/>
              </p:nvGrpSpPr>
              <p:grpSpPr>
                <a:xfrm>
                  <a:off x="6687133" y="3379244"/>
                  <a:ext cx="1484738" cy="540068"/>
                  <a:chOff x="2491167" y="3300228"/>
                  <a:chExt cx="965080" cy="470535"/>
                </a:xfrm>
                <a:grpFill/>
              </p:grpSpPr>
              <p:sp>
                <p:nvSpPr>
                  <p:cNvPr id="89" name="Rectangle 88"/>
                  <p:cNvSpPr/>
                  <p:nvPr/>
                </p:nvSpPr>
                <p:spPr>
                  <a:xfrm>
                    <a:off x="2497452" y="3300228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2491167" y="3328635"/>
                    <a:ext cx="965080" cy="4137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Ethernet</a:t>
                    </a:r>
                    <a:endParaRPr lang="en-US" sz="2000" dirty="0"/>
                  </a:p>
                </p:txBody>
              </p:sp>
            </p:grpSp>
          </p:grpSp>
          <p:grpSp>
            <p:nvGrpSpPr>
              <p:cNvPr id="81" name="Group 80"/>
              <p:cNvGrpSpPr/>
              <p:nvPr/>
            </p:nvGrpSpPr>
            <p:grpSpPr>
              <a:xfrm>
                <a:off x="1447800" y="1706113"/>
                <a:ext cx="1066800" cy="408437"/>
                <a:chOff x="6605913" y="1123950"/>
                <a:chExt cx="1524000" cy="533400"/>
              </a:xfrm>
            </p:grpSpPr>
            <p:sp>
              <p:nvSpPr>
                <p:cNvPr id="83" name="Oval 82"/>
                <p:cNvSpPr/>
                <p:nvPr/>
              </p:nvSpPr>
              <p:spPr>
                <a:xfrm>
                  <a:off x="6605913" y="1123950"/>
                  <a:ext cx="1524000" cy="5334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6766417" y="1129388"/>
                  <a:ext cx="1220849" cy="52252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2000" dirty="0" smtClean="0"/>
                    <a:t>Server</a:t>
                  </a:r>
                  <a:endParaRPr lang="en-US" sz="2000" dirty="0"/>
                </a:p>
              </p:txBody>
            </p:sp>
          </p:grpSp>
          <p:cxnSp>
            <p:nvCxnSpPr>
              <p:cNvPr id="82" name="Straight Connector 81"/>
              <p:cNvCxnSpPr>
                <a:endCxn id="83" idx="4"/>
              </p:cNvCxnSpPr>
              <p:nvPr/>
            </p:nvCxnSpPr>
            <p:spPr>
              <a:xfrm flipV="1">
                <a:off x="1980257" y="2114550"/>
                <a:ext cx="943" cy="1064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Straight Arrow Connector 76"/>
            <p:cNvCxnSpPr>
              <a:stCxn id="100" idx="6"/>
              <a:endCxn id="83" idx="2"/>
            </p:cNvCxnSpPr>
            <p:nvPr/>
          </p:nvCxnSpPr>
          <p:spPr>
            <a:xfrm>
              <a:off x="2514600" y="1910332"/>
              <a:ext cx="634474" cy="0"/>
            </a:xfrm>
            <a:prstGeom prst="straightConnector1">
              <a:avLst/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840523" y="2167759"/>
              <a:ext cx="29421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534423" y="2167759"/>
              <a:ext cx="29421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4343400" y="3083386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</a:t>
            </a:r>
            <a:endParaRPr lang="en-US" sz="2400" dirty="0"/>
          </a:p>
        </p:txBody>
      </p:sp>
      <p:grpSp>
        <p:nvGrpSpPr>
          <p:cNvPr id="114" name="Group 113"/>
          <p:cNvGrpSpPr/>
          <p:nvPr/>
        </p:nvGrpSpPr>
        <p:grpSpPr>
          <a:xfrm>
            <a:off x="1453107" y="4184149"/>
            <a:ext cx="1701273" cy="128159"/>
            <a:chOff x="3238501" y="3668379"/>
            <a:chExt cx="2498752" cy="128159"/>
          </a:xfrm>
        </p:grpSpPr>
        <p:cxnSp>
          <p:nvCxnSpPr>
            <p:cNvPr id="115" name="Elbow Connector 114"/>
            <p:cNvCxnSpPr/>
            <p:nvPr/>
          </p:nvCxnSpPr>
          <p:spPr>
            <a:xfrm rot="16200000" flipH="1">
              <a:off x="4438184" y="2497469"/>
              <a:ext cx="99385" cy="2498752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5737253" y="3668379"/>
              <a:ext cx="0" cy="128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5827766" y="4188398"/>
            <a:ext cx="1701273" cy="128159"/>
            <a:chOff x="3238501" y="3668379"/>
            <a:chExt cx="2498752" cy="128159"/>
          </a:xfrm>
        </p:grpSpPr>
        <p:cxnSp>
          <p:nvCxnSpPr>
            <p:cNvPr id="118" name="Elbow Connector 117"/>
            <p:cNvCxnSpPr/>
            <p:nvPr/>
          </p:nvCxnSpPr>
          <p:spPr>
            <a:xfrm rot="16200000" flipH="1">
              <a:off x="4438184" y="2497469"/>
              <a:ext cx="99385" cy="2498752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5737253" y="3668379"/>
              <a:ext cx="0" cy="128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1760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 of Layering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Using information hiding to connect different systems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11</a:t>
            </a:fld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1066800" y="1911120"/>
            <a:ext cx="1066800" cy="2161036"/>
            <a:chOff x="1447800" y="1706113"/>
            <a:chExt cx="1066800" cy="2313436"/>
          </a:xfrm>
        </p:grpSpPr>
        <p:grpSp>
          <p:nvGrpSpPr>
            <p:cNvPr id="6" name="Group 5"/>
            <p:cNvGrpSpPr/>
            <p:nvPr/>
          </p:nvGrpSpPr>
          <p:grpSpPr>
            <a:xfrm>
              <a:off x="1447800" y="2220968"/>
              <a:ext cx="1066800" cy="1798581"/>
              <a:chOff x="6705600" y="1802799"/>
              <a:chExt cx="1447800" cy="2134596"/>
            </a:xfrm>
            <a:solidFill>
              <a:srgbClr val="F8F8F8"/>
            </a:solidFill>
          </p:grpSpPr>
          <p:grpSp>
            <p:nvGrpSpPr>
              <p:cNvPr id="7" name="Group 6"/>
              <p:cNvGrpSpPr/>
              <p:nvPr/>
            </p:nvGrpSpPr>
            <p:grpSpPr>
              <a:xfrm>
                <a:off x="6705600" y="1802799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2735931" y="3361198"/>
                  <a:ext cx="475547" cy="34859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HTTP</a:t>
                  </a:r>
                  <a:endParaRPr lang="en-US" sz="2000" dirty="0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6705600" y="2342867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787237" y="3361198"/>
                  <a:ext cx="372936" cy="34859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TCP</a:t>
                  </a:r>
                  <a:endParaRPr lang="en-US" sz="2000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6705600" y="2857259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2849608" y="3361198"/>
                  <a:ext cx="248193" cy="34859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IP</a:t>
                  </a:r>
                  <a:endParaRPr lang="en-US" sz="2000" dirty="0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6705600" y="3397327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681853" y="3361198"/>
                  <a:ext cx="583702" cy="34859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802.11</a:t>
                  </a:r>
                  <a:endParaRPr lang="en-US" sz="2000" dirty="0"/>
                </a:p>
              </p:txBody>
            </p:sp>
          </p:grpSp>
        </p:grpSp>
        <p:grpSp>
          <p:nvGrpSpPr>
            <p:cNvPr id="45" name="Group 44"/>
            <p:cNvGrpSpPr/>
            <p:nvPr/>
          </p:nvGrpSpPr>
          <p:grpSpPr>
            <a:xfrm>
              <a:off x="1447800" y="1706113"/>
              <a:ext cx="1066800" cy="408437"/>
              <a:chOff x="6605913" y="1123950"/>
              <a:chExt cx="1524000" cy="533400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6605913" y="1123950"/>
                <a:ext cx="1524000" cy="5334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855382" y="1129388"/>
                <a:ext cx="1042914" cy="52252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000" dirty="0" smtClean="0"/>
                  <a:t>Browser</a:t>
                </a:r>
                <a:endParaRPr lang="en-US" sz="2000" dirty="0"/>
              </a:p>
            </p:txBody>
          </p:sp>
        </p:grpSp>
        <p:cxnSp>
          <p:nvCxnSpPr>
            <p:cNvPr id="48" name="Straight Connector 47"/>
            <p:cNvCxnSpPr>
              <a:endCxn id="46" idx="4"/>
            </p:cNvCxnSpPr>
            <p:nvPr/>
          </p:nvCxnSpPr>
          <p:spPr>
            <a:xfrm flipV="1">
              <a:off x="1980257" y="2114550"/>
              <a:ext cx="943" cy="1064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Arrow Connector 69"/>
          <p:cNvCxnSpPr>
            <a:stCxn id="46" idx="6"/>
            <a:endCxn id="83" idx="2"/>
          </p:cNvCxnSpPr>
          <p:nvPr/>
        </p:nvCxnSpPr>
        <p:spPr>
          <a:xfrm>
            <a:off x="2133600" y="2101886"/>
            <a:ext cx="4863188" cy="1530"/>
          </a:xfrm>
          <a:prstGeom prst="straightConnector1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>
            <a:off x="6983182" y="1911120"/>
            <a:ext cx="1094018" cy="2164027"/>
            <a:chOff x="1434194" y="1706113"/>
            <a:chExt cx="1094018" cy="2298199"/>
          </a:xfrm>
        </p:grpSpPr>
        <p:grpSp>
          <p:nvGrpSpPr>
            <p:cNvPr id="80" name="Group 79"/>
            <p:cNvGrpSpPr/>
            <p:nvPr/>
          </p:nvGrpSpPr>
          <p:grpSpPr>
            <a:xfrm>
              <a:off x="1434194" y="2220968"/>
              <a:ext cx="1094018" cy="1783344"/>
              <a:chOff x="6687133" y="1802799"/>
              <a:chExt cx="1484738" cy="2116513"/>
            </a:xfrm>
            <a:solidFill>
              <a:srgbClr val="F8F8F8"/>
            </a:solidFill>
          </p:grpSpPr>
          <p:grpSp>
            <p:nvGrpSpPr>
              <p:cNvPr id="85" name="Group 84"/>
              <p:cNvGrpSpPr/>
              <p:nvPr/>
            </p:nvGrpSpPr>
            <p:grpSpPr>
              <a:xfrm>
                <a:off x="6705600" y="1802799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95" name="Rectangle 94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2735931" y="3361198"/>
                  <a:ext cx="475547" cy="34859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HTTP</a:t>
                  </a:r>
                  <a:endParaRPr lang="en-US" sz="2000" dirty="0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6705600" y="2342867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93" name="Rectangle 92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2787237" y="3361198"/>
                  <a:ext cx="372936" cy="34859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TCP</a:t>
                  </a:r>
                  <a:endParaRPr lang="en-US" sz="2000" dirty="0"/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6705600" y="2857259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91" name="Rectangle 90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2849608" y="3361198"/>
                  <a:ext cx="248193" cy="34859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IP</a:t>
                  </a:r>
                  <a:endParaRPr lang="en-US" sz="2000" dirty="0"/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6687133" y="3379244"/>
                <a:ext cx="1484738" cy="540068"/>
                <a:chOff x="2491167" y="3300228"/>
                <a:chExt cx="965080" cy="470535"/>
              </a:xfrm>
              <a:grpFill/>
            </p:grpSpPr>
            <p:sp>
              <p:nvSpPr>
                <p:cNvPr id="89" name="Rectangle 88"/>
                <p:cNvSpPr/>
                <p:nvPr/>
              </p:nvSpPr>
              <p:spPr>
                <a:xfrm>
                  <a:off x="2497452" y="3300228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2491167" y="3328635"/>
                  <a:ext cx="965080" cy="4137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Ethernet</a:t>
                  </a:r>
                  <a:endParaRPr lang="en-US" sz="2000" dirty="0"/>
                </a:p>
              </p:txBody>
            </p:sp>
          </p:grpSp>
        </p:grpSp>
        <p:grpSp>
          <p:nvGrpSpPr>
            <p:cNvPr id="81" name="Group 80"/>
            <p:cNvGrpSpPr/>
            <p:nvPr/>
          </p:nvGrpSpPr>
          <p:grpSpPr>
            <a:xfrm>
              <a:off x="1447800" y="1706113"/>
              <a:ext cx="1066800" cy="408437"/>
              <a:chOff x="6605913" y="1123950"/>
              <a:chExt cx="1524000" cy="533400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6605913" y="1123950"/>
                <a:ext cx="1524000" cy="5334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6766417" y="1129388"/>
                <a:ext cx="1220849" cy="52252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000" dirty="0" smtClean="0"/>
                  <a:t>Server</a:t>
                </a:r>
                <a:endParaRPr lang="en-US" sz="2000" dirty="0"/>
              </a:p>
            </p:txBody>
          </p:sp>
        </p:grpSp>
        <p:cxnSp>
          <p:nvCxnSpPr>
            <p:cNvPr id="82" name="Straight Connector 81"/>
            <p:cNvCxnSpPr>
              <a:endCxn id="83" idx="4"/>
            </p:cNvCxnSpPr>
            <p:nvPr/>
          </p:nvCxnSpPr>
          <p:spPr>
            <a:xfrm flipV="1">
              <a:off x="1980257" y="2114550"/>
              <a:ext cx="943" cy="1064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Elbow Connector 120"/>
          <p:cNvCxnSpPr/>
          <p:nvPr/>
        </p:nvCxnSpPr>
        <p:spPr>
          <a:xfrm rot="16200000" flipH="1">
            <a:off x="2764150" y="2902926"/>
            <a:ext cx="89930" cy="2448116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Elbow Connector 153"/>
          <p:cNvCxnSpPr/>
          <p:nvPr/>
        </p:nvCxnSpPr>
        <p:spPr>
          <a:xfrm rot="5400000">
            <a:off x="6286465" y="2902926"/>
            <a:ext cx="89930" cy="2448116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170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49"/>
          <p:cNvSpPr/>
          <p:nvPr/>
        </p:nvSpPr>
        <p:spPr>
          <a:xfrm>
            <a:off x="6311829" y="4124295"/>
            <a:ext cx="1651906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2595610" y="4124295"/>
            <a:ext cx="1651906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955062" y="2295772"/>
            <a:ext cx="1664702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 of Layering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Using information hiding to connect different systems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12</a:t>
            </a:fld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1066800" y="1657350"/>
            <a:ext cx="1066800" cy="2161036"/>
            <a:chOff x="1447800" y="1706113"/>
            <a:chExt cx="1066800" cy="2313436"/>
          </a:xfrm>
        </p:grpSpPr>
        <p:grpSp>
          <p:nvGrpSpPr>
            <p:cNvPr id="6" name="Group 5"/>
            <p:cNvGrpSpPr/>
            <p:nvPr/>
          </p:nvGrpSpPr>
          <p:grpSpPr>
            <a:xfrm>
              <a:off x="1447800" y="2220968"/>
              <a:ext cx="1066800" cy="1798581"/>
              <a:chOff x="6705600" y="1802799"/>
              <a:chExt cx="1447800" cy="2134596"/>
            </a:xfrm>
            <a:solidFill>
              <a:srgbClr val="F8F8F8"/>
            </a:solidFill>
          </p:grpSpPr>
          <p:grpSp>
            <p:nvGrpSpPr>
              <p:cNvPr id="7" name="Group 6"/>
              <p:cNvGrpSpPr/>
              <p:nvPr/>
            </p:nvGrpSpPr>
            <p:grpSpPr>
              <a:xfrm>
                <a:off x="6705600" y="1802799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2735931" y="3361198"/>
                  <a:ext cx="475547" cy="34859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HTTP</a:t>
                  </a:r>
                  <a:endParaRPr lang="en-US" sz="2000" dirty="0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6705600" y="2342867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787237" y="3361198"/>
                  <a:ext cx="372936" cy="34859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TCP</a:t>
                  </a:r>
                  <a:endParaRPr lang="en-US" sz="2000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6705600" y="2857259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2849608" y="3361198"/>
                  <a:ext cx="248193" cy="34859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IP</a:t>
                  </a:r>
                  <a:endParaRPr lang="en-US" sz="2000" dirty="0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6705600" y="3397327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681853" y="3361198"/>
                  <a:ext cx="583702" cy="34859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802.11</a:t>
                  </a:r>
                  <a:endParaRPr lang="en-US" sz="2000" dirty="0"/>
                </a:p>
              </p:txBody>
            </p:sp>
          </p:grpSp>
        </p:grpSp>
        <p:grpSp>
          <p:nvGrpSpPr>
            <p:cNvPr id="45" name="Group 44"/>
            <p:cNvGrpSpPr/>
            <p:nvPr/>
          </p:nvGrpSpPr>
          <p:grpSpPr>
            <a:xfrm>
              <a:off x="1447800" y="1706113"/>
              <a:ext cx="1066800" cy="408437"/>
              <a:chOff x="6605913" y="1123950"/>
              <a:chExt cx="1524000" cy="533400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6605913" y="1123950"/>
                <a:ext cx="1524000" cy="5334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855382" y="1129388"/>
                <a:ext cx="1042914" cy="52252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000" dirty="0" smtClean="0"/>
                  <a:t>Browser</a:t>
                </a:r>
                <a:endParaRPr lang="en-US" sz="2000" dirty="0"/>
              </a:p>
            </p:txBody>
          </p:sp>
        </p:grpSp>
        <p:cxnSp>
          <p:nvCxnSpPr>
            <p:cNvPr id="48" name="Straight Connector 47"/>
            <p:cNvCxnSpPr>
              <a:endCxn id="46" idx="4"/>
            </p:cNvCxnSpPr>
            <p:nvPr/>
          </p:nvCxnSpPr>
          <p:spPr>
            <a:xfrm flipV="1">
              <a:off x="1980257" y="2114550"/>
              <a:ext cx="943" cy="1064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3499774" y="2968231"/>
            <a:ext cx="1066800" cy="853145"/>
            <a:chOff x="6705600" y="2857259"/>
            <a:chExt cx="1447800" cy="1080136"/>
          </a:xfrm>
          <a:solidFill>
            <a:srgbClr val="F8F8F8"/>
          </a:solidFill>
        </p:grpSpPr>
        <p:grpSp>
          <p:nvGrpSpPr>
            <p:cNvPr id="59" name="Group 58"/>
            <p:cNvGrpSpPr/>
            <p:nvPr/>
          </p:nvGrpSpPr>
          <p:grpSpPr>
            <a:xfrm>
              <a:off x="6705600" y="2857259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63" name="Rectangle 62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849608" y="3361198"/>
                <a:ext cx="248193" cy="34859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IP</a:t>
                </a:r>
                <a:endParaRPr lang="en-US" sz="2000" dirty="0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6705600" y="3397327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61" name="Rectangle 60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681853" y="3361198"/>
                <a:ext cx="583702" cy="34859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802.11</a:t>
                </a:r>
                <a:endParaRPr lang="en-US" sz="2000" dirty="0"/>
              </a:p>
            </p:txBody>
          </p:sp>
        </p:grpSp>
      </p:grpSp>
      <p:cxnSp>
        <p:nvCxnSpPr>
          <p:cNvPr id="70" name="Straight Arrow Connector 69"/>
          <p:cNvCxnSpPr>
            <a:stCxn id="46" idx="6"/>
            <a:endCxn id="83" idx="2"/>
          </p:cNvCxnSpPr>
          <p:nvPr/>
        </p:nvCxnSpPr>
        <p:spPr>
          <a:xfrm>
            <a:off x="2133600" y="1848116"/>
            <a:ext cx="4863188" cy="1530"/>
          </a:xfrm>
          <a:prstGeom prst="straightConnector1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4552966" y="2965569"/>
            <a:ext cx="1094017" cy="853145"/>
            <a:chOff x="6687131" y="2857259"/>
            <a:chExt cx="1484738" cy="1080136"/>
          </a:xfrm>
          <a:solidFill>
            <a:srgbClr val="F8F8F8"/>
          </a:solidFill>
        </p:grpSpPr>
        <p:grpSp>
          <p:nvGrpSpPr>
            <p:cNvPr id="104" name="Group 103"/>
            <p:cNvGrpSpPr/>
            <p:nvPr/>
          </p:nvGrpSpPr>
          <p:grpSpPr>
            <a:xfrm>
              <a:off x="6705600" y="2857259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08" name="Rectangle 107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2849608" y="3361198"/>
                <a:ext cx="248193" cy="34859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IP</a:t>
                </a:r>
                <a:endParaRPr lang="en-US" sz="2000" dirty="0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6687131" y="3397327"/>
              <a:ext cx="1484738" cy="540068"/>
              <a:chOff x="2491166" y="3315983"/>
              <a:chExt cx="965080" cy="470535"/>
            </a:xfrm>
            <a:grpFill/>
          </p:grpSpPr>
          <p:sp>
            <p:nvSpPr>
              <p:cNvPr id="106" name="Rectangle 105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2491166" y="3361198"/>
                <a:ext cx="965080" cy="413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Ethernet</a:t>
                </a:r>
                <a:endParaRPr lang="en-US" sz="2000" dirty="0"/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6983182" y="1657350"/>
            <a:ext cx="1094018" cy="2164027"/>
            <a:chOff x="1434194" y="1706113"/>
            <a:chExt cx="1094018" cy="2298199"/>
          </a:xfrm>
        </p:grpSpPr>
        <p:grpSp>
          <p:nvGrpSpPr>
            <p:cNvPr id="80" name="Group 79"/>
            <p:cNvGrpSpPr/>
            <p:nvPr/>
          </p:nvGrpSpPr>
          <p:grpSpPr>
            <a:xfrm>
              <a:off x="1434194" y="2220968"/>
              <a:ext cx="1094018" cy="1783344"/>
              <a:chOff x="6687133" y="1802799"/>
              <a:chExt cx="1484738" cy="2116513"/>
            </a:xfrm>
            <a:solidFill>
              <a:srgbClr val="F8F8F8"/>
            </a:solidFill>
          </p:grpSpPr>
          <p:grpSp>
            <p:nvGrpSpPr>
              <p:cNvPr id="85" name="Group 84"/>
              <p:cNvGrpSpPr/>
              <p:nvPr/>
            </p:nvGrpSpPr>
            <p:grpSpPr>
              <a:xfrm>
                <a:off x="6705600" y="1802799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95" name="Rectangle 94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2735931" y="3361198"/>
                  <a:ext cx="475547" cy="34859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HTTP</a:t>
                  </a:r>
                  <a:endParaRPr lang="en-US" sz="2000" dirty="0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6705600" y="2342867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93" name="Rectangle 92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2787237" y="3361198"/>
                  <a:ext cx="372936" cy="34859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TCP</a:t>
                  </a:r>
                  <a:endParaRPr lang="en-US" sz="2000" dirty="0"/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6705600" y="2857259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91" name="Rectangle 90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2849608" y="3361198"/>
                  <a:ext cx="248193" cy="34859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IP</a:t>
                  </a:r>
                  <a:endParaRPr lang="en-US" sz="2000" dirty="0"/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6687133" y="3379244"/>
                <a:ext cx="1484738" cy="540068"/>
                <a:chOff x="2491167" y="3300228"/>
                <a:chExt cx="965080" cy="470535"/>
              </a:xfrm>
              <a:grpFill/>
            </p:grpSpPr>
            <p:sp>
              <p:nvSpPr>
                <p:cNvPr id="89" name="Rectangle 88"/>
                <p:cNvSpPr/>
                <p:nvPr/>
              </p:nvSpPr>
              <p:spPr>
                <a:xfrm>
                  <a:off x="2497452" y="3300228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2491167" y="3328635"/>
                  <a:ext cx="965080" cy="4137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Ethernet</a:t>
                  </a:r>
                  <a:endParaRPr lang="en-US" sz="2000" dirty="0"/>
                </a:p>
              </p:txBody>
            </p:sp>
          </p:grpSp>
        </p:grpSp>
        <p:grpSp>
          <p:nvGrpSpPr>
            <p:cNvPr id="81" name="Group 80"/>
            <p:cNvGrpSpPr/>
            <p:nvPr/>
          </p:nvGrpSpPr>
          <p:grpSpPr>
            <a:xfrm>
              <a:off x="1447800" y="1706113"/>
              <a:ext cx="1066800" cy="408437"/>
              <a:chOff x="6605913" y="1123950"/>
              <a:chExt cx="1524000" cy="533400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6605913" y="1123950"/>
                <a:ext cx="1524000" cy="5334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6766417" y="1129388"/>
                <a:ext cx="1220849" cy="52252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000" dirty="0" smtClean="0"/>
                  <a:t>Server</a:t>
                </a:r>
                <a:endParaRPr lang="en-US" sz="2000" dirty="0"/>
              </a:p>
            </p:txBody>
          </p:sp>
        </p:grpSp>
        <p:cxnSp>
          <p:nvCxnSpPr>
            <p:cNvPr id="82" name="Straight Connector 81"/>
            <p:cNvCxnSpPr>
              <a:endCxn id="83" idx="4"/>
            </p:cNvCxnSpPr>
            <p:nvPr/>
          </p:nvCxnSpPr>
          <p:spPr>
            <a:xfrm flipV="1">
              <a:off x="1980257" y="2114550"/>
              <a:ext cx="943" cy="1064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5082075" y="3821275"/>
            <a:ext cx="2448116" cy="115967"/>
            <a:chOff x="3238501" y="3668379"/>
            <a:chExt cx="2498752" cy="128159"/>
          </a:xfrm>
        </p:grpSpPr>
        <p:cxnSp>
          <p:nvCxnSpPr>
            <p:cNvPr id="118" name="Elbow Connector 117"/>
            <p:cNvCxnSpPr/>
            <p:nvPr/>
          </p:nvCxnSpPr>
          <p:spPr>
            <a:xfrm rot="16200000" flipH="1">
              <a:off x="4438184" y="2497469"/>
              <a:ext cx="99385" cy="2498752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5737253" y="3668379"/>
              <a:ext cx="0" cy="128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1585057" y="3802225"/>
            <a:ext cx="2448116" cy="115967"/>
            <a:chOff x="3238501" y="3668379"/>
            <a:chExt cx="2498752" cy="128159"/>
          </a:xfrm>
        </p:grpSpPr>
        <p:cxnSp>
          <p:nvCxnSpPr>
            <p:cNvPr id="121" name="Elbow Connector 120"/>
            <p:cNvCxnSpPr/>
            <p:nvPr/>
          </p:nvCxnSpPr>
          <p:spPr>
            <a:xfrm rot="16200000" flipH="1">
              <a:off x="4438184" y="2497469"/>
              <a:ext cx="99385" cy="2498752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5737253" y="3668379"/>
              <a:ext cx="0" cy="128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3497862" y="2290791"/>
            <a:ext cx="2110208" cy="457200"/>
            <a:chOff x="5624912" y="2343150"/>
            <a:chExt cx="2737871" cy="457200"/>
          </a:xfrm>
        </p:grpSpPr>
        <p:sp>
          <p:nvSpPr>
            <p:cNvPr id="124" name="Rectangle 123"/>
            <p:cNvSpPr/>
            <p:nvPr/>
          </p:nvSpPr>
          <p:spPr>
            <a:xfrm>
              <a:off x="5716734" y="2343150"/>
              <a:ext cx="2646049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624912" y="2371695"/>
              <a:ext cx="672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IP</a:t>
              </a:r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153292" y="2371695"/>
              <a:ext cx="954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TCP</a:t>
              </a:r>
              <a:endParaRPr lang="en-US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206752" y="2371695"/>
              <a:ext cx="929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HTTP</a:t>
              </a:r>
              <a:endParaRPr lang="en-US" dirty="0"/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7009022" y="234315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6218102" y="234315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1269356" y="4124295"/>
            <a:ext cx="2970164" cy="457200"/>
            <a:chOff x="4509169" y="2343150"/>
            <a:chExt cx="3853614" cy="457200"/>
          </a:xfrm>
        </p:grpSpPr>
        <p:sp>
          <p:nvSpPr>
            <p:cNvPr id="133" name="Rectangle 132"/>
            <p:cNvSpPr/>
            <p:nvPr/>
          </p:nvSpPr>
          <p:spPr>
            <a:xfrm>
              <a:off x="4509169" y="2343150"/>
              <a:ext cx="3853614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4509169" y="2371695"/>
              <a:ext cx="11157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802.11</a:t>
              </a:r>
              <a:endParaRPr lang="en-US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624912" y="2371695"/>
              <a:ext cx="672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IP</a:t>
              </a:r>
              <a:endParaRPr lang="en-US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153292" y="2371695"/>
              <a:ext cx="954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TCP</a:t>
              </a:r>
              <a:endParaRPr lang="en-US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7206752" y="2371695"/>
              <a:ext cx="929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HTTP</a:t>
              </a:r>
              <a:endParaRPr lang="en-US" dirty="0"/>
            </a:p>
          </p:txBody>
        </p:sp>
        <p:cxnSp>
          <p:nvCxnSpPr>
            <p:cNvPr id="138" name="Straight Connector 137"/>
            <p:cNvCxnSpPr/>
            <p:nvPr/>
          </p:nvCxnSpPr>
          <p:spPr>
            <a:xfrm>
              <a:off x="7009022" y="234315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6218102" y="234315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5624912" y="234315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>
            <a:off x="4876801" y="4124295"/>
            <a:ext cx="3081237" cy="457200"/>
            <a:chOff x="4365059" y="2343150"/>
            <a:chExt cx="3997724" cy="457200"/>
          </a:xfrm>
        </p:grpSpPr>
        <p:sp>
          <p:nvSpPr>
            <p:cNvPr id="142" name="Rectangle 141"/>
            <p:cNvSpPr/>
            <p:nvPr/>
          </p:nvSpPr>
          <p:spPr>
            <a:xfrm>
              <a:off x="4509169" y="2343150"/>
              <a:ext cx="3853614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365059" y="2371695"/>
              <a:ext cx="138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Ethernet</a:t>
              </a:r>
              <a:endParaRPr lang="en-US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624912" y="2371695"/>
              <a:ext cx="672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IP</a:t>
              </a:r>
              <a:endParaRPr lang="en-US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6153292" y="2371695"/>
              <a:ext cx="954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TCP</a:t>
              </a:r>
              <a:endParaRPr lang="en-US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206752" y="2371695"/>
              <a:ext cx="929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HTTP</a:t>
              </a:r>
              <a:endParaRPr lang="en-US" dirty="0"/>
            </a:p>
          </p:txBody>
        </p:sp>
        <p:cxnSp>
          <p:nvCxnSpPr>
            <p:cNvPr id="147" name="Straight Connector 146"/>
            <p:cNvCxnSpPr/>
            <p:nvPr/>
          </p:nvCxnSpPr>
          <p:spPr>
            <a:xfrm>
              <a:off x="7009022" y="234315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6218102" y="234315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5624912" y="234315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/>
          <p:cNvCxnSpPr>
            <a:stCxn id="124" idx="2"/>
          </p:cNvCxnSpPr>
          <p:nvPr/>
        </p:nvCxnSpPr>
        <p:spPr>
          <a:xfrm>
            <a:off x="4588352" y="2747991"/>
            <a:ext cx="0" cy="217578"/>
          </a:xfrm>
          <a:prstGeom prst="straightConnector1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 flipV="1">
            <a:off x="2647586" y="3918192"/>
            <a:ext cx="0" cy="217578"/>
          </a:xfrm>
          <a:prstGeom prst="straightConnector1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V="1">
            <a:off x="6472955" y="3918192"/>
            <a:ext cx="0" cy="217578"/>
          </a:xfrm>
          <a:prstGeom prst="straightConnector1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29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 of Layering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??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2437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Reference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four layer model </a:t>
            </a:r>
            <a:r>
              <a:rPr lang="en-US" sz="2800" dirty="0" smtClean="0"/>
              <a:t>based on experience; </a:t>
            </a:r>
            <a:r>
              <a:rPr lang="en-US" sz="2800" dirty="0"/>
              <a:t>omits some </a:t>
            </a:r>
            <a:r>
              <a:rPr lang="en-US" sz="2800" dirty="0" smtClean="0"/>
              <a:t> OSI </a:t>
            </a:r>
            <a:r>
              <a:rPr lang="en-US" sz="2800" dirty="0"/>
              <a:t>layers and uses </a:t>
            </a:r>
            <a:r>
              <a:rPr lang="en-US" sz="2800" dirty="0" smtClean="0"/>
              <a:t>IP </a:t>
            </a:r>
            <a:r>
              <a:rPr lang="en-US" sz="2800" dirty="0"/>
              <a:t>as the network layer.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14</a:t>
            </a:fld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1219204" y="2282902"/>
            <a:ext cx="72389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      Application</a:t>
            </a:r>
            <a:r>
              <a:rPr lang="en-US" sz="2800" dirty="0" smtClean="0"/>
              <a:t> </a:t>
            </a:r>
            <a:r>
              <a:rPr lang="en-US" sz="2400" dirty="0" smtClean="0"/>
              <a:t>   </a:t>
            </a:r>
            <a:r>
              <a:rPr lang="en-US" sz="2000" dirty="0"/>
              <a:t>– </a:t>
            </a:r>
            <a:r>
              <a:rPr lang="en-US" sz="2000" dirty="0" smtClean="0"/>
              <a:t>Programs that use network service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219200" y="2799564"/>
            <a:ext cx="723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      Transport</a:t>
            </a:r>
            <a:r>
              <a:rPr lang="en-US" sz="2800" dirty="0"/>
              <a:t>	</a:t>
            </a:r>
            <a:r>
              <a:rPr lang="en-US" sz="2400" dirty="0"/>
              <a:t>      </a:t>
            </a:r>
            <a:r>
              <a:rPr lang="en-US" sz="2000" dirty="0"/>
              <a:t>– </a:t>
            </a:r>
            <a:r>
              <a:rPr lang="en-US" sz="2000" dirty="0" smtClean="0"/>
              <a:t>Provides end-to-end data delivery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219204" y="3285765"/>
            <a:ext cx="7238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      Internet	      </a:t>
            </a:r>
            <a:r>
              <a:rPr lang="en-US" sz="2000" dirty="0" smtClean="0"/>
              <a:t>– Send packets over multiple networks</a:t>
            </a:r>
            <a:endParaRPr lang="en-US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1219202" y="3784096"/>
            <a:ext cx="7315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      Link	      </a:t>
            </a:r>
            <a:r>
              <a:rPr lang="en-US" sz="2000" dirty="0"/>
              <a:t>– Send </a:t>
            </a:r>
            <a:r>
              <a:rPr lang="en-US" sz="2000" dirty="0" smtClean="0"/>
              <a:t>frames over a link</a:t>
            </a:r>
            <a:endParaRPr lang="en-US" sz="2000" dirty="0"/>
          </a:p>
        </p:txBody>
      </p:sp>
      <p:sp>
        <p:nvSpPr>
          <p:cNvPr id="85" name="Rectangle 84"/>
          <p:cNvSpPr/>
          <p:nvPr/>
        </p:nvSpPr>
        <p:spPr>
          <a:xfrm>
            <a:off x="1676404" y="2282901"/>
            <a:ext cx="1676400" cy="498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1676404" y="2781232"/>
            <a:ext cx="1676400" cy="498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1676404" y="3279563"/>
            <a:ext cx="1676400" cy="498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1676404" y="3777894"/>
            <a:ext cx="1676400" cy="498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54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Reference Model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IP is the “narrow waist” of the Internet</a:t>
            </a:r>
          </a:p>
          <a:p>
            <a:pPr lvl="1"/>
            <a:r>
              <a:rPr lang="en-US" sz="2400" dirty="0" smtClean="0"/>
              <a:t>Supports many different links below and apps above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84" name="Group 83"/>
          <p:cNvGrpSpPr/>
          <p:nvPr/>
        </p:nvGrpSpPr>
        <p:grpSpPr>
          <a:xfrm>
            <a:off x="1102850" y="2114550"/>
            <a:ext cx="5297950" cy="2367255"/>
            <a:chOff x="838200" y="2089012"/>
            <a:chExt cx="5334000" cy="2768738"/>
          </a:xfrm>
        </p:grpSpPr>
        <p:sp>
          <p:nvSpPr>
            <p:cNvPr id="83" name="Rectangle 82"/>
            <p:cNvSpPr/>
            <p:nvPr/>
          </p:nvSpPr>
          <p:spPr>
            <a:xfrm>
              <a:off x="3554183" y="3130719"/>
              <a:ext cx="1779817" cy="68292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838200" y="2089012"/>
              <a:ext cx="5334000" cy="2768738"/>
              <a:chOff x="685800" y="1708012"/>
              <a:chExt cx="5334000" cy="2768738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2590800" y="1733550"/>
                <a:ext cx="3429000" cy="2743200"/>
                <a:chOff x="2590800" y="1073318"/>
                <a:chExt cx="3429000" cy="3403432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 flipV="1">
                  <a:off x="2590800" y="1073318"/>
                  <a:ext cx="3429000" cy="3403432"/>
                  <a:chOff x="2590800" y="1200150"/>
                  <a:chExt cx="3200402" cy="3276600"/>
                </a:xfrm>
              </p:grpSpPr>
              <p:sp>
                <p:nvSpPr>
                  <p:cNvPr id="14" name="Freeform 13"/>
                  <p:cNvSpPr/>
                  <p:nvPr/>
                </p:nvSpPr>
                <p:spPr>
                  <a:xfrm rot="16200000">
                    <a:off x="3657601" y="2343149"/>
                    <a:ext cx="3276600" cy="990602"/>
                  </a:xfrm>
                  <a:custGeom>
                    <a:avLst/>
                    <a:gdLst>
                      <a:gd name="connsiteX0" fmla="*/ 0 w 4886325"/>
                      <a:gd name="connsiteY0" fmla="*/ 2533650 h 2533650"/>
                      <a:gd name="connsiteX1" fmla="*/ 447675 w 4886325"/>
                      <a:gd name="connsiteY1" fmla="*/ 2476500 h 2533650"/>
                      <a:gd name="connsiteX2" fmla="*/ 809625 w 4886325"/>
                      <a:gd name="connsiteY2" fmla="*/ 2257425 h 2533650"/>
                      <a:gd name="connsiteX3" fmla="*/ 1304925 w 4886325"/>
                      <a:gd name="connsiteY3" fmla="*/ 1638300 h 2533650"/>
                      <a:gd name="connsiteX4" fmla="*/ 1704975 w 4886325"/>
                      <a:gd name="connsiteY4" fmla="*/ 781050 h 2533650"/>
                      <a:gd name="connsiteX5" fmla="*/ 2057400 w 4886325"/>
                      <a:gd name="connsiteY5" fmla="*/ 190500 h 2533650"/>
                      <a:gd name="connsiteX6" fmla="*/ 2438400 w 4886325"/>
                      <a:gd name="connsiteY6" fmla="*/ 0 h 2533650"/>
                      <a:gd name="connsiteX7" fmla="*/ 2857500 w 4886325"/>
                      <a:gd name="connsiteY7" fmla="*/ 209550 h 2533650"/>
                      <a:gd name="connsiteX8" fmla="*/ 3171825 w 4886325"/>
                      <a:gd name="connsiteY8" fmla="*/ 704850 h 2533650"/>
                      <a:gd name="connsiteX9" fmla="*/ 3629025 w 4886325"/>
                      <a:gd name="connsiteY9" fmla="*/ 1714500 h 2533650"/>
                      <a:gd name="connsiteX10" fmla="*/ 4076700 w 4886325"/>
                      <a:gd name="connsiteY10" fmla="*/ 2257425 h 2533650"/>
                      <a:gd name="connsiteX11" fmla="*/ 4514850 w 4886325"/>
                      <a:gd name="connsiteY11" fmla="*/ 2466975 h 2533650"/>
                      <a:gd name="connsiteX12" fmla="*/ 4886325 w 4886325"/>
                      <a:gd name="connsiteY12" fmla="*/ 2533650 h 2533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886325" h="2533650">
                        <a:moveTo>
                          <a:pt x="0" y="2533650"/>
                        </a:moveTo>
                        <a:cubicBezTo>
                          <a:pt x="156369" y="2528093"/>
                          <a:pt x="312738" y="2522537"/>
                          <a:pt x="447675" y="2476500"/>
                        </a:cubicBezTo>
                        <a:cubicBezTo>
                          <a:pt x="582612" y="2430463"/>
                          <a:pt x="666750" y="2397125"/>
                          <a:pt x="809625" y="2257425"/>
                        </a:cubicBezTo>
                        <a:cubicBezTo>
                          <a:pt x="952500" y="2117725"/>
                          <a:pt x="1155700" y="1884362"/>
                          <a:pt x="1304925" y="1638300"/>
                        </a:cubicBezTo>
                        <a:cubicBezTo>
                          <a:pt x="1454150" y="1392238"/>
                          <a:pt x="1579562" y="1022350"/>
                          <a:pt x="1704975" y="781050"/>
                        </a:cubicBezTo>
                        <a:cubicBezTo>
                          <a:pt x="1830388" y="539750"/>
                          <a:pt x="1935163" y="320675"/>
                          <a:pt x="2057400" y="190500"/>
                        </a:cubicBezTo>
                        <a:cubicBezTo>
                          <a:pt x="2179637" y="60325"/>
                          <a:pt x="2305050" y="-3175"/>
                          <a:pt x="2438400" y="0"/>
                        </a:cubicBezTo>
                        <a:cubicBezTo>
                          <a:pt x="2571750" y="3175"/>
                          <a:pt x="2735263" y="92075"/>
                          <a:pt x="2857500" y="209550"/>
                        </a:cubicBezTo>
                        <a:cubicBezTo>
                          <a:pt x="2979737" y="327025"/>
                          <a:pt x="3043238" y="454025"/>
                          <a:pt x="3171825" y="704850"/>
                        </a:cubicBezTo>
                        <a:cubicBezTo>
                          <a:pt x="3300413" y="955675"/>
                          <a:pt x="3478213" y="1455738"/>
                          <a:pt x="3629025" y="1714500"/>
                        </a:cubicBezTo>
                        <a:cubicBezTo>
                          <a:pt x="3779837" y="1973262"/>
                          <a:pt x="3929063" y="2132013"/>
                          <a:pt x="4076700" y="2257425"/>
                        </a:cubicBezTo>
                        <a:cubicBezTo>
                          <a:pt x="4224337" y="2382837"/>
                          <a:pt x="4379913" y="2420938"/>
                          <a:pt x="4514850" y="2466975"/>
                        </a:cubicBezTo>
                        <a:cubicBezTo>
                          <a:pt x="4649787" y="2513012"/>
                          <a:pt x="4768056" y="2523331"/>
                          <a:pt x="4886325" y="2533650"/>
                        </a:cubicBezTo>
                      </a:path>
                    </a:pathLst>
                  </a:cu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Freeform 15"/>
                  <p:cNvSpPr/>
                  <p:nvPr/>
                </p:nvSpPr>
                <p:spPr>
                  <a:xfrm rot="16200000" flipH="1" flipV="1">
                    <a:off x="1447801" y="2343149"/>
                    <a:ext cx="3276600" cy="990602"/>
                  </a:xfrm>
                  <a:custGeom>
                    <a:avLst/>
                    <a:gdLst>
                      <a:gd name="connsiteX0" fmla="*/ 0 w 4886325"/>
                      <a:gd name="connsiteY0" fmla="*/ 2533650 h 2533650"/>
                      <a:gd name="connsiteX1" fmla="*/ 447675 w 4886325"/>
                      <a:gd name="connsiteY1" fmla="*/ 2476500 h 2533650"/>
                      <a:gd name="connsiteX2" fmla="*/ 809625 w 4886325"/>
                      <a:gd name="connsiteY2" fmla="*/ 2257425 h 2533650"/>
                      <a:gd name="connsiteX3" fmla="*/ 1304925 w 4886325"/>
                      <a:gd name="connsiteY3" fmla="*/ 1638300 h 2533650"/>
                      <a:gd name="connsiteX4" fmla="*/ 1704975 w 4886325"/>
                      <a:gd name="connsiteY4" fmla="*/ 781050 h 2533650"/>
                      <a:gd name="connsiteX5" fmla="*/ 2057400 w 4886325"/>
                      <a:gd name="connsiteY5" fmla="*/ 190500 h 2533650"/>
                      <a:gd name="connsiteX6" fmla="*/ 2438400 w 4886325"/>
                      <a:gd name="connsiteY6" fmla="*/ 0 h 2533650"/>
                      <a:gd name="connsiteX7" fmla="*/ 2857500 w 4886325"/>
                      <a:gd name="connsiteY7" fmla="*/ 209550 h 2533650"/>
                      <a:gd name="connsiteX8" fmla="*/ 3171825 w 4886325"/>
                      <a:gd name="connsiteY8" fmla="*/ 704850 h 2533650"/>
                      <a:gd name="connsiteX9" fmla="*/ 3629025 w 4886325"/>
                      <a:gd name="connsiteY9" fmla="*/ 1714500 h 2533650"/>
                      <a:gd name="connsiteX10" fmla="*/ 4076700 w 4886325"/>
                      <a:gd name="connsiteY10" fmla="*/ 2257425 h 2533650"/>
                      <a:gd name="connsiteX11" fmla="*/ 4514850 w 4886325"/>
                      <a:gd name="connsiteY11" fmla="*/ 2466975 h 2533650"/>
                      <a:gd name="connsiteX12" fmla="*/ 4886325 w 4886325"/>
                      <a:gd name="connsiteY12" fmla="*/ 2533650 h 2533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886325" h="2533650">
                        <a:moveTo>
                          <a:pt x="0" y="2533650"/>
                        </a:moveTo>
                        <a:cubicBezTo>
                          <a:pt x="156369" y="2528093"/>
                          <a:pt x="312738" y="2522537"/>
                          <a:pt x="447675" y="2476500"/>
                        </a:cubicBezTo>
                        <a:cubicBezTo>
                          <a:pt x="582612" y="2430463"/>
                          <a:pt x="666750" y="2397125"/>
                          <a:pt x="809625" y="2257425"/>
                        </a:cubicBezTo>
                        <a:cubicBezTo>
                          <a:pt x="952500" y="2117725"/>
                          <a:pt x="1155700" y="1884362"/>
                          <a:pt x="1304925" y="1638300"/>
                        </a:cubicBezTo>
                        <a:cubicBezTo>
                          <a:pt x="1454150" y="1392238"/>
                          <a:pt x="1579562" y="1022350"/>
                          <a:pt x="1704975" y="781050"/>
                        </a:cubicBezTo>
                        <a:cubicBezTo>
                          <a:pt x="1830388" y="539750"/>
                          <a:pt x="1935163" y="320675"/>
                          <a:pt x="2057400" y="190500"/>
                        </a:cubicBezTo>
                        <a:cubicBezTo>
                          <a:pt x="2179637" y="60325"/>
                          <a:pt x="2305050" y="-3175"/>
                          <a:pt x="2438400" y="0"/>
                        </a:cubicBezTo>
                        <a:cubicBezTo>
                          <a:pt x="2571750" y="3175"/>
                          <a:pt x="2735263" y="92075"/>
                          <a:pt x="2857500" y="209550"/>
                        </a:cubicBezTo>
                        <a:cubicBezTo>
                          <a:pt x="2979737" y="327025"/>
                          <a:pt x="3043238" y="454025"/>
                          <a:pt x="3171825" y="704850"/>
                        </a:cubicBezTo>
                        <a:cubicBezTo>
                          <a:pt x="3300413" y="955675"/>
                          <a:pt x="3478213" y="1455738"/>
                          <a:pt x="3629025" y="1714500"/>
                        </a:cubicBezTo>
                        <a:cubicBezTo>
                          <a:pt x="3779837" y="1973262"/>
                          <a:pt x="3929063" y="2132013"/>
                          <a:pt x="4076700" y="2257425"/>
                        </a:cubicBezTo>
                        <a:cubicBezTo>
                          <a:pt x="4224337" y="2382837"/>
                          <a:pt x="4379913" y="2420938"/>
                          <a:pt x="4514850" y="2466975"/>
                        </a:cubicBezTo>
                        <a:cubicBezTo>
                          <a:pt x="4649787" y="2513012"/>
                          <a:pt x="4768056" y="2523331"/>
                          <a:pt x="4886325" y="2533650"/>
                        </a:cubicBezTo>
                      </a:path>
                    </a:pathLst>
                  </a:cu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6" name="Straight Connector 25"/>
                  <p:cNvCxnSpPr>
                    <a:stCxn id="14" idx="12"/>
                    <a:endCxn id="16" idx="0"/>
                  </p:cNvCxnSpPr>
                  <p:nvPr/>
                </p:nvCxnSpPr>
                <p:spPr>
                  <a:xfrm flipH="1">
                    <a:off x="2590800" y="1200150"/>
                    <a:ext cx="3200402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>
                    <a:stCxn id="14" idx="0"/>
                    <a:endCxn id="16" idx="12"/>
                  </p:cNvCxnSpPr>
                  <p:nvPr/>
                </p:nvCxnSpPr>
                <p:spPr>
                  <a:xfrm flipH="1">
                    <a:off x="2590800" y="4476750"/>
                    <a:ext cx="3200402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3" name="Straight Connector 32"/>
                <p:cNvCxnSpPr/>
                <p:nvPr/>
              </p:nvCxnSpPr>
              <p:spPr>
                <a:xfrm flipH="1">
                  <a:off x="3429002" y="3181350"/>
                  <a:ext cx="167639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H="1">
                  <a:off x="3429001" y="2343150"/>
                  <a:ext cx="175259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flipH="1">
                  <a:off x="2743200" y="1733550"/>
                  <a:ext cx="31242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Box 48"/>
              <p:cNvSpPr txBox="1"/>
              <p:nvPr/>
            </p:nvSpPr>
            <p:spPr>
              <a:xfrm>
                <a:off x="696179" y="1708012"/>
                <a:ext cx="1902478" cy="539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4  Application</a:t>
                </a:r>
                <a:endParaRPr lang="en-US" sz="24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96177" y="2243738"/>
                <a:ext cx="1685505" cy="539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3  Transport</a:t>
                </a:r>
                <a:endParaRPr lang="en-US" sz="24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96177" y="2823613"/>
                <a:ext cx="1501389" cy="539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2  Internet</a:t>
                </a:r>
                <a:endParaRPr lang="en-US" sz="24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85800" y="3646484"/>
                <a:ext cx="986422" cy="539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  Link</a:t>
                </a:r>
                <a:endParaRPr lang="en-US" sz="24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401783" y="3513979"/>
                <a:ext cx="10940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Ethernet</a:t>
                </a:r>
                <a:endParaRPr lang="en-US" sz="200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808937" y="3902392"/>
                <a:ext cx="8980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802.11</a:t>
                </a:r>
                <a:endParaRPr lang="en-US" sz="2000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103594" y="2876550"/>
                <a:ext cx="3818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IP</a:t>
                </a:r>
                <a:endParaRPr lang="en-US" sz="2000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567373" y="2291699"/>
                <a:ext cx="573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TCP</a:t>
                </a:r>
                <a:endParaRPr lang="en-US" sz="2000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4445934" y="2295585"/>
                <a:ext cx="6399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UDP</a:t>
                </a:r>
                <a:endParaRPr lang="en-US" sz="2000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649471" y="1804039"/>
                <a:ext cx="7316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HTTP</a:t>
                </a:r>
                <a:endParaRPr lang="en-US" sz="2000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861651" y="1804039"/>
                <a:ext cx="7809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SMTP</a:t>
                </a:r>
                <a:endParaRPr lang="en-US" sz="2000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414526" y="1804039"/>
                <a:ext cx="5797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RTP</a:t>
                </a:r>
                <a:endParaRPr lang="en-US" sz="2000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081448" y="1804039"/>
                <a:ext cx="6254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DNS</a:t>
                </a:r>
                <a:endParaRPr lang="en-US" sz="2000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705188" y="3513979"/>
                <a:ext cx="4764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3G</a:t>
                </a:r>
                <a:endParaRPr lang="en-US" sz="2000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060438" y="3900160"/>
                <a:ext cx="5677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DSL</a:t>
                </a:r>
                <a:endParaRPr lang="en-US" sz="2000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045722" y="3899474"/>
                <a:ext cx="7665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Cable</a:t>
                </a:r>
                <a:endParaRPr lang="en-US" sz="2000" dirty="0"/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 flipH="1">
                <a:off x="762000" y="2749719"/>
                <a:ext cx="2667001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>
                <a:off x="762000" y="3432645"/>
                <a:ext cx="2639784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 flipV="1">
                <a:off x="762000" y="2265704"/>
                <a:ext cx="1981200" cy="124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19499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Layer-based Names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For devices in the network: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3109957" y="3548279"/>
            <a:ext cx="2147843" cy="852271"/>
            <a:chOff x="3284606" y="2949155"/>
            <a:chExt cx="2505512" cy="994195"/>
          </a:xfrm>
          <a:noFill/>
        </p:grpSpPr>
        <p:grpSp>
          <p:nvGrpSpPr>
            <p:cNvPr id="8" name="Group 7"/>
            <p:cNvGrpSpPr/>
            <p:nvPr/>
          </p:nvGrpSpPr>
          <p:grpSpPr>
            <a:xfrm>
              <a:off x="3453382" y="2951816"/>
              <a:ext cx="1159590" cy="875362"/>
              <a:chOff x="6642637" y="2836475"/>
              <a:chExt cx="1573729" cy="1108264"/>
            </a:xfrm>
            <a:grpFill/>
          </p:grpSpPr>
          <p:grpSp>
            <p:nvGrpSpPr>
              <p:cNvPr id="18" name="Group 17"/>
              <p:cNvGrpSpPr/>
              <p:nvPr/>
            </p:nvGrpSpPr>
            <p:grpSpPr>
              <a:xfrm>
                <a:off x="6642637" y="2836475"/>
                <a:ext cx="1573729" cy="557471"/>
                <a:chOff x="2462244" y="3297879"/>
                <a:chExt cx="1022924" cy="485698"/>
              </a:xfrm>
              <a:grpFill/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2500675" y="3313043"/>
                  <a:ext cx="941070" cy="470534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462244" y="3297879"/>
                  <a:ext cx="1022924" cy="475237"/>
                </a:xfrm>
                <a:prstGeom prst="rect">
                  <a:avLst/>
                </a:prstGeom>
                <a:grp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dirty="0" smtClean="0"/>
                    <a:t>Network</a:t>
                  </a:r>
                  <a:endParaRPr lang="en-US" sz="2000" dirty="0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6701762" y="3353819"/>
                <a:ext cx="1447800" cy="590920"/>
                <a:chOff x="2500675" y="3278077"/>
                <a:chExt cx="941070" cy="514840"/>
              </a:xfrm>
              <a:grpFill/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2500675" y="331304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2663424" y="3278077"/>
                  <a:ext cx="620564" cy="514840"/>
                </a:xfrm>
                <a:prstGeom prst="rect">
                  <a:avLst/>
                </a:prstGeom>
                <a:grp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2000" dirty="0" smtClean="0"/>
                    <a:t>Link</a:t>
                  </a:r>
                  <a:endParaRPr lang="en-US" sz="2000" dirty="0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4520183" y="2949155"/>
              <a:ext cx="1159590" cy="889642"/>
              <a:chOff x="6642636" y="2836478"/>
              <a:chExt cx="1573729" cy="1126344"/>
            </a:xfrm>
            <a:grpFill/>
          </p:grpSpPr>
          <p:grpSp>
            <p:nvGrpSpPr>
              <p:cNvPr id="12" name="Group 11"/>
              <p:cNvGrpSpPr/>
              <p:nvPr/>
            </p:nvGrpSpPr>
            <p:grpSpPr>
              <a:xfrm>
                <a:off x="6642636" y="2836478"/>
                <a:ext cx="1573729" cy="560847"/>
                <a:chOff x="2462243" y="3297879"/>
                <a:chExt cx="1022924" cy="488639"/>
              </a:xfrm>
              <a:grpFill/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2462243" y="3297879"/>
                  <a:ext cx="1022924" cy="475237"/>
                </a:xfrm>
                <a:prstGeom prst="rect">
                  <a:avLst/>
                </a:prstGeom>
                <a:grp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dirty="0" smtClean="0"/>
                    <a:t>Network</a:t>
                  </a:r>
                  <a:endParaRPr lang="en-US" sz="2000" dirty="0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6705600" y="3371901"/>
                <a:ext cx="1447800" cy="590921"/>
                <a:chOff x="2503170" y="3293833"/>
                <a:chExt cx="941070" cy="514841"/>
              </a:xfrm>
              <a:grpFill/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2503170" y="3315985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663427" y="3293833"/>
                  <a:ext cx="620564" cy="514841"/>
                </a:xfrm>
                <a:prstGeom prst="rect">
                  <a:avLst/>
                </a:prstGeom>
                <a:grp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2000" dirty="0" smtClean="0"/>
                    <a:t>Link</a:t>
                  </a:r>
                  <a:endParaRPr lang="en-US" sz="2000" dirty="0"/>
                </a:p>
              </p:txBody>
            </p:sp>
          </p:grpSp>
        </p:grpSp>
        <p:cxnSp>
          <p:nvCxnSpPr>
            <p:cNvPr id="10" name="Elbow Connector 9"/>
            <p:cNvCxnSpPr/>
            <p:nvPr/>
          </p:nvCxnSpPr>
          <p:spPr>
            <a:xfrm flipH="1">
              <a:off x="3284606" y="3828249"/>
              <a:ext cx="777143" cy="115101"/>
            </a:xfrm>
            <a:prstGeom prst="bentConnector3">
              <a:avLst>
                <a:gd name="adj1" fmla="val -251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/>
            <p:nvPr/>
          </p:nvCxnSpPr>
          <p:spPr>
            <a:xfrm>
              <a:off x="5012975" y="3818715"/>
              <a:ext cx="777143" cy="115101"/>
            </a:xfrm>
            <a:prstGeom prst="bentConnector3">
              <a:avLst>
                <a:gd name="adj1" fmla="val -251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109957" y="2693146"/>
            <a:ext cx="2147843" cy="499699"/>
            <a:chOff x="3284606" y="3360439"/>
            <a:chExt cx="2505512" cy="582911"/>
          </a:xfrm>
          <a:noFill/>
        </p:grpSpPr>
        <p:grpSp>
          <p:nvGrpSpPr>
            <p:cNvPr id="25" name="Group 24"/>
            <p:cNvGrpSpPr/>
            <p:nvPr/>
          </p:nvGrpSpPr>
          <p:grpSpPr>
            <a:xfrm>
              <a:off x="3496948" y="3360439"/>
              <a:ext cx="1066800" cy="466738"/>
              <a:chOff x="2500676" y="3278077"/>
              <a:chExt cx="941070" cy="514840"/>
            </a:xfrm>
            <a:grpFill/>
          </p:grpSpPr>
          <p:sp>
            <p:nvSpPr>
              <p:cNvPr id="31" name="Rectangle 30"/>
              <p:cNvSpPr/>
              <p:nvPr/>
            </p:nvSpPr>
            <p:spPr>
              <a:xfrm>
                <a:off x="2500676" y="3312329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663424" y="3278077"/>
                <a:ext cx="620564" cy="514840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000" dirty="0" smtClean="0"/>
                  <a:t>Link</a:t>
                </a:r>
                <a:endParaRPr lang="en-US" sz="2000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566576" y="3372061"/>
              <a:ext cx="1066800" cy="466739"/>
              <a:chOff x="2503170" y="3293833"/>
              <a:chExt cx="941070" cy="514841"/>
            </a:xfrm>
            <a:grpFill/>
          </p:grpSpPr>
          <p:sp>
            <p:nvSpPr>
              <p:cNvPr id="29" name="Rectangle 28"/>
              <p:cNvSpPr/>
              <p:nvPr/>
            </p:nvSpPr>
            <p:spPr>
              <a:xfrm>
                <a:off x="2503170" y="3315985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663427" y="3293833"/>
                <a:ext cx="620564" cy="514841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000" dirty="0" smtClean="0"/>
                  <a:t>Link</a:t>
                </a:r>
                <a:endParaRPr lang="en-US" sz="2000" dirty="0"/>
              </a:p>
            </p:txBody>
          </p:sp>
        </p:grpSp>
        <p:cxnSp>
          <p:nvCxnSpPr>
            <p:cNvPr id="27" name="Elbow Connector 26"/>
            <p:cNvCxnSpPr/>
            <p:nvPr/>
          </p:nvCxnSpPr>
          <p:spPr>
            <a:xfrm flipH="1">
              <a:off x="3284606" y="3828249"/>
              <a:ext cx="777143" cy="115101"/>
            </a:xfrm>
            <a:prstGeom prst="bentConnector3">
              <a:avLst>
                <a:gd name="adj1" fmla="val -251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>
              <a:off x="5012975" y="3818715"/>
              <a:ext cx="777143" cy="115101"/>
            </a:xfrm>
            <a:prstGeom prst="bentConnector3">
              <a:avLst>
                <a:gd name="adj1" fmla="val -251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107910" y="1890415"/>
            <a:ext cx="2147843" cy="499699"/>
            <a:chOff x="3284606" y="3360439"/>
            <a:chExt cx="2505512" cy="582911"/>
          </a:xfrm>
          <a:noFill/>
        </p:grpSpPr>
        <p:grpSp>
          <p:nvGrpSpPr>
            <p:cNvPr id="34" name="Group 33"/>
            <p:cNvGrpSpPr/>
            <p:nvPr/>
          </p:nvGrpSpPr>
          <p:grpSpPr>
            <a:xfrm>
              <a:off x="3443732" y="3360439"/>
              <a:ext cx="1178888" cy="466738"/>
              <a:chOff x="2453733" y="3278077"/>
              <a:chExt cx="1039948" cy="514840"/>
            </a:xfrm>
            <a:grpFill/>
          </p:grpSpPr>
          <p:sp>
            <p:nvSpPr>
              <p:cNvPr id="40" name="Rectangle 39"/>
              <p:cNvSpPr/>
              <p:nvPr/>
            </p:nvSpPr>
            <p:spPr>
              <a:xfrm>
                <a:off x="2503170" y="3313048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453733" y="3278077"/>
                <a:ext cx="1039948" cy="514840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000" dirty="0" smtClean="0"/>
                  <a:t>Physical</a:t>
                </a:r>
                <a:endParaRPr lang="en-US" sz="2000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510537" y="3372060"/>
              <a:ext cx="1178888" cy="466738"/>
              <a:chOff x="2453736" y="3293833"/>
              <a:chExt cx="1039948" cy="514840"/>
            </a:xfrm>
            <a:grpFill/>
          </p:grpSpPr>
          <p:sp>
            <p:nvSpPr>
              <p:cNvPr id="38" name="Rectangle 37"/>
              <p:cNvSpPr/>
              <p:nvPr/>
            </p:nvSpPr>
            <p:spPr>
              <a:xfrm>
                <a:off x="2503170" y="3315985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453736" y="3293833"/>
                <a:ext cx="1039948" cy="514840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000" dirty="0" smtClean="0"/>
                  <a:t>Physical</a:t>
                </a:r>
                <a:endParaRPr lang="en-US" sz="2000" dirty="0"/>
              </a:p>
            </p:txBody>
          </p:sp>
        </p:grpSp>
        <p:cxnSp>
          <p:nvCxnSpPr>
            <p:cNvPr id="36" name="Elbow Connector 35"/>
            <p:cNvCxnSpPr/>
            <p:nvPr/>
          </p:nvCxnSpPr>
          <p:spPr>
            <a:xfrm flipH="1">
              <a:off x="3284606" y="3828249"/>
              <a:ext cx="777143" cy="115101"/>
            </a:xfrm>
            <a:prstGeom prst="bentConnector3">
              <a:avLst>
                <a:gd name="adj1" fmla="val -251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36"/>
            <p:cNvCxnSpPr/>
            <p:nvPr/>
          </p:nvCxnSpPr>
          <p:spPr>
            <a:xfrm>
              <a:off x="5012975" y="3818715"/>
              <a:ext cx="777143" cy="115101"/>
            </a:xfrm>
            <a:prstGeom prst="bentConnector3">
              <a:avLst>
                <a:gd name="adj1" fmla="val -251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685800" y="1881485"/>
            <a:ext cx="2399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Repeater (or hub)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695325" y="2719685"/>
            <a:ext cx="2394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Switch (or bridge)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685800" y="3638550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Router</a:t>
            </a:r>
          </a:p>
        </p:txBody>
      </p:sp>
    </p:spTree>
    <p:extLst>
      <p:ext uri="{BB962C8B-B14F-4D97-AF65-F5344CB8AC3E}">
        <p14:creationId xmlns:p14="http://schemas.microsoft.com/office/powerpoint/2010/main" val="2688817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Layer-based Names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For devices in the network:</a:t>
            </a:r>
            <a:endParaRPr lang="en-US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685800" y="188595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Proxy or </a:t>
            </a:r>
            <a:r>
              <a:rPr lang="en-US" sz="2400" dirty="0" err="1" smtClean="0"/>
              <a:t>middlebox</a:t>
            </a:r>
            <a:r>
              <a:rPr lang="en-US" sz="2400" dirty="0" smtClean="0"/>
              <a:t> or gateway</a:t>
            </a:r>
            <a:endParaRPr lang="en-US" sz="24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2971800" y="1734665"/>
            <a:ext cx="2362200" cy="1603542"/>
            <a:chOff x="3250965" y="311867"/>
            <a:chExt cx="2147843" cy="1603542"/>
          </a:xfrm>
        </p:grpSpPr>
        <p:grpSp>
          <p:nvGrpSpPr>
            <p:cNvPr id="46" name="Group 45"/>
            <p:cNvGrpSpPr/>
            <p:nvPr/>
          </p:nvGrpSpPr>
          <p:grpSpPr>
            <a:xfrm>
              <a:off x="3395646" y="1065425"/>
              <a:ext cx="994055" cy="379748"/>
              <a:chOff x="2462244" y="3297879"/>
              <a:chExt cx="1022924" cy="488639"/>
            </a:xfrm>
            <a:noFill/>
          </p:grpSpPr>
          <p:sp>
            <p:nvSpPr>
              <p:cNvPr id="70" name="Rectangle 69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462244" y="3297879"/>
                <a:ext cx="1022924" cy="475237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dirty="0" smtClean="0"/>
                  <a:t>Network</a:t>
                </a:r>
                <a:endParaRPr lang="en-US" sz="2000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3435418" y="1415712"/>
              <a:ext cx="914512" cy="400110"/>
              <a:chOff x="2503170" y="3278077"/>
              <a:chExt cx="941070" cy="514840"/>
            </a:xfrm>
            <a:noFill/>
          </p:grpSpPr>
          <p:sp>
            <p:nvSpPr>
              <p:cNvPr id="68" name="Rectangle 67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663424" y="3278077"/>
                <a:ext cx="620564" cy="514840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000" dirty="0" smtClean="0"/>
                  <a:t>Link</a:t>
                </a:r>
                <a:endParaRPr lang="en-US" sz="2000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4310159" y="1063142"/>
              <a:ext cx="994055" cy="382033"/>
              <a:chOff x="2462243" y="3297879"/>
              <a:chExt cx="1022924" cy="491580"/>
            </a:xfrm>
            <a:noFill/>
          </p:grpSpPr>
          <p:sp>
            <p:nvSpPr>
              <p:cNvPr id="66" name="Rectangle 65"/>
              <p:cNvSpPr/>
              <p:nvPr/>
            </p:nvSpPr>
            <p:spPr>
              <a:xfrm>
                <a:off x="2503166" y="3318925"/>
                <a:ext cx="941070" cy="47053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462243" y="3297879"/>
                <a:ext cx="1022924" cy="475237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dirty="0" smtClean="0"/>
                  <a:t>Network</a:t>
                </a:r>
                <a:endParaRPr lang="en-US" sz="2000" dirty="0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4349928" y="1425672"/>
              <a:ext cx="914512" cy="400110"/>
              <a:chOff x="2503166" y="3293833"/>
              <a:chExt cx="941070" cy="514841"/>
            </a:xfrm>
            <a:noFill/>
          </p:grpSpPr>
          <p:sp>
            <p:nvSpPr>
              <p:cNvPr id="64" name="Rectangle 63"/>
              <p:cNvSpPr/>
              <p:nvPr/>
            </p:nvSpPr>
            <p:spPr>
              <a:xfrm>
                <a:off x="2503166" y="3318926"/>
                <a:ext cx="941070" cy="47053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663427" y="3293833"/>
                <a:ext cx="620564" cy="514841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000" dirty="0" smtClean="0"/>
                  <a:t>Link</a:t>
                </a:r>
                <a:endParaRPr lang="en-US" sz="2000" dirty="0"/>
              </a:p>
            </p:txBody>
          </p:sp>
        </p:grpSp>
        <p:cxnSp>
          <p:nvCxnSpPr>
            <p:cNvPr id="50" name="Elbow Connector 49"/>
            <p:cNvCxnSpPr/>
            <p:nvPr/>
          </p:nvCxnSpPr>
          <p:spPr>
            <a:xfrm flipH="1">
              <a:off x="3250965" y="1816739"/>
              <a:ext cx="666204" cy="98670"/>
            </a:xfrm>
            <a:prstGeom prst="bentConnector3">
              <a:avLst>
                <a:gd name="adj1" fmla="val -251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lbow Connector 50"/>
            <p:cNvCxnSpPr/>
            <p:nvPr/>
          </p:nvCxnSpPr>
          <p:spPr>
            <a:xfrm>
              <a:off x="4732604" y="1808566"/>
              <a:ext cx="666204" cy="98670"/>
            </a:xfrm>
            <a:prstGeom prst="bentConnector3">
              <a:avLst>
                <a:gd name="adj1" fmla="val -251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3435416" y="314154"/>
              <a:ext cx="914511" cy="400110"/>
              <a:chOff x="2496391" y="3278077"/>
              <a:chExt cx="941070" cy="514840"/>
            </a:xfrm>
            <a:noFill/>
          </p:grpSpPr>
          <p:sp>
            <p:nvSpPr>
              <p:cNvPr id="62" name="Rectangle 61"/>
              <p:cNvSpPr/>
              <p:nvPr/>
            </p:nvSpPr>
            <p:spPr>
              <a:xfrm>
                <a:off x="2496391" y="3322382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663424" y="3278077"/>
                <a:ext cx="620564" cy="514840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000" dirty="0" smtClean="0"/>
                  <a:t>App</a:t>
                </a:r>
                <a:endParaRPr lang="en-US" sz="2000" dirty="0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3358795" y="695221"/>
              <a:ext cx="1080937" cy="384720"/>
              <a:chOff x="2417543" y="3297879"/>
              <a:chExt cx="1112328" cy="495037"/>
            </a:xfrm>
            <a:noFill/>
          </p:grpSpPr>
          <p:sp>
            <p:nvSpPr>
              <p:cNvPr id="60" name="Rectangle 59"/>
              <p:cNvSpPr/>
              <p:nvPr/>
            </p:nvSpPr>
            <p:spPr>
              <a:xfrm>
                <a:off x="2496391" y="3322382"/>
                <a:ext cx="941070" cy="47053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417543" y="3297879"/>
                <a:ext cx="1112328" cy="475237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dirty="0" smtClean="0"/>
                  <a:t>Transport</a:t>
                </a:r>
                <a:endParaRPr lang="en-US" sz="2000" dirty="0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4349926" y="311867"/>
              <a:ext cx="914511" cy="402392"/>
              <a:chOff x="2496387" y="3278077"/>
              <a:chExt cx="941070" cy="517778"/>
            </a:xfrm>
            <a:noFill/>
          </p:grpSpPr>
          <p:sp>
            <p:nvSpPr>
              <p:cNvPr id="58" name="Rectangle 57"/>
              <p:cNvSpPr/>
              <p:nvPr/>
            </p:nvSpPr>
            <p:spPr>
              <a:xfrm>
                <a:off x="2496387" y="3325321"/>
                <a:ext cx="941070" cy="47053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663423" y="3278077"/>
                <a:ext cx="620564" cy="514841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000" dirty="0" smtClean="0"/>
                  <a:t>App</a:t>
                </a:r>
                <a:endParaRPr lang="en-US" sz="20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4273312" y="705183"/>
              <a:ext cx="1080937" cy="374761"/>
              <a:chOff x="2417546" y="3313635"/>
              <a:chExt cx="1112328" cy="482223"/>
            </a:xfrm>
            <a:noFill/>
          </p:grpSpPr>
          <p:sp>
            <p:nvSpPr>
              <p:cNvPr id="56" name="Rectangle 55"/>
              <p:cNvSpPr/>
              <p:nvPr/>
            </p:nvSpPr>
            <p:spPr>
              <a:xfrm>
                <a:off x="2496387" y="332532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417546" y="3313635"/>
                <a:ext cx="1112328" cy="475237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dirty="0" smtClean="0"/>
                  <a:t>Transport</a:t>
                </a:r>
                <a:endParaRPr lang="en-US" sz="2000" dirty="0"/>
              </a:p>
            </p:txBody>
          </p:sp>
        </p:grpSp>
      </p:grpSp>
      <p:pic>
        <p:nvPicPr>
          <p:cNvPr id="72" name="Picture 7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049" y="3731162"/>
            <a:ext cx="1344612" cy="56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685800" y="356235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But they all look like this!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0884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the Physical Layer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Concerns how signals are used to transfer message bits over a link</a:t>
            </a:r>
          </a:p>
          <a:p>
            <a:pPr lvl="1"/>
            <a:r>
              <a:rPr lang="en-US" sz="2400" dirty="0"/>
              <a:t>Wires etc. carry </a:t>
            </a:r>
            <a:r>
              <a:rPr lang="en-US" sz="2400" u="sng" dirty="0"/>
              <a:t>analog signals</a:t>
            </a:r>
          </a:p>
          <a:p>
            <a:pPr lvl="1"/>
            <a:r>
              <a:rPr lang="en-US" sz="2400" dirty="0"/>
              <a:t>We want to send </a:t>
            </a:r>
            <a:r>
              <a:rPr lang="en-US" sz="2400" u="sng" dirty="0"/>
              <a:t>digital bits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7200" y="2749055"/>
            <a:ext cx="4802579" cy="1902930"/>
            <a:chOff x="304800" y="2731211"/>
            <a:chExt cx="4802579" cy="1902930"/>
          </a:xfrm>
        </p:grpSpPr>
        <p:pic>
          <p:nvPicPr>
            <p:cNvPr id="6" name="Picture 4" descr="White businesscard for recording studio by boobaloo - White variant of business card. Font name is Comfortaa (licensed under the SIL Open Font License).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528" r="62667" b="29237"/>
            <a:stretch/>
          </p:blipFill>
          <p:spPr bwMode="auto">
            <a:xfrm>
              <a:off x="2223859" y="3700520"/>
              <a:ext cx="1115182" cy="933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Ethernet Cable by bnielsen - An ethernet cable with an RJ45 connector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3507" flipH="1">
              <a:off x="1047175" y="2731211"/>
              <a:ext cx="3285410" cy="167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114800" y="3009840"/>
              <a:ext cx="9925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r>
                <a:rPr lang="en-US" sz="2000" dirty="0" smtClean="0"/>
                <a:t>10110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1800982" y="4276695"/>
              <a:ext cx="408818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4800" y="3009840"/>
              <a:ext cx="10262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10110…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29338" y="4152840"/>
              <a:ext cx="8002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Signal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3760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Link Model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We’ll end with an abstraction of a physical channel</a:t>
            </a:r>
          </a:p>
          <a:p>
            <a:pPr lvl="1"/>
            <a:r>
              <a:rPr lang="en-US" u="sng" dirty="0" smtClean="0"/>
              <a:t>Rate</a:t>
            </a:r>
            <a:r>
              <a:rPr lang="en-US" dirty="0" smtClean="0"/>
              <a:t> (or bandwidth, capacity, speed) in bits/second</a:t>
            </a:r>
          </a:p>
          <a:p>
            <a:pPr lvl="1"/>
            <a:r>
              <a:rPr lang="en-US" u="sng" dirty="0" smtClean="0"/>
              <a:t>Delay</a:t>
            </a:r>
            <a:r>
              <a:rPr lang="en-US" dirty="0" smtClean="0"/>
              <a:t> in seconds, related to length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Other important properties:</a:t>
            </a:r>
          </a:p>
          <a:p>
            <a:pPr lvl="1"/>
            <a:r>
              <a:rPr lang="en-US" dirty="0" smtClean="0"/>
              <a:t>Whether the channel is broadcast, and its error rate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002631" y="2419890"/>
            <a:ext cx="4357688" cy="1016992"/>
            <a:chOff x="2794452" y="2388850"/>
            <a:chExt cx="4357688" cy="817041"/>
          </a:xfrm>
        </p:grpSpPr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2794452" y="2586007"/>
              <a:ext cx="197644" cy="3952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6954496" y="2586007"/>
              <a:ext cx="197644" cy="3952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3073400" y="2786062"/>
              <a:ext cx="3810000" cy="0"/>
            </a:xfrm>
            <a:prstGeom prst="line">
              <a:avLst/>
            </a:prstGeom>
            <a:noFill/>
            <a:ln w="76200">
              <a:solidFill>
                <a:schemeClr val="bg2">
                  <a:lumMod val="75000"/>
                </a:schemeClr>
              </a:solidFill>
              <a:miter lim="800000"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4067069" y="2884447"/>
              <a:ext cx="1820627" cy="321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chemeClr val="tx1"/>
                  </a:solidFill>
                </a:rPr>
                <a:t>Delay D, Rate </a:t>
              </a:r>
              <a:r>
                <a:rPr lang="en-US" sz="2000" dirty="0" smtClean="0">
                  <a:solidFill>
                    <a:schemeClr val="tx1"/>
                  </a:solidFill>
                </a:rPr>
                <a:t>R 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3" name="AutoShape 8"/>
            <p:cNvSpPr>
              <a:spLocks noChangeArrowheads="1"/>
            </p:cNvSpPr>
            <p:nvPr/>
          </p:nvSpPr>
          <p:spPr bwMode="auto">
            <a:xfrm>
              <a:off x="4817720" y="2450750"/>
              <a:ext cx="1089026" cy="197644"/>
            </a:xfrm>
            <a:prstGeom prst="homePlate">
              <a:avLst>
                <a:gd name="adj" fmla="val 57832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3774336" y="2388850"/>
              <a:ext cx="1104277" cy="321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2000" dirty="0" smtClean="0">
                  <a:solidFill>
                    <a:schemeClr val="tx1"/>
                  </a:solidFill>
                </a:rPr>
                <a:t>Message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6491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Protocols and Layers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Protocols</a:t>
            </a:r>
            <a:r>
              <a:rPr lang="en-US" sz="2800" dirty="0" smtClean="0"/>
              <a:t> and </a:t>
            </a:r>
            <a:r>
              <a:rPr lang="en-US" sz="2800" u="sng" dirty="0" smtClean="0"/>
              <a:t>layering</a:t>
            </a:r>
            <a:r>
              <a:rPr lang="en-US" sz="2800" dirty="0" smtClean="0"/>
              <a:t> is </a:t>
            </a:r>
            <a:r>
              <a:rPr lang="en-US" sz="2800" dirty="0"/>
              <a:t>the main structuring method used to divide up network </a:t>
            </a:r>
            <a:r>
              <a:rPr lang="en-US" sz="2800" dirty="0" smtClean="0"/>
              <a:t>functionality</a:t>
            </a:r>
          </a:p>
          <a:p>
            <a:pPr lvl="1"/>
            <a:r>
              <a:rPr lang="en-US" sz="2400" dirty="0" smtClean="0"/>
              <a:t>Each instance of a protocol talks virtually to its </a:t>
            </a:r>
            <a:r>
              <a:rPr lang="en-US" sz="2400" u="sng" dirty="0" smtClean="0"/>
              <a:t>peer</a:t>
            </a:r>
            <a:r>
              <a:rPr lang="en-US" sz="2400" dirty="0" smtClean="0"/>
              <a:t> using the protocol</a:t>
            </a:r>
          </a:p>
          <a:p>
            <a:pPr lvl="1"/>
            <a:r>
              <a:rPr lang="en-US" sz="2400" dirty="0" smtClean="0"/>
              <a:t>Each instance of a protocol uses only the services of the lower layer </a:t>
            </a:r>
          </a:p>
        </p:txBody>
      </p:sp>
    </p:spTree>
    <p:extLst>
      <p:ext uri="{BB962C8B-B14F-4D97-AF65-F5344CB8AC3E}">
        <p14:creationId xmlns:p14="http://schemas.microsoft.com/office/powerpoint/2010/main" val="94151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Latency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u="sng" dirty="0" smtClean="0"/>
              <a:t>Latency</a:t>
            </a:r>
            <a:r>
              <a:rPr lang="en-US" sz="2800" dirty="0" smtClean="0"/>
              <a:t> is the delay to send a message over a link</a:t>
            </a:r>
          </a:p>
          <a:p>
            <a:pPr lvl="1"/>
            <a:r>
              <a:rPr lang="en-US" sz="2400" u="sng" dirty="0" smtClean="0"/>
              <a:t>Transmission delay</a:t>
            </a:r>
            <a:r>
              <a:rPr lang="en-US" sz="2400" dirty="0" smtClean="0"/>
              <a:t>: time to put M-bit message “on the wire”</a:t>
            </a:r>
          </a:p>
          <a:p>
            <a:pPr lvl="3"/>
            <a:endParaRPr lang="en-US" sz="1600" dirty="0" smtClean="0"/>
          </a:p>
          <a:p>
            <a:pPr marL="914400" lvl="2" indent="0">
              <a:buNone/>
            </a:pPr>
            <a:r>
              <a:rPr lang="en-US" sz="2200" dirty="0" smtClean="0"/>
              <a:t> </a:t>
            </a:r>
          </a:p>
          <a:p>
            <a:pPr lvl="3"/>
            <a:endParaRPr lang="en-US" sz="1600" u="sng" dirty="0" smtClean="0"/>
          </a:p>
          <a:p>
            <a:pPr lvl="1"/>
            <a:r>
              <a:rPr lang="en-US" sz="2400" u="sng" dirty="0" smtClean="0"/>
              <a:t>Propagation delay</a:t>
            </a:r>
            <a:r>
              <a:rPr lang="en-US" sz="2400" dirty="0" smtClean="0"/>
              <a:t>: time for bits to propagate across the wire</a:t>
            </a:r>
          </a:p>
          <a:p>
            <a:pPr lvl="3"/>
            <a:endParaRPr lang="en-US" sz="1600" dirty="0" smtClean="0"/>
          </a:p>
          <a:p>
            <a:pPr marL="914400" lvl="2" indent="0">
              <a:buNone/>
            </a:pPr>
            <a:r>
              <a:rPr lang="en-US" sz="2200" dirty="0" smtClean="0"/>
              <a:t> </a:t>
            </a:r>
          </a:p>
          <a:p>
            <a:pPr lvl="3"/>
            <a:endParaRPr lang="en-US" sz="1600" dirty="0" smtClean="0"/>
          </a:p>
          <a:p>
            <a:pPr lvl="1"/>
            <a:r>
              <a:rPr lang="en-US" sz="2400" dirty="0" smtClean="0"/>
              <a:t>Combining the two terms we have: 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32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81600" y="3867150"/>
            <a:ext cx="144780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Latency 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u="sng" dirty="0" smtClean="0"/>
              <a:t>Latency</a:t>
            </a:r>
            <a:r>
              <a:rPr lang="en-US" sz="2800" dirty="0" smtClean="0"/>
              <a:t> is the delay to send a message over a link</a:t>
            </a:r>
          </a:p>
          <a:p>
            <a:pPr lvl="1"/>
            <a:r>
              <a:rPr lang="en-US" sz="2400" u="sng" dirty="0" smtClean="0"/>
              <a:t>Transmission delay</a:t>
            </a:r>
            <a:r>
              <a:rPr lang="en-US" sz="2400" dirty="0" smtClean="0"/>
              <a:t>: time to put M-bit message “on the wire”</a:t>
            </a:r>
          </a:p>
          <a:p>
            <a:pPr lvl="3"/>
            <a:endParaRPr lang="en-US" sz="1600" dirty="0" smtClean="0"/>
          </a:p>
          <a:p>
            <a:pPr marL="914400" lvl="2" indent="0">
              <a:buNone/>
            </a:pPr>
            <a:r>
              <a:rPr lang="en-US" sz="2200" dirty="0" smtClean="0"/>
              <a:t>T-delay = M (bits) / Rate (bits/sec) = M/R seconds</a:t>
            </a:r>
          </a:p>
          <a:p>
            <a:pPr lvl="3"/>
            <a:endParaRPr lang="en-US" sz="1600" u="sng" dirty="0" smtClean="0"/>
          </a:p>
          <a:p>
            <a:pPr lvl="1"/>
            <a:r>
              <a:rPr lang="en-US" sz="2400" u="sng" dirty="0" smtClean="0"/>
              <a:t>Propagation delay</a:t>
            </a:r>
            <a:r>
              <a:rPr lang="en-US" sz="2400" dirty="0" smtClean="0"/>
              <a:t>: time for bits to propagate across the wire</a:t>
            </a:r>
          </a:p>
          <a:p>
            <a:pPr lvl="3"/>
            <a:endParaRPr lang="en-US" sz="1600" dirty="0" smtClean="0"/>
          </a:p>
          <a:p>
            <a:pPr marL="914400" lvl="2" indent="0">
              <a:buNone/>
            </a:pPr>
            <a:r>
              <a:rPr lang="en-US" sz="2200" dirty="0" smtClean="0"/>
              <a:t>P-delay = Length / speed of signals = Length / ⅔c = D seconds</a:t>
            </a:r>
          </a:p>
          <a:p>
            <a:pPr lvl="3"/>
            <a:endParaRPr lang="en-US" sz="1600" dirty="0" smtClean="0"/>
          </a:p>
          <a:p>
            <a:pPr lvl="1"/>
            <a:r>
              <a:rPr lang="en-US" sz="2400" dirty="0" smtClean="0"/>
              <a:t>Combining the two terms we have:    </a:t>
            </a:r>
            <a:r>
              <a:rPr lang="en-US" sz="2200" dirty="0" smtClean="0"/>
              <a:t>L = M/R + D</a:t>
            </a:r>
          </a:p>
          <a:p>
            <a:pPr marL="914400" lvl="2" indent="0">
              <a:buNone/>
            </a:pPr>
            <a:endParaRPr lang="en-US" sz="1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89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main prefixes we use: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5">
              <a:buNone/>
            </a:pPr>
            <a:endParaRPr lang="en-US" dirty="0"/>
          </a:p>
          <a:p>
            <a:pPr lvl="5">
              <a:buNone/>
            </a:pPr>
            <a:endParaRPr lang="en-US" dirty="0"/>
          </a:p>
          <a:p>
            <a:pPr lvl="5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powers of 10 for </a:t>
            </a:r>
            <a:r>
              <a:rPr lang="en-US" dirty="0" smtClean="0"/>
              <a:t>rates, 2 </a:t>
            </a:r>
            <a:r>
              <a:rPr lang="en-US" dirty="0"/>
              <a:t>for storage</a:t>
            </a:r>
          </a:p>
          <a:p>
            <a:pPr lvl="1"/>
            <a:r>
              <a:rPr lang="en-US" dirty="0" smtClean="0"/>
              <a:t>1 </a:t>
            </a:r>
            <a:r>
              <a:rPr lang="en-US" dirty="0"/>
              <a:t>Mbps = 1,000,000 bps, 1 KB = </a:t>
            </a:r>
            <a:r>
              <a:rPr lang="en-US" dirty="0" smtClean="0"/>
              <a:t>2</a:t>
            </a:r>
            <a:r>
              <a:rPr lang="en-US" sz="3600" baseline="30000" dirty="0" smtClean="0"/>
              <a:t>10</a:t>
            </a:r>
            <a:r>
              <a:rPr lang="en-US" dirty="0" smtClean="0"/>
              <a:t> </a:t>
            </a:r>
            <a:r>
              <a:rPr lang="en-US" dirty="0"/>
              <a:t>bytes</a:t>
            </a:r>
          </a:p>
          <a:p>
            <a:r>
              <a:rPr lang="en-US" dirty="0"/>
              <a:t>“B” is for bytes, “b” is for </a:t>
            </a:r>
            <a:r>
              <a:rPr lang="en-US" dirty="0" smtClean="0"/>
              <a:t>bits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503496"/>
              </p:ext>
            </p:extLst>
          </p:nvPr>
        </p:nvGraphicFramePr>
        <p:xfrm>
          <a:off x="990600" y="1504950"/>
          <a:ext cx="3914776" cy="152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8694"/>
                <a:gridCol w="973933"/>
                <a:gridCol w="1209675"/>
                <a:gridCol w="752474"/>
              </a:tblGrid>
              <a:tr h="382058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Prefix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Exp.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prefix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exp.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2058"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K(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ilo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b="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m(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illi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b="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-3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2058"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M(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ega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b="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>
                          <a:latin typeface="Arial" charset="0"/>
                          <a:cs typeface="Arial" charset="0"/>
                        </a:rPr>
                        <a:t>μ</a:t>
                      </a:r>
                      <a:r>
                        <a:rPr lang="en-US" dirty="0" smtClean="0">
                          <a:latin typeface="Arial" charset="0"/>
                          <a:cs typeface="Arial" charset="0"/>
                        </a:rPr>
                        <a:t>(micro)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b="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-6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2058"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G(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iga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b="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n(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ano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b="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-9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604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Examples (2)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“Dialup” with a telephone modem:</a:t>
            </a:r>
          </a:p>
          <a:p>
            <a:pPr marL="457200" lvl="1" indent="0">
              <a:buNone/>
            </a:pPr>
            <a:r>
              <a:rPr lang="en-US" sz="2000" dirty="0" smtClean="0"/>
              <a:t>D </a:t>
            </a:r>
            <a:r>
              <a:rPr lang="en-US" sz="2000" dirty="0"/>
              <a:t>= </a:t>
            </a:r>
            <a:r>
              <a:rPr lang="en-US" sz="2000" dirty="0" smtClean="0"/>
              <a:t>5 </a:t>
            </a:r>
            <a:r>
              <a:rPr lang="en-US" sz="2000" dirty="0" err="1" smtClean="0"/>
              <a:t>ms</a:t>
            </a:r>
            <a:r>
              <a:rPr lang="en-US" sz="2000" dirty="0"/>
              <a:t>, R = </a:t>
            </a:r>
            <a:r>
              <a:rPr lang="en-US" sz="2000" dirty="0" smtClean="0"/>
              <a:t>56 kbps</a:t>
            </a:r>
            <a:r>
              <a:rPr lang="en-US" sz="2000" dirty="0"/>
              <a:t>, M = </a:t>
            </a:r>
            <a:r>
              <a:rPr lang="en-US" sz="2000" dirty="0" smtClean="0"/>
              <a:t>1250 bytes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000" dirty="0" smtClean="0"/>
              <a:t>L </a:t>
            </a:r>
            <a:r>
              <a:rPr lang="en-US" sz="2000" dirty="0"/>
              <a:t>= </a:t>
            </a:r>
            <a:r>
              <a:rPr lang="en-US" sz="2000" dirty="0" smtClean="0"/>
              <a:t>5 </a:t>
            </a:r>
            <a:r>
              <a:rPr lang="en-US" sz="2000" dirty="0" err="1" smtClean="0"/>
              <a:t>ms</a:t>
            </a:r>
            <a:r>
              <a:rPr lang="en-US" sz="2000" dirty="0" smtClean="0"/>
              <a:t> </a:t>
            </a:r>
            <a:r>
              <a:rPr lang="en-US" sz="2000" dirty="0"/>
              <a:t>+ (</a:t>
            </a:r>
            <a:r>
              <a:rPr lang="en-US" sz="2000" dirty="0" smtClean="0"/>
              <a:t>1250x8</a:t>
            </a:r>
            <a:r>
              <a:rPr lang="en-US" sz="2000" dirty="0"/>
              <a:t>)/(56 x </a:t>
            </a:r>
            <a:r>
              <a:rPr lang="en-US" sz="2000" dirty="0" smtClean="0"/>
              <a:t>10</a:t>
            </a:r>
            <a:r>
              <a:rPr lang="en-US" baseline="30000" dirty="0" smtClean="0"/>
              <a:t>3</a:t>
            </a:r>
            <a:r>
              <a:rPr lang="en-US" sz="2000" dirty="0" smtClean="0"/>
              <a:t>) </a:t>
            </a:r>
            <a:r>
              <a:rPr lang="en-US" sz="2000" dirty="0"/>
              <a:t>sec = </a:t>
            </a:r>
            <a:r>
              <a:rPr lang="en-US" sz="2000" dirty="0" smtClean="0"/>
              <a:t>184 </a:t>
            </a:r>
            <a:r>
              <a:rPr lang="en-US" sz="2000" dirty="0" err="1" smtClean="0"/>
              <a:t>ms</a:t>
            </a:r>
            <a:r>
              <a:rPr lang="en-US" sz="2000" dirty="0" smtClean="0"/>
              <a:t>!</a:t>
            </a:r>
          </a:p>
          <a:p>
            <a:pPr marL="1371600" lvl="3" indent="0">
              <a:buNone/>
            </a:pPr>
            <a:endParaRPr lang="en-US" sz="1400" dirty="0"/>
          </a:p>
          <a:p>
            <a:r>
              <a:rPr lang="en-US" sz="2000" dirty="0" smtClean="0"/>
              <a:t>Broadband cross-country link:</a:t>
            </a:r>
            <a:endParaRPr lang="en-US" sz="2000" dirty="0"/>
          </a:p>
          <a:p>
            <a:pPr marL="400050" lvl="1" indent="0">
              <a:buNone/>
            </a:pPr>
            <a:r>
              <a:rPr lang="en-US" sz="2000" dirty="0"/>
              <a:t>D = </a:t>
            </a:r>
            <a:r>
              <a:rPr lang="en-US" sz="2000" dirty="0" smtClean="0"/>
              <a:t>50 </a:t>
            </a:r>
            <a:r>
              <a:rPr lang="en-US" sz="2000" dirty="0" err="1" smtClean="0"/>
              <a:t>ms</a:t>
            </a:r>
            <a:r>
              <a:rPr lang="en-US" sz="2000" dirty="0"/>
              <a:t>, R = </a:t>
            </a:r>
            <a:r>
              <a:rPr lang="en-US" sz="2000" dirty="0" smtClean="0"/>
              <a:t>10 Mbps</a:t>
            </a:r>
            <a:r>
              <a:rPr lang="en-US" sz="2000" dirty="0"/>
              <a:t>, M = </a:t>
            </a:r>
            <a:r>
              <a:rPr lang="en-US" sz="2000" dirty="0" smtClean="0"/>
              <a:t>1250 bytes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n-US" sz="2000" dirty="0" smtClean="0"/>
              <a:t>L </a:t>
            </a:r>
            <a:r>
              <a:rPr lang="en-US" sz="2000" dirty="0"/>
              <a:t>= </a:t>
            </a:r>
            <a:r>
              <a:rPr lang="en-US" sz="2000" dirty="0" smtClean="0"/>
              <a:t>50 </a:t>
            </a:r>
            <a:r>
              <a:rPr lang="en-US" sz="2000" dirty="0" err="1" smtClean="0"/>
              <a:t>ms</a:t>
            </a:r>
            <a:r>
              <a:rPr lang="en-US" sz="2000" dirty="0" smtClean="0"/>
              <a:t> </a:t>
            </a:r>
            <a:r>
              <a:rPr lang="en-US" sz="2000" dirty="0"/>
              <a:t>+ (</a:t>
            </a:r>
            <a:r>
              <a:rPr lang="en-US" sz="2000" dirty="0" smtClean="0"/>
              <a:t>1250x8</a:t>
            </a:r>
            <a:r>
              <a:rPr lang="en-US" sz="2000" dirty="0"/>
              <a:t>) / (10 x </a:t>
            </a:r>
            <a:r>
              <a:rPr lang="en-US" sz="2000" dirty="0" smtClean="0"/>
              <a:t>10</a:t>
            </a:r>
            <a:r>
              <a:rPr lang="en-US" baseline="30000" dirty="0" smtClean="0"/>
              <a:t>6</a:t>
            </a:r>
            <a:r>
              <a:rPr lang="en-US" sz="2000" dirty="0" smtClean="0"/>
              <a:t>) </a:t>
            </a:r>
            <a:r>
              <a:rPr lang="en-US" sz="2000" dirty="0"/>
              <a:t>sec = </a:t>
            </a:r>
            <a:r>
              <a:rPr lang="en-US" sz="2000" dirty="0" smtClean="0"/>
              <a:t>51 </a:t>
            </a:r>
            <a:r>
              <a:rPr lang="en-US" sz="2000" dirty="0" err="1" smtClean="0"/>
              <a:t>ms</a:t>
            </a:r>
            <a:endParaRPr lang="en-US" sz="2000" dirty="0" smtClean="0"/>
          </a:p>
          <a:p>
            <a:pPr lvl="3"/>
            <a:endParaRPr lang="en-US" sz="1400" dirty="0"/>
          </a:p>
          <a:p>
            <a:r>
              <a:rPr lang="en-US" sz="2000" dirty="0" smtClean="0"/>
              <a:t>A long link or a slow rate means high latency</a:t>
            </a:r>
          </a:p>
          <a:p>
            <a:pPr lvl="1"/>
            <a:r>
              <a:rPr lang="en-US" sz="2000" dirty="0" smtClean="0"/>
              <a:t>Often, one delay component dominates</a:t>
            </a:r>
          </a:p>
        </p:txBody>
      </p:sp>
    </p:spTree>
    <p:extLst>
      <p:ext uri="{BB962C8B-B14F-4D97-AF65-F5344CB8AC3E}">
        <p14:creationId xmlns:p14="http://schemas.microsoft.com/office/powerpoint/2010/main" val="337477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Bandwidth-Delay Product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Messages take space on the wire! </a:t>
            </a:r>
          </a:p>
          <a:p>
            <a:endParaRPr lang="en-US" sz="2800" dirty="0" smtClean="0"/>
          </a:p>
          <a:p>
            <a:pPr marL="1371600" lvl="3" indent="0">
              <a:buNone/>
            </a:pPr>
            <a:endParaRPr lang="en-US" sz="1600" dirty="0" smtClean="0"/>
          </a:p>
          <a:p>
            <a:r>
              <a:rPr lang="en-US" sz="2800" dirty="0" smtClean="0"/>
              <a:t>The amount of data in flight is the </a:t>
            </a:r>
            <a:r>
              <a:rPr lang="en-US" sz="2800" u="sng" dirty="0" smtClean="0"/>
              <a:t>bandwidth-delay (BD) product</a:t>
            </a:r>
          </a:p>
          <a:p>
            <a:pPr marL="457200" lvl="1" indent="0">
              <a:buNone/>
            </a:pPr>
            <a:r>
              <a:rPr lang="en-US" dirty="0" smtClean="0"/>
              <a:t>		</a:t>
            </a:r>
            <a:r>
              <a:rPr lang="en-US" sz="2400" dirty="0" smtClean="0"/>
              <a:t>BD = R x D</a:t>
            </a:r>
          </a:p>
          <a:p>
            <a:pPr lvl="1"/>
            <a:r>
              <a:rPr lang="en-US" sz="2400" dirty="0" smtClean="0"/>
              <a:t>Measure in bits, or in messages</a:t>
            </a:r>
            <a:endParaRPr lang="en-US" sz="2800" dirty="0" smtClean="0"/>
          </a:p>
          <a:p>
            <a:pPr lvl="1"/>
            <a:r>
              <a:rPr lang="en-US" sz="2400" dirty="0" smtClean="0"/>
              <a:t>Small for LANs, big for “long fat” pipes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52600" y="1792337"/>
            <a:ext cx="2667000" cy="246013"/>
            <a:chOff x="1676400" y="1809750"/>
            <a:chExt cx="2667000" cy="246013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676400" y="2038350"/>
              <a:ext cx="2667000" cy="0"/>
            </a:xfrm>
            <a:prstGeom prst="line">
              <a:avLst/>
            </a:prstGeom>
            <a:noFill/>
            <a:ln w="228600">
              <a:solidFill>
                <a:schemeClr val="bg2">
                  <a:lumMod val="75000"/>
                </a:schemeClr>
              </a:solidFill>
              <a:miter lim="800000"/>
              <a:headEnd/>
              <a:tailEnd type="triangle" w="sm" len="sm"/>
            </a:ln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2390775" y="1809750"/>
              <a:ext cx="1089026" cy="246013"/>
            </a:xfrm>
            <a:prstGeom prst="homePlate">
              <a:avLst>
                <a:gd name="adj" fmla="val 57832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8375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Bandwidth-Delay Example 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Fiber at home, cross-country </a:t>
            </a:r>
          </a:p>
          <a:p>
            <a:pPr marL="400050" lvl="1" indent="0">
              <a:buNone/>
            </a:pPr>
            <a:r>
              <a:rPr lang="en-US" sz="2400" dirty="0" smtClean="0"/>
              <a:t>R=40 Mbps, D=50 </a:t>
            </a:r>
            <a:r>
              <a:rPr lang="en-US" sz="2400" dirty="0" err="1" smtClean="0"/>
              <a:t>ms</a:t>
            </a:r>
            <a:endParaRPr lang="en-US" sz="2400" dirty="0" smtClean="0"/>
          </a:p>
          <a:p>
            <a:pPr marL="400050" lvl="1" indent="0">
              <a:buNone/>
            </a:pPr>
            <a:r>
              <a:rPr lang="en-US" sz="2400" dirty="0" smtClean="0"/>
              <a:t>BD 	= 40 x 10</a:t>
            </a:r>
            <a:r>
              <a:rPr lang="en-US" sz="3200" baseline="30000" dirty="0" smtClean="0"/>
              <a:t>6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x 50 x 10</a:t>
            </a:r>
            <a:r>
              <a:rPr lang="en-US" sz="3200" baseline="30000" dirty="0" smtClean="0"/>
              <a:t>-3</a:t>
            </a:r>
            <a:r>
              <a:rPr lang="en-US" sz="2400" dirty="0" smtClean="0"/>
              <a:t> bits </a:t>
            </a:r>
          </a:p>
          <a:p>
            <a:pPr marL="400050" lvl="1" indent="0">
              <a:lnSpc>
                <a:spcPct val="80000"/>
              </a:lnSpc>
              <a:buNone/>
            </a:pPr>
            <a:r>
              <a:rPr lang="en-US" sz="2400" dirty="0"/>
              <a:t>	</a:t>
            </a:r>
            <a:r>
              <a:rPr lang="en-US" sz="2400" dirty="0" smtClean="0"/>
              <a:t>= 2000 Kbit</a:t>
            </a:r>
          </a:p>
          <a:p>
            <a:pPr marL="400050" lvl="1" indent="0">
              <a:lnSpc>
                <a:spcPct val="80000"/>
              </a:lnSpc>
              <a:buNone/>
            </a:pPr>
            <a:r>
              <a:rPr lang="en-US" sz="2400" dirty="0"/>
              <a:t>	</a:t>
            </a:r>
            <a:r>
              <a:rPr lang="en-US" sz="2400" dirty="0" smtClean="0"/>
              <a:t>= 250 KB</a:t>
            </a:r>
          </a:p>
          <a:p>
            <a:r>
              <a:rPr lang="en-US" sz="2800" dirty="0" smtClean="0"/>
              <a:t> That’s quite a lot of data               “in the network”!</a:t>
            </a:r>
            <a:endParaRPr lang="en-US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572000" y="1131348"/>
            <a:ext cx="3581400" cy="3338004"/>
            <a:chOff x="4572000" y="1131348"/>
            <a:chExt cx="3581400" cy="3338004"/>
          </a:xfrm>
        </p:grpSpPr>
        <p:pic>
          <p:nvPicPr>
            <p:cNvPr id="2052" name="Picture 4" descr="http://openclipart.org/image/800px/svg_to_png/16210/MrTim_Australia_Outlin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131348"/>
              <a:ext cx="3581400" cy="3338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4800600" y="3061216"/>
              <a:ext cx="3352800" cy="0"/>
            </a:xfrm>
            <a:prstGeom prst="line">
              <a:avLst/>
            </a:prstGeom>
            <a:noFill/>
            <a:ln w="254000">
              <a:solidFill>
                <a:schemeClr val="accent3">
                  <a:lumMod val="20000"/>
                  <a:lumOff val="80000"/>
                </a:schemeClr>
              </a:solidFill>
              <a:miter lim="800000"/>
              <a:headEnd/>
              <a:tailEnd type="triangle" w="sm" len="sm"/>
            </a:ln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00600" y="2876550"/>
              <a:ext cx="3030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110101000010111010101001011</a:t>
              </a:r>
              <a:endParaRPr lang="en-US" dirty="0"/>
            </a:p>
          </p:txBody>
        </p:sp>
      </p:grpSp>
      <p:pic>
        <p:nvPicPr>
          <p:cNvPr id="2054" name="Picture 6" descr="http://openclipart.org/image/800px/svg_to_png/3955/mgsloan_Boo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0168">
            <a:off x="6168811" y="2502080"/>
            <a:ext cx="542296" cy="502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4254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753748" y="2724150"/>
            <a:ext cx="7764463" cy="1950482"/>
            <a:chOff x="753748" y="3050142"/>
            <a:chExt cx="7764463" cy="1950482"/>
          </a:xfrm>
        </p:grpSpPr>
        <p:sp>
          <p:nvSpPr>
            <p:cNvPr id="9" name="TextBox 8"/>
            <p:cNvSpPr txBox="1"/>
            <p:nvPr/>
          </p:nvSpPr>
          <p:spPr>
            <a:xfrm>
              <a:off x="5128352" y="4631292"/>
              <a:ext cx="3253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weights of harmonic frequencies</a:t>
              </a:r>
              <a:endParaRPr lang="en-US" dirty="0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10660"/>
            <a:stretch>
              <a:fillRect/>
            </a:stretch>
          </p:blipFill>
          <p:spPr bwMode="auto">
            <a:xfrm>
              <a:off x="753748" y="3050142"/>
              <a:ext cx="7764463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 bwMode="auto">
            <a:xfrm>
              <a:off x="2204723" y="4478892"/>
              <a:ext cx="1057275" cy="2667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37998" y="4478892"/>
              <a:ext cx="1838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Signal over time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3538223" y="4688442"/>
              <a:ext cx="4191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Freeform 16"/>
            <p:cNvSpPr/>
            <p:nvPr/>
          </p:nvSpPr>
          <p:spPr>
            <a:xfrm>
              <a:off x="1023623" y="3564492"/>
              <a:ext cx="2971800" cy="866775"/>
            </a:xfrm>
            <a:custGeom>
              <a:avLst/>
              <a:gdLst>
                <a:gd name="connsiteX0" fmla="*/ 0 w 2971800"/>
                <a:gd name="connsiteY0" fmla="*/ 857250 h 866775"/>
                <a:gd name="connsiteX1" fmla="*/ 400050 w 2971800"/>
                <a:gd name="connsiteY1" fmla="*/ 866775 h 866775"/>
                <a:gd name="connsiteX2" fmla="*/ 409575 w 2971800"/>
                <a:gd name="connsiteY2" fmla="*/ 9525 h 866775"/>
                <a:gd name="connsiteX3" fmla="*/ 1257300 w 2971800"/>
                <a:gd name="connsiteY3" fmla="*/ 19050 h 866775"/>
                <a:gd name="connsiteX4" fmla="*/ 1257300 w 2971800"/>
                <a:gd name="connsiteY4" fmla="*/ 866775 h 866775"/>
                <a:gd name="connsiteX5" fmla="*/ 2533650 w 2971800"/>
                <a:gd name="connsiteY5" fmla="*/ 866775 h 866775"/>
                <a:gd name="connsiteX6" fmla="*/ 2533650 w 2971800"/>
                <a:gd name="connsiteY6" fmla="*/ 0 h 866775"/>
                <a:gd name="connsiteX7" fmla="*/ 2962275 w 2971800"/>
                <a:gd name="connsiteY7" fmla="*/ 0 h 866775"/>
                <a:gd name="connsiteX8" fmla="*/ 2971800 w 2971800"/>
                <a:gd name="connsiteY8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1800" h="866775">
                  <a:moveTo>
                    <a:pt x="0" y="857250"/>
                  </a:moveTo>
                  <a:lnTo>
                    <a:pt x="400050" y="866775"/>
                  </a:lnTo>
                  <a:lnTo>
                    <a:pt x="409575" y="9525"/>
                  </a:lnTo>
                  <a:lnTo>
                    <a:pt x="1257300" y="19050"/>
                  </a:lnTo>
                  <a:lnTo>
                    <a:pt x="1257300" y="866775"/>
                  </a:lnTo>
                  <a:lnTo>
                    <a:pt x="2533650" y="866775"/>
                  </a:lnTo>
                  <a:lnTo>
                    <a:pt x="2533650" y="0"/>
                  </a:lnTo>
                  <a:lnTo>
                    <a:pt x="2962275" y="0"/>
                  </a:lnTo>
                  <a:lnTo>
                    <a:pt x="2971800" y="866775"/>
                  </a:ln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5400000">
              <a:off x="5047936" y="4216954"/>
              <a:ext cx="428625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5052701" y="4031218"/>
              <a:ext cx="819146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5514662" y="4274104"/>
              <a:ext cx="333374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5762312" y="4312204"/>
              <a:ext cx="257174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6000437" y="4331254"/>
              <a:ext cx="200024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6186175" y="4297916"/>
              <a:ext cx="247649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6481453" y="4393167"/>
              <a:ext cx="76195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6895787" y="4388404"/>
              <a:ext cx="104774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7091050" y="4345541"/>
              <a:ext cx="133349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7319650" y="4383641"/>
              <a:ext cx="95249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7524440" y="4369355"/>
              <a:ext cx="104770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7714942" y="4359829"/>
              <a:ext cx="142869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7938776" y="4345541"/>
              <a:ext cx="133348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8167381" y="4374116"/>
              <a:ext cx="95243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547873" y="3735942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=</a:t>
              </a:r>
              <a:endParaRPr lang="en-US" sz="2800" dirty="0"/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Representation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signal over time can be represented by its frequency components (called Fourier analysis)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26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1447800" y="2032052"/>
            <a:ext cx="6386513" cy="844498"/>
            <a:chOff x="1204598" y="1466851"/>
            <a:chExt cx="6915150" cy="9144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t="9918" b="10744"/>
            <a:stretch/>
          </p:blipFill>
          <p:spPr bwMode="auto">
            <a:xfrm>
              <a:off x="1204598" y="1466851"/>
              <a:ext cx="691515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val 13"/>
            <p:cNvSpPr/>
            <p:nvPr/>
          </p:nvSpPr>
          <p:spPr bwMode="auto">
            <a:xfrm>
              <a:off x="6014723" y="1649967"/>
              <a:ext cx="447675" cy="44767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3414398" y="1659492"/>
              <a:ext cx="447675" cy="44767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285560" y="1664254"/>
              <a:ext cx="447675" cy="447675"/>
            </a:xfrm>
            <a:prstGeom prst="ellipse">
              <a:avLst/>
            </a:prstGeom>
            <a:solidFill>
              <a:srgbClr val="0000FF">
                <a:alpha val="4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 rot="16200000">
            <a:off x="4437966" y="3456116"/>
            <a:ext cx="1307068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dirty="0" smtClean="0"/>
              <a:t>amplitude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786376" y="3105150"/>
            <a:ext cx="595624" cy="706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38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738185" y="3638550"/>
            <a:ext cx="7680960" cy="942960"/>
            <a:chOff x="942974" y="4972050"/>
            <a:chExt cx="7680960" cy="1354138"/>
          </a:xfrm>
        </p:grpSpPr>
        <p:grpSp>
          <p:nvGrpSpPr>
            <p:cNvPr id="23" name="Group 68"/>
            <p:cNvGrpSpPr/>
            <p:nvPr/>
          </p:nvGrpSpPr>
          <p:grpSpPr>
            <a:xfrm>
              <a:off x="942974" y="5003810"/>
              <a:ext cx="7680960" cy="1264545"/>
              <a:chOff x="548640" y="4448177"/>
              <a:chExt cx="8145874" cy="1321918"/>
            </a:xfrm>
          </p:grpSpPr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48640" y="4448177"/>
                <a:ext cx="8145874" cy="1321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5" name="Straight Connector 24"/>
              <p:cNvCxnSpPr/>
              <p:nvPr/>
            </p:nvCxnSpPr>
            <p:spPr>
              <a:xfrm rot="5400000">
                <a:off x="5005388" y="5300662"/>
                <a:ext cx="428625" cy="0"/>
              </a:xfrm>
              <a:prstGeom prst="line">
                <a:avLst/>
              </a:prstGeom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5008627" y="5106927"/>
                <a:ext cx="841248" cy="0"/>
              </a:xfrm>
              <a:prstGeom prst="line">
                <a:avLst/>
              </a:prstGeom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Arrow Connector 28"/>
            <p:cNvCxnSpPr/>
            <p:nvPr/>
          </p:nvCxnSpPr>
          <p:spPr>
            <a:xfrm>
              <a:off x="5305425" y="6324600"/>
              <a:ext cx="266700" cy="1588"/>
            </a:xfrm>
            <a:prstGeom prst="straightConnector1">
              <a:avLst/>
            </a:prstGeom>
            <a:ln w="19050">
              <a:solidFill>
                <a:srgbClr val="0000FF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6143625" y="4972050"/>
              <a:ext cx="1181100" cy="314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hangingPunct="1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5740400" y="5737466"/>
              <a:ext cx="2377440" cy="5303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 smtClean="0">
                  <a:solidFill>
                    <a:prstClr val="black"/>
                  </a:solidFill>
                  <a:cs typeface="Arial" charset="0"/>
                </a:rPr>
                <a:t>Lost!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Less Bandwidth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Fewer frequencies (=less bandwidth) degrades signal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27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738185" y="2647950"/>
            <a:ext cx="7526688" cy="931805"/>
            <a:chOff x="931862" y="3448050"/>
            <a:chExt cx="7526688" cy="1392238"/>
          </a:xfrm>
        </p:grpSpPr>
        <p:grpSp>
          <p:nvGrpSpPr>
            <p:cNvPr id="6" name="Group 69"/>
            <p:cNvGrpSpPr/>
            <p:nvPr/>
          </p:nvGrpSpPr>
          <p:grpSpPr>
            <a:xfrm>
              <a:off x="931862" y="3499380"/>
              <a:ext cx="7526688" cy="1280576"/>
              <a:chOff x="541337" y="3019425"/>
              <a:chExt cx="7955280" cy="1322381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1337" y="3019425"/>
                <a:ext cx="7955280" cy="1322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" name="Group 66"/>
              <p:cNvGrpSpPr/>
              <p:nvPr/>
            </p:nvGrpSpPr>
            <p:grpSpPr>
              <a:xfrm>
                <a:off x="5229226" y="3219453"/>
                <a:ext cx="640080" cy="841248"/>
                <a:chOff x="5229226" y="3238503"/>
                <a:chExt cx="628650" cy="819146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 rot="5400000">
                  <a:off x="5014913" y="3833812"/>
                  <a:ext cx="428625" cy="0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>
                  <a:off x="5019678" y="3648076"/>
                  <a:ext cx="819146" cy="0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5400000">
                  <a:off x="5481639" y="3890962"/>
                  <a:ext cx="333374" cy="0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>
                  <a:off x="5729289" y="3929062"/>
                  <a:ext cx="257174" cy="0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8" name="Straight Arrow Connector 27"/>
            <p:cNvCxnSpPr/>
            <p:nvPr/>
          </p:nvCxnSpPr>
          <p:spPr>
            <a:xfrm>
              <a:off x="5314950" y="4838700"/>
              <a:ext cx="714375" cy="1588"/>
            </a:xfrm>
            <a:prstGeom prst="straightConnector1">
              <a:avLst/>
            </a:prstGeom>
            <a:ln w="19050">
              <a:solidFill>
                <a:srgbClr val="0000FF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6153150" y="3448050"/>
              <a:ext cx="1181100" cy="314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hangingPunct="1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130925" y="4183689"/>
              <a:ext cx="2011680" cy="5518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 smtClean="0">
                  <a:solidFill>
                    <a:prstClr val="black"/>
                  </a:solidFill>
                  <a:cs typeface="Arial" charset="0"/>
                </a:rPr>
                <a:t>Lost!</a:t>
              </a:r>
            </a:p>
          </p:txBody>
        </p:sp>
      </p:grpSp>
      <p:sp>
        <p:nvSpPr>
          <p:cNvPr id="40" name="Slide Number Placeholder 41"/>
          <p:cNvSpPr txBox="1">
            <a:spLocks/>
          </p:cNvSpPr>
          <p:nvPr/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75E3A62E-607D-4C70-8AA8-4E7424A8B6C4}" type="slidenum">
              <a:rPr lang="en-US" sz="1800" smtClean="0">
                <a:solidFill>
                  <a:prstClr val="black"/>
                </a:solidFill>
                <a:cs typeface="Arial" charset="0"/>
              </a:rPr>
              <a:pPr algn="l">
                <a:defRPr/>
              </a:pPr>
              <a:t>27</a:t>
            </a:fld>
            <a:endParaRPr lang="en-US" sz="180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685800" y="1581150"/>
            <a:ext cx="7612870" cy="1071160"/>
            <a:chOff x="890589" y="1483718"/>
            <a:chExt cx="7612870" cy="1071160"/>
          </a:xfrm>
        </p:grpSpPr>
        <p:grpSp>
          <p:nvGrpSpPr>
            <p:cNvPr id="44" name="Group 43"/>
            <p:cNvGrpSpPr/>
            <p:nvPr/>
          </p:nvGrpSpPr>
          <p:grpSpPr>
            <a:xfrm>
              <a:off x="890589" y="1483718"/>
              <a:ext cx="6557961" cy="948861"/>
              <a:chOff x="890589" y="1421770"/>
              <a:chExt cx="6557961" cy="948861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r="50000"/>
              <a:stretch/>
            </p:blipFill>
            <p:spPr bwMode="auto">
              <a:xfrm>
                <a:off x="890589" y="1421770"/>
                <a:ext cx="3807618" cy="9488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Rectangle 29"/>
              <p:cNvSpPr/>
              <p:nvPr/>
            </p:nvSpPr>
            <p:spPr>
              <a:xfrm>
                <a:off x="6267450" y="1483718"/>
                <a:ext cx="1181100" cy="2090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hangingPunct="1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5223536" y="1504950"/>
              <a:ext cx="3279923" cy="1049928"/>
              <a:chOff x="5225902" y="1483718"/>
              <a:chExt cx="3279923" cy="1049928"/>
            </a:xfrm>
          </p:grpSpPr>
          <p:grpSp>
            <p:nvGrpSpPr>
              <p:cNvPr id="46" name="Group 70"/>
              <p:cNvGrpSpPr/>
              <p:nvPr/>
            </p:nvGrpSpPr>
            <p:grpSpPr>
              <a:xfrm>
                <a:off x="5225902" y="1658993"/>
                <a:ext cx="3279923" cy="711638"/>
                <a:chOff x="5071493" y="1771652"/>
                <a:chExt cx="3465765" cy="1104898"/>
              </a:xfrm>
            </p:grpSpPr>
            <p:pic>
              <p:nvPicPr>
                <p:cNvPr id="51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/>
                <a:srcRect l="56930" t="25001"/>
                <a:stretch/>
              </p:blipFill>
              <p:spPr bwMode="auto">
                <a:xfrm>
                  <a:off x="5071493" y="1771652"/>
                  <a:ext cx="3465765" cy="11048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52" name="Group 37"/>
                <p:cNvGrpSpPr/>
                <p:nvPr/>
              </p:nvGrpSpPr>
              <p:grpSpPr>
                <a:xfrm>
                  <a:off x="5229226" y="1771653"/>
                  <a:ext cx="1289304" cy="868680"/>
                  <a:chOff x="5229226" y="1790703"/>
                  <a:chExt cx="1257302" cy="819146"/>
                </a:xfrm>
              </p:grpSpPr>
              <p:cxnSp>
                <p:nvCxnSpPr>
                  <p:cNvPr id="53" name="Straight Connector 52"/>
                  <p:cNvCxnSpPr/>
                  <p:nvPr/>
                </p:nvCxnSpPr>
                <p:spPr>
                  <a:xfrm rot="5400000">
                    <a:off x="5014913" y="2386012"/>
                    <a:ext cx="428625" cy="0"/>
                  </a:xfrm>
                  <a:prstGeom prst="line">
                    <a:avLst/>
                  </a:prstGeom>
                  <a:ln w="28575"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 rot="5400000">
                    <a:off x="5019678" y="2200276"/>
                    <a:ext cx="819146" cy="0"/>
                  </a:xfrm>
                  <a:prstGeom prst="line">
                    <a:avLst/>
                  </a:prstGeom>
                  <a:ln w="28575"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 rot="5400000">
                    <a:off x="5481639" y="2434180"/>
                    <a:ext cx="333374" cy="0"/>
                  </a:xfrm>
                  <a:prstGeom prst="line">
                    <a:avLst/>
                  </a:prstGeom>
                  <a:ln w="28575"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rot="5400000">
                    <a:off x="5729289" y="2472280"/>
                    <a:ext cx="257174" cy="0"/>
                  </a:xfrm>
                  <a:prstGeom prst="line">
                    <a:avLst/>
                  </a:prstGeom>
                  <a:ln w="28575"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 rot="5400000">
                    <a:off x="5967414" y="2500312"/>
                    <a:ext cx="200024" cy="0"/>
                  </a:xfrm>
                  <a:prstGeom prst="line">
                    <a:avLst/>
                  </a:prstGeom>
                  <a:ln w="28575"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rot="5400000">
                    <a:off x="6153152" y="2466974"/>
                    <a:ext cx="247649" cy="0"/>
                  </a:xfrm>
                  <a:prstGeom prst="line">
                    <a:avLst/>
                  </a:prstGeom>
                  <a:ln w="28575"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rot="5400000">
                    <a:off x="6448430" y="2553243"/>
                    <a:ext cx="76195" cy="0"/>
                  </a:xfrm>
                  <a:prstGeom prst="line">
                    <a:avLst/>
                  </a:prstGeom>
                  <a:ln w="28575"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47" name="Straight Arrow Connector 46"/>
              <p:cNvCxnSpPr/>
              <p:nvPr/>
            </p:nvCxnSpPr>
            <p:spPr>
              <a:xfrm>
                <a:off x="5353050" y="2456390"/>
                <a:ext cx="1466850" cy="1056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angle 47"/>
              <p:cNvSpPr/>
              <p:nvPr/>
            </p:nvSpPr>
            <p:spPr>
              <a:xfrm>
                <a:off x="6267450" y="1483718"/>
                <a:ext cx="1181100" cy="2090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hangingPunct="1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6969125" y="1984509"/>
                <a:ext cx="1188720" cy="3693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dirty="0" smtClean="0">
                    <a:solidFill>
                      <a:prstClr val="black"/>
                    </a:solidFill>
                    <a:cs typeface="Arial" charset="0"/>
                  </a:rPr>
                  <a:t>Lost!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893882" y="2288003"/>
                <a:ext cx="1261884" cy="245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eaLnBrk="1" hangingPunct="1"/>
                <a:r>
                  <a:rPr lang="en-US" sz="1800" dirty="0" smtClean="0">
                    <a:solidFill>
                      <a:prstClr val="black"/>
                    </a:solidFill>
                    <a:cs typeface="Arial" charset="0"/>
                  </a:rPr>
                  <a:t>Bandwidth</a:t>
                </a:r>
                <a:endParaRPr lang="en-US" sz="18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9045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Signals over a Wire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28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38200" y="2266950"/>
            <a:ext cx="2379321" cy="1453736"/>
          </a:xfrm>
          <a:custGeom>
            <a:avLst/>
            <a:gdLst>
              <a:gd name="connsiteX0" fmla="*/ 0 w 2971800"/>
              <a:gd name="connsiteY0" fmla="*/ 857250 h 866775"/>
              <a:gd name="connsiteX1" fmla="*/ 400050 w 2971800"/>
              <a:gd name="connsiteY1" fmla="*/ 866775 h 866775"/>
              <a:gd name="connsiteX2" fmla="*/ 409575 w 2971800"/>
              <a:gd name="connsiteY2" fmla="*/ 9525 h 866775"/>
              <a:gd name="connsiteX3" fmla="*/ 1257300 w 2971800"/>
              <a:gd name="connsiteY3" fmla="*/ 19050 h 866775"/>
              <a:gd name="connsiteX4" fmla="*/ 1257300 w 2971800"/>
              <a:gd name="connsiteY4" fmla="*/ 866775 h 866775"/>
              <a:gd name="connsiteX5" fmla="*/ 2533650 w 2971800"/>
              <a:gd name="connsiteY5" fmla="*/ 866775 h 866775"/>
              <a:gd name="connsiteX6" fmla="*/ 2533650 w 2971800"/>
              <a:gd name="connsiteY6" fmla="*/ 0 h 866775"/>
              <a:gd name="connsiteX7" fmla="*/ 2962275 w 2971800"/>
              <a:gd name="connsiteY7" fmla="*/ 0 h 866775"/>
              <a:gd name="connsiteX8" fmla="*/ 2971800 w 2971800"/>
              <a:gd name="connsiteY8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1800" h="866775">
                <a:moveTo>
                  <a:pt x="0" y="857250"/>
                </a:moveTo>
                <a:lnTo>
                  <a:pt x="400050" y="866775"/>
                </a:lnTo>
                <a:lnTo>
                  <a:pt x="409575" y="9525"/>
                </a:lnTo>
                <a:lnTo>
                  <a:pt x="1257300" y="19050"/>
                </a:lnTo>
                <a:lnTo>
                  <a:pt x="1257300" y="866775"/>
                </a:lnTo>
                <a:lnTo>
                  <a:pt x="2533650" y="866775"/>
                </a:lnTo>
                <a:lnTo>
                  <a:pt x="2533650" y="0"/>
                </a:lnTo>
                <a:lnTo>
                  <a:pt x="2962275" y="0"/>
                </a:lnTo>
                <a:lnTo>
                  <a:pt x="2971800" y="866775"/>
                </a:lnTo>
              </a:path>
            </a:pathLst>
          </a:cu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06320" y="1429878"/>
            <a:ext cx="2059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2</a:t>
            </a:r>
            <a:r>
              <a:rPr lang="en-US" sz="2400" dirty="0" smtClean="0"/>
              <a:t>: Attenuation: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2567285"/>
            <a:ext cx="1927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3</a:t>
            </a:r>
            <a:r>
              <a:rPr lang="en-US" sz="2400" dirty="0" smtClean="0"/>
              <a:t>: Bandwidth: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687816" y="3634085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4</a:t>
            </a:r>
            <a:r>
              <a:rPr lang="en-US" sz="2400" dirty="0" smtClean="0"/>
              <a:t>: Noise: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265311" y="1733550"/>
            <a:ext cx="152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Sent signal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31475" y="2800349"/>
            <a:ext cx="510910" cy="1"/>
          </a:xfrm>
          <a:prstGeom prst="straightConnector1">
            <a:avLst/>
          </a:prstGeom>
          <a:ln w="28575"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50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Signals over Wireless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28600" y="1047750"/>
            <a:ext cx="5715000" cy="3276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Signals transmitted on a carrier frequency, like fiber</a:t>
            </a:r>
          </a:p>
          <a:p>
            <a:r>
              <a:rPr lang="en-US" sz="2800" dirty="0"/>
              <a:t>Travel at speed of light, spread out and attenuate faster than 1/</a:t>
            </a:r>
            <a:r>
              <a:rPr lang="en-US" sz="2800" dirty="0" smtClean="0"/>
              <a:t>dist</a:t>
            </a:r>
            <a:r>
              <a:rPr lang="en-US" sz="2800" baseline="30000" dirty="0" smtClean="0"/>
              <a:t>2</a:t>
            </a:r>
          </a:p>
          <a:p>
            <a:r>
              <a:rPr lang="en-US" sz="2800" dirty="0"/>
              <a:t>Multiple signals on the same frequency interfere at a receiver</a:t>
            </a:r>
          </a:p>
          <a:p>
            <a:pPr marL="0" indent="0">
              <a:buNone/>
            </a:pPr>
            <a:endParaRPr lang="en-US" sz="3600" baseline="30000" dirty="0"/>
          </a:p>
        </p:txBody>
      </p:sp>
    </p:spTree>
    <p:extLst>
      <p:ext uri="{BB962C8B-B14F-4D97-AF65-F5344CB8AC3E}">
        <p14:creationId xmlns:p14="http://schemas.microsoft.com/office/powerpoint/2010/main" val="365588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Protocols and Layers (3)</a:t>
            </a:r>
            <a:endParaRPr lang="en-US" dirty="0"/>
          </a:p>
        </p:txBody>
      </p:sp>
      <p:sp>
        <p:nvSpPr>
          <p:cNvPr id="58" name="Content Placeholder 5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Protocols are horizontal, layers are vertical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838200" y="1813891"/>
            <a:ext cx="7200900" cy="2777241"/>
            <a:chOff x="457200" y="1447800"/>
            <a:chExt cx="7579895" cy="2923412"/>
          </a:xfrm>
        </p:grpSpPr>
        <p:grpSp>
          <p:nvGrpSpPr>
            <p:cNvPr id="13" name="Group 12"/>
            <p:cNvGrpSpPr/>
            <p:nvPr/>
          </p:nvGrpSpPr>
          <p:grpSpPr>
            <a:xfrm>
              <a:off x="2209800" y="1809750"/>
              <a:ext cx="990600" cy="495300"/>
              <a:chOff x="2209800" y="1924050"/>
              <a:chExt cx="990600" cy="4953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209800" y="1924050"/>
                <a:ext cx="990600" cy="4953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546242" y="1971645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X</a:t>
                </a:r>
                <a:endParaRPr lang="en-US" sz="2000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562600" y="3028950"/>
              <a:ext cx="990600" cy="495300"/>
              <a:chOff x="2209800" y="1924050"/>
              <a:chExt cx="990600" cy="4953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209800" y="1924050"/>
                <a:ext cx="990600" cy="495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546242" y="1971645"/>
                <a:ext cx="3097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Y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209800" y="3028950"/>
              <a:ext cx="990600" cy="495300"/>
              <a:chOff x="2209800" y="1924050"/>
              <a:chExt cx="990600" cy="4953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2209800" y="1924050"/>
                <a:ext cx="990600" cy="495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546242" y="1971645"/>
                <a:ext cx="3097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Y</a:t>
                </a:r>
                <a:endParaRPr lang="en-US" sz="2000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562600" y="1809750"/>
              <a:ext cx="990600" cy="495300"/>
              <a:chOff x="2209800" y="1924050"/>
              <a:chExt cx="990600" cy="4953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209800" y="1924050"/>
                <a:ext cx="990600" cy="495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546242" y="1971645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X</a:t>
                </a:r>
                <a:endParaRPr lang="en-US" sz="2000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457200" y="1534179"/>
              <a:ext cx="1351723" cy="680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Instance of protocol X</a:t>
              </a:r>
              <a:endParaRPr lang="en-US" dirty="0"/>
            </a:p>
          </p:txBody>
        </p:sp>
        <p:cxnSp>
          <p:nvCxnSpPr>
            <p:cNvPr id="25" name="Straight Arrow Connector 24"/>
            <p:cNvCxnSpPr>
              <a:stCxn id="23" idx="3"/>
              <a:endCxn id="8" idx="1"/>
            </p:cNvCxnSpPr>
            <p:nvPr/>
          </p:nvCxnSpPr>
          <p:spPr>
            <a:xfrm>
              <a:off x="1808923" y="1874354"/>
              <a:ext cx="400877" cy="18304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010400" y="1534179"/>
              <a:ext cx="1026695" cy="680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Peer instance</a:t>
              </a:r>
              <a:endParaRPr lang="en-US" dirty="0"/>
            </a:p>
          </p:txBody>
        </p:sp>
        <p:cxnSp>
          <p:nvCxnSpPr>
            <p:cNvPr id="27" name="Straight Arrow Connector 26"/>
            <p:cNvCxnSpPr>
              <a:stCxn id="26" idx="1"/>
              <a:endCxn id="21" idx="3"/>
            </p:cNvCxnSpPr>
            <p:nvPr/>
          </p:nvCxnSpPr>
          <p:spPr>
            <a:xfrm flipH="1">
              <a:off x="6553200" y="1874354"/>
              <a:ext cx="457200" cy="18304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286000" y="4001880"/>
              <a:ext cx="862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Node 1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638800" y="4001880"/>
              <a:ext cx="862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Node 2</a:t>
              </a:r>
              <a:endParaRPr lang="en-US" dirty="0"/>
            </a:p>
          </p:txBody>
        </p:sp>
        <p:cxnSp>
          <p:nvCxnSpPr>
            <p:cNvPr id="35" name="Straight Arrow Connector 34"/>
            <p:cNvCxnSpPr>
              <a:stCxn id="8" idx="3"/>
              <a:endCxn id="21" idx="1"/>
            </p:cNvCxnSpPr>
            <p:nvPr/>
          </p:nvCxnSpPr>
          <p:spPr>
            <a:xfrm>
              <a:off x="3200400" y="2057400"/>
              <a:ext cx="23622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200400" y="3276600"/>
              <a:ext cx="23622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8" idx="2"/>
              <a:endCxn id="18" idx="0"/>
            </p:cNvCxnSpPr>
            <p:nvPr/>
          </p:nvCxnSpPr>
          <p:spPr>
            <a:xfrm>
              <a:off x="2705100" y="2305050"/>
              <a:ext cx="0" cy="7239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6057900" y="2305050"/>
              <a:ext cx="0" cy="7239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6057900" y="3524250"/>
              <a:ext cx="0" cy="36195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6053892" y="1447800"/>
              <a:ext cx="0" cy="36195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723322" y="3524250"/>
              <a:ext cx="0" cy="36195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2719314" y="1447800"/>
              <a:ext cx="0" cy="36195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57200" y="2647950"/>
              <a:ext cx="13450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Lower layer instance (of protocol Y)</a:t>
              </a:r>
              <a:endParaRPr lang="en-US" dirty="0"/>
            </a:p>
          </p:txBody>
        </p:sp>
        <p:cxnSp>
          <p:nvCxnSpPr>
            <p:cNvPr id="46" name="Straight Arrow Connector 45"/>
            <p:cNvCxnSpPr>
              <a:stCxn id="45" idx="3"/>
              <a:endCxn id="18" idx="1"/>
            </p:cNvCxnSpPr>
            <p:nvPr/>
          </p:nvCxnSpPr>
          <p:spPr>
            <a:xfrm>
              <a:off x="1802297" y="3109615"/>
              <a:ext cx="407503" cy="1669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810606" y="1688068"/>
              <a:ext cx="11417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Protocol X</a:t>
              </a:r>
              <a:endParaRPr lang="en-US" dirty="0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2546242" y="2647950"/>
              <a:ext cx="3097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2842690" y="2324784"/>
              <a:ext cx="18492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Service provided by Protocol 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80614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Signals over Wireless (5)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Various other effects too!</a:t>
            </a:r>
          </a:p>
          <a:p>
            <a:pPr lvl="1"/>
            <a:r>
              <a:rPr lang="en-US" sz="2400" dirty="0" smtClean="0"/>
              <a:t>Wireless propagation is complex, depends on environment</a:t>
            </a:r>
          </a:p>
          <a:p>
            <a:pPr lvl="4"/>
            <a:endParaRPr lang="en-US" sz="1600" dirty="0" smtClean="0"/>
          </a:p>
          <a:p>
            <a:r>
              <a:rPr lang="en-US" sz="2800" dirty="0" smtClean="0"/>
              <a:t>Some </a:t>
            </a:r>
            <a:r>
              <a:rPr lang="en-US" sz="2800" dirty="0"/>
              <a:t>k</a:t>
            </a:r>
            <a:r>
              <a:rPr lang="en-US" sz="2800" dirty="0" smtClean="0"/>
              <a:t>ey effects are highly frequency dependent, 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.g., </a:t>
            </a:r>
            <a:r>
              <a:rPr lang="en-US" sz="2400" u="sng" dirty="0" smtClean="0"/>
              <a:t>multipath</a:t>
            </a:r>
            <a:r>
              <a:rPr lang="en-US" sz="2400" dirty="0" smtClean="0"/>
              <a:t> at microwave frequencies</a:t>
            </a:r>
          </a:p>
        </p:txBody>
      </p:sp>
    </p:spTree>
    <p:extLst>
      <p:ext uri="{BB962C8B-B14F-4D97-AF65-F5344CB8AC3E}">
        <p14:creationId xmlns:p14="http://schemas.microsoft.com/office/powerpoint/2010/main" val="2273932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Multipath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Signals bounce off objects and take multiple paths</a:t>
            </a:r>
          </a:p>
          <a:p>
            <a:pPr lvl="1"/>
            <a:r>
              <a:rPr lang="en-US" sz="2400" dirty="0" smtClean="0"/>
              <a:t>Some frequencies attenuated at receiver, varies with location</a:t>
            </a:r>
          </a:p>
          <a:p>
            <a:pPr lvl="1"/>
            <a:r>
              <a:rPr lang="en-US" sz="2400" dirty="0" smtClean="0"/>
              <a:t>Messes up signal; handled with sophisticated methods (§2.5.3)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l="1747" t="9192" r="2038" b="5567"/>
          <a:stretch/>
        </p:blipFill>
        <p:spPr bwMode="auto">
          <a:xfrm>
            <a:off x="533400" y="2537094"/>
            <a:ext cx="6029325" cy="201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2184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Sender radiates signal over a region</a:t>
            </a:r>
          </a:p>
          <a:p>
            <a:pPr lvl="1"/>
            <a:r>
              <a:rPr lang="en-US" sz="2400" dirty="0" smtClean="0"/>
              <a:t>In many directions, unlike a wire, to potentially many receivers</a:t>
            </a:r>
          </a:p>
          <a:p>
            <a:pPr lvl="1"/>
            <a:r>
              <a:rPr lang="en-US" sz="2400" dirty="0" smtClean="0"/>
              <a:t>Nearby signals (same freq.) </a:t>
            </a:r>
            <a:r>
              <a:rPr lang="en-US" sz="2400" u="sng" dirty="0" smtClean="0"/>
              <a:t>interfere</a:t>
            </a:r>
            <a:r>
              <a:rPr lang="en-US" sz="2400" dirty="0" smtClean="0"/>
              <a:t> at a receiver; need to coordinate use</a:t>
            </a:r>
          </a:p>
          <a:p>
            <a:pPr lvl="1"/>
            <a:endParaRPr lang="en-US" sz="2400" dirty="0"/>
          </a:p>
        </p:txBody>
      </p:sp>
      <p:pic>
        <p:nvPicPr>
          <p:cNvPr id="7170" name="Picture 2" descr="http://openclipart.org/image/800px/svg_to_png/17890/johnpwarren_Antenna_and_radio_waves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57551"/>
            <a:ext cx="101309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openclipart.org/image/800px/svg_to_png/17890/johnpwarren_Antenna_and_radio_waves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57550"/>
            <a:ext cx="101309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247" y="3420269"/>
            <a:ext cx="9144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>
            <a:stCxn id="7170" idx="3"/>
          </p:cNvCxnSpPr>
          <p:nvPr/>
        </p:nvCxnSpPr>
        <p:spPr>
          <a:xfrm flipV="1">
            <a:off x="2003690" y="3790950"/>
            <a:ext cx="510910" cy="1"/>
          </a:xfrm>
          <a:prstGeom prst="straightConnector1">
            <a:avLst/>
          </a:prstGeom>
          <a:ln w="57150"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8" idx="3"/>
          </p:cNvCxnSpPr>
          <p:nvPr/>
        </p:nvCxnSpPr>
        <p:spPr>
          <a:xfrm flipH="1" flipV="1">
            <a:off x="3188647" y="3790951"/>
            <a:ext cx="1101959" cy="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6021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33</a:t>
            </a:fld>
            <a:endParaRPr lang="en-US"/>
          </a:p>
        </p:txBody>
      </p:sp>
      <p:pic>
        <p:nvPicPr>
          <p:cNvPr id="6146" name="Picture 2" descr="http://upload.wikimedia.org/wikipedia/commons/d/d7/US-Frequency-Allocations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" t="3301" r="2447" b="2390"/>
          <a:stretch/>
        </p:blipFill>
        <p:spPr bwMode="auto">
          <a:xfrm>
            <a:off x="723014" y="9304"/>
            <a:ext cx="7570381" cy="484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696200" y="2495550"/>
            <a:ext cx="304800" cy="609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35729" y="3254573"/>
            <a:ext cx="464871" cy="30777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err="1" smtClean="0"/>
              <a:t>WiFi</a:t>
            </a:r>
            <a:endParaRPr lang="en-US" sz="2000" dirty="0"/>
          </a:p>
        </p:txBody>
      </p:sp>
      <p:sp>
        <p:nvSpPr>
          <p:cNvPr id="8" name="Oval 7"/>
          <p:cNvSpPr/>
          <p:nvPr/>
        </p:nvSpPr>
        <p:spPr>
          <a:xfrm>
            <a:off x="3962400" y="3105150"/>
            <a:ext cx="304800" cy="609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060959" y="2646461"/>
            <a:ext cx="464871" cy="30777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err="1" smtClean="0"/>
              <a:t>WiFi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4182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(2)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Microwave, e.g., 3G, and unlicensed (ISM) frequencies, e.g., </a:t>
            </a:r>
            <a:r>
              <a:rPr lang="en-US" sz="2800" dirty="0" err="1" smtClean="0"/>
              <a:t>WiFi</a:t>
            </a:r>
            <a:r>
              <a:rPr lang="en-US" sz="2800" dirty="0" smtClean="0"/>
              <a:t>, are widely used for computer networking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34</a:t>
            </a:fld>
            <a:endParaRPr lang="en-US"/>
          </a:p>
        </p:txBody>
      </p:sp>
      <p:grpSp>
        <p:nvGrpSpPr>
          <p:cNvPr id="6" name="Group 14"/>
          <p:cNvGrpSpPr/>
          <p:nvPr/>
        </p:nvGrpSpPr>
        <p:grpSpPr>
          <a:xfrm>
            <a:off x="838200" y="1962150"/>
            <a:ext cx="7530045" cy="2670598"/>
            <a:chOff x="1408906" y="3378922"/>
            <a:chExt cx="7071723" cy="2786490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8906" y="3378922"/>
              <a:ext cx="6030119" cy="2786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4171635" y="4429125"/>
              <a:ext cx="777106" cy="6743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solidFill>
                    <a:prstClr val="black"/>
                  </a:solidFill>
                  <a:cs typeface="Arial" charset="0"/>
                </a:rPr>
                <a:t>802.11</a:t>
              </a:r>
            </a:p>
            <a:p>
              <a:pPr eaLnBrk="1" hangingPunct="1"/>
              <a:r>
                <a:rPr lang="en-US" dirty="0" smtClean="0">
                  <a:solidFill>
                    <a:prstClr val="black"/>
                  </a:solidFill>
                  <a:cs typeface="Arial" charset="0"/>
                </a:rPr>
                <a:t>b/g/n</a:t>
              </a: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10283" y="4524375"/>
              <a:ext cx="1270346" cy="385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solidFill>
                    <a:prstClr val="black"/>
                  </a:solidFill>
                  <a:cs typeface="Arial" charset="0"/>
                </a:rPr>
                <a:t>802.11a/g/n</a:t>
              </a: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cxnSp>
          <p:nvCxnSpPr>
            <p:cNvPr id="10" name="Straight Arrow Connector 9"/>
            <p:cNvCxnSpPr>
              <a:stCxn id="9" idx="1"/>
            </p:cNvCxnSpPr>
            <p:nvPr/>
          </p:nvCxnSpPr>
          <p:spPr>
            <a:xfrm flipH="1" flipV="1">
              <a:off x="6869857" y="4691064"/>
              <a:ext cx="340426" cy="259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5562600" y="4457700"/>
              <a:ext cx="1323975" cy="533400"/>
            </a:xfrm>
            <a:prstGeom prst="ellipse">
              <a:avLst/>
            </a:prstGeom>
            <a:solidFill>
              <a:srgbClr val="FF2BD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hangingPunct="1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495675" y="4486275"/>
              <a:ext cx="466725" cy="466725"/>
            </a:xfrm>
            <a:prstGeom prst="ellipse">
              <a:avLst/>
            </a:prstGeom>
            <a:solidFill>
              <a:srgbClr val="FF2BD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hangingPunct="1"/>
              <a:endParaRPr lang="en-US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3936156" y="4729163"/>
              <a:ext cx="27622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6314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We’ve talked about signals representing bits. How, exactly?</a:t>
            </a:r>
          </a:p>
          <a:p>
            <a:pPr lvl="1"/>
            <a:r>
              <a:rPr lang="en-US" sz="2400" dirty="0" smtClean="0"/>
              <a:t>This is the topic of </a:t>
            </a:r>
            <a:r>
              <a:rPr lang="en-US" sz="2400" u="sng" dirty="0" smtClean="0"/>
              <a:t>modulation</a:t>
            </a:r>
            <a:endParaRPr lang="en-US" sz="2400" u="sng" dirty="0"/>
          </a:p>
        </p:txBody>
      </p:sp>
      <p:grpSp>
        <p:nvGrpSpPr>
          <p:cNvPr id="7" name="Group 6"/>
          <p:cNvGrpSpPr/>
          <p:nvPr/>
        </p:nvGrpSpPr>
        <p:grpSpPr>
          <a:xfrm>
            <a:off x="457200" y="2643485"/>
            <a:ext cx="4802579" cy="928801"/>
            <a:chOff x="304800" y="2481149"/>
            <a:chExt cx="4802579" cy="928801"/>
          </a:xfrm>
        </p:grpSpPr>
        <p:sp>
          <p:nvSpPr>
            <p:cNvPr id="8" name="TextBox 7"/>
            <p:cNvSpPr txBox="1"/>
            <p:nvPr/>
          </p:nvSpPr>
          <p:spPr>
            <a:xfrm>
              <a:off x="4114800" y="3009840"/>
              <a:ext cx="9925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r>
                <a:rPr lang="en-US" sz="2000" dirty="0" smtClean="0"/>
                <a:t>10110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478553" y="2714214"/>
              <a:ext cx="306592" cy="17151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4800" y="3009840"/>
              <a:ext cx="10262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10110…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36100" y="2481149"/>
              <a:ext cx="9204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Signal</a:t>
              </a:r>
              <a:endParaRPr lang="en-US" sz="2400" dirty="0"/>
            </a:p>
          </p:txBody>
        </p:sp>
      </p:grpSp>
      <p:pic>
        <p:nvPicPr>
          <p:cNvPr id="12" name="Picture 1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51" y="3582987"/>
            <a:ext cx="9144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45" y="3582987"/>
            <a:ext cx="9144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46895" y="3873003"/>
            <a:ext cx="2685444" cy="1613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flipH="1">
            <a:off x="1642145" y="3039027"/>
            <a:ext cx="2379321" cy="693969"/>
          </a:xfrm>
          <a:custGeom>
            <a:avLst/>
            <a:gdLst>
              <a:gd name="connsiteX0" fmla="*/ 0 w 2971800"/>
              <a:gd name="connsiteY0" fmla="*/ 857250 h 866775"/>
              <a:gd name="connsiteX1" fmla="*/ 400050 w 2971800"/>
              <a:gd name="connsiteY1" fmla="*/ 866775 h 866775"/>
              <a:gd name="connsiteX2" fmla="*/ 409575 w 2971800"/>
              <a:gd name="connsiteY2" fmla="*/ 9525 h 866775"/>
              <a:gd name="connsiteX3" fmla="*/ 1257300 w 2971800"/>
              <a:gd name="connsiteY3" fmla="*/ 19050 h 866775"/>
              <a:gd name="connsiteX4" fmla="*/ 1257300 w 2971800"/>
              <a:gd name="connsiteY4" fmla="*/ 866775 h 866775"/>
              <a:gd name="connsiteX5" fmla="*/ 2533650 w 2971800"/>
              <a:gd name="connsiteY5" fmla="*/ 866775 h 866775"/>
              <a:gd name="connsiteX6" fmla="*/ 2533650 w 2971800"/>
              <a:gd name="connsiteY6" fmla="*/ 0 h 866775"/>
              <a:gd name="connsiteX7" fmla="*/ 2962275 w 2971800"/>
              <a:gd name="connsiteY7" fmla="*/ 0 h 866775"/>
              <a:gd name="connsiteX8" fmla="*/ 2971800 w 2971800"/>
              <a:gd name="connsiteY8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1800" h="866775">
                <a:moveTo>
                  <a:pt x="0" y="857250"/>
                </a:moveTo>
                <a:lnTo>
                  <a:pt x="400050" y="866775"/>
                </a:lnTo>
                <a:lnTo>
                  <a:pt x="409575" y="9525"/>
                </a:lnTo>
                <a:lnTo>
                  <a:pt x="1257300" y="19050"/>
                </a:lnTo>
                <a:lnTo>
                  <a:pt x="1257300" y="866775"/>
                </a:lnTo>
                <a:lnTo>
                  <a:pt x="2533650" y="866775"/>
                </a:lnTo>
                <a:lnTo>
                  <a:pt x="2533650" y="0"/>
                </a:lnTo>
                <a:lnTo>
                  <a:pt x="2962275" y="0"/>
                </a:lnTo>
                <a:lnTo>
                  <a:pt x="2971800" y="866775"/>
                </a:lnTo>
              </a:path>
            </a:pathLst>
          </a:cu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2558466" y="4171950"/>
            <a:ext cx="66230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98579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Modulation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a high voltage (+V) represent a 1, and low voltage (-V</a:t>
            </a:r>
            <a:r>
              <a:rPr lang="en-US" dirty="0"/>
              <a:t>)</a:t>
            </a:r>
            <a:r>
              <a:rPr lang="en-US" dirty="0" smtClean="0"/>
              <a:t> represent a 0</a:t>
            </a:r>
          </a:p>
          <a:p>
            <a:pPr lvl="1"/>
            <a:r>
              <a:rPr lang="en-US" dirty="0" smtClean="0"/>
              <a:t>This is called NRZ (Non-Return to Zero)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36</a:t>
            </a:fld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024592" y="2855780"/>
            <a:ext cx="6577946" cy="1256985"/>
            <a:chOff x="948392" y="3746163"/>
            <a:chExt cx="6577946" cy="1046500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973238" y="3746163"/>
              <a:ext cx="460062" cy="30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400" dirty="0">
                  <a:solidFill>
                    <a:srgbClr val="000000"/>
                  </a:solidFill>
                </a:rPr>
                <a:t>Bits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948392" y="4359013"/>
              <a:ext cx="509755" cy="30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400" dirty="0">
                  <a:solidFill>
                    <a:srgbClr val="000000"/>
                  </a:solidFill>
                </a:rPr>
                <a:t>NRZ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038350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 dirty="0">
                  <a:solidFill>
                    <a:srgbClr val="000000"/>
                  </a:solidFill>
                </a:rPr>
                <a:t>0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389188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 dirty="0">
                  <a:solidFill>
                    <a:srgbClr val="000000"/>
                  </a:solidFill>
                </a:rPr>
                <a:t>0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738438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087688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438525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 dirty="0">
                  <a:solidFill>
                    <a:srgbClr val="000000"/>
                  </a:solidFill>
                </a:rPr>
                <a:t>1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787775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4130675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 dirty="0">
                  <a:solidFill>
                    <a:srgbClr val="000000"/>
                  </a:solidFill>
                </a:rPr>
                <a:t>1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4481513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4830763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5181600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5530850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5880100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6230938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6580188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6931025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7280275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1927225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2284413" y="4086225"/>
              <a:ext cx="1587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2633663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2976563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3333750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3676650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4033838" y="4086225"/>
              <a:ext cx="1587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4383088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>
              <a:off x="4725988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5076825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>
              <a:off x="5426075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>
              <a:off x="5784850" y="4083050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>
              <a:off x="6165850" y="4083050"/>
              <a:ext cx="793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6475413" y="4086225"/>
              <a:ext cx="7937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>
              <a:off x="6832600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>
              <a:off x="7175500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7518400" y="4086225"/>
              <a:ext cx="793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1554686" y="3441953"/>
            <a:ext cx="2741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</a:rPr>
              <a:t>+V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1604380" y="3943350"/>
            <a:ext cx="2244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</a:rPr>
              <a:t>-V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915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Modulation (2)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a high voltage (+V) represent a 1, and low voltage (-V</a:t>
            </a:r>
            <a:r>
              <a:rPr lang="en-US" dirty="0"/>
              <a:t>)</a:t>
            </a:r>
            <a:r>
              <a:rPr lang="en-US" dirty="0" smtClean="0"/>
              <a:t> represent a 0</a:t>
            </a:r>
          </a:p>
          <a:p>
            <a:pPr lvl="1"/>
            <a:r>
              <a:rPr lang="en-US" dirty="0" smtClean="0"/>
              <a:t>This is called NRZ (Non-Return to Zero)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37</a:t>
            </a:fld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024592" y="2855779"/>
            <a:ext cx="6633508" cy="1256986"/>
            <a:chOff x="948392" y="3746163"/>
            <a:chExt cx="6633508" cy="1046501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973238" y="3746163"/>
              <a:ext cx="460062" cy="30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400" dirty="0">
                  <a:solidFill>
                    <a:srgbClr val="000000"/>
                  </a:solidFill>
                </a:rPr>
                <a:t>Bits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948392" y="4359013"/>
              <a:ext cx="509755" cy="30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400" dirty="0">
                  <a:solidFill>
                    <a:srgbClr val="000000"/>
                  </a:solidFill>
                </a:rPr>
                <a:t>NRZ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038350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 dirty="0">
                  <a:solidFill>
                    <a:srgbClr val="000000"/>
                  </a:solidFill>
                </a:rPr>
                <a:t>0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389188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 dirty="0">
                  <a:solidFill>
                    <a:srgbClr val="000000"/>
                  </a:solidFill>
                </a:rPr>
                <a:t>0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738438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087688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438525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 dirty="0">
                  <a:solidFill>
                    <a:srgbClr val="000000"/>
                  </a:solidFill>
                </a:rPr>
                <a:t>1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787775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4130675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 dirty="0">
                  <a:solidFill>
                    <a:srgbClr val="000000"/>
                  </a:solidFill>
                </a:rPr>
                <a:t>1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4481513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4830763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5181600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5530850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5880100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6230938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6580188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6931025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7280275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 dirty="0">
                  <a:solidFill>
                    <a:srgbClr val="000000"/>
                  </a:solidFill>
                </a:rPr>
                <a:t>0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1927225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2284413" y="4086225"/>
              <a:ext cx="1587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2633663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2976563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3333750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3676650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4033838" y="4086225"/>
              <a:ext cx="1587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4383088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>
              <a:off x="4725988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5076825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>
              <a:off x="5426075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>
              <a:off x="5784850" y="4083050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>
              <a:off x="6165850" y="4083050"/>
              <a:ext cx="793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6475413" y="4086225"/>
              <a:ext cx="7937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>
              <a:off x="6832600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>
              <a:off x="7175500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7518400" y="4086225"/>
              <a:ext cx="793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1870075" y="4334415"/>
              <a:ext cx="5711825" cy="458249"/>
            </a:xfrm>
            <a:custGeom>
              <a:avLst/>
              <a:gdLst/>
              <a:ahLst/>
              <a:cxnLst>
                <a:cxn ang="0">
                  <a:pos x="3598" y="221"/>
                </a:cxn>
                <a:cxn ang="0">
                  <a:pos x="3346" y="221"/>
                </a:cxn>
                <a:cxn ang="0">
                  <a:pos x="3346" y="0"/>
                </a:cxn>
                <a:cxn ang="0">
                  <a:pos x="3126" y="0"/>
                </a:cxn>
                <a:cxn ang="0">
                  <a:pos x="3126" y="221"/>
                </a:cxn>
                <a:cxn ang="0">
                  <a:pos x="2240" y="221"/>
                </a:cxn>
                <a:cxn ang="0">
                  <a:pos x="2240" y="221"/>
                </a:cxn>
                <a:cxn ang="0">
                  <a:pos x="2240" y="0"/>
                </a:cxn>
                <a:cxn ang="0">
                  <a:pos x="2020" y="0"/>
                </a:cxn>
                <a:cxn ang="0">
                  <a:pos x="2020" y="221"/>
                </a:cxn>
                <a:cxn ang="0">
                  <a:pos x="1803" y="221"/>
                </a:cxn>
                <a:cxn ang="0">
                  <a:pos x="1803" y="221"/>
                </a:cxn>
                <a:cxn ang="0">
                  <a:pos x="1803" y="0"/>
                </a:cxn>
                <a:cxn ang="0">
                  <a:pos x="922" y="0"/>
                </a:cxn>
                <a:cxn ang="0">
                  <a:pos x="922" y="221"/>
                </a:cxn>
                <a:cxn ang="0">
                  <a:pos x="701" y="221"/>
                </a:cxn>
                <a:cxn ang="0">
                  <a:pos x="701" y="221"/>
                </a:cxn>
                <a:cxn ang="0">
                  <a:pos x="701" y="0"/>
                </a:cxn>
                <a:cxn ang="0">
                  <a:pos x="485" y="0"/>
                </a:cxn>
                <a:cxn ang="0">
                  <a:pos x="485" y="221"/>
                </a:cxn>
                <a:cxn ang="0">
                  <a:pos x="0" y="221"/>
                </a:cxn>
              </a:cxnLst>
              <a:rect l="0" t="0" r="r" b="b"/>
              <a:pathLst>
                <a:path w="3598" h="221">
                  <a:moveTo>
                    <a:pt x="3598" y="221"/>
                  </a:moveTo>
                  <a:lnTo>
                    <a:pt x="3346" y="221"/>
                  </a:lnTo>
                  <a:lnTo>
                    <a:pt x="3346" y="0"/>
                  </a:lnTo>
                  <a:lnTo>
                    <a:pt x="3126" y="0"/>
                  </a:lnTo>
                  <a:lnTo>
                    <a:pt x="3126" y="221"/>
                  </a:lnTo>
                  <a:lnTo>
                    <a:pt x="2240" y="221"/>
                  </a:lnTo>
                  <a:lnTo>
                    <a:pt x="2240" y="221"/>
                  </a:lnTo>
                  <a:lnTo>
                    <a:pt x="2240" y="0"/>
                  </a:lnTo>
                  <a:lnTo>
                    <a:pt x="2020" y="0"/>
                  </a:lnTo>
                  <a:lnTo>
                    <a:pt x="2020" y="221"/>
                  </a:lnTo>
                  <a:lnTo>
                    <a:pt x="1803" y="221"/>
                  </a:lnTo>
                  <a:lnTo>
                    <a:pt x="1803" y="221"/>
                  </a:lnTo>
                  <a:lnTo>
                    <a:pt x="1803" y="0"/>
                  </a:lnTo>
                  <a:lnTo>
                    <a:pt x="922" y="0"/>
                  </a:lnTo>
                  <a:lnTo>
                    <a:pt x="922" y="221"/>
                  </a:lnTo>
                  <a:lnTo>
                    <a:pt x="701" y="221"/>
                  </a:lnTo>
                  <a:lnTo>
                    <a:pt x="701" y="221"/>
                  </a:lnTo>
                  <a:lnTo>
                    <a:pt x="701" y="0"/>
                  </a:lnTo>
                  <a:lnTo>
                    <a:pt x="485" y="0"/>
                  </a:lnTo>
                  <a:lnTo>
                    <a:pt x="485" y="221"/>
                  </a:lnTo>
                  <a:lnTo>
                    <a:pt x="0" y="221"/>
                  </a:lnTo>
                </a:path>
              </a:pathLst>
            </a:custGeom>
            <a:ln>
              <a:solidFill>
                <a:schemeClr val="accent3">
                  <a:lumMod val="40000"/>
                  <a:lumOff val="6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ea typeface="新細明體" pitchFamily="18" charset="-120"/>
              </a:endParaRPr>
            </a:p>
          </p:txBody>
        </p:sp>
      </p:grp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1554686" y="3441953"/>
            <a:ext cx="2741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</a:rPr>
              <a:t>+V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1604380" y="3943350"/>
            <a:ext cx="2244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</a:rPr>
              <a:t>-V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876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38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08115" y="1123949"/>
            <a:ext cx="8026285" cy="3484093"/>
            <a:chOff x="-918993" y="3457575"/>
            <a:chExt cx="6429205" cy="2790825"/>
          </a:xfrm>
        </p:grpSpPr>
        <p:grpSp>
          <p:nvGrpSpPr>
            <p:cNvPr id="11" name="Group 6"/>
            <p:cNvGrpSpPr/>
            <p:nvPr/>
          </p:nvGrpSpPr>
          <p:grpSpPr>
            <a:xfrm>
              <a:off x="1171575" y="3457575"/>
              <a:ext cx="4338637" cy="2790825"/>
              <a:chOff x="2447925" y="1304925"/>
              <a:chExt cx="4338637" cy="2790825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445" t="1111" r="4688" b="81111"/>
              <a:stretch>
                <a:fillRect/>
              </a:stretch>
            </p:blipFill>
            <p:spPr bwMode="auto">
              <a:xfrm>
                <a:off x="2447925" y="1304925"/>
                <a:ext cx="4333875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445" t="20222" r="4688" b="60889"/>
              <a:stretch>
                <a:fillRect/>
              </a:stretch>
            </p:blipFill>
            <p:spPr bwMode="auto">
              <a:xfrm>
                <a:off x="2447925" y="1990725"/>
                <a:ext cx="4333875" cy="809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445" t="45556" r="4688" b="34000"/>
              <a:stretch>
                <a:fillRect/>
              </a:stretch>
            </p:blipFill>
            <p:spPr bwMode="auto">
              <a:xfrm>
                <a:off x="2447925" y="2686050"/>
                <a:ext cx="4333875" cy="87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445" t="74223" r="4688" b="12666"/>
              <a:stretch>
                <a:fillRect/>
              </a:stretch>
            </p:blipFill>
            <p:spPr bwMode="auto">
              <a:xfrm>
                <a:off x="2452687" y="3533775"/>
                <a:ext cx="4333875" cy="561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-918993" y="3640689"/>
              <a:ext cx="1582189" cy="320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NRZ signal of bits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918993" y="4410075"/>
              <a:ext cx="2015987" cy="320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Amplitude shift keying</a:t>
              </a:r>
              <a:endParaRPr lang="en-US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918993" y="5143500"/>
              <a:ext cx="2014549" cy="320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Frequency shift keying</a:t>
              </a:r>
              <a:endParaRPr lang="en-US" sz="2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918993" y="5895975"/>
              <a:ext cx="1638481" cy="320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Phase shift keying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748923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</a:t>
            </a:r>
            <a:r>
              <a:rPr lang="en-US" sz="2800" dirty="0" smtClean="0"/>
              <a:t>ow rapidly can we send information over a link? </a:t>
            </a:r>
            <a:endParaRPr lang="en-US" sz="2800" dirty="0"/>
          </a:p>
          <a:p>
            <a:pPr lvl="1"/>
            <a:r>
              <a:rPr lang="en-US" sz="2400" u="sng" dirty="0" err="1" smtClean="0"/>
              <a:t>Nyquist</a:t>
            </a:r>
            <a:r>
              <a:rPr lang="en-US" sz="2400" dirty="0" smtClean="0"/>
              <a:t> limit (~1924) </a:t>
            </a:r>
            <a:r>
              <a:rPr lang="en-US" sz="2400" dirty="0">
                <a:solidFill>
                  <a:srgbClr val="0000FF"/>
                </a:solidFill>
                <a:cs typeface="Arial"/>
              </a:rPr>
              <a:t>»</a:t>
            </a:r>
            <a:endParaRPr lang="en-US" sz="2400" dirty="0" smtClean="0"/>
          </a:p>
          <a:p>
            <a:pPr lvl="1"/>
            <a:r>
              <a:rPr lang="en-US" sz="2400" u="sng" dirty="0" smtClean="0"/>
              <a:t>Shannon</a:t>
            </a:r>
            <a:r>
              <a:rPr lang="en-US" sz="2400" dirty="0" smtClean="0"/>
              <a:t> capacity (1948) </a:t>
            </a:r>
            <a:r>
              <a:rPr lang="en-US" sz="2400" dirty="0" smtClean="0">
                <a:solidFill>
                  <a:srgbClr val="0000FF"/>
                </a:solidFill>
                <a:cs typeface="Arial"/>
              </a:rPr>
              <a:t>»</a:t>
            </a:r>
          </a:p>
          <a:p>
            <a:pPr lvl="4"/>
            <a:endParaRPr lang="en-US" sz="1600" dirty="0" smtClean="0"/>
          </a:p>
          <a:p>
            <a:r>
              <a:rPr lang="en-US" sz="2800" dirty="0" smtClean="0"/>
              <a:t>Practical systems are devised         to approach these limits</a:t>
            </a:r>
          </a:p>
        </p:txBody>
      </p:sp>
    </p:spTree>
    <p:extLst>
      <p:ext uri="{BB962C8B-B14F-4D97-AF65-F5344CB8AC3E}">
        <p14:creationId xmlns:p14="http://schemas.microsoft.com/office/powerpoint/2010/main" val="265925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Protocols and Layers (4)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Set of protocols in use is called a </a:t>
            </a:r>
            <a:r>
              <a:rPr lang="en-US" sz="2800" u="sng" dirty="0" smtClean="0"/>
              <a:t>protocol stack</a:t>
            </a:r>
            <a:endParaRPr lang="en-US" sz="2800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57350"/>
            <a:ext cx="4809462" cy="296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0067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Channel Properties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bandwidth (B), signal strength (S), </a:t>
            </a:r>
            <a:r>
              <a:rPr lang="en-US" sz="2800" dirty="0"/>
              <a:t>and noise </a:t>
            </a:r>
            <a:r>
              <a:rPr lang="en-US" sz="2800" dirty="0" smtClean="0"/>
              <a:t>strength (N)</a:t>
            </a:r>
            <a:endParaRPr lang="en-US" sz="2800" dirty="0"/>
          </a:p>
          <a:p>
            <a:pPr lvl="1"/>
            <a:r>
              <a:rPr lang="en-US" sz="2400" dirty="0" smtClean="0"/>
              <a:t>B limits the rate of transitions</a:t>
            </a:r>
          </a:p>
          <a:p>
            <a:pPr lvl="1"/>
            <a:r>
              <a:rPr lang="en-US" sz="2400" dirty="0" smtClean="0"/>
              <a:t>S and N limit how many signal levels we can distinguish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762000" y="3432009"/>
            <a:ext cx="4419600" cy="892341"/>
            <a:chOff x="2794452" y="2402970"/>
            <a:chExt cx="4419600" cy="716898"/>
          </a:xfrm>
        </p:grpSpPr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>
              <a:off x="2794452" y="2586007"/>
              <a:ext cx="197644" cy="39528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5800781" y="2588418"/>
              <a:ext cx="197644" cy="39528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>
              <a:off x="3073400" y="2786062"/>
              <a:ext cx="2727381" cy="0"/>
            </a:xfrm>
            <a:prstGeom prst="line">
              <a:avLst/>
            </a:prstGeom>
            <a:noFill/>
            <a:ln w="76200">
              <a:solidFill>
                <a:schemeClr val="bg2">
                  <a:lumMod val="75000"/>
                </a:schemeClr>
              </a:solidFill>
              <a:miter lim="800000"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3556452" y="2402970"/>
              <a:ext cx="1774845" cy="370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2400" dirty="0" smtClean="0">
                  <a:solidFill>
                    <a:schemeClr val="tx1"/>
                  </a:solidFill>
                </a:rPr>
                <a:t>Bandwidth B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6006670" y="2452254"/>
              <a:ext cx="1207382" cy="667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2400" dirty="0" smtClean="0">
                  <a:solidFill>
                    <a:schemeClr val="tx1"/>
                  </a:solidFill>
                </a:rPr>
                <a:t>Signal S,</a:t>
              </a:r>
            </a:p>
            <a:p>
              <a:pPr eaLnBrk="0" hangingPunct="0"/>
              <a:r>
                <a:rPr lang="en-US" sz="2400" dirty="0" smtClean="0"/>
                <a:t>Noise N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436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Nyquist</a:t>
            </a:r>
            <a:r>
              <a:rPr lang="en-US" dirty="0" smtClean="0"/>
              <a:t> Limit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maximum </a:t>
            </a:r>
            <a:r>
              <a:rPr lang="en-US" sz="2800" u="sng" dirty="0" smtClean="0"/>
              <a:t>symbol</a:t>
            </a:r>
            <a:r>
              <a:rPr lang="en-US" sz="2800" dirty="0" smtClean="0"/>
              <a:t> rate is 2B</a:t>
            </a:r>
          </a:p>
          <a:p>
            <a:endParaRPr lang="en-US" sz="2800" dirty="0"/>
          </a:p>
          <a:p>
            <a:endParaRPr lang="en-US" sz="2800" dirty="0" smtClean="0"/>
          </a:p>
          <a:p>
            <a:pPr lvl="4"/>
            <a:endParaRPr lang="en-US" sz="1600" dirty="0" smtClean="0"/>
          </a:p>
          <a:p>
            <a:r>
              <a:rPr lang="en-US" sz="2800" dirty="0" smtClean="0"/>
              <a:t>Thus if there are V signal levels, ignoring noise, the maximum bit rate is: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3397" y="3801130"/>
            <a:ext cx="3165803" cy="523220"/>
          </a:xfrm>
          <a:prstGeom prst="rect">
            <a:avLst/>
          </a:prstGeom>
          <a:solidFill>
            <a:srgbClr val="FFB8F2">
              <a:alpha val="50196"/>
            </a:srgbClr>
          </a:solidFill>
          <a:ln>
            <a:solidFill>
              <a:srgbClr val="000000">
                <a:alpha val="69804"/>
              </a:srgb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R = 2B log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V bits/sec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905762" y="1655117"/>
            <a:ext cx="4379725" cy="840433"/>
            <a:chOff x="990600" y="1959917"/>
            <a:chExt cx="4379725" cy="840433"/>
          </a:xfrm>
        </p:grpSpPr>
        <p:pic>
          <p:nvPicPr>
            <p:cNvPr id="8" name="Picture 4" descr="http://upload.wikimedia.org/wikipedia/commons/thumb/4/45/Sine_waves_different_phase.svg/1000px-Sine_waves_different_phase.svg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5" r="9779" b="78210"/>
            <a:stretch/>
          </p:blipFill>
          <p:spPr bwMode="auto">
            <a:xfrm>
              <a:off x="990600" y="2190750"/>
              <a:ext cx="43053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990600" y="1959917"/>
              <a:ext cx="43797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1 0 1 0 1 0 1 0 1 0 1 0 1 0 1 0 1 0 1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25767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Claude Shannon (1916-2001)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Father of information theory</a:t>
            </a:r>
          </a:p>
          <a:p>
            <a:pPr lvl="1"/>
            <a:r>
              <a:rPr lang="en-US" sz="2400" dirty="0" smtClean="0"/>
              <a:t>“A Mathematical Theory of Communication”, 1948</a:t>
            </a:r>
          </a:p>
          <a:p>
            <a:r>
              <a:rPr lang="en-US" sz="2800" dirty="0" smtClean="0"/>
              <a:t>Fundamental contributions to digital computers, security,          and communications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334000" y="1352550"/>
            <a:ext cx="3200400" cy="3052763"/>
            <a:chOff x="5128977" y="1271587"/>
            <a:chExt cx="3200400" cy="3052763"/>
          </a:xfrm>
        </p:grpSpPr>
        <p:sp>
          <p:nvSpPr>
            <p:cNvPr id="6" name="TextBox 5"/>
            <p:cNvSpPr txBox="1"/>
            <p:nvPr/>
          </p:nvSpPr>
          <p:spPr>
            <a:xfrm>
              <a:off x="5965822" y="4109447"/>
              <a:ext cx="1526711" cy="214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Credit: Courtesy MIT Museum</a:t>
              </a:r>
              <a:endParaRPr lang="en-US" sz="1000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977" y="1271587"/>
              <a:ext cx="3200400" cy="28956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600200" y="3845064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Electromechanical mouse that “solves” mazes!</a:t>
            </a:r>
            <a:endParaRPr lang="en-US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343400" y="4122807"/>
            <a:ext cx="609600" cy="111646"/>
          </a:xfrm>
          <a:prstGeom prst="straightConnector1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934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Shannon Capacity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many levels we can distinguish depends on S/N</a:t>
            </a:r>
          </a:p>
          <a:p>
            <a:pPr lvl="1"/>
            <a:r>
              <a:rPr lang="en-US" sz="2400" dirty="0" smtClean="0"/>
              <a:t>Or SNR, the </a:t>
            </a:r>
            <a:r>
              <a:rPr lang="en-US" sz="2400" u="sng" dirty="0" smtClean="0"/>
              <a:t>Signal-to-Noise Ratio</a:t>
            </a:r>
          </a:p>
          <a:p>
            <a:pPr lvl="1"/>
            <a:r>
              <a:rPr lang="en-US" sz="2400" dirty="0" smtClean="0"/>
              <a:t>Note noise is random, hence some errors</a:t>
            </a:r>
            <a:endParaRPr lang="en-US" sz="1600" dirty="0"/>
          </a:p>
          <a:p>
            <a:r>
              <a:rPr lang="en-US" sz="2800" dirty="0" smtClean="0"/>
              <a:t>SNR given on a log-scale in </a:t>
            </a:r>
            <a:r>
              <a:rPr lang="en-US" sz="2800" dirty="0" err="1" smtClean="0"/>
              <a:t>deciBels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err="1" smtClean="0"/>
              <a:t>SNR</a:t>
            </a:r>
            <a:r>
              <a:rPr lang="en-US" sz="3200" baseline="-25000" dirty="0" err="1" smtClean="0"/>
              <a:t>dB</a:t>
            </a:r>
            <a:r>
              <a:rPr lang="en-US" sz="2400" dirty="0" smtClean="0"/>
              <a:t> =  10log</a:t>
            </a:r>
            <a:r>
              <a:rPr lang="en-US" baseline="-25000" dirty="0" smtClean="0"/>
              <a:t>10</a:t>
            </a:r>
            <a:r>
              <a:rPr lang="en-US" sz="2400" dirty="0" smtClean="0"/>
              <a:t>(S/N)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43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6781800" y="1554540"/>
            <a:ext cx="1676400" cy="2998410"/>
            <a:chOff x="6781800" y="2281535"/>
            <a:chExt cx="1524000" cy="3052465"/>
          </a:xfrm>
        </p:grpSpPr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7463479" y="2667000"/>
              <a:ext cx="0" cy="2667000"/>
            </a:xfrm>
            <a:prstGeom prst="line">
              <a:avLst/>
            </a:prstGeom>
            <a:noFill/>
            <a:ln w="38100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7086600" y="26670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7086600" y="32766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7086600" y="4648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7086600" y="53340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7086600" y="39624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7086600" y="2971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7086600" y="35814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7086600" y="4267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7086600" y="49530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6808788" y="2743200"/>
              <a:ext cx="3401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6781800" y="3352800"/>
              <a:ext cx="3401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6781800" y="4038600"/>
              <a:ext cx="3401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2</a:t>
              </a: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6781800" y="4724400"/>
              <a:ext cx="3401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3</a:t>
              </a: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7304577" y="3276600"/>
              <a:ext cx="0" cy="685800"/>
            </a:xfrm>
            <a:prstGeom prst="line">
              <a:avLst/>
            </a:prstGeom>
            <a:noFill/>
            <a:ln w="38100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7108518" y="2917557"/>
              <a:ext cx="348580" cy="46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/>
                <a:t>N</a:t>
              </a: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7142703" y="2281535"/>
              <a:ext cx="616719" cy="46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/>
                <a:t>S+N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670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Shannon Capacity (2)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Shannon limit is for capacity (C), the maximum information carrying rate of the channel: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1143000" y="2810530"/>
            <a:ext cx="4467940" cy="523220"/>
          </a:xfrm>
          <a:prstGeom prst="rect">
            <a:avLst/>
          </a:prstGeom>
          <a:solidFill>
            <a:srgbClr val="FFB8F2">
              <a:alpha val="50196"/>
            </a:srgbClr>
          </a:solidFill>
          <a:ln>
            <a:solidFill>
              <a:srgbClr val="000000">
                <a:alpha val="69804"/>
              </a:srgb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 = B log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(1 + S/(BN)) bits/sec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2964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Wired/Wireless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Wires, and Fiber</a:t>
            </a:r>
          </a:p>
          <a:p>
            <a:pPr lvl="1"/>
            <a:r>
              <a:rPr lang="en-US" dirty="0" smtClean="0"/>
              <a:t>Engineer link to have requisite SNR and B</a:t>
            </a:r>
          </a:p>
          <a:p>
            <a:pPr lvl="1">
              <a:buFont typeface="Calibri" pitchFamily="34" charset="0"/>
              <a:buChar char="→"/>
            </a:pPr>
            <a:r>
              <a:rPr lang="en-US" dirty="0" smtClean="0"/>
              <a:t>Can fix data rate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Wireless</a:t>
            </a:r>
          </a:p>
          <a:p>
            <a:pPr lvl="1"/>
            <a:r>
              <a:rPr lang="en-US" dirty="0" smtClean="0"/>
              <a:t>Given B, but SNR varies greatly, e.g., up to 60 dB!</a:t>
            </a:r>
          </a:p>
          <a:p>
            <a:pPr lvl="1">
              <a:buFont typeface="Calibri" pitchFamily="34" charset="0"/>
              <a:buChar char="→"/>
            </a:pPr>
            <a:r>
              <a:rPr lang="en-US" dirty="0" smtClean="0"/>
              <a:t>Can’t design for worst case, must adapt data rate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41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Wired/Wireless </a:t>
            </a:r>
            <a:r>
              <a:rPr lang="en-US" dirty="0" smtClean="0"/>
              <a:t>Perspective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Wires, and Fiber</a:t>
            </a:r>
          </a:p>
          <a:p>
            <a:pPr lvl="1"/>
            <a:r>
              <a:rPr lang="en-US" dirty="0" smtClean="0"/>
              <a:t>Engineer link to have requisite SNR and B</a:t>
            </a:r>
          </a:p>
          <a:p>
            <a:pPr lvl="1">
              <a:buFont typeface="Calibri" pitchFamily="34" charset="0"/>
              <a:buChar char="→"/>
            </a:pPr>
            <a:r>
              <a:rPr lang="en-US" dirty="0" smtClean="0"/>
              <a:t>Can fix data rate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Wireless</a:t>
            </a:r>
          </a:p>
          <a:p>
            <a:pPr lvl="1"/>
            <a:r>
              <a:rPr lang="en-US" dirty="0" smtClean="0"/>
              <a:t>Given B, but SNR varies greatly, e.g., up to 60 dB!</a:t>
            </a:r>
          </a:p>
          <a:p>
            <a:pPr lvl="1">
              <a:buFont typeface="Calibri" pitchFamily="34" charset="0"/>
              <a:buChar char="→"/>
            </a:pPr>
            <a:r>
              <a:rPr lang="en-US" dirty="0" smtClean="0"/>
              <a:t>Can’t design for worst case, must adapt data rate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87160" y="1123950"/>
            <a:ext cx="3480440" cy="461665"/>
          </a:xfrm>
          <a:prstGeom prst="rect">
            <a:avLst/>
          </a:prstGeom>
          <a:solidFill>
            <a:srgbClr val="FFB8F2">
              <a:alpha val="50196"/>
            </a:srgbClr>
          </a:solidFill>
          <a:ln>
            <a:solidFill>
              <a:srgbClr val="000000">
                <a:alpha val="69804"/>
              </a:srgb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Engineer SNR for data rate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987160" y="2952750"/>
            <a:ext cx="3480440" cy="461665"/>
          </a:xfrm>
          <a:prstGeom prst="rect">
            <a:avLst/>
          </a:prstGeom>
          <a:solidFill>
            <a:srgbClr val="FFB8F2">
              <a:alpha val="50196"/>
            </a:srgbClr>
          </a:solidFill>
          <a:ln>
            <a:solidFill>
              <a:srgbClr val="000000">
                <a:alpha val="69804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Adapt data rate to SNR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9814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 – DSL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DSL (Digital Subscriber Line) is widely used for broadband; many variants offer 10s of Mbps</a:t>
            </a:r>
          </a:p>
          <a:p>
            <a:pPr lvl="1"/>
            <a:r>
              <a:rPr lang="en-US" sz="2400" dirty="0" smtClean="0"/>
              <a:t>Reuses twisted pair telephone line to the home; it has up to  ~2 MHz of bandwidth but uses only the lowest ~4 kHz</a:t>
            </a:r>
          </a:p>
          <a:p>
            <a:pPr lvl="3"/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47</a:t>
            </a:fld>
            <a:endParaRPr lang="en-US"/>
          </a:p>
        </p:txBody>
      </p:sp>
      <p:pic>
        <p:nvPicPr>
          <p:cNvPr id="1026" name="Picture 2" descr="http://openclipart.org/image/800px/svg_to_png/19535/dynnamitt_home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567" y="3213248"/>
            <a:ext cx="546214" cy="51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433565"/>
            <a:ext cx="752475" cy="59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openclipart.org/image/800px/svg_to_png/19535/dynnamitt_home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56067"/>
            <a:ext cx="546214" cy="51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456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DSL (2)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DSL uses </a:t>
            </a:r>
            <a:r>
              <a:rPr lang="en-US" sz="2800" dirty="0" err="1" smtClean="0"/>
              <a:t>passband</a:t>
            </a:r>
            <a:r>
              <a:rPr lang="en-US" sz="2800" dirty="0" smtClean="0"/>
              <a:t> modulation (called OFDM)</a:t>
            </a:r>
          </a:p>
          <a:p>
            <a:pPr lvl="1"/>
            <a:r>
              <a:rPr lang="en-US" sz="2400" dirty="0" smtClean="0"/>
              <a:t>Separate bands for upstream and downstream (larger)</a:t>
            </a:r>
          </a:p>
          <a:p>
            <a:pPr lvl="1"/>
            <a:r>
              <a:rPr lang="en-US" sz="2400" dirty="0" smtClean="0"/>
              <a:t>Modulation varies both amplitude and phase (called QAM)</a:t>
            </a:r>
          </a:p>
          <a:p>
            <a:pPr lvl="1"/>
            <a:r>
              <a:rPr lang="en-US" sz="2400" dirty="0" smtClean="0"/>
              <a:t>High SNR, up to 15 bits/symbol, low SNR only 1 bit/symbol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48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458917" y="3105150"/>
            <a:ext cx="6846883" cy="1265103"/>
            <a:chOff x="1135067" y="3247145"/>
            <a:chExt cx="6846883" cy="1265103"/>
          </a:xfrm>
        </p:grpSpPr>
        <p:grpSp>
          <p:nvGrpSpPr>
            <p:cNvPr id="21" name="Group 20"/>
            <p:cNvGrpSpPr/>
            <p:nvPr/>
          </p:nvGrpSpPr>
          <p:grpSpPr>
            <a:xfrm>
              <a:off x="1135067" y="3646483"/>
              <a:ext cx="6846883" cy="865765"/>
              <a:chOff x="1154117" y="3642491"/>
              <a:chExt cx="6846883" cy="110718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154117" y="3642491"/>
                <a:ext cx="6618283" cy="1107185"/>
                <a:chOff x="1154117" y="2876550"/>
                <a:chExt cx="6618283" cy="2389236"/>
              </a:xfrm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1524000" y="2876550"/>
                  <a:ext cx="457200" cy="160020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048000" y="2876550"/>
                  <a:ext cx="1295400" cy="160020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4429125" y="2876550"/>
                  <a:ext cx="3343275" cy="1600199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3143465" y="4467225"/>
                  <a:ext cx="1211037" cy="779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Upstream</a:t>
                  </a:r>
                  <a:endParaRPr lang="en-US" sz="2000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407334" y="4486275"/>
                  <a:ext cx="1520673" cy="779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Downstream</a:t>
                  </a:r>
                  <a:endParaRPr lang="en-US" sz="2000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3135147" y="3093039"/>
                  <a:ext cx="1077538" cy="144392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US" sz="2000" dirty="0" smtClean="0"/>
                    <a:t>26 – 138</a:t>
                  </a:r>
                </a:p>
                <a:p>
                  <a:pPr algn="ctr">
                    <a:lnSpc>
                      <a:spcPct val="70000"/>
                    </a:lnSpc>
                  </a:pPr>
                  <a:r>
                    <a:rPr lang="en-US" sz="2000" dirty="0" smtClean="0"/>
                    <a:t>kHz</a:t>
                  </a:r>
                  <a:endParaRPr lang="en-US" sz="2000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454038" y="3054817"/>
                  <a:ext cx="562975" cy="148214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US" sz="2000" dirty="0" smtClean="0"/>
                    <a:t>0-4</a:t>
                  </a:r>
                </a:p>
                <a:p>
                  <a:pPr algn="ctr">
                    <a:lnSpc>
                      <a:spcPct val="70000"/>
                    </a:lnSpc>
                  </a:pPr>
                  <a:r>
                    <a:rPr lang="en-US" sz="2000" dirty="0" smtClean="0"/>
                    <a:t>kHz</a:t>
                  </a:r>
                  <a:endParaRPr lang="en-US" sz="2000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5064292" y="3124565"/>
                  <a:ext cx="2206758" cy="1104176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2000" dirty="0" smtClean="0"/>
                    <a:t>143 kHz to 1.1 MHz</a:t>
                  </a:r>
                  <a:endParaRPr lang="en-US" sz="2000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1154117" y="4486275"/>
                  <a:ext cx="1269578" cy="779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Telephone</a:t>
                  </a:r>
                  <a:endParaRPr lang="en-US" sz="2000" dirty="0"/>
                </a:p>
              </p:txBody>
            </p:sp>
          </p:grpSp>
          <p:cxnSp>
            <p:nvCxnSpPr>
              <p:cNvPr id="17" name="Straight Arrow Connector 16"/>
              <p:cNvCxnSpPr/>
              <p:nvPr/>
            </p:nvCxnSpPr>
            <p:spPr>
              <a:xfrm>
                <a:off x="2133600" y="4180778"/>
                <a:ext cx="762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2133600" y="3719477"/>
                <a:ext cx="716671" cy="400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Freq.</a:t>
                </a:r>
                <a:endParaRPr lang="en-US" sz="2000" dirty="0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1371600" y="4388447"/>
                <a:ext cx="6629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1394368" y="3257110"/>
              <a:ext cx="7509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Voice</a:t>
              </a:r>
              <a:endParaRPr lang="en-US" sz="2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57500" y="3257110"/>
              <a:ext cx="15947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Up to 1 Mbps</a:t>
              </a:r>
              <a:endParaRPr lang="en-US" sz="2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51253" y="3247145"/>
              <a:ext cx="17245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Up to 12 Mbps</a:t>
              </a:r>
              <a:endParaRPr lang="en-US" sz="20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13240" y="3490287"/>
            <a:ext cx="105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ADSL2: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5598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Protocols and Layers (6)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Protocols you’ve probably heard of:</a:t>
            </a:r>
          </a:p>
          <a:p>
            <a:pPr lvl="1"/>
            <a:r>
              <a:rPr lang="en-US" sz="2400" dirty="0" smtClean="0"/>
              <a:t>TCP, IP, 802.11, Ethernet, HTTP, SSL, DNS, … and many more</a:t>
            </a:r>
            <a:endParaRPr lang="en-US" sz="2000" dirty="0" smtClean="0"/>
          </a:p>
          <a:p>
            <a:r>
              <a:rPr lang="en-US" sz="2800" dirty="0" smtClean="0"/>
              <a:t>An example protocol stack</a:t>
            </a:r>
          </a:p>
          <a:p>
            <a:pPr lvl="1"/>
            <a:r>
              <a:rPr lang="en-US" sz="2400" dirty="0" smtClean="0"/>
              <a:t>Used by a web browser on a host that is wirelessly connected to the Internet </a:t>
            </a:r>
          </a:p>
          <a:p>
            <a:pPr lvl="1"/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6644956" y="2117830"/>
            <a:ext cx="1447800" cy="2134596"/>
            <a:chOff x="6705600" y="1802799"/>
            <a:chExt cx="1447800" cy="2134596"/>
          </a:xfrm>
          <a:solidFill>
            <a:srgbClr val="F8F8F8"/>
          </a:solidFill>
        </p:grpSpPr>
        <p:grpSp>
          <p:nvGrpSpPr>
            <p:cNvPr id="5" name="Group 4"/>
            <p:cNvGrpSpPr/>
            <p:nvPr/>
          </p:nvGrpSpPr>
          <p:grpSpPr>
            <a:xfrm>
              <a:off x="6705600" y="1802799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0" name="Rectangle 9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735931" y="3361198"/>
                <a:ext cx="475547" cy="34859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HTTP</a:t>
                </a:r>
                <a:endParaRPr lang="en-US" sz="2000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705600" y="2342867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3" name="Rectangle 12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787237" y="3361198"/>
                <a:ext cx="372936" cy="34859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TCP</a:t>
                </a:r>
                <a:endParaRPr lang="en-US" sz="2000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705600" y="2857259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6" name="Rectangle 15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849608" y="3361198"/>
                <a:ext cx="248193" cy="34859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IP</a:t>
                </a:r>
                <a:endParaRPr lang="en-US" sz="2000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6705600" y="3397327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9" name="Rectangle 18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681853" y="3361198"/>
                <a:ext cx="583702" cy="34859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802.11</a:t>
                </a:r>
                <a:endParaRPr lang="en-US" sz="2000" dirty="0"/>
              </a:p>
            </p:txBody>
          </p:sp>
        </p:grpSp>
      </p:grpSp>
      <p:cxnSp>
        <p:nvCxnSpPr>
          <p:cNvPr id="23" name="Elbow Connector 22"/>
          <p:cNvCxnSpPr>
            <a:stCxn id="19" idx="2"/>
          </p:cNvCxnSpPr>
          <p:nvPr/>
        </p:nvCxnSpPr>
        <p:spPr>
          <a:xfrm rot="16200000" flipH="1">
            <a:off x="7472730" y="4148551"/>
            <a:ext cx="311038" cy="518787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6607799" y="1363064"/>
            <a:ext cx="1524000" cy="533400"/>
            <a:chOff x="6605913" y="1123950"/>
            <a:chExt cx="1524000" cy="533400"/>
          </a:xfrm>
        </p:grpSpPr>
        <p:sp>
          <p:nvSpPr>
            <p:cNvPr id="24" name="Oval 23"/>
            <p:cNvSpPr/>
            <p:nvPr/>
          </p:nvSpPr>
          <p:spPr>
            <a:xfrm>
              <a:off x="6605913" y="1123950"/>
              <a:ext cx="1524000" cy="5334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55382" y="1190595"/>
              <a:ext cx="10429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Browser</a:t>
              </a:r>
              <a:endParaRPr lang="en-US" sz="2000" dirty="0"/>
            </a:p>
          </p:txBody>
        </p:sp>
      </p:grpSp>
      <p:cxnSp>
        <p:nvCxnSpPr>
          <p:cNvPr id="30" name="Straight Connector 29"/>
          <p:cNvCxnSpPr>
            <a:stCxn id="10" idx="0"/>
            <a:endCxn id="24" idx="4"/>
          </p:cNvCxnSpPr>
          <p:nvPr/>
        </p:nvCxnSpPr>
        <p:spPr>
          <a:xfrm flipV="1">
            <a:off x="7368856" y="1896464"/>
            <a:ext cx="943" cy="2213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787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Encapsulation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Encapsulation</a:t>
            </a:r>
            <a:r>
              <a:rPr lang="en-US" sz="2800" dirty="0" smtClean="0"/>
              <a:t> is the mechanism used to effect protocol layering</a:t>
            </a:r>
          </a:p>
          <a:p>
            <a:pPr lvl="1"/>
            <a:r>
              <a:rPr lang="en-US" sz="2400" dirty="0" smtClean="0"/>
              <a:t>Lower layer wraps higher layer content, adding its own information to make a new message for delivery</a:t>
            </a:r>
          </a:p>
          <a:p>
            <a:pPr lvl="1"/>
            <a:r>
              <a:rPr lang="en-US" sz="2400" dirty="0" smtClean="0"/>
              <a:t>Like sending a letter in an envelope; postal service doesn’t look inside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3413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Encapsulation (3)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Message “on the wire” begins to look like an onion</a:t>
            </a:r>
          </a:p>
          <a:p>
            <a:pPr lvl="1"/>
            <a:r>
              <a:rPr lang="en-US" sz="2400" dirty="0" smtClean="0"/>
              <a:t>Lower layers are outermost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867400" y="2114550"/>
            <a:ext cx="1447800" cy="2357615"/>
            <a:chOff x="6705600" y="1802799"/>
            <a:chExt cx="1447800" cy="2134596"/>
          </a:xfrm>
          <a:solidFill>
            <a:srgbClr val="F8F8F8"/>
          </a:solidFill>
        </p:grpSpPr>
        <p:grpSp>
          <p:nvGrpSpPr>
            <p:cNvPr id="7" name="Group 6"/>
            <p:cNvGrpSpPr/>
            <p:nvPr/>
          </p:nvGrpSpPr>
          <p:grpSpPr>
            <a:xfrm>
              <a:off x="6705600" y="1802799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7" name="Rectangle 16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735931" y="3361198"/>
                <a:ext cx="475547" cy="34859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HTTP</a:t>
                </a:r>
                <a:endParaRPr lang="en-US" sz="20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705600" y="2342867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5" name="Rectangle 14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787237" y="3361198"/>
                <a:ext cx="372936" cy="34859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TCP</a:t>
                </a:r>
                <a:endParaRPr lang="en-US" sz="2000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705600" y="2857259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3" name="Rectangle 12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849608" y="3361198"/>
                <a:ext cx="248193" cy="34859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IP</a:t>
                </a:r>
                <a:endParaRPr lang="en-US" sz="2000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705600" y="3397327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1" name="Rectangle 10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681853" y="3361198"/>
                <a:ext cx="583702" cy="34859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802.11</a:t>
                </a:r>
                <a:endParaRPr lang="en-US" sz="2000" dirty="0"/>
              </a:p>
            </p:txBody>
          </p:sp>
        </p:grpSp>
      </p:grpSp>
      <p:cxnSp>
        <p:nvCxnSpPr>
          <p:cNvPr id="59" name="Straight Arrow Connector 58"/>
          <p:cNvCxnSpPr/>
          <p:nvPr/>
        </p:nvCxnSpPr>
        <p:spPr>
          <a:xfrm>
            <a:off x="5181600" y="2420169"/>
            <a:ext cx="0" cy="1765013"/>
          </a:xfrm>
          <a:prstGeom prst="straightConnector1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718235" y="2114550"/>
            <a:ext cx="3733800" cy="2293540"/>
            <a:chOff x="152400" y="1305124"/>
            <a:chExt cx="2566278" cy="2293540"/>
          </a:xfrm>
        </p:grpSpPr>
        <p:sp>
          <p:nvSpPr>
            <p:cNvPr id="60" name="Rectangle 59"/>
            <p:cNvSpPr/>
            <p:nvPr/>
          </p:nvSpPr>
          <p:spPr>
            <a:xfrm>
              <a:off x="1820321" y="1347318"/>
              <a:ext cx="867039" cy="2788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959719" y="1305124"/>
              <a:ext cx="588240" cy="335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HTTP</a:t>
              </a:r>
              <a:endParaRPr lang="en-US" dirty="0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1225348" y="1869003"/>
              <a:ext cx="1493330" cy="397947"/>
              <a:chOff x="1149148" y="1832634"/>
              <a:chExt cx="1493330" cy="397947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197413" y="1832634"/>
                <a:ext cx="1445065" cy="39794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149148" y="1874435"/>
                <a:ext cx="674460" cy="335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TCP</a:t>
                </a:r>
                <a:endParaRPr lang="en-US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727269" y="1915185"/>
                <a:ext cx="867039" cy="2788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1866667" y="1877142"/>
                <a:ext cx="588240" cy="335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HTTP</a:t>
                </a:r>
                <a:endParaRPr lang="en-US" dirty="0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865421" y="2419350"/>
              <a:ext cx="1853257" cy="471315"/>
              <a:chOff x="789221" y="2359247"/>
              <a:chExt cx="1853257" cy="527679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1158900" y="2432614"/>
                <a:ext cx="1445065" cy="39794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110635" y="2437659"/>
                <a:ext cx="674460" cy="335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TCP</a:t>
                </a:r>
                <a:endParaRPr lang="en-US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688756" y="2484177"/>
                <a:ext cx="867039" cy="2788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828154" y="2441985"/>
                <a:ext cx="588240" cy="335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HTTP</a:t>
                </a:r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89221" y="2359247"/>
                <a:ext cx="1853257" cy="52767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789222" y="2441984"/>
                <a:ext cx="408192" cy="318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IP</a:t>
                </a:r>
                <a:endParaRPr lang="en-US" dirty="0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152400" y="2997513"/>
              <a:ext cx="2566275" cy="601151"/>
              <a:chOff x="76200" y="2991028"/>
              <a:chExt cx="2566275" cy="690931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1125950" y="3137520"/>
                <a:ext cx="1445064" cy="39794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77685" y="3142564"/>
                <a:ext cx="674459" cy="335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TCP</a:t>
                </a:r>
                <a:endParaRPr lang="en-US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655806" y="3189083"/>
                <a:ext cx="867038" cy="2788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795204" y="3146889"/>
                <a:ext cx="588239" cy="335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HTTP</a:t>
                </a:r>
                <a:endParaRPr lang="en-US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756271" y="3064152"/>
                <a:ext cx="1853256" cy="52767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755345" y="3146889"/>
                <a:ext cx="403553" cy="335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IP</a:t>
                </a:r>
                <a:endParaRPr lang="en-US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19377" y="2991028"/>
                <a:ext cx="2523098" cy="69093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76200" y="3165157"/>
                <a:ext cx="804815" cy="424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802.11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1383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Encapsulation (4)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819400" y="1228924"/>
            <a:ext cx="838200" cy="2392029"/>
            <a:chOff x="6705600" y="1802799"/>
            <a:chExt cx="1447800" cy="2134596"/>
          </a:xfrm>
          <a:solidFill>
            <a:srgbClr val="F8F8F8"/>
          </a:solidFill>
        </p:grpSpPr>
        <p:grpSp>
          <p:nvGrpSpPr>
            <p:cNvPr id="7" name="Group 6"/>
            <p:cNvGrpSpPr/>
            <p:nvPr/>
          </p:nvGrpSpPr>
          <p:grpSpPr>
            <a:xfrm>
              <a:off x="6705600" y="1802799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7" name="Rectangle 16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735931" y="3361198"/>
                <a:ext cx="475547" cy="34859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HTTP</a:t>
                </a:r>
                <a:endParaRPr lang="en-US" sz="20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705600" y="2342867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5" name="Rectangle 14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787237" y="3361198"/>
                <a:ext cx="372936" cy="34859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TCP</a:t>
                </a:r>
                <a:endParaRPr lang="en-US" sz="2000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705600" y="2857259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3" name="Rectangle 12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849608" y="3361198"/>
                <a:ext cx="248193" cy="34859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IP</a:t>
                </a:r>
                <a:endParaRPr lang="en-US" sz="2000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705600" y="3397327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1" name="Rectangle 10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681853" y="3361198"/>
                <a:ext cx="583702" cy="34859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802.11</a:t>
                </a:r>
                <a:endParaRPr lang="en-US" sz="2000" dirty="0"/>
              </a:p>
            </p:txBody>
          </p:sp>
        </p:grpSp>
      </p:grpSp>
      <p:grpSp>
        <p:nvGrpSpPr>
          <p:cNvPr id="209" name="Group 208"/>
          <p:cNvGrpSpPr/>
          <p:nvPr/>
        </p:nvGrpSpPr>
        <p:grpSpPr>
          <a:xfrm>
            <a:off x="152400" y="1305124"/>
            <a:ext cx="2566278" cy="2293540"/>
            <a:chOff x="152400" y="1305124"/>
            <a:chExt cx="2566278" cy="2293540"/>
          </a:xfrm>
        </p:grpSpPr>
        <p:sp>
          <p:nvSpPr>
            <p:cNvPr id="19" name="Rectangle 18"/>
            <p:cNvSpPr/>
            <p:nvPr/>
          </p:nvSpPr>
          <p:spPr>
            <a:xfrm>
              <a:off x="1820321" y="1347318"/>
              <a:ext cx="867039" cy="2788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59719" y="1305124"/>
              <a:ext cx="588240" cy="335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HTTP</a:t>
              </a:r>
              <a:endParaRPr lang="en-US" dirty="0"/>
            </a:p>
          </p:txBody>
        </p:sp>
        <p:grpSp>
          <p:nvGrpSpPr>
            <p:cNvPr id="174" name="Group 173"/>
            <p:cNvGrpSpPr/>
            <p:nvPr/>
          </p:nvGrpSpPr>
          <p:grpSpPr>
            <a:xfrm>
              <a:off x="1225348" y="1869003"/>
              <a:ext cx="1493330" cy="397947"/>
              <a:chOff x="1149148" y="1832634"/>
              <a:chExt cx="1493330" cy="39794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197413" y="1832634"/>
                <a:ext cx="1445065" cy="39794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149148" y="1874435"/>
                <a:ext cx="674460" cy="335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TCP</a:t>
                </a:r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27269" y="1915185"/>
                <a:ext cx="867039" cy="2788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866667" y="1877142"/>
                <a:ext cx="588240" cy="335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HTTP</a:t>
                </a:r>
                <a:endParaRPr lang="en-US" dirty="0"/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865421" y="2419350"/>
              <a:ext cx="1853257" cy="471315"/>
              <a:chOff x="789221" y="2359247"/>
              <a:chExt cx="1853257" cy="527679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158900" y="2432614"/>
                <a:ext cx="1445065" cy="39794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110635" y="2437659"/>
                <a:ext cx="674460" cy="335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TCP</a:t>
                </a:r>
                <a:endParaRPr lang="en-US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688756" y="2484177"/>
                <a:ext cx="867039" cy="2788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828154" y="2441985"/>
                <a:ext cx="588240" cy="335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HTTP</a:t>
                </a:r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89221" y="2359247"/>
                <a:ext cx="1853257" cy="52767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89222" y="2441984"/>
                <a:ext cx="408192" cy="318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IP</a:t>
                </a:r>
                <a:endParaRPr lang="en-US" dirty="0"/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>
              <a:off x="152400" y="2997513"/>
              <a:ext cx="2566275" cy="601151"/>
              <a:chOff x="76200" y="2991028"/>
              <a:chExt cx="2566275" cy="690931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125950" y="3137520"/>
                <a:ext cx="1445064" cy="39794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077685" y="3142564"/>
                <a:ext cx="674459" cy="335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TCP</a:t>
                </a:r>
                <a:endParaRPr lang="en-US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655806" y="3189083"/>
                <a:ext cx="867038" cy="2788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795204" y="3146889"/>
                <a:ext cx="588239" cy="335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HTTP</a:t>
                </a:r>
                <a:endParaRPr lang="en-US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756271" y="3064152"/>
                <a:ext cx="1853256" cy="52767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55345" y="3146889"/>
                <a:ext cx="403553" cy="335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IP</a:t>
                </a:r>
                <a:endParaRPr lang="en-US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9377" y="2991028"/>
                <a:ext cx="2523098" cy="69093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6200" y="3165158"/>
                <a:ext cx="804815" cy="291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802.11</a:t>
                </a:r>
                <a:endParaRPr lang="en-US" sz="1600" dirty="0"/>
              </a:p>
            </p:txBody>
          </p:sp>
        </p:grpSp>
      </p:grpSp>
      <p:cxnSp>
        <p:nvCxnSpPr>
          <p:cNvPr id="59" name="Straight Arrow Connector 58"/>
          <p:cNvCxnSpPr/>
          <p:nvPr/>
        </p:nvCxnSpPr>
        <p:spPr>
          <a:xfrm>
            <a:off x="3886200" y="1511260"/>
            <a:ext cx="0" cy="1765013"/>
          </a:xfrm>
          <a:prstGeom prst="straightConnector1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>
            <a:off x="5318153" y="1200150"/>
            <a:ext cx="838200" cy="2392029"/>
            <a:chOff x="6705600" y="1802799"/>
            <a:chExt cx="1447800" cy="2134596"/>
          </a:xfrm>
          <a:solidFill>
            <a:srgbClr val="F8F8F8"/>
          </a:solidFill>
        </p:grpSpPr>
        <p:grpSp>
          <p:nvGrpSpPr>
            <p:cNvPr id="110" name="Group 109"/>
            <p:cNvGrpSpPr/>
            <p:nvPr/>
          </p:nvGrpSpPr>
          <p:grpSpPr>
            <a:xfrm>
              <a:off x="6705600" y="1802799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20" name="Rectangle 119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2735931" y="3361198"/>
                <a:ext cx="475547" cy="34859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HTTP</a:t>
                </a:r>
                <a:endParaRPr lang="en-US" sz="2000" dirty="0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6705600" y="2342867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18" name="Rectangle 117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2787237" y="3361198"/>
                <a:ext cx="372936" cy="34859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TCP</a:t>
                </a:r>
                <a:endParaRPr lang="en-US" sz="2000" dirty="0"/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6705600" y="2857259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16" name="Rectangle 115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2849608" y="3361198"/>
                <a:ext cx="248193" cy="34859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IP</a:t>
                </a:r>
                <a:endParaRPr lang="en-US" sz="2000" dirty="0"/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6705600" y="3397327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14" name="Rectangle 113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2681853" y="3361198"/>
                <a:ext cx="583702" cy="34859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802.11</a:t>
                </a:r>
                <a:endParaRPr lang="en-US" sz="2000" dirty="0"/>
              </a:p>
            </p:txBody>
          </p:sp>
        </p:grpSp>
      </p:grpSp>
      <p:cxnSp>
        <p:nvCxnSpPr>
          <p:cNvPr id="159" name="Straight Arrow Connector 158"/>
          <p:cNvCxnSpPr/>
          <p:nvPr/>
        </p:nvCxnSpPr>
        <p:spPr>
          <a:xfrm flipV="1">
            <a:off x="5105400" y="1545195"/>
            <a:ext cx="0" cy="1765013"/>
          </a:xfrm>
          <a:prstGeom prst="straightConnector1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" name="Group 209"/>
          <p:cNvGrpSpPr/>
          <p:nvPr/>
        </p:nvGrpSpPr>
        <p:grpSpPr>
          <a:xfrm>
            <a:off x="3238501" y="3586591"/>
            <a:ext cx="2498752" cy="128159"/>
            <a:chOff x="3238501" y="3592179"/>
            <a:chExt cx="2498752" cy="128159"/>
          </a:xfrm>
        </p:grpSpPr>
        <p:cxnSp>
          <p:nvCxnSpPr>
            <p:cNvPr id="160" name="Elbow Connector 159"/>
            <p:cNvCxnSpPr>
              <a:stCxn id="11" idx="2"/>
            </p:cNvCxnSpPr>
            <p:nvPr/>
          </p:nvCxnSpPr>
          <p:spPr>
            <a:xfrm rot="16200000" flipH="1">
              <a:off x="4438184" y="2421269"/>
              <a:ext cx="99385" cy="2498752"/>
            </a:xfrm>
            <a:prstGeom prst="bentConnector2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114" idx="2"/>
            </p:cNvCxnSpPr>
            <p:nvPr/>
          </p:nvCxnSpPr>
          <p:spPr>
            <a:xfrm>
              <a:off x="5737253" y="3592179"/>
              <a:ext cx="0" cy="1281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0" name="TextBox 169"/>
          <p:cNvSpPr txBox="1"/>
          <p:nvPr/>
        </p:nvSpPr>
        <p:spPr>
          <a:xfrm>
            <a:off x="4220727" y="3345418"/>
            <a:ext cx="736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(wire)</a:t>
            </a:r>
            <a:endParaRPr lang="en-US" dirty="0"/>
          </a:p>
        </p:txBody>
      </p:sp>
      <p:sp>
        <p:nvSpPr>
          <p:cNvPr id="175" name="Rectangle 174"/>
          <p:cNvSpPr/>
          <p:nvPr/>
        </p:nvSpPr>
        <p:spPr>
          <a:xfrm>
            <a:off x="7916321" y="1340833"/>
            <a:ext cx="867039" cy="27884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6" name="TextBox 175"/>
          <p:cNvSpPr txBox="1"/>
          <p:nvPr/>
        </p:nvSpPr>
        <p:spPr>
          <a:xfrm>
            <a:off x="8055719" y="1298639"/>
            <a:ext cx="588240" cy="335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HTTP</a:t>
            </a:r>
            <a:endParaRPr lang="en-US" dirty="0"/>
          </a:p>
        </p:txBody>
      </p:sp>
      <p:grpSp>
        <p:nvGrpSpPr>
          <p:cNvPr id="177" name="Group 176"/>
          <p:cNvGrpSpPr/>
          <p:nvPr/>
        </p:nvGrpSpPr>
        <p:grpSpPr>
          <a:xfrm>
            <a:off x="7321348" y="1862518"/>
            <a:ext cx="1493330" cy="397947"/>
            <a:chOff x="1149148" y="1832634"/>
            <a:chExt cx="1493330" cy="397947"/>
          </a:xfrm>
        </p:grpSpPr>
        <p:sp>
          <p:nvSpPr>
            <p:cNvPr id="178" name="Rectangle 177"/>
            <p:cNvSpPr/>
            <p:nvPr/>
          </p:nvSpPr>
          <p:spPr>
            <a:xfrm>
              <a:off x="1197413" y="1832634"/>
              <a:ext cx="1445065" cy="39794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1149148" y="1874435"/>
              <a:ext cx="674460" cy="335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TCP</a:t>
              </a:r>
              <a:endParaRPr lang="en-US" dirty="0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1727269" y="1915185"/>
              <a:ext cx="867039" cy="2788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866667" y="1877142"/>
              <a:ext cx="588240" cy="335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HTTP</a:t>
              </a:r>
              <a:endParaRPr lang="en-US" dirty="0"/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6961421" y="2412865"/>
            <a:ext cx="1853257" cy="471315"/>
            <a:chOff x="789221" y="2359247"/>
            <a:chExt cx="1853257" cy="527679"/>
          </a:xfrm>
        </p:grpSpPr>
        <p:sp>
          <p:nvSpPr>
            <p:cNvPr id="183" name="Rectangle 182"/>
            <p:cNvSpPr/>
            <p:nvPr/>
          </p:nvSpPr>
          <p:spPr>
            <a:xfrm>
              <a:off x="1158900" y="2432614"/>
              <a:ext cx="1445065" cy="39794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1110635" y="2437659"/>
              <a:ext cx="674460" cy="335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TCP</a:t>
              </a:r>
              <a:endParaRPr lang="en-US" dirty="0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1688756" y="2484177"/>
              <a:ext cx="867039" cy="2788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828154" y="2441985"/>
              <a:ext cx="588240" cy="335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HTTP</a:t>
              </a:r>
              <a:endParaRPr lang="en-US" dirty="0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789221" y="2359247"/>
              <a:ext cx="1853257" cy="52767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789222" y="2441984"/>
              <a:ext cx="408192" cy="318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IP</a:t>
              </a:r>
              <a:endParaRPr lang="en-US" dirty="0"/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6248400" y="2991028"/>
            <a:ext cx="2566275" cy="601151"/>
            <a:chOff x="76200" y="2991028"/>
            <a:chExt cx="2566275" cy="690931"/>
          </a:xfrm>
        </p:grpSpPr>
        <p:sp>
          <p:nvSpPr>
            <p:cNvPr id="190" name="Rectangle 189"/>
            <p:cNvSpPr/>
            <p:nvPr/>
          </p:nvSpPr>
          <p:spPr>
            <a:xfrm>
              <a:off x="1125950" y="3137520"/>
              <a:ext cx="1445064" cy="39794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1077685" y="3142564"/>
              <a:ext cx="674459" cy="335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TCP</a:t>
              </a:r>
              <a:endParaRPr lang="en-US" dirty="0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1655806" y="3189083"/>
              <a:ext cx="867038" cy="2788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1795204" y="3146889"/>
              <a:ext cx="588239" cy="335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HTTP</a:t>
              </a:r>
              <a:endParaRPr lang="en-US" dirty="0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756271" y="3064152"/>
              <a:ext cx="1853256" cy="52767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755345" y="3146889"/>
              <a:ext cx="403553" cy="335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IP</a:t>
              </a:r>
              <a:endParaRPr lang="en-US" dirty="0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119377" y="2991028"/>
              <a:ext cx="2523098" cy="69093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76200" y="3165158"/>
              <a:ext cx="804815" cy="291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802.11</a:t>
              </a:r>
              <a:endParaRPr lang="en-US" sz="1600" dirty="0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3152810" y="3790950"/>
            <a:ext cx="2566275" cy="601151"/>
            <a:chOff x="76200" y="2991028"/>
            <a:chExt cx="2566275" cy="690931"/>
          </a:xfrm>
        </p:grpSpPr>
        <p:sp>
          <p:nvSpPr>
            <p:cNvPr id="201" name="Rectangle 200"/>
            <p:cNvSpPr/>
            <p:nvPr/>
          </p:nvSpPr>
          <p:spPr>
            <a:xfrm>
              <a:off x="1125950" y="3137520"/>
              <a:ext cx="1445064" cy="39794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1077685" y="3142564"/>
              <a:ext cx="674459" cy="335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TCP</a:t>
              </a:r>
              <a:endParaRPr lang="en-US" dirty="0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1655806" y="3189083"/>
              <a:ext cx="867038" cy="2788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1795204" y="3146889"/>
              <a:ext cx="588239" cy="335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HTTP</a:t>
              </a:r>
              <a:endParaRPr lang="en-US" dirty="0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756271" y="3064152"/>
              <a:ext cx="1853256" cy="52767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755345" y="3146889"/>
              <a:ext cx="403553" cy="335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IP</a:t>
              </a:r>
              <a:endParaRPr lang="en-US" dirty="0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119377" y="2991028"/>
              <a:ext cx="2523098" cy="69093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76200" y="3165158"/>
              <a:ext cx="804815" cy="291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802.11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54320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 of Layering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Information hiding and reuse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9</a:t>
            </a:fld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920650" y="1885950"/>
            <a:ext cx="2768074" cy="2313436"/>
            <a:chOff x="1447800" y="1706113"/>
            <a:chExt cx="2768074" cy="2313436"/>
          </a:xfrm>
        </p:grpSpPr>
        <p:grpSp>
          <p:nvGrpSpPr>
            <p:cNvPr id="50" name="Group 49"/>
            <p:cNvGrpSpPr/>
            <p:nvPr/>
          </p:nvGrpSpPr>
          <p:grpSpPr>
            <a:xfrm>
              <a:off x="1447800" y="1706113"/>
              <a:ext cx="1066800" cy="2313436"/>
              <a:chOff x="1447800" y="1706113"/>
              <a:chExt cx="1066800" cy="2313436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447800" y="2220968"/>
                <a:ext cx="1066800" cy="1798581"/>
                <a:chOff x="6705600" y="1802799"/>
                <a:chExt cx="1447800" cy="2134596"/>
              </a:xfrm>
              <a:solidFill>
                <a:srgbClr val="F8F8F8"/>
              </a:solidFill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6705600" y="180279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17" name="Rectangle 16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2735931" y="3361198"/>
                    <a:ext cx="475547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HTTP</a:t>
                    </a:r>
                    <a:endParaRPr lang="en-US" sz="2000" dirty="0"/>
                  </a:p>
                </p:txBody>
              </p:sp>
            </p:grpSp>
            <p:sp>
              <p:nvSpPr>
                <p:cNvPr id="15" name="Rectangle 14"/>
                <p:cNvSpPr/>
                <p:nvPr/>
              </p:nvSpPr>
              <p:spPr>
                <a:xfrm>
                  <a:off x="6705600" y="2342867"/>
                  <a:ext cx="1447800" cy="5400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6705600" y="2857259"/>
                  <a:ext cx="1447800" cy="5400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6705600" y="3397327"/>
                  <a:ext cx="1447800" cy="5400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1447800" y="1706113"/>
                <a:ext cx="1066800" cy="408437"/>
                <a:chOff x="6605913" y="1123950"/>
                <a:chExt cx="1524000" cy="533400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6605913" y="1123950"/>
                  <a:ext cx="1524000" cy="5334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6855382" y="1129388"/>
                  <a:ext cx="1042914" cy="52252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2000" dirty="0" smtClean="0"/>
                    <a:t>Browser</a:t>
                  </a:r>
                  <a:endParaRPr lang="en-US" sz="2000" dirty="0"/>
                </a:p>
              </p:txBody>
            </p:sp>
          </p:grpSp>
          <p:cxnSp>
            <p:nvCxnSpPr>
              <p:cNvPr id="48" name="Straight Connector 47"/>
              <p:cNvCxnSpPr>
                <a:endCxn id="46" idx="4"/>
              </p:cNvCxnSpPr>
              <p:nvPr/>
            </p:nvCxnSpPr>
            <p:spPr>
              <a:xfrm flipV="1">
                <a:off x="1980257" y="2114550"/>
                <a:ext cx="943" cy="1064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3149074" y="1706113"/>
              <a:ext cx="1066800" cy="2313436"/>
              <a:chOff x="1447800" y="1706113"/>
              <a:chExt cx="1066800" cy="231343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1447800" y="2220968"/>
                <a:ext cx="1066800" cy="1798581"/>
                <a:chOff x="6705600" y="1802799"/>
                <a:chExt cx="1447800" cy="2134596"/>
              </a:xfrm>
              <a:solidFill>
                <a:srgbClr val="F8F8F8"/>
              </a:solidFill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6705600" y="180279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67" name="Rectangle 66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2735931" y="3361198"/>
                    <a:ext cx="475547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HTTP</a:t>
                    </a:r>
                    <a:endParaRPr lang="en-US" sz="2000" dirty="0"/>
                  </a:p>
                </p:txBody>
              </p:sp>
            </p:grpSp>
            <p:sp>
              <p:nvSpPr>
                <p:cNvPr id="65" name="Rectangle 64"/>
                <p:cNvSpPr/>
                <p:nvPr/>
              </p:nvSpPr>
              <p:spPr>
                <a:xfrm>
                  <a:off x="6705600" y="2342867"/>
                  <a:ext cx="1447800" cy="5400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6705600" y="2857259"/>
                  <a:ext cx="1447800" cy="5400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6705600" y="3397327"/>
                  <a:ext cx="1447800" cy="5400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1447800" y="1706113"/>
                <a:ext cx="1066800" cy="408437"/>
                <a:chOff x="6605913" y="1123950"/>
                <a:chExt cx="1524000" cy="533400"/>
              </a:xfrm>
            </p:grpSpPr>
            <p:sp>
              <p:nvSpPr>
                <p:cNvPr id="55" name="Oval 54"/>
                <p:cNvSpPr/>
                <p:nvPr/>
              </p:nvSpPr>
              <p:spPr>
                <a:xfrm>
                  <a:off x="6605913" y="1123950"/>
                  <a:ext cx="1524000" cy="5334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6766417" y="1129388"/>
                  <a:ext cx="1220849" cy="52252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2000" dirty="0" smtClean="0"/>
                    <a:t>Server</a:t>
                  </a:r>
                  <a:endParaRPr lang="en-US" sz="2000" dirty="0"/>
                </a:p>
              </p:txBody>
            </p:sp>
          </p:grpSp>
          <p:cxnSp>
            <p:nvCxnSpPr>
              <p:cNvPr id="54" name="Straight Connector 53"/>
              <p:cNvCxnSpPr>
                <a:endCxn id="55" idx="4"/>
              </p:cNvCxnSpPr>
              <p:nvPr/>
            </p:nvCxnSpPr>
            <p:spPr>
              <a:xfrm flipV="1">
                <a:off x="1980257" y="2114550"/>
                <a:ext cx="943" cy="1064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Arrow Connector 69"/>
            <p:cNvCxnSpPr>
              <a:stCxn id="46" idx="6"/>
              <a:endCxn id="55" idx="2"/>
            </p:cNvCxnSpPr>
            <p:nvPr/>
          </p:nvCxnSpPr>
          <p:spPr>
            <a:xfrm>
              <a:off x="2514600" y="1910332"/>
              <a:ext cx="634474" cy="0"/>
            </a:xfrm>
            <a:prstGeom prst="straightConnector1">
              <a:avLst/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840523" y="2167759"/>
              <a:ext cx="29421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534423" y="2167759"/>
              <a:ext cx="29421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5257800" y="1885950"/>
            <a:ext cx="2768074" cy="2313436"/>
            <a:chOff x="1447800" y="1706113"/>
            <a:chExt cx="2768074" cy="2313436"/>
          </a:xfrm>
        </p:grpSpPr>
        <p:grpSp>
          <p:nvGrpSpPr>
            <p:cNvPr id="75" name="Group 74"/>
            <p:cNvGrpSpPr/>
            <p:nvPr/>
          </p:nvGrpSpPr>
          <p:grpSpPr>
            <a:xfrm>
              <a:off x="1447800" y="1706113"/>
              <a:ext cx="1066800" cy="2313436"/>
              <a:chOff x="1447800" y="1706113"/>
              <a:chExt cx="1066800" cy="2313436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1447800" y="2220968"/>
                <a:ext cx="1066800" cy="1798581"/>
                <a:chOff x="6705600" y="1802799"/>
                <a:chExt cx="1447800" cy="2134596"/>
              </a:xfrm>
              <a:solidFill>
                <a:srgbClr val="F8F8F8"/>
              </a:solidFill>
            </p:grpSpPr>
            <p:grpSp>
              <p:nvGrpSpPr>
                <p:cNvPr id="102" name="Group 101"/>
                <p:cNvGrpSpPr/>
                <p:nvPr/>
              </p:nvGrpSpPr>
              <p:grpSpPr>
                <a:xfrm>
                  <a:off x="6705600" y="180279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112" name="Rectangle 111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113" name="TextBox 112"/>
                  <p:cNvSpPr txBox="1"/>
                  <p:nvPr/>
                </p:nvSpPr>
                <p:spPr>
                  <a:xfrm>
                    <a:off x="2735931" y="3361198"/>
                    <a:ext cx="475547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HTTP</a:t>
                    </a:r>
                    <a:endParaRPr lang="en-US" sz="2000" dirty="0"/>
                  </a:p>
                </p:txBody>
              </p:sp>
            </p:grpSp>
            <p:sp>
              <p:nvSpPr>
                <p:cNvPr id="110" name="Rectangle 109"/>
                <p:cNvSpPr/>
                <p:nvPr/>
              </p:nvSpPr>
              <p:spPr>
                <a:xfrm>
                  <a:off x="6705600" y="2342867"/>
                  <a:ext cx="1447800" cy="5400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6705600" y="2857259"/>
                  <a:ext cx="1447800" cy="5400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6705600" y="3397327"/>
                  <a:ext cx="1447800" cy="5400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1447800" y="1706113"/>
                <a:ext cx="1066800" cy="408437"/>
                <a:chOff x="6605913" y="1123950"/>
                <a:chExt cx="1524000" cy="533400"/>
              </a:xfrm>
            </p:grpSpPr>
            <p:sp>
              <p:nvSpPr>
                <p:cNvPr id="100" name="Oval 99"/>
                <p:cNvSpPr/>
                <p:nvPr/>
              </p:nvSpPr>
              <p:spPr>
                <a:xfrm>
                  <a:off x="6605913" y="1123950"/>
                  <a:ext cx="1524000" cy="5334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6855382" y="1129388"/>
                  <a:ext cx="1042914" cy="52252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2000" dirty="0" smtClean="0"/>
                    <a:t>Browser</a:t>
                  </a:r>
                  <a:endParaRPr lang="en-US" sz="2000" dirty="0"/>
                </a:p>
              </p:txBody>
            </p:sp>
          </p:grpSp>
          <p:cxnSp>
            <p:nvCxnSpPr>
              <p:cNvPr id="99" name="Straight Connector 98"/>
              <p:cNvCxnSpPr>
                <a:endCxn id="100" idx="4"/>
              </p:cNvCxnSpPr>
              <p:nvPr/>
            </p:nvCxnSpPr>
            <p:spPr>
              <a:xfrm flipV="1">
                <a:off x="1980257" y="2114550"/>
                <a:ext cx="943" cy="1064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3149074" y="1706113"/>
              <a:ext cx="1066800" cy="2313436"/>
              <a:chOff x="1447800" y="1706113"/>
              <a:chExt cx="1066800" cy="2313436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1447800" y="2220968"/>
                <a:ext cx="1066800" cy="1798581"/>
                <a:chOff x="6705600" y="1802799"/>
                <a:chExt cx="1447800" cy="2134596"/>
              </a:xfrm>
              <a:solidFill>
                <a:srgbClr val="F8F8F8"/>
              </a:solidFill>
            </p:grpSpPr>
            <p:grpSp>
              <p:nvGrpSpPr>
                <p:cNvPr id="85" name="Group 84"/>
                <p:cNvGrpSpPr/>
                <p:nvPr/>
              </p:nvGrpSpPr>
              <p:grpSpPr>
                <a:xfrm>
                  <a:off x="6705600" y="180279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95" name="Rectangle 94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2735931" y="3361198"/>
                    <a:ext cx="475547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HTTP</a:t>
                    </a:r>
                    <a:endParaRPr lang="en-US" sz="2000" dirty="0"/>
                  </a:p>
                </p:txBody>
              </p:sp>
            </p:grpSp>
            <p:sp>
              <p:nvSpPr>
                <p:cNvPr id="93" name="Rectangle 92"/>
                <p:cNvSpPr/>
                <p:nvPr/>
              </p:nvSpPr>
              <p:spPr>
                <a:xfrm>
                  <a:off x="6705600" y="2342867"/>
                  <a:ext cx="1447800" cy="5400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6705600" y="2857259"/>
                  <a:ext cx="1447800" cy="5400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6705600" y="3397327"/>
                  <a:ext cx="1447800" cy="5400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1447800" y="1706113"/>
                <a:ext cx="1066800" cy="408437"/>
                <a:chOff x="6605913" y="1123950"/>
                <a:chExt cx="1524000" cy="533400"/>
              </a:xfrm>
            </p:grpSpPr>
            <p:sp>
              <p:nvSpPr>
                <p:cNvPr id="83" name="Oval 82"/>
                <p:cNvSpPr/>
                <p:nvPr/>
              </p:nvSpPr>
              <p:spPr>
                <a:xfrm>
                  <a:off x="6605913" y="1123950"/>
                  <a:ext cx="1524000" cy="5334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6766417" y="1129388"/>
                  <a:ext cx="1220849" cy="52252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2000" dirty="0" smtClean="0"/>
                    <a:t>Server</a:t>
                  </a:r>
                  <a:endParaRPr lang="en-US" sz="2000" dirty="0"/>
                </a:p>
              </p:txBody>
            </p:sp>
          </p:grpSp>
          <p:cxnSp>
            <p:nvCxnSpPr>
              <p:cNvPr id="82" name="Straight Connector 81"/>
              <p:cNvCxnSpPr>
                <a:endCxn id="83" idx="4"/>
              </p:cNvCxnSpPr>
              <p:nvPr/>
            </p:nvCxnSpPr>
            <p:spPr>
              <a:xfrm flipV="1">
                <a:off x="1980257" y="2114550"/>
                <a:ext cx="943" cy="1064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Straight Arrow Connector 76"/>
            <p:cNvCxnSpPr>
              <a:stCxn id="100" idx="6"/>
              <a:endCxn id="83" idx="2"/>
            </p:cNvCxnSpPr>
            <p:nvPr/>
          </p:nvCxnSpPr>
          <p:spPr>
            <a:xfrm>
              <a:off x="2514600" y="1910332"/>
              <a:ext cx="634474" cy="0"/>
            </a:xfrm>
            <a:prstGeom prst="straightConnector1">
              <a:avLst/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840523" y="2167759"/>
              <a:ext cx="29421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534423" y="2167759"/>
              <a:ext cx="29421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Box 113"/>
          <p:cNvSpPr txBox="1"/>
          <p:nvPr/>
        </p:nvSpPr>
        <p:spPr>
          <a:xfrm>
            <a:off x="4343400" y="3083386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</a:t>
            </a:r>
            <a:endParaRPr lang="en-US" sz="2400" dirty="0"/>
          </a:p>
        </p:txBody>
      </p:sp>
      <p:grpSp>
        <p:nvGrpSpPr>
          <p:cNvPr id="115" name="Group 114"/>
          <p:cNvGrpSpPr/>
          <p:nvPr/>
        </p:nvGrpSpPr>
        <p:grpSpPr>
          <a:xfrm>
            <a:off x="1453107" y="4184149"/>
            <a:ext cx="1701273" cy="128159"/>
            <a:chOff x="3238501" y="3668379"/>
            <a:chExt cx="2498752" cy="128159"/>
          </a:xfrm>
        </p:grpSpPr>
        <p:cxnSp>
          <p:nvCxnSpPr>
            <p:cNvPr id="116" name="Elbow Connector 115"/>
            <p:cNvCxnSpPr/>
            <p:nvPr/>
          </p:nvCxnSpPr>
          <p:spPr>
            <a:xfrm rot="16200000" flipH="1">
              <a:off x="4438184" y="2497469"/>
              <a:ext cx="99385" cy="2498752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5737253" y="3668379"/>
              <a:ext cx="0" cy="128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5827766" y="4188398"/>
            <a:ext cx="1701273" cy="128159"/>
            <a:chOff x="3238501" y="3668379"/>
            <a:chExt cx="2498752" cy="128159"/>
          </a:xfrm>
        </p:grpSpPr>
        <p:cxnSp>
          <p:nvCxnSpPr>
            <p:cNvPr id="119" name="Elbow Connector 118"/>
            <p:cNvCxnSpPr/>
            <p:nvPr/>
          </p:nvCxnSpPr>
          <p:spPr>
            <a:xfrm rot="16200000" flipH="1">
              <a:off x="4438184" y="2497469"/>
              <a:ext cx="99385" cy="2498752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5737253" y="3668379"/>
              <a:ext cx="0" cy="128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6496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40366</TotalTime>
  <Words>2212</Words>
  <Application>Microsoft Macintosh PowerPoint</Application>
  <PresentationFormat>On-screen Show (16:9)</PresentationFormat>
  <Paragraphs>601</Paragraphs>
  <Slides>48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Computer Networks</vt:lpstr>
      <vt:lpstr>Protocols and Layers</vt:lpstr>
      <vt:lpstr>Protocols and Layers (3)</vt:lpstr>
      <vt:lpstr>Protocols and Layers (4)</vt:lpstr>
      <vt:lpstr>Protocols and Layers (6)</vt:lpstr>
      <vt:lpstr>Encapsulation</vt:lpstr>
      <vt:lpstr>Encapsulation (3)</vt:lpstr>
      <vt:lpstr>Encapsulation (4)</vt:lpstr>
      <vt:lpstr>Advantage of Layering</vt:lpstr>
      <vt:lpstr>Advantage of Layering (2)</vt:lpstr>
      <vt:lpstr>Advantage of Layering (3)</vt:lpstr>
      <vt:lpstr>Advantage of Layering (4)</vt:lpstr>
      <vt:lpstr>Disadvantage of Layering</vt:lpstr>
      <vt:lpstr>Internet Reference Model</vt:lpstr>
      <vt:lpstr>Internet Reference Model (3)</vt:lpstr>
      <vt:lpstr>Layer-based Names (2)</vt:lpstr>
      <vt:lpstr>Layer-based Names (3)</vt:lpstr>
      <vt:lpstr>Scope of the Physical Layer</vt:lpstr>
      <vt:lpstr>Simple Link Model</vt:lpstr>
      <vt:lpstr>Message Latency</vt:lpstr>
      <vt:lpstr>Message Latency (2)</vt:lpstr>
      <vt:lpstr>Metric Units</vt:lpstr>
      <vt:lpstr>Latency Examples (2)</vt:lpstr>
      <vt:lpstr>Bandwidth-Delay Product</vt:lpstr>
      <vt:lpstr>Bandwidth-Delay Example (2)</vt:lpstr>
      <vt:lpstr>Frequency Representation</vt:lpstr>
      <vt:lpstr>Effect of Less Bandwidth</vt:lpstr>
      <vt:lpstr>Signals over a Wire (2)</vt:lpstr>
      <vt:lpstr>Signals over Wireless</vt:lpstr>
      <vt:lpstr>Signals over Wireless (5)</vt:lpstr>
      <vt:lpstr>Wireless Multipath</vt:lpstr>
      <vt:lpstr>Wireless</vt:lpstr>
      <vt:lpstr>PowerPoint Presentation</vt:lpstr>
      <vt:lpstr>Wireless (2)</vt:lpstr>
      <vt:lpstr>Topic</vt:lpstr>
      <vt:lpstr>A Simple Modulation</vt:lpstr>
      <vt:lpstr>A Simple Modulation (2)</vt:lpstr>
      <vt:lpstr>Modulation</vt:lpstr>
      <vt:lpstr>Topic</vt:lpstr>
      <vt:lpstr>Key Channel Properties</vt:lpstr>
      <vt:lpstr>Nyquist Limit</vt:lpstr>
      <vt:lpstr>Claude Shannon (1916-2001)</vt:lpstr>
      <vt:lpstr>Shannon Capacity</vt:lpstr>
      <vt:lpstr>Shannon Capacity (2)</vt:lpstr>
      <vt:lpstr>Wired/Wireless Perspective</vt:lpstr>
      <vt:lpstr>Wired/Wireless Perspective (2)</vt:lpstr>
      <vt:lpstr>Putting it all together – DSL </vt:lpstr>
      <vt:lpstr>DSL (2) 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CSE</dc:creator>
  <cp:lastModifiedBy>SHYAM GOLLAKOTA</cp:lastModifiedBy>
  <cp:revision>120</cp:revision>
  <dcterms:created xsi:type="dcterms:W3CDTF">2012-10-22T20:55:18Z</dcterms:created>
  <dcterms:modified xsi:type="dcterms:W3CDTF">2016-04-06T06:43:55Z</dcterms:modified>
</cp:coreProperties>
</file>