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62" r:id="rId2"/>
    <p:sldId id="287" r:id="rId3"/>
    <p:sldId id="286" r:id="rId4"/>
    <p:sldId id="294" r:id="rId5"/>
    <p:sldId id="295" r:id="rId6"/>
    <p:sldId id="288" r:id="rId7"/>
    <p:sldId id="296" r:id="rId8"/>
    <p:sldId id="299" r:id="rId9"/>
    <p:sldId id="298" r:id="rId10"/>
    <p:sldId id="291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6" r:id="rId48"/>
    <p:sldId id="337" r:id="rId49"/>
    <p:sldId id="338" r:id="rId50"/>
    <p:sldId id="339" r:id="rId5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1" autoAdjust="0"/>
    <p:restoredTop sz="92269" autoAdjust="0"/>
  </p:normalViewPr>
  <p:slideViewPr>
    <p:cSldViewPr snapToGrid="0" snapToObjects="1">
      <p:cViewPr>
        <p:scale>
          <a:sx n="100" d="100"/>
          <a:sy n="100" d="100"/>
        </p:scale>
        <p:origin x="-80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14.887"/>
    </inkml:context>
    <inkml:brush xml:id="br0">
      <inkml:brushProperty name="width" value="0.06667" units="cm"/>
      <inkml:brushProperty name="height" value="0.06667" units="cm"/>
      <inkml:brushProperty name="color" value="#F2F2F2"/>
      <inkml:brushProperty name="fitToCurve" value="1"/>
    </inkml:brush>
  </inkml:definitions>
  <inkml:trace contextRef="#ctx0" brushRef="#br0">-2 964 16,'0'0'29,"6"15"2,-6-15-1,0 0-25,0 0 0,0 0-1,0 0 1,0-16-1,0 16 0,0 0-1,5-19 0,-5 19-1,3-20 0,-1 4 1,3 2-1,-2-4 1,4-2-1,-2-3-1,2 2 1,0-6-3,1 1 3,0-3-3,0-1 1,2-3-1,-2 1 1,1 0 0,1-3-1,1 2 1,0 0 0,2 0 0,-1 2-1,2 1 2,0 3-2,2 0 1,0 5 0,1 0 0,-1 1 0,0 3 0,-1 3 0,0-1 0,-1 3 0,0 3 0,-1 0 0,-1 0 0,-1 4 0,2 2 0,-2 2 0,0 0 0,-1 2 0,0 2 0,0 1 0,-1 3 0,-9-6 0,17 15 0,-17-15 0,17 26 0,-8-9 0,0 2 0,0 3 0,1 4-1,0 0 2,-1 4-2,3 2 2,-1 2-1,0 2 0,3-1 0,1 3 0,0-2 0,1 0 0,3-1 0,-1-1 0,1-5 2,3 1-2,-2-4 3,1-3-3,1-3 3,0-1-3,0-4 3,0-3-3,2-2 0,-2-5 1,2-1-1,-1-3 0,0-5 0,-1-2 1,1-5-1,-1-3 0,-1-4-2,0-2 2,-2-3-2,1 0 2,-3-2-2,1 1 1,-2-1-1,-1 2 2,0 2 0,-2 3 0,1 1 0,-1 3 0,-2 5 0,2 1 0,-1 7 0,1 2 0,1 5 0,0 6 0,1 4 0,1 4 0,0 4 0,2 3 1,1 1 1,2 3-1,-2 0 2,1 2-2,2-3 2,-1-2-2,0-5 2,-1-2-2,0-4-1,-1-3 1,-2-5 0,0-7-1,0-8 0,-2-3 1,-1-6-1,-1-3 0,-2-6-2,1-3 2,0-5-2,-1-1 2,-2-2-2,2-1 1,-1-3-1,0-1 1,1-1 1,1-1 0,0 1 0,0 1-1,0 0 1,1 1 0,1 4 0,1 2 0,0 2 0,-1 4-1,1 1 1,0 4 0,0 3 0,0 2-1,-1 2 1,1 2 0,0 2 0,0 1 0,0 2 0,-2 3 0,1 0 0,-1 3-1,1 4 1,-2 3 0,-1 3 0,2 2 0,-1 4 0,1 4 0,2 3 0,-2 5 0,4 4 0,0 2 0,0 4 0,3 7 1,2 4-2,0 2 2,1 3-1,1 1 0,3 2 2,0 1 0,1 1 0,-1-1-1,0-3 2,-1-1-2,0-3 2,-2-1-2,-2-6 0,0 0-1,-5-8 0,2-2 1,-3-2-1,0-6 1,-3-2-1,3 0 0,-1-4 1,0 1-1,-1-4 0,1-1 1,-2-2-1,4 1 0,-1-4 0,-2-1 0,1-3 1,1-2-1,1-3 0,0-2 1,-1-4-1,2-1 0,-1-4 0,3-1 0,-2-1 0,0-1 0,2-2 0,0-1 0,-1 1 0,1 0-1,1 2 2,0 1-1,0 0-1,2 1 1,-2 3 1,2 3-1,0 3 0,1 2 0,0 3 0,-1 4 0,2 1 0,-1 2 1,2 3-2,0 1 2,1 1-2,-1-1 2,0 0-1,2-1 0,-2-4 0,-1-1 0,2-1 0,0-5 0,-1-2 0,-1-3 0,0-7 1,-2 0-1,-1-4 0,-3-1 0,-2-4 0,0 1 0,0-2 0,0 0 0,-1 2 0,0-1 0,1 2 0,3 0 0,2 1 0,0-1 0,1 0 0,0 0 1,2-1-1,0-2 0,-1-1 0,0-3 1,-1-1-2,-1-1 1,-1-3-2,-2-2 2,0-2-1,-3-3 0,-1-5 0,0-2 0,-2-1 1,-1 0 0,-1 1 0,2 1-1,-1 3 2,0 4-2,0 6 1,2 5 0,0 6 0,2 5 0,1 5 0,2 7 0,-1 6 0,1 7 0,1 4 0,0 7 0,0 5 0,0 7 0,1 3 0,0 5 0,1 1 0,-1-1 0,3 1 0,-2 0 1,2-2-1,0-3 1,1-5 1,-3-3-2,1-6 1,-2-4 0,-2-4 0,-1-8 0,-2-7-1,-2-6 0,-2-6-1,-2-6 0,0-3 1,-2-5-1,0-3 0,-1 0 0,2 1 1,-1 1 0,1 3 0,2 4-1,3 4 1,1 5 0,3 5 0,2 5 0,4 5 0,1 5 0,0 5 0,3 4 0,1 6 0,1 1 0,1 5 1,-1 2 0,1 5-1,1 2 0,0 1 1,3 1-1,-1-1 1,-1-1-1,3-1 0,-2-3 0,0-6 0,1-4 0,0-4 0,-2-4 1,0-6-1,2-6 0,-2-4 0,-1-6 0,0-5 0,-1-5 0,0-5 0,-1-4 0,-1-4 0,-2-2-1,1-6 2,-2-2-1,0-2-1,2-1 2,-1-1-2,-2-3 2,1-2-2,0 0 2,-2-1-2,2-1 1,-1 0 0,-3-2 0,2 1 0,0 1 0,2 1 0,0 2 0,0 3 0,1 2 0,0 4 0,1 0 0,-2 2 0,-1 2 0,1 2 0,-2 4 0,-2 1-1,0 6 1,-3 2 0,-1 4 0,-1 7 0,-1 3 0,-1 6 0,-1 4 0,0 6 0,0 6 0,-1 3 1,1 5-1,-1 6 0,2 5 1,0 5-2,0 1 2,2 5-1,1 5 0,2 3 0,3 3 1,3 2-1,-1-1 0,3 1 1,1-3 0,2-2-1,1-4 0,1-5 1,0-5-2,-2-7 2,0-5-1,-2-6 0,-1-6 0,-4-7 0,-1-4 0,-3-6 1,-1-4-1,-1-3 0,0-6 0,-2 1 0,1-4 0,0-1 0,2 4 0,3-1 0,0 4 0,3 2 0,1 3 0,0 2 0,2 4 0,1 1 0,1 2 0,-1 2 0,0 0 0,0-1 0,1 1 0,-3 1 0,-2-1 0,-1 0 1,-4-3-1,-3 0-1,-2 0 1,-3 0-1,-12-5 0,18 8-1,-18-8-5,16 9-17,-16-9-14,0 0 0,0 0-1,0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14.888"/>
    </inkml:context>
    <inkml:brush xml:id="br0">
      <inkml:brushProperty name="width" value="0.06667" units="cm"/>
      <inkml:brushProperty name="height" value="0.06667" units="cm"/>
      <inkml:brushProperty name="color" value="#F2F2F2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0,-4-2-1,-2-4 0,-3-4 0,-3-1 0,-3-4 0,0-1 0,-4 1 1,1-1 0,-2-1 0,3 5 0,-2 0 0,3 2 0,1 3 0,2 3 0,3 3-1,2 4 0,6 9 0,1-1 0,2 8-1,3 6 2,1 3-1,2 1 1,1 1 1,3 3-1,-5-7 2,4 7-1,-2-5 0,1 2-1,-2-3 1,-1-1-2,-2-1 1,0-1-2,-2-2 1,-2 1 0,0-3-1,-3 0 1,1 0 0,-1 1 0,0-1 1,-1 1-1,-2 0 0,0 2 1,2-2-1,-1 3 0,-1-2 1,-1-1-1,-2-1 0,1-1 0,-3-3 0,-1-4 0,-4-3 0,-2-6 0,0-2 0,-3-6 0,-1-4 0,1-5-1,-2-3 0,1-4 1,0-1-1,1 1 1,0-2-1,4-2 0,0 1 0,3 2 0,1 1 1,2-2-1,3 1 1,2 3-1,2 0 1,0 1-1,3 4 1,2 0-1,0 4 1,-1 1-1,1 3 1,-3-1 0,2 2 0,-3 1-1,-2 1 1,-2 1 0,0-1 0,-3 1 0,-1 0 0,-1 0 0,-1 0 0,-1-2 0,-1 3 1,-2-1-1,1 0-1,0 2 2,-1 2-2,0 2 2,0 7 0,-10 5-1,15 1 0,-15-1 0,10 24 1,-7-2-1,-1 4 0,-1 6 0,0 5 0,1 3 1,2 6-1,1 3 1,1 3-1,1 3 1,3-1 0,2 2 0,0 0-1,1-1 1,-1-3 0,2 1 0,-1-5 0,1-1 0,-2-4 0,0-1-1,-2-5 1,1 0-1,-2-2 0,0-4 0,1-1 0,0-1 0,-1-2 0,1 0 0,1-1 0,-1-2 1,2-3-1,0-1 0,1 0 1,1-1-1,1 0 0,0-3 0,1 3 0,1-2 0,1-2 0,1-2 0,0-1 0,-2-4 0,-1-3 0,-1-2 0,-1-7 0,-2-3 0,-3-7 0,1-6 0,-2-2 0,0-5 0,-3-4 1,2-3-1,-1-3 0,1-2 0,0 2 0,1-1 0,-1-1 0,5-3-1,0 3 1,2 0-1,1 3 0,1 1 0,2 2 0,1 3 0,2 4 0,-2 5 1,2 5-1,2 3 0,-1 5 1,3 4 0,0 5 0,0 4 0,1 3 0,0 4 0,-1 1-1,2 1 1,1 0 2,0 1-2,2-2 1,-1-1-1,1-2 1,1-4-1,1-2 1,-2-4-1,0-2-2,-4-7 2,-2-3-2,-1-4 1,-4-3-1,-3-3 1,-2 0 0,-2-1 0,-3 0 2,-1 2-1,0 3 1,-2 2 0,1 2-1,-7 14 1,14-17 0,-14 17-1,17-10 0,-8 8 0,3 1 0,1-1 0,0 0 0,3-2 0,-1-2 1,2-2-1,-1-5 0,-1-3-1,0-3 1,0-4 0,0-1 0,-4-2 0,0-1 0,-2-2-1,1 2 2,-2 1-1,1 1 0,0 2 0,-2-1 0,2 4 0,-1 1 0,1 4 0,-2 2 0,-7 13 0,16-16 0,-16 16-1,16 3 1,-16-3 0,20 23 0,-11-2 0,3 8 0,0 2 0,2 8 0,1 4 1,1 5-2,1 1 2,1 3-1,3 0 0,-1 0 1,1 0-1,1 0 1,-1 0-1,1-3 1,-1-1 0,2-4-1,-3-1 0,0-3 1,1-2-1,-2-7 0,1-2 0,0-7 0,-2-4 1,-1-5-1,1-3 0,-1-4 1,2-5-1,-1-4 1,-2-2-1,0-1 0,2-2 1,1-3-1,1 2 0,0 0 0,0 1 0,2 2 0,3 2 0,1 3 0,1 2 1,2 4-1,1 3 0,2 1 0,1 4 0,2 3 0,1 1 0,2 0 0,1-1 1,-1-3-1,1 0 1,-1-3-1,-1-3 0,-2-3 1,-3-4-1,-2-5 1,-2-4-1,-5-3 0,-1-7 0,-1-3 0,-1-6 0,-2-2 0,0-3 0,-1-1 1,0-3-1,0 0 0,2-1 0,2 0 0,0 2 0,2-3 0,1 1 0,0-1 0,3 0 0,0 1 0,1 1 0,-3-2 0,2-1 0,0 3 0,0-1-1,-3 0 1,2 3 0,-2 1 0,-3 2 0,0 6 0,0 2 0,-2 4 0,-1 4-1,0 4 1,-5 5 0,2 4 0,-2 3 0,-2 4 0,-1 4 0,-2 3 0,0 4 0,-1 2 0,0 2 0,-1 2 0,2 1 1,-2 0-1,2 1 0,-1 2 0,2-1 1,-2-1-1,1 0 0,-1 0 0,0 0 0,-1-1 0,0-1 0,2 0 0,-2 1 0,3-1 0,2 1 0,0 0 0,4 1 1,1 1 0,3 0-1,-1 0 2,2-1-2,0 1 1,-2-1-1,2 0 1,-2-2 0,1-1-1,0-1 0,0-2 1,3 1-1,-2-2 1,2-3-1,0 1 0,0-2 0,-1 1 1,-1 0-1,-3-1-1,-1 1 1,0 0 0,-1 1 0,1 0 0,-2 3 1,2-1-1,1 0 0,2 2 0,0 1 0,3-1 1,-2 3-1,1-1 0,3-1 0,2 1 0,-1-1 0,1-4 0,0-2 1,-1-4-1,2-1 0,0-5 0,-2 0 0,0-6 1,0 1-1,1-3 0,-2-1 0,2-3 0,0 0 0,1-4 0,-3 0 0,3 0 0,-1-4 0,1 0 0,0-1 0,1 0 0,1 0 1,0 2-1,1 1 0,0 2 1,2 1-1,2 3 0,-1 1 0,0 1 0,1 3-1,2 2 1,1 2 0,1 0 0,-2 0 0,1 0 0,-1 1 0,-3-1 0,-1 0 0,-3-1 0,-3-2 0,-2 1 0,-5-2 0,-1 0 0,-4-1 0,0-1 0,-2 3 0,-2-3 0,1 2 0,-11 4 0,18-7 0,-8 4 0,0 0 0,-1 2 0,-9 1 0,18-1 0,-18 1 0,17 0 0,-17 0 0,12 2 0,-12-2-1,0 0-2,0 0-6,12 0-20,-12 0-9,0 0-1,0-13-1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51.031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-2 960 16,'0'0'29,"6"16"2,-6-16-1,0 0-25,0 0 0,0 0-1,0 0 1,0-17-1,0 17 0,0 0-1,5-18 0,-5 18-1,3-21 0,-1 6 1,3 1-1,-2-4 1,4-2-1,-2-3-1,2 2 1,0-6-3,1 2 3,0-5-3,0 0 1,2-2-1,-2 0 1,1 0 0,1-3-1,1 3 1,0-2 0,2 2 0,-1 1-1,2 1 2,0 3-2,2 0 1,0 5 0,1 0 0,-1 1 0,0 3 0,-1 3 0,0-1 0,-1 4 0,0 1 0,-1 1 0,-1 1 0,-1 2 0,2 4 0,-2 0 0,0 2 0,-1 1 0,0 1 0,0 3 0,-1 1 0,-9-5 0,17 16 0,-17-16 0,18 25 0,-10-8 0,1 2 0,0 3 0,1 4-1,0 0 2,-1 4-2,3 2 2,-1 1-1,1 3 0,1-1 0,2 3 0,0-2 0,2 0 0,1-1 0,0-2 0,1-3 2,3 0-2,-2-5 3,1-1-3,1-5 3,0 0-3,0-5 3,0-1-3,2-4 0,-2-3 1,2-3-1,-1-1 0,0-6 0,-1-3 1,1-3-1,-1-4 0,-1-4-2,0-2 2,-1-3-2,-1 0 2,-2-1-2,1-1 1,-2 1-1,-1 0 2,0 4 0,-2 2 0,1 1 0,-1 3 0,-1 5 0,0 1 0,0 7 0,1 2 0,1 5 0,0 6 0,1 3 0,1 6 0,0 2 0,2 4 1,2 2 1,0 2-1,-1 0 2,2 1-2,0-2 2,0-2-2,0-5 2,-1-2-2,1-4-1,-3-3 1,-1-5 0,0-8-1,0-6 0,-2-4 1,-1-7-1,-1-2 0,-1-5-2,-1-4 2,1-5-2,-1 0 2,-1-3-2,0-1 1,0-3-1,1-1 1,-1-1 1,2-1 0,0 1 0,0 1-1,1 0 1,-1 2 0,2 3 0,1 2 0,0 3 0,-1 2-1,1 3 1,0 3 0,0 2 0,0 4-1,-1 0 1,1 3 0,0 3 0,0 0 0,0 2 0,-2 3 0,1 0 0,-1 3-1,1 4 1,-1 3 0,-3 2 0,3 4 0,-1 3 0,1 4 0,2 3 0,-1 4 0,2 5 0,1 2 0,0 4 0,3 7 1,2 3-2,0 3 2,1 3-1,2 1 0,1 2 2,1 1 0,1 1 0,0-2-1,-1-2 2,-2-2-2,1-2 2,-1-1-2,-4-5 0,2-2-1,-6-7 0,1-2 1,-2-3-1,0-4 1,-3-3-1,3 0 0,-1-4 1,0 0-1,-1-3 0,1 0 1,-1-4-1,2 2 0,0-4 0,-2-1 0,1-3 1,1-2-1,1-3 0,0-2 1,-1-4-1,2-1 0,0-4 0,1-1 0,-1-1 0,0-1 0,3-1 0,-2-2 0,0 0 0,2 2-1,-1 0 2,1 3-1,1-1-1,0 1 1,0 3 1,0 3-1,2 3 0,-1 2 0,1 3 0,0 3 0,0 3 0,1 1 1,0 3-2,1 1 2,1 1-2,0-1 2,-2 0-1,3-2 0,-2-3 0,0 0 0,1-3 0,-1-4 0,0-2 0,0-3 0,-2-6 1,0-2-1,-3-2 0,-1-3 0,-3-2 0,0-1 0,-1 0 0,1-1 0,-1 2 0,0 0 0,1 0 0,4 1 0,0 2 0,2-2 0,-1 0 0,2-1 1,0 0-1,1-2 0,0 0 0,-2-4 1,1-1-2,-3-1 1,1-2-2,-3-4 2,-1 0-1,-2-5 0,-1-3 0,0-3 0,-2-1 1,0 0 0,-2 1 0,1 2-1,0 2 2,0 3-2,1 8 1,1 4 0,0 6 0,2 5 0,1 5 0,1 7 0,0 6 0,2 7 0,0 4 0,-1 7 0,2 5 0,-1 7 0,0 3 0,2 4 0,-1 2 0,1-1 0,1 1 0,0 0 1,0-2-1,2-4 1,0-3 1,-3-5-2,1-5 1,-2-4 0,-3-4 0,0-9 0,-2-5-1,-2-7 0,-2-6-1,-1-5 0,-1-5 1,-2-4-1,0-3 0,-1 1 0,2 0 1,-2 1 0,3 3 0,1 3-1,2 6 1,2 4 0,4 5 0,1 5 0,4 5 0,0 5 0,2 4 0,2 6 0,1 4 0,1 2 0,1 5 1,-1 3 0,1 3-1,1 3 0,0 1 1,2 1-1,1-1 1,-2-1-1,2-2 0,-1-1 0,1-8 0,0-3 0,-1-4 0,0-4 1,-1-6-1,2-6 0,-3-5 0,0-5 0,1-5 0,-2-5 0,0-4 0,-1-5 0,-1-4 0,-3-1-1,2-7 2,-1-3-1,-1 0-1,2-2 2,-2-2-2,0-1 2,0-3-2,0 0 2,-2 0-2,2-2 1,-1 0 0,-3-2 0,2 1 0,0 1 0,2 2 0,0 1 0,-1 3 0,3 2 0,-1 4 0,1 0 0,-2 3 0,-1 0 0,1 4 0,-2 3 0,-2 1-1,-1 6 1,-1 2 0,-2 4 0,-1 7 0,-1 3 0,-1 6 0,-1 5 0,0 5 0,0 5 0,-1 4 1,1 5-1,-1 6 0,2 5 1,0 4-2,0 2 2,2 5-1,1 5 0,2 3 0,3 2 1,2 3-1,1-1 0,2 1 1,1-3 0,2-2-1,1-4 0,1-6 1,0-4-2,-2-7 2,0-5-1,-2-7 0,-2-4 0,-2-9 0,-2-3 0,-3-5 1,-1-6-1,-1-2 0,0-5 0,-2-1 0,1-3 0,0 0 0,2 2 0,3 1 0,0 3 0,3 1 0,0 5 0,2 1 0,1 3 0,1 2 0,1 3 0,-1 0 0,0 1 0,0 0 0,1-1 0,-3 2 0,-2-1 0,-1 0 1,-4-3-1,-3 0-1,-2 0 1,-3 1-1,-12-6 0,18 7-1,-18-7-5,16 9-17,-16-9-14,0 0 0,0 0-1,0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7:51.03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0,-3-2-1,-4-4 0,-2-4 0,-3-1 0,-3-4 0,0-1 0,-4 1 1,1-1 0,-2-1 0,3 5 0,-1 0 0,1 2 0,2 3 0,2 3 0,3 3-1,2 4 0,6 9 0,1-1 0,2 8-1,3 6 2,1 3-1,2 1 1,2 1 1,1 3-1,-4-7 2,4 7-1,-2-5 0,2 2-1,-4-3 1,0-1-2,-2-1 1,0-1-2,-2-2 1,-2 1 0,0-3-1,-3 0 1,1 0 0,0 1 0,-2-1 1,0 1-1,-2 0 0,1 2 1,0-2-1,1 3 0,-3-2 1,0-1-1,-1-1 0,-1-1 0,-2-3 0,-1-4 0,-3-3 0,-4-6 0,1-2 0,-3-6 0,0-4 0,-1-5-1,-1-3 0,2-4 1,-2-1-1,2 1 1,1-2-1,2-2 0,1 1 0,3 2 0,1 1 1,2-2-1,3 1 1,3 3-1,0 0 1,2 1-1,1 4 1,3 0-1,0 4 1,-1 1-1,1 3 1,-3-1 0,2 2 0,-3 1-1,-2 1 1,-1 1 0,-2-1 0,-2 1 0,-1 0 0,-1 0 0,-1 0 0,-1-2 0,-1 3 1,-1-1-1,-1 0-1,1 2 2,0 2-2,-2 2 2,1 7 0,-10 5-1,15 1 0,-15-1 0,11 24 1,-9-2-1,0 4 0,-1 6 0,0 5 0,1 3 1,3 6-1,-1 3 1,2 3-1,2 3 1,1-1 0,3 2 0,0 0-1,1-1 1,0-3 0,1 1 0,-2-5 0,2-1 0,-2-4 0,0-1-1,-1-5 1,-1 0-1,-1-2 0,1-4 0,-1-1 0,1-1 0,0-2 0,-1 0 0,2-1 0,0-2 1,0-3-1,1-1 0,1 0 1,1-1-1,1 0 0,0-3 0,1 3 0,1-2 0,1-2 0,2-2 0,-2-1 0,-1-4 0,-1-3 0,-1-2 0,-1-7 0,-2-3 0,-2-7 0,-1-6 0,0-2 0,-2-5 0,-1-4 1,0-3-1,1-3 0,-1-2 0,1 2 0,1-1 0,-1-1 0,5-3-1,0 3 1,2 0-1,1 3 0,1 1 0,2 2 0,2 3 0,0 4 0,-1 5 1,3 5-1,0 3 0,1 5 1,1 4 0,1 5 0,1 4 0,-1 3 0,1 4 0,0 1-1,1 1 1,0 0 2,1 1-2,2-2 1,-1-1-1,1-2 1,1-4-1,2-2 1,-3-4-1,0-2-2,-5-7 2,0-3-2,-3-4 1,-2-3-1,-4-3 1,-2 0 0,-2-1 0,-4 0 2,1 2-1,-2 3 1,0 2 0,-1 2-1,-6 14 1,14-17 0,-14 17-1,17-10 0,-7 8 0,2 1 0,0-1 0,1 0 0,3-2 0,-1-2 1,2-2-1,0-5 0,-2-3-1,0-3 1,0-4 0,0-1 0,-5-2 0,1-1 0,-1-2-1,-1 2 2,0 1-1,-1 1 0,1 2 0,-1-1 0,0 4 0,1 1 0,-1 4 0,0 2 0,-8 13 0,16-16 0,-16 16-1,16 3 1,-16-3 0,19 23 0,-9-2 0,2 8 0,-1 2 0,3 8 0,1 4 1,1 5-2,2 1 2,0 3-1,2 0 0,1 0 1,0 0-1,0 0 1,1 0-1,-1-3 1,1-1 0,0-4-1,-1-1 0,-1-3 1,0-2-1,0-7 0,0-2 0,-1-7 0,-1-4 1,0-5-1,0-3 0,-1-4 1,1-5-1,0-4 1,-2-2-1,1-1 0,1-2 1,1-3-1,0 2 0,2 0 0,-1 1 0,1 2 0,4 2 0,2 3 0,0 2 1,2 4-1,1 3 0,2 1 0,1 4 0,1 3 0,3 1 0,0 0 0,3-1 1,-3-3-1,3 0 1,-2-3-1,-1-3 0,-3-3 1,-1-4-1,-3-5 1,-3-4-1,-3-3 0,-3-7 0,1-3 0,-3-6 0,-1-2 0,1-3 0,-2-1 1,0-3-1,0 0 0,1-1 0,4 0 0,-1 2 0,2-3 0,0 1 0,2-1 0,2 0 0,-1 1 0,2 1 0,-2-2 0,1-1 0,0 3 0,-1-1-1,-1 0 1,1 3 0,-3 1 0,-1 2 0,-1 6 0,0 2 0,-2 4 0,-1 4-1,-1 4 1,-3 5 0,1 4 0,-2 3 0,-2 4 0,-2 4 0,0 3 0,-2 4 0,1 2 0,-2 2 0,1 2 0,0 1 1,0 0-1,0 1 0,1 2 0,0-1 1,0-1-1,-1 0 0,1 0 0,-2 0 0,1-1 0,-1-1 0,2 0 0,-2 1 0,3-1 0,1 1 0,2 0 0,3 1 1,1 1 0,2 0-1,1 0 2,1-1-2,-1 1 1,0-1-1,1 0 1,-2-2 0,0-1-1,2-1 0,-1-2 1,2 1-1,0-2 1,1-3-1,0 1 0,0-2 0,-1 1 1,-1 0-1,-3-1-1,-1 1 1,0 0 0,-1 1 0,1 0 0,-2 3 1,2-1-1,0 0 0,4 2 0,-1 1 0,2-1 1,0 3-1,0-1 0,3-1 0,1 1 0,1-1 0,0-4 0,0-2 1,-1-4-1,2-1 0,0-5 0,-2 0 0,0-6 1,0 1-1,1-3 0,-2-1 0,2-3 0,0 0 0,1-4 0,-3 0 0,3 0 0,-1-4 0,0 0 0,2-1 0,0 0 0,1 0 1,0 2-1,1 1 0,0 2 1,2 1-1,1 3 0,1 1 0,-1 1 0,1 3-1,2 2 1,1 2 0,1 0 0,-2 0 0,0 0 0,1 1 0,-4-1 0,-1 0 0,-3-1 0,-3-2 0,-2 1 0,-5-2 0,-1 0 0,-4-1 0,0-1 0,-2 3 0,-2-3 0,1 2 0,-11 4 0,18-7 0,-8 4 0,0 0 0,-1 2 0,-9 1 0,18-1 0,-18 1 0,17 0 0,-17 0 0,12 2 0,-12-2-1,0 0-2,0 0-6,12 0-20,-12 0-9,0 0-1,0-13-1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5:47.50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-2 971 16,'0'0'29,"5"16"2,-5-16-1,0 0-25,0 0 0,0 0-1,0 0 1,0-17-1,0 17 0,0 0-1,6-19 0,-6 19-1,3-20 0,-1 4 1,2 2-1,0-5 1,3 0-1,-3-5-1,4 4 1,-2-8-3,3 2 3,-2-4-3,2 0 1,1-3-1,-2 1 1,1-1 0,0-2-1,3 2 1,-1 0 0,2 0 0,-1 2-1,2 1 2,-1 2-2,4 1 1,-1 5 0,1 0 0,-1 1 0,0 3 0,-1 2 0,0 0 0,-1 3 0,0 3 0,-1-1 0,-2 2 0,1 3 0,1 2 0,-2 1 0,-1 2 0,1 1 0,-1 1 0,-1 3 0,1 1 0,-10-5 0,17 16 0,-17-16 0,17 26 0,-8-9 0,0 3 0,0 2 0,1 4-1,-1 0 2,1 4-2,2 2 2,-1 2-1,0 3 0,3-2 0,1 3 0,0-2 0,1 1 0,3-2 0,-1-1 0,1-4 2,3 0-2,-2-4 3,1-3-3,1-3 3,0 0-3,0-6 3,0-1-3,2-4 0,-2-4 1,2-1-1,-1-2 0,0-6 0,-1-3 1,1-3-1,-1-5 0,-1-3-2,0-1 2,-2-5-2,1 1 2,-3-2-2,1 0 1,-2 0-1,-1 2 2,0 2 0,-2 3 0,1 1 0,-1 2 0,-1 6 0,0 1 0,0 7 0,1 2 0,1 6 0,0 5 0,1 3 0,1 6 0,0 3 0,2 3 1,2 2 1,0 2-1,-1 0 2,2 2-2,0-3 2,0-1-2,0-6 2,-1-2-2,1-4-1,-3-3 1,-1-5 0,0-7-1,0-8 0,-2-3 1,-1-6-1,-1-4 0,-1-4-2,0-4 2,-1-6-2,0 0 2,-1-2-2,0-1 1,0-3-1,1-2 1,-1-1 1,2 1 0,0-1 0,0 2-1,1-1 1,0 2 0,0 4 0,2 2 0,0 2 0,-1 4-1,1 0 1,0 5 0,0 3 0,0 2-1,-1 1 1,1 3 0,0 3 0,0-1 0,0 3 0,-2 3 0,1 0 0,-1 4-1,1 2 1,-1 4 0,-3 3 0,3 2 0,-1 5 0,1 3 0,2 3 0,-1 5 0,2 4 0,1 3 0,0 3 0,4 7 1,0 4-2,1 3 2,1 2-1,2 1 0,1 3 2,1 0 0,1 2 0,0-2-1,-1-3 2,-2-1-2,1-2 2,-1-2-2,-4-5 0,2-1-1,-6-8 0,1-2 1,-2-2-1,0-5 1,-3-3-1,3 0 0,-1-3 1,0-1-1,-1-2 0,1-2 1,-1-2-1,2 1 0,0-4 0,-2-1 0,1-3 1,1-3-1,1-2 0,0-1 1,-1-5-1,3-1 0,-2-5 0,2 1 0,-1-2 0,1-2 0,1 0 0,-1-2 0,0 0 0,2 1-1,-1 2 2,2 1-1,-1 0-1,2 1 1,-2 3 1,1 2-1,2 5 0,0 0 0,-1 5 0,1 2 0,0 3 0,1 1 1,1 3-2,-1 1 2,2 1-2,0-1 2,-1 0-1,2-1 0,-3-4 0,1 0 0,1-3 0,0-4 0,-2-2 0,1-3 0,-1-6 1,-2-2-1,-1-2 0,-3-3 0,-2-3 0,0 0 0,-1 0 0,1-1 0,0 1 0,-1 1 0,1 0 0,3 1 0,2 1 0,0-1 0,1 0 0,0-1 1,2 0-1,-1-2 0,1-1 0,-1-3 1,-1-1-2,-1-1 1,-1-3-2,-2-3 2,0-1-1,-3-4 0,-1-3 0,0-4 0,-3 0 1,1-1 0,-2 2 0,2 1-1,-1 2 2,-1 5-2,2 6 1,1 5 0,0 5 0,2 6 0,1 5 0,2 8 0,-1 5 0,1 6 0,1 6 0,0 6 0,0 5 0,0 7 0,1 4 0,0 4 0,1 1 0,-1 0 0,3 0 0,-2 0 1,2-2-1,0-3 1,1-4 1,-2-4-2,-1-6 1,-1-4 0,-2-4 0,-1-8 0,-2-7-1,-2-6 0,-2-5-1,-2-7 0,0-4 1,-1-4-1,-2-4 0,1 2 0,0 0 1,0 0 0,1 4 0,2 3-1,3 6 1,1 4 0,3 4 0,3 6 0,2 6 0,2 4 0,0 4 0,3 6 0,1 5 0,1 1 0,1 5 1,-1 3 0,1 4-1,1 2 0,1 2 1,1 0-1,0-1 1,-1 0-1,3-2 0,-2-3 0,0-6 0,2-3 0,-2-5 0,-1-4 1,0-6-1,3-6 0,-4-4 0,0-6 0,0-6 0,-1-4 0,0-4 0,-1-6 0,-1-3 0,-2-2-1,1-6 2,-1-3-1,-2-1-1,3-1 2,-1-2-2,-1-2 2,-1-2-2,1-1 2,-1 0-2,1-1 1,-2 0 0,-1-3 0,0 1 0,2 2 0,1 1 0,-1 2 0,1 3 0,2 1 0,-1 5 0,1-1 0,-3 4 0,1 0 0,0 3 0,-3 4 0,0 1-1,-2 6 1,-2 2 0,0 4 0,-2 6 0,-1 4 0,-1 6 0,-1 5 0,0 5 0,0 5 0,-1 4 1,0 6-1,0 6 0,2 3 1,0 6-2,0 2 2,2 4-1,2 6 0,1 2 0,3 3 1,2 3-1,1-2 0,2 2 1,1-3 0,2-3-1,1-3 0,1-6 1,-1-5-2,-1-7 2,0-4-1,-2-8 0,-1-4 0,-3-8 0,-3-4 0,-1-6 1,-2-4-1,-1-4 0,-1-4 0,-1 0 0,2-5 0,-1 1 0,2 2 0,2 0 0,2 5 0,2 0 0,0 4 0,2 2 0,1 4 0,1 1 0,1 2 0,-1 2 0,0 0 0,0 0 0,1-1 0,-4 3 0,0-3 0,-2 1 1,-4-3-1,-3 1-1,-2-1 1,-3 0-1,-12-5 0,18 8-1,-18-8-5,16 9-17,-16-9-14,0 0 0,0 0-1,0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2:55:47.5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1279 51,'0'0'34,"0"0"-2,0 0 1,10 14-34,-10-14-1,22 10 1,-8-6 0,4 1 1,3 1 0,3-4 1,3-1 0,-1-2 1,1 0 0,2-6-1,1 2 1,0-4-1,0-3-1,-3-2 1,0-2 0,-4-2-1,-2-4 0,-3-4 0,-3-1 0,-3-4 0,0-1 0,-4 1 1,1-1 0,-2-1 0,3 5 0,-2 0 0,3 2 0,1 3 0,2 3 0,3 3-1,2 4 0,6 9 0,1-1 0,2 8-1,3 6 2,1 3-1,2 1 1,1 1 1,3 3-1,-5-7 2,4 7-1,-2-5 0,1 2-1,-2-3 1,-1-1-2,-2-1 1,0-1-2,-2-2 1,-2 1 0,-1-3-1,-1 0 1,0 0 0,-1 1 0,0-1 1,-1 1-1,-2 0 0,0 2 1,2-2-1,-1 3 0,-1-2 1,-1-1-1,-2-1 0,1-1 0,-3-3 0,-1-4 0,-4-3 0,-2-6 0,0-2 0,-3-6 0,-1-4 0,1-5-1,-2-3 0,1-4 1,0-1-1,1 1 1,0-2-1,4-2 0,0 1 0,3 2 0,1 1 1,2-2-1,3 1 1,2 3-1,2 0 1,0 1-1,3 4 1,2 0-1,0 4 1,-1 1-1,0 3 1,-1-1 0,1 2 0,-3 1-1,-2 1 1,-2 1 0,0-1 0,-3 1 0,-1 0 0,-1 0 0,-1 0 0,-1-2 0,-1 3 1,-2-1-1,1 0-1,0 2 2,-1 2-2,0 2 2,0 7 0,-10 5-1,15 1 0,-15-1 0,10 24 1,-7-2-1,-1 4 0,-1 6 0,0 5 0,1 3 1,2 6-1,1 3 1,1 3-1,1 3 1,3-1 0,2 2 0,0 0-1,1-1 1,-1-3 0,2 1 0,-1-5 0,1-1 0,-2-4 0,0-1-1,-2-5 1,1 0-1,-2-2 0,0-4 0,1-1 0,0-1 0,-1-2 0,1 0 0,1-1 0,-1-2 1,2-3-1,0-1 0,1 0 1,1-1-1,1 0 0,0-3 0,1 3 0,1-2 0,1-2 0,1-2 0,0-1 0,-2-4 0,-1-3 0,-1-2 0,-1-7 0,-2-3 0,-3-7 0,1-6 0,-2-2 0,0-5 0,-3-4 1,2-3-1,-1-3 0,1-2 0,0 2 0,1-1 0,-1-1 0,5-3-1,0 3 1,2 0-1,1 3 0,1 1 0,2 2 0,1 3 0,2 4 0,-2 5 1,2 5-1,2 3 0,-1 5 1,3 4 0,0 5 0,0 4 0,1 3 0,0 4 0,-1 1-1,2 1 1,1 0 2,0 1-2,2-2 1,-1-1-1,1-2 1,1-4-1,1-2 1,-2-4-1,0-2-2,-4-7 2,-2-3-2,-1-4 1,-4-3-1,-3-3 1,-2 0 0,-2-1 0,-3 0 2,-1 2-1,0 3 1,-2 2 0,1 2-1,-7 14 1,13-17 0,-13 17-1,18-10 0,-9 8 0,3 1 0,1-1 0,0 0 0,3-2 0,-1-2 1,2-2-1,-1-5 0,-1-3-1,0-3 1,0-4 0,0-1 0,-4-2 0,-1-1 0,0-2-1,0 2 2,-2 1-1,1 1 0,-1 2 0,0-1 0,1 4 0,-1 1 0,1 4 0,-2 2 0,-7 13 0,16-16 0,-16 16-1,16 3 1,-16-3 0,20 23 0,-11-2 0,3 8 0,0 2 0,2 8 0,1 4 1,1 5-2,1 1 2,1 3-1,3 0 0,-1 0 1,1 0-1,1 0 1,-1 0-1,1-3 1,-1-1 0,2-4-1,-3-1 0,0-3 1,1-2-1,-2-7 0,1-2 0,0-7 0,-2-4 1,-1-5-1,1-3 0,-1-4 1,2-5-1,-1-4 1,-2-2-1,0-1 0,2-2 1,1-3-1,1 2 0,0 0 0,0 1 0,2 2 0,2 2 0,3 3 0,0 2 1,2 4-1,1 3 0,2 1 0,1 4 0,2 3 0,1 1 0,2 0 0,1-1 1,-1-3-1,1 0 1,-1-3-1,-1-3 0,-2-3 1,-3-4-1,-2-5 1,-2-4-1,-5-3 0,-1-7 0,-1-3 0,-2-6 0,0-2 0,-1-3 0,-1-1 1,0-3-1,0 0 0,2-1 0,2 0 0,0 2 0,2-3 0,0 1 0,2-1 0,2 0 0,0 1 0,1 1 0,-3-2 0,2-1 0,0 3 0,0-1-1,-3 0 1,2 3 0,-2 1 0,-3 2 0,0 6 0,0 2 0,-2 4 0,-1 4-1,-1 4 1,-3 5 0,1 4 0,-2 3 0,-2 4 0,-1 4 0,-2 3 0,0 4 0,-1 2 0,0 2 0,-1 2 0,2 1 1,-2 0-1,1 1 0,1 2 0,1-1 1,-2-1-1,1 0 0,-1 0 0,-1 0 0,1-1 0,-1-1 0,2 0 0,-2 1 0,3-1 0,2 1 0,0 0 0,4 1 1,1 1 0,3 0-1,-1 0 2,2-1-2,-1 1 1,0-1-1,1 0 1,-2-2 0,0-1-1,2-1 0,-1-2 1,2 1-1,0-2 1,1-3-1,0 1 0,0-2 0,-1 1 1,-1 0-1,-3-1-1,-1 1 1,0 0 0,-1 1 0,1 0 0,-2 3 1,2-1-1,0 0 0,4 2 0,-1 1 0,2-1 1,0 3-1,0-1 0,3-1 0,2 1 0,-1-1 0,1-4 0,0-2 1,-1-4-1,2-1 0,0-5 0,-2 0 0,0-6 1,0 1-1,1-3 0,-2-1 0,2-3 0,0 0 0,1-4 0,-3 0 0,3 0 0,-1-4 0,0 0 0,2-1 0,0 0 0,1 0 1,0 2-1,1 1 0,0 2 1,2 1-1,1 3 0,1 1 0,-1 1 0,1 3-1,2 2 1,1 2 0,1 0 0,-2 0 0,0 0 0,1 1 0,-4-1 0,-1 0 0,-3-1 0,-3-2 0,-3 1 0,-3-2 0,-2 0 0,-4-1 0,0-1 0,-2 3 0,-2-3 0,1 2 0,-11 4 0,18-7 0,-8 4 0,0 0 0,-1 2 0,-9 1 0,18-1 0,-18 1 0,16 0 0,-16 0 0,13 2 0,-13-2-1,0 0-2,0 0-6,12 0-20,-12 0-9,0 0-1,0-13-1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2" units="cm"/>
          <inkml:channel name="Y" type="integer" max="16320" units="cm"/>
          <inkml:channel name="F" type="integer" max="255" units="dev"/>
        </inkml:traceFormat>
        <inkml:channelProperties>
          <inkml:channelProperty channel="X" name="resolution" value="999.99994" units="1/cm"/>
          <inkml:channelProperty channel="Y" name="resolution" value="999.99988" units="1/cm"/>
          <inkml:channelProperty channel="F" name="resolution" value="0" units="1/dev"/>
        </inkml:channelProperties>
      </inkml:inkSource>
      <inkml:timestamp xml:id="ts0" timeString="2013-01-20T23:06:52.677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61047C55-09EF-4E75-93AF-506D460DD9FB}" emma:medium="tactile" emma:mode="ink">
          <msink:context xmlns:msink="http://schemas.microsoft.com/ink/2010/main" type="inkDrawing" rotatedBoundingBox="13796,9074 22024,8484 22135,10034 13908,10624" shapeName="Other"/>
        </emma:interpretation>
      </emma:emma>
    </inkml:annotationXML>
    <inkml:trace contextRef="#ctx0" brushRef="#br0">0 1800 1,'0'0'0,"0"0"13,0 0 9,0 0-15,12-4-2,-12 4 1,0 0 1,0 0-1,14-12 0,-14 12 0,0 0 0,11-10-1,-11 10-1,12-5-1,-12 5 1,12-4-1,-12 4 0,14-4 0,-14 4-1,14-6 1,-14 6-1,17-5 0,-17 5 0,17-4 0,-17 4 0,20-6 0,-9 6 1,-11 0 1,22-7-1,-22 7 1,20-8-1,-20 8-1,21-12 0,-21 12-1,20-11 0,-20 11-1,19-11 0,-8 7 0,1 0 0,1-2 0,-1 2-1,2 0 2,0 0-1,2 0 0,0 0 1,-1 0-1,1 0 1,0-2 0,1 2 1,-1-2-1,0 1 0,-3-2 0,1 0-1,-2-2 1,0-1 0,-1-1-1,-1-1 1,0-2-1,-1-1 0,-1-3 1,0 1 0,1-3-1,-2 1 0,0-1 1,2-1-1,-1 1 1,-1 1-1,0-2 0,-1 3 0,1 1 0,1 0 0,-1 2 0,0 1 0,-1-1 0,3 2 0,-1-1 1,1 0-1,-1-1 0,0 0 0,2 0 0,-2 0 1,1 0-1,0 0 0,1 0 0,1-1 0,-1-1 0,1 1 1,-1-1-1,-1 2 1,2-1-1,-1 2 1,0-1-2,-10 15 2,21-19-2,-10 11 1,0 0-1,0 1 2,0 1-2,1 2 1,-1-1 1,0 1-1,3 1 0,0 0 0,0 0 1,1 2-1,0 0 0,0-1 0,1 1 0,3 1 0,-5-1 1,3-1-1,-1-1 0,2 2 0,1-2 0,-1-1 0,0 0 0,1 0 0,-1-3 0,0 0 0,-1-1 0,0-1 1,-1-2-1,1-2 0,-2 1 1,0-3-1,-1-1 0,1-1 0,-2-2 0,1 0 0,-3-2 0,0 1 0,-2-3 0,0-1 0,-1 0 0,0-2 0,-2 1 1,1 2-1,0 0 0,0-1 0,0 4 0,0-1 0,1 2 1,-1 3-1,1-2 0,0 2 0,0-1 0,2 2 0,-1 0 0,0 0 0,1 1 0,0 1-1,0-1 2,-1 0-1,1 1 0,-1 0 0,0 0 0,1 0 1,-1 0-1,-1 0 0,2 1 0,-10 12 0,18-25 0,-8 12 1,-1-1-1,0 0 0,0 2 0,-9 12 1,19-23-2,-10 11 2,-9 12-1,21-16 0,-10 8 0,1 1 0,-1 1 0,0-1 0,1 1 0,-1 1 0,0-1 0,-11 6 0,18-8 0,-18 8 0,18-5 0,-18 5 0,19-4 0,-19 4 0,18-3 0,-18 3 0,17-3 0,-17 3 0,17-1 0,-17 1 0,17 0 0,-17 0 0,19 0 0,-19 0 0,20 1 0,-7 0 0,-1 2 0,1-1 0,1 0 0,-1 2 0,3 1 0,0-1 0,0 1 0,2 1 0,0 2 0,0-1 0,1 2 0,0 1-1,-1-1 2,2 5-1,0 0 0,-2-1-1,1 2 2,1 0-2,1 0 1,-2 1 0,1 1 0,-2-3 0,1 0-1,0 2 2,-1 1-1,3-1 0,-1 0 0,2 1 0,-1-2 0,1 1 0,-1-1 0,1-1 0,0-2 0,-4 1 1,2-4-1,-1 2 0,1-3 0,-2-1 0,1-1 1,1-4-1,-1 1 0,1-3 0,1-1 0,1-1 0,-2-2 0,3 1 0,-1 1 1,0-1-1,0 2 0,-1-1 0,1 4 0,-1-1 0,0 3 1,-2 0-1,1 3 0,-1 1 0,2 2 0,-3 1 0,-1 1 0,-1 3 0,0 3 0,-3 2 0,2 4 0,-3 2 0,0 2 0,0 5 1,1 1-1,0 1 0,-1 2 0,4-1 0,0 1 0,0 0-1,2 0 2,2 2-1,0-1 0,2 0 0,2-2 1,-3-3-1,3-1 0,1-2 1,1-1-1,2-4 0,1-2 0,4-1 0,0 0 0,1-2 0,0-1 0,0-1 1,-1-3-1,-1-4 0,-4-1 0,-1-6 1,-5-4 0,0-4-1,-4-4 1,-1-5-1,-1 0 1,-1-4-1,-1 1 1,1-3-1,0 1 0,1 0 0,-2 3 0,6 0 0,-2 1 0,1 2 0,2 1 0,-1 1 1,0 1-1,0 2 0,-1 0 0,-1 0 0,-4 3 0,1-1 0,-1 1 0,-1 0 0,0 1 0,-1 0 0,2 3 0,-1 2 0,2 0 0,-1 4-1,3 2 1,3 2 0,-1 3 0,5 1 0,0 2 0,0 1 0,2-2 0,2 0 0,1-3 0,-1-2 0,2-5 0,-1-2 1,0-5-1,0-4 0,2-5 0,-3-4 1,0-6-1,-1-3 0,0-7 0,0-3 0,-1-1-1,1-5 1,0-2 0,-1-2-1,0 0 1,0 2 0,1 2 0,-1 0-1,0 2 2,0 4-2,1 0 1,0 4 0,-1 2 0,0 4 0,0 4 0,-1 5 0,1 4 0,-2 3 0,3 6 0,-4 4-1,3 5 1,-2 3 0,2 2 0,0 2 0,-1 2 0,3 3 0,0 2 0,2-2-1,-1 1 1,4 1 0,1 1-1,1-3 1,3-1-1,1 0 1,3-3 0,4-2 0,0-3 0,2-2 0,2-4 1,-1-3-1,1-2 0,-2-3 0,-1-4 0,-2-3-1,-1-4 1,-3-4 0,-4-3-1,-2-6 1,-4-2-1,-2-4 1,-4-1 0,-3-2-1,0 0 2,-2 1-2,-1 2 1,2 1 0,1 6 0,1 2 0,2 2 0,3 2 0,1 5 0,1 1 0,1 1 0,1 3 0,-1 2-1,1-1 1,0 2 0,-4 3 0,0-1 0,-1 2 0,-2 0 0,0 1 0,-3 2 0,1-1 0,-1 2 0,1 2 0,0-1 0,2 2 0,-1 0-1,2 1 1,-1 1 0,0 2 0,0-2 0,1 1 0,-3 1 0,1-2 0,-1 1 0,2-1 1,-2 1-1,0-1 0,-1 1 0,1-1 1,-2 2-1,-1-2 0,-3 2 0,-3 0 0,-3-1 0,-11-6 0,17 8-1,-17-8-1,0 0-2,0 0-10,13 17-21,-13-17-6,1 18 0,-1-18-1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FBF99-E6E2-45AC-967F-424D3300F3B9}" type="datetimeFigureOut">
              <a:rPr lang="en-US" smtClean="0"/>
              <a:t>4/27/16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C2125-8E98-4A82-B6E0-5E01E26E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3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derived</a:t>
            </a:r>
            <a:r>
              <a:rPr lang="en-US" baseline="0" dirty="0" smtClean="0"/>
              <a:t> </a:t>
            </a:r>
            <a:r>
              <a:rPr lang="en-US" dirty="0" smtClean="0"/>
              <a:t>from CN5E slides #4-23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#4-27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636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  AP from </a:t>
            </a:r>
            <a:r>
              <a:rPr lang="en-US" dirty="0" err="1" smtClean="0"/>
              <a:t>pixabay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#2-38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6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144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54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#4-38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86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27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#2-36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67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</a:t>
            </a:r>
            <a:r>
              <a:rPr lang="en-US" smtClean="0"/>
              <a:t>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Map from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wikipedia</a:t>
            </a:r>
            <a:r>
              <a:rPr lang="en-US" baseline="0" dirty="0" smtClean="0"/>
              <a:t> commons, public domain. Radio from openclipart.org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256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CN5E</a:t>
            </a:r>
            <a:r>
              <a:rPr lang="en-US" baseline="0" dirty="0" smtClean="0"/>
              <a:t> figures #4-2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0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 from IEEE GHN. 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18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from CN5E slides #4-22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7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94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2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8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6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4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24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7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047750"/>
            <a:ext cx="5715000" cy="3581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8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6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5715000" cy="3352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686800" cy="85725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85800" y="165735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5943600" y="175534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762000" y="2876550"/>
            <a:ext cx="4525887" cy="936190"/>
            <a:chOff x="1204264" y="3301954"/>
            <a:chExt cx="4525887" cy="936190"/>
          </a:xfrm>
        </p:grpSpPr>
        <p:pic>
          <p:nvPicPr>
            <p:cNvPr id="10" name="Picture 6" descr="http://www.engr.washington.edu/sites/default/files/mycoe/marcom/uw/signature_left/UW.Signature_left_smal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892522"/>
              <a:ext cx="4425649" cy="3456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1726234" y="3301954"/>
              <a:ext cx="4003917" cy="6232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David Wetherall  (djw@uw.edu)</a:t>
              </a:r>
            </a:p>
            <a:p>
              <a:pPr>
                <a:spcAft>
                  <a:spcPts val="300"/>
                </a:spcAft>
              </a:pPr>
              <a:r>
                <a:rPr lang="en-US" sz="1600" dirty="0" smtClean="0">
                  <a:latin typeface="Calibri" pitchFamily="34" charset="0"/>
                  <a:cs typeface="Calibri" pitchFamily="34" charset="0"/>
                </a:rPr>
                <a:t>Professor of Computer Science &amp; Engineering</a:t>
              </a:r>
              <a:endParaRPr lang="en-US" sz="1600" dirty="0">
                <a:latin typeface="Calibri" pitchFamily="34" charset="0"/>
                <a:cs typeface="Calibri" pitchFamily="34" charset="0"/>
              </a:endParaRPr>
            </a:p>
          </p:txBody>
        </p:sp>
        <p:pic>
          <p:nvPicPr>
            <p:cNvPr id="12" name="Picture 8" descr="http://www.cs.washington.edu/images/logo/CSElogo2_14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264" y="3362118"/>
              <a:ext cx="502920" cy="5029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itle 1"/>
          <p:cNvSpPr txBox="1">
            <a:spLocks/>
          </p:cNvSpPr>
          <p:nvPr userDrawn="1"/>
        </p:nvSpPr>
        <p:spPr>
          <a:xfrm>
            <a:off x="228600" y="209550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FF0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4400" dirty="0" smtClean="0"/>
              <a:t>Introduction to Computer Networks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5955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631436"/>
            <a:ext cx="9144000" cy="512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Extent of subtitles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2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9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686800" cy="320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6868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82278"/>
            <a:ext cx="8686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78155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478155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61" r:id="rId5"/>
    <p:sldLayoutId id="2147483666" r:id="rId6"/>
    <p:sldLayoutId id="2147483649" r:id="rId7"/>
    <p:sldLayoutId id="2147483650" r:id="rId8"/>
    <p:sldLayoutId id="2147483663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w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7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customXml" Target="../ink/ink2.xml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customXml" Target="../ink/ink4.xml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customXml" Target="../ink/ink6.xml"/><Relationship Id="rId5" Type="http://schemas.openxmlformats.org/officeDocument/2006/relationships/image" Target="../media/image10.emf"/><Relationship Id="rId6" Type="http://schemas.openxmlformats.org/officeDocument/2006/relationships/customXml" Target="../ink/ink7.xml"/><Relationship Id="rId7" Type="http://schemas.openxmlformats.org/officeDocument/2006/relationships/image" Target="../media/image11.emf"/><Relationship Id="rId1" Type="http://schemas.openxmlformats.org/officeDocument/2006/relationships/slideLayout" Target="../slideLayouts/slideLayout8.xml"/><Relationship Id="rId2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Multiplexing is the network word for the sharing of a resource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Classic scenario is sharing a link among different users</a:t>
            </a:r>
          </a:p>
          <a:p>
            <a:pPr lvl="1"/>
            <a:r>
              <a:rPr lang="en-US" dirty="0" smtClean="0"/>
              <a:t>Time Division Multiplexing (TDM)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</a:p>
          <a:p>
            <a:pPr lvl="1"/>
            <a:r>
              <a:rPr lang="en-US" dirty="0" smtClean="0"/>
              <a:t>Frequency Division Multiplexing (FDM) </a:t>
            </a:r>
            <a:r>
              <a:rPr lang="en-US" b="1" dirty="0" smtClean="0">
                <a:solidFill>
                  <a:schemeClr val="accent5"/>
                </a:solidFill>
              </a:rPr>
              <a:t>»</a:t>
            </a: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0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Access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will look at two kinds of multiple access protocols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Randomized. Nodes randomize their resource access attempts</a:t>
            </a:r>
          </a:p>
          <a:p>
            <a:pPr marL="914400" lvl="1" indent="-514350"/>
            <a:r>
              <a:rPr lang="en-US" sz="2000" dirty="0" smtClean="0"/>
              <a:t>Good for low load situations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Contention-free. Nodes order their resource access attempts</a:t>
            </a:r>
          </a:p>
          <a:p>
            <a:pPr marL="914400" lvl="1" indent="-514350"/>
            <a:r>
              <a:rPr lang="en-US" sz="2000" dirty="0" smtClean="0"/>
              <a:t>Good for high load or guaranteed         quality of service situations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2010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nodes share a single link? Who sends when, e.g., in </a:t>
            </a:r>
            <a:r>
              <a:rPr lang="en-US" sz="2800" dirty="0" err="1" smtClean="0"/>
              <a:t>WiFI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Explore with a simple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Assume no-one is in charge; this is a distributed system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066800" y="2647950"/>
            <a:ext cx="4068763" cy="533400"/>
            <a:chOff x="1066800" y="25717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7405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7405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5717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5717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5717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36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will explore random </a:t>
            </a:r>
            <a:r>
              <a:rPr lang="en-US" sz="2800" u="sng" dirty="0" smtClean="0"/>
              <a:t>multiple access control</a:t>
            </a:r>
            <a:r>
              <a:rPr lang="en-US" sz="2800" dirty="0" smtClean="0"/>
              <a:t> (MAC) protocols</a:t>
            </a:r>
          </a:p>
          <a:p>
            <a:pPr lvl="1"/>
            <a:r>
              <a:rPr lang="en-US" sz="2400" dirty="0" smtClean="0"/>
              <a:t>This is the basis for </a:t>
            </a:r>
            <a:r>
              <a:rPr lang="en-US" sz="2400" u="sng" dirty="0" smtClean="0"/>
              <a:t>classic Ethernet</a:t>
            </a:r>
          </a:p>
          <a:p>
            <a:pPr lvl="1"/>
            <a:r>
              <a:rPr lang="en-US" sz="2400" dirty="0" smtClean="0"/>
              <a:t>Remember: data traffic is </a:t>
            </a:r>
            <a:r>
              <a:rPr lang="en-US" sz="2400" dirty="0" err="1" smtClean="0"/>
              <a:t>bursty</a:t>
            </a:r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720327" y="3714750"/>
            <a:ext cx="4068763" cy="533400"/>
            <a:chOff x="1066800" y="2419350"/>
            <a:chExt cx="4068763" cy="533400"/>
          </a:xfrm>
        </p:grpSpPr>
        <p:pic>
          <p:nvPicPr>
            <p:cNvPr id="1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2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" name="Straight Connector 14"/>
            <p:cNvCxnSpPr/>
            <p:nvPr/>
          </p:nvCxnSpPr>
          <p:spPr>
            <a:xfrm>
              <a:off x="1500980" y="2419350"/>
              <a:ext cx="320040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12" idx="0"/>
            </p:cNvCxnSpPr>
            <p:nvPr/>
          </p:nvCxnSpPr>
          <p:spPr>
            <a:xfrm>
              <a:off x="15009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4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endCxn id="13" idx="0"/>
            </p:cNvCxnSpPr>
            <p:nvPr/>
          </p:nvCxnSpPr>
          <p:spPr>
            <a:xfrm>
              <a:off x="4701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ular Callout 6"/>
          <p:cNvSpPr/>
          <p:nvPr/>
        </p:nvSpPr>
        <p:spPr>
          <a:xfrm>
            <a:off x="275470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Zzzz..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796527" y="3267075"/>
            <a:ext cx="792163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Busy!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4320380" y="3267075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Ho hum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405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Network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Seminal computer network connecting the Hawaiian        islands in the late 1960s</a:t>
            </a:r>
          </a:p>
          <a:p>
            <a:pPr lvl="1"/>
            <a:r>
              <a:rPr lang="en-US" sz="2400" dirty="0" smtClean="0"/>
              <a:t>When should nodes send?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 new protocol was devised by Norm Abramson …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4863650" y="1504950"/>
            <a:ext cx="3770396" cy="2667001"/>
            <a:chOff x="4648200" y="1657350"/>
            <a:chExt cx="3985846" cy="2819400"/>
          </a:xfrm>
        </p:grpSpPr>
        <p:pic>
          <p:nvPicPr>
            <p:cNvPr id="1026" name="Picture 2" descr="http://upload.wikimedia.org/wikipedia/commons/thumb/e/e2/Map_of_Hawaii_highlighting_Kalawao_County.svg/500px-Map_of_Hawaii_highlighting_Kalawao_County.svg.png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200" y="1885950"/>
              <a:ext cx="3985846" cy="259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16573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1800" y="2438397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67600" y="2724152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2114550"/>
              <a:ext cx="289452" cy="304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http://openclipart.org/image/800px/svg_to_png/17890/johnpwarren_Antenna_and_radio_waves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3401870"/>
              <a:ext cx="441852" cy="4652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TextBox 11"/>
          <p:cNvSpPr txBox="1"/>
          <p:nvPr/>
        </p:nvSpPr>
        <p:spPr>
          <a:xfrm>
            <a:off x="5638800" y="2800350"/>
            <a:ext cx="1027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Hawaii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0225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Simple idea:</a:t>
            </a:r>
          </a:p>
          <a:p>
            <a:pPr lvl="1"/>
            <a:r>
              <a:rPr lang="en-US" sz="2400" smtClean="0"/>
              <a:t>Node just sends when it has traffic. </a:t>
            </a:r>
          </a:p>
          <a:p>
            <a:pPr lvl="1"/>
            <a:r>
              <a:rPr lang="en-US" sz="2400" smtClean="0"/>
              <a:t>If there was a collision (no ACK received) then wait a random time and resend</a:t>
            </a:r>
          </a:p>
          <a:p>
            <a:r>
              <a:rPr lang="en-US" sz="2800" smtClean="0"/>
              <a:t>That’s it!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4083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ALOHA Protocol (2)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228599" y="1276350"/>
            <a:ext cx="3200401" cy="3352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Some frames will be lost, but many may get through…</a:t>
            </a:r>
          </a:p>
          <a:p>
            <a:endParaRPr lang="en-US" sz="2800" dirty="0"/>
          </a:p>
          <a:p>
            <a:r>
              <a:rPr lang="en-US" sz="2800" dirty="0" smtClean="0"/>
              <a:t>Good idea?</a:t>
            </a:r>
            <a:endParaRPr lang="en-US" sz="2800" dirty="0"/>
          </a:p>
        </p:txBody>
      </p:sp>
      <p:grpSp>
        <p:nvGrpSpPr>
          <p:cNvPr id="12" name="Group 11"/>
          <p:cNvGrpSpPr>
            <a:grpSpLocks noGrp="1" noUngrp="1" noChangeAspect="1"/>
          </p:cNvGrpSpPr>
          <p:nvPr/>
        </p:nvGrpSpPr>
        <p:grpSpPr>
          <a:xfrm>
            <a:off x="3335145" y="1428750"/>
            <a:ext cx="5504559" cy="3114365"/>
            <a:chOff x="457200" y="1363663"/>
            <a:chExt cx="8229600" cy="4656137"/>
          </a:xfrm>
        </p:grpSpPr>
        <p:pic>
          <p:nvPicPr>
            <p:cNvPr id="13" name="Picture 12" descr="04_Page_01.tif"/>
            <p:cNvPicPr>
              <a:picLocks noRot="1" noChangeAspect="1" noMove="1" noResize="1"/>
            </p:cNvPicPr>
            <p:nvPr isPhoto="1"/>
          </p:nvPicPr>
          <p:blipFill>
            <a:blip r:embed="rId3" cstate="print">
              <a:lum/>
            </a:blip>
            <a:stretch>
              <a:fillRect/>
            </a:stretch>
          </p:blipFill>
          <p:spPr>
            <a:xfrm>
              <a:off x="685800" y="1363663"/>
              <a:ext cx="7772400" cy="41306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57200" y="5676900"/>
              <a:ext cx="8229600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Autofit/>
            </a:bodyPr>
            <a:lstStyle/>
            <a:p>
              <a:pPr algn="ctr"/>
              <a:r>
                <a:rPr lang="en-US" sz="2000" dirty="0"/>
                <a:t> </a:t>
              </a:r>
              <a:endParaRPr lang="en-US" sz="200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958914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ALOHA Protocol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Simple, decentralized protocol that works well under low load!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Not efficient under high load</a:t>
            </a:r>
          </a:p>
          <a:p>
            <a:pPr lvl="1"/>
            <a:r>
              <a:rPr lang="en-US" dirty="0" smtClean="0"/>
              <a:t>Analysis shows at most 18% efficiency</a:t>
            </a:r>
          </a:p>
          <a:p>
            <a:pPr lvl="1"/>
            <a:r>
              <a:rPr lang="en-US" dirty="0" smtClean="0"/>
              <a:t>Improvement: divide time into slots and efficiency goes up to 36%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We’ll look at other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63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ALOHA inspired Bob Metcalfe to invent Ethernet for LANs in 1973</a:t>
            </a:r>
          </a:p>
          <a:p>
            <a:pPr lvl="1"/>
            <a:r>
              <a:rPr lang="en-US" sz="2400" dirty="0" smtClean="0"/>
              <a:t>Nodes share 10 Mbps coaxial cable</a:t>
            </a:r>
          </a:p>
          <a:p>
            <a:pPr lvl="1"/>
            <a:r>
              <a:rPr lang="en-US" sz="2400" dirty="0" smtClean="0"/>
              <a:t>Hugely popular in 1980s, 1990s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6289027" y="1123950"/>
            <a:ext cx="2035647" cy="3446621"/>
            <a:chOff x="6289027" y="1123950"/>
            <a:chExt cx="2035647" cy="3446621"/>
          </a:xfrm>
        </p:grpSpPr>
        <p:pic>
          <p:nvPicPr>
            <p:cNvPr id="2050" name="Picture 2" descr="File:Robert M. Metcalfe 2469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9027" y="1123950"/>
              <a:ext cx="2035647" cy="320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859451" y="4324350"/>
              <a:ext cx="89479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: © 2009 IEEE</a:t>
              </a:r>
              <a:endParaRPr lang="en-US" sz="1000" dirty="0"/>
            </a:p>
          </p:txBody>
        </p:sp>
      </p:grp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994768"/>
            <a:ext cx="5138738" cy="157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8040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CSMA (Carrier Sense Multiple Access)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Improve ALOHA by listening for activity before we send (</a:t>
            </a:r>
            <a:r>
              <a:rPr lang="en-US" sz="2800" dirty="0" err="1" smtClean="0"/>
              <a:t>Doh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Can do easily with wires, not wireless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So does this eliminate collisions?</a:t>
            </a:r>
          </a:p>
          <a:p>
            <a:pPr lvl="1"/>
            <a:r>
              <a:rPr lang="en-US" sz="2400" dirty="0" smtClean="0"/>
              <a:t>Why or why not?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5188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Still possible to listen and hear nothing when another node is sending because of delay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1831" y="3235818"/>
            <a:ext cx="4495800" cy="533400"/>
            <a:chOff x="838200" y="2419350"/>
            <a:chExt cx="4495800" cy="533400"/>
          </a:xfrm>
        </p:grpSpPr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5637" y="2588119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258811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1272381" y="2419350"/>
              <a:ext cx="362743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8" idx="0"/>
            </p:cNvCxnSpPr>
            <p:nvPr/>
          </p:nvCxnSpPr>
          <p:spPr>
            <a:xfrm>
              <a:off x="1272382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10" idx="0"/>
            </p:cNvCxnSpPr>
            <p:nvPr/>
          </p:nvCxnSpPr>
          <p:spPr>
            <a:xfrm>
              <a:off x="3101182" y="2419350"/>
              <a:ext cx="0" cy="16876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0"/>
            </p:cNvCxnSpPr>
            <p:nvPr/>
          </p:nvCxnSpPr>
          <p:spPr>
            <a:xfrm>
              <a:off x="4899819" y="2419350"/>
              <a:ext cx="0" cy="16876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950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Division Multiplexing (TDM)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Users take turns on a fixed schedule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3087" y="2266950"/>
            <a:ext cx="79978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3454" y="2962729"/>
            <a:ext cx="1981200" cy="228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3101" y="2876550"/>
            <a:ext cx="265113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75604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43962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5488" y="2786336"/>
            <a:ext cx="304800" cy="5550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4572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6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CSMA is a good defense against collisions only when BD is small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685800" y="2783326"/>
            <a:ext cx="4495800" cy="984169"/>
            <a:chOff x="685800" y="2805440"/>
            <a:chExt cx="4495800" cy="984169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1" name="Straight Connector 1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3147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>
              <a:stCxn id="16" idx="1"/>
            </p:cNvCxnSpPr>
            <p:nvPr/>
          </p:nvCxnSpPr>
          <p:spPr>
            <a:xfrm flipH="1">
              <a:off x="28956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5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3622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6130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(with Collision Detection)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reduce the cost of collisions by detecting them and aborting (Jam) the rest of the frame time</a:t>
            </a:r>
          </a:p>
          <a:p>
            <a:pPr lvl="1"/>
            <a:r>
              <a:rPr lang="en-US" sz="2400" dirty="0" smtClean="0"/>
              <a:t>Again, we can do this with wires</a:t>
            </a:r>
            <a:endParaRPr lang="en-US" sz="2000" dirty="0" smtClean="0"/>
          </a:p>
          <a:p>
            <a:endParaRPr lang="en-US" sz="2800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21" name="Group 20"/>
            <p:cNvGrpSpPr/>
            <p:nvPr/>
          </p:nvGrpSpPr>
          <p:grpSpPr>
            <a:xfrm>
              <a:off x="1066800" y="3486150"/>
              <a:ext cx="4495800" cy="984169"/>
              <a:chOff x="685800" y="2805440"/>
              <a:chExt cx="4495800" cy="98416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0" name="Picture 2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3" name="Straight Connector 32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>
                  <a:endCxn id="30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>
                  <a:endCxn id="32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1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1905000" y="2805440"/>
                <a:ext cx="22445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X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X</a:t>
                </a:r>
                <a:endParaRPr lang="en-US" sz="2800" dirty="0"/>
              </a:p>
            </p:txBody>
          </p:sp>
        </p:grpSp>
        <p:sp>
          <p:nvSpPr>
            <p:cNvPr id="37" name="Rounded Rectangular Callout 3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Rounded Rectangular Callout 37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Jam!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2109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Want everyone who collides to know that it happened</a:t>
            </a:r>
          </a:p>
          <a:p>
            <a:pPr lvl="1"/>
            <a:r>
              <a:rPr lang="en-US" sz="2400" dirty="0" smtClean="0"/>
              <a:t>Time window in which a node may hear of a collision is 2D seconds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4163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7620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7921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65644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CSMA/CD Complications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Impose a minimum frame size that lasts for 2D</a:t>
            </a:r>
            <a:r>
              <a:rPr lang="en-US" sz="2800" dirty="0"/>
              <a:t> </a:t>
            </a:r>
            <a:r>
              <a:rPr lang="en-US" sz="2800" dirty="0" smtClean="0"/>
              <a:t>seconds</a:t>
            </a:r>
          </a:p>
          <a:p>
            <a:pPr lvl="1"/>
            <a:r>
              <a:rPr lang="en-US" sz="2400" dirty="0" smtClean="0"/>
              <a:t>So node can’t finish before collision</a:t>
            </a:r>
          </a:p>
          <a:p>
            <a:pPr lvl="1"/>
            <a:r>
              <a:rPr lang="en-US" sz="2400" dirty="0" smtClean="0"/>
              <a:t>Ethernet minimum frame is 64 bytes</a:t>
            </a:r>
          </a:p>
          <a:p>
            <a:endParaRPr lang="en-US" sz="28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85800" y="3111581"/>
            <a:ext cx="4495800" cy="984169"/>
            <a:chOff x="685800" y="2805440"/>
            <a:chExt cx="4495800" cy="984169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3256209"/>
              <a:ext cx="4495800" cy="533400"/>
              <a:chOff x="838200" y="2419350"/>
              <a:chExt cx="4495800" cy="533400"/>
            </a:xfrm>
          </p:grpSpPr>
          <p:pic>
            <p:nvPicPr>
              <p:cNvPr id="28" name="Picture 2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9" name="Picture 3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0" name="Picture 3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1" name="Straight Connector 40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28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40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endCxn id="39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838200" y="2952750"/>
              <a:ext cx="715963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628900" y="2952750"/>
              <a:ext cx="2324100" cy="2286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>
              <a:stCxn id="23" idx="1"/>
            </p:cNvCxnSpPr>
            <p:nvPr/>
          </p:nvCxnSpPr>
          <p:spPr>
            <a:xfrm flipH="1">
              <a:off x="2209800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22" idx="3"/>
            </p:cNvCxnSpPr>
            <p:nvPr/>
          </p:nvCxnSpPr>
          <p:spPr>
            <a:xfrm>
              <a:off x="1554163" y="3067050"/>
              <a:ext cx="4191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905000" y="2805440"/>
              <a:ext cx="38183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</a:t>
              </a:r>
              <a:endParaRPr lang="en-US" sz="2800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48768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990600" y="3487491"/>
            <a:ext cx="0" cy="247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775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CSMA “Persistence”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should a node do if another node is sending?</a:t>
            </a:r>
          </a:p>
          <a:p>
            <a:pPr lvl="1"/>
            <a:endParaRPr lang="en-US" sz="2400" dirty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marL="914400" lvl="2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Idea: </a:t>
            </a:r>
            <a:r>
              <a:rPr lang="en-US" sz="2800" dirty="0" smtClean="0"/>
              <a:t>Wait </a:t>
            </a:r>
            <a:r>
              <a:rPr lang="en-US" sz="2800" dirty="0"/>
              <a:t>until </a:t>
            </a:r>
            <a:r>
              <a:rPr lang="en-US" sz="2800" dirty="0" smtClean="0"/>
              <a:t>it is </a:t>
            </a:r>
            <a:r>
              <a:rPr lang="en-US" sz="2800" dirty="0"/>
              <a:t>done, </a:t>
            </a:r>
            <a:r>
              <a:rPr lang="en-US" sz="2800" dirty="0" smtClean="0"/>
              <a:t>and send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14400" y="2343150"/>
            <a:ext cx="4495800" cy="1246434"/>
            <a:chOff x="685800" y="2495550"/>
            <a:chExt cx="4495800" cy="1246434"/>
          </a:xfrm>
        </p:grpSpPr>
        <p:grpSp>
          <p:nvGrpSpPr>
            <p:cNvPr id="19" name="Group 18"/>
            <p:cNvGrpSpPr/>
            <p:nvPr/>
          </p:nvGrpSpPr>
          <p:grpSpPr>
            <a:xfrm>
              <a:off x="685800" y="2905125"/>
              <a:ext cx="4495800" cy="836859"/>
              <a:chOff x="685800" y="2952750"/>
              <a:chExt cx="4495800" cy="836859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685800" y="325620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28" name="Picture 2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3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3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1" name="Straight Connector 40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>
                  <a:endCxn id="28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40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endCxn id="39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Rectangle 22"/>
              <p:cNvSpPr/>
              <p:nvPr/>
            </p:nvSpPr>
            <p:spPr>
              <a:xfrm>
                <a:off x="1714500" y="2952750"/>
                <a:ext cx="3238500" cy="22860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>
                <a:off x="1295400" y="3067050"/>
                <a:ext cx="4191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/>
            <p:cNvCxnSpPr/>
            <p:nvPr/>
          </p:nvCxnSpPr>
          <p:spPr>
            <a:xfrm flipV="1">
              <a:off x="4876800" y="3105150"/>
              <a:ext cx="0" cy="2476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ed Rectangular Callout 23"/>
            <p:cNvSpPr/>
            <p:nvPr/>
          </p:nvSpPr>
          <p:spPr>
            <a:xfrm>
              <a:off x="752475" y="2495550"/>
              <a:ext cx="1304925" cy="381000"/>
            </a:xfrm>
            <a:prstGeom prst="wedgeRoundRectCallout">
              <a:avLst>
                <a:gd name="adj1" fmla="val -34101"/>
                <a:gd name="adj2" fmla="val 17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What now?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0679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CSMA “Persistence”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Problem is that multiple waiting nodes will queue up then collide</a:t>
            </a:r>
          </a:p>
          <a:p>
            <a:pPr lvl="1"/>
            <a:r>
              <a:rPr lang="en-US" sz="2400" dirty="0" smtClean="0"/>
              <a:t>More load, more of a problem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762000" y="3105150"/>
            <a:ext cx="4495800" cy="984169"/>
            <a:chOff x="1066800" y="3486150"/>
            <a:chExt cx="4495800" cy="984169"/>
          </a:xfrm>
        </p:grpSpPr>
        <p:grpSp>
          <p:nvGrpSpPr>
            <p:cNvPr id="30" name="Group 29"/>
            <p:cNvGrpSpPr/>
            <p:nvPr/>
          </p:nvGrpSpPr>
          <p:grpSpPr>
            <a:xfrm>
              <a:off x="1066800" y="3936919"/>
              <a:ext cx="4495800" cy="533400"/>
              <a:chOff x="838200" y="2419350"/>
              <a:chExt cx="4495800" cy="533400"/>
            </a:xfrm>
          </p:grpSpPr>
          <p:pic>
            <p:nvPicPr>
              <p:cNvPr id="32" name="Picture 3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3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5637" y="2588119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4" name="Picture 33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258811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5" name="Straight Connector 34"/>
              <p:cNvCxnSpPr/>
              <p:nvPr/>
            </p:nvCxnSpPr>
            <p:spPr>
              <a:xfrm>
                <a:off x="1272381" y="2419350"/>
                <a:ext cx="362743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endCxn id="32" idx="0"/>
              </p:cNvCxnSpPr>
              <p:nvPr/>
            </p:nvCxnSpPr>
            <p:spPr>
              <a:xfrm>
                <a:off x="1272382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endCxn id="34" idx="0"/>
              </p:cNvCxnSpPr>
              <p:nvPr/>
            </p:nvCxnSpPr>
            <p:spPr>
              <a:xfrm>
                <a:off x="3101182" y="2419350"/>
                <a:ext cx="0" cy="16876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endCxn id="33" idx="0"/>
              </p:cNvCxnSpPr>
              <p:nvPr/>
            </p:nvCxnSpPr>
            <p:spPr>
              <a:xfrm>
                <a:off x="4899819" y="2419350"/>
                <a:ext cx="0" cy="168769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ular Callout 26"/>
            <p:cNvSpPr/>
            <p:nvPr/>
          </p:nvSpPr>
          <p:spPr>
            <a:xfrm>
              <a:off x="11890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ular Callout 28"/>
            <p:cNvSpPr/>
            <p:nvPr/>
          </p:nvSpPr>
          <p:spPr>
            <a:xfrm>
              <a:off x="4770437" y="3486150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Now!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5" name="Rounded Rectangular Callout 44"/>
          <p:cNvSpPr/>
          <p:nvPr/>
        </p:nvSpPr>
        <p:spPr>
          <a:xfrm>
            <a:off x="2680493" y="3105150"/>
            <a:ext cx="900907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Uh oh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5485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CSMA “Persistence”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Intuition for a better solution</a:t>
            </a:r>
          </a:p>
          <a:p>
            <a:pPr lvl="1"/>
            <a:r>
              <a:rPr lang="en-US" sz="2400" dirty="0" smtClean="0"/>
              <a:t>If there are N queued senders, we want each to send next with probability 1/N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2000" y="3105150"/>
            <a:ext cx="4724399" cy="987263"/>
            <a:chOff x="762000" y="3413287"/>
            <a:chExt cx="4724399" cy="987263"/>
          </a:xfrm>
        </p:grpSpPr>
        <p:grpSp>
          <p:nvGrpSpPr>
            <p:cNvPr id="22" name="Group 21"/>
            <p:cNvGrpSpPr/>
            <p:nvPr/>
          </p:nvGrpSpPr>
          <p:grpSpPr>
            <a:xfrm>
              <a:off x="762000" y="3416381"/>
              <a:ext cx="4724399" cy="984169"/>
              <a:chOff x="1066800" y="3486150"/>
              <a:chExt cx="4724399" cy="984169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1066800" y="3936919"/>
                <a:ext cx="4495800" cy="533400"/>
                <a:chOff x="838200" y="2419350"/>
                <a:chExt cx="4495800" cy="533400"/>
              </a:xfrm>
            </p:grpSpPr>
            <p:pic>
              <p:nvPicPr>
                <p:cNvPr id="32" name="Picture 3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8200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65637" y="2588119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7000" y="258811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35" name="Straight Connector 34"/>
                <p:cNvCxnSpPr/>
                <p:nvPr/>
              </p:nvCxnSpPr>
              <p:spPr>
                <a:xfrm>
                  <a:off x="1272381" y="2419350"/>
                  <a:ext cx="362743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>
                  <a:endCxn id="32" idx="0"/>
                </p:cNvCxnSpPr>
                <p:nvPr/>
              </p:nvCxnSpPr>
              <p:spPr>
                <a:xfrm>
                  <a:off x="1272382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>
                  <a:endCxn id="34" idx="0"/>
                </p:cNvCxnSpPr>
                <p:nvPr/>
              </p:nvCxnSpPr>
              <p:spPr>
                <a:xfrm>
                  <a:off x="3101182" y="2419350"/>
                  <a:ext cx="0" cy="16876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>
                  <a:endCxn id="33" idx="0"/>
                </p:cNvCxnSpPr>
                <p:nvPr/>
              </p:nvCxnSpPr>
              <p:spPr>
                <a:xfrm>
                  <a:off x="4899819" y="2419350"/>
                  <a:ext cx="0" cy="168769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Rounded Rectangular Callout 28"/>
              <p:cNvSpPr/>
              <p:nvPr/>
            </p:nvSpPr>
            <p:spPr>
              <a:xfrm>
                <a:off x="4694237" y="3486150"/>
                <a:ext cx="1096962" cy="381000"/>
              </a:xfrm>
              <a:prstGeom prst="wedgeRoundRectCallout">
                <a:avLst>
                  <a:gd name="adj1" fmla="val -29423"/>
                  <a:gd name="adj2" fmla="val 110000"/>
                  <a:gd name="adj3" fmla="val 16667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000" dirty="0" smtClean="0">
                    <a:solidFill>
                      <a:schemeClr val="tx1"/>
                    </a:solidFill>
                  </a:rPr>
                  <a:t>Send p=½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5" name="Rounded Rectangular Callout 44"/>
            <p:cNvSpPr/>
            <p:nvPr/>
          </p:nvSpPr>
          <p:spPr>
            <a:xfrm>
              <a:off x="2680493" y="3416381"/>
              <a:ext cx="900907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Whew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808038" y="3413287"/>
              <a:ext cx="1096962" cy="381000"/>
            </a:xfrm>
            <a:prstGeom prst="wedgeRoundRectCallout">
              <a:avLst>
                <a:gd name="adj1" fmla="val -32028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 p=½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492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Exponential Backoff (BEB)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Cleverly estimates the probability</a:t>
            </a:r>
          </a:p>
          <a:p>
            <a:pPr lvl="1"/>
            <a:r>
              <a:rPr lang="en-US" sz="2400" dirty="0" smtClean="0"/>
              <a:t>1st collision, wait 0 or 1 frame times</a:t>
            </a:r>
          </a:p>
          <a:p>
            <a:pPr lvl="1"/>
            <a:r>
              <a:rPr lang="en-US" sz="2400" dirty="0" smtClean="0"/>
              <a:t>2nd collision, wait from 0 to 3 times</a:t>
            </a:r>
          </a:p>
          <a:p>
            <a:pPr lvl="1"/>
            <a:r>
              <a:rPr lang="en-US" sz="2400" dirty="0" smtClean="0"/>
              <a:t>3rd collision, wait from 0 to 7 times …</a:t>
            </a:r>
          </a:p>
          <a:p>
            <a:pPr lvl="3"/>
            <a:endParaRPr lang="en-US" sz="1600" dirty="0" smtClean="0"/>
          </a:p>
          <a:p>
            <a:r>
              <a:rPr lang="en-US" sz="2800" dirty="0" smtClean="0"/>
              <a:t>BEB doubles interval for each successive collision</a:t>
            </a:r>
          </a:p>
          <a:p>
            <a:pPr lvl="1"/>
            <a:r>
              <a:rPr lang="en-US" sz="2400" dirty="0" smtClean="0"/>
              <a:t>Quickly gets large enough to work</a:t>
            </a:r>
          </a:p>
          <a:p>
            <a:pPr lvl="1"/>
            <a:r>
              <a:rPr lang="en-US" sz="2400" dirty="0" smtClean="0"/>
              <a:t>Very efficient in practice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765072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Ethernet, or IEEE 802.3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popular LAN of the 1980s, 1990s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10 Mbps over shared coaxial cable, with baseband signals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Multiple access with “1-persistent CSMA/CD with BEB”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495550"/>
            <a:ext cx="6994149" cy="21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9560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Ethernet Frame Format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Has addresses to identify the sender and receiver</a:t>
            </a:r>
          </a:p>
          <a:p>
            <a:r>
              <a:rPr lang="en-US" sz="2800" dirty="0" smtClean="0"/>
              <a:t>CRC-32 for error detection; no ACKs or retransmission</a:t>
            </a:r>
          </a:p>
          <a:p>
            <a:r>
              <a:rPr lang="en-US" sz="2800" dirty="0" smtClean="0"/>
              <a:t>Start of frame identified with physical layer preamble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76200" y="2800349"/>
            <a:ext cx="8458200" cy="1676400"/>
            <a:chOff x="152400" y="2531263"/>
            <a:chExt cx="8662478" cy="1716887"/>
          </a:xfrm>
        </p:grpSpPr>
        <p:grpSp>
          <p:nvGrpSpPr>
            <p:cNvPr id="18" name="Group 17"/>
            <p:cNvGrpSpPr/>
            <p:nvPr/>
          </p:nvGrpSpPr>
          <p:grpSpPr>
            <a:xfrm>
              <a:off x="152400" y="3294276"/>
              <a:ext cx="8662478" cy="953874"/>
              <a:chOff x="152400" y="2895600"/>
              <a:chExt cx="8662478" cy="953874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152400" y="2895600"/>
                <a:ext cx="8662478" cy="953874"/>
                <a:chOff x="152400" y="2895600"/>
                <a:chExt cx="8662478" cy="953874"/>
              </a:xfrm>
            </p:grpSpPr>
            <p:pic>
              <p:nvPicPr>
                <p:cNvPr id="14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3" cstate="print"/>
                <a:srcRect b="79424"/>
                <a:stretch/>
              </p:blipFill>
              <p:spPr bwMode="auto">
                <a:xfrm>
                  <a:off x="152400" y="3333750"/>
                  <a:ext cx="8662478" cy="5157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12" name="Group 11"/>
                <p:cNvGrpSpPr/>
                <p:nvPr/>
              </p:nvGrpSpPr>
              <p:grpSpPr>
                <a:xfrm>
                  <a:off x="152400" y="2895600"/>
                  <a:ext cx="8662478" cy="714375"/>
                  <a:chOff x="304800" y="2895600"/>
                  <a:chExt cx="8662478" cy="714375"/>
                </a:xfrm>
              </p:grpSpPr>
              <p:pic>
                <p:nvPicPr>
                  <p:cNvPr id="8" name="Picture 2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/>
                  <a:srcRect t="22041" b="49458"/>
                  <a:stretch/>
                </p:blipFill>
                <p:spPr bwMode="auto">
                  <a:xfrm>
                    <a:off x="304800" y="2895600"/>
                    <a:ext cx="8662478" cy="7143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sp>
                <p:nvSpPr>
                  <p:cNvPr id="11" name="Rectangle 10"/>
                  <p:cNvSpPr/>
                  <p:nvPr/>
                </p:nvSpPr>
                <p:spPr>
                  <a:xfrm>
                    <a:off x="457200" y="3047084"/>
                    <a:ext cx="533400" cy="43906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7" name="Rectangle 16"/>
              <p:cNvSpPr/>
              <p:nvPr/>
            </p:nvSpPr>
            <p:spPr>
              <a:xfrm>
                <a:off x="2133600" y="2986087"/>
                <a:ext cx="2011680" cy="533400"/>
              </a:xfrm>
              <a:prstGeom prst="rect">
                <a:avLst/>
              </a:prstGeom>
              <a:solidFill>
                <a:srgbClr val="FFB8F2">
                  <a:alpha val="3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5549733" y="2999505"/>
              <a:ext cx="0" cy="259733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820296" y="2531263"/>
              <a:ext cx="33646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 from Network layer (IP)</a:t>
              </a:r>
              <a:endParaRPr lang="en-US" sz="2000" dirty="0"/>
            </a:p>
          </p:txBody>
        </p:sp>
      </p:grpSp>
      <p:sp>
        <p:nvSpPr>
          <p:cNvPr id="23" name="Left Brace 22"/>
          <p:cNvSpPr/>
          <p:nvPr/>
        </p:nvSpPr>
        <p:spPr>
          <a:xfrm rot="16200000">
            <a:off x="5231952" y="1555303"/>
            <a:ext cx="228602" cy="3328294"/>
          </a:xfrm>
          <a:prstGeom prst="leftBrace">
            <a:avLst/>
          </a:prstGeom>
          <a:ln w="190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Frequency Division Multiplexing (FDM)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Put different users on different frequency bands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143000" y="1657350"/>
            <a:ext cx="7126632" cy="3276600"/>
            <a:chOff x="1466850" y="2305051"/>
            <a:chExt cx="7445079" cy="372427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b="8390"/>
            <a:stretch/>
          </p:blipFill>
          <p:spPr bwMode="auto">
            <a:xfrm>
              <a:off x="1466850" y="2305051"/>
              <a:ext cx="6267450" cy="346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6000750" y="4937053"/>
              <a:ext cx="2911179" cy="5247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Overall FDM channel</a:t>
              </a:r>
              <a:endParaRPr lang="en-US" sz="2400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7198405" y="4470327"/>
              <a:ext cx="238815" cy="476255"/>
            </a:xfrm>
            <a:prstGeom prst="straightConnector1">
              <a:avLst/>
            </a:prstGeom>
            <a:ln w="19050">
              <a:solidFill>
                <a:schemeClr val="accent3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 bwMode="auto">
            <a:xfrm>
              <a:off x="6219825" y="4724400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771900" y="5772150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085975" y="5743575"/>
              <a:ext cx="609600" cy="25717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4" name="Freeform 13"/>
          <p:cNvSpPr/>
          <p:nvPr/>
        </p:nvSpPr>
        <p:spPr>
          <a:xfrm>
            <a:off x="1657574" y="2968705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313878" y="2968706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742556" y="2962880"/>
            <a:ext cx="572322" cy="402391"/>
          </a:xfrm>
          <a:custGeom>
            <a:avLst/>
            <a:gdLst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1965 w 572322"/>
              <a:gd name="connsiteY5" fmla="*/ 53735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65744 w 572322"/>
              <a:gd name="connsiteY19" fmla="*/ 379367 h 402391"/>
              <a:gd name="connsiteX20" fmla="*/ 572322 w 572322"/>
              <a:gd name="connsiteY20" fmla="*/ 402391 h 402391"/>
              <a:gd name="connsiteX0" fmla="*/ 0 w 572322"/>
              <a:gd name="connsiteY0" fmla="*/ 399102 h 402391"/>
              <a:gd name="connsiteX1" fmla="*/ 42759 w 572322"/>
              <a:gd name="connsiteY1" fmla="*/ 369499 h 402391"/>
              <a:gd name="connsiteX2" fmla="*/ 65784 w 572322"/>
              <a:gd name="connsiteY2" fmla="*/ 303715 h 402391"/>
              <a:gd name="connsiteX3" fmla="*/ 85519 w 572322"/>
              <a:gd name="connsiteY3" fmla="*/ 231353 h 402391"/>
              <a:gd name="connsiteX4" fmla="*/ 98676 w 572322"/>
              <a:gd name="connsiteY4" fmla="*/ 112941 h 402391"/>
              <a:gd name="connsiteX5" fmla="*/ 108543 w 572322"/>
              <a:gd name="connsiteY5" fmla="*/ 57024 h 402391"/>
              <a:gd name="connsiteX6" fmla="*/ 128279 w 572322"/>
              <a:gd name="connsiteY6" fmla="*/ 37289 h 402391"/>
              <a:gd name="connsiteX7" fmla="*/ 148014 w 572322"/>
              <a:gd name="connsiteY7" fmla="*/ 20843 h 402391"/>
              <a:gd name="connsiteX8" fmla="*/ 200641 w 572322"/>
              <a:gd name="connsiteY8" fmla="*/ 4397 h 402391"/>
              <a:gd name="connsiteX9" fmla="*/ 299318 w 572322"/>
              <a:gd name="connsiteY9" fmla="*/ 1108 h 402391"/>
              <a:gd name="connsiteX10" fmla="*/ 378259 w 572322"/>
              <a:gd name="connsiteY10" fmla="*/ 1108 h 402391"/>
              <a:gd name="connsiteX11" fmla="*/ 440754 w 572322"/>
              <a:gd name="connsiteY11" fmla="*/ 14265 h 402391"/>
              <a:gd name="connsiteX12" fmla="*/ 467067 w 572322"/>
              <a:gd name="connsiteY12" fmla="*/ 34000 h 402391"/>
              <a:gd name="connsiteX13" fmla="*/ 486803 w 572322"/>
              <a:gd name="connsiteY13" fmla="*/ 57024 h 402391"/>
              <a:gd name="connsiteX14" fmla="*/ 503249 w 572322"/>
              <a:gd name="connsiteY14" fmla="*/ 119519 h 402391"/>
              <a:gd name="connsiteX15" fmla="*/ 513116 w 572322"/>
              <a:gd name="connsiteY15" fmla="*/ 211617 h 402391"/>
              <a:gd name="connsiteX16" fmla="*/ 519695 w 572322"/>
              <a:gd name="connsiteY16" fmla="*/ 277401 h 402391"/>
              <a:gd name="connsiteX17" fmla="*/ 529562 w 572322"/>
              <a:gd name="connsiteY17" fmla="*/ 316872 h 402391"/>
              <a:gd name="connsiteX18" fmla="*/ 542719 w 572322"/>
              <a:gd name="connsiteY18" fmla="*/ 359632 h 402391"/>
              <a:gd name="connsiteX19" fmla="*/ 555877 w 572322"/>
              <a:gd name="connsiteY19" fmla="*/ 376078 h 402391"/>
              <a:gd name="connsiteX20" fmla="*/ 572322 w 572322"/>
              <a:gd name="connsiteY20" fmla="*/ 402391 h 402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2322" h="402391">
                <a:moveTo>
                  <a:pt x="0" y="399102"/>
                </a:moveTo>
                <a:cubicBezTo>
                  <a:pt x="15897" y="392249"/>
                  <a:pt x="31795" y="385397"/>
                  <a:pt x="42759" y="369499"/>
                </a:cubicBezTo>
                <a:cubicBezTo>
                  <a:pt x="53723" y="353601"/>
                  <a:pt x="58657" y="326739"/>
                  <a:pt x="65784" y="303715"/>
                </a:cubicBezTo>
                <a:cubicBezTo>
                  <a:pt x="72911" y="280691"/>
                  <a:pt x="80037" y="263149"/>
                  <a:pt x="85519" y="231353"/>
                </a:cubicBezTo>
                <a:cubicBezTo>
                  <a:pt x="91001" y="199557"/>
                  <a:pt x="94839" y="141996"/>
                  <a:pt x="98676" y="112941"/>
                </a:cubicBezTo>
                <a:cubicBezTo>
                  <a:pt x="102513" y="83886"/>
                  <a:pt x="103609" y="69633"/>
                  <a:pt x="108543" y="57024"/>
                </a:cubicBezTo>
                <a:cubicBezTo>
                  <a:pt x="113477" y="44415"/>
                  <a:pt x="121701" y="43319"/>
                  <a:pt x="128279" y="37289"/>
                </a:cubicBezTo>
                <a:cubicBezTo>
                  <a:pt x="134857" y="31259"/>
                  <a:pt x="135954" y="26325"/>
                  <a:pt x="148014" y="20843"/>
                </a:cubicBezTo>
                <a:cubicBezTo>
                  <a:pt x="160074" y="15361"/>
                  <a:pt x="175424" y="7686"/>
                  <a:pt x="200641" y="4397"/>
                </a:cubicBezTo>
                <a:cubicBezTo>
                  <a:pt x="225858" y="1108"/>
                  <a:pt x="269715" y="1656"/>
                  <a:pt x="299318" y="1108"/>
                </a:cubicBezTo>
                <a:cubicBezTo>
                  <a:pt x="328921" y="560"/>
                  <a:pt x="354686" y="-1085"/>
                  <a:pt x="378259" y="1108"/>
                </a:cubicBezTo>
                <a:cubicBezTo>
                  <a:pt x="401832" y="3301"/>
                  <a:pt x="425953" y="8783"/>
                  <a:pt x="440754" y="14265"/>
                </a:cubicBezTo>
                <a:cubicBezTo>
                  <a:pt x="455555" y="19747"/>
                  <a:pt x="459392" y="26873"/>
                  <a:pt x="467067" y="34000"/>
                </a:cubicBezTo>
                <a:cubicBezTo>
                  <a:pt x="474742" y="41127"/>
                  <a:pt x="480773" y="42771"/>
                  <a:pt x="486803" y="57024"/>
                </a:cubicBezTo>
                <a:cubicBezTo>
                  <a:pt x="492833" y="71277"/>
                  <a:pt x="498864" y="93754"/>
                  <a:pt x="503249" y="119519"/>
                </a:cubicBezTo>
                <a:cubicBezTo>
                  <a:pt x="507634" y="145284"/>
                  <a:pt x="510375" y="185303"/>
                  <a:pt x="513116" y="211617"/>
                </a:cubicBezTo>
                <a:cubicBezTo>
                  <a:pt x="515857" y="237931"/>
                  <a:pt x="516954" y="259859"/>
                  <a:pt x="519695" y="277401"/>
                </a:cubicBezTo>
                <a:cubicBezTo>
                  <a:pt x="522436" y="294943"/>
                  <a:pt x="525725" y="303167"/>
                  <a:pt x="529562" y="316872"/>
                </a:cubicBezTo>
                <a:cubicBezTo>
                  <a:pt x="533399" y="330577"/>
                  <a:pt x="538333" y="349764"/>
                  <a:pt x="542719" y="359632"/>
                </a:cubicBezTo>
                <a:cubicBezTo>
                  <a:pt x="547105" y="369500"/>
                  <a:pt x="550943" y="368951"/>
                  <a:pt x="555877" y="376078"/>
                </a:cubicBezTo>
                <a:cubicBezTo>
                  <a:pt x="560811" y="383204"/>
                  <a:pt x="571500" y="394442"/>
                  <a:pt x="572322" y="402391"/>
                </a:cubicBez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10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Ethernet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Based on switches, not multiple access, but still called Ethernet</a:t>
            </a:r>
          </a:p>
          <a:p>
            <a:pPr lvl="1"/>
            <a:r>
              <a:rPr lang="en-US" sz="2400" dirty="0" smtClean="0"/>
              <a:t>We’ll get to it in a later segment</a:t>
            </a:r>
            <a:endParaRPr lang="en-US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3124" y="2800350"/>
            <a:ext cx="5608075" cy="1905000"/>
            <a:chOff x="1295399" y="2196500"/>
            <a:chExt cx="6919911" cy="235061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22028"/>
            <a:stretch>
              <a:fillRect/>
            </a:stretch>
          </p:blipFill>
          <p:spPr bwMode="auto">
            <a:xfrm>
              <a:off x="1295399" y="2299216"/>
              <a:ext cx="6372225" cy="2247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4"/>
            <p:cNvSpPr txBox="1">
              <a:spLocks noChangeArrowheads="1"/>
            </p:cNvSpPr>
            <p:nvPr/>
          </p:nvSpPr>
          <p:spPr bwMode="auto">
            <a:xfrm>
              <a:off x="2761882" y="2196500"/>
              <a:ext cx="1600201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US" sz="2000" dirty="0"/>
                <a:t>Switch</a:t>
              </a:r>
            </a:p>
          </p:txBody>
        </p: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5776911" y="3959387"/>
              <a:ext cx="2438399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Twisted pair</a:t>
              </a: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6240794" y="3489264"/>
              <a:ext cx="1828800" cy="4937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/>
                <a:t>Switch ports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3503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 wireless nodes share a single link? (Yes, this is </a:t>
            </a:r>
            <a:r>
              <a:rPr lang="en-US" sz="2800" dirty="0" err="1" smtClean="0"/>
              <a:t>WiFi</a:t>
            </a:r>
            <a:r>
              <a:rPr lang="en-US" sz="2800" dirty="0" smtClean="0"/>
              <a:t>!)</a:t>
            </a:r>
          </a:p>
          <a:p>
            <a:pPr lvl="1"/>
            <a:r>
              <a:rPr lang="en-US" sz="2400" dirty="0" smtClean="0"/>
              <a:t>Build on our simple, wired model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609600" y="2733995"/>
            <a:ext cx="4350372" cy="1924290"/>
            <a:chOff x="785191" y="2733995"/>
            <a:chExt cx="4350372" cy="1924290"/>
          </a:xfrm>
        </p:grpSpPr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638550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4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191" y="3495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41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4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7060" y="3477767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43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260" y="2733995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ounded Rectangular Callout 49"/>
            <p:cNvSpPr/>
            <p:nvPr/>
          </p:nvSpPr>
          <p:spPr>
            <a:xfrm>
              <a:off x="990600" y="2886075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ular Callout 52"/>
            <p:cNvSpPr/>
            <p:nvPr/>
          </p:nvSpPr>
          <p:spPr>
            <a:xfrm>
              <a:off x="4343400" y="2843372"/>
              <a:ext cx="792163" cy="381000"/>
            </a:xfrm>
            <a:prstGeom prst="wedgeRoundRectCallout">
              <a:avLst>
                <a:gd name="adj1" fmla="val -30452"/>
                <a:gd name="adj2" fmla="val 1100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598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Complications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is more complicated than the wired case (Surprise!)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may have different areas of coverage – doesn’t fit Carrier Sense </a:t>
            </a:r>
            <a:r>
              <a:rPr lang="en-US" sz="2400" b="1" dirty="0" smtClean="0">
                <a:solidFill>
                  <a:schemeClr val="accent5"/>
                </a:solidFill>
              </a:rPr>
              <a:t>»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 smtClean="0"/>
              <a:t>Nodes can’t hear while sending – can’t Collision Detect </a:t>
            </a:r>
            <a:r>
              <a:rPr lang="en-US" sz="2400" b="1" dirty="0">
                <a:solidFill>
                  <a:schemeClr val="accent5"/>
                </a:solidFill>
              </a:rPr>
              <a:t>»</a:t>
            </a:r>
            <a:endParaRPr lang="en-US" sz="2400" dirty="0" smtClean="0">
              <a:solidFill>
                <a:schemeClr val="accent5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1635777" y="3752849"/>
            <a:ext cx="2631423" cy="858222"/>
            <a:chOff x="1752600" y="3714750"/>
            <a:chExt cx="2631423" cy="858222"/>
          </a:xfrm>
        </p:grpSpPr>
        <p:sp>
          <p:nvSpPr>
            <p:cNvPr id="7" name="Rectangle 6"/>
            <p:cNvSpPr/>
            <p:nvPr/>
          </p:nvSpPr>
          <p:spPr>
            <a:xfrm>
              <a:off x="1752600" y="3714750"/>
              <a:ext cx="2631423" cy="838201"/>
            </a:xfrm>
            <a:prstGeom prst="rect">
              <a:avLst/>
            </a:prstGeom>
            <a:solidFill>
              <a:srgbClr val="FFB8F2">
                <a:alpha val="20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3214" y="3790949"/>
              <a:ext cx="730704" cy="782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514600" y="3867150"/>
              <a:ext cx="18694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≠ CSMA/CD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67611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Coverage Areas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Wireless signal is broadcast and received nearby, where there is sufficient SNR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t="6880" b="19786"/>
          <a:stretch>
            <a:fillRect/>
          </a:stretch>
        </p:blipFill>
        <p:spPr bwMode="auto">
          <a:xfrm>
            <a:off x="609600" y="2495550"/>
            <a:ext cx="4579460" cy="218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6406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Nodes A and C are </a:t>
            </a:r>
            <a:r>
              <a:rPr lang="en-US" sz="2800" u="sng" dirty="0" smtClean="0"/>
              <a:t>hidden terminals</a:t>
            </a:r>
            <a:r>
              <a:rPr lang="en-US" sz="2800" dirty="0" smtClean="0"/>
              <a:t> when sending to B</a:t>
            </a:r>
          </a:p>
          <a:p>
            <a:pPr lvl="1"/>
            <a:r>
              <a:rPr lang="en-US" sz="2400" dirty="0" smtClean="0"/>
              <a:t>Can’t hear each other (to coordinate) yet collide at B</a:t>
            </a:r>
            <a:endParaRPr lang="en-US" sz="2400" dirty="0"/>
          </a:p>
          <a:p>
            <a:pPr lvl="1"/>
            <a:r>
              <a:rPr lang="en-US" sz="2400" dirty="0" smtClean="0"/>
              <a:t>We want to avoid the inefficiency of collisions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t="9997" b="38162"/>
          <a:stretch/>
        </p:blipFill>
        <p:spPr bwMode="auto">
          <a:xfrm>
            <a:off x="1752600" y="2647950"/>
            <a:ext cx="5410200" cy="182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5436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Terminals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 and C are </a:t>
            </a:r>
            <a:r>
              <a:rPr lang="en-US" sz="2800" u="sng" dirty="0" smtClean="0"/>
              <a:t>exposed terminals</a:t>
            </a:r>
            <a:r>
              <a:rPr lang="en-US" sz="2800" dirty="0" smtClean="0"/>
              <a:t> when sending to A and D</a:t>
            </a:r>
          </a:p>
          <a:p>
            <a:pPr lvl="1"/>
            <a:r>
              <a:rPr lang="en-US" sz="2400" dirty="0" smtClean="0"/>
              <a:t>Can hear each other yet don’t collide at receivers A and D</a:t>
            </a:r>
            <a:endParaRPr lang="en-US" sz="2400" dirty="0"/>
          </a:p>
          <a:p>
            <a:pPr lvl="1"/>
            <a:r>
              <a:rPr lang="en-US" sz="2400" dirty="0" smtClean="0"/>
              <a:t>We want to send concurrently to increase performance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35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858" t="12331" r="-1858" b="39199"/>
          <a:stretch/>
        </p:blipFill>
        <p:spPr bwMode="auto">
          <a:xfrm>
            <a:off x="1371600" y="2571750"/>
            <a:ext cx="56388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8323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 Can’t Hear While Sending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 wires, detecting collisions (and aborting) lowers their cost</a:t>
            </a:r>
          </a:p>
          <a:p>
            <a:r>
              <a:rPr lang="en-US" sz="2800" dirty="0" smtClean="0"/>
              <a:t>More wasted time with wireless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370519" y="4382752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86000" y="396725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Time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24251" y="2808150"/>
            <a:ext cx="2385949" cy="1559213"/>
            <a:chOff x="662051" y="2549753"/>
            <a:chExt cx="2385949" cy="1559213"/>
          </a:xfrm>
        </p:grpSpPr>
        <p:sp>
          <p:nvSpPr>
            <p:cNvPr id="6" name="Rectangle 5"/>
            <p:cNvSpPr/>
            <p:nvPr/>
          </p:nvSpPr>
          <p:spPr>
            <a:xfrm>
              <a:off x="762000" y="33337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2000" y="377190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62000" y="3181350"/>
              <a:ext cx="1066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62053" y="373963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051" y="3301484"/>
              <a:ext cx="1266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XXXXXXXXX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6161" y="2549753"/>
              <a:ext cx="10757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Wireless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51924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4800" y="2808150"/>
            <a:ext cx="1712656" cy="1505391"/>
            <a:chOff x="3173669" y="2603575"/>
            <a:chExt cx="1712656" cy="1505391"/>
          </a:xfrm>
        </p:grpSpPr>
        <p:sp>
          <p:nvSpPr>
            <p:cNvPr id="9" name="Rectangle 8"/>
            <p:cNvSpPr/>
            <p:nvPr/>
          </p:nvSpPr>
          <p:spPr>
            <a:xfrm>
              <a:off x="3657600" y="333375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3771900"/>
              <a:ext cx="9525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9525" y="3562350"/>
              <a:ext cx="1066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552825" y="3190875"/>
              <a:ext cx="304800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552734" y="330148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52734" y="3739634"/>
              <a:ext cx="3048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73669" y="2603575"/>
              <a:ext cx="1063112" cy="5909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Wired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dirty="0" smtClean="0"/>
                <a:t>Collision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79718" y="3162240"/>
              <a:ext cx="9464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Resend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77693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Solution: MACA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MACA uses a short handshake instead of CSMA (</a:t>
            </a:r>
            <a:r>
              <a:rPr lang="en-US" dirty="0" err="1" smtClean="0"/>
              <a:t>Karn</a:t>
            </a:r>
            <a:r>
              <a:rPr lang="en-US" dirty="0" smtClean="0"/>
              <a:t>, 1990)</a:t>
            </a:r>
          </a:p>
          <a:p>
            <a:pPr lvl="1"/>
            <a:r>
              <a:rPr lang="en-US" dirty="0" smtClean="0"/>
              <a:t>802.11 uses a refinement of MACA (later)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Protocol rules: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 sender node transmits a RTS (Request-To-Send,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The receiver replies with a CTS (Clear-To-Send, with frame length)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ender transmits the frame while nodes hearing the CTS stay silent</a:t>
            </a:r>
          </a:p>
          <a:p>
            <a:pPr lvl="1"/>
            <a:r>
              <a:rPr lang="en-US" dirty="0" smtClean="0"/>
              <a:t>Collisions on the RTS/CTS are still possible, but less likely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616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Hidden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sends RTS, to B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40667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</a:t>
            </a:r>
            <a:r>
              <a:rPr lang="en-US" dirty="0" smtClean="0"/>
              <a:t>A, </a:t>
            </a:r>
            <a:r>
              <a:rPr lang="en-US" dirty="0"/>
              <a:t>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33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versus FDM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TDM a user sends at a high rate a fraction of the time; in FDM, a user sends at a low rate all the time </a:t>
            </a:r>
          </a:p>
          <a:p>
            <a:pPr lvl="2"/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48925" y="2400300"/>
            <a:ext cx="4715371" cy="2140982"/>
            <a:chOff x="233359" y="2126218"/>
            <a:chExt cx="4904175" cy="2226707"/>
          </a:xfrm>
        </p:grpSpPr>
        <p:grpSp>
          <p:nvGrpSpPr>
            <p:cNvPr id="48" name="Group 47"/>
            <p:cNvGrpSpPr/>
            <p:nvPr/>
          </p:nvGrpSpPr>
          <p:grpSpPr>
            <a:xfrm>
              <a:off x="561975" y="3514724"/>
              <a:ext cx="4381500" cy="838201"/>
              <a:chOff x="561975" y="1905000"/>
              <a:chExt cx="4381500" cy="838200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233359" y="2126218"/>
              <a:ext cx="4904175" cy="1650742"/>
              <a:chOff x="233359" y="1545193"/>
              <a:chExt cx="4904175" cy="1650742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4435098" y="2795825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178096" y="354836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FDM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8097" y="2126218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DM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52543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>
                <a:sym typeface="Wingdings" pitchFamily="2" charset="2"/>
              </a:rPr>
              <a:t>B with h</a:t>
            </a:r>
            <a:r>
              <a:rPr lang="en-US" dirty="0" smtClean="0"/>
              <a:t>idden terminal C</a:t>
            </a:r>
          </a:p>
          <a:p>
            <a:pPr marL="914400" lvl="1" indent="-514350">
              <a:buFont typeface="+mj-lt"/>
              <a:buAutoNum type="arabicPeriod" startAt="2"/>
            </a:pPr>
            <a:r>
              <a:rPr lang="en-US" dirty="0"/>
              <a:t>B sends </a:t>
            </a:r>
            <a:r>
              <a:rPr lang="en-US" dirty="0" smtClean="0"/>
              <a:t>CTS, </a:t>
            </a:r>
            <a:r>
              <a:rPr lang="en-US" dirty="0"/>
              <a:t>to A, and C too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44690" y="2964418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2731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1600200" y="3512283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1673" y="3490243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0" name="Rounded Rectangular Callout 19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Alert!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433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MACA – Hidden </a:t>
            </a:r>
            <a:r>
              <a:rPr lang="en-US" dirty="0" smtClean="0"/>
              <a:t>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>
                <a:sym typeface="Wingdings" pitchFamily="2" charset="2"/>
              </a:rPr>
              <a:t>B with h</a:t>
            </a:r>
            <a:r>
              <a:rPr lang="en-US" dirty="0"/>
              <a:t>idden </a:t>
            </a:r>
            <a:r>
              <a:rPr lang="en-US" dirty="0" smtClean="0"/>
              <a:t>terminal C</a:t>
            </a:r>
            <a:endParaRPr lang="en-US" dirty="0"/>
          </a:p>
          <a:p>
            <a:pPr marL="914400" lvl="1" indent="-514350">
              <a:buFont typeface="+mj-lt"/>
              <a:buAutoNum type="arabicPeriod" startAt="3"/>
            </a:pPr>
            <a:r>
              <a:rPr lang="en-US" dirty="0" smtClean="0"/>
              <a:t>A sends frame while C defers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3850" y="2501347"/>
            <a:ext cx="5410200" cy="1899203"/>
            <a:chOff x="1752600" y="2190750"/>
            <a:chExt cx="5410200" cy="1899203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9997" b="38162"/>
            <a:stretch/>
          </p:blipFill>
          <p:spPr bwMode="auto">
            <a:xfrm>
              <a:off x="1752600" y="2266950"/>
              <a:ext cx="5410200" cy="18230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4572000" y="2190750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62475" y="340415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5204460" y="2969813"/>
              <a:ext cx="144780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4271814" y="2874222"/>
              <a:ext cx="909745" cy="8229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16002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00200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Quiet...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140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B and C send RTS to A and D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33539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(2)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0533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(3)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/>
              <a:t>A and D send CTS to B and C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4114800" y="3406357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59290" y="3037025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608110" y="3390601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32030" y="3021269"/>
            <a:ext cx="45397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RTS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819400" y="33337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95600" y="34861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14800" y="356235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06273" y="354031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00200" y="3584390"/>
            <a:ext cx="838200" cy="0"/>
          </a:xfrm>
          <a:prstGeom prst="straightConnector1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91673" y="3562350"/>
            <a:ext cx="4552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TS</a:t>
            </a:r>
            <a:endParaRPr lang="en-US" sz="2400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36726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377280" y="2592943"/>
            <a:ext cx="937420" cy="381000"/>
          </a:xfrm>
          <a:prstGeom prst="wedgeRoundRectCallout">
            <a:avLst>
              <a:gd name="adj1" fmla="val -30452"/>
              <a:gd name="adj2" fmla="val 1100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All OK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43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MACA – Exposed Terminals (4)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BA, CD as exposed terminals</a:t>
            </a:r>
            <a:endParaRPr lang="en-US" sz="2800" dirty="0" smtClean="0"/>
          </a:p>
          <a:p>
            <a:pPr lvl="1"/>
            <a:r>
              <a:rPr lang="en-US" dirty="0" smtClean="0"/>
              <a:t>A and D send CTS to B and C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19200" y="3190277"/>
            <a:ext cx="4099560" cy="499790"/>
            <a:chOff x="1219200" y="3190277"/>
            <a:chExt cx="4099560" cy="499790"/>
          </a:xfrm>
        </p:grpSpPr>
        <p:sp>
          <p:nvSpPr>
            <p:cNvPr id="5" name="Rectangle 4"/>
            <p:cNvSpPr/>
            <p:nvPr/>
          </p:nvSpPr>
          <p:spPr>
            <a:xfrm>
              <a:off x="49530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D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74904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C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438400" y="3205435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B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200" y="3190277"/>
              <a:ext cx="365760" cy="48463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>
            <a:off x="4114800" y="3457575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64194" y="3040618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00200" y="3448050"/>
            <a:ext cx="838200" cy="0"/>
          </a:xfrm>
          <a:prstGeom prst="straightConnector1">
            <a:avLst/>
          </a:prstGeom>
          <a:ln w="76200">
            <a:solidFill>
              <a:schemeClr val="accent3">
                <a:lumMod val="40000"/>
                <a:lumOff val="60000"/>
              </a:schemeClr>
            </a:solidFill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600200" y="3031093"/>
            <a:ext cx="788806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400" dirty="0" smtClean="0"/>
              <a:t>Frame</a:t>
            </a:r>
            <a:endParaRPr lang="en-US" sz="2400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910840" y="3333750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4160" y="3613991"/>
            <a:ext cx="838200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prstDash val="sysDot"/>
            <a:tailEnd type="arrow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68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802.11, or WiFi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228600" y="1276350"/>
            <a:ext cx="44958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Very popular wireless LAN started in the 1990s</a:t>
            </a:r>
          </a:p>
          <a:p>
            <a:r>
              <a:rPr lang="en-US" sz="2400" dirty="0" smtClean="0"/>
              <a:t>Clients get connectivity from a (wired) AP (Access Point)</a:t>
            </a:r>
          </a:p>
          <a:p>
            <a:r>
              <a:rPr lang="en-US" sz="2400" dirty="0" smtClean="0"/>
              <a:t>It’s a multi-access problem </a:t>
            </a:r>
            <a:r>
              <a:rPr lang="en-US" sz="2400" dirty="0" smtClean="0">
                <a:sym typeface="Wingdings" pitchFamily="2" charset="2"/>
              </a:rPr>
              <a:t> </a:t>
            </a:r>
          </a:p>
          <a:p>
            <a:r>
              <a:rPr lang="en-US" sz="2400" dirty="0" smtClean="0"/>
              <a:t>Various flavors have been developed over time</a:t>
            </a:r>
          </a:p>
          <a:p>
            <a:pPr lvl="1"/>
            <a:r>
              <a:rPr lang="en-US" sz="2000" dirty="0" smtClean="0"/>
              <a:t>Faster, more features </a:t>
            </a:r>
          </a:p>
          <a:p>
            <a:endParaRPr lang="en-US" sz="2400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4621888" y="1276350"/>
            <a:ext cx="4445912" cy="2895600"/>
            <a:chOff x="1347367" y="1447800"/>
            <a:chExt cx="5777333" cy="337185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5666" b="8776"/>
            <a:stretch/>
          </p:blipFill>
          <p:spPr bwMode="auto">
            <a:xfrm>
              <a:off x="1693069" y="1742281"/>
              <a:ext cx="5431631" cy="3077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1529816" y="1713999"/>
              <a:ext cx="1138998" cy="82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Access</a:t>
              </a:r>
              <a:br>
                <a:rPr lang="en-US" sz="2000" dirty="0"/>
              </a:br>
              <a:r>
                <a:rPr lang="en-US" sz="2000" dirty="0"/>
                <a:t>Point</a:t>
              </a: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1347367" y="3044992"/>
              <a:ext cx="925369" cy="3583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000" dirty="0"/>
                <a:t>Client</a:t>
              </a:r>
            </a:p>
          </p:txBody>
        </p:sp>
        <p:sp>
          <p:nvSpPr>
            <p:cNvPr id="10" name="TextBox 6"/>
            <p:cNvSpPr txBox="1">
              <a:spLocks noChangeArrowheads="1"/>
            </p:cNvSpPr>
            <p:nvPr/>
          </p:nvSpPr>
          <p:spPr bwMode="auto">
            <a:xfrm>
              <a:off x="3460165" y="1447800"/>
              <a:ext cx="1981201" cy="465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dirty="0"/>
                <a:t>To Network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458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Physical Layer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Uses 20/40 MHz channels on ISM bands</a:t>
            </a:r>
          </a:p>
          <a:p>
            <a:pPr lvl="1"/>
            <a:r>
              <a:rPr lang="en-US" sz="2000" dirty="0" smtClean="0"/>
              <a:t>802.11b/g/n on 2.4 GHz</a:t>
            </a:r>
          </a:p>
          <a:p>
            <a:pPr lvl="1"/>
            <a:r>
              <a:rPr lang="en-US" sz="2000" dirty="0" smtClean="0"/>
              <a:t>802.11 a/n on 5 GHz</a:t>
            </a:r>
          </a:p>
          <a:p>
            <a:pPr lvl="4"/>
            <a:endParaRPr lang="en-US" sz="1200" dirty="0" smtClean="0"/>
          </a:p>
          <a:p>
            <a:r>
              <a:rPr lang="en-US" sz="2400" spc="-60" dirty="0" smtClean="0"/>
              <a:t>OFDM modulation (except legacy 802.11b)</a:t>
            </a:r>
          </a:p>
          <a:p>
            <a:pPr lvl="1"/>
            <a:r>
              <a:rPr lang="en-US" sz="2000" dirty="0" smtClean="0"/>
              <a:t>Different amplitudes/phases for varying SNRs</a:t>
            </a:r>
          </a:p>
          <a:p>
            <a:pPr lvl="1"/>
            <a:r>
              <a:rPr lang="en-US" sz="2000" dirty="0" smtClean="0"/>
              <a:t>Rates from 6 to 54 Mbps  plus error correction</a:t>
            </a:r>
          </a:p>
          <a:p>
            <a:pPr lvl="1"/>
            <a:r>
              <a:rPr lang="en-US" sz="2000" dirty="0" smtClean="0"/>
              <a:t>802.11n uses multiple antennas; see “802.11 with Multiple Antennas for Dummies”</a:t>
            </a:r>
          </a:p>
        </p:txBody>
      </p:sp>
    </p:spTree>
    <p:extLst>
      <p:ext uri="{BB962C8B-B14F-4D97-AF65-F5344CB8AC3E}">
        <p14:creationId xmlns:p14="http://schemas.microsoft.com/office/powerpoint/2010/main" val="173556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l="122" t="5750" r="-122" b="86524"/>
          <a:stretch/>
        </p:blipFill>
        <p:spPr bwMode="auto">
          <a:xfrm>
            <a:off x="609600" y="4324350"/>
            <a:ext cx="7796213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Link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Multiple access uses CSMA/CA (next); RTS/CTS optional 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Frames are </a:t>
            </a:r>
            <a:r>
              <a:rPr lang="en-US" sz="2800" dirty="0" err="1" smtClean="0"/>
              <a:t>ACKed</a:t>
            </a:r>
            <a:r>
              <a:rPr lang="en-US" sz="2800" dirty="0" smtClean="0"/>
              <a:t> and retransmitted with ARQ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Funky addressing (three addresses!) due to AP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Errors are detected with a 32-bit CRC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Many, many features (e.g., encryption, power save)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48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 rotWithShape="1">
          <a:blip r:embed="rId3" cstate="print"/>
          <a:srcRect t="13656" b="66579"/>
          <a:stretch/>
        </p:blipFill>
        <p:spPr bwMode="auto">
          <a:xfrm>
            <a:off x="609599" y="3824288"/>
            <a:ext cx="7796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5105400" y="3324075"/>
            <a:ext cx="3352800" cy="527835"/>
            <a:chOff x="3657600" y="3247875"/>
            <a:chExt cx="3352800" cy="52783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346253" y="3638550"/>
              <a:ext cx="0" cy="137160"/>
            </a:xfrm>
            <a:prstGeom prst="straightConnector1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657600" y="3247875"/>
              <a:ext cx="3285294" cy="390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Packet from Network layer (IP)</a:t>
              </a:r>
              <a:endParaRPr lang="en-US" sz="2000" dirty="0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5231952" y="1936302"/>
              <a:ext cx="228602" cy="3328294"/>
            </a:xfrm>
            <a:prstGeom prst="leftBrace">
              <a:avLst>
                <a:gd name="adj1" fmla="val 23333"/>
                <a:gd name="adj2" fmla="val 50000"/>
              </a:avLst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333081" y="3867150"/>
            <a:ext cx="4876800" cy="4810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391400" y="3867150"/>
            <a:ext cx="838201" cy="481013"/>
          </a:xfrm>
          <a:prstGeom prst="rect">
            <a:avLst/>
          </a:prstGeom>
          <a:solidFill>
            <a:srgbClr val="FFB8F2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CSMA/CA for Multiple Access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Sender avoids collisions by inserting small random gaps</a:t>
            </a:r>
          </a:p>
          <a:p>
            <a:pPr lvl="1"/>
            <a:r>
              <a:rPr lang="en-US" sz="2400" dirty="0" smtClean="0"/>
              <a:t>E.g., when both B and C send, C picks a smaller gap, goes first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49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961936" y="2114550"/>
            <a:ext cx="7039064" cy="2545080"/>
            <a:chOff x="609599" y="1733551"/>
            <a:chExt cx="7039064" cy="2926080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401" b="9796"/>
            <a:stretch/>
          </p:blipFill>
          <p:spPr bwMode="auto">
            <a:xfrm>
              <a:off x="609599" y="1733551"/>
              <a:ext cx="7039064" cy="2926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665249" y="3943350"/>
              <a:ext cx="64953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Time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5723319" y="4324350"/>
              <a:ext cx="5334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eft Brace 10"/>
            <p:cNvSpPr/>
            <p:nvPr/>
          </p:nvSpPr>
          <p:spPr>
            <a:xfrm rot="16200000">
              <a:off x="3063240" y="3080386"/>
              <a:ext cx="274320" cy="457200"/>
            </a:xfrm>
            <a:prstGeom prst="leftBrace">
              <a:avLst>
                <a:gd name="adj1" fmla="val 29166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4998720" y="3145156"/>
              <a:ext cx="274320" cy="365760"/>
            </a:xfrm>
            <a:prstGeom prst="leftBrace">
              <a:avLst>
                <a:gd name="adj1" fmla="val 22222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ounded Rectangular Callout 13"/>
            <p:cNvSpPr/>
            <p:nvPr/>
          </p:nvSpPr>
          <p:spPr>
            <a:xfrm>
              <a:off x="790663" y="2343150"/>
              <a:ext cx="680156" cy="381000"/>
            </a:xfrm>
            <a:prstGeom prst="wedgeRoundRectCallout">
              <a:avLst>
                <a:gd name="adj1" fmla="val 11208"/>
                <a:gd name="adj2" fmla="val 975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5" name="Left Brace 14"/>
            <p:cNvSpPr/>
            <p:nvPr/>
          </p:nvSpPr>
          <p:spPr>
            <a:xfrm rot="16200000">
              <a:off x="3082290" y="4095750"/>
              <a:ext cx="274320" cy="457200"/>
            </a:xfrm>
            <a:prstGeom prst="leftBrace">
              <a:avLst>
                <a:gd name="adj1" fmla="val 29166"/>
                <a:gd name="adj2" fmla="val 50000"/>
              </a:avLst>
            </a:prstGeom>
            <a:solidFill>
              <a:schemeClr val="bg1"/>
            </a:solidFill>
            <a:ln w="28575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790661" y="3349228"/>
              <a:ext cx="680157" cy="381000"/>
            </a:xfrm>
            <a:prstGeom prst="wedgeRoundRectCallout">
              <a:avLst>
                <a:gd name="adj1" fmla="val 11208"/>
                <a:gd name="adj2" fmla="val 97500"/>
                <a:gd name="adj3" fmla="val 16667"/>
              </a:avLst>
            </a:prstGeom>
            <a:solidFill>
              <a:schemeClr val="accent3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Send?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039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 versus FDM (2)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TDM a user sends at a high rate a fraction of the time; in FDM, a user sends at a low rate all the time </a:t>
            </a:r>
          </a:p>
          <a:p>
            <a:pPr lvl="2"/>
            <a:endParaRPr lang="en-US" sz="1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848925" y="2400300"/>
            <a:ext cx="4715371" cy="2140982"/>
            <a:chOff x="233359" y="2126218"/>
            <a:chExt cx="4904175" cy="2226707"/>
          </a:xfrm>
        </p:grpSpPr>
        <p:grpSp>
          <p:nvGrpSpPr>
            <p:cNvPr id="32" name="Group 31"/>
            <p:cNvGrpSpPr/>
            <p:nvPr/>
          </p:nvGrpSpPr>
          <p:grpSpPr>
            <a:xfrm>
              <a:off x="561973" y="3514725"/>
              <a:ext cx="4381502" cy="838200"/>
              <a:chOff x="561973" y="3514725"/>
              <a:chExt cx="4381502" cy="838200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561975" y="3514725"/>
                <a:ext cx="4381500" cy="838200"/>
                <a:chOff x="561975" y="1905000"/>
                <a:chExt cx="4381500" cy="838200"/>
              </a:xfrm>
            </p:grpSpPr>
            <p:cxnSp>
              <p:nvCxnSpPr>
                <p:cNvPr id="50" name="Straight Arrow Connector 49"/>
                <p:cNvCxnSpPr/>
                <p:nvPr/>
              </p:nvCxnSpPr>
              <p:spPr>
                <a:xfrm flipV="1">
                  <a:off x="561975" y="1905000"/>
                  <a:ext cx="0" cy="8382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561975" y="2743200"/>
                  <a:ext cx="43815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Rectangle 48"/>
              <p:cNvSpPr/>
              <p:nvPr/>
            </p:nvSpPr>
            <p:spPr>
              <a:xfrm>
                <a:off x="561973" y="4171966"/>
                <a:ext cx="4010025" cy="171420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33359" y="2126218"/>
              <a:ext cx="4904175" cy="1650742"/>
              <a:chOff x="233359" y="1545193"/>
              <a:chExt cx="4904175" cy="1650742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233359" y="1545193"/>
                <a:ext cx="4904175" cy="1650742"/>
                <a:chOff x="233359" y="1545193"/>
                <a:chExt cx="4904175" cy="1650742"/>
              </a:xfrm>
            </p:grpSpPr>
            <p:cxnSp>
              <p:nvCxnSpPr>
                <p:cNvPr id="44" name="Straight Arrow Connector 43"/>
                <p:cNvCxnSpPr/>
                <p:nvPr/>
              </p:nvCxnSpPr>
              <p:spPr>
                <a:xfrm flipV="1">
                  <a:off x="561975" y="1905000"/>
                  <a:ext cx="0" cy="83820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561975" y="2743200"/>
                  <a:ext cx="438150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233359" y="1545193"/>
                  <a:ext cx="65723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Rate</a:t>
                  </a:r>
                  <a:endParaRPr lang="en-US" sz="20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4435098" y="2795825"/>
                  <a:ext cx="70243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dirty="0" smtClean="0"/>
                    <a:t>Time</a:t>
                  </a:r>
                  <a:endParaRPr lang="en-US" sz="2000" dirty="0"/>
                </a:p>
              </p:txBody>
            </p:sp>
          </p:grpSp>
          <p:sp>
            <p:nvSpPr>
              <p:cNvPr id="37" name="Rectangle 36"/>
              <p:cNvSpPr/>
              <p:nvPr/>
            </p:nvSpPr>
            <p:spPr>
              <a:xfrm>
                <a:off x="561976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181101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62126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381251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019425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638550" y="2067308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219575" y="2062544"/>
                <a:ext cx="114300" cy="67151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2178096" y="3548360"/>
              <a:ext cx="777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FDM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178097" y="2126218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DM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10202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of 802.11 (Guess)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ikely ubiquitous for Internet connectivity</a:t>
            </a:r>
          </a:p>
          <a:p>
            <a:pPr lvl="1"/>
            <a:r>
              <a:rPr lang="en-US" dirty="0" smtClean="0"/>
              <a:t>Greater diversity, from low- to high-end devices </a:t>
            </a:r>
          </a:p>
          <a:p>
            <a:r>
              <a:rPr lang="en-US" dirty="0" smtClean="0"/>
              <a:t>Innovation in physical layer drives speed</a:t>
            </a:r>
          </a:p>
          <a:p>
            <a:pPr lvl="1"/>
            <a:r>
              <a:rPr lang="en-US" dirty="0" smtClean="0"/>
              <a:t>And power-efficient operation too</a:t>
            </a:r>
          </a:p>
          <a:p>
            <a:r>
              <a:rPr lang="en-US" dirty="0" smtClean="0"/>
              <a:t>More seamless integration of connectivity</a:t>
            </a:r>
          </a:p>
          <a:p>
            <a:pPr lvl="1"/>
            <a:r>
              <a:rPr lang="en-US" dirty="0" smtClean="0"/>
              <a:t>Too manual now, and limited (e.g., device-to-device)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10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TDM/FDM Usage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Statically divide a resource</a:t>
            </a:r>
          </a:p>
          <a:p>
            <a:pPr lvl="1"/>
            <a:r>
              <a:rPr lang="en-US" sz="2400" dirty="0" smtClean="0"/>
              <a:t>Suited for continuous traffic, fixed number of users</a:t>
            </a:r>
          </a:p>
          <a:p>
            <a:pPr lvl="4"/>
            <a:endParaRPr lang="en-US" sz="1200" dirty="0"/>
          </a:p>
          <a:p>
            <a:r>
              <a:rPr lang="en-US" sz="2800" dirty="0" smtClean="0"/>
              <a:t>Widely used in telecommunications</a:t>
            </a:r>
          </a:p>
          <a:p>
            <a:pPr lvl="1"/>
            <a:r>
              <a:rPr lang="en-US" sz="2400" dirty="0" smtClean="0"/>
              <a:t>TV and radio stations (FDM)</a:t>
            </a:r>
          </a:p>
          <a:p>
            <a:pPr lvl="1"/>
            <a:r>
              <a:rPr lang="en-US" sz="2400" dirty="0" smtClean="0"/>
              <a:t>GSM (2G cellular) allocates calls using TDM within FDM</a:t>
            </a:r>
          </a:p>
          <a:p>
            <a:pPr lvl="1"/>
            <a:endParaRPr lang="en-US" sz="20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325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Traffic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Network traffic is </a:t>
            </a:r>
            <a:r>
              <a:rPr lang="en-US" sz="2800" u="sng" dirty="0" err="1" smtClean="0"/>
              <a:t>bursty</a:t>
            </a:r>
            <a:endParaRPr lang="en-US" sz="2800" u="sng" dirty="0" smtClean="0"/>
          </a:p>
          <a:p>
            <a:pPr lvl="1">
              <a:spcBef>
                <a:spcPts val="0"/>
              </a:spcBef>
            </a:pPr>
            <a:r>
              <a:rPr lang="en-US" sz="2000" dirty="0" smtClean="0"/>
              <a:t>ON/OFF</a:t>
            </a:r>
            <a:r>
              <a:rPr lang="en-US" sz="2400" dirty="0" smtClean="0"/>
              <a:t> sources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Load varies greatly over time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098287" y="2500322"/>
            <a:ext cx="3641672" cy="2053807"/>
            <a:chOff x="635053" y="2537806"/>
            <a:chExt cx="4408185" cy="2053807"/>
          </a:xfrm>
        </p:grpSpPr>
        <p:grpSp>
          <p:nvGrpSpPr>
            <p:cNvPr id="34" name="Group 33"/>
            <p:cNvGrpSpPr/>
            <p:nvPr/>
          </p:nvGrpSpPr>
          <p:grpSpPr>
            <a:xfrm>
              <a:off x="635053" y="2537806"/>
              <a:ext cx="4408185" cy="1085214"/>
              <a:chOff x="233359" y="1545193"/>
              <a:chExt cx="5412552" cy="1317138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943475" y="2462222"/>
                <a:ext cx="70243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6" name="Ink 35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36" name="Ink 35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772" y="2913672"/>
                  <a:ext cx="3469794" cy="51621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7" name="Ink 36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7" name="Ink 36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0" y="3823740"/>
                  <a:ext cx="3583952" cy="5353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25606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</a:t>
            </a:r>
            <a:r>
              <a:rPr lang="en-US" dirty="0" smtClean="0"/>
              <a:t>Traffic (2)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Network traffic is </a:t>
            </a:r>
            <a:r>
              <a:rPr lang="en-US" sz="2800" u="sng" dirty="0" err="1" smtClean="0"/>
              <a:t>bursty</a:t>
            </a:r>
            <a:endParaRPr lang="en-US" sz="2800" u="sng" dirty="0" smtClean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Inefficient to always allocate user  their </a:t>
            </a:r>
            <a:r>
              <a:rPr lang="en-US" sz="2000" dirty="0" smtClean="0"/>
              <a:t>ON</a:t>
            </a:r>
            <a:r>
              <a:rPr lang="en-US" sz="2400" dirty="0" smtClean="0"/>
              <a:t> needs with TDM/FDM</a:t>
            </a:r>
          </a:p>
          <a:p>
            <a:pPr lvl="1"/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077253" y="2490797"/>
            <a:ext cx="3756585" cy="2053807"/>
            <a:chOff x="635053" y="2537806"/>
            <a:chExt cx="4547285" cy="2053807"/>
          </a:xfrm>
        </p:grpSpPr>
        <p:grpSp>
          <p:nvGrpSpPr>
            <p:cNvPr id="32" name="Group 31"/>
            <p:cNvGrpSpPr/>
            <p:nvPr/>
          </p:nvGrpSpPr>
          <p:grpSpPr>
            <a:xfrm>
              <a:off x="635053" y="2537806"/>
              <a:ext cx="4547285" cy="1155667"/>
              <a:chOff x="233359" y="1545193"/>
              <a:chExt cx="5583344" cy="1402648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772686" y="2462222"/>
                <a:ext cx="1044017" cy="4856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4" name="Ink 33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34" name="Ink 33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772" y="2913648"/>
                  <a:ext cx="3469794" cy="5162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5" name="Ink 34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5" name="Ink 34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2" y="3823740"/>
                  <a:ext cx="3583948" cy="535320"/>
                </a:xfrm>
                <a:prstGeom prst="rect">
                  <a:avLst/>
                </a:prstGeom>
              </p:spPr>
            </p:pic>
          </mc:Fallback>
        </mc:AlternateContent>
      </p:grpSp>
      <p:cxnSp>
        <p:nvCxnSpPr>
          <p:cNvPr id="44" name="Straight Connector 43"/>
          <p:cNvCxnSpPr/>
          <p:nvPr/>
        </p:nvCxnSpPr>
        <p:spPr>
          <a:xfrm>
            <a:off x="1328952" y="2882851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328951" y="3798152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19266" y="2682796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3936339" y="3584129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935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Multiplexing Network </a:t>
            </a:r>
            <a:r>
              <a:rPr lang="en-US" dirty="0" smtClean="0"/>
              <a:t>Traffic (3)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Multiple </a:t>
            </a:r>
            <a:r>
              <a:rPr lang="en-US" sz="2800" u="sng" dirty="0"/>
              <a:t>access </a:t>
            </a:r>
            <a:r>
              <a:rPr lang="en-US" sz="2800" dirty="0"/>
              <a:t>schemes multiplex users according to </a:t>
            </a:r>
            <a:r>
              <a:rPr lang="en-US" sz="2800" dirty="0" smtClean="0"/>
              <a:t>their demands – for gains of statistical multiplexing</a:t>
            </a:r>
            <a:endParaRPr lang="en-US" sz="2400" dirty="0"/>
          </a:p>
          <a:p>
            <a:pPr lvl="4"/>
            <a:endParaRPr lang="en-US" sz="11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461 University of Washington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35054" y="2413981"/>
            <a:ext cx="3641672" cy="2053807"/>
            <a:chOff x="635053" y="2537806"/>
            <a:chExt cx="4408185" cy="2053807"/>
          </a:xfrm>
        </p:grpSpPr>
        <p:grpSp>
          <p:nvGrpSpPr>
            <p:cNvPr id="27" name="Group 26"/>
            <p:cNvGrpSpPr/>
            <p:nvPr/>
          </p:nvGrpSpPr>
          <p:grpSpPr>
            <a:xfrm>
              <a:off x="635053" y="2537806"/>
              <a:ext cx="4408185" cy="1085214"/>
              <a:chOff x="233359" y="1545193"/>
              <a:chExt cx="5412552" cy="1317138"/>
            </a:xfrm>
          </p:grpSpPr>
          <p:cxnSp>
            <p:nvCxnSpPr>
              <p:cNvPr id="35" name="Straight Arrow Connector 34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233359" y="1545193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43475" y="2462222"/>
                <a:ext cx="702436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35053" y="3458185"/>
              <a:ext cx="4408185" cy="1133428"/>
              <a:chOff x="233359" y="1555099"/>
              <a:chExt cx="5412552" cy="1311037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561975" y="1905000"/>
                <a:ext cx="0" cy="8382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61975" y="2743200"/>
                <a:ext cx="43815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233359" y="1555099"/>
                <a:ext cx="6572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Rate</a:t>
                </a:r>
                <a:endParaRPr lang="en-US" sz="20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943475" y="2466026"/>
                <a:ext cx="70243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Time</a:t>
                </a:r>
                <a:endParaRPr lang="en-US" sz="2000" dirty="0"/>
              </a:p>
            </p:txBody>
          </p:sp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9" name="Ink 28"/>
                <p14:cNvContentPartPr/>
                <p14:nvPr/>
              </p14:nvContentPartPr>
              <p14:xfrm>
                <a:off x="946410" y="2929860"/>
                <a:ext cx="3440160" cy="484200"/>
              </p14:xfrm>
            </p:contentPart>
          </mc:Choice>
          <mc:Fallback xmlns="">
            <p:pic>
              <p:nvPicPr>
                <p:cNvPr id="29" name="Ink 2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933336" y="2913672"/>
                  <a:ext cx="3470230" cy="51657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0" name="Ink 29"/>
                <p14:cNvContentPartPr/>
                <p14:nvPr/>
              </p14:nvContentPartPr>
              <p14:xfrm>
                <a:off x="907890" y="3838860"/>
                <a:ext cx="3549960" cy="504000"/>
              </p14:xfrm>
            </p:contentPart>
          </mc:Choice>
          <mc:Fallback xmlns="">
            <p:pic>
              <p:nvPicPr>
                <p:cNvPr id="30" name="Ink 29"/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1330" y="3823740"/>
                  <a:ext cx="3583952" cy="53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4733926" y="2675626"/>
            <a:ext cx="3641672" cy="1561464"/>
            <a:chOff x="233359" y="967143"/>
            <a:chExt cx="5412552" cy="1895188"/>
          </a:xfrm>
        </p:grpSpPr>
        <p:cxnSp>
          <p:nvCxnSpPr>
            <p:cNvPr id="48" name="Straight Arrow Connector 47"/>
            <p:cNvCxnSpPr/>
            <p:nvPr/>
          </p:nvCxnSpPr>
          <p:spPr>
            <a:xfrm flipV="1">
              <a:off x="561974" y="1390407"/>
              <a:ext cx="0" cy="13527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561975" y="2743200"/>
              <a:ext cx="43815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33359" y="967143"/>
              <a:ext cx="657232" cy="4001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Rate</a:t>
              </a:r>
              <a:endParaRPr lang="en-US" sz="2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3475" y="2462222"/>
              <a:ext cx="702436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Time</a:t>
              </a:r>
              <a:endParaRPr lang="en-US" sz="2000" dirty="0"/>
            </a:p>
          </p:txBody>
        </p:sp>
      </p:grpSp>
      <p:cxnSp>
        <p:nvCxnSpPr>
          <p:cNvPr id="53" name="Straight Connector 52"/>
          <p:cNvCxnSpPr/>
          <p:nvPr/>
        </p:nvCxnSpPr>
        <p:spPr>
          <a:xfrm>
            <a:off x="928902" y="2816176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928901" y="3731477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519216" y="2558971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p:sp>
        <p:nvSpPr>
          <p:cNvPr id="56" name="TextBox 55"/>
          <p:cNvSpPr txBox="1"/>
          <p:nvPr/>
        </p:nvSpPr>
        <p:spPr>
          <a:xfrm>
            <a:off x="3536289" y="3479354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</a:t>
            </a:r>
            <a:endParaRPr lang="en-US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3" name="Ink 62"/>
              <p14:cNvContentPartPr/>
              <p14:nvPr/>
            </p14:nvContentPartPr>
            <p14:xfrm>
              <a:off x="4959585" y="3306890"/>
              <a:ext cx="2765190" cy="648773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53465" y="3291049"/>
                <a:ext cx="2782830" cy="670735"/>
              </a:xfrm>
              <a:prstGeom prst="rect">
                <a:avLst/>
              </a:prstGeom>
            </p:spPr>
          </p:pic>
        </mc:Fallback>
      </mc:AlternateContent>
      <p:cxnSp>
        <p:nvCxnSpPr>
          <p:cNvPr id="66" name="Straight Connector 65"/>
          <p:cNvCxnSpPr/>
          <p:nvPr/>
        </p:nvCxnSpPr>
        <p:spPr>
          <a:xfrm>
            <a:off x="4964550" y="3297365"/>
            <a:ext cx="265698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589805" y="3013950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R’&lt;2R</a:t>
            </a:r>
            <a:endParaRPr lang="en-US" sz="2000" dirty="0"/>
          </a:p>
        </p:txBody>
      </p:sp>
      <p:sp>
        <p:nvSpPr>
          <p:cNvPr id="68" name="TextBox 67"/>
          <p:cNvSpPr txBox="1"/>
          <p:nvPr/>
        </p:nvSpPr>
        <p:spPr>
          <a:xfrm>
            <a:off x="947518" y="2152441"/>
            <a:ext cx="2619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Two users, each need R</a:t>
            </a:r>
            <a:endParaRPr lang="en-US" sz="2000" dirty="0"/>
          </a:p>
        </p:txBody>
      </p:sp>
      <p:sp>
        <p:nvSpPr>
          <p:cNvPr id="69" name="TextBox 68"/>
          <p:cNvSpPr txBox="1"/>
          <p:nvPr/>
        </p:nvSpPr>
        <p:spPr>
          <a:xfrm>
            <a:off x="4936737" y="2171491"/>
            <a:ext cx="29845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Together they need R’ &lt; 2R</a:t>
            </a:r>
            <a:endParaRPr lang="en-US" sz="2000" dirty="0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4276726" y="3570184"/>
            <a:ext cx="533399" cy="0"/>
          </a:xfrm>
          <a:prstGeom prst="straightConnector1">
            <a:avLst/>
          </a:prstGeom>
          <a:ln w="57150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75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32453</TotalTime>
  <Words>2264</Words>
  <Application>Microsoft Macintosh PowerPoint</Application>
  <PresentationFormat>On-screen Show (16:9)</PresentationFormat>
  <Paragraphs>489</Paragraphs>
  <Slides>50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Topic</vt:lpstr>
      <vt:lpstr>Time Division Multiplexing (TDM)</vt:lpstr>
      <vt:lpstr>Frequency Division Multiplexing (FDM)</vt:lpstr>
      <vt:lpstr>TDM versus FDM</vt:lpstr>
      <vt:lpstr>TDM versus FDM (2)</vt:lpstr>
      <vt:lpstr>TDM/FDM Usage</vt:lpstr>
      <vt:lpstr>Multiplexing Network Traffic</vt:lpstr>
      <vt:lpstr>Multiplexing Network Traffic (2)</vt:lpstr>
      <vt:lpstr>Multiplexing Network Traffic (3)</vt:lpstr>
      <vt:lpstr>Multiple Access</vt:lpstr>
      <vt:lpstr>Topic</vt:lpstr>
      <vt:lpstr>Topic (2)</vt:lpstr>
      <vt:lpstr>ALOHA Network</vt:lpstr>
      <vt:lpstr>ALOHA Protocol</vt:lpstr>
      <vt:lpstr>ALOHA Protocol (2)</vt:lpstr>
      <vt:lpstr>ALOHA Protocol (3)</vt:lpstr>
      <vt:lpstr>Classic Ethernet </vt:lpstr>
      <vt:lpstr>CSMA (Carrier Sense Multiple Access)</vt:lpstr>
      <vt:lpstr>CSMA (2)</vt:lpstr>
      <vt:lpstr>CSMA (3)</vt:lpstr>
      <vt:lpstr>CSMA/CD (with Collision Detection)</vt:lpstr>
      <vt:lpstr>CSMA/CD Complications</vt:lpstr>
      <vt:lpstr>CSMA/CD Complications (2)</vt:lpstr>
      <vt:lpstr>CSMA “Persistence”</vt:lpstr>
      <vt:lpstr>CSMA “Persistence” (2)</vt:lpstr>
      <vt:lpstr>CSMA “Persistence” (3)</vt:lpstr>
      <vt:lpstr>Binary Exponential Backoff (BEB)</vt:lpstr>
      <vt:lpstr>Classic Ethernet, or IEEE 802.3</vt:lpstr>
      <vt:lpstr>Ethernet Frame Format</vt:lpstr>
      <vt:lpstr>Modern Ethernet</vt:lpstr>
      <vt:lpstr>Topic</vt:lpstr>
      <vt:lpstr>Wireless Complications</vt:lpstr>
      <vt:lpstr>Different Coverage Areas</vt:lpstr>
      <vt:lpstr>Hidden Terminals</vt:lpstr>
      <vt:lpstr>Exposed Terminals</vt:lpstr>
      <vt:lpstr>Nodes Can’t Hear While Sending</vt:lpstr>
      <vt:lpstr>Possible Solution: MACA</vt:lpstr>
      <vt:lpstr>MACA – Hidden Terminals</vt:lpstr>
      <vt:lpstr>MACA – Hidden Terminals (2)</vt:lpstr>
      <vt:lpstr>MACA – Hidden Terminals (3)</vt:lpstr>
      <vt:lpstr>MACA – Hidden Terminals (4)</vt:lpstr>
      <vt:lpstr>MACA – Exposed Terminals</vt:lpstr>
      <vt:lpstr>MACA – Exposed Terminals (2)</vt:lpstr>
      <vt:lpstr>MACA – Exposed Terminals (3)</vt:lpstr>
      <vt:lpstr>MACA – Exposed Terminals (4)</vt:lpstr>
      <vt:lpstr>802.11, or WiFi</vt:lpstr>
      <vt:lpstr>802.11 Physical Layer</vt:lpstr>
      <vt:lpstr>802.11 Link Layer</vt:lpstr>
      <vt:lpstr>802.11 CSMA/CA for Multiple Access</vt:lpstr>
      <vt:lpstr>The Future of 802.11 (Guess)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SHYAM GOLLAKOTA</cp:lastModifiedBy>
  <cp:revision>179</cp:revision>
  <dcterms:created xsi:type="dcterms:W3CDTF">2012-10-22T20:55:18Z</dcterms:created>
  <dcterms:modified xsi:type="dcterms:W3CDTF">2016-04-27T17:59:01Z</dcterms:modified>
</cp:coreProperties>
</file>