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40" r:id="rId2"/>
    <p:sldId id="408" r:id="rId3"/>
    <p:sldId id="321" r:id="rId4"/>
    <p:sldId id="323" r:id="rId5"/>
    <p:sldId id="409" r:id="rId6"/>
    <p:sldId id="410" r:id="rId7"/>
    <p:sldId id="411" r:id="rId8"/>
    <p:sldId id="412" r:id="rId9"/>
    <p:sldId id="413" r:id="rId10"/>
    <p:sldId id="414" r:id="rId11"/>
    <p:sldId id="415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>
      <p:cViewPr>
        <p:scale>
          <a:sx n="100" d="100"/>
          <a:sy n="100" d="100"/>
        </p:scale>
        <p:origin x="-80" y="-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3/29/16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0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657350"/>
            <a:ext cx="9144000" cy="857250"/>
          </a:xfrm>
        </p:spPr>
        <p:txBody>
          <a:bodyPr/>
          <a:lstStyle/>
          <a:p>
            <a:r>
              <a:rPr lang="en-US" dirty="0" smtClean="0"/>
              <a:t>Computer Networks</a:t>
            </a:r>
            <a:endParaRPr lang="en-US" dirty="0"/>
          </a:p>
        </p:txBody>
      </p:sp>
      <p:sp>
        <p:nvSpPr>
          <p:cNvPr id="41" name="Title 3"/>
          <p:cNvSpPr txBox="1">
            <a:spLocks/>
          </p:cNvSpPr>
          <p:nvPr/>
        </p:nvSpPr>
        <p:spPr>
          <a:xfrm>
            <a:off x="0" y="2419350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3000" dirty="0" err="1" smtClean="0">
                <a:solidFill>
                  <a:srgbClr val="000000"/>
                </a:solidFill>
              </a:rPr>
              <a:t>Shyam</a:t>
            </a:r>
            <a:r>
              <a:rPr lang="en-US" sz="3000" dirty="0" smtClean="0">
                <a:solidFill>
                  <a:srgbClr val="000000"/>
                </a:solidFill>
              </a:rPr>
              <a:t> </a:t>
            </a:r>
            <a:r>
              <a:rPr lang="en-US" sz="3000" dirty="0" err="1" smtClean="0">
                <a:solidFill>
                  <a:srgbClr val="000000"/>
                </a:solidFill>
              </a:rPr>
              <a:t>Gollakota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38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Webpage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609600" y="4781550"/>
            <a:ext cx="2895600" cy="273844"/>
          </a:xfrm>
        </p:spPr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Cs.washington.edu</a:t>
            </a:r>
            <a:r>
              <a:rPr lang="en-US" dirty="0" smtClean="0"/>
              <a:t>/561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1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Cutting Edge Research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609600" y="4781550"/>
            <a:ext cx="2895600" cy="273844"/>
          </a:xfrm>
        </p:spPr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Phy</a:t>
            </a:r>
            <a:r>
              <a:rPr lang="en-US" dirty="0" smtClean="0"/>
              <a:t> Layer: Backscatter, </a:t>
            </a:r>
            <a:r>
              <a:rPr lang="en-US" dirty="0" smtClean="0">
                <a:solidFill>
                  <a:srgbClr val="FF0000"/>
                </a:solidFill>
              </a:rPr>
              <a:t>passive-</a:t>
            </a:r>
            <a:r>
              <a:rPr lang="en-US" dirty="0" err="1" smtClean="0">
                <a:solidFill>
                  <a:srgbClr val="FF0000"/>
                </a:solidFill>
              </a:rPr>
              <a:t>wifi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Internet: Data Center, SDN</a:t>
            </a:r>
          </a:p>
          <a:p>
            <a:r>
              <a:rPr lang="en-US" dirty="0" smtClean="0"/>
              <a:t>Transport: DCTCP, Multipath-TCP</a:t>
            </a:r>
          </a:p>
          <a:p>
            <a:r>
              <a:rPr lang="en-US" dirty="0" smtClean="0"/>
              <a:t>Applications: </a:t>
            </a:r>
            <a:r>
              <a:rPr lang="en-US" dirty="0" smtClean="0">
                <a:solidFill>
                  <a:srgbClr val="FF0000"/>
                </a:solidFill>
              </a:rPr>
              <a:t>Localization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Gesture recognition</a:t>
            </a:r>
            <a:r>
              <a:rPr lang="en-US" dirty="0" smtClean="0"/>
              <a:t>, SPDY, mobile system design, gaming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12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 of Things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174625" indent="-174625">
              <a:buNone/>
            </a:pPr>
            <a:r>
              <a:rPr lang="en-US" dirty="0" smtClean="0"/>
              <a:t>“The </a:t>
            </a:r>
            <a:r>
              <a:rPr lang="en-US" dirty="0"/>
              <a:t>internet's next big </a:t>
            </a:r>
            <a:r>
              <a:rPr lang="en-US" dirty="0" smtClean="0"/>
              <a:t>frontier”</a:t>
            </a:r>
          </a:p>
          <a:p>
            <a:pPr lvl="1"/>
            <a:r>
              <a:rPr lang="en-US" dirty="0" smtClean="0"/>
              <a:t>                     1/7/2013</a:t>
            </a:r>
          </a:p>
          <a:p>
            <a:pPr lvl="2"/>
            <a:endParaRPr lang="en-US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A look at how the Internet is becoming immersed in the physical world, not just communications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</a:t>
            </a:r>
            <a:r>
              <a:rPr lang="en-US" dirty="0" smtClean="0"/>
              <a:t>ackscatter and sensing</a:t>
            </a:r>
            <a:endParaRPr lang="en-US" dirty="0" smtClean="0"/>
          </a:p>
        </p:txBody>
      </p:sp>
      <p:pic>
        <p:nvPicPr>
          <p:cNvPr id="1026" name="Picture 2" descr="BB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79" y="1657350"/>
            <a:ext cx="13335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41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Reference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four layer model </a:t>
            </a:r>
            <a:r>
              <a:rPr lang="en-US" sz="2800" dirty="0" smtClean="0"/>
              <a:t>based on experience; </a:t>
            </a:r>
            <a:r>
              <a:rPr lang="en-US" sz="2800" dirty="0"/>
              <a:t>omits some </a:t>
            </a:r>
            <a:r>
              <a:rPr lang="en-US" sz="2800" dirty="0" smtClean="0"/>
              <a:t> OSI </a:t>
            </a:r>
            <a:r>
              <a:rPr lang="en-US" sz="2800" dirty="0"/>
              <a:t>layers and uses </a:t>
            </a:r>
            <a:r>
              <a:rPr lang="en-US" sz="2800" dirty="0" smtClean="0"/>
              <a:t>IP </a:t>
            </a:r>
            <a:r>
              <a:rPr lang="en-US" sz="2800" dirty="0"/>
              <a:t>as the network layer.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219204" y="2282902"/>
            <a:ext cx="72389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     Application</a:t>
            </a:r>
            <a:r>
              <a:rPr lang="en-US" sz="2800" dirty="0" smtClean="0"/>
              <a:t> </a:t>
            </a:r>
            <a:r>
              <a:rPr lang="en-US" sz="2400" dirty="0" smtClean="0"/>
              <a:t>   </a:t>
            </a:r>
            <a:r>
              <a:rPr lang="en-US" sz="2000" dirty="0"/>
              <a:t>– </a:t>
            </a:r>
            <a:r>
              <a:rPr lang="en-US" sz="2000" dirty="0" smtClean="0"/>
              <a:t>Programs that use network service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87" name="TextBox 86"/>
          <p:cNvSpPr txBox="1"/>
          <p:nvPr/>
        </p:nvSpPr>
        <p:spPr>
          <a:xfrm>
            <a:off x="1219200" y="2799564"/>
            <a:ext cx="7239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     Transport</a:t>
            </a:r>
            <a:r>
              <a:rPr lang="en-US" sz="2800" dirty="0"/>
              <a:t>	</a:t>
            </a:r>
            <a:r>
              <a:rPr lang="en-US" sz="2400" dirty="0"/>
              <a:t>      </a:t>
            </a:r>
            <a:r>
              <a:rPr lang="en-US" sz="2000" dirty="0"/>
              <a:t>– </a:t>
            </a:r>
            <a:r>
              <a:rPr lang="en-US" sz="2000" dirty="0" smtClean="0"/>
              <a:t>Provides end-to-end data delivery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88" name="TextBox 87"/>
          <p:cNvSpPr txBox="1"/>
          <p:nvPr/>
        </p:nvSpPr>
        <p:spPr>
          <a:xfrm>
            <a:off x="1219204" y="3285765"/>
            <a:ext cx="723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     Internet	      </a:t>
            </a:r>
            <a:r>
              <a:rPr lang="en-US" sz="2000" dirty="0" smtClean="0"/>
              <a:t>– Send packets over multiple networks</a:t>
            </a:r>
            <a:endParaRPr lang="en-US" sz="2000" dirty="0"/>
          </a:p>
        </p:txBody>
      </p:sp>
      <p:sp>
        <p:nvSpPr>
          <p:cNvPr id="89" name="TextBox 88"/>
          <p:cNvSpPr txBox="1"/>
          <p:nvPr/>
        </p:nvSpPr>
        <p:spPr>
          <a:xfrm>
            <a:off x="1219202" y="3784096"/>
            <a:ext cx="7315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     Link	      </a:t>
            </a:r>
            <a:r>
              <a:rPr lang="en-US" sz="2000" dirty="0"/>
              <a:t>– Send </a:t>
            </a:r>
            <a:r>
              <a:rPr lang="en-US" sz="2000" dirty="0" smtClean="0"/>
              <a:t>frames over a link</a:t>
            </a:r>
            <a:endParaRPr lang="en-US" sz="2000" dirty="0"/>
          </a:p>
        </p:txBody>
      </p:sp>
      <p:sp>
        <p:nvSpPr>
          <p:cNvPr id="85" name="Rectangle 84"/>
          <p:cNvSpPr/>
          <p:nvPr/>
        </p:nvSpPr>
        <p:spPr>
          <a:xfrm>
            <a:off x="1676404" y="2282901"/>
            <a:ext cx="1676400" cy="498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676404" y="2781232"/>
            <a:ext cx="1676400" cy="498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1676404" y="3279563"/>
            <a:ext cx="1676400" cy="498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1676404" y="3777894"/>
            <a:ext cx="1676400" cy="498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5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Reference Model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 is the “narrow waist” of the Internet</a:t>
            </a:r>
          </a:p>
          <a:p>
            <a:pPr lvl="1"/>
            <a:r>
              <a:rPr lang="en-US" sz="2400" dirty="0" smtClean="0"/>
              <a:t>Supports many different links below and apps above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1102850" y="2114550"/>
            <a:ext cx="5297950" cy="2367255"/>
            <a:chOff x="838200" y="2089012"/>
            <a:chExt cx="5334000" cy="2768738"/>
          </a:xfrm>
        </p:grpSpPr>
        <p:sp>
          <p:nvSpPr>
            <p:cNvPr id="83" name="Rectangle 82"/>
            <p:cNvSpPr/>
            <p:nvPr/>
          </p:nvSpPr>
          <p:spPr>
            <a:xfrm>
              <a:off x="3554183" y="3130719"/>
              <a:ext cx="1779817" cy="68292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838200" y="2089012"/>
              <a:ext cx="5334000" cy="2768738"/>
              <a:chOff x="685800" y="1708012"/>
              <a:chExt cx="5334000" cy="2768738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2590800" y="1733550"/>
                <a:ext cx="3429000" cy="2743200"/>
                <a:chOff x="2590800" y="1073318"/>
                <a:chExt cx="3429000" cy="3403432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 flipV="1">
                  <a:off x="2590800" y="1073318"/>
                  <a:ext cx="3429000" cy="3403432"/>
                  <a:chOff x="2590800" y="1200150"/>
                  <a:chExt cx="3200402" cy="3276600"/>
                </a:xfrm>
              </p:grpSpPr>
              <p:sp>
                <p:nvSpPr>
                  <p:cNvPr id="14" name="Freeform 13"/>
                  <p:cNvSpPr/>
                  <p:nvPr/>
                </p:nvSpPr>
                <p:spPr>
                  <a:xfrm rot="16200000">
                    <a:off x="3657601" y="2343149"/>
                    <a:ext cx="3276600" cy="990602"/>
                  </a:xfrm>
                  <a:custGeom>
                    <a:avLst/>
                    <a:gdLst>
                      <a:gd name="connsiteX0" fmla="*/ 0 w 4886325"/>
                      <a:gd name="connsiteY0" fmla="*/ 2533650 h 2533650"/>
                      <a:gd name="connsiteX1" fmla="*/ 447675 w 4886325"/>
                      <a:gd name="connsiteY1" fmla="*/ 2476500 h 2533650"/>
                      <a:gd name="connsiteX2" fmla="*/ 809625 w 4886325"/>
                      <a:gd name="connsiteY2" fmla="*/ 2257425 h 2533650"/>
                      <a:gd name="connsiteX3" fmla="*/ 1304925 w 4886325"/>
                      <a:gd name="connsiteY3" fmla="*/ 1638300 h 2533650"/>
                      <a:gd name="connsiteX4" fmla="*/ 1704975 w 4886325"/>
                      <a:gd name="connsiteY4" fmla="*/ 781050 h 2533650"/>
                      <a:gd name="connsiteX5" fmla="*/ 2057400 w 4886325"/>
                      <a:gd name="connsiteY5" fmla="*/ 190500 h 2533650"/>
                      <a:gd name="connsiteX6" fmla="*/ 2438400 w 4886325"/>
                      <a:gd name="connsiteY6" fmla="*/ 0 h 2533650"/>
                      <a:gd name="connsiteX7" fmla="*/ 2857500 w 4886325"/>
                      <a:gd name="connsiteY7" fmla="*/ 209550 h 2533650"/>
                      <a:gd name="connsiteX8" fmla="*/ 3171825 w 4886325"/>
                      <a:gd name="connsiteY8" fmla="*/ 704850 h 2533650"/>
                      <a:gd name="connsiteX9" fmla="*/ 3629025 w 4886325"/>
                      <a:gd name="connsiteY9" fmla="*/ 1714500 h 2533650"/>
                      <a:gd name="connsiteX10" fmla="*/ 4076700 w 4886325"/>
                      <a:gd name="connsiteY10" fmla="*/ 2257425 h 2533650"/>
                      <a:gd name="connsiteX11" fmla="*/ 4514850 w 4886325"/>
                      <a:gd name="connsiteY11" fmla="*/ 2466975 h 2533650"/>
                      <a:gd name="connsiteX12" fmla="*/ 4886325 w 4886325"/>
                      <a:gd name="connsiteY12" fmla="*/ 2533650 h 25336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886325" h="2533650">
                        <a:moveTo>
                          <a:pt x="0" y="2533650"/>
                        </a:moveTo>
                        <a:cubicBezTo>
                          <a:pt x="156369" y="2528093"/>
                          <a:pt x="312738" y="2522537"/>
                          <a:pt x="447675" y="2476500"/>
                        </a:cubicBezTo>
                        <a:cubicBezTo>
                          <a:pt x="582612" y="2430463"/>
                          <a:pt x="666750" y="2397125"/>
                          <a:pt x="809625" y="2257425"/>
                        </a:cubicBezTo>
                        <a:cubicBezTo>
                          <a:pt x="952500" y="2117725"/>
                          <a:pt x="1155700" y="1884362"/>
                          <a:pt x="1304925" y="1638300"/>
                        </a:cubicBezTo>
                        <a:cubicBezTo>
                          <a:pt x="1454150" y="1392238"/>
                          <a:pt x="1579562" y="1022350"/>
                          <a:pt x="1704975" y="781050"/>
                        </a:cubicBezTo>
                        <a:cubicBezTo>
                          <a:pt x="1830388" y="539750"/>
                          <a:pt x="1935163" y="320675"/>
                          <a:pt x="2057400" y="190500"/>
                        </a:cubicBezTo>
                        <a:cubicBezTo>
                          <a:pt x="2179637" y="60325"/>
                          <a:pt x="2305050" y="-3175"/>
                          <a:pt x="2438400" y="0"/>
                        </a:cubicBezTo>
                        <a:cubicBezTo>
                          <a:pt x="2571750" y="3175"/>
                          <a:pt x="2735263" y="92075"/>
                          <a:pt x="2857500" y="209550"/>
                        </a:cubicBezTo>
                        <a:cubicBezTo>
                          <a:pt x="2979737" y="327025"/>
                          <a:pt x="3043238" y="454025"/>
                          <a:pt x="3171825" y="704850"/>
                        </a:cubicBezTo>
                        <a:cubicBezTo>
                          <a:pt x="3300413" y="955675"/>
                          <a:pt x="3478213" y="1455738"/>
                          <a:pt x="3629025" y="1714500"/>
                        </a:cubicBezTo>
                        <a:cubicBezTo>
                          <a:pt x="3779837" y="1973262"/>
                          <a:pt x="3929063" y="2132013"/>
                          <a:pt x="4076700" y="2257425"/>
                        </a:cubicBezTo>
                        <a:cubicBezTo>
                          <a:pt x="4224337" y="2382837"/>
                          <a:pt x="4379913" y="2420938"/>
                          <a:pt x="4514850" y="2466975"/>
                        </a:cubicBezTo>
                        <a:cubicBezTo>
                          <a:pt x="4649787" y="2513012"/>
                          <a:pt x="4768056" y="2523331"/>
                          <a:pt x="4886325" y="2533650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Freeform 15"/>
                  <p:cNvSpPr/>
                  <p:nvPr/>
                </p:nvSpPr>
                <p:spPr>
                  <a:xfrm rot="16200000" flipH="1" flipV="1">
                    <a:off x="1447801" y="2343149"/>
                    <a:ext cx="3276600" cy="990602"/>
                  </a:xfrm>
                  <a:custGeom>
                    <a:avLst/>
                    <a:gdLst>
                      <a:gd name="connsiteX0" fmla="*/ 0 w 4886325"/>
                      <a:gd name="connsiteY0" fmla="*/ 2533650 h 2533650"/>
                      <a:gd name="connsiteX1" fmla="*/ 447675 w 4886325"/>
                      <a:gd name="connsiteY1" fmla="*/ 2476500 h 2533650"/>
                      <a:gd name="connsiteX2" fmla="*/ 809625 w 4886325"/>
                      <a:gd name="connsiteY2" fmla="*/ 2257425 h 2533650"/>
                      <a:gd name="connsiteX3" fmla="*/ 1304925 w 4886325"/>
                      <a:gd name="connsiteY3" fmla="*/ 1638300 h 2533650"/>
                      <a:gd name="connsiteX4" fmla="*/ 1704975 w 4886325"/>
                      <a:gd name="connsiteY4" fmla="*/ 781050 h 2533650"/>
                      <a:gd name="connsiteX5" fmla="*/ 2057400 w 4886325"/>
                      <a:gd name="connsiteY5" fmla="*/ 190500 h 2533650"/>
                      <a:gd name="connsiteX6" fmla="*/ 2438400 w 4886325"/>
                      <a:gd name="connsiteY6" fmla="*/ 0 h 2533650"/>
                      <a:gd name="connsiteX7" fmla="*/ 2857500 w 4886325"/>
                      <a:gd name="connsiteY7" fmla="*/ 209550 h 2533650"/>
                      <a:gd name="connsiteX8" fmla="*/ 3171825 w 4886325"/>
                      <a:gd name="connsiteY8" fmla="*/ 704850 h 2533650"/>
                      <a:gd name="connsiteX9" fmla="*/ 3629025 w 4886325"/>
                      <a:gd name="connsiteY9" fmla="*/ 1714500 h 2533650"/>
                      <a:gd name="connsiteX10" fmla="*/ 4076700 w 4886325"/>
                      <a:gd name="connsiteY10" fmla="*/ 2257425 h 2533650"/>
                      <a:gd name="connsiteX11" fmla="*/ 4514850 w 4886325"/>
                      <a:gd name="connsiteY11" fmla="*/ 2466975 h 2533650"/>
                      <a:gd name="connsiteX12" fmla="*/ 4886325 w 4886325"/>
                      <a:gd name="connsiteY12" fmla="*/ 2533650 h 25336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886325" h="2533650">
                        <a:moveTo>
                          <a:pt x="0" y="2533650"/>
                        </a:moveTo>
                        <a:cubicBezTo>
                          <a:pt x="156369" y="2528093"/>
                          <a:pt x="312738" y="2522537"/>
                          <a:pt x="447675" y="2476500"/>
                        </a:cubicBezTo>
                        <a:cubicBezTo>
                          <a:pt x="582612" y="2430463"/>
                          <a:pt x="666750" y="2397125"/>
                          <a:pt x="809625" y="2257425"/>
                        </a:cubicBezTo>
                        <a:cubicBezTo>
                          <a:pt x="952500" y="2117725"/>
                          <a:pt x="1155700" y="1884362"/>
                          <a:pt x="1304925" y="1638300"/>
                        </a:cubicBezTo>
                        <a:cubicBezTo>
                          <a:pt x="1454150" y="1392238"/>
                          <a:pt x="1579562" y="1022350"/>
                          <a:pt x="1704975" y="781050"/>
                        </a:cubicBezTo>
                        <a:cubicBezTo>
                          <a:pt x="1830388" y="539750"/>
                          <a:pt x="1935163" y="320675"/>
                          <a:pt x="2057400" y="190500"/>
                        </a:cubicBezTo>
                        <a:cubicBezTo>
                          <a:pt x="2179637" y="60325"/>
                          <a:pt x="2305050" y="-3175"/>
                          <a:pt x="2438400" y="0"/>
                        </a:cubicBezTo>
                        <a:cubicBezTo>
                          <a:pt x="2571750" y="3175"/>
                          <a:pt x="2735263" y="92075"/>
                          <a:pt x="2857500" y="209550"/>
                        </a:cubicBezTo>
                        <a:cubicBezTo>
                          <a:pt x="2979737" y="327025"/>
                          <a:pt x="3043238" y="454025"/>
                          <a:pt x="3171825" y="704850"/>
                        </a:cubicBezTo>
                        <a:cubicBezTo>
                          <a:pt x="3300413" y="955675"/>
                          <a:pt x="3478213" y="1455738"/>
                          <a:pt x="3629025" y="1714500"/>
                        </a:cubicBezTo>
                        <a:cubicBezTo>
                          <a:pt x="3779837" y="1973262"/>
                          <a:pt x="3929063" y="2132013"/>
                          <a:pt x="4076700" y="2257425"/>
                        </a:cubicBezTo>
                        <a:cubicBezTo>
                          <a:pt x="4224337" y="2382837"/>
                          <a:pt x="4379913" y="2420938"/>
                          <a:pt x="4514850" y="2466975"/>
                        </a:cubicBezTo>
                        <a:cubicBezTo>
                          <a:pt x="4649787" y="2513012"/>
                          <a:pt x="4768056" y="2523331"/>
                          <a:pt x="4886325" y="2533650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>
                    <a:stCxn id="14" idx="12"/>
                    <a:endCxn id="16" idx="0"/>
                  </p:cNvCxnSpPr>
                  <p:nvPr/>
                </p:nvCxnSpPr>
                <p:spPr>
                  <a:xfrm flipH="1">
                    <a:off x="2590800" y="1200150"/>
                    <a:ext cx="320040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>
                    <a:stCxn id="14" idx="0"/>
                    <a:endCxn id="16" idx="12"/>
                  </p:cNvCxnSpPr>
                  <p:nvPr/>
                </p:nvCxnSpPr>
                <p:spPr>
                  <a:xfrm flipH="1">
                    <a:off x="2590800" y="4476750"/>
                    <a:ext cx="320040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3429002" y="3181350"/>
                  <a:ext cx="167639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3429001" y="2343150"/>
                  <a:ext cx="17525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2743200" y="1733550"/>
                  <a:ext cx="3124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/>
              <p:cNvSpPr txBox="1"/>
              <p:nvPr/>
            </p:nvSpPr>
            <p:spPr>
              <a:xfrm>
                <a:off x="696179" y="1708012"/>
                <a:ext cx="1902478" cy="539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4  Application</a:t>
                </a:r>
                <a:endParaRPr lang="en-US" sz="24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96177" y="2243738"/>
                <a:ext cx="1685505" cy="539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3  Transport</a:t>
                </a:r>
                <a:endParaRPr lang="en-US" sz="24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96177" y="2823613"/>
                <a:ext cx="1501389" cy="539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2  Internet</a:t>
                </a:r>
                <a:endParaRPr lang="en-US" sz="24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85800" y="3646484"/>
                <a:ext cx="986422" cy="539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1  Link</a:t>
                </a:r>
                <a:endParaRPr lang="en-US" sz="24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401783" y="3513979"/>
                <a:ext cx="10940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Ethernet</a:t>
                </a:r>
                <a:endParaRPr lang="en-US" sz="20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808937" y="3902392"/>
                <a:ext cx="8980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802.11</a:t>
                </a:r>
                <a:endParaRPr lang="en-US" sz="20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103594" y="2876550"/>
                <a:ext cx="3818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IP</a:t>
                </a:r>
                <a:endParaRPr lang="en-US" sz="20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67373" y="2291699"/>
                <a:ext cx="573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TCP</a:t>
                </a:r>
                <a:endParaRPr lang="en-US" sz="2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445934" y="2295585"/>
                <a:ext cx="6399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UDP</a:t>
                </a:r>
                <a:endParaRPr lang="en-US" sz="2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649471" y="1804039"/>
                <a:ext cx="7316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HTTP</a:t>
                </a:r>
                <a:endParaRPr lang="en-US" sz="2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861651" y="1804039"/>
                <a:ext cx="7809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SMTP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414526" y="1804039"/>
                <a:ext cx="5797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RTP</a:t>
                </a:r>
                <a:endParaRPr lang="en-US" sz="20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081448" y="1804039"/>
                <a:ext cx="6254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DNS</a:t>
                </a:r>
                <a:endParaRPr lang="en-US" sz="20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705188" y="3513979"/>
                <a:ext cx="4764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3G</a:t>
                </a:r>
                <a:endParaRPr lang="en-US" sz="20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060438" y="3900160"/>
                <a:ext cx="5677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DSL</a:t>
                </a:r>
                <a:endParaRPr lang="en-US" sz="20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045722" y="3899474"/>
                <a:ext cx="7665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Cable</a:t>
                </a:r>
                <a:endParaRPr lang="en-US" sz="2000" dirty="0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flipH="1">
                <a:off x="762000" y="2749719"/>
                <a:ext cx="266700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762000" y="3432645"/>
                <a:ext cx="26397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 flipV="1">
                <a:off x="762000" y="2265704"/>
                <a:ext cx="1981200" cy="124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1949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Reference Model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IP is the “narrow waist” of the Internet</a:t>
            </a:r>
          </a:p>
          <a:p>
            <a:pPr lvl="1"/>
            <a:r>
              <a:rPr lang="en-US" sz="2400" dirty="0" smtClean="0"/>
              <a:t>Supports many different links below and apps above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609600" y="4781550"/>
            <a:ext cx="2895600" cy="273844"/>
          </a:xfrm>
        </p:spPr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4781550"/>
            <a:ext cx="2133600" cy="273844"/>
          </a:xfrm>
        </p:spPr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264650" y="2114550"/>
            <a:ext cx="5297950" cy="2367255"/>
            <a:chOff x="838200" y="2089012"/>
            <a:chExt cx="5334000" cy="2768738"/>
          </a:xfrm>
        </p:grpSpPr>
        <p:sp>
          <p:nvSpPr>
            <p:cNvPr id="83" name="Rectangle 82"/>
            <p:cNvSpPr/>
            <p:nvPr/>
          </p:nvSpPr>
          <p:spPr>
            <a:xfrm>
              <a:off x="3554183" y="3130719"/>
              <a:ext cx="1779817" cy="68292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838200" y="2089012"/>
              <a:ext cx="5334000" cy="2768738"/>
              <a:chOff x="685800" y="1708012"/>
              <a:chExt cx="5334000" cy="2768738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2590800" y="1733550"/>
                <a:ext cx="3429000" cy="2743200"/>
                <a:chOff x="2590800" y="1073318"/>
                <a:chExt cx="3429000" cy="3403432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 flipV="1">
                  <a:off x="2590800" y="1073318"/>
                  <a:ext cx="3429000" cy="3403432"/>
                  <a:chOff x="2590800" y="1200150"/>
                  <a:chExt cx="3200402" cy="3276600"/>
                </a:xfrm>
              </p:grpSpPr>
              <p:sp>
                <p:nvSpPr>
                  <p:cNvPr id="14" name="Freeform 13"/>
                  <p:cNvSpPr/>
                  <p:nvPr/>
                </p:nvSpPr>
                <p:spPr>
                  <a:xfrm rot="16200000">
                    <a:off x="3657601" y="2343149"/>
                    <a:ext cx="3276600" cy="990602"/>
                  </a:xfrm>
                  <a:custGeom>
                    <a:avLst/>
                    <a:gdLst>
                      <a:gd name="connsiteX0" fmla="*/ 0 w 4886325"/>
                      <a:gd name="connsiteY0" fmla="*/ 2533650 h 2533650"/>
                      <a:gd name="connsiteX1" fmla="*/ 447675 w 4886325"/>
                      <a:gd name="connsiteY1" fmla="*/ 2476500 h 2533650"/>
                      <a:gd name="connsiteX2" fmla="*/ 809625 w 4886325"/>
                      <a:gd name="connsiteY2" fmla="*/ 2257425 h 2533650"/>
                      <a:gd name="connsiteX3" fmla="*/ 1304925 w 4886325"/>
                      <a:gd name="connsiteY3" fmla="*/ 1638300 h 2533650"/>
                      <a:gd name="connsiteX4" fmla="*/ 1704975 w 4886325"/>
                      <a:gd name="connsiteY4" fmla="*/ 781050 h 2533650"/>
                      <a:gd name="connsiteX5" fmla="*/ 2057400 w 4886325"/>
                      <a:gd name="connsiteY5" fmla="*/ 190500 h 2533650"/>
                      <a:gd name="connsiteX6" fmla="*/ 2438400 w 4886325"/>
                      <a:gd name="connsiteY6" fmla="*/ 0 h 2533650"/>
                      <a:gd name="connsiteX7" fmla="*/ 2857500 w 4886325"/>
                      <a:gd name="connsiteY7" fmla="*/ 209550 h 2533650"/>
                      <a:gd name="connsiteX8" fmla="*/ 3171825 w 4886325"/>
                      <a:gd name="connsiteY8" fmla="*/ 704850 h 2533650"/>
                      <a:gd name="connsiteX9" fmla="*/ 3629025 w 4886325"/>
                      <a:gd name="connsiteY9" fmla="*/ 1714500 h 2533650"/>
                      <a:gd name="connsiteX10" fmla="*/ 4076700 w 4886325"/>
                      <a:gd name="connsiteY10" fmla="*/ 2257425 h 2533650"/>
                      <a:gd name="connsiteX11" fmla="*/ 4514850 w 4886325"/>
                      <a:gd name="connsiteY11" fmla="*/ 2466975 h 2533650"/>
                      <a:gd name="connsiteX12" fmla="*/ 4886325 w 4886325"/>
                      <a:gd name="connsiteY12" fmla="*/ 2533650 h 25336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886325" h="2533650">
                        <a:moveTo>
                          <a:pt x="0" y="2533650"/>
                        </a:moveTo>
                        <a:cubicBezTo>
                          <a:pt x="156369" y="2528093"/>
                          <a:pt x="312738" y="2522537"/>
                          <a:pt x="447675" y="2476500"/>
                        </a:cubicBezTo>
                        <a:cubicBezTo>
                          <a:pt x="582612" y="2430463"/>
                          <a:pt x="666750" y="2397125"/>
                          <a:pt x="809625" y="2257425"/>
                        </a:cubicBezTo>
                        <a:cubicBezTo>
                          <a:pt x="952500" y="2117725"/>
                          <a:pt x="1155700" y="1884362"/>
                          <a:pt x="1304925" y="1638300"/>
                        </a:cubicBezTo>
                        <a:cubicBezTo>
                          <a:pt x="1454150" y="1392238"/>
                          <a:pt x="1579562" y="1022350"/>
                          <a:pt x="1704975" y="781050"/>
                        </a:cubicBezTo>
                        <a:cubicBezTo>
                          <a:pt x="1830388" y="539750"/>
                          <a:pt x="1935163" y="320675"/>
                          <a:pt x="2057400" y="190500"/>
                        </a:cubicBezTo>
                        <a:cubicBezTo>
                          <a:pt x="2179637" y="60325"/>
                          <a:pt x="2305050" y="-3175"/>
                          <a:pt x="2438400" y="0"/>
                        </a:cubicBezTo>
                        <a:cubicBezTo>
                          <a:pt x="2571750" y="3175"/>
                          <a:pt x="2735263" y="92075"/>
                          <a:pt x="2857500" y="209550"/>
                        </a:cubicBezTo>
                        <a:cubicBezTo>
                          <a:pt x="2979737" y="327025"/>
                          <a:pt x="3043238" y="454025"/>
                          <a:pt x="3171825" y="704850"/>
                        </a:cubicBezTo>
                        <a:cubicBezTo>
                          <a:pt x="3300413" y="955675"/>
                          <a:pt x="3478213" y="1455738"/>
                          <a:pt x="3629025" y="1714500"/>
                        </a:cubicBezTo>
                        <a:cubicBezTo>
                          <a:pt x="3779837" y="1973262"/>
                          <a:pt x="3929063" y="2132013"/>
                          <a:pt x="4076700" y="2257425"/>
                        </a:cubicBezTo>
                        <a:cubicBezTo>
                          <a:pt x="4224337" y="2382837"/>
                          <a:pt x="4379913" y="2420938"/>
                          <a:pt x="4514850" y="2466975"/>
                        </a:cubicBezTo>
                        <a:cubicBezTo>
                          <a:pt x="4649787" y="2513012"/>
                          <a:pt x="4768056" y="2523331"/>
                          <a:pt x="4886325" y="2533650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Freeform 15"/>
                  <p:cNvSpPr/>
                  <p:nvPr/>
                </p:nvSpPr>
                <p:spPr>
                  <a:xfrm rot="16200000" flipH="1" flipV="1">
                    <a:off x="1447801" y="2343149"/>
                    <a:ext cx="3276600" cy="990602"/>
                  </a:xfrm>
                  <a:custGeom>
                    <a:avLst/>
                    <a:gdLst>
                      <a:gd name="connsiteX0" fmla="*/ 0 w 4886325"/>
                      <a:gd name="connsiteY0" fmla="*/ 2533650 h 2533650"/>
                      <a:gd name="connsiteX1" fmla="*/ 447675 w 4886325"/>
                      <a:gd name="connsiteY1" fmla="*/ 2476500 h 2533650"/>
                      <a:gd name="connsiteX2" fmla="*/ 809625 w 4886325"/>
                      <a:gd name="connsiteY2" fmla="*/ 2257425 h 2533650"/>
                      <a:gd name="connsiteX3" fmla="*/ 1304925 w 4886325"/>
                      <a:gd name="connsiteY3" fmla="*/ 1638300 h 2533650"/>
                      <a:gd name="connsiteX4" fmla="*/ 1704975 w 4886325"/>
                      <a:gd name="connsiteY4" fmla="*/ 781050 h 2533650"/>
                      <a:gd name="connsiteX5" fmla="*/ 2057400 w 4886325"/>
                      <a:gd name="connsiteY5" fmla="*/ 190500 h 2533650"/>
                      <a:gd name="connsiteX6" fmla="*/ 2438400 w 4886325"/>
                      <a:gd name="connsiteY6" fmla="*/ 0 h 2533650"/>
                      <a:gd name="connsiteX7" fmla="*/ 2857500 w 4886325"/>
                      <a:gd name="connsiteY7" fmla="*/ 209550 h 2533650"/>
                      <a:gd name="connsiteX8" fmla="*/ 3171825 w 4886325"/>
                      <a:gd name="connsiteY8" fmla="*/ 704850 h 2533650"/>
                      <a:gd name="connsiteX9" fmla="*/ 3629025 w 4886325"/>
                      <a:gd name="connsiteY9" fmla="*/ 1714500 h 2533650"/>
                      <a:gd name="connsiteX10" fmla="*/ 4076700 w 4886325"/>
                      <a:gd name="connsiteY10" fmla="*/ 2257425 h 2533650"/>
                      <a:gd name="connsiteX11" fmla="*/ 4514850 w 4886325"/>
                      <a:gd name="connsiteY11" fmla="*/ 2466975 h 2533650"/>
                      <a:gd name="connsiteX12" fmla="*/ 4886325 w 4886325"/>
                      <a:gd name="connsiteY12" fmla="*/ 2533650 h 25336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4886325" h="2533650">
                        <a:moveTo>
                          <a:pt x="0" y="2533650"/>
                        </a:moveTo>
                        <a:cubicBezTo>
                          <a:pt x="156369" y="2528093"/>
                          <a:pt x="312738" y="2522537"/>
                          <a:pt x="447675" y="2476500"/>
                        </a:cubicBezTo>
                        <a:cubicBezTo>
                          <a:pt x="582612" y="2430463"/>
                          <a:pt x="666750" y="2397125"/>
                          <a:pt x="809625" y="2257425"/>
                        </a:cubicBezTo>
                        <a:cubicBezTo>
                          <a:pt x="952500" y="2117725"/>
                          <a:pt x="1155700" y="1884362"/>
                          <a:pt x="1304925" y="1638300"/>
                        </a:cubicBezTo>
                        <a:cubicBezTo>
                          <a:pt x="1454150" y="1392238"/>
                          <a:pt x="1579562" y="1022350"/>
                          <a:pt x="1704975" y="781050"/>
                        </a:cubicBezTo>
                        <a:cubicBezTo>
                          <a:pt x="1830388" y="539750"/>
                          <a:pt x="1935163" y="320675"/>
                          <a:pt x="2057400" y="190500"/>
                        </a:cubicBezTo>
                        <a:cubicBezTo>
                          <a:pt x="2179637" y="60325"/>
                          <a:pt x="2305050" y="-3175"/>
                          <a:pt x="2438400" y="0"/>
                        </a:cubicBezTo>
                        <a:cubicBezTo>
                          <a:pt x="2571750" y="3175"/>
                          <a:pt x="2735263" y="92075"/>
                          <a:pt x="2857500" y="209550"/>
                        </a:cubicBezTo>
                        <a:cubicBezTo>
                          <a:pt x="2979737" y="327025"/>
                          <a:pt x="3043238" y="454025"/>
                          <a:pt x="3171825" y="704850"/>
                        </a:cubicBezTo>
                        <a:cubicBezTo>
                          <a:pt x="3300413" y="955675"/>
                          <a:pt x="3478213" y="1455738"/>
                          <a:pt x="3629025" y="1714500"/>
                        </a:cubicBezTo>
                        <a:cubicBezTo>
                          <a:pt x="3779837" y="1973262"/>
                          <a:pt x="3929063" y="2132013"/>
                          <a:pt x="4076700" y="2257425"/>
                        </a:cubicBezTo>
                        <a:cubicBezTo>
                          <a:pt x="4224337" y="2382837"/>
                          <a:pt x="4379913" y="2420938"/>
                          <a:pt x="4514850" y="2466975"/>
                        </a:cubicBezTo>
                        <a:cubicBezTo>
                          <a:pt x="4649787" y="2513012"/>
                          <a:pt x="4768056" y="2523331"/>
                          <a:pt x="4886325" y="2533650"/>
                        </a:cubicBezTo>
                      </a:path>
                    </a:pathLst>
                  </a:cu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>
                    <a:stCxn id="14" idx="12"/>
                    <a:endCxn id="16" idx="0"/>
                  </p:cNvCxnSpPr>
                  <p:nvPr/>
                </p:nvCxnSpPr>
                <p:spPr>
                  <a:xfrm flipH="1">
                    <a:off x="2590800" y="1200150"/>
                    <a:ext cx="320040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>
                    <a:stCxn id="14" idx="0"/>
                    <a:endCxn id="16" idx="12"/>
                  </p:cNvCxnSpPr>
                  <p:nvPr/>
                </p:nvCxnSpPr>
                <p:spPr>
                  <a:xfrm flipH="1">
                    <a:off x="2590800" y="4476750"/>
                    <a:ext cx="3200402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3429002" y="3181350"/>
                  <a:ext cx="167639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3429001" y="2343150"/>
                  <a:ext cx="175259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2743200" y="1733550"/>
                  <a:ext cx="31242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/>
              <p:cNvSpPr txBox="1"/>
              <p:nvPr/>
            </p:nvSpPr>
            <p:spPr>
              <a:xfrm>
                <a:off x="696179" y="1708012"/>
                <a:ext cx="1902478" cy="539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4  Application</a:t>
                </a:r>
                <a:endParaRPr lang="en-US" sz="24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96177" y="2243738"/>
                <a:ext cx="1685505" cy="539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3  Transport</a:t>
                </a:r>
                <a:endParaRPr lang="en-US" sz="24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96177" y="2823613"/>
                <a:ext cx="1501389" cy="539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2  Internet</a:t>
                </a:r>
                <a:endParaRPr lang="en-US" sz="240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85800" y="3646484"/>
                <a:ext cx="986422" cy="5399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1  Link</a:t>
                </a:r>
                <a:endParaRPr lang="en-US" sz="24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401783" y="3513979"/>
                <a:ext cx="10940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Ethernet</a:t>
                </a:r>
                <a:endParaRPr lang="en-US" sz="20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808937" y="3902392"/>
                <a:ext cx="89800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802.11</a:t>
                </a:r>
                <a:endParaRPr lang="en-US" sz="20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103594" y="2876550"/>
                <a:ext cx="3818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IP</a:t>
                </a:r>
                <a:endParaRPr lang="en-US" sz="20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67373" y="2291699"/>
                <a:ext cx="57374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TCP</a:t>
                </a:r>
                <a:endParaRPr lang="en-US" sz="2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445934" y="2295585"/>
                <a:ext cx="63991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UDP</a:t>
                </a:r>
                <a:endParaRPr lang="en-US" sz="20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649471" y="1804039"/>
                <a:ext cx="7316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HTTP</a:t>
                </a:r>
                <a:endParaRPr lang="en-US" sz="2000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861651" y="1804039"/>
                <a:ext cx="7809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SMTP</a:t>
                </a:r>
                <a:endParaRPr lang="en-US" sz="20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414526" y="1804039"/>
                <a:ext cx="5797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RTP</a:t>
                </a:r>
                <a:endParaRPr lang="en-US" sz="20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5081448" y="1804039"/>
                <a:ext cx="62549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DNS</a:t>
                </a:r>
                <a:endParaRPr lang="en-US" sz="20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705188" y="3513979"/>
                <a:ext cx="47641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3G</a:t>
                </a:r>
                <a:endParaRPr lang="en-US" sz="20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060438" y="3900160"/>
                <a:ext cx="5677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DSL</a:t>
                </a:r>
                <a:endParaRPr lang="en-US" sz="20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045722" y="3899474"/>
                <a:ext cx="7665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Cable</a:t>
                </a:r>
                <a:endParaRPr lang="en-US" sz="2000" dirty="0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flipH="1">
                <a:off x="762000" y="2749719"/>
                <a:ext cx="2667001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762000" y="3432645"/>
                <a:ext cx="26397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 flipV="1">
                <a:off x="762000" y="2265704"/>
                <a:ext cx="1981200" cy="1246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1744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Cutting Edge Research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609600" y="4781550"/>
            <a:ext cx="2895600" cy="273844"/>
          </a:xfrm>
        </p:spPr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Phy</a:t>
            </a:r>
            <a:r>
              <a:rPr lang="en-US" dirty="0" smtClean="0"/>
              <a:t> Layer: Backscatter, passive-</a:t>
            </a:r>
            <a:r>
              <a:rPr lang="en-US" dirty="0" err="1" smtClean="0"/>
              <a:t>wifi</a:t>
            </a:r>
            <a:endParaRPr lang="en-US" dirty="0" smtClean="0"/>
          </a:p>
          <a:p>
            <a:r>
              <a:rPr lang="en-US" dirty="0" smtClean="0"/>
              <a:t>Internet: Data Center, SDN</a:t>
            </a:r>
          </a:p>
          <a:p>
            <a:r>
              <a:rPr lang="en-US" dirty="0" smtClean="0"/>
              <a:t>Transport: DCTCP, Multipath-TCP</a:t>
            </a:r>
          </a:p>
          <a:p>
            <a:r>
              <a:rPr lang="en-US" dirty="0" smtClean="0"/>
              <a:t>Applications: Localization, Gesture recognition, SPDY, mobile system design, gaming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8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609600" y="4781550"/>
            <a:ext cx="2895600" cy="273844"/>
          </a:xfrm>
        </p:spPr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each of the layer</a:t>
            </a:r>
          </a:p>
          <a:p>
            <a:endParaRPr lang="en-US" dirty="0"/>
          </a:p>
          <a:p>
            <a:r>
              <a:rPr lang="en-US" dirty="0" smtClean="0"/>
              <a:t>Go over the required background </a:t>
            </a:r>
          </a:p>
          <a:p>
            <a:endParaRPr lang="en-US" dirty="0"/>
          </a:p>
          <a:p>
            <a:r>
              <a:rPr lang="en-US" dirty="0" smtClean="0"/>
              <a:t>Read the latest papers on each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609600" y="4781550"/>
            <a:ext cx="2895600" cy="273844"/>
          </a:xfrm>
        </p:spPr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 over each of the layer</a:t>
            </a:r>
          </a:p>
          <a:p>
            <a:endParaRPr lang="en-US" dirty="0"/>
          </a:p>
          <a:p>
            <a:r>
              <a:rPr lang="en-US" dirty="0" smtClean="0"/>
              <a:t>Go over the required background </a:t>
            </a:r>
          </a:p>
          <a:p>
            <a:endParaRPr lang="en-US" dirty="0"/>
          </a:p>
          <a:p>
            <a:r>
              <a:rPr lang="en-US" dirty="0" smtClean="0"/>
              <a:t>Read the latest papers on each topic</a:t>
            </a:r>
          </a:p>
          <a:p>
            <a:pPr lvl="1"/>
            <a:r>
              <a:rPr lang="en-US" dirty="0" smtClean="0"/>
              <a:t>Questions to be answered before each class</a:t>
            </a:r>
          </a:p>
          <a:p>
            <a:pPr lvl="1"/>
            <a:r>
              <a:rPr lang="en-US" dirty="0" smtClean="0"/>
              <a:t>We will cover 2-3 papers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609600" y="4781550"/>
            <a:ext cx="2895600" cy="273844"/>
          </a:xfrm>
        </p:spPr>
        <p:txBody>
          <a:bodyPr/>
          <a:lstStyle/>
          <a:p>
            <a:r>
              <a:rPr lang="en-US" smtClean="0"/>
              <a:t>Computer Networks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Project 1 (20%)</a:t>
            </a:r>
          </a:p>
          <a:p>
            <a:pPr lvl="1"/>
            <a:r>
              <a:rPr lang="en-US" dirty="0" smtClean="0"/>
              <a:t>Create a communication system between two phones</a:t>
            </a:r>
          </a:p>
          <a:p>
            <a:pPr lvl="1"/>
            <a:endParaRPr lang="en-US" dirty="0"/>
          </a:p>
          <a:p>
            <a:r>
              <a:rPr lang="en-US" dirty="0" smtClean="0"/>
              <a:t>Project 2 (40%)</a:t>
            </a:r>
          </a:p>
          <a:p>
            <a:pPr lvl="1"/>
            <a:r>
              <a:rPr lang="en-US" dirty="0" smtClean="0"/>
              <a:t>Define and execute a research project (groups of 2) </a:t>
            </a:r>
          </a:p>
          <a:p>
            <a:endParaRPr lang="en-US" dirty="0" smtClean="0"/>
          </a:p>
          <a:p>
            <a:r>
              <a:rPr lang="en-US" dirty="0" smtClean="0"/>
              <a:t>Class questions (10%)</a:t>
            </a:r>
          </a:p>
          <a:p>
            <a:endParaRPr lang="en-US" dirty="0"/>
          </a:p>
          <a:p>
            <a:r>
              <a:rPr lang="en-US" dirty="0" smtClean="0"/>
              <a:t>Final (30%)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7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49429</TotalTime>
  <Words>377</Words>
  <Application>Microsoft Macintosh PowerPoint</Application>
  <PresentationFormat>On-screen Show (16:9)</PresentationFormat>
  <Paragraphs>105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Computer Networks</vt:lpstr>
      <vt:lpstr>The Internet of Things</vt:lpstr>
      <vt:lpstr>Internet Reference Model</vt:lpstr>
      <vt:lpstr>Internet Reference Model (3)</vt:lpstr>
      <vt:lpstr>Internet Reference Model (3)</vt:lpstr>
      <vt:lpstr>Cover Cutting Edge Research</vt:lpstr>
      <vt:lpstr>Class Structure</vt:lpstr>
      <vt:lpstr>Class Structure</vt:lpstr>
      <vt:lpstr>Evaluation</vt:lpstr>
      <vt:lpstr>Course Webpage</vt:lpstr>
      <vt:lpstr>Cover Cutting Edge Research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125</cp:revision>
  <dcterms:created xsi:type="dcterms:W3CDTF">2012-10-22T20:55:18Z</dcterms:created>
  <dcterms:modified xsi:type="dcterms:W3CDTF">2016-04-06T06:43:27Z</dcterms:modified>
</cp:coreProperties>
</file>