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4"/>
  </p:notesMasterIdLst>
  <p:handoutMasterIdLst>
    <p:handoutMasterId r:id="rId85"/>
  </p:handoutMasterIdLst>
  <p:sldIdLst>
    <p:sldId id="256" r:id="rId2"/>
    <p:sldId id="258" r:id="rId3"/>
    <p:sldId id="259" r:id="rId4"/>
    <p:sldId id="262" r:id="rId5"/>
    <p:sldId id="263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9" r:id="rId41"/>
    <p:sldId id="310" r:id="rId42"/>
    <p:sldId id="311" r:id="rId43"/>
    <p:sldId id="313" r:id="rId44"/>
    <p:sldId id="314" r:id="rId45"/>
    <p:sldId id="315" r:id="rId46"/>
    <p:sldId id="316" r:id="rId47"/>
    <p:sldId id="317" r:id="rId48"/>
    <p:sldId id="318" r:id="rId49"/>
    <p:sldId id="319" r:id="rId50"/>
    <p:sldId id="321" r:id="rId51"/>
    <p:sldId id="323" r:id="rId52"/>
    <p:sldId id="324" r:id="rId53"/>
    <p:sldId id="325" r:id="rId54"/>
    <p:sldId id="326" r:id="rId55"/>
    <p:sldId id="327" r:id="rId56"/>
    <p:sldId id="328" r:id="rId57"/>
    <p:sldId id="329" r:id="rId58"/>
    <p:sldId id="330" r:id="rId59"/>
    <p:sldId id="331" r:id="rId60"/>
    <p:sldId id="345" r:id="rId61"/>
    <p:sldId id="346" r:id="rId62"/>
    <p:sldId id="347" r:id="rId63"/>
    <p:sldId id="348" r:id="rId64"/>
    <p:sldId id="349" r:id="rId65"/>
    <p:sldId id="350" r:id="rId66"/>
    <p:sldId id="351" r:id="rId67"/>
    <p:sldId id="353" r:id="rId68"/>
    <p:sldId id="354" r:id="rId69"/>
    <p:sldId id="355" r:id="rId70"/>
    <p:sldId id="356" r:id="rId71"/>
    <p:sldId id="357" r:id="rId72"/>
    <p:sldId id="358" r:id="rId73"/>
    <p:sldId id="359" r:id="rId74"/>
    <p:sldId id="360" r:id="rId75"/>
    <p:sldId id="361" r:id="rId76"/>
    <p:sldId id="362" r:id="rId77"/>
    <p:sldId id="363" r:id="rId78"/>
    <p:sldId id="364" r:id="rId79"/>
    <p:sldId id="365" r:id="rId80"/>
    <p:sldId id="366" r:id="rId81"/>
    <p:sldId id="367" r:id="rId82"/>
    <p:sldId id="368" r:id="rId8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hiddenSlides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966" autoAdjust="0"/>
  </p:normalViewPr>
  <p:slideViewPr>
    <p:cSldViewPr>
      <p:cViewPr>
        <p:scale>
          <a:sx n="95" d="100"/>
          <a:sy n="95" d="100"/>
        </p:scale>
        <p:origin x="-80" y="-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7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notesMaster" Target="notesMasters/notesMaster1.xml"/><Relationship Id="rId85" Type="http://schemas.openxmlformats.org/officeDocument/2006/relationships/handoutMaster" Target="handoutMasters/handoutMaster1.xml"/><Relationship Id="rId86" Type="http://schemas.openxmlformats.org/officeDocument/2006/relationships/printerSettings" Target="printerSettings/printerSettings1.bin"/><Relationship Id="rId87" Type="http://schemas.openxmlformats.org/officeDocument/2006/relationships/presProps" Target="presProps.xml"/><Relationship Id="rId88" Type="http://schemas.openxmlformats.org/officeDocument/2006/relationships/viewProps" Target="viewProps.xml"/><Relationship Id="rId8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856B4-A2D7-1D48-9AAA-2AB31330D944}" type="datetimeFigureOut">
              <a:rPr lang="en-US" smtClean="0"/>
              <a:t>5/1/14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F0786-4318-584A-9241-4F427A668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93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BF99-E6E2-45AC-967F-424D3300F3B9}" type="datetimeFigureOut">
              <a:rPr lang="en-US" smtClean="0"/>
              <a:t>5/1/14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2125-8E98-4A82-B6E0-5E01E26E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3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#5-16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733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CN5E slides #5-10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699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290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29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</a:t>
            </a:r>
            <a:r>
              <a:rPr lang="en-US" baseline="0" dirty="0" smtClean="0"/>
              <a:t> #5-64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726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#5-65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552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</a:t>
            </a:r>
            <a:r>
              <a:rPr lang="en-US" baseline="0" dirty="0" smtClean="0"/>
              <a:t> slides #5-82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794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794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#5-81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552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#5-81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552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#5-81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552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#5-81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55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CN5E slides #5-10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69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29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29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29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29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29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67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631436"/>
            <a:ext cx="9144000" cy="512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Extent of subtitles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399892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0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94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0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48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8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42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248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7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4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8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6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5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209550"/>
            <a:ext cx="8686800" cy="85725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85800" y="1657350"/>
            <a:ext cx="5257800" cy="1524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62000" y="2936714"/>
            <a:ext cx="4425649" cy="876026"/>
            <a:chOff x="1204264" y="3362118"/>
            <a:chExt cx="4425649" cy="876026"/>
          </a:xfrm>
        </p:grpSpPr>
        <p:pic>
          <p:nvPicPr>
            <p:cNvPr id="10" name="Picture 6" descr="http://www.engr.washington.edu/sites/default/files/mycoe/marcom/uw/signature_left/UW.Signature_left_smal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892522"/>
              <a:ext cx="4425649" cy="345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737664" y="3420600"/>
              <a:ext cx="30227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Computer Science &amp; Engineering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2" name="Picture 8" descr="http://www.cs.washington.edu/images/logo/CSElogo2_14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362118"/>
              <a:ext cx="502920" cy="502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itle 1"/>
          <p:cNvSpPr txBox="1">
            <a:spLocks/>
          </p:cNvSpPr>
          <p:nvPr userDrawn="1"/>
        </p:nvSpPr>
        <p:spPr>
          <a:xfrm>
            <a:off x="228600" y="209550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en-US" sz="4400" dirty="0" smtClean="0"/>
              <a:t>Introduction to Computer Networks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955460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142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9089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82278"/>
            <a:ext cx="8686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478155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47815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6" r:id="rId2"/>
    <p:sldLayoutId id="2147483665" r:id="rId3"/>
    <p:sldLayoutId id="2147483662" r:id="rId4"/>
    <p:sldLayoutId id="2147483664" r:id="rId5"/>
    <p:sldLayoutId id="2147483661" r:id="rId6"/>
    <p:sldLayoutId id="2147483649" r:id="rId7"/>
    <p:sldLayoutId id="2147483650" r:id="rId8"/>
    <p:sldLayoutId id="2147483663" r:id="rId9"/>
    <p:sldLayoutId id="2147483668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.pn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6.pn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7.png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8.png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8.png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8.png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Routing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307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 Paths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We’ll approximate “best” by a cost function that captures the factors</a:t>
            </a:r>
          </a:p>
          <a:p>
            <a:pPr lvl="1"/>
            <a:r>
              <a:rPr lang="en-US" sz="2400" dirty="0" smtClean="0"/>
              <a:t>Often call lowest “shortest”</a:t>
            </a:r>
          </a:p>
          <a:p>
            <a:pPr lvl="3"/>
            <a:endParaRPr lang="en-US" sz="16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Assign each link a cost (distance)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Define best path between each     pair of nodes as the path that has  the lowest total cost (or is shortest)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Pick randomly to any break ties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9897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Shortest Paths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 the shortest path A </a:t>
            </a:r>
            <a:r>
              <a:rPr lang="en-US" sz="2800" dirty="0" smtClean="0">
                <a:sym typeface="Wingdings" pitchFamily="2" charset="2"/>
              </a:rPr>
              <a:t> E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endParaRPr lang="en-US" sz="2800" dirty="0" smtClean="0"/>
          </a:p>
          <a:p>
            <a:r>
              <a:rPr lang="en-US" sz="2800" dirty="0" smtClean="0"/>
              <a:t>All links are bidirectional, with equal costs in each direction</a:t>
            </a:r>
          </a:p>
          <a:p>
            <a:pPr lvl="1"/>
            <a:r>
              <a:rPr lang="en-US" sz="2400" dirty="0" smtClean="0"/>
              <a:t>Can extend model to unequal         costs if needed</a:t>
            </a:r>
            <a:endParaRPr lang="en-US" sz="24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5181599" y="971550"/>
            <a:ext cx="4038601" cy="3447860"/>
            <a:chOff x="4520490" y="1062542"/>
            <a:chExt cx="3842337" cy="3101465"/>
          </a:xfrm>
        </p:grpSpPr>
        <p:grpSp>
          <p:nvGrpSpPr>
            <p:cNvPr id="40" name="Group 39"/>
            <p:cNvGrpSpPr/>
            <p:nvPr/>
          </p:nvGrpSpPr>
          <p:grpSpPr>
            <a:xfrm>
              <a:off x="4520490" y="1062542"/>
              <a:ext cx="3842337" cy="3101465"/>
              <a:chOff x="3829902" y="952440"/>
              <a:chExt cx="4859367" cy="3101465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6508479" y="153051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082173" y="27849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26829" y="2150370"/>
              <a:ext cx="326371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552600" y="329279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588162" y="232692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516854" y="2628748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220029" y="3308215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327642" y="3054301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226135" y="1579423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320608" y="23181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734247" y="1971830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392434" y="376747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04724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Shortest Paths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ABCE is a shortest path</a:t>
            </a:r>
          </a:p>
          <a:p>
            <a:r>
              <a:rPr lang="en-US" dirty="0" err="1" smtClean="0"/>
              <a:t>dist</a:t>
            </a:r>
            <a:r>
              <a:rPr lang="en-US" dirty="0" smtClean="0"/>
              <a:t>(ABCE) = 4 + 2 + 1 = 7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This is less than:</a:t>
            </a:r>
          </a:p>
          <a:p>
            <a:pPr lvl="1"/>
            <a:r>
              <a:rPr lang="en-US" dirty="0" err="1" smtClean="0"/>
              <a:t>dist</a:t>
            </a:r>
            <a:r>
              <a:rPr lang="en-US" dirty="0" smtClean="0"/>
              <a:t>(ABE) = 8</a:t>
            </a:r>
          </a:p>
          <a:p>
            <a:pPr lvl="1"/>
            <a:r>
              <a:rPr lang="en-US" dirty="0" err="1"/>
              <a:t>d</a:t>
            </a:r>
            <a:r>
              <a:rPr lang="en-US" dirty="0" err="1" smtClean="0"/>
              <a:t>ist</a:t>
            </a:r>
            <a:r>
              <a:rPr lang="en-US" dirty="0" smtClean="0"/>
              <a:t>(ABFE) = 9</a:t>
            </a:r>
          </a:p>
          <a:p>
            <a:pPr lvl="1"/>
            <a:r>
              <a:rPr lang="en-US" dirty="0" err="1" smtClean="0"/>
              <a:t>dist</a:t>
            </a:r>
            <a:r>
              <a:rPr lang="en-US" dirty="0" smtClean="0"/>
              <a:t>(AE) = 10</a:t>
            </a:r>
          </a:p>
          <a:p>
            <a:pPr lvl="1"/>
            <a:r>
              <a:rPr lang="en-US" dirty="0" err="1" smtClean="0"/>
              <a:t>dist</a:t>
            </a:r>
            <a:r>
              <a:rPr lang="en-US" dirty="0" smtClean="0"/>
              <a:t>(ABCDE) = 10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4952999" y="952690"/>
            <a:ext cx="4038601" cy="3447860"/>
            <a:chOff x="4520490" y="1062542"/>
            <a:chExt cx="3842337" cy="3101465"/>
          </a:xfrm>
        </p:grpSpPr>
        <p:grpSp>
          <p:nvGrpSpPr>
            <p:cNvPr id="39" name="Group 38"/>
            <p:cNvGrpSpPr/>
            <p:nvPr/>
          </p:nvGrpSpPr>
          <p:grpSpPr>
            <a:xfrm>
              <a:off x="4520490" y="1062542"/>
              <a:ext cx="3842337" cy="3101465"/>
              <a:chOff x="4520490" y="1062542"/>
              <a:chExt cx="3842337" cy="3101465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4520490" y="1062542"/>
                <a:ext cx="3842337" cy="3101465"/>
                <a:chOff x="3829902" y="952440"/>
                <a:chExt cx="4859367" cy="3101465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" name="Oval 64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4038763" y="2933640"/>
                  <a:ext cx="42208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5492763" y="2933640"/>
                  <a:ext cx="4099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B</a:t>
                  </a:r>
                  <a:endParaRPr lang="en-US" sz="2000" dirty="0"/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6799450" y="3653795"/>
                  <a:ext cx="4058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C</a:t>
                  </a:r>
                  <a:endParaRPr lang="en-US" sz="2000" dirty="0"/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8257047" y="2613275"/>
                  <a:ext cx="4322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6925306" y="1679425"/>
                  <a:ext cx="391676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E</a:t>
                  </a:r>
                  <a:endParaRPr lang="en-US" sz="2000" dirty="0"/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5515202" y="952440"/>
                  <a:ext cx="3835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F</a:t>
                  </a:r>
                  <a:endParaRPr lang="en-US" sz="2000" dirty="0"/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3829902" y="1946420"/>
                  <a:ext cx="438304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G</a:t>
                  </a:r>
                  <a:endParaRPr lang="en-US" sz="2000" dirty="0"/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5320371" y="3472004"/>
                  <a:ext cx="43627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H</a:t>
                  </a:r>
                </a:p>
              </p:txBody>
            </p:sp>
          </p:grpSp>
          <p:sp>
            <p:nvSpPr>
              <p:cNvPr id="41" name="TextBox 40"/>
              <p:cNvSpPr txBox="1"/>
              <p:nvPr/>
            </p:nvSpPr>
            <p:spPr>
              <a:xfrm>
                <a:off x="6508479" y="153051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7082173" y="27849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226829" y="2150370"/>
                <a:ext cx="326371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552600" y="329279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7588162" y="232692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516854" y="2628748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220029" y="3308215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327642" y="3054301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226135" y="1579423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320608" y="23181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734247" y="1971830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392434" y="376747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>
            <a:xfrm>
              <a:off x="4885044" y="3076818"/>
              <a:ext cx="1144879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6022601" y="3058717"/>
              <a:ext cx="1031604" cy="720155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H="1" flipV="1">
              <a:off x="7042602" y="2261283"/>
              <a:ext cx="11603" cy="150732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62595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 Paths (4)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Optimality property:</a:t>
            </a:r>
          </a:p>
          <a:p>
            <a:pPr lvl="1"/>
            <a:r>
              <a:rPr lang="en-US" dirty="0" err="1" smtClean="0"/>
              <a:t>Subpaths</a:t>
            </a:r>
            <a:r>
              <a:rPr lang="en-US" dirty="0" smtClean="0"/>
              <a:t> of shortest paths                are also shortest paths </a:t>
            </a:r>
          </a:p>
          <a:p>
            <a:r>
              <a:rPr lang="en-US" dirty="0" smtClean="0"/>
              <a:t>ABCE is a shortest path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smtClean="0">
                <a:sym typeface="Wingdings" pitchFamily="2" charset="2"/>
              </a:rPr>
              <a:t>So are ABC</a:t>
            </a:r>
            <a:r>
              <a:rPr lang="en-US" dirty="0" smtClean="0">
                <a:sym typeface="Wingdings" pitchFamily="2" charset="2"/>
              </a:rPr>
              <a:t>, AB, BCE, BC</a:t>
            </a:r>
            <a:r>
              <a:rPr lang="en-US" smtClean="0">
                <a:sym typeface="Wingdings" pitchFamily="2" charset="2"/>
              </a:rPr>
              <a:t>, CE</a:t>
            </a:r>
            <a:endParaRPr lang="en-US" dirty="0"/>
          </a:p>
        </p:txBody>
      </p:sp>
      <p:grpSp>
        <p:nvGrpSpPr>
          <p:cNvPr id="84" name="Group 83"/>
          <p:cNvGrpSpPr/>
          <p:nvPr/>
        </p:nvGrpSpPr>
        <p:grpSpPr>
          <a:xfrm>
            <a:off x="4952999" y="952690"/>
            <a:ext cx="4038601" cy="3447860"/>
            <a:chOff x="4520490" y="1062542"/>
            <a:chExt cx="3842337" cy="3101465"/>
          </a:xfrm>
        </p:grpSpPr>
        <p:grpSp>
          <p:nvGrpSpPr>
            <p:cNvPr id="39" name="Group 38"/>
            <p:cNvGrpSpPr/>
            <p:nvPr/>
          </p:nvGrpSpPr>
          <p:grpSpPr>
            <a:xfrm>
              <a:off x="4520490" y="1062542"/>
              <a:ext cx="3842337" cy="3101465"/>
              <a:chOff x="4520490" y="1062542"/>
              <a:chExt cx="3842337" cy="3101465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4520490" y="1062542"/>
                <a:ext cx="3842337" cy="3101465"/>
                <a:chOff x="3829902" y="952440"/>
                <a:chExt cx="4859367" cy="3101465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" name="Oval 64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4038763" y="2933640"/>
                  <a:ext cx="42208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5492763" y="2933640"/>
                  <a:ext cx="4099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B</a:t>
                  </a:r>
                  <a:endParaRPr lang="en-US" sz="2000" dirty="0"/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6799450" y="3653795"/>
                  <a:ext cx="4058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C</a:t>
                  </a:r>
                  <a:endParaRPr lang="en-US" sz="2000" dirty="0"/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8257047" y="2613275"/>
                  <a:ext cx="4322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6925306" y="1679425"/>
                  <a:ext cx="391676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E</a:t>
                  </a:r>
                  <a:endParaRPr lang="en-US" sz="2000" dirty="0"/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5515202" y="952440"/>
                  <a:ext cx="3835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F</a:t>
                  </a:r>
                  <a:endParaRPr lang="en-US" sz="2000" dirty="0"/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3829902" y="1946420"/>
                  <a:ext cx="438304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G</a:t>
                  </a:r>
                  <a:endParaRPr lang="en-US" sz="2000" dirty="0"/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5320371" y="3472004"/>
                  <a:ext cx="43627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H</a:t>
                  </a:r>
                </a:p>
              </p:txBody>
            </p:sp>
          </p:grpSp>
          <p:sp>
            <p:nvSpPr>
              <p:cNvPr id="41" name="TextBox 40"/>
              <p:cNvSpPr txBox="1"/>
              <p:nvPr/>
            </p:nvSpPr>
            <p:spPr>
              <a:xfrm>
                <a:off x="6508479" y="153051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7082173" y="27849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226829" y="2150370"/>
                <a:ext cx="326371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552600" y="329279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7588162" y="232692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516854" y="2628748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220029" y="3308215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327642" y="3054301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226135" y="1579423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320608" y="23181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734247" y="1971830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392434" y="376747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>
            <a:xfrm>
              <a:off x="4885044" y="3076818"/>
              <a:ext cx="1144879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6022601" y="3058717"/>
              <a:ext cx="1031604" cy="720155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H="1" flipV="1">
              <a:off x="7042602" y="2261283"/>
              <a:ext cx="11603" cy="150732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96549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Sink Trees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Sink tree for a destination is         the union of all shortest paths    towards the destination</a:t>
            </a:r>
          </a:p>
          <a:p>
            <a:pPr lvl="1"/>
            <a:r>
              <a:rPr lang="en-US" sz="2400" dirty="0" smtClean="0"/>
              <a:t>Similarly source tree</a:t>
            </a:r>
          </a:p>
          <a:p>
            <a:pPr lvl="1"/>
            <a:endParaRPr lang="en-US" sz="2400" dirty="0" smtClean="0"/>
          </a:p>
          <a:p>
            <a:pPr lvl="3"/>
            <a:endParaRPr lang="en-US" sz="1800" dirty="0" smtClean="0"/>
          </a:p>
          <a:p>
            <a:pPr lvl="1"/>
            <a:endParaRPr lang="en-US" sz="2400" dirty="0"/>
          </a:p>
        </p:txBody>
      </p:sp>
      <p:grpSp>
        <p:nvGrpSpPr>
          <p:cNvPr id="84" name="Group 83"/>
          <p:cNvGrpSpPr/>
          <p:nvPr/>
        </p:nvGrpSpPr>
        <p:grpSpPr>
          <a:xfrm>
            <a:off x="4912234" y="1047750"/>
            <a:ext cx="4182323" cy="3447860"/>
            <a:chOff x="4520490" y="1062542"/>
            <a:chExt cx="3842337" cy="3101465"/>
          </a:xfrm>
        </p:grpSpPr>
        <p:grpSp>
          <p:nvGrpSpPr>
            <p:cNvPr id="39" name="Group 38"/>
            <p:cNvGrpSpPr/>
            <p:nvPr/>
          </p:nvGrpSpPr>
          <p:grpSpPr>
            <a:xfrm>
              <a:off x="4520490" y="1062542"/>
              <a:ext cx="3842337" cy="3101465"/>
              <a:chOff x="4520490" y="1062542"/>
              <a:chExt cx="3842337" cy="3101465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4520490" y="1062542"/>
                <a:ext cx="3842337" cy="3101465"/>
                <a:chOff x="3829902" y="952440"/>
                <a:chExt cx="4859367" cy="3101465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" name="Oval 64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4038763" y="2933640"/>
                  <a:ext cx="42208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5492763" y="2933640"/>
                  <a:ext cx="4099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B</a:t>
                  </a:r>
                  <a:endParaRPr lang="en-US" sz="2000" dirty="0"/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6799450" y="3653795"/>
                  <a:ext cx="4058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C</a:t>
                  </a:r>
                  <a:endParaRPr lang="en-US" sz="2000" dirty="0"/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8257047" y="2613275"/>
                  <a:ext cx="4322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6925306" y="1679425"/>
                  <a:ext cx="391676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E</a:t>
                  </a:r>
                  <a:endParaRPr lang="en-US" sz="2000" dirty="0"/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5515202" y="952440"/>
                  <a:ext cx="3835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F</a:t>
                  </a:r>
                  <a:endParaRPr lang="en-US" sz="2000" dirty="0"/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3829902" y="1946420"/>
                  <a:ext cx="438304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G</a:t>
                  </a:r>
                  <a:endParaRPr lang="en-US" sz="2000" dirty="0"/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5320371" y="3472004"/>
                  <a:ext cx="43627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H</a:t>
                  </a:r>
                </a:p>
              </p:txBody>
            </p:sp>
          </p:grpSp>
          <p:sp>
            <p:nvSpPr>
              <p:cNvPr id="41" name="TextBox 40"/>
              <p:cNvSpPr txBox="1"/>
              <p:nvPr/>
            </p:nvSpPr>
            <p:spPr>
              <a:xfrm>
                <a:off x="6508479" y="153051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7082173" y="27849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226829" y="2150370"/>
                <a:ext cx="326371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552600" y="329279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7588162" y="232692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516854" y="2628748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220029" y="3308215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327642" y="3054301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226135" y="1579423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320608" y="23181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734247" y="1971830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392434" y="376747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>
            <a:xfrm>
              <a:off x="4885044" y="3076818"/>
              <a:ext cx="1144879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6022601" y="3058717"/>
              <a:ext cx="1031604" cy="720155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H="1" flipV="1">
              <a:off x="7042602" y="2261283"/>
              <a:ext cx="11603" cy="150732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0932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Sink Trees (2)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Implications:</a:t>
            </a:r>
          </a:p>
          <a:p>
            <a:pPr lvl="1"/>
            <a:r>
              <a:rPr lang="en-US" dirty="0" smtClean="0"/>
              <a:t>Only need to use destination               to follow shortest paths</a:t>
            </a:r>
          </a:p>
          <a:p>
            <a:pPr lvl="1"/>
            <a:r>
              <a:rPr lang="en-US" dirty="0" smtClean="0"/>
              <a:t>Each node only need to send               to the next hop</a:t>
            </a:r>
          </a:p>
          <a:p>
            <a:pPr lvl="1"/>
            <a:endParaRPr lang="en-US" dirty="0" smtClean="0"/>
          </a:p>
          <a:p>
            <a:r>
              <a:rPr lang="en-US" u="sng" dirty="0"/>
              <a:t>F</a:t>
            </a:r>
            <a:r>
              <a:rPr lang="en-US" u="sng" dirty="0" smtClean="0"/>
              <a:t>orwarding table </a:t>
            </a:r>
            <a:r>
              <a:rPr lang="en-US" dirty="0" smtClean="0"/>
              <a:t>at a node</a:t>
            </a:r>
          </a:p>
          <a:p>
            <a:pPr lvl="1"/>
            <a:r>
              <a:rPr lang="en-US" dirty="0" smtClean="0"/>
              <a:t>Lists next hop for each destination</a:t>
            </a:r>
          </a:p>
          <a:p>
            <a:pPr lvl="1"/>
            <a:r>
              <a:rPr lang="en-US" dirty="0" smtClean="0"/>
              <a:t>Routing table may know more</a:t>
            </a:r>
            <a:endParaRPr lang="en-US" dirty="0"/>
          </a:p>
        </p:txBody>
      </p:sp>
      <p:grpSp>
        <p:nvGrpSpPr>
          <p:cNvPr id="89" name="Group 88"/>
          <p:cNvGrpSpPr/>
          <p:nvPr/>
        </p:nvGrpSpPr>
        <p:grpSpPr>
          <a:xfrm>
            <a:off x="4912234" y="1047750"/>
            <a:ext cx="4182323" cy="3447860"/>
            <a:chOff x="2895601" y="972610"/>
            <a:chExt cx="4818388" cy="3447860"/>
          </a:xfrm>
        </p:grpSpPr>
        <p:grpSp>
          <p:nvGrpSpPr>
            <p:cNvPr id="90" name="Group 89"/>
            <p:cNvGrpSpPr/>
            <p:nvPr/>
          </p:nvGrpSpPr>
          <p:grpSpPr>
            <a:xfrm>
              <a:off x="2895601" y="972610"/>
              <a:ext cx="4818388" cy="3447860"/>
              <a:chOff x="4520490" y="1062542"/>
              <a:chExt cx="3842337" cy="3101465"/>
            </a:xfrm>
          </p:grpSpPr>
          <p:grpSp>
            <p:nvGrpSpPr>
              <p:cNvPr id="95" name="Group 94"/>
              <p:cNvGrpSpPr/>
              <p:nvPr/>
            </p:nvGrpSpPr>
            <p:grpSpPr>
              <a:xfrm>
                <a:off x="4520490" y="1062542"/>
                <a:ext cx="3842337" cy="3101465"/>
                <a:chOff x="4520490" y="1062542"/>
                <a:chExt cx="3842337" cy="3101465"/>
              </a:xfrm>
            </p:grpSpPr>
            <p:grpSp>
              <p:nvGrpSpPr>
                <p:cNvPr id="99" name="Group 98"/>
                <p:cNvGrpSpPr/>
                <p:nvPr/>
              </p:nvGrpSpPr>
              <p:grpSpPr>
                <a:xfrm>
                  <a:off x="4520490" y="1062542"/>
                  <a:ext cx="3842337" cy="3101465"/>
                  <a:chOff x="3829902" y="952440"/>
                  <a:chExt cx="4859367" cy="3101465"/>
                </a:xfrm>
              </p:grpSpPr>
              <p:cxnSp>
                <p:nvCxnSpPr>
                  <p:cNvPr id="112" name="Straight Connector 111"/>
                  <p:cNvCxnSpPr/>
                  <p:nvPr/>
                </p:nvCxnSpPr>
                <p:spPr>
                  <a:xfrm>
                    <a:off x="4259183" y="2959240"/>
                    <a:ext cx="1447800" cy="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>
                    <a:off x="5706983" y="2959241"/>
                    <a:ext cx="1295400" cy="723899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 flipV="1">
                    <a:off x="7002383" y="2082940"/>
                    <a:ext cx="0" cy="16002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/>
                  <p:cNvCxnSpPr/>
                  <p:nvPr/>
                </p:nvCxnSpPr>
                <p:spPr>
                  <a:xfrm flipV="1">
                    <a:off x="5706983" y="2082940"/>
                    <a:ext cx="1295400" cy="8763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 flipV="1">
                    <a:off x="4259183" y="2082940"/>
                    <a:ext cx="2743200" cy="8763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116"/>
                  <p:cNvCxnSpPr/>
                  <p:nvPr/>
                </p:nvCxnSpPr>
                <p:spPr>
                  <a:xfrm flipV="1">
                    <a:off x="5706983" y="1352550"/>
                    <a:ext cx="8017" cy="160669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/>
                  <p:cNvCxnSpPr/>
                  <p:nvPr/>
                </p:nvCxnSpPr>
                <p:spPr>
                  <a:xfrm flipH="1" flipV="1">
                    <a:off x="4259183" y="2140090"/>
                    <a:ext cx="1447800" cy="81915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 flipV="1">
                    <a:off x="4259183" y="1352550"/>
                    <a:ext cx="1455817" cy="78754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/>
                  <p:cNvCxnSpPr/>
                  <p:nvPr/>
                </p:nvCxnSpPr>
                <p:spPr>
                  <a:xfrm>
                    <a:off x="5715000" y="1352550"/>
                    <a:ext cx="1287383" cy="73039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/>
                  <p:cNvCxnSpPr/>
                  <p:nvPr/>
                </p:nvCxnSpPr>
                <p:spPr>
                  <a:xfrm>
                    <a:off x="7002383" y="2082940"/>
                    <a:ext cx="1287383" cy="73039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 flipV="1">
                    <a:off x="7002383" y="2813330"/>
                    <a:ext cx="1287383" cy="86981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/>
                  <p:cNvCxnSpPr/>
                  <p:nvPr/>
                </p:nvCxnSpPr>
                <p:spPr>
                  <a:xfrm flipH="1" flipV="1">
                    <a:off x="5706983" y="3683140"/>
                    <a:ext cx="1295400" cy="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4" name="Oval 123"/>
                  <p:cNvSpPr/>
                  <p:nvPr/>
                </p:nvSpPr>
                <p:spPr>
                  <a:xfrm>
                    <a:off x="8186819" y="274639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Oval 124"/>
                  <p:cNvSpPr/>
                  <p:nvPr/>
                </p:nvSpPr>
                <p:spPr>
                  <a:xfrm>
                    <a:off x="5640043" y="128561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Oval 125"/>
                  <p:cNvSpPr/>
                  <p:nvPr/>
                </p:nvSpPr>
                <p:spPr>
                  <a:xfrm>
                    <a:off x="5630783" y="289507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Oval 126"/>
                  <p:cNvSpPr/>
                  <p:nvPr/>
                </p:nvSpPr>
                <p:spPr>
                  <a:xfrm>
                    <a:off x="6920769" y="3586855"/>
                    <a:ext cx="134507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Oval 127"/>
                  <p:cNvSpPr/>
                  <p:nvPr/>
                </p:nvSpPr>
                <p:spPr>
                  <a:xfrm>
                    <a:off x="6920769" y="2012595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9" name="Oval 128"/>
                  <p:cNvSpPr/>
                  <p:nvPr/>
                </p:nvSpPr>
                <p:spPr>
                  <a:xfrm>
                    <a:off x="4192243" y="208294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Oval 129"/>
                  <p:cNvSpPr/>
                  <p:nvPr/>
                </p:nvSpPr>
                <p:spPr>
                  <a:xfrm>
                    <a:off x="5671382" y="3612013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1" name="Oval 130"/>
                  <p:cNvSpPr/>
                  <p:nvPr/>
                </p:nvSpPr>
                <p:spPr>
                  <a:xfrm>
                    <a:off x="4182551" y="2892300"/>
                    <a:ext cx="134508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2" name="TextBox 131"/>
                  <p:cNvSpPr txBox="1"/>
                  <p:nvPr/>
                </p:nvSpPr>
                <p:spPr>
                  <a:xfrm>
                    <a:off x="4038763" y="2933640"/>
                    <a:ext cx="42208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A</a:t>
                    </a:r>
                    <a:endParaRPr lang="en-US" sz="2000" dirty="0"/>
                  </a:p>
                </p:txBody>
              </p:sp>
              <p:sp>
                <p:nvSpPr>
                  <p:cNvPr id="133" name="TextBox 132"/>
                  <p:cNvSpPr txBox="1"/>
                  <p:nvPr/>
                </p:nvSpPr>
                <p:spPr>
                  <a:xfrm>
                    <a:off x="5492763" y="2933640"/>
                    <a:ext cx="409922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B</a:t>
                    </a:r>
                    <a:endParaRPr lang="en-US" sz="2000" dirty="0"/>
                  </a:p>
                </p:txBody>
              </p:sp>
              <p:sp>
                <p:nvSpPr>
                  <p:cNvPr id="134" name="TextBox 133"/>
                  <p:cNvSpPr txBox="1"/>
                  <p:nvPr/>
                </p:nvSpPr>
                <p:spPr>
                  <a:xfrm>
                    <a:off x="6799450" y="3653795"/>
                    <a:ext cx="40586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C</a:t>
                    </a:r>
                    <a:endParaRPr lang="en-US" sz="2000" dirty="0"/>
                  </a:p>
                </p:txBody>
              </p:sp>
              <p:sp>
                <p:nvSpPr>
                  <p:cNvPr id="135" name="TextBox 134"/>
                  <p:cNvSpPr txBox="1"/>
                  <p:nvPr/>
                </p:nvSpPr>
                <p:spPr>
                  <a:xfrm>
                    <a:off x="8257047" y="2613275"/>
                    <a:ext cx="432222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D</a:t>
                    </a:r>
                    <a:endParaRPr lang="en-US" sz="2000" dirty="0"/>
                  </a:p>
                </p:txBody>
              </p:sp>
              <p:sp>
                <p:nvSpPr>
                  <p:cNvPr id="136" name="TextBox 135"/>
                  <p:cNvSpPr txBox="1"/>
                  <p:nvPr/>
                </p:nvSpPr>
                <p:spPr>
                  <a:xfrm>
                    <a:off x="6925306" y="1679425"/>
                    <a:ext cx="391676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E</a:t>
                    </a:r>
                    <a:endParaRPr lang="en-US" sz="2000" dirty="0"/>
                  </a:p>
                </p:txBody>
              </p:sp>
              <p:sp>
                <p:nvSpPr>
                  <p:cNvPr id="137" name="TextBox 136"/>
                  <p:cNvSpPr txBox="1"/>
                  <p:nvPr/>
                </p:nvSpPr>
                <p:spPr>
                  <a:xfrm>
                    <a:off x="5515202" y="952440"/>
                    <a:ext cx="38356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F</a:t>
                    </a:r>
                    <a:endParaRPr lang="en-US" sz="2000" dirty="0"/>
                  </a:p>
                </p:txBody>
              </p:sp>
              <p:sp>
                <p:nvSpPr>
                  <p:cNvPr id="138" name="TextBox 137"/>
                  <p:cNvSpPr txBox="1"/>
                  <p:nvPr/>
                </p:nvSpPr>
                <p:spPr>
                  <a:xfrm>
                    <a:off x="3829902" y="1946420"/>
                    <a:ext cx="438304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G</a:t>
                    </a:r>
                    <a:endParaRPr lang="en-US" sz="2000" dirty="0"/>
                  </a:p>
                </p:txBody>
              </p:sp>
              <p:sp>
                <p:nvSpPr>
                  <p:cNvPr id="139" name="TextBox 138"/>
                  <p:cNvSpPr txBox="1"/>
                  <p:nvPr/>
                </p:nvSpPr>
                <p:spPr>
                  <a:xfrm>
                    <a:off x="5320371" y="3472004"/>
                    <a:ext cx="43627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/>
                      <a:t>H</a:t>
                    </a:r>
                  </a:p>
                </p:txBody>
              </p:sp>
            </p:grpSp>
            <p:sp>
              <p:nvSpPr>
                <p:cNvPr id="100" name="TextBox 99"/>
                <p:cNvSpPr txBox="1"/>
                <p:nvPr/>
              </p:nvSpPr>
              <p:spPr>
                <a:xfrm>
                  <a:off x="6508479" y="153051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/>
                    <a:t>2</a:t>
                  </a:r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>
                  <a:off x="7082173" y="278493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1</a:t>
                  </a:r>
                  <a:endParaRPr lang="en-US" dirty="0"/>
                </a:p>
              </p:txBody>
            </p:sp>
            <p:sp>
              <p:nvSpPr>
                <p:cNvPr id="102" name="TextBox 101"/>
                <p:cNvSpPr txBox="1"/>
                <p:nvPr/>
              </p:nvSpPr>
              <p:spPr>
                <a:xfrm>
                  <a:off x="6226829" y="2150370"/>
                  <a:ext cx="326371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10</a:t>
                  </a:r>
                  <a:endParaRPr lang="en-US" dirty="0"/>
                </a:p>
              </p:txBody>
            </p:sp>
            <p:sp>
              <p:nvSpPr>
                <p:cNvPr id="103" name="TextBox 102"/>
                <p:cNvSpPr txBox="1"/>
                <p:nvPr/>
              </p:nvSpPr>
              <p:spPr>
                <a:xfrm>
                  <a:off x="7552600" y="329279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104" name="TextBox 103"/>
                <p:cNvSpPr txBox="1"/>
                <p:nvPr/>
              </p:nvSpPr>
              <p:spPr>
                <a:xfrm>
                  <a:off x="7588162" y="232692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105" name="TextBox 104"/>
                <p:cNvSpPr txBox="1"/>
                <p:nvPr/>
              </p:nvSpPr>
              <p:spPr>
                <a:xfrm>
                  <a:off x="6516854" y="2628748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4</a:t>
                  </a:r>
                  <a:endParaRPr lang="en-US" dirty="0"/>
                </a:p>
              </p:txBody>
            </p:sp>
            <p:sp>
              <p:nvSpPr>
                <p:cNvPr id="106" name="TextBox 105"/>
                <p:cNvSpPr txBox="1"/>
                <p:nvPr/>
              </p:nvSpPr>
              <p:spPr>
                <a:xfrm>
                  <a:off x="6220029" y="3308215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107" name="TextBox 106"/>
                <p:cNvSpPr txBox="1"/>
                <p:nvPr/>
              </p:nvSpPr>
              <p:spPr>
                <a:xfrm>
                  <a:off x="5327642" y="3054301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/>
                    <a:t>4</a:t>
                  </a:r>
                </a:p>
              </p:txBody>
            </p:sp>
            <p:sp>
              <p:nvSpPr>
                <p:cNvPr id="108" name="TextBox 107"/>
                <p:cNvSpPr txBox="1"/>
                <p:nvPr/>
              </p:nvSpPr>
              <p:spPr>
                <a:xfrm>
                  <a:off x="5226135" y="1579423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4</a:t>
                  </a:r>
                  <a:endParaRPr lang="en-US" dirty="0"/>
                </a:p>
              </p:txBody>
            </p:sp>
            <p:sp>
              <p:nvSpPr>
                <p:cNvPr id="109" name="TextBox 108"/>
                <p:cNvSpPr txBox="1"/>
                <p:nvPr/>
              </p:nvSpPr>
              <p:spPr>
                <a:xfrm>
                  <a:off x="5320608" y="231813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  <p:sp>
              <p:nvSpPr>
                <p:cNvPr id="110" name="TextBox 109"/>
                <p:cNvSpPr txBox="1"/>
                <p:nvPr/>
              </p:nvSpPr>
              <p:spPr>
                <a:xfrm>
                  <a:off x="5734247" y="1971830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  <p:sp>
              <p:nvSpPr>
                <p:cNvPr id="111" name="TextBox 110"/>
                <p:cNvSpPr txBox="1"/>
                <p:nvPr/>
              </p:nvSpPr>
              <p:spPr>
                <a:xfrm>
                  <a:off x="6392434" y="376747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</p:grpSp>
          <p:cxnSp>
            <p:nvCxnSpPr>
              <p:cNvPr id="96" name="Straight Arrow Connector 95"/>
              <p:cNvCxnSpPr/>
              <p:nvPr/>
            </p:nvCxnSpPr>
            <p:spPr>
              <a:xfrm>
                <a:off x="4885044" y="3076818"/>
                <a:ext cx="1144879" cy="0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Arrow Connector 96"/>
              <p:cNvCxnSpPr/>
              <p:nvPr/>
            </p:nvCxnSpPr>
            <p:spPr>
              <a:xfrm>
                <a:off x="6022601" y="3058717"/>
                <a:ext cx="1031604" cy="720155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Arrow Connector 97"/>
              <p:cNvCxnSpPr/>
              <p:nvPr/>
            </p:nvCxnSpPr>
            <p:spPr>
              <a:xfrm flipH="1" flipV="1">
                <a:off x="7042602" y="2261283"/>
                <a:ext cx="11603" cy="1507320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1" name="Straight Arrow Connector 90"/>
            <p:cNvCxnSpPr>
              <a:endCxn id="125" idx="3"/>
            </p:cNvCxnSpPr>
            <p:nvPr/>
          </p:nvCxnSpPr>
          <p:spPr>
            <a:xfrm flipV="1">
              <a:off x="3378650" y="1470028"/>
              <a:ext cx="1331268" cy="785214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stCxn id="130" idx="6"/>
            </p:cNvCxnSpPr>
            <p:nvPr/>
          </p:nvCxnSpPr>
          <p:spPr>
            <a:xfrm flipV="1">
              <a:off x="4854303" y="3995976"/>
              <a:ext cx="1106100" cy="7665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>
              <a:off x="4814046" y="1426375"/>
              <a:ext cx="1156616" cy="75556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stCxn id="124" idx="1"/>
              <a:endCxn id="128" idx="5"/>
            </p:cNvCxnSpPr>
            <p:nvPr/>
          </p:nvCxnSpPr>
          <p:spPr>
            <a:xfrm flipH="1" flipV="1">
              <a:off x="6073713" y="2278208"/>
              <a:ext cx="1161504" cy="71051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99436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Dijkstra’s Algorithm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Algorithm</a:t>
            </a:r>
            <a:r>
              <a:rPr lang="en-US" sz="2800" dirty="0" smtClean="0"/>
              <a:t>:</a:t>
            </a:r>
          </a:p>
          <a:p>
            <a:r>
              <a:rPr lang="en-US" dirty="0" smtClean="0"/>
              <a:t>Mark all nodes tentative, set distances from source to 0 (zero) for source, and ∞ (infinity) for all other nodes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While tentative nodes remain:</a:t>
            </a:r>
          </a:p>
          <a:p>
            <a:pPr lvl="1"/>
            <a:r>
              <a:rPr lang="en-US" dirty="0" smtClean="0"/>
              <a:t>Extract N, the one with lowest distance</a:t>
            </a:r>
          </a:p>
          <a:p>
            <a:pPr lvl="1"/>
            <a:r>
              <a:rPr lang="en-US" dirty="0" smtClean="0"/>
              <a:t>Add link to N to the shortest path  tree</a:t>
            </a:r>
          </a:p>
          <a:p>
            <a:pPr lvl="1"/>
            <a:r>
              <a:rPr lang="en-US" dirty="0" smtClean="0"/>
              <a:t>Relax the distances of neighbors of  N by lowering any better distance estimates</a:t>
            </a:r>
          </a:p>
        </p:txBody>
      </p:sp>
    </p:spTree>
    <p:extLst>
      <p:ext uri="{BB962C8B-B14F-4D97-AF65-F5344CB8AC3E}">
        <p14:creationId xmlns:p14="http://schemas.microsoft.com/office/powerpoint/2010/main" val="1105990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 (2)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17</a:t>
            </a:fld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1942580" y="1352550"/>
            <a:ext cx="6134620" cy="3077479"/>
            <a:chOff x="2278920" y="1194406"/>
            <a:chExt cx="5227300" cy="3447860"/>
          </a:xfrm>
        </p:grpSpPr>
        <p:grpSp>
          <p:nvGrpSpPr>
            <p:cNvPr id="6" name="Group 5"/>
            <p:cNvGrpSpPr/>
            <p:nvPr/>
          </p:nvGrpSpPr>
          <p:grpSpPr>
            <a:xfrm>
              <a:off x="2278920" y="1194406"/>
              <a:ext cx="5227300" cy="3447860"/>
              <a:chOff x="4520490" y="1062542"/>
              <a:chExt cx="3842337" cy="310146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20490" y="1062542"/>
                <a:ext cx="3842337" cy="3101465"/>
                <a:chOff x="3829902" y="952440"/>
                <a:chExt cx="4859367" cy="3101465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038763" y="2933640"/>
                  <a:ext cx="42208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492763" y="2933640"/>
                  <a:ext cx="4099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B</a:t>
                  </a:r>
                  <a:endParaRPr lang="en-US" sz="2000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799450" y="3653795"/>
                  <a:ext cx="4058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C</a:t>
                  </a:r>
                  <a:endParaRPr lang="en-US" sz="2000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257047" y="2613275"/>
                  <a:ext cx="4322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6925306" y="1679425"/>
                  <a:ext cx="391676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E</a:t>
                  </a:r>
                  <a:endParaRPr lang="en-US" sz="2000" dirty="0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515202" y="952440"/>
                  <a:ext cx="3835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F</a:t>
                  </a:r>
                  <a:endParaRPr lang="en-US" sz="2000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829902" y="1946420"/>
                  <a:ext cx="438304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G</a:t>
                  </a:r>
                  <a:endParaRPr lang="en-US" sz="2000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320371" y="3472004"/>
                  <a:ext cx="43627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326371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550607" y="1352550"/>
              <a:ext cx="4697737" cy="3187171"/>
              <a:chOff x="2550607" y="1352550"/>
              <a:chExt cx="4697737" cy="3187171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596618" y="2983382"/>
                <a:ext cx="267993" cy="448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</a:rPr>
                  <a:t>0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834199" y="2800349"/>
                <a:ext cx="414145" cy="586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</a:rPr>
                  <a:t>∞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550607" y="2048531"/>
                <a:ext cx="414145" cy="586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</a:rPr>
                  <a:t>∞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01154" y="2142120"/>
                <a:ext cx="414145" cy="586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</a:rPr>
                  <a:t>∞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00158" y="3139384"/>
                <a:ext cx="414145" cy="586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</a:rPr>
                  <a:t>∞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753731" y="3953530"/>
                <a:ext cx="414145" cy="586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</a:rPr>
                  <a:t>∞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350512" y="1352550"/>
                <a:ext cx="414145" cy="586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</a:rPr>
                  <a:t>∞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p:grpSp>
      </p:grpSp>
      <p:cxnSp>
        <p:nvCxnSpPr>
          <p:cNvPr id="64" name="Straight Arrow Connector 63"/>
          <p:cNvCxnSpPr/>
          <p:nvPr/>
        </p:nvCxnSpPr>
        <p:spPr>
          <a:xfrm flipV="1">
            <a:off x="1453686" y="3339780"/>
            <a:ext cx="834441" cy="199718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6200" y="3570296"/>
            <a:ext cx="2550528" cy="98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We’ll compute shortest paths to/from A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4114800" y="4019550"/>
            <a:ext cx="486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∞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587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 (3)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Relax around A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18</a:t>
            </a:fld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1942580" y="1352550"/>
            <a:ext cx="6134620" cy="3077479"/>
            <a:chOff x="2278920" y="1194406"/>
            <a:chExt cx="5227300" cy="3447860"/>
          </a:xfrm>
        </p:grpSpPr>
        <p:grpSp>
          <p:nvGrpSpPr>
            <p:cNvPr id="6" name="Group 5"/>
            <p:cNvGrpSpPr/>
            <p:nvPr/>
          </p:nvGrpSpPr>
          <p:grpSpPr>
            <a:xfrm>
              <a:off x="2278920" y="1194406"/>
              <a:ext cx="5227300" cy="3447860"/>
              <a:chOff x="4520490" y="1062542"/>
              <a:chExt cx="3842337" cy="310146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20490" y="1062542"/>
                <a:ext cx="3842337" cy="3101465"/>
                <a:chOff x="3829902" y="952440"/>
                <a:chExt cx="4859367" cy="3101465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038763" y="2933640"/>
                  <a:ext cx="42208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492763" y="2933640"/>
                  <a:ext cx="4099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B</a:t>
                  </a:r>
                  <a:endParaRPr lang="en-US" sz="2000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799450" y="3653795"/>
                  <a:ext cx="4058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C</a:t>
                  </a:r>
                  <a:endParaRPr lang="en-US" sz="2000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257047" y="2613275"/>
                  <a:ext cx="4322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6925306" y="1679425"/>
                  <a:ext cx="391676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E</a:t>
                  </a:r>
                  <a:endParaRPr lang="en-US" sz="2000" dirty="0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515202" y="952440"/>
                  <a:ext cx="3835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F</a:t>
                  </a:r>
                  <a:endParaRPr lang="en-US" sz="2000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829902" y="1946420"/>
                  <a:ext cx="438304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G</a:t>
                  </a:r>
                  <a:endParaRPr lang="en-US" sz="2000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320371" y="3472004"/>
                  <a:ext cx="43627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326371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550607" y="1352550"/>
              <a:ext cx="4697737" cy="3187171"/>
              <a:chOff x="2550607" y="1352550"/>
              <a:chExt cx="4697737" cy="3187171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573360" y="2983382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accent5"/>
                    </a:solidFill>
                  </a:rPr>
                  <a:t>0</a:t>
                </a:r>
                <a:endParaRPr lang="en-US" sz="20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834199" y="2800349"/>
                <a:ext cx="414145" cy="586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</a:rPr>
                  <a:t>∞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550607" y="2048531"/>
                <a:ext cx="414145" cy="586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</a:rPr>
                  <a:t>∞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18910" y="2142120"/>
                <a:ext cx="378632" cy="448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</a:rPr>
                  <a:t>10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54515" y="3157934"/>
                <a:ext cx="267993" cy="448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753731" y="3953530"/>
                <a:ext cx="414145" cy="586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</a:rPr>
                  <a:t>∞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350512" y="1352550"/>
                <a:ext cx="414145" cy="586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</a:rPr>
                  <a:t>∞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4" name="Oval 3"/>
          <p:cNvSpPr/>
          <p:nvPr/>
        </p:nvSpPr>
        <p:spPr>
          <a:xfrm>
            <a:off x="5691432" y="2140291"/>
            <a:ext cx="857305" cy="64568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037950" y="3066801"/>
            <a:ext cx="857305" cy="64568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114800" y="4019550"/>
            <a:ext cx="486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∞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878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 (4)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Relax around B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19</a:t>
            </a:fld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1942580" y="1352550"/>
            <a:ext cx="6134620" cy="3077479"/>
            <a:chOff x="2278920" y="1194406"/>
            <a:chExt cx="5227300" cy="3447860"/>
          </a:xfrm>
        </p:grpSpPr>
        <p:grpSp>
          <p:nvGrpSpPr>
            <p:cNvPr id="6" name="Group 5"/>
            <p:cNvGrpSpPr/>
            <p:nvPr/>
          </p:nvGrpSpPr>
          <p:grpSpPr>
            <a:xfrm>
              <a:off x="2278920" y="1194406"/>
              <a:ext cx="5227300" cy="3447860"/>
              <a:chOff x="4520490" y="1062542"/>
              <a:chExt cx="3842337" cy="310146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20490" y="1062542"/>
                <a:ext cx="3842337" cy="3101465"/>
                <a:chOff x="3829902" y="952440"/>
                <a:chExt cx="4859367" cy="3101465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038763" y="2933640"/>
                  <a:ext cx="42208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492763" y="2933640"/>
                  <a:ext cx="4099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B</a:t>
                  </a:r>
                  <a:endParaRPr lang="en-US" sz="2000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799450" y="3653795"/>
                  <a:ext cx="4058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C</a:t>
                  </a:r>
                  <a:endParaRPr lang="en-US" sz="2000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257047" y="2613275"/>
                  <a:ext cx="4322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6925306" y="1679425"/>
                  <a:ext cx="391676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E</a:t>
                  </a:r>
                  <a:endParaRPr lang="en-US" sz="2000" dirty="0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515202" y="952440"/>
                  <a:ext cx="3835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F</a:t>
                  </a:r>
                  <a:endParaRPr lang="en-US" sz="2000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829902" y="1946420"/>
                  <a:ext cx="438304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G</a:t>
                  </a:r>
                  <a:endParaRPr lang="en-US" sz="2000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320371" y="3472004"/>
                  <a:ext cx="43627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326371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573360" y="2142120"/>
              <a:ext cx="4674984" cy="1464078"/>
              <a:chOff x="2573360" y="2142120"/>
              <a:chExt cx="4674984" cy="1464078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573360" y="2983382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accent5"/>
                    </a:solidFill>
                  </a:rPr>
                  <a:t>0</a:t>
                </a:r>
                <a:endParaRPr lang="en-US" sz="20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834199" y="2731081"/>
                <a:ext cx="414145" cy="5861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</a:rPr>
                  <a:t>∞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74229" y="2142120"/>
                <a:ext cx="267993" cy="448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</a:rPr>
                  <a:t>8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73233" y="3157934"/>
                <a:ext cx="267993" cy="448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accent5"/>
                    </a:solidFill>
                  </a:rPr>
                  <a:t>4</a:t>
                </a:r>
              </a:p>
            </p:txBody>
          </p:sp>
        </p:grpSp>
      </p:grpSp>
      <p:cxnSp>
        <p:nvCxnSpPr>
          <p:cNvPr id="61" name="Straight Arrow Connector 60"/>
          <p:cNvCxnSpPr/>
          <p:nvPr/>
        </p:nvCxnSpPr>
        <p:spPr>
          <a:xfrm>
            <a:off x="2536648" y="3348733"/>
            <a:ext cx="1678049" cy="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6366776" y="1749566"/>
            <a:ext cx="473605" cy="522855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805887" y="1354393"/>
            <a:ext cx="2550528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Distance fell!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6104320" y="3862078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6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97129" y="148308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315422" y="2129553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7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114800" y="4019550"/>
            <a:ext cx="486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∞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351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versus Forwarding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Forwarding</a:t>
            </a:r>
            <a:r>
              <a:rPr lang="en-US" sz="2800" dirty="0" smtClean="0"/>
              <a:t> is the process of sending a packet on its way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/>
              <a:t>Routing</a:t>
            </a:r>
            <a:r>
              <a:rPr lang="en-US" dirty="0"/>
              <a:t> is the process of </a:t>
            </a:r>
            <a:r>
              <a:rPr lang="en-US" dirty="0" smtClean="0"/>
              <a:t>deciding in </a:t>
            </a:r>
            <a:r>
              <a:rPr lang="en-US" dirty="0"/>
              <a:t>which direction to send traffic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762000" y="2800348"/>
            <a:ext cx="3256102" cy="1371599"/>
            <a:chOff x="988750" y="2722876"/>
            <a:chExt cx="3870326" cy="1296674"/>
          </a:xfrm>
        </p:grpSpPr>
        <p:grpSp>
          <p:nvGrpSpPr>
            <p:cNvPr id="6" name="Group 5"/>
            <p:cNvGrpSpPr/>
            <p:nvPr/>
          </p:nvGrpSpPr>
          <p:grpSpPr>
            <a:xfrm>
              <a:off x="988750" y="3097445"/>
              <a:ext cx="3870326" cy="922105"/>
              <a:chOff x="988750" y="3097445"/>
              <a:chExt cx="3870326" cy="92210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988750" y="3097445"/>
                <a:ext cx="3870326" cy="922105"/>
                <a:chOff x="-241303" y="3258897"/>
                <a:chExt cx="3870326" cy="922105"/>
              </a:xfrm>
            </p:grpSpPr>
            <p:pic>
              <p:nvPicPr>
                <p:cNvPr id="12" name="Picture 11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9678" y="3258897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" name="Picture 12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30497" y="380368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4" name="Straight Connector 13"/>
                <p:cNvCxnSpPr>
                  <a:stCxn id="12" idx="3"/>
                  <a:endCxn id="16" idx="1"/>
                </p:cNvCxnSpPr>
                <p:nvPr/>
              </p:nvCxnSpPr>
              <p:spPr>
                <a:xfrm>
                  <a:off x="2128041" y="3441213"/>
                  <a:ext cx="632619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>
                  <a:stCxn id="8" idx="3"/>
                  <a:endCxn id="13" idx="1"/>
                </p:cNvCxnSpPr>
                <p:nvPr/>
              </p:nvCxnSpPr>
              <p:spPr>
                <a:xfrm>
                  <a:off x="2046404" y="3985996"/>
                  <a:ext cx="684093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6" name="Picture 15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60660" y="325889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7" name="Picture 16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81637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8" name="Straight Connector 17"/>
                <p:cNvCxnSpPr>
                  <a:stCxn id="20" idx="3"/>
                  <a:endCxn id="12" idx="1"/>
                </p:cNvCxnSpPr>
                <p:nvPr/>
              </p:nvCxnSpPr>
              <p:spPr>
                <a:xfrm flipV="1">
                  <a:off x="627060" y="3441213"/>
                  <a:ext cx="632618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>
                  <a:stCxn id="17" idx="3"/>
                  <a:endCxn id="8" idx="1"/>
                </p:cNvCxnSpPr>
                <p:nvPr/>
              </p:nvCxnSpPr>
              <p:spPr>
                <a:xfrm flipV="1">
                  <a:off x="627060" y="3985996"/>
                  <a:ext cx="550981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0" name="Picture 19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27158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8" name="Picture 7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8094" y="364222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9" name="Straight Connector 8"/>
              <p:cNvCxnSpPr/>
              <p:nvPr/>
            </p:nvCxnSpPr>
            <p:spPr>
              <a:xfrm flipV="1">
                <a:off x="1856116" y="3457406"/>
                <a:ext cx="633615" cy="2098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3260328" y="3457406"/>
                <a:ext cx="730385" cy="25734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stCxn id="8" idx="0"/>
              </p:cNvCxnSpPr>
              <p:nvPr/>
            </p:nvCxnSpPr>
            <p:spPr>
              <a:xfrm flipH="1" flipV="1">
                <a:off x="2842275" y="3474767"/>
                <a:ext cx="1" cy="16746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ounded Rectangular Callout 22"/>
            <p:cNvSpPr/>
            <p:nvPr/>
          </p:nvSpPr>
          <p:spPr>
            <a:xfrm>
              <a:off x="1715722" y="2722876"/>
              <a:ext cx="1126553" cy="232762"/>
            </a:xfrm>
            <a:prstGeom prst="wedgeRoundRectCallout">
              <a:avLst>
                <a:gd name="adj1" fmla="val 38214"/>
                <a:gd name="adj2" fmla="val 99593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Forward!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>
              <a:stCxn id="24" idx="3"/>
            </p:cNvCxnSpPr>
            <p:nvPr/>
          </p:nvCxnSpPr>
          <p:spPr>
            <a:xfrm flipV="1">
              <a:off x="3909659" y="2955640"/>
              <a:ext cx="304796" cy="4854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2886202" y="2866950"/>
              <a:ext cx="1023456" cy="27446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packet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904782" y="2800348"/>
            <a:ext cx="3324817" cy="1676402"/>
            <a:chOff x="988750" y="2724148"/>
            <a:chExt cx="3870326" cy="1676402"/>
          </a:xfrm>
        </p:grpSpPr>
        <p:grpSp>
          <p:nvGrpSpPr>
            <p:cNvPr id="32" name="Group 31"/>
            <p:cNvGrpSpPr/>
            <p:nvPr/>
          </p:nvGrpSpPr>
          <p:grpSpPr>
            <a:xfrm>
              <a:off x="988750" y="3097445"/>
              <a:ext cx="3870326" cy="922105"/>
              <a:chOff x="988750" y="3097445"/>
              <a:chExt cx="3870326" cy="922105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988750" y="3097445"/>
                <a:ext cx="3870326" cy="922105"/>
                <a:chOff x="-241303" y="3258897"/>
                <a:chExt cx="3870326" cy="922105"/>
              </a:xfrm>
            </p:grpSpPr>
            <p:pic>
              <p:nvPicPr>
                <p:cNvPr id="41" name="Picture 40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9678" y="3258897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2" name="Picture 41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30497" y="380368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43" name="Straight Connector 42"/>
                <p:cNvCxnSpPr>
                  <a:stCxn id="41" idx="3"/>
                  <a:endCxn id="45" idx="1"/>
                </p:cNvCxnSpPr>
                <p:nvPr/>
              </p:nvCxnSpPr>
              <p:spPr>
                <a:xfrm>
                  <a:off x="2128041" y="3441213"/>
                  <a:ext cx="632619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>
                  <a:stCxn id="37" idx="3"/>
                  <a:endCxn id="42" idx="1"/>
                </p:cNvCxnSpPr>
                <p:nvPr/>
              </p:nvCxnSpPr>
              <p:spPr>
                <a:xfrm>
                  <a:off x="2046404" y="3985996"/>
                  <a:ext cx="684093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45" name="Picture 44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60660" y="325889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6" name="Picture 45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81637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47" name="Straight Connector 46"/>
                <p:cNvCxnSpPr>
                  <a:stCxn id="49" idx="3"/>
                  <a:endCxn id="41" idx="1"/>
                </p:cNvCxnSpPr>
                <p:nvPr/>
              </p:nvCxnSpPr>
              <p:spPr>
                <a:xfrm flipV="1">
                  <a:off x="627060" y="3441213"/>
                  <a:ext cx="632618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>
                  <a:stCxn id="46" idx="3"/>
                  <a:endCxn id="37" idx="1"/>
                </p:cNvCxnSpPr>
                <p:nvPr/>
              </p:nvCxnSpPr>
              <p:spPr>
                <a:xfrm flipV="1">
                  <a:off x="627060" y="3985996"/>
                  <a:ext cx="550981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49" name="Picture 48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27158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37" name="Picture 36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8094" y="364222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38" name="Straight Connector 37"/>
              <p:cNvCxnSpPr/>
              <p:nvPr/>
            </p:nvCxnSpPr>
            <p:spPr>
              <a:xfrm flipV="1">
                <a:off x="1856116" y="3457406"/>
                <a:ext cx="633615" cy="2098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3260328" y="3457406"/>
                <a:ext cx="730385" cy="25734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>
                <a:stCxn id="37" idx="0"/>
              </p:cNvCxnSpPr>
              <p:nvPr/>
            </p:nvCxnSpPr>
            <p:spPr>
              <a:xfrm flipH="1" flipV="1">
                <a:off x="2842275" y="3474767"/>
                <a:ext cx="1" cy="16746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Rounded Rectangular Callout 32"/>
            <p:cNvSpPr/>
            <p:nvPr/>
          </p:nvSpPr>
          <p:spPr>
            <a:xfrm>
              <a:off x="3276599" y="2724148"/>
              <a:ext cx="1194761" cy="228602"/>
            </a:xfrm>
            <a:prstGeom prst="wedgeRoundRectCallout">
              <a:avLst>
                <a:gd name="adj1" fmla="val 34229"/>
                <a:gd name="adj2" fmla="val 93343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Which way?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4" name="Rounded Rectangular Callout 33"/>
            <p:cNvSpPr/>
            <p:nvPr/>
          </p:nvSpPr>
          <p:spPr>
            <a:xfrm>
              <a:off x="2417888" y="4171950"/>
              <a:ext cx="1207631" cy="228600"/>
            </a:xfrm>
            <a:prstGeom prst="wedgeRoundRectCallout">
              <a:avLst>
                <a:gd name="adj1" fmla="val -12906"/>
                <a:gd name="adj2" fmla="val -107907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Which way?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5" name="Rounded Rectangular Callout 34"/>
            <p:cNvSpPr/>
            <p:nvPr/>
          </p:nvSpPr>
          <p:spPr>
            <a:xfrm>
              <a:off x="1091238" y="2724148"/>
              <a:ext cx="1194761" cy="228602"/>
            </a:xfrm>
            <a:prstGeom prst="wedgeRoundRectCallout">
              <a:avLst>
                <a:gd name="adj1" fmla="val -7227"/>
                <a:gd name="adj2" fmla="val 102718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Which way?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514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 (5)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Relax around C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20</a:t>
            </a:fld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1942580" y="1352550"/>
            <a:ext cx="6134620" cy="3077479"/>
            <a:chOff x="2278920" y="1194406"/>
            <a:chExt cx="5227300" cy="3447860"/>
          </a:xfrm>
        </p:grpSpPr>
        <p:grpSp>
          <p:nvGrpSpPr>
            <p:cNvPr id="6" name="Group 5"/>
            <p:cNvGrpSpPr/>
            <p:nvPr/>
          </p:nvGrpSpPr>
          <p:grpSpPr>
            <a:xfrm>
              <a:off x="2278920" y="1194406"/>
              <a:ext cx="5227300" cy="3447860"/>
              <a:chOff x="4520490" y="1062542"/>
              <a:chExt cx="3842337" cy="310146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20490" y="1062542"/>
                <a:ext cx="3842337" cy="3101465"/>
                <a:chOff x="3829902" y="952440"/>
                <a:chExt cx="4859367" cy="3101465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038763" y="2933640"/>
                  <a:ext cx="42208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492763" y="2933640"/>
                  <a:ext cx="4099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B</a:t>
                  </a:r>
                  <a:endParaRPr lang="en-US" sz="2000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799450" y="3653795"/>
                  <a:ext cx="4058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C</a:t>
                  </a:r>
                  <a:endParaRPr lang="en-US" sz="2000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257047" y="2613275"/>
                  <a:ext cx="4322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6925306" y="1679425"/>
                  <a:ext cx="391676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E</a:t>
                  </a:r>
                  <a:endParaRPr lang="en-US" sz="2000" dirty="0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515202" y="952440"/>
                  <a:ext cx="3835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F</a:t>
                  </a:r>
                  <a:endParaRPr lang="en-US" sz="2000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829902" y="1946420"/>
                  <a:ext cx="438304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G</a:t>
                  </a:r>
                  <a:endParaRPr lang="en-US" sz="2000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320371" y="3472004"/>
                  <a:ext cx="43627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326371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573360" y="2142120"/>
              <a:ext cx="3568862" cy="1464078"/>
              <a:chOff x="2573360" y="2142120"/>
              <a:chExt cx="3568862" cy="1464078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573360" y="2983382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accent5"/>
                    </a:solidFill>
                  </a:rPr>
                  <a:t>0</a:t>
                </a:r>
                <a:endParaRPr lang="en-US" sz="20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74229" y="2142120"/>
                <a:ext cx="267993" cy="448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</a:rPr>
                  <a:t>7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73233" y="3157934"/>
                <a:ext cx="267993" cy="448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accent5"/>
                    </a:solidFill>
                  </a:rPr>
                  <a:t>4</a:t>
                </a:r>
              </a:p>
            </p:txBody>
          </p:sp>
        </p:grpSp>
      </p:grpSp>
      <p:cxnSp>
        <p:nvCxnSpPr>
          <p:cNvPr id="61" name="Straight Arrow Connector 60"/>
          <p:cNvCxnSpPr/>
          <p:nvPr/>
        </p:nvCxnSpPr>
        <p:spPr>
          <a:xfrm>
            <a:off x="2536648" y="3348733"/>
            <a:ext cx="1678049" cy="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6366776" y="1749566"/>
            <a:ext cx="473605" cy="522855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983872" y="1354393"/>
            <a:ext cx="2550528" cy="690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Distance fell</a:t>
            </a:r>
          </a:p>
          <a:p>
            <a:pPr algn="ctr">
              <a:lnSpc>
                <a:spcPct val="80000"/>
              </a:lnSpc>
            </a:pPr>
            <a:r>
              <a:rPr lang="en-US" sz="2400" dirty="0" smtClean="0"/>
              <a:t>again!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6104320" y="3862078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5"/>
                </a:solidFill>
              </a:rPr>
              <a:t>6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97129" y="148308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315422" y="2129553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7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395131" y="3394463"/>
            <a:ext cx="1469626" cy="638551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374294" y="2709014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8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57491" y="4076640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9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71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 (6)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Relax around G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21</a:t>
            </a:fld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1942580" y="1352550"/>
            <a:ext cx="6134620" cy="3077479"/>
            <a:chOff x="2278920" y="1194406"/>
            <a:chExt cx="5227300" cy="3447860"/>
          </a:xfrm>
        </p:grpSpPr>
        <p:grpSp>
          <p:nvGrpSpPr>
            <p:cNvPr id="6" name="Group 5"/>
            <p:cNvGrpSpPr/>
            <p:nvPr/>
          </p:nvGrpSpPr>
          <p:grpSpPr>
            <a:xfrm>
              <a:off x="2278920" y="1194406"/>
              <a:ext cx="5227300" cy="3447860"/>
              <a:chOff x="4520490" y="1062542"/>
              <a:chExt cx="3842337" cy="310146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20490" y="1062542"/>
                <a:ext cx="3842337" cy="3101465"/>
                <a:chOff x="3829902" y="952440"/>
                <a:chExt cx="4859367" cy="3101465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038763" y="2933640"/>
                  <a:ext cx="42208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492763" y="2933640"/>
                  <a:ext cx="4099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B</a:t>
                  </a:r>
                  <a:endParaRPr lang="en-US" sz="2000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799450" y="3653795"/>
                  <a:ext cx="4058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C</a:t>
                  </a:r>
                  <a:endParaRPr lang="en-US" sz="2000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257047" y="2613275"/>
                  <a:ext cx="4322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6925306" y="1679425"/>
                  <a:ext cx="391676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E</a:t>
                  </a:r>
                  <a:endParaRPr lang="en-US" sz="2000" dirty="0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515202" y="952440"/>
                  <a:ext cx="3835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F</a:t>
                  </a:r>
                  <a:endParaRPr lang="en-US" sz="2000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829902" y="1946420"/>
                  <a:ext cx="438304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G</a:t>
                  </a:r>
                  <a:endParaRPr lang="en-US" sz="2000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320371" y="3472004"/>
                  <a:ext cx="43627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326371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573360" y="2142120"/>
              <a:ext cx="3568862" cy="1464078"/>
              <a:chOff x="2573360" y="2142120"/>
              <a:chExt cx="3568862" cy="1464078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573360" y="2983382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accent5"/>
                    </a:solidFill>
                  </a:rPr>
                  <a:t>0</a:t>
                </a:r>
                <a:endParaRPr lang="en-US" sz="20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74229" y="2142120"/>
                <a:ext cx="267993" cy="448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</a:rPr>
                  <a:t>7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73233" y="3157934"/>
                <a:ext cx="267993" cy="448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accent5"/>
                    </a:solidFill>
                  </a:rPr>
                  <a:t>4</a:t>
                </a:r>
              </a:p>
            </p:txBody>
          </p:sp>
        </p:grpSp>
      </p:grpSp>
      <p:cxnSp>
        <p:nvCxnSpPr>
          <p:cNvPr id="61" name="Straight Arrow Connector 60"/>
          <p:cNvCxnSpPr/>
          <p:nvPr/>
        </p:nvCxnSpPr>
        <p:spPr>
          <a:xfrm>
            <a:off x="2536648" y="3348733"/>
            <a:ext cx="1678049" cy="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4727075" y="1483088"/>
            <a:ext cx="835525" cy="204008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187975" y="1285501"/>
            <a:ext cx="2550528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Didn’t fall …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6104320" y="3862078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5"/>
                </a:solidFill>
              </a:rPr>
              <a:t>6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97129" y="148308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315422" y="2129553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5"/>
                </a:solidFill>
              </a:rPr>
              <a:t>7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395131" y="3394463"/>
            <a:ext cx="1469626" cy="638551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374294" y="2709014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8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57491" y="4076640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9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H="1" flipV="1">
            <a:off x="2544274" y="2571750"/>
            <a:ext cx="1670423" cy="733454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16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 (7)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Relax around F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22</a:t>
            </a:fld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1942580" y="1352550"/>
            <a:ext cx="6134620" cy="3077479"/>
            <a:chOff x="2278920" y="1194406"/>
            <a:chExt cx="5227300" cy="3447860"/>
          </a:xfrm>
        </p:grpSpPr>
        <p:grpSp>
          <p:nvGrpSpPr>
            <p:cNvPr id="6" name="Group 5"/>
            <p:cNvGrpSpPr/>
            <p:nvPr/>
          </p:nvGrpSpPr>
          <p:grpSpPr>
            <a:xfrm>
              <a:off x="2278920" y="1194406"/>
              <a:ext cx="5227300" cy="3447860"/>
              <a:chOff x="4520490" y="1062542"/>
              <a:chExt cx="3842337" cy="310146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20490" y="1062542"/>
                <a:ext cx="3842337" cy="3101465"/>
                <a:chOff x="3829902" y="952440"/>
                <a:chExt cx="4859367" cy="3101465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038763" y="2933640"/>
                  <a:ext cx="42208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492763" y="2933640"/>
                  <a:ext cx="4099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B</a:t>
                  </a:r>
                  <a:endParaRPr lang="en-US" sz="2000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799450" y="3653795"/>
                  <a:ext cx="4058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C</a:t>
                  </a:r>
                  <a:endParaRPr lang="en-US" sz="2000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257047" y="2613275"/>
                  <a:ext cx="4322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6925306" y="1679425"/>
                  <a:ext cx="391676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E</a:t>
                  </a:r>
                  <a:endParaRPr lang="en-US" sz="2000" dirty="0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515202" y="952440"/>
                  <a:ext cx="3835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F</a:t>
                  </a:r>
                  <a:endParaRPr lang="en-US" sz="2000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829902" y="1946420"/>
                  <a:ext cx="438304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G</a:t>
                  </a:r>
                  <a:endParaRPr lang="en-US" sz="2000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320371" y="3472004"/>
                  <a:ext cx="43627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326371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573360" y="2142120"/>
              <a:ext cx="3568862" cy="1464078"/>
              <a:chOff x="2573360" y="2142120"/>
              <a:chExt cx="3568862" cy="1464078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573360" y="2983382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accent5"/>
                    </a:solidFill>
                  </a:rPr>
                  <a:t>0</a:t>
                </a:r>
                <a:endParaRPr lang="en-US" sz="20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74229" y="2142120"/>
                <a:ext cx="267993" cy="448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</a:rPr>
                  <a:t>7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73233" y="3157934"/>
                <a:ext cx="267993" cy="448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accent5"/>
                    </a:solidFill>
                  </a:rPr>
                  <a:t>4</a:t>
                </a:r>
              </a:p>
            </p:txBody>
          </p:sp>
        </p:grpSp>
      </p:grpSp>
      <p:cxnSp>
        <p:nvCxnSpPr>
          <p:cNvPr id="61" name="Straight Arrow Connector 60"/>
          <p:cNvCxnSpPr/>
          <p:nvPr/>
        </p:nvCxnSpPr>
        <p:spPr>
          <a:xfrm>
            <a:off x="2536648" y="3348733"/>
            <a:ext cx="1678049" cy="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4727075" y="1483088"/>
            <a:ext cx="835525" cy="204008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562600" y="1299298"/>
            <a:ext cx="2550528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Relax has no effect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6104320" y="3862078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5"/>
                </a:solidFill>
              </a:rPr>
              <a:t>6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97129" y="148308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5"/>
                </a:solidFill>
              </a:rPr>
              <a:t>7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315422" y="2129553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5"/>
                </a:solidFill>
              </a:rPr>
              <a:t>7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395131" y="3394463"/>
            <a:ext cx="1469626" cy="638551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374294" y="2709014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8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57491" y="4076640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9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H="1" flipV="1">
            <a:off x="2544274" y="2571750"/>
            <a:ext cx="1670423" cy="733454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34" idx="0"/>
            <a:endCxn id="33" idx="4"/>
          </p:cNvCxnSpPr>
          <p:nvPr/>
        </p:nvCxnSpPr>
        <p:spPr>
          <a:xfrm flipV="1">
            <a:off x="4300577" y="1815988"/>
            <a:ext cx="11690" cy="1464168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12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 (8)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Relax around 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23</a:t>
            </a:fld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1942580" y="1352550"/>
            <a:ext cx="6134620" cy="3077479"/>
            <a:chOff x="2278920" y="1194406"/>
            <a:chExt cx="5227300" cy="3447860"/>
          </a:xfrm>
        </p:grpSpPr>
        <p:grpSp>
          <p:nvGrpSpPr>
            <p:cNvPr id="6" name="Group 5"/>
            <p:cNvGrpSpPr/>
            <p:nvPr/>
          </p:nvGrpSpPr>
          <p:grpSpPr>
            <a:xfrm>
              <a:off x="2278920" y="1194406"/>
              <a:ext cx="5227300" cy="3447860"/>
              <a:chOff x="4520490" y="1062542"/>
              <a:chExt cx="3842337" cy="310146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20490" y="1062542"/>
                <a:ext cx="3842337" cy="3101465"/>
                <a:chOff x="3829902" y="952440"/>
                <a:chExt cx="4859367" cy="3101465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038763" y="2933640"/>
                  <a:ext cx="42208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492763" y="2933640"/>
                  <a:ext cx="4099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B</a:t>
                  </a:r>
                  <a:endParaRPr lang="en-US" sz="2000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799450" y="3653795"/>
                  <a:ext cx="4058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C</a:t>
                  </a:r>
                  <a:endParaRPr lang="en-US" sz="2000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257047" y="2613275"/>
                  <a:ext cx="4322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6925306" y="1679425"/>
                  <a:ext cx="391676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E</a:t>
                  </a:r>
                  <a:endParaRPr lang="en-US" sz="2000" dirty="0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515202" y="952440"/>
                  <a:ext cx="3835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F</a:t>
                  </a:r>
                  <a:endParaRPr lang="en-US" sz="2000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829902" y="1946420"/>
                  <a:ext cx="438304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G</a:t>
                  </a:r>
                  <a:endParaRPr lang="en-US" sz="2000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320371" y="3472004"/>
                  <a:ext cx="43627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326371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573360" y="2142120"/>
              <a:ext cx="3568862" cy="1464078"/>
              <a:chOff x="2573360" y="2142120"/>
              <a:chExt cx="3568862" cy="1464078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573360" y="2983382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accent5"/>
                    </a:solidFill>
                  </a:rPr>
                  <a:t>0</a:t>
                </a:r>
                <a:endParaRPr lang="en-US" sz="20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74229" y="2142120"/>
                <a:ext cx="267993" cy="448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accent5"/>
                    </a:solidFill>
                  </a:rPr>
                  <a:t>7</a:t>
                </a:r>
                <a:endParaRPr lang="en-US" sz="20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73233" y="3157934"/>
                <a:ext cx="267993" cy="448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accent5"/>
                    </a:solidFill>
                  </a:rPr>
                  <a:t>4</a:t>
                </a:r>
              </a:p>
            </p:txBody>
          </p:sp>
        </p:grpSp>
      </p:grpSp>
      <p:cxnSp>
        <p:nvCxnSpPr>
          <p:cNvPr id="61" name="Straight Arrow Connector 60"/>
          <p:cNvCxnSpPr/>
          <p:nvPr/>
        </p:nvCxnSpPr>
        <p:spPr>
          <a:xfrm>
            <a:off x="2536648" y="3348733"/>
            <a:ext cx="1678049" cy="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104320" y="3862078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5"/>
                </a:solidFill>
              </a:rPr>
              <a:t>6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97129" y="148308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5"/>
                </a:solidFill>
              </a:rPr>
              <a:t>7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315422" y="2129553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5"/>
                </a:solidFill>
              </a:rPr>
              <a:t>7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395131" y="3394463"/>
            <a:ext cx="1469626" cy="638551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374294" y="2709014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8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57491" y="4076640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9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H="1" flipV="1">
            <a:off x="2544274" y="2571750"/>
            <a:ext cx="1670423" cy="733454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36" idx="4"/>
          </p:cNvCxnSpPr>
          <p:nvPr/>
        </p:nvCxnSpPr>
        <p:spPr>
          <a:xfrm flipH="1" flipV="1">
            <a:off x="5929096" y="2537351"/>
            <a:ext cx="396" cy="142924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4300577" y="1815988"/>
            <a:ext cx="11690" cy="1464168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71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 (9)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Relax around D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24</a:t>
            </a:fld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1942580" y="1352550"/>
            <a:ext cx="6134620" cy="3077479"/>
            <a:chOff x="2278920" y="1194406"/>
            <a:chExt cx="5227300" cy="3447860"/>
          </a:xfrm>
        </p:grpSpPr>
        <p:grpSp>
          <p:nvGrpSpPr>
            <p:cNvPr id="6" name="Group 5"/>
            <p:cNvGrpSpPr/>
            <p:nvPr/>
          </p:nvGrpSpPr>
          <p:grpSpPr>
            <a:xfrm>
              <a:off x="2278920" y="1194406"/>
              <a:ext cx="5227300" cy="3447860"/>
              <a:chOff x="4520490" y="1062542"/>
              <a:chExt cx="3842337" cy="310146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20490" y="1062542"/>
                <a:ext cx="3842337" cy="3101465"/>
                <a:chOff x="3829902" y="952440"/>
                <a:chExt cx="4859367" cy="3101465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038763" y="2933640"/>
                  <a:ext cx="42208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492763" y="2933640"/>
                  <a:ext cx="4099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B</a:t>
                  </a:r>
                  <a:endParaRPr lang="en-US" sz="2000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799450" y="3653795"/>
                  <a:ext cx="4058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C</a:t>
                  </a:r>
                  <a:endParaRPr lang="en-US" sz="2000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257047" y="2613275"/>
                  <a:ext cx="4322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6925306" y="1679425"/>
                  <a:ext cx="391676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E</a:t>
                  </a:r>
                  <a:endParaRPr lang="en-US" sz="2000" dirty="0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515202" y="952440"/>
                  <a:ext cx="3835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F</a:t>
                  </a:r>
                  <a:endParaRPr lang="en-US" sz="2000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829902" y="1946420"/>
                  <a:ext cx="438304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G</a:t>
                  </a:r>
                  <a:endParaRPr lang="en-US" sz="2000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320371" y="3472004"/>
                  <a:ext cx="43627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326371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573360" y="2142120"/>
              <a:ext cx="3568862" cy="1464078"/>
              <a:chOff x="2573360" y="2142120"/>
              <a:chExt cx="3568862" cy="1464078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573360" y="2983382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accent5"/>
                    </a:solidFill>
                  </a:rPr>
                  <a:t>0</a:t>
                </a:r>
                <a:endParaRPr lang="en-US" sz="20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74229" y="2142120"/>
                <a:ext cx="267993" cy="448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accent5"/>
                    </a:solidFill>
                  </a:rPr>
                  <a:t>7</a:t>
                </a:r>
                <a:endParaRPr lang="en-US" sz="20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73233" y="3157934"/>
                <a:ext cx="267993" cy="448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accent5"/>
                    </a:solidFill>
                  </a:rPr>
                  <a:t>4</a:t>
                </a:r>
              </a:p>
            </p:txBody>
          </p:sp>
        </p:grpSp>
      </p:grpSp>
      <p:cxnSp>
        <p:nvCxnSpPr>
          <p:cNvPr id="61" name="Straight Arrow Connector 60"/>
          <p:cNvCxnSpPr/>
          <p:nvPr/>
        </p:nvCxnSpPr>
        <p:spPr>
          <a:xfrm>
            <a:off x="2536648" y="3348733"/>
            <a:ext cx="1678049" cy="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104320" y="3862078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5"/>
                </a:solidFill>
              </a:rPr>
              <a:t>6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97129" y="148308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5"/>
                </a:solidFill>
              </a:rPr>
              <a:t>7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315422" y="2129553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5"/>
                </a:solidFill>
              </a:rPr>
              <a:t>7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395131" y="3394463"/>
            <a:ext cx="1469626" cy="638551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374294" y="2709014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5"/>
                </a:solidFill>
              </a:rPr>
              <a:t>8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57491" y="4076640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9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H="1" flipV="1">
            <a:off x="2544274" y="2571750"/>
            <a:ext cx="1670423" cy="733454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36" idx="4"/>
          </p:cNvCxnSpPr>
          <p:nvPr/>
        </p:nvCxnSpPr>
        <p:spPr>
          <a:xfrm flipH="1" flipV="1">
            <a:off x="5929096" y="2537351"/>
            <a:ext cx="396" cy="142924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4300577" y="1815988"/>
            <a:ext cx="11690" cy="1464168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32" idx="3"/>
          </p:cNvCxnSpPr>
          <p:nvPr/>
        </p:nvCxnSpPr>
        <p:spPr>
          <a:xfrm flipV="1">
            <a:off x="6020196" y="3246016"/>
            <a:ext cx="1447447" cy="773534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0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 (10)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Finally, H …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25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942580" y="1352550"/>
            <a:ext cx="6134620" cy="3124200"/>
            <a:chOff x="1942580" y="1352550"/>
            <a:chExt cx="6134620" cy="3124200"/>
          </a:xfrm>
        </p:grpSpPr>
        <p:grpSp>
          <p:nvGrpSpPr>
            <p:cNvPr id="62" name="Group 61"/>
            <p:cNvGrpSpPr/>
            <p:nvPr/>
          </p:nvGrpSpPr>
          <p:grpSpPr>
            <a:xfrm>
              <a:off x="1942580" y="1352550"/>
              <a:ext cx="6134620" cy="3077479"/>
              <a:chOff x="2278920" y="1194406"/>
              <a:chExt cx="5227300" cy="344786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278920" y="1194406"/>
                <a:ext cx="5227300" cy="3447860"/>
                <a:chOff x="4520490" y="1062542"/>
                <a:chExt cx="3842337" cy="3101465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4520490" y="1062542"/>
                  <a:ext cx="3842337" cy="3101465"/>
                  <a:chOff x="3829902" y="952440"/>
                  <a:chExt cx="4859367" cy="3101465"/>
                </a:xfrm>
              </p:grpSpPr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4259183" y="2959240"/>
                    <a:ext cx="1447800" cy="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5706983" y="2959241"/>
                    <a:ext cx="1295400" cy="723899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 flipV="1">
                    <a:off x="7002383" y="2082940"/>
                    <a:ext cx="0" cy="16002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/>
                  <p:cNvCxnSpPr/>
                  <p:nvPr/>
                </p:nvCxnSpPr>
                <p:spPr>
                  <a:xfrm flipV="1">
                    <a:off x="5706983" y="2082940"/>
                    <a:ext cx="1295400" cy="8763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 flipV="1">
                    <a:off x="4259183" y="2082940"/>
                    <a:ext cx="2743200" cy="8763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 flipV="1">
                    <a:off x="5706983" y="1352550"/>
                    <a:ext cx="8017" cy="160669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flipH="1" flipV="1">
                    <a:off x="4259183" y="2140090"/>
                    <a:ext cx="1447800" cy="81915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flipV="1">
                    <a:off x="4259183" y="1352550"/>
                    <a:ext cx="1455817" cy="78754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>
                    <a:off x="5715000" y="1352550"/>
                    <a:ext cx="1287383" cy="73039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>
                    <a:off x="7002383" y="2082940"/>
                    <a:ext cx="1287383" cy="73039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flipV="1">
                    <a:off x="7002383" y="2813330"/>
                    <a:ext cx="1287383" cy="86981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flipH="1" flipV="1">
                    <a:off x="5706983" y="3683140"/>
                    <a:ext cx="1295400" cy="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Oval 31"/>
                  <p:cNvSpPr/>
                  <p:nvPr/>
                </p:nvSpPr>
                <p:spPr>
                  <a:xfrm>
                    <a:off x="8186819" y="2746390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5640043" y="1285610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Oval 33"/>
                  <p:cNvSpPr/>
                  <p:nvPr/>
                </p:nvSpPr>
                <p:spPr>
                  <a:xfrm>
                    <a:off x="5630783" y="2895070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Oval 34"/>
                  <p:cNvSpPr/>
                  <p:nvPr/>
                </p:nvSpPr>
                <p:spPr>
                  <a:xfrm>
                    <a:off x="6920769" y="3586855"/>
                    <a:ext cx="134507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Oval 35"/>
                  <p:cNvSpPr/>
                  <p:nvPr/>
                </p:nvSpPr>
                <p:spPr>
                  <a:xfrm>
                    <a:off x="6920769" y="2012595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Oval 36"/>
                  <p:cNvSpPr/>
                  <p:nvPr/>
                </p:nvSpPr>
                <p:spPr>
                  <a:xfrm>
                    <a:off x="4192243" y="2082940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Oval 37"/>
                  <p:cNvSpPr/>
                  <p:nvPr/>
                </p:nvSpPr>
                <p:spPr>
                  <a:xfrm>
                    <a:off x="5671382" y="3612013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Oval 38"/>
                  <p:cNvSpPr/>
                  <p:nvPr/>
                </p:nvSpPr>
                <p:spPr>
                  <a:xfrm>
                    <a:off x="4182551" y="2892300"/>
                    <a:ext cx="134508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4038763" y="2933640"/>
                    <a:ext cx="42208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A</a:t>
                    </a:r>
                    <a:endParaRPr lang="en-US" sz="2000" dirty="0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5492763" y="2933640"/>
                    <a:ext cx="409922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B</a:t>
                    </a:r>
                    <a:endParaRPr lang="en-US" sz="2000" dirty="0"/>
                  </a:p>
                </p:txBody>
              </p:sp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6799450" y="3653795"/>
                    <a:ext cx="40586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C</a:t>
                    </a:r>
                    <a:endParaRPr lang="en-US" sz="2000" dirty="0"/>
                  </a:p>
                </p:txBody>
              </p:sp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8257047" y="2613275"/>
                    <a:ext cx="432222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D</a:t>
                    </a:r>
                    <a:endParaRPr lang="en-US" sz="2000" dirty="0"/>
                  </a:p>
                </p:txBody>
              </p:sp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6925306" y="1679425"/>
                    <a:ext cx="391676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E</a:t>
                    </a:r>
                    <a:endParaRPr lang="en-US" sz="2000" dirty="0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5515202" y="952440"/>
                    <a:ext cx="38356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F</a:t>
                    </a:r>
                    <a:endParaRPr lang="en-US" sz="2000" dirty="0"/>
                  </a:p>
                </p:txBody>
              </p:sp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3829902" y="1946420"/>
                    <a:ext cx="438304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G</a:t>
                    </a:r>
                    <a:endParaRPr lang="en-US" sz="2000" dirty="0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5320371" y="3472004"/>
                    <a:ext cx="43627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/>
                      <a:t>H</a:t>
                    </a:r>
                  </a:p>
                </p:txBody>
              </p:sp>
            </p:grpSp>
            <p:sp>
              <p:nvSpPr>
                <p:cNvPr id="8" name="TextBox 7"/>
                <p:cNvSpPr txBox="1"/>
                <p:nvPr/>
              </p:nvSpPr>
              <p:spPr>
                <a:xfrm>
                  <a:off x="6508479" y="153051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/>
                    <a:t>2</a:t>
                  </a: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7082173" y="278493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1</a:t>
                  </a:r>
                  <a:endParaRPr lang="en-US" dirty="0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6226829" y="2150370"/>
                  <a:ext cx="326371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10</a:t>
                  </a:r>
                  <a:endParaRPr lang="en-US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7552600" y="329279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7588162" y="232692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6516854" y="2628748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4</a:t>
                  </a:r>
                  <a:endParaRPr lang="en-US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6220029" y="3308215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5327642" y="3054301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/>
                    <a:t>4</a:t>
                  </a: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5226135" y="1579423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4</a:t>
                  </a:r>
                  <a:endParaRPr lang="en-US" dirty="0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5320608" y="231813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5734247" y="1971830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6392434" y="376747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</p:grpSp>
          <p:grpSp>
            <p:nvGrpSpPr>
              <p:cNvPr id="60" name="Group 59"/>
              <p:cNvGrpSpPr/>
              <p:nvPr/>
            </p:nvGrpSpPr>
            <p:grpSpPr>
              <a:xfrm>
                <a:off x="2573360" y="2142120"/>
                <a:ext cx="3568862" cy="1464078"/>
                <a:chOff x="2573360" y="2142120"/>
                <a:chExt cx="3568862" cy="1464078"/>
              </a:xfrm>
            </p:grpSpPr>
            <p:sp>
              <p:nvSpPr>
                <p:cNvPr id="51" name="TextBox 50"/>
                <p:cNvSpPr txBox="1"/>
                <p:nvPr/>
              </p:nvSpPr>
              <p:spPr>
                <a:xfrm>
                  <a:off x="2573360" y="2983382"/>
                  <a:ext cx="31451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solidFill>
                        <a:schemeClr val="accent5"/>
                      </a:solidFill>
                    </a:rPr>
                    <a:t>0</a:t>
                  </a:r>
                  <a:endParaRPr lang="en-US" sz="2000" b="1" dirty="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5874229" y="2142120"/>
                  <a:ext cx="267993" cy="4482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solidFill>
                        <a:schemeClr val="accent5"/>
                      </a:solidFill>
                    </a:rPr>
                    <a:t>7</a:t>
                  </a:r>
                  <a:endParaRPr lang="en-US" sz="2000" b="1" dirty="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4473233" y="3157934"/>
                  <a:ext cx="267993" cy="4482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accent5"/>
                      </a:solidFill>
                    </a:rPr>
                    <a:t>4</a:t>
                  </a:r>
                </a:p>
              </p:txBody>
            </p:sp>
          </p:grpSp>
        </p:grpSp>
        <p:cxnSp>
          <p:nvCxnSpPr>
            <p:cNvPr id="61" name="Straight Arrow Connector 60"/>
            <p:cNvCxnSpPr/>
            <p:nvPr/>
          </p:nvCxnSpPr>
          <p:spPr>
            <a:xfrm>
              <a:off x="2536648" y="3348733"/>
              <a:ext cx="1678049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6104320" y="3862078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5"/>
                  </a:solidFill>
                </a:rPr>
                <a:t>6</a:t>
              </a:r>
              <a:endParaRPr lang="en-US" sz="2000" b="1" dirty="0">
                <a:solidFill>
                  <a:schemeClr val="accent5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397129" y="148308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5"/>
                  </a:solidFill>
                </a:rPr>
                <a:t>7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315422" y="2129553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5"/>
                  </a:solidFill>
                </a:rPr>
                <a:t>7</a:t>
              </a:r>
              <a:endParaRPr lang="en-US" sz="2000" b="1" dirty="0">
                <a:solidFill>
                  <a:schemeClr val="accent5"/>
                </a:solidFill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>
              <a:off x="4395131" y="3394463"/>
              <a:ext cx="1469626" cy="638551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7374294" y="2709014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5"/>
                  </a:solidFill>
                </a:rPr>
                <a:t>8</a:t>
              </a:r>
              <a:endParaRPr lang="en-US" sz="2000" b="1" dirty="0">
                <a:solidFill>
                  <a:schemeClr val="accent5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257491" y="4076640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5"/>
                  </a:solidFill>
                </a:rPr>
                <a:t>9</a:t>
              </a:r>
              <a:endParaRPr lang="en-US" sz="2000" b="1" dirty="0">
                <a:solidFill>
                  <a:schemeClr val="accent5"/>
                </a:solidFill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H="1" flipV="1">
              <a:off x="2544274" y="2571750"/>
              <a:ext cx="1670423" cy="733454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endCxn id="36" idx="4"/>
            </p:cNvCxnSpPr>
            <p:nvPr/>
          </p:nvCxnSpPr>
          <p:spPr>
            <a:xfrm flipH="1" flipV="1">
              <a:off x="5929096" y="2537351"/>
              <a:ext cx="396" cy="142924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V="1">
              <a:off x="4300577" y="1815988"/>
              <a:ext cx="11690" cy="1464168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endCxn id="32" idx="3"/>
            </p:cNvCxnSpPr>
            <p:nvPr/>
          </p:nvCxnSpPr>
          <p:spPr>
            <a:xfrm flipV="1">
              <a:off x="6020196" y="3246016"/>
              <a:ext cx="1447447" cy="773534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H="1">
              <a:off x="4436338" y="4052234"/>
              <a:ext cx="1408251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027962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Comments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Dynamic programming algorithm; leverages optimality property</a:t>
            </a:r>
          </a:p>
          <a:p>
            <a:pPr lvl="2"/>
            <a:endParaRPr lang="en-US" sz="1100" dirty="0" smtClean="0"/>
          </a:p>
          <a:p>
            <a:r>
              <a:rPr lang="en-US" sz="2800" dirty="0" smtClean="0"/>
              <a:t>Runtime depends on efficiency of extracting min-cost node</a:t>
            </a:r>
          </a:p>
          <a:p>
            <a:pPr lvl="3"/>
            <a:endParaRPr lang="en-US" sz="1100" dirty="0" smtClean="0"/>
          </a:p>
          <a:p>
            <a:r>
              <a:rPr lang="en-US" sz="2800" dirty="0" smtClean="0"/>
              <a:t>Gives us complete information on the shortest paths to/from one node</a:t>
            </a:r>
          </a:p>
          <a:p>
            <a:pPr lvl="1"/>
            <a:r>
              <a:rPr lang="en-US" sz="2400" dirty="0" smtClean="0"/>
              <a:t>But requires complete topology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21245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Distance </a:t>
            </a:r>
            <a:r>
              <a:rPr lang="en-US" smtClean="0"/>
              <a:t>Vector Routing (§5.2.4)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223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to compute shortest paths  in a distributed network</a:t>
            </a:r>
          </a:p>
          <a:p>
            <a:pPr lvl="1"/>
            <a:r>
              <a:rPr lang="en-US" sz="2400" dirty="0" smtClean="0"/>
              <a:t>The Distance Vector (DV) approach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96802" y="2800350"/>
            <a:ext cx="4637198" cy="1148572"/>
            <a:chOff x="392002" y="2870978"/>
            <a:chExt cx="4637198" cy="1148572"/>
          </a:xfrm>
        </p:grpSpPr>
        <p:pic>
          <p:nvPicPr>
            <p:cNvPr id="120" name="Picture 11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2408" y="3643554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" name="Picture 120"/>
            <p:cNvPicPr>
              <a:picLocks noChangeArrowheads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002" y="3654919"/>
              <a:ext cx="745970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2" name="Straight Connector 121"/>
            <p:cNvCxnSpPr>
              <a:stCxn id="120" idx="3"/>
            </p:cNvCxnSpPr>
            <p:nvPr/>
          </p:nvCxnSpPr>
          <p:spPr>
            <a:xfrm>
              <a:off x="3598379" y="3825870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3" name="Picture 122"/>
            <p:cNvPicPr>
              <a:picLocks noChangeArrowheads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3229" y="3643555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4" name="Straight Connector 123"/>
            <p:cNvCxnSpPr>
              <a:endCxn id="120" idx="1"/>
            </p:cNvCxnSpPr>
            <p:nvPr/>
          </p:nvCxnSpPr>
          <p:spPr>
            <a:xfrm>
              <a:off x="2449402" y="3825870"/>
              <a:ext cx="40300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ounded Rectangular Callout 118"/>
            <p:cNvSpPr/>
            <p:nvPr/>
          </p:nvSpPr>
          <p:spPr>
            <a:xfrm>
              <a:off x="494536" y="2870978"/>
              <a:ext cx="1928532" cy="362272"/>
            </a:xfrm>
            <a:prstGeom prst="wedgeRoundRectCallout">
              <a:avLst>
                <a:gd name="adj1" fmla="val 24035"/>
                <a:gd name="adj2" fmla="val 165540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Here’s my vector!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3897202" y="3825870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072776" y="3837234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5" name="Picture 1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0411" y="3647342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6" name="Straight Connector 125"/>
            <p:cNvCxnSpPr/>
            <p:nvPr/>
          </p:nvCxnSpPr>
          <p:spPr>
            <a:xfrm>
              <a:off x="1334385" y="3837234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ounded Rectangular Callout 126"/>
            <p:cNvSpPr/>
            <p:nvPr/>
          </p:nvSpPr>
          <p:spPr>
            <a:xfrm>
              <a:off x="3352799" y="2870978"/>
              <a:ext cx="1403553" cy="359179"/>
            </a:xfrm>
            <a:prstGeom prst="wedgeRoundRectCallout">
              <a:avLst>
                <a:gd name="adj1" fmla="val -38058"/>
                <a:gd name="adj2" fmla="val 166963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Here’s mine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81200" y="3282073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946638" y="3282073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>
              <a:stCxn id="10" idx="3"/>
              <a:endCxn id="128" idx="1"/>
            </p:cNvCxnSpPr>
            <p:nvPr/>
          </p:nvCxnSpPr>
          <p:spPr>
            <a:xfrm>
              <a:off x="2538709" y="3398875"/>
              <a:ext cx="40792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479731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Routing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Simple, early routing approach</a:t>
            </a:r>
          </a:p>
          <a:p>
            <a:pPr lvl="1"/>
            <a:r>
              <a:rPr lang="en-US" dirty="0" smtClean="0"/>
              <a:t>Used in ARPANET, and “RIP”</a:t>
            </a:r>
          </a:p>
          <a:p>
            <a:pPr lvl="4"/>
            <a:endParaRPr lang="en-US" sz="1100" dirty="0" smtClean="0"/>
          </a:p>
          <a:p>
            <a:r>
              <a:rPr lang="en-US" dirty="0" smtClean="0"/>
              <a:t>One of two main approaches to routing</a:t>
            </a:r>
          </a:p>
          <a:p>
            <a:pPr lvl="1"/>
            <a:r>
              <a:rPr lang="en-US" dirty="0" smtClean="0"/>
              <a:t>Distributed version of Bellman-Ford</a:t>
            </a:r>
          </a:p>
          <a:p>
            <a:pPr lvl="1"/>
            <a:r>
              <a:rPr lang="en-US" dirty="0" smtClean="0"/>
              <a:t>Works, but very slow convergence after some failures </a:t>
            </a:r>
          </a:p>
          <a:p>
            <a:pPr lvl="3"/>
            <a:endParaRPr lang="en-US" sz="1100" dirty="0" smtClean="0"/>
          </a:p>
          <a:p>
            <a:r>
              <a:rPr lang="en-US" dirty="0" smtClean="0"/>
              <a:t>Link-state algorithms are now typically used in practice</a:t>
            </a:r>
          </a:p>
          <a:p>
            <a:pPr lvl="1"/>
            <a:r>
              <a:rPr lang="en-US" dirty="0" smtClean="0"/>
              <a:t>More involved, better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802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Improving on the Spanning Tree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Spanning tree provides basic connectivity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s</a:t>
            </a:r>
            <a:r>
              <a:rPr lang="en-US" sz="2400" dirty="0" smtClean="0"/>
              <a:t>ome path B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139" name="Content Placeholder 13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Routing uses all links to find “best” paths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use BC, BE, and CE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</a:t>
            </a:fld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1137870" y="3039946"/>
            <a:ext cx="3177382" cy="1306291"/>
            <a:chOff x="1500981" y="2571750"/>
            <a:chExt cx="3177382" cy="1460177"/>
          </a:xfrm>
        </p:grpSpPr>
        <p:grpSp>
          <p:nvGrpSpPr>
            <p:cNvPr id="77" name="Group 76"/>
            <p:cNvGrpSpPr/>
            <p:nvPr/>
          </p:nvGrpSpPr>
          <p:grpSpPr>
            <a:xfrm>
              <a:off x="1500981" y="2574431"/>
              <a:ext cx="3177382" cy="1457496"/>
              <a:chOff x="1053306" y="2574431"/>
              <a:chExt cx="3625057" cy="1457496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1053306" y="2574431"/>
                <a:ext cx="3625057" cy="1457496"/>
                <a:chOff x="1053306" y="2574431"/>
                <a:chExt cx="3625057" cy="1457496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1053306" y="2574431"/>
                  <a:ext cx="3625057" cy="1457496"/>
                  <a:chOff x="-176747" y="2735883"/>
                  <a:chExt cx="3625057" cy="1457496"/>
                </a:xfrm>
              </p:grpSpPr>
              <p:pic>
                <p:nvPicPr>
                  <p:cNvPr id="10" name="Picture 9"/>
                  <p:cNvPicPr>
                    <a:picLocks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161912" y="2735883"/>
                    <a:ext cx="868363" cy="3646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1" name="Picture 10"/>
                  <p:cNvPicPr>
                    <a:picLocks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579947" y="3828746"/>
                    <a:ext cx="868363" cy="3646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cxnSp>
                <p:nvCxnSpPr>
                  <p:cNvPr id="12" name="Straight Connector 11"/>
                  <p:cNvCxnSpPr>
                    <a:stCxn id="10" idx="3"/>
                    <a:endCxn id="14" idx="1"/>
                  </p:cNvCxnSpPr>
                  <p:nvPr/>
                </p:nvCxnSpPr>
                <p:spPr>
                  <a:xfrm>
                    <a:off x="2030275" y="2918199"/>
                    <a:ext cx="549672" cy="0"/>
                  </a:xfrm>
                  <a:prstGeom prst="line">
                    <a:avLst/>
                  </a:prstGeom>
                  <a:ln w="254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/>
                  <p:cNvCxnSpPr>
                    <a:stCxn id="19" idx="3"/>
                    <a:endCxn id="11" idx="1"/>
                  </p:cNvCxnSpPr>
                  <p:nvPr/>
                </p:nvCxnSpPr>
                <p:spPr>
                  <a:xfrm flipV="1">
                    <a:off x="2001511" y="4011062"/>
                    <a:ext cx="578436" cy="2"/>
                  </a:xfrm>
                  <a:prstGeom prst="line">
                    <a:avLst/>
                  </a:prstGeom>
                  <a:ln w="254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14" name="Picture 13"/>
                  <p:cNvPicPr>
                    <a:picLocks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579947" y="2735883"/>
                    <a:ext cx="868363" cy="3646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" name="Picture 14"/>
                  <p:cNvPicPr>
                    <a:picLocks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176747" y="3828748"/>
                    <a:ext cx="868363" cy="3646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cxnSp>
                <p:nvCxnSpPr>
                  <p:cNvPr id="16" name="Straight Connector 15"/>
                  <p:cNvCxnSpPr>
                    <a:stCxn id="18" idx="3"/>
                    <a:endCxn id="10" idx="1"/>
                  </p:cNvCxnSpPr>
                  <p:nvPr/>
                </p:nvCxnSpPr>
                <p:spPr>
                  <a:xfrm>
                    <a:off x="705110" y="2918199"/>
                    <a:ext cx="456802" cy="0"/>
                  </a:xfrm>
                  <a:prstGeom prst="line">
                    <a:avLst/>
                  </a:prstGeom>
                  <a:ln w="254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>
                    <a:stCxn id="15" idx="3"/>
                    <a:endCxn id="19" idx="1"/>
                  </p:cNvCxnSpPr>
                  <p:nvPr/>
                </p:nvCxnSpPr>
                <p:spPr>
                  <a:xfrm>
                    <a:off x="691616" y="4011064"/>
                    <a:ext cx="441532" cy="0"/>
                  </a:xfrm>
                  <a:prstGeom prst="line">
                    <a:avLst/>
                  </a:prstGeom>
                  <a:ln w="254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18" name="Picture 17"/>
                  <p:cNvPicPr>
                    <a:picLocks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163253" y="2735883"/>
                    <a:ext cx="868363" cy="3646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pic>
              <p:nvPicPr>
                <p:cNvPr id="19" name="Picture 18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63201" y="3667296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20" name="Straight Connector 19"/>
                <p:cNvCxnSpPr/>
                <p:nvPr/>
              </p:nvCxnSpPr>
              <p:spPr>
                <a:xfrm flipV="1">
                  <a:off x="1856116" y="2939062"/>
                  <a:ext cx="551978" cy="728234"/>
                </a:xfrm>
                <a:prstGeom prst="line">
                  <a:avLst/>
                </a:prstGeom>
                <a:ln w="254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V="1">
                  <a:off x="3260328" y="2939062"/>
                  <a:ext cx="549672" cy="775690"/>
                </a:xfrm>
                <a:prstGeom prst="line">
                  <a:avLst/>
                </a:prstGeom>
                <a:ln w="254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>
                  <a:stCxn id="19" idx="0"/>
                  <a:endCxn id="10" idx="2"/>
                </p:cNvCxnSpPr>
                <p:nvPr/>
              </p:nvCxnSpPr>
              <p:spPr>
                <a:xfrm flipV="1">
                  <a:off x="2797383" y="2939062"/>
                  <a:ext cx="28764" cy="728234"/>
                </a:xfrm>
                <a:prstGeom prst="line">
                  <a:avLst/>
                </a:prstGeom>
                <a:ln w="254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1" name="Straight Connector 50"/>
              <p:cNvCxnSpPr/>
              <p:nvPr/>
            </p:nvCxnSpPr>
            <p:spPr>
              <a:xfrm flipV="1">
                <a:off x="3258430" y="3849610"/>
                <a:ext cx="533543" cy="2"/>
              </a:xfrm>
              <a:prstGeom prst="line">
                <a:avLst/>
              </a:prstGeom>
              <a:ln w="254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917136" y="2756747"/>
                <a:ext cx="456802" cy="0"/>
              </a:xfrm>
              <a:prstGeom prst="line">
                <a:avLst/>
              </a:prstGeom>
              <a:ln w="254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V="1">
                <a:off x="1838089" y="2939062"/>
                <a:ext cx="551978" cy="728234"/>
              </a:xfrm>
              <a:prstGeom prst="line">
                <a:avLst/>
              </a:prstGeom>
              <a:ln w="254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3242301" y="2939062"/>
                <a:ext cx="549672" cy="775690"/>
              </a:xfrm>
              <a:prstGeom prst="line">
                <a:avLst/>
              </a:prstGeom>
              <a:ln w="254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H="1" flipV="1">
                <a:off x="2808120" y="2939062"/>
                <a:ext cx="16129" cy="728234"/>
              </a:xfrm>
              <a:prstGeom prst="line">
                <a:avLst/>
              </a:prstGeom>
              <a:ln w="254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0" name="TextBox 99"/>
            <p:cNvSpPr txBox="1"/>
            <p:nvPr/>
          </p:nvSpPr>
          <p:spPr>
            <a:xfrm>
              <a:off x="1812121" y="2574431"/>
              <a:ext cx="241413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923187" y="2571750"/>
              <a:ext cx="231795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183505" y="2574431"/>
              <a:ext cx="228589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/>
                <a:t>C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1768657" y="3666755"/>
              <a:ext cx="249427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/>
                <a:t>D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2877711" y="3677632"/>
              <a:ext cx="217367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4202186" y="3680314"/>
              <a:ext cx="210955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F</a:t>
              </a:r>
              <a:endParaRPr lang="en-US" sz="2000" dirty="0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422920" y="3039946"/>
            <a:ext cx="3177382" cy="1306289"/>
            <a:chOff x="1500981" y="2571750"/>
            <a:chExt cx="3177382" cy="1460177"/>
          </a:xfrm>
        </p:grpSpPr>
        <p:grpSp>
          <p:nvGrpSpPr>
            <p:cNvPr id="108" name="Group 107"/>
            <p:cNvGrpSpPr/>
            <p:nvPr/>
          </p:nvGrpSpPr>
          <p:grpSpPr>
            <a:xfrm>
              <a:off x="1500981" y="2574431"/>
              <a:ext cx="3177382" cy="1457496"/>
              <a:chOff x="1053306" y="2574431"/>
              <a:chExt cx="3625057" cy="1457496"/>
            </a:xfrm>
          </p:grpSpPr>
          <p:grpSp>
            <p:nvGrpSpPr>
              <p:cNvPr id="115" name="Group 114"/>
              <p:cNvGrpSpPr/>
              <p:nvPr/>
            </p:nvGrpSpPr>
            <p:grpSpPr>
              <a:xfrm>
                <a:off x="1053306" y="2574431"/>
                <a:ext cx="3625057" cy="1457496"/>
                <a:chOff x="1053306" y="2574431"/>
                <a:chExt cx="3625057" cy="1457496"/>
              </a:xfrm>
            </p:grpSpPr>
            <p:grpSp>
              <p:nvGrpSpPr>
                <p:cNvPr id="121" name="Group 120"/>
                <p:cNvGrpSpPr/>
                <p:nvPr/>
              </p:nvGrpSpPr>
              <p:grpSpPr>
                <a:xfrm>
                  <a:off x="1053306" y="2574431"/>
                  <a:ext cx="3625057" cy="1457496"/>
                  <a:chOff x="-176747" y="2735883"/>
                  <a:chExt cx="3625057" cy="1457496"/>
                </a:xfrm>
              </p:grpSpPr>
              <p:pic>
                <p:nvPicPr>
                  <p:cNvPr id="126" name="Picture 125"/>
                  <p:cNvPicPr>
                    <a:picLocks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161912" y="2735883"/>
                    <a:ext cx="868363" cy="3646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27" name="Picture 126"/>
                  <p:cNvPicPr>
                    <a:picLocks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579947" y="3828746"/>
                    <a:ext cx="868363" cy="3646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cxnSp>
                <p:nvCxnSpPr>
                  <p:cNvPr id="128" name="Straight Connector 127"/>
                  <p:cNvCxnSpPr>
                    <a:stCxn id="126" idx="3"/>
                    <a:endCxn id="130" idx="1"/>
                  </p:cNvCxnSpPr>
                  <p:nvPr/>
                </p:nvCxnSpPr>
                <p:spPr>
                  <a:xfrm>
                    <a:off x="2030275" y="2918199"/>
                    <a:ext cx="549672" cy="0"/>
                  </a:xfrm>
                  <a:prstGeom prst="line">
                    <a:avLst/>
                  </a:prstGeom>
                  <a:ln w="254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Straight Connector 128"/>
                  <p:cNvCxnSpPr>
                    <a:stCxn id="122" idx="3"/>
                    <a:endCxn id="127" idx="1"/>
                  </p:cNvCxnSpPr>
                  <p:nvPr/>
                </p:nvCxnSpPr>
                <p:spPr>
                  <a:xfrm flipV="1">
                    <a:off x="1981146" y="4011063"/>
                    <a:ext cx="598801" cy="1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130" name="Picture 129"/>
                  <p:cNvPicPr>
                    <a:picLocks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579947" y="2735883"/>
                    <a:ext cx="868363" cy="3646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31" name="Picture 130"/>
                  <p:cNvPicPr>
                    <a:picLocks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176747" y="3828748"/>
                    <a:ext cx="868363" cy="3646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cxnSp>
                <p:nvCxnSpPr>
                  <p:cNvPr id="132" name="Straight Connector 131"/>
                  <p:cNvCxnSpPr>
                    <a:stCxn id="134" idx="3"/>
                    <a:endCxn id="126" idx="1"/>
                  </p:cNvCxnSpPr>
                  <p:nvPr/>
                </p:nvCxnSpPr>
                <p:spPr>
                  <a:xfrm>
                    <a:off x="705110" y="2918199"/>
                    <a:ext cx="456802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Connector 132"/>
                  <p:cNvCxnSpPr>
                    <a:stCxn id="131" idx="3"/>
                    <a:endCxn id="122" idx="1"/>
                  </p:cNvCxnSpPr>
                  <p:nvPr/>
                </p:nvCxnSpPr>
                <p:spPr>
                  <a:xfrm>
                    <a:off x="691616" y="4011064"/>
                    <a:ext cx="421167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134" name="Picture 133"/>
                  <p:cNvPicPr>
                    <a:picLocks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163253" y="2735883"/>
                    <a:ext cx="868363" cy="3646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pic>
              <p:nvPicPr>
                <p:cNvPr id="122" name="Picture 121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42836" y="3667296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23" name="Straight Connector 122"/>
                <p:cNvCxnSpPr/>
                <p:nvPr/>
              </p:nvCxnSpPr>
              <p:spPr>
                <a:xfrm flipV="1">
                  <a:off x="1856116" y="2939062"/>
                  <a:ext cx="551978" cy="72823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flipV="1">
                  <a:off x="3260328" y="2939062"/>
                  <a:ext cx="549672" cy="775690"/>
                </a:xfrm>
                <a:prstGeom prst="line">
                  <a:avLst/>
                </a:prstGeom>
                <a:ln w="254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>
                  <a:stCxn id="122" idx="0"/>
                  <a:endCxn id="126" idx="2"/>
                </p:cNvCxnSpPr>
                <p:nvPr/>
              </p:nvCxnSpPr>
              <p:spPr>
                <a:xfrm flipV="1">
                  <a:off x="2777018" y="2939062"/>
                  <a:ext cx="49129" cy="728233"/>
                </a:xfrm>
                <a:prstGeom prst="line">
                  <a:avLst/>
                </a:prstGeom>
                <a:ln w="254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7" name="Straight Connector 116"/>
              <p:cNvCxnSpPr>
                <a:stCxn id="126" idx="3"/>
              </p:cNvCxnSpPr>
              <p:nvPr/>
            </p:nvCxnSpPr>
            <p:spPr>
              <a:xfrm>
                <a:off x="3260328" y="2756747"/>
                <a:ext cx="574934" cy="0"/>
              </a:xfrm>
              <a:prstGeom prst="line">
                <a:avLst/>
              </a:prstGeom>
              <a:ln w="25400">
                <a:solidFill>
                  <a:schemeClr val="accent5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flipV="1">
                <a:off x="3242301" y="2939062"/>
                <a:ext cx="549672" cy="775690"/>
              </a:xfrm>
              <a:prstGeom prst="line">
                <a:avLst/>
              </a:prstGeom>
              <a:ln w="25400">
                <a:solidFill>
                  <a:schemeClr val="accent5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flipH="1" flipV="1">
                <a:off x="2808120" y="2939062"/>
                <a:ext cx="16129" cy="728234"/>
              </a:xfrm>
              <a:prstGeom prst="line">
                <a:avLst/>
              </a:prstGeom>
              <a:ln w="25400">
                <a:solidFill>
                  <a:schemeClr val="accent5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9" name="TextBox 108"/>
            <p:cNvSpPr txBox="1"/>
            <p:nvPr/>
          </p:nvSpPr>
          <p:spPr>
            <a:xfrm>
              <a:off x="1812121" y="2574431"/>
              <a:ext cx="241413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923187" y="2571750"/>
              <a:ext cx="231795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183505" y="2574431"/>
              <a:ext cx="228589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/>
                <a:t>C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768657" y="3666757"/>
              <a:ext cx="249427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/>
                <a:t>D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2936061" y="3677632"/>
              <a:ext cx="217367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202186" y="3680314"/>
              <a:ext cx="210955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F</a:t>
              </a:r>
              <a:endParaRPr lang="en-US" sz="2000" dirty="0"/>
            </a:p>
          </p:txBody>
        </p:sp>
      </p:grpSp>
      <p:cxnSp>
        <p:nvCxnSpPr>
          <p:cNvPr id="141" name="Straight Arrow Connector 140"/>
          <p:cNvCxnSpPr/>
          <p:nvPr/>
        </p:nvCxnSpPr>
        <p:spPr>
          <a:xfrm>
            <a:off x="3200400" y="2800350"/>
            <a:ext cx="119900" cy="377266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2285886" y="2495550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U</a:t>
            </a:r>
            <a:r>
              <a:rPr lang="en-US" sz="2000" dirty="0" smtClean="0"/>
              <a:t>nused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622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Distance Vector Setting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Each node computes its forwarding table            in a distributed setting:</a:t>
            </a:r>
          </a:p>
          <a:p>
            <a:pPr lvl="3"/>
            <a:endParaRPr lang="en-US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Nodes know only the cost to their neighbors; not the topology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Nodes can talk only to their neighbors  using messages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 nodes run the same algorithm concurrently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Nodes and links may fail, messages may    be lost</a:t>
            </a:r>
          </a:p>
        </p:txBody>
      </p:sp>
    </p:spTree>
    <p:extLst>
      <p:ext uri="{BB962C8B-B14F-4D97-AF65-F5344CB8AC3E}">
        <p14:creationId xmlns:p14="http://schemas.microsoft.com/office/powerpoint/2010/main" val="4273363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Algorithm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Each node maintains a vector of    distances to all destinations</a:t>
            </a:r>
          </a:p>
          <a:p>
            <a:pPr marL="1714500" lvl="4" indent="0">
              <a:buNone/>
            </a:pP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vector with 0 (zero) cost to self, ∞ (infinity) to other destinations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Periodically send vector to neighbors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Update vector for each destination by selecting the shortest distance heard, after adding cost of neighbor link</a:t>
            </a:r>
          </a:p>
          <a:p>
            <a:pPr lvl="1"/>
            <a:r>
              <a:rPr lang="en-US" dirty="0" smtClean="0"/>
              <a:t>Use the best neighbor for forwarding</a:t>
            </a:r>
          </a:p>
        </p:txBody>
      </p:sp>
    </p:spTree>
    <p:extLst>
      <p:ext uri="{BB962C8B-B14F-4D97-AF65-F5344CB8AC3E}">
        <p14:creationId xmlns:p14="http://schemas.microsoft.com/office/powerpoint/2010/main" val="795344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(2)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Consider from the point of view of node A</a:t>
            </a:r>
          </a:p>
          <a:p>
            <a:pPr lvl="1"/>
            <a:r>
              <a:rPr lang="en-US" sz="2400" dirty="0" smtClean="0"/>
              <a:t>Can only talk to nodes B and 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191000" y="1657350"/>
            <a:ext cx="4597152" cy="3077479"/>
            <a:chOff x="4520490" y="1062542"/>
            <a:chExt cx="3842337" cy="3101465"/>
          </a:xfrm>
        </p:grpSpPr>
        <p:grpSp>
          <p:nvGrpSpPr>
            <p:cNvPr id="7" name="Group 6"/>
            <p:cNvGrpSpPr/>
            <p:nvPr/>
          </p:nvGrpSpPr>
          <p:grpSpPr>
            <a:xfrm>
              <a:off x="4520490" y="1062542"/>
              <a:ext cx="3842337" cy="3101465"/>
              <a:chOff x="3829902" y="952440"/>
              <a:chExt cx="4859367" cy="3101465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31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6508479" y="153051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82173" y="27849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26829" y="2150370"/>
              <a:ext cx="326371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52600" y="329279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8162" y="232692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16854" y="2628748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20029" y="3308215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27642" y="3054301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26135" y="1579423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20608" y="23181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34247" y="1971830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92434" y="376747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aphicFrame>
        <p:nvGraphicFramePr>
          <p:cNvPr id="6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0502206"/>
              </p:ext>
            </p:extLst>
          </p:nvPr>
        </p:nvGraphicFramePr>
        <p:xfrm>
          <a:off x="1981200" y="2114550"/>
          <a:ext cx="1228881" cy="2276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963"/>
                <a:gridCol w="599918"/>
              </a:tblGrid>
              <a:tr h="1676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Cost</a:t>
                      </a: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7" name="Straight Arrow Connector 66"/>
          <p:cNvCxnSpPr/>
          <p:nvPr/>
        </p:nvCxnSpPr>
        <p:spPr>
          <a:xfrm flipV="1">
            <a:off x="1371600" y="2876550"/>
            <a:ext cx="457200" cy="10288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86324" y="2709306"/>
            <a:ext cx="1516034" cy="690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Initial</a:t>
            </a:r>
          </a:p>
          <a:p>
            <a:pPr algn="ctr">
              <a:lnSpc>
                <a:spcPct val="80000"/>
              </a:lnSpc>
            </a:pPr>
            <a:r>
              <a:rPr lang="en-US" sz="2400" dirty="0"/>
              <a:t>v</a:t>
            </a:r>
            <a:r>
              <a:rPr lang="en-US" sz="2400" dirty="0" smtClean="0"/>
              <a:t>ector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4816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(3)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First exchange with B, E; learn best 1-hop routes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105400" y="1581150"/>
            <a:ext cx="3886200" cy="3077479"/>
            <a:chOff x="4520490" y="1062542"/>
            <a:chExt cx="3842337" cy="3101465"/>
          </a:xfrm>
        </p:grpSpPr>
        <p:grpSp>
          <p:nvGrpSpPr>
            <p:cNvPr id="7" name="Group 6"/>
            <p:cNvGrpSpPr/>
            <p:nvPr/>
          </p:nvGrpSpPr>
          <p:grpSpPr>
            <a:xfrm>
              <a:off x="4520490" y="1062542"/>
              <a:ext cx="3842337" cy="3101465"/>
              <a:chOff x="3829902" y="952440"/>
              <a:chExt cx="4859367" cy="3101465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31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6508479" y="153051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82173" y="27849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26829" y="2150370"/>
              <a:ext cx="326371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52600" y="329279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8162" y="232692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16854" y="2628748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20029" y="3308215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27642" y="3054301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26135" y="1579423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20608" y="23181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34247" y="1971830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92434" y="376747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aphicFrame>
        <p:nvGraphicFramePr>
          <p:cNvPr id="5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2213340"/>
              </p:ext>
            </p:extLst>
          </p:nvPr>
        </p:nvGraphicFramePr>
        <p:xfrm>
          <a:off x="3800738" y="1657350"/>
          <a:ext cx="999862" cy="2657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931"/>
                <a:gridCol w="499931"/>
              </a:tblGrid>
              <a:tr h="5608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A’s Cost</a:t>
                      </a: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A’s Next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2892772"/>
              </p:ext>
            </p:extLst>
          </p:nvPr>
        </p:nvGraphicFramePr>
        <p:xfrm>
          <a:off x="438749" y="1657350"/>
          <a:ext cx="1542453" cy="260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483"/>
                <a:gridCol w="505985"/>
                <a:gridCol w="505985"/>
              </a:tblGrid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says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 says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4" name="Straight Arrow Connector 53"/>
          <p:cNvCxnSpPr/>
          <p:nvPr/>
        </p:nvCxnSpPr>
        <p:spPr>
          <a:xfrm>
            <a:off x="2057400" y="2820901"/>
            <a:ext cx="228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300866"/>
              </p:ext>
            </p:extLst>
          </p:nvPr>
        </p:nvGraphicFramePr>
        <p:xfrm>
          <a:off x="2362200" y="1657350"/>
          <a:ext cx="1011970" cy="260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985"/>
                <a:gridCol w="505985"/>
              </a:tblGrid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  +4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 +10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5" name="Straight Arrow Connector 54"/>
          <p:cNvCxnSpPr/>
          <p:nvPr/>
        </p:nvCxnSpPr>
        <p:spPr>
          <a:xfrm>
            <a:off x="3505200" y="2820901"/>
            <a:ext cx="228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3429000" y="3486150"/>
            <a:ext cx="304800" cy="781976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527983" y="4241352"/>
            <a:ext cx="3348817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Learned better route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4364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(4)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Second exchange; learn best 2-hop routes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105400" y="1581150"/>
            <a:ext cx="3886200" cy="3077479"/>
            <a:chOff x="4520490" y="1062542"/>
            <a:chExt cx="3842337" cy="3101465"/>
          </a:xfrm>
        </p:grpSpPr>
        <p:grpSp>
          <p:nvGrpSpPr>
            <p:cNvPr id="7" name="Group 6"/>
            <p:cNvGrpSpPr/>
            <p:nvPr/>
          </p:nvGrpSpPr>
          <p:grpSpPr>
            <a:xfrm>
              <a:off x="4520490" y="1062542"/>
              <a:ext cx="3842337" cy="3101465"/>
              <a:chOff x="3829902" y="952440"/>
              <a:chExt cx="4859367" cy="3101465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31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6508479" y="153051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82173" y="27849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26829" y="2150370"/>
              <a:ext cx="326371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52600" y="329279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8162" y="232692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16854" y="2628748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20029" y="3308215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27642" y="3054301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26135" y="1579423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20608" y="23181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34247" y="1971830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92434" y="376747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aphicFrame>
        <p:nvGraphicFramePr>
          <p:cNvPr id="5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997956"/>
              </p:ext>
            </p:extLst>
          </p:nvPr>
        </p:nvGraphicFramePr>
        <p:xfrm>
          <a:off x="3810000" y="1677909"/>
          <a:ext cx="999862" cy="2609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931"/>
                <a:gridCol w="499931"/>
              </a:tblGrid>
              <a:tr h="5128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A’s Cost</a:t>
                      </a: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A’s Next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3026020"/>
              </p:ext>
            </p:extLst>
          </p:nvPr>
        </p:nvGraphicFramePr>
        <p:xfrm>
          <a:off x="438749" y="1678686"/>
          <a:ext cx="1542453" cy="260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483"/>
                <a:gridCol w="505985"/>
                <a:gridCol w="505985"/>
              </a:tblGrid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says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 says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4" name="Straight Arrow Connector 53"/>
          <p:cNvCxnSpPr/>
          <p:nvPr/>
        </p:nvCxnSpPr>
        <p:spPr>
          <a:xfrm>
            <a:off x="2057400" y="2800350"/>
            <a:ext cx="228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3209283"/>
              </p:ext>
            </p:extLst>
          </p:nvPr>
        </p:nvGraphicFramePr>
        <p:xfrm>
          <a:off x="2362200" y="1678686"/>
          <a:ext cx="1011970" cy="260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985"/>
                <a:gridCol w="505985"/>
              </a:tblGrid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  +4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 +10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5" name="Straight Arrow Connector 54"/>
          <p:cNvCxnSpPr/>
          <p:nvPr/>
        </p:nvCxnSpPr>
        <p:spPr>
          <a:xfrm>
            <a:off x="3505200" y="2800350"/>
            <a:ext cx="228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557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(4)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Third exchange; learn best 3-hop routes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105400" y="1581150"/>
            <a:ext cx="3886200" cy="3077479"/>
            <a:chOff x="4520490" y="1062542"/>
            <a:chExt cx="3842337" cy="3101465"/>
          </a:xfrm>
        </p:grpSpPr>
        <p:grpSp>
          <p:nvGrpSpPr>
            <p:cNvPr id="7" name="Group 6"/>
            <p:cNvGrpSpPr/>
            <p:nvPr/>
          </p:nvGrpSpPr>
          <p:grpSpPr>
            <a:xfrm>
              <a:off x="4520490" y="1062542"/>
              <a:ext cx="3842337" cy="3101465"/>
              <a:chOff x="3829902" y="952440"/>
              <a:chExt cx="4859367" cy="3101465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31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6508479" y="153051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82173" y="27849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26829" y="2150370"/>
              <a:ext cx="326371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52600" y="329279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8162" y="232692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16854" y="2628748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20029" y="3308215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27642" y="3054301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26135" y="1579423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20608" y="23181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34247" y="1971830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92434" y="376747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aphicFrame>
        <p:nvGraphicFramePr>
          <p:cNvPr id="5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6276137"/>
              </p:ext>
            </p:extLst>
          </p:nvPr>
        </p:nvGraphicFramePr>
        <p:xfrm>
          <a:off x="3810000" y="1677909"/>
          <a:ext cx="999862" cy="2609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931"/>
                <a:gridCol w="499931"/>
              </a:tblGrid>
              <a:tr h="5128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A’s Cost</a:t>
                      </a: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A’s Next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5145101"/>
              </p:ext>
            </p:extLst>
          </p:nvPr>
        </p:nvGraphicFramePr>
        <p:xfrm>
          <a:off x="438749" y="1678686"/>
          <a:ext cx="1542453" cy="260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483"/>
                <a:gridCol w="505985"/>
                <a:gridCol w="505985"/>
              </a:tblGrid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says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 says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4" name="Straight Arrow Connector 53"/>
          <p:cNvCxnSpPr/>
          <p:nvPr/>
        </p:nvCxnSpPr>
        <p:spPr>
          <a:xfrm>
            <a:off x="2057400" y="2800350"/>
            <a:ext cx="228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4705838"/>
              </p:ext>
            </p:extLst>
          </p:nvPr>
        </p:nvGraphicFramePr>
        <p:xfrm>
          <a:off x="2362200" y="1678686"/>
          <a:ext cx="1011970" cy="260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985"/>
                <a:gridCol w="505985"/>
              </a:tblGrid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  +4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 +10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5" name="Straight Arrow Connector 54"/>
          <p:cNvCxnSpPr/>
          <p:nvPr/>
        </p:nvCxnSpPr>
        <p:spPr>
          <a:xfrm>
            <a:off x="3505200" y="2800350"/>
            <a:ext cx="228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299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(5)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Subsequent exchanges; converged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105400" y="1581150"/>
            <a:ext cx="3886200" cy="3077479"/>
            <a:chOff x="4520490" y="1062542"/>
            <a:chExt cx="3842337" cy="3101465"/>
          </a:xfrm>
        </p:grpSpPr>
        <p:grpSp>
          <p:nvGrpSpPr>
            <p:cNvPr id="7" name="Group 6"/>
            <p:cNvGrpSpPr/>
            <p:nvPr/>
          </p:nvGrpSpPr>
          <p:grpSpPr>
            <a:xfrm>
              <a:off x="4520490" y="1062542"/>
              <a:ext cx="3842337" cy="3101465"/>
              <a:chOff x="3829902" y="952440"/>
              <a:chExt cx="4859367" cy="3101465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31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6508479" y="153051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82173" y="27849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26829" y="2150370"/>
              <a:ext cx="326371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52600" y="329279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8162" y="232692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16854" y="2628748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20029" y="3308215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27642" y="3054301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26135" y="1579423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20608" y="23181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34247" y="1971830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92434" y="376747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aphicFrame>
        <p:nvGraphicFramePr>
          <p:cNvPr id="5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4692522"/>
              </p:ext>
            </p:extLst>
          </p:nvPr>
        </p:nvGraphicFramePr>
        <p:xfrm>
          <a:off x="3810000" y="1677909"/>
          <a:ext cx="999862" cy="2609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931"/>
                <a:gridCol w="499931"/>
              </a:tblGrid>
              <a:tr h="5128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A’s Cost</a:t>
                      </a: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A’s Next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2673472"/>
              </p:ext>
            </p:extLst>
          </p:nvPr>
        </p:nvGraphicFramePr>
        <p:xfrm>
          <a:off x="438749" y="1678686"/>
          <a:ext cx="1542453" cy="260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483"/>
                <a:gridCol w="505985"/>
                <a:gridCol w="505985"/>
              </a:tblGrid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says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 says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4" name="Straight Arrow Connector 53"/>
          <p:cNvCxnSpPr/>
          <p:nvPr/>
        </p:nvCxnSpPr>
        <p:spPr>
          <a:xfrm>
            <a:off x="2057400" y="2800350"/>
            <a:ext cx="228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7516430"/>
              </p:ext>
            </p:extLst>
          </p:nvPr>
        </p:nvGraphicFramePr>
        <p:xfrm>
          <a:off x="2362200" y="1678686"/>
          <a:ext cx="1011970" cy="260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985"/>
                <a:gridCol w="505985"/>
              </a:tblGrid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  +4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 +10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5" name="Straight Arrow Connector 54"/>
          <p:cNvCxnSpPr/>
          <p:nvPr/>
        </p:nvCxnSpPr>
        <p:spPr>
          <a:xfrm>
            <a:off x="3505200" y="2800350"/>
            <a:ext cx="228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3631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Distance Vector Dynamics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Adding routes:</a:t>
            </a:r>
          </a:p>
          <a:p>
            <a:pPr lvl="1"/>
            <a:r>
              <a:rPr lang="en-US" dirty="0" smtClean="0"/>
              <a:t>News travels one hop per exchange</a:t>
            </a:r>
          </a:p>
          <a:p>
            <a:r>
              <a:rPr lang="en-US" dirty="0" smtClean="0"/>
              <a:t>Removing routes</a:t>
            </a:r>
          </a:p>
          <a:p>
            <a:pPr lvl="1"/>
            <a:r>
              <a:rPr lang="en-US" dirty="0" smtClean="0"/>
              <a:t>When a node fails, no more exchanges, other nodes forget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But </a:t>
            </a:r>
            <a:r>
              <a:rPr lang="en-US" u="sng" dirty="0" smtClean="0"/>
              <a:t>partitions</a:t>
            </a:r>
            <a:r>
              <a:rPr lang="en-US" dirty="0" smtClean="0"/>
              <a:t> (unreachable nodes in divided network) are a problem</a:t>
            </a:r>
          </a:p>
          <a:p>
            <a:pPr lvl="1"/>
            <a:r>
              <a:rPr lang="en-US" dirty="0" smtClean="0"/>
              <a:t>“Count to infinity</a:t>
            </a:r>
            <a:r>
              <a:rPr lang="en-US" smtClean="0"/>
              <a:t>” scenario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711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Dynamics (2)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Good news travels quickly, bad news slowly (inferred)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38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81000" y="1778558"/>
            <a:ext cx="8239125" cy="2850592"/>
            <a:chOff x="381000" y="1778558"/>
            <a:chExt cx="8239125" cy="2850592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4092" b="13333"/>
            <a:stretch/>
          </p:blipFill>
          <p:spPr bwMode="auto">
            <a:xfrm>
              <a:off x="381000" y="1778558"/>
              <a:ext cx="8239125" cy="2831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4723962" y="4229040"/>
              <a:ext cx="312463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“Count to infinity” scenario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97924" y="3695640"/>
              <a:ext cx="23548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Desired convergence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31825" y="186684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X</a:t>
              </a:r>
              <a:endPara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0695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Dynamics (3)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Various heuristics to address</a:t>
            </a:r>
          </a:p>
          <a:p>
            <a:pPr lvl="1"/>
            <a:r>
              <a:rPr lang="en-US" sz="2400" dirty="0" err="1" smtClean="0"/>
              <a:t>e.g.,“Split</a:t>
            </a:r>
            <a:r>
              <a:rPr lang="en-US" sz="2400" dirty="0" smtClean="0"/>
              <a:t> horizon, poison reverse”   (Don’t send route back to where            you learned it from.)</a:t>
            </a:r>
          </a:p>
          <a:p>
            <a:pPr lvl="4"/>
            <a:endParaRPr lang="en-US" sz="1000" dirty="0" smtClean="0"/>
          </a:p>
          <a:p>
            <a:r>
              <a:rPr lang="en-US" sz="2800" dirty="0" smtClean="0"/>
              <a:t>But none are very effective</a:t>
            </a:r>
          </a:p>
          <a:p>
            <a:pPr lvl="1"/>
            <a:r>
              <a:rPr lang="en-US" sz="2400" dirty="0" smtClean="0"/>
              <a:t>Link state now favored in practice</a:t>
            </a:r>
          </a:p>
          <a:p>
            <a:pPr lvl="1"/>
            <a:r>
              <a:rPr lang="en-US" sz="2400" dirty="0" smtClean="0"/>
              <a:t>Except when very resource-limited</a:t>
            </a:r>
          </a:p>
          <a:p>
            <a:pPr marL="457200" lvl="1" indent="0">
              <a:buNone/>
            </a:pP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4080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 of Routing Algorithms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want several properties of any routing scheme:</a:t>
            </a:r>
            <a:endParaRPr lang="en-US" sz="2800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8072187"/>
              </p:ext>
            </p:extLst>
          </p:nvPr>
        </p:nvGraphicFramePr>
        <p:xfrm>
          <a:off x="609600" y="2266950"/>
          <a:ext cx="5029200" cy="1792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9563"/>
                <a:gridCol w="324963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Property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Meaning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018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Correctness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Finds paths that work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018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Efficient paths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Uses network bandwidth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well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18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Fair paths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Doesn’t starve any nodes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018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Fast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convergence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Recovers quickly after changes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018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Scalability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Works well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as network grows large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78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Link State Routing (§5.2.5)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334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to compute shortest paths  in a distributed network</a:t>
            </a:r>
          </a:p>
          <a:p>
            <a:pPr lvl="1"/>
            <a:r>
              <a:rPr lang="en-US" sz="2400" dirty="0" smtClean="0"/>
              <a:t>The Link-State (LS) approach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96802" y="2800350"/>
            <a:ext cx="4713398" cy="1148572"/>
            <a:chOff x="392002" y="2870978"/>
            <a:chExt cx="4713398" cy="1148572"/>
          </a:xfrm>
        </p:grpSpPr>
        <p:pic>
          <p:nvPicPr>
            <p:cNvPr id="120" name="Picture 11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2408" y="3643554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" name="Picture 120"/>
            <p:cNvPicPr>
              <a:picLocks noChangeArrowheads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002" y="3654919"/>
              <a:ext cx="745970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2" name="Straight Connector 121"/>
            <p:cNvCxnSpPr>
              <a:stCxn id="120" idx="3"/>
            </p:cNvCxnSpPr>
            <p:nvPr/>
          </p:nvCxnSpPr>
          <p:spPr>
            <a:xfrm>
              <a:off x="3598379" y="3825870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3" name="Picture 122"/>
            <p:cNvPicPr>
              <a:picLocks noChangeArrowheads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3229" y="3643555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4" name="Straight Connector 123"/>
            <p:cNvCxnSpPr>
              <a:endCxn id="120" idx="1"/>
            </p:cNvCxnSpPr>
            <p:nvPr/>
          </p:nvCxnSpPr>
          <p:spPr>
            <a:xfrm>
              <a:off x="2449402" y="3825870"/>
              <a:ext cx="40300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ounded Rectangular Callout 118"/>
            <p:cNvSpPr/>
            <p:nvPr/>
          </p:nvSpPr>
          <p:spPr>
            <a:xfrm>
              <a:off x="990600" y="2870978"/>
              <a:ext cx="936404" cy="362272"/>
            </a:xfrm>
            <a:prstGeom prst="wedgeRoundRectCallout">
              <a:avLst>
                <a:gd name="adj1" fmla="val 53008"/>
                <a:gd name="adj2" fmla="val 190503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Flood!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3897202" y="3825870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072776" y="3837234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5" name="Picture 1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0411" y="3647342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6" name="Straight Connector 125"/>
            <p:cNvCxnSpPr/>
            <p:nvPr/>
          </p:nvCxnSpPr>
          <p:spPr>
            <a:xfrm>
              <a:off x="1334385" y="3837234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ounded Rectangular Callout 126"/>
            <p:cNvSpPr/>
            <p:nvPr/>
          </p:nvSpPr>
          <p:spPr>
            <a:xfrm>
              <a:off x="3301593" y="2870978"/>
              <a:ext cx="1803807" cy="359179"/>
            </a:xfrm>
            <a:prstGeom prst="wedgeRoundRectCallout">
              <a:avLst>
                <a:gd name="adj1" fmla="val -38058"/>
                <a:gd name="adj2" fmla="val 166963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… then compute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81200" y="3282073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946638" y="3282073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>
              <a:stCxn id="10" idx="3"/>
              <a:endCxn id="128" idx="1"/>
            </p:cNvCxnSpPr>
            <p:nvPr/>
          </p:nvCxnSpPr>
          <p:spPr>
            <a:xfrm>
              <a:off x="2538709" y="3398875"/>
              <a:ext cx="40792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2078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Link-State Routing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One of two approaches to routing</a:t>
            </a:r>
          </a:p>
          <a:p>
            <a:pPr lvl="1"/>
            <a:r>
              <a:rPr lang="en-US" sz="2400" dirty="0" smtClean="0"/>
              <a:t>Trades more computation than distance vector for better dynamics </a:t>
            </a:r>
          </a:p>
          <a:p>
            <a:pPr lvl="3"/>
            <a:endParaRPr lang="en-US" sz="900" dirty="0" smtClean="0"/>
          </a:p>
          <a:p>
            <a:r>
              <a:rPr lang="en-US" sz="2800" dirty="0" smtClean="0"/>
              <a:t>Widely used in practice</a:t>
            </a:r>
          </a:p>
          <a:p>
            <a:pPr lvl="1"/>
            <a:r>
              <a:rPr lang="en-US" sz="2400" dirty="0" smtClean="0"/>
              <a:t>Used in Internet/ARPANET from 1979</a:t>
            </a:r>
          </a:p>
          <a:p>
            <a:pPr lvl="1"/>
            <a:r>
              <a:rPr lang="en-US" sz="2400" dirty="0" smtClean="0"/>
              <a:t>Modern networks use OSPF and IS-IS</a:t>
            </a:r>
          </a:p>
          <a:p>
            <a:pPr lvl="4"/>
            <a:endParaRPr 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3421803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Link-State Algorithm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Proceeds in two phases:</a:t>
            </a:r>
            <a:endParaRPr lang="en-US" sz="1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Nodes </a:t>
            </a:r>
            <a:r>
              <a:rPr lang="en-US" sz="2800" u="sng" dirty="0" smtClean="0"/>
              <a:t>flood</a:t>
            </a:r>
            <a:r>
              <a:rPr lang="en-US" sz="2800" dirty="0" smtClean="0"/>
              <a:t> topology in the form of link state packets</a:t>
            </a:r>
          </a:p>
          <a:p>
            <a:pPr marL="914400" lvl="1" indent="-514350"/>
            <a:r>
              <a:rPr lang="en-US" sz="2400" dirty="0" smtClean="0"/>
              <a:t>Each node learns full topology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Each node computes its own forwarding table</a:t>
            </a:r>
          </a:p>
          <a:p>
            <a:pPr marL="914400" lvl="1" indent="-514350"/>
            <a:r>
              <a:rPr lang="en-US" sz="2400" dirty="0" smtClean="0"/>
              <a:t>By running </a:t>
            </a:r>
            <a:r>
              <a:rPr lang="en-US" sz="2400" dirty="0" err="1" smtClean="0"/>
              <a:t>Dijkstra</a:t>
            </a:r>
            <a:r>
              <a:rPr lang="en-US" sz="2400" dirty="0" smtClean="0"/>
              <a:t> (or equivalent)</a:t>
            </a:r>
          </a:p>
        </p:txBody>
      </p:sp>
    </p:spTree>
    <p:extLst>
      <p:ext uri="{BB962C8B-B14F-4D97-AF65-F5344CB8AC3E}">
        <p14:creationId xmlns:p14="http://schemas.microsoft.com/office/powerpoint/2010/main" val="212654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Topology Dissemination</a:t>
            </a:r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Each node floods </a:t>
            </a:r>
            <a:r>
              <a:rPr lang="en-US" sz="2800" u="sng" dirty="0" smtClean="0"/>
              <a:t>link state packet </a:t>
            </a:r>
            <a:r>
              <a:rPr lang="en-US" sz="2800" dirty="0" smtClean="0"/>
              <a:t>(LSP) that describes their portion  of the topology</a:t>
            </a:r>
            <a:endParaRPr lang="en-US" sz="28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4470648" y="1668325"/>
            <a:ext cx="4597152" cy="3077479"/>
            <a:chOff x="4520490" y="1062542"/>
            <a:chExt cx="3842337" cy="3101465"/>
          </a:xfrm>
        </p:grpSpPr>
        <p:grpSp>
          <p:nvGrpSpPr>
            <p:cNvPr id="40" name="Group 39"/>
            <p:cNvGrpSpPr/>
            <p:nvPr/>
          </p:nvGrpSpPr>
          <p:grpSpPr>
            <a:xfrm>
              <a:off x="4520490" y="1062542"/>
              <a:ext cx="3842337" cy="3101465"/>
              <a:chOff x="3829902" y="952440"/>
              <a:chExt cx="4859367" cy="3101465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6508479" y="153051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082173" y="27849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26829" y="2150370"/>
              <a:ext cx="326371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552600" y="329279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588162" y="232692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516854" y="2628748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220029" y="3308215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327642" y="3054301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226135" y="1579423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320608" y="23181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734247" y="1971830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392434" y="376747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aphicFrame>
        <p:nvGraphicFramePr>
          <p:cNvPr id="8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5547905"/>
              </p:ext>
            </p:extLst>
          </p:nvPr>
        </p:nvGraphicFramePr>
        <p:xfrm>
          <a:off x="2860767" y="2727348"/>
          <a:ext cx="1228881" cy="1517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963"/>
                <a:gridCol w="599918"/>
              </a:tblGrid>
              <a:tr h="16761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Seq. #</a:t>
                      </a: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2" name="Straight Arrow Connector 81"/>
          <p:cNvCxnSpPr/>
          <p:nvPr/>
        </p:nvCxnSpPr>
        <p:spPr>
          <a:xfrm>
            <a:off x="2184648" y="3462611"/>
            <a:ext cx="496295" cy="164068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84448" y="2724150"/>
            <a:ext cx="2096495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/>
              <a:t>Node E’s LSP flooded to A, B, C, D, and 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5194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 Computation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Each node has full topology</a:t>
            </a:r>
          </a:p>
          <a:p>
            <a:pPr lvl="1"/>
            <a:r>
              <a:rPr lang="en-US" sz="2400" dirty="0" smtClean="0"/>
              <a:t>By combining all LSPs</a:t>
            </a:r>
          </a:p>
          <a:p>
            <a:pPr lvl="5"/>
            <a:endParaRPr lang="en-US" sz="900" dirty="0" smtClean="0"/>
          </a:p>
          <a:p>
            <a:r>
              <a:rPr lang="en-US" sz="2800" dirty="0" smtClean="0"/>
              <a:t>Each node simply runs </a:t>
            </a:r>
            <a:r>
              <a:rPr lang="en-US" sz="2800" dirty="0" err="1" smtClean="0"/>
              <a:t>Dijkstra</a:t>
            </a:r>
            <a:endParaRPr lang="en-US" sz="2800" dirty="0" smtClean="0"/>
          </a:p>
          <a:p>
            <a:pPr lvl="1"/>
            <a:r>
              <a:rPr lang="en-US" sz="2400" dirty="0" smtClean="0"/>
              <a:t>Some replicated computation, but      finds required routes directly</a:t>
            </a:r>
          </a:p>
          <a:p>
            <a:pPr lvl="1"/>
            <a:r>
              <a:rPr lang="en-US" sz="2400" dirty="0" smtClean="0"/>
              <a:t>Compile forwarding table from sink/source tree</a:t>
            </a:r>
          </a:p>
          <a:p>
            <a:pPr lvl="1"/>
            <a:r>
              <a:rPr lang="en-US" sz="2400" dirty="0" smtClean="0"/>
              <a:t>That’s it folks!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5474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Forwarding Table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46</a:t>
            </a:fld>
            <a:endParaRPr lang="en-US"/>
          </a:p>
        </p:txBody>
      </p:sp>
      <p:graphicFrame>
        <p:nvGraphicFramePr>
          <p:cNvPr id="11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6483382"/>
              </p:ext>
            </p:extLst>
          </p:nvPr>
        </p:nvGraphicFramePr>
        <p:xfrm>
          <a:off x="6553200" y="1657350"/>
          <a:ext cx="1371600" cy="2359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010"/>
                <a:gridCol w="669590"/>
              </a:tblGrid>
              <a:tr h="2216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Next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16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16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16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16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16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16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16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16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15" name="Group 114"/>
          <p:cNvGrpSpPr/>
          <p:nvPr/>
        </p:nvGrpSpPr>
        <p:grpSpPr>
          <a:xfrm>
            <a:off x="688019" y="1479888"/>
            <a:ext cx="4920608" cy="3225462"/>
            <a:chOff x="2895601" y="972610"/>
            <a:chExt cx="4818388" cy="3447860"/>
          </a:xfrm>
        </p:grpSpPr>
        <p:grpSp>
          <p:nvGrpSpPr>
            <p:cNvPr id="116" name="Group 115"/>
            <p:cNvGrpSpPr/>
            <p:nvPr/>
          </p:nvGrpSpPr>
          <p:grpSpPr>
            <a:xfrm>
              <a:off x="2895601" y="972610"/>
              <a:ext cx="4818388" cy="3447860"/>
              <a:chOff x="4520490" y="1062542"/>
              <a:chExt cx="3842337" cy="3101465"/>
            </a:xfrm>
          </p:grpSpPr>
          <p:grpSp>
            <p:nvGrpSpPr>
              <p:cNvPr id="121" name="Group 120"/>
              <p:cNvGrpSpPr/>
              <p:nvPr/>
            </p:nvGrpSpPr>
            <p:grpSpPr>
              <a:xfrm>
                <a:off x="4520490" y="1062542"/>
                <a:ext cx="3842337" cy="3101465"/>
                <a:chOff x="4520490" y="1062542"/>
                <a:chExt cx="3842337" cy="3101465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4520490" y="1062542"/>
                  <a:ext cx="3842337" cy="3101465"/>
                  <a:chOff x="3829902" y="952440"/>
                  <a:chExt cx="4859367" cy="3101465"/>
                </a:xfrm>
              </p:grpSpPr>
              <p:cxnSp>
                <p:nvCxnSpPr>
                  <p:cNvPr id="138" name="Straight Connector 137"/>
                  <p:cNvCxnSpPr/>
                  <p:nvPr/>
                </p:nvCxnSpPr>
                <p:spPr>
                  <a:xfrm>
                    <a:off x="4259183" y="2959240"/>
                    <a:ext cx="1447800" cy="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/>
                  <p:cNvCxnSpPr/>
                  <p:nvPr/>
                </p:nvCxnSpPr>
                <p:spPr>
                  <a:xfrm>
                    <a:off x="5706983" y="2959241"/>
                    <a:ext cx="1295400" cy="723899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Straight Connector 139"/>
                  <p:cNvCxnSpPr/>
                  <p:nvPr/>
                </p:nvCxnSpPr>
                <p:spPr>
                  <a:xfrm flipV="1">
                    <a:off x="7002383" y="2082940"/>
                    <a:ext cx="0" cy="16002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Straight Connector 140"/>
                  <p:cNvCxnSpPr/>
                  <p:nvPr/>
                </p:nvCxnSpPr>
                <p:spPr>
                  <a:xfrm flipV="1">
                    <a:off x="5706983" y="2082940"/>
                    <a:ext cx="1295400" cy="8763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Straight Connector 141"/>
                  <p:cNvCxnSpPr/>
                  <p:nvPr/>
                </p:nvCxnSpPr>
                <p:spPr>
                  <a:xfrm flipV="1">
                    <a:off x="4259183" y="2082940"/>
                    <a:ext cx="2743200" cy="8763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/>
                  <p:cNvCxnSpPr/>
                  <p:nvPr/>
                </p:nvCxnSpPr>
                <p:spPr>
                  <a:xfrm flipV="1">
                    <a:off x="5706983" y="1352550"/>
                    <a:ext cx="8017" cy="160669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Straight Connector 143"/>
                  <p:cNvCxnSpPr/>
                  <p:nvPr/>
                </p:nvCxnSpPr>
                <p:spPr>
                  <a:xfrm flipH="1" flipV="1">
                    <a:off x="4259183" y="2140090"/>
                    <a:ext cx="1447800" cy="81915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Straight Connector 144"/>
                  <p:cNvCxnSpPr/>
                  <p:nvPr/>
                </p:nvCxnSpPr>
                <p:spPr>
                  <a:xfrm flipV="1">
                    <a:off x="4259183" y="1352550"/>
                    <a:ext cx="1455817" cy="78754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>
                    <a:off x="5715000" y="1352550"/>
                    <a:ext cx="1287383" cy="73039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>
                    <a:off x="7002383" y="2082940"/>
                    <a:ext cx="1287383" cy="73039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/>
                  <p:cNvCxnSpPr/>
                  <p:nvPr/>
                </p:nvCxnSpPr>
                <p:spPr>
                  <a:xfrm flipV="1">
                    <a:off x="7002383" y="2813330"/>
                    <a:ext cx="1287383" cy="86981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/>
                  <p:nvPr/>
                </p:nvCxnSpPr>
                <p:spPr>
                  <a:xfrm flipH="1" flipV="1">
                    <a:off x="5706983" y="3683140"/>
                    <a:ext cx="1295400" cy="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0" name="Oval 149"/>
                  <p:cNvSpPr/>
                  <p:nvPr/>
                </p:nvSpPr>
                <p:spPr>
                  <a:xfrm>
                    <a:off x="8186819" y="274639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1" name="Oval 150"/>
                  <p:cNvSpPr/>
                  <p:nvPr/>
                </p:nvSpPr>
                <p:spPr>
                  <a:xfrm>
                    <a:off x="5640043" y="128561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2" name="Oval 151"/>
                  <p:cNvSpPr/>
                  <p:nvPr/>
                </p:nvSpPr>
                <p:spPr>
                  <a:xfrm>
                    <a:off x="5630783" y="289507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3" name="Oval 152"/>
                  <p:cNvSpPr/>
                  <p:nvPr/>
                </p:nvSpPr>
                <p:spPr>
                  <a:xfrm>
                    <a:off x="6920769" y="3586855"/>
                    <a:ext cx="134507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4" name="Oval 153"/>
                  <p:cNvSpPr/>
                  <p:nvPr/>
                </p:nvSpPr>
                <p:spPr>
                  <a:xfrm>
                    <a:off x="6920769" y="2012595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5" name="Oval 154"/>
                  <p:cNvSpPr/>
                  <p:nvPr/>
                </p:nvSpPr>
                <p:spPr>
                  <a:xfrm>
                    <a:off x="4192243" y="208294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Oval 155"/>
                  <p:cNvSpPr/>
                  <p:nvPr/>
                </p:nvSpPr>
                <p:spPr>
                  <a:xfrm>
                    <a:off x="5671382" y="3612013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7" name="Oval 156"/>
                  <p:cNvSpPr/>
                  <p:nvPr/>
                </p:nvSpPr>
                <p:spPr>
                  <a:xfrm>
                    <a:off x="4182551" y="2892300"/>
                    <a:ext cx="134508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" name="TextBox 157"/>
                  <p:cNvSpPr txBox="1"/>
                  <p:nvPr/>
                </p:nvSpPr>
                <p:spPr>
                  <a:xfrm>
                    <a:off x="4038763" y="2933640"/>
                    <a:ext cx="42208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A</a:t>
                    </a:r>
                    <a:endParaRPr lang="en-US" sz="2000" dirty="0"/>
                  </a:p>
                </p:txBody>
              </p:sp>
              <p:sp>
                <p:nvSpPr>
                  <p:cNvPr id="159" name="TextBox 158"/>
                  <p:cNvSpPr txBox="1"/>
                  <p:nvPr/>
                </p:nvSpPr>
                <p:spPr>
                  <a:xfrm>
                    <a:off x="5492763" y="2933640"/>
                    <a:ext cx="409922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B</a:t>
                    </a:r>
                    <a:endParaRPr lang="en-US" sz="2000" dirty="0"/>
                  </a:p>
                </p:txBody>
              </p:sp>
              <p:sp>
                <p:nvSpPr>
                  <p:cNvPr id="160" name="TextBox 159"/>
                  <p:cNvSpPr txBox="1"/>
                  <p:nvPr/>
                </p:nvSpPr>
                <p:spPr>
                  <a:xfrm>
                    <a:off x="6799450" y="3653795"/>
                    <a:ext cx="40586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C</a:t>
                    </a:r>
                    <a:endParaRPr lang="en-US" sz="2000" dirty="0"/>
                  </a:p>
                </p:txBody>
              </p:sp>
              <p:sp>
                <p:nvSpPr>
                  <p:cNvPr id="161" name="TextBox 160"/>
                  <p:cNvSpPr txBox="1"/>
                  <p:nvPr/>
                </p:nvSpPr>
                <p:spPr>
                  <a:xfrm>
                    <a:off x="8257047" y="2613275"/>
                    <a:ext cx="432222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D</a:t>
                    </a:r>
                    <a:endParaRPr lang="en-US" sz="2000" dirty="0"/>
                  </a:p>
                </p:txBody>
              </p:sp>
              <p:sp>
                <p:nvSpPr>
                  <p:cNvPr id="162" name="TextBox 161"/>
                  <p:cNvSpPr txBox="1"/>
                  <p:nvPr/>
                </p:nvSpPr>
                <p:spPr>
                  <a:xfrm>
                    <a:off x="6925306" y="1679425"/>
                    <a:ext cx="391676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E</a:t>
                    </a:r>
                    <a:endParaRPr lang="en-US" sz="2000" dirty="0"/>
                  </a:p>
                </p:txBody>
              </p:sp>
              <p:sp>
                <p:nvSpPr>
                  <p:cNvPr id="163" name="TextBox 162"/>
                  <p:cNvSpPr txBox="1"/>
                  <p:nvPr/>
                </p:nvSpPr>
                <p:spPr>
                  <a:xfrm>
                    <a:off x="5515202" y="952440"/>
                    <a:ext cx="38356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F</a:t>
                    </a:r>
                    <a:endParaRPr lang="en-US" sz="2000" dirty="0"/>
                  </a:p>
                </p:txBody>
              </p:sp>
              <p:sp>
                <p:nvSpPr>
                  <p:cNvPr id="164" name="TextBox 163"/>
                  <p:cNvSpPr txBox="1"/>
                  <p:nvPr/>
                </p:nvSpPr>
                <p:spPr>
                  <a:xfrm>
                    <a:off x="3829902" y="1946420"/>
                    <a:ext cx="438304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G</a:t>
                    </a:r>
                    <a:endParaRPr lang="en-US" sz="2000" dirty="0"/>
                  </a:p>
                </p:txBody>
              </p:sp>
              <p:sp>
                <p:nvSpPr>
                  <p:cNvPr id="165" name="TextBox 164"/>
                  <p:cNvSpPr txBox="1"/>
                  <p:nvPr/>
                </p:nvSpPr>
                <p:spPr>
                  <a:xfrm>
                    <a:off x="5320371" y="3472004"/>
                    <a:ext cx="43627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/>
                      <a:t>H</a:t>
                    </a:r>
                  </a:p>
                </p:txBody>
              </p:sp>
            </p:grpSp>
            <p:sp>
              <p:nvSpPr>
                <p:cNvPr id="126" name="TextBox 125"/>
                <p:cNvSpPr txBox="1"/>
                <p:nvPr/>
              </p:nvSpPr>
              <p:spPr>
                <a:xfrm>
                  <a:off x="6508479" y="153051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/>
                    <a:t>2</a:t>
                  </a:r>
                </a:p>
              </p:txBody>
            </p:sp>
            <p:sp>
              <p:nvSpPr>
                <p:cNvPr id="127" name="TextBox 126"/>
                <p:cNvSpPr txBox="1"/>
                <p:nvPr/>
              </p:nvSpPr>
              <p:spPr>
                <a:xfrm>
                  <a:off x="7082173" y="278493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1</a:t>
                  </a:r>
                  <a:endParaRPr lang="en-US" dirty="0"/>
                </a:p>
              </p:txBody>
            </p:sp>
            <p:sp>
              <p:nvSpPr>
                <p:cNvPr id="128" name="TextBox 127"/>
                <p:cNvSpPr txBox="1"/>
                <p:nvPr/>
              </p:nvSpPr>
              <p:spPr>
                <a:xfrm>
                  <a:off x="6226829" y="2150370"/>
                  <a:ext cx="326371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10</a:t>
                  </a:r>
                  <a:endParaRPr lang="en-US" dirty="0"/>
                </a:p>
              </p:txBody>
            </p:sp>
            <p:sp>
              <p:nvSpPr>
                <p:cNvPr id="129" name="TextBox 128"/>
                <p:cNvSpPr txBox="1"/>
                <p:nvPr/>
              </p:nvSpPr>
              <p:spPr>
                <a:xfrm>
                  <a:off x="7552600" y="329279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130" name="TextBox 129"/>
                <p:cNvSpPr txBox="1"/>
                <p:nvPr/>
              </p:nvSpPr>
              <p:spPr>
                <a:xfrm>
                  <a:off x="7588162" y="232692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131" name="TextBox 130"/>
                <p:cNvSpPr txBox="1"/>
                <p:nvPr/>
              </p:nvSpPr>
              <p:spPr>
                <a:xfrm>
                  <a:off x="6516854" y="2628748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4</a:t>
                  </a:r>
                  <a:endParaRPr lang="en-US" dirty="0"/>
                </a:p>
              </p:txBody>
            </p:sp>
            <p:sp>
              <p:nvSpPr>
                <p:cNvPr id="132" name="TextBox 131"/>
                <p:cNvSpPr txBox="1"/>
                <p:nvPr/>
              </p:nvSpPr>
              <p:spPr>
                <a:xfrm>
                  <a:off x="6220029" y="3308215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133" name="TextBox 132"/>
                <p:cNvSpPr txBox="1"/>
                <p:nvPr/>
              </p:nvSpPr>
              <p:spPr>
                <a:xfrm>
                  <a:off x="5327642" y="3054301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/>
                    <a:t>4</a:t>
                  </a:r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5226135" y="1579423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4</a:t>
                  </a:r>
                  <a:endParaRPr lang="en-US" dirty="0"/>
                </a:p>
              </p:txBody>
            </p:sp>
            <p:sp>
              <p:nvSpPr>
                <p:cNvPr id="135" name="TextBox 134"/>
                <p:cNvSpPr txBox="1"/>
                <p:nvPr/>
              </p:nvSpPr>
              <p:spPr>
                <a:xfrm>
                  <a:off x="5320608" y="231813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  <p:sp>
              <p:nvSpPr>
                <p:cNvPr id="136" name="TextBox 135"/>
                <p:cNvSpPr txBox="1"/>
                <p:nvPr/>
              </p:nvSpPr>
              <p:spPr>
                <a:xfrm>
                  <a:off x="5734247" y="1971830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  <p:sp>
              <p:nvSpPr>
                <p:cNvPr id="137" name="TextBox 136"/>
                <p:cNvSpPr txBox="1"/>
                <p:nvPr/>
              </p:nvSpPr>
              <p:spPr>
                <a:xfrm>
                  <a:off x="6392434" y="376747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</p:grpSp>
          <p:cxnSp>
            <p:nvCxnSpPr>
              <p:cNvPr id="122" name="Straight Arrow Connector 121"/>
              <p:cNvCxnSpPr/>
              <p:nvPr/>
            </p:nvCxnSpPr>
            <p:spPr>
              <a:xfrm>
                <a:off x="4885044" y="3076818"/>
                <a:ext cx="1144879" cy="0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Arrow Connector 122"/>
              <p:cNvCxnSpPr/>
              <p:nvPr/>
            </p:nvCxnSpPr>
            <p:spPr>
              <a:xfrm>
                <a:off x="6022601" y="3058717"/>
                <a:ext cx="1031604" cy="720155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Arrow Connector 123"/>
              <p:cNvCxnSpPr/>
              <p:nvPr/>
            </p:nvCxnSpPr>
            <p:spPr>
              <a:xfrm flipH="1" flipV="1">
                <a:off x="7042602" y="2261283"/>
                <a:ext cx="11603" cy="1507320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Straight Arrow Connector 116"/>
            <p:cNvCxnSpPr>
              <a:endCxn id="151" idx="3"/>
            </p:cNvCxnSpPr>
            <p:nvPr/>
          </p:nvCxnSpPr>
          <p:spPr>
            <a:xfrm flipV="1">
              <a:off x="3378650" y="1470028"/>
              <a:ext cx="1331268" cy="785214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>
              <a:stCxn id="156" idx="6"/>
            </p:cNvCxnSpPr>
            <p:nvPr/>
          </p:nvCxnSpPr>
          <p:spPr>
            <a:xfrm flipV="1">
              <a:off x="4854303" y="3995976"/>
              <a:ext cx="1106100" cy="7665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>
              <a:off x="4814046" y="1426375"/>
              <a:ext cx="1156616" cy="755560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>
              <a:stCxn id="150" idx="1"/>
              <a:endCxn id="154" idx="5"/>
            </p:cNvCxnSpPr>
            <p:nvPr/>
          </p:nvCxnSpPr>
          <p:spPr>
            <a:xfrm flipH="1" flipV="1">
              <a:off x="6073713" y="2278208"/>
              <a:ext cx="1161504" cy="710510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6" name="TextBox 165"/>
          <p:cNvSpPr txBox="1"/>
          <p:nvPr/>
        </p:nvSpPr>
        <p:spPr>
          <a:xfrm>
            <a:off x="532982" y="1123950"/>
            <a:ext cx="4931135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Source Tree for E (from </a:t>
            </a:r>
            <a:r>
              <a:rPr lang="en-US" sz="2400" dirty="0" err="1" smtClean="0"/>
              <a:t>Dijkstra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67" name="TextBox 166"/>
          <p:cNvSpPr txBox="1"/>
          <p:nvPr/>
        </p:nvSpPr>
        <p:spPr>
          <a:xfrm>
            <a:off x="5398166" y="1123950"/>
            <a:ext cx="3313676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E’s Forwarding Table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8687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Changes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Nodes adjacent to failed link or node will notice</a:t>
            </a:r>
          </a:p>
          <a:p>
            <a:pPr lvl="1"/>
            <a:r>
              <a:rPr lang="en-US" sz="2400" dirty="0" smtClean="0"/>
              <a:t>Flood updated LSP with less connectivity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47</a:t>
            </a:fld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4356686" y="1885950"/>
            <a:ext cx="4634914" cy="2878971"/>
            <a:chOff x="3205076" y="1986072"/>
            <a:chExt cx="5316038" cy="2878971"/>
          </a:xfrm>
        </p:grpSpPr>
        <p:grpSp>
          <p:nvGrpSpPr>
            <p:cNvPr id="7" name="Group 6"/>
            <p:cNvGrpSpPr/>
            <p:nvPr/>
          </p:nvGrpSpPr>
          <p:grpSpPr>
            <a:xfrm>
              <a:off x="3205076" y="1986072"/>
              <a:ext cx="5316038" cy="2878971"/>
              <a:chOff x="4520490" y="1062542"/>
              <a:chExt cx="3842337" cy="3101465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4520490" y="1062542"/>
                <a:ext cx="3842337" cy="3101465"/>
                <a:chOff x="3829902" y="952440"/>
                <a:chExt cx="4859367" cy="3101465"/>
              </a:xfrm>
            </p:grpSpPr>
            <p:cxnSp>
              <p:nvCxnSpPr>
                <p:cNvPr id="21" name="Straight Connector 20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Oval 32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4038763" y="2933640"/>
                  <a:ext cx="42208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5492763" y="2933640"/>
                  <a:ext cx="4099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B</a:t>
                  </a:r>
                  <a:endParaRPr lang="en-US" sz="2000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6799450" y="3653795"/>
                  <a:ext cx="4058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C</a:t>
                  </a:r>
                  <a:endParaRPr lang="en-US" sz="2000" dirty="0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8257047" y="2613275"/>
                  <a:ext cx="4322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6925306" y="1679425"/>
                  <a:ext cx="391676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E</a:t>
                  </a:r>
                  <a:endParaRPr lang="en-US" sz="2000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5515202" y="952440"/>
                  <a:ext cx="3835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F</a:t>
                  </a:r>
                  <a:endParaRPr lang="en-US" sz="2000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3829902" y="1946420"/>
                  <a:ext cx="438304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G</a:t>
                  </a:r>
                  <a:endParaRPr lang="en-US" sz="2000" dirty="0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5320371" y="3472004"/>
                  <a:ext cx="43627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H</a:t>
                  </a: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6508479" y="153051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082173" y="27849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26829" y="2150370"/>
                <a:ext cx="326371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52600" y="329279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588162" y="232692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516854" y="2628748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220029" y="3308215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327642" y="3054301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226135" y="1579423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320608" y="23181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734247" y="1971830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392434" y="376747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3554668" y="2876550"/>
              <a:ext cx="735429" cy="4062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18288" rIns="0" bIns="18288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XXXX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4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2422787"/>
              </p:ext>
            </p:extLst>
          </p:nvPr>
        </p:nvGraphicFramePr>
        <p:xfrm>
          <a:off x="685800" y="2707310"/>
          <a:ext cx="1228881" cy="1517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963"/>
                <a:gridCol w="599918"/>
              </a:tblGrid>
              <a:tr h="16761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Seq. #</a:t>
                      </a: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0" name="Straight Arrow Connector 49"/>
          <p:cNvCxnSpPr/>
          <p:nvPr/>
        </p:nvCxnSpPr>
        <p:spPr>
          <a:xfrm>
            <a:off x="4610101" y="2560082"/>
            <a:ext cx="213153" cy="240268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61999" y="2312137"/>
            <a:ext cx="1143001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B’s LSP</a:t>
            </a:r>
            <a:endParaRPr lang="en-US" sz="2400" dirty="0"/>
          </a:p>
        </p:txBody>
      </p:sp>
      <p:graphicFrame>
        <p:nvGraphicFramePr>
          <p:cNvPr id="5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7408758"/>
              </p:ext>
            </p:extLst>
          </p:nvPr>
        </p:nvGraphicFramePr>
        <p:xfrm>
          <a:off x="2286000" y="2709274"/>
          <a:ext cx="1228881" cy="1011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963"/>
                <a:gridCol w="599918"/>
              </a:tblGrid>
              <a:tr h="16761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Seq. #</a:t>
                      </a: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2286000" y="2266950"/>
            <a:ext cx="1143001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/>
              <a:t>F</a:t>
            </a:r>
            <a:r>
              <a:rPr lang="en-US" sz="2400" dirty="0" smtClean="0"/>
              <a:t>’s LSP</a:t>
            </a:r>
            <a:endParaRPr lang="en-US" sz="2400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609600" y="4099069"/>
            <a:ext cx="1371600" cy="0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209800" y="3577751"/>
            <a:ext cx="1371600" cy="0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038600" y="2255282"/>
            <a:ext cx="1143001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Failure!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9333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Changes (2)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Link failure</a:t>
            </a:r>
          </a:p>
          <a:p>
            <a:pPr lvl="1"/>
            <a:r>
              <a:rPr lang="en-US" sz="2400" dirty="0" smtClean="0"/>
              <a:t>Both nodes notice, send updated LSPs</a:t>
            </a:r>
          </a:p>
          <a:p>
            <a:pPr lvl="1"/>
            <a:r>
              <a:rPr lang="en-US" sz="2400" dirty="0" smtClean="0"/>
              <a:t>Link is removed from topology</a:t>
            </a:r>
          </a:p>
          <a:p>
            <a:pPr lvl="4"/>
            <a:endParaRPr lang="en-US" sz="1600" dirty="0" smtClean="0"/>
          </a:p>
          <a:p>
            <a:r>
              <a:rPr lang="en-US" sz="2800" dirty="0" smtClean="0"/>
              <a:t>Node failure</a:t>
            </a:r>
          </a:p>
          <a:p>
            <a:pPr lvl="1"/>
            <a:r>
              <a:rPr lang="en-US" sz="2400" dirty="0" smtClean="0"/>
              <a:t>All neighbors notice a link has failed</a:t>
            </a:r>
          </a:p>
          <a:p>
            <a:pPr lvl="1"/>
            <a:r>
              <a:rPr lang="en-US" sz="2400" dirty="0" smtClean="0"/>
              <a:t>Failed node can’t update its own LSP</a:t>
            </a:r>
          </a:p>
          <a:p>
            <a:pPr lvl="1"/>
            <a:r>
              <a:rPr lang="en-US" sz="2400" dirty="0" smtClean="0"/>
              <a:t>But it is OK: all links to node removed</a:t>
            </a:r>
          </a:p>
        </p:txBody>
      </p:sp>
    </p:spTree>
    <p:extLst>
      <p:ext uri="{BB962C8B-B14F-4D97-AF65-F5344CB8AC3E}">
        <p14:creationId xmlns:p14="http://schemas.microsoft.com/office/powerpoint/2010/main" val="2737410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Handling Changes (3)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Addition of a link or node</a:t>
            </a:r>
          </a:p>
          <a:p>
            <a:pPr lvl="1"/>
            <a:r>
              <a:rPr lang="en-US" sz="2400" dirty="0" smtClean="0"/>
              <a:t>Add LSP of new node to topology</a:t>
            </a:r>
          </a:p>
          <a:p>
            <a:pPr lvl="1"/>
            <a:r>
              <a:rPr lang="en-US" sz="2400" dirty="0" smtClean="0"/>
              <a:t>Old LSPs are updated with new link</a:t>
            </a:r>
          </a:p>
          <a:p>
            <a:pPr lvl="4"/>
            <a:endParaRPr lang="en-US" sz="1800" dirty="0" smtClean="0"/>
          </a:p>
          <a:p>
            <a:r>
              <a:rPr lang="en-US" sz="2800" dirty="0" smtClean="0"/>
              <a:t>Additions are the easy case …</a:t>
            </a:r>
          </a:p>
          <a:p>
            <a:pPr lvl="4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718658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Rules of Routing Algorithms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Decentralized, distributed setting</a:t>
            </a:r>
          </a:p>
          <a:p>
            <a:pPr lvl="1"/>
            <a:r>
              <a:rPr lang="en-US" sz="2400" dirty="0" smtClean="0"/>
              <a:t>All nodes are alike; no controller</a:t>
            </a:r>
          </a:p>
          <a:p>
            <a:pPr lvl="1"/>
            <a:r>
              <a:rPr lang="en-US" sz="2400" dirty="0" smtClean="0"/>
              <a:t>Nodes only know what they learn by exchanging messages with neighbors </a:t>
            </a:r>
          </a:p>
          <a:p>
            <a:pPr lvl="1"/>
            <a:r>
              <a:rPr lang="en-US" sz="2400" dirty="0" smtClean="0"/>
              <a:t>Nodes operate concurrently </a:t>
            </a:r>
          </a:p>
          <a:p>
            <a:pPr lvl="1"/>
            <a:r>
              <a:rPr lang="en-US" sz="2400" dirty="0"/>
              <a:t>M</a:t>
            </a:r>
            <a:r>
              <a:rPr lang="en-US" sz="2400" dirty="0" smtClean="0"/>
              <a:t>ay be node/link/message failures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/>
              <a:t>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066800" y="3487494"/>
            <a:ext cx="3733801" cy="989256"/>
            <a:chOff x="1066800" y="3276427"/>
            <a:chExt cx="3733801" cy="989256"/>
          </a:xfrm>
        </p:grpSpPr>
        <p:grpSp>
          <p:nvGrpSpPr>
            <p:cNvPr id="50" name="Group 49"/>
            <p:cNvGrpSpPr/>
            <p:nvPr/>
          </p:nvGrpSpPr>
          <p:grpSpPr>
            <a:xfrm>
              <a:off x="1066800" y="3276427"/>
              <a:ext cx="3733801" cy="989256"/>
              <a:chOff x="778772" y="2472821"/>
              <a:chExt cx="4346411" cy="989256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778772" y="3097445"/>
                <a:ext cx="4346411" cy="364632"/>
                <a:chOff x="-451281" y="3258897"/>
                <a:chExt cx="4346411" cy="364632"/>
              </a:xfrm>
            </p:grpSpPr>
            <p:pic>
              <p:nvPicPr>
                <p:cNvPr id="60" name="Picture 59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9678" y="3258897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1" name="Picture 60"/>
                <p:cNvPicPr>
                  <a:picLocks noChangeArrowheads="1"/>
                </p:cNvPicPr>
                <p:nvPr/>
              </p:nvPicPr>
              <p:blipFill>
                <a:blip r:embed="rId2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451281" y="3258898"/>
                  <a:ext cx="868362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62" name="Straight Connector 61"/>
                <p:cNvCxnSpPr>
                  <a:stCxn id="60" idx="3"/>
                </p:cNvCxnSpPr>
                <p:nvPr/>
              </p:nvCxnSpPr>
              <p:spPr>
                <a:xfrm>
                  <a:off x="2128042" y="3441213"/>
                  <a:ext cx="44936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64" name="Picture 63"/>
                <p:cNvPicPr>
                  <a:picLocks noChangeArrowheads="1"/>
                </p:cNvPicPr>
                <p:nvPr/>
              </p:nvPicPr>
              <p:blipFill>
                <a:blip r:embed="rId2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26767" y="325889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66" name="Straight Connector 65"/>
                <p:cNvCxnSpPr>
                  <a:endCxn id="60" idx="1"/>
                </p:cNvCxnSpPr>
                <p:nvPr/>
              </p:nvCxnSpPr>
              <p:spPr>
                <a:xfrm>
                  <a:off x="790550" y="3441213"/>
                  <a:ext cx="469128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" name="Rounded Rectangular Callout 53"/>
              <p:cNvSpPr/>
              <p:nvPr/>
            </p:nvSpPr>
            <p:spPr>
              <a:xfrm>
                <a:off x="2131476" y="2472821"/>
                <a:ext cx="1770599" cy="399877"/>
              </a:xfrm>
              <a:prstGeom prst="wedgeRoundRectCallout">
                <a:avLst>
                  <a:gd name="adj1" fmla="val -7227"/>
                  <a:gd name="adj2" fmla="val 102718"/>
                  <a:gd name="adj3" fmla="val 16667"/>
                </a:avLst>
              </a:prstGeom>
              <a:solidFill>
                <a:srgbClr val="FFB8F2">
                  <a:alpha val="50196"/>
                </a:srgb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Who’s there?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73" name="Straight Connector 72"/>
            <p:cNvCxnSpPr/>
            <p:nvPr/>
          </p:nvCxnSpPr>
          <p:spPr>
            <a:xfrm>
              <a:off x="3668603" y="4083367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1747574" y="4083367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1046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DV/LS Comparison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50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3588958"/>
              </p:ext>
            </p:extLst>
          </p:nvPr>
        </p:nvGraphicFramePr>
        <p:xfrm>
          <a:off x="457200" y="1352550"/>
          <a:ext cx="7962899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2971800"/>
                <a:gridCol w="3086099"/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Property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Distance Vector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Link-State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Correctness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Distributed Bellman</a:t>
                      </a:r>
                      <a:r>
                        <a:rPr lang="en-US" sz="18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-Ford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Replicated </a:t>
                      </a:r>
                      <a:r>
                        <a:rPr lang="en-US" sz="18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Dijkstra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Efficient</a:t>
                      </a:r>
                      <a:r>
                        <a:rPr lang="en-US" sz="18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paths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Approx. with shortest paths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Approx. with shortest paths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Fair</a:t>
                      </a:r>
                      <a:r>
                        <a:rPr lang="en-US" sz="18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paths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Approx. with shortest paths</a:t>
                      </a: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Approx. with shortest paths</a:t>
                      </a: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Fast convergence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Slow – many exchanges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Fast – flood</a:t>
                      </a:r>
                      <a:r>
                        <a:rPr lang="en-US" sz="18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and compute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Scalability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Excellent – storage/compute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Moderate – storage/compute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539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Equal-Cost Multi-Path Routing </a:t>
            </a:r>
          </a:p>
          <a:p>
            <a:r>
              <a:rPr lang="en-US" dirty="0" smtClean="0"/>
              <a:t>(§5.2.1)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26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More on shortest path routes</a:t>
            </a:r>
          </a:p>
          <a:p>
            <a:pPr lvl="1"/>
            <a:r>
              <a:rPr lang="en-US" sz="2400" dirty="0" smtClean="0"/>
              <a:t>Allow multiple shortest paths</a:t>
            </a:r>
            <a:endParaRPr lang="en-US" sz="2400" u="sng" dirty="0" smtClean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3200400" y="2873828"/>
            <a:ext cx="343319" cy="514982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505199" y="2274153"/>
            <a:ext cx="20520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Use ABCE and </a:t>
            </a:r>
          </a:p>
          <a:p>
            <a:r>
              <a:rPr lang="en-US" sz="2400" dirty="0" smtClean="0"/>
              <a:t>ABE from A</a:t>
            </a:r>
            <a:r>
              <a:rPr lang="en-US" sz="2400" dirty="0" smtClean="0">
                <a:sym typeface="Wingdings" pitchFamily="2" charset="2"/>
              </a:rPr>
              <a:t>E</a:t>
            </a:r>
            <a:endParaRPr lang="en-US" sz="24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381000" y="2190750"/>
            <a:ext cx="4191000" cy="2368750"/>
            <a:chOff x="5029200" y="1155526"/>
            <a:chExt cx="3842337" cy="3101465"/>
          </a:xfrm>
        </p:grpSpPr>
        <p:grpSp>
          <p:nvGrpSpPr>
            <p:cNvPr id="36" name="Group 35"/>
            <p:cNvGrpSpPr/>
            <p:nvPr/>
          </p:nvGrpSpPr>
          <p:grpSpPr>
            <a:xfrm>
              <a:off x="5029200" y="1155526"/>
              <a:ext cx="3842337" cy="3101465"/>
              <a:chOff x="3829902" y="952440"/>
              <a:chExt cx="4859367" cy="3101465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Oval 51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cxnSp>
          <p:nvCxnSpPr>
            <p:cNvPr id="37" name="Straight Arrow Connector 36"/>
            <p:cNvCxnSpPr/>
            <p:nvPr/>
          </p:nvCxnSpPr>
          <p:spPr>
            <a:xfrm>
              <a:off x="5368543" y="3165096"/>
              <a:ext cx="1144879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6506100" y="3146995"/>
              <a:ext cx="1031604" cy="720155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62" idx="0"/>
              <a:endCxn id="56" idx="4"/>
            </p:cNvCxnSpPr>
            <p:nvPr/>
          </p:nvCxnSpPr>
          <p:spPr>
            <a:xfrm flipH="1" flipV="1">
              <a:off x="7526101" y="2349561"/>
              <a:ext cx="11603" cy="150732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Freeform 10"/>
          <p:cNvSpPr/>
          <p:nvPr/>
        </p:nvSpPr>
        <p:spPr>
          <a:xfrm>
            <a:off x="2679560" y="2562330"/>
            <a:ext cx="864159" cy="622997"/>
          </a:xfrm>
          <a:custGeom>
            <a:avLst/>
            <a:gdLst>
              <a:gd name="connsiteX0" fmla="*/ 21271 w 885430"/>
              <a:gd name="connsiteY0" fmla="*/ 622997 h 622997"/>
              <a:gd name="connsiteX1" fmla="*/ 21271 w 885430"/>
              <a:gd name="connsiteY1" fmla="*/ 522514 h 622997"/>
              <a:gd name="connsiteX2" fmla="*/ 242335 w 885430"/>
              <a:gd name="connsiteY2" fmla="*/ 90435 h 622997"/>
              <a:gd name="connsiteX3" fmla="*/ 885430 w 885430"/>
              <a:gd name="connsiteY3" fmla="*/ 0 h 622997"/>
              <a:gd name="connsiteX0" fmla="*/ 0 w 864159"/>
              <a:gd name="connsiteY0" fmla="*/ 622997 h 622997"/>
              <a:gd name="connsiteX1" fmla="*/ 221064 w 864159"/>
              <a:gd name="connsiteY1" fmla="*/ 90435 h 622997"/>
              <a:gd name="connsiteX2" fmla="*/ 864159 w 864159"/>
              <a:gd name="connsiteY2" fmla="*/ 0 h 622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4159" h="622997">
                <a:moveTo>
                  <a:pt x="0" y="622997"/>
                </a:moveTo>
                <a:cubicBezTo>
                  <a:pt x="46055" y="512047"/>
                  <a:pt x="77038" y="194268"/>
                  <a:pt x="221064" y="90435"/>
                </a:cubicBezTo>
                <a:cubicBezTo>
                  <a:pt x="365090" y="3349"/>
                  <a:pt x="614624" y="1674"/>
                  <a:pt x="864159" y="0"/>
                </a:cubicBezTo>
              </a:path>
            </a:pathLst>
          </a:custGeom>
          <a:noFill/>
          <a:ln w="28575">
            <a:solidFill>
              <a:schemeClr val="accent3">
                <a:lumMod val="40000"/>
                <a:lumOff val="60000"/>
              </a:schemeClr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26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Multipath Routing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Allow multiple routing paths from node to destination be used at once</a:t>
            </a:r>
          </a:p>
          <a:p>
            <a:pPr lvl="1"/>
            <a:r>
              <a:rPr lang="en-US" dirty="0" smtClean="0"/>
              <a:t>Topology has them for redundancy</a:t>
            </a:r>
          </a:p>
          <a:p>
            <a:pPr lvl="1"/>
            <a:r>
              <a:rPr lang="en-US" dirty="0" smtClean="0"/>
              <a:t>Using them can improve performance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How do we find multiple paths?</a:t>
            </a:r>
          </a:p>
          <a:p>
            <a:pPr lvl="1"/>
            <a:r>
              <a:rPr lang="en-US" dirty="0" smtClean="0"/>
              <a:t>How do we send traffic along them?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8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Equal-Cost Multipath Routes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One form of multipath routing</a:t>
            </a:r>
          </a:p>
          <a:p>
            <a:r>
              <a:rPr lang="en-US" dirty="0" smtClean="0"/>
              <a:t>Extends shortest path model</a:t>
            </a:r>
          </a:p>
          <a:p>
            <a:pPr lvl="1"/>
            <a:r>
              <a:rPr lang="en-US" dirty="0" smtClean="0"/>
              <a:t>Keep set if there are ties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Consider A</a:t>
            </a:r>
            <a:r>
              <a:rPr lang="en-US" dirty="0" smtClean="0">
                <a:sym typeface="Wingdings" pitchFamily="2" charset="2"/>
              </a:rPr>
              <a:t>E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ABE = 4 + 4 = 8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ABCE = 4 + 2 + 2 = 8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ABCDE = 4 + 2 + 1 + 1 = 8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Use them all!</a:t>
            </a:r>
            <a:endParaRPr lang="en-US" dirty="0" smtClean="0"/>
          </a:p>
          <a:p>
            <a:endParaRPr lang="en-US" dirty="0" smtClean="0"/>
          </a:p>
        </p:txBody>
      </p:sp>
      <p:grpSp>
        <p:nvGrpSpPr>
          <p:cNvPr id="44" name="Group 43"/>
          <p:cNvGrpSpPr/>
          <p:nvPr/>
        </p:nvGrpSpPr>
        <p:grpSpPr>
          <a:xfrm>
            <a:off x="4572001" y="1161120"/>
            <a:ext cx="4495800" cy="3447860"/>
            <a:chOff x="4520490" y="1062542"/>
            <a:chExt cx="3842337" cy="3101465"/>
          </a:xfrm>
        </p:grpSpPr>
        <p:grpSp>
          <p:nvGrpSpPr>
            <p:cNvPr id="45" name="Group 44"/>
            <p:cNvGrpSpPr/>
            <p:nvPr/>
          </p:nvGrpSpPr>
          <p:grpSpPr>
            <a:xfrm>
              <a:off x="4520490" y="1062542"/>
              <a:ext cx="3842337" cy="3101465"/>
              <a:chOff x="3829902" y="952440"/>
              <a:chExt cx="4859367" cy="3101465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Oval 70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6508479" y="153051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082173" y="2784932"/>
              <a:ext cx="199179" cy="249170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26829" y="2150370"/>
              <a:ext cx="326371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552600" y="3292792"/>
              <a:ext cx="199179" cy="249170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588162" y="2326922"/>
              <a:ext cx="199179" cy="249170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516854" y="2628748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220029" y="3308215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327642" y="3054301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226135" y="1579423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320608" y="23181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734247" y="1971830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392434" y="376747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5258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 “Trees”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With ECMP, source/sink “tree” is a directed acyclic graph (DAG)</a:t>
            </a:r>
          </a:p>
          <a:p>
            <a:pPr lvl="1"/>
            <a:r>
              <a:rPr lang="en-US" sz="2400" dirty="0" smtClean="0"/>
              <a:t>Each node has set of next hops</a:t>
            </a:r>
          </a:p>
          <a:p>
            <a:pPr lvl="1"/>
            <a:r>
              <a:rPr lang="en-US" sz="2400" dirty="0" smtClean="0"/>
              <a:t>Still a compact representation</a:t>
            </a:r>
          </a:p>
        </p:txBody>
      </p:sp>
      <p:grpSp>
        <p:nvGrpSpPr>
          <p:cNvPr id="127" name="Group 126"/>
          <p:cNvGrpSpPr/>
          <p:nvPr/>
        </p:nvGrpSpPr>
        <p:grpSpPr>
          <a:xfrm>
            <a:off x="990600" y="3333750"/>
            <a:ext cx="1600200" cy="1220856"/>
            <a:chOff x="3771900" y="1200150"/>
            <a:chExt cx="1600200" cy="1524000"/>
          </a:xfrm>
        </p:grpSpPr>
        <p:cxnSp>
          <p:nvCxnSpPr>
            <p:cNvPr id="128" name="Straight Connector 127"/>
            <p:cNvCxnSpPr/>
            <p:nvPr/>
          </p:nvCxnSpPr>
          <p:spPr>
            <a:xfrm flipH="1">
              <a:off x="4038600" y="1200150"/>
              <a:ext cx="533400" cy="76200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H="1" flipV="1">
              <a:off x="4572000" y="1200150"/>
              <a:ext cx="533400" cy="7620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flipH="1">
              <a:off x="3771900" y="1962150"/>
              <a:ext cx="266700" cy="76200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H="1" flipV="1">
              <a:off x="4038600" y="1962150"/>
              <a:ext cx="266700" cy="7620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H="1">
              <a:off x="4838700" y="1961522"/>
              <a:ext cx="266700" cy="76200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H="1" flipV="1">
              <a:off x="5105400" y="1961522"/>
              <a:ext cx="266700" cy="7620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>
            <a:off x="3449515" y="3337010"/>
            <a:ext cx="1600200" cy="1217596"/>
            <a:chOff x="6477000" y="1199522"/>
            <a:chExt cx="1600200" cy="1524000"/>
          </a:xfrm>
        </p:grpSpPr>
        <p:grpSp>
          <p:nvGrpSpPr>
            <p:cNvPr id="135" name="Group 134"/>
            <p:cNvGrpSpPr/>
            <p:nvPr/>
          </p:nvGrpSpPr>
          <p:grpSpPr>
            <a:xfrm>
              <a:off x="6477000" y="1199522"/>
              <a:ext cx="1600200" cy="1524000"/>
              <a:chOff x="3771900" y="1200150"/>
              <a:chExt cx="1600200" cy="1524000"/>
            </a:xfrm>
          </p:grpSpPr>
          <p:cxnSp>
            <p:nvCxnSpPr>
              <p:cNvPr id="138" name="Straight Connector 137"/>
              <p:cNvCxnSpPr/>
              <p:nvPr/>
            </p:nvCxnSpPr>
            <p:spPr>
              <a:xfrm flipH="1">
                <a:off x="4038600" y="1200150"/>
                <a:ext cx="533400" cy="7620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flipH="1" flipV="1">
                <a:off x="4572000" y="1200150"/>
                <a:ext cx="533400" cy="7620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flipH="1">
                <a:off x="3771900" y="1962150"/>
                <a:ext cx="266700" cy="7620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flipH="1" flipV="1">
                <a:off x="4038600" y="1962150"/>
                <a:ext cx="266700" cy="7620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flipH="1">
                <a:off x="4838700" y="1961522"/>
                <a:ext cx="266700" cy="7620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flipH="1" flipV="1">
                <a:off x="5105400" y="1961522"/>
                <a:ext cx="266700" cy="7620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6" name="Straight Connector 135"/>
            <p:cNvCxnSpPr/>
            <p:nvPr/>
          </p:nvCxnSpPr>
          <p:spPr>
            <a:xfrm flipH="1">
              <a:off x="7033427" y="1940169"/>
              <a:ext cx="777073" cy="76200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6743700" y="1940169"/>
              <a:ext cx="762000" cy="782725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4" name="TextBox 143"/>
          <p:cNvSpPr txBox="1"/>
          <p:nvPr/>
        </p:nvSpPr>
        <p:spPr>
          <a:xfrm>
            <a:off x="1427010" y="2952750"/>
            <a:ext cx="727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Tree</a:t>
            </a:r>
            <a:endParaRPr lang="en-US" sz="2400" dirty="0"/>
          </a:p>
        </p:txBody>
      </p:sp>
      <p:sp>
        <p:nvSpPr>
          <p:cNvPr id="145" name="TextBox 144"/>
          <p:cNvSpPr txBox="1"/>
          <p:nvPr/>
        </p:nvSpPr>
        <p:spPr>
          <a:xfrm>
            <a:off x="3885925" y="2952750"/>
            <a:ext cx="738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DAG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343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 “Trees” (2)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Find the source “tree” for E</a:t>
            </a:r>
          </a:p>
          <a:p>
            <a:pPr lvl="1"/>
            <a:r>
              <a:rPr lang="en-US" sz="2400" dirty="0" smtClean="0"/>
              <a:t>Procedure is </a:t>
            </a:r>
            <a:r>
              <a:rPr lang="en-US" sz="2400" dirty="0" err="1" smtClean="0"/>
              <a:t>Dijkstra</a:t>
            </a:r>
            <a:r>
              <a:rPr lang="en-US" sz="2400" dirty="0" smtClean="0"/>
              <a:t>, simply remember set of next hops</a:t>
            </a:r>
          </a:p>
          <a:p>
            <a:pPr lvl="1"/>
            <a:r>
              <a:rPr lang="en-US" sz="2400" dirty="0" smtClean="0"/>
              <a:t>Compile forwarding table similarly, may have set of next hops</a:t>
            </a:r>
          </a:p>
          <a:p>
            <a:pPr lvl="4"/>
            <a:endParaRPr lang="en-US" sz="1000" dirty="0" smtClean="0"/>
          </a:p>
          <a:p>
            <a:r>
              <a:rPr lang="en-US" sz="2800" dirty="0" smtClean="0"/>
              <a:t>Straightforward to extend DV too</a:t>
            </a:r>
          </a:p>
          <a:p>
            <a:pPr lvl="1"/>
            <a:r>
              <a:rPr lang="en-US" sz="2400" dirty="0" smtClean="0"/>
              <a:t>Just remember set of neighbors</a:t>
            </a:r>
          </a:p>
          <a:p>
            <a:pPr lvl="1"/>
            <a:endParaRPr lang="en-US" sz="2400" dirty="0"/>
          </a:p>
        </p:txBody>
      </p:sp>
      <p:grpSp>
        <p:nvGrpSpPr>
          <p:cNvPr id="85" name="Group 84"/>
          <p:cNvGrpSpPr/>
          <p:nvPr/>
        </p:nvGrpSpPr>
        <p:grpSpPr>
          <a:xfrm>
            <a:off x="5212064" y="876490"/>
            <a:ext cx="3931936" cy="3447860"/>
            <a:chOff x="4520490" y="1062542"/>
            <a:chExt cx="3842337" cy="3101465"/>
          </a:xfrm>
        </p:grpSpPr>
        <p:grpSp>
          <p:nvGrpSpPr>
            <p:cNvPr id="86" name="Group 85"/>
            <p:cNvGrpSpPr/>
            <p:nvPr/>
          </p:nvGrpSpPr>
          <p:grpSpPr>
            <a:xfrm>
              <a:off x="4520490" y="1062542"/>
              <a:ext cx="3842337" cy="3101465"/>
              <a:chOff x="3829902" y="952440"/>
              <a:chExt cx="4859367" cy="3101465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Oval 110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6508479" y="153051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082173" y="2784932"/>
              <a:ext cx="199179" cy="249170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226829" y="2150370"/>
              <a:ext cx="326371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7552600" y="3292792"/>
              <a:ext cx="199179" cy="249170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588162" y="2326922"/>
              <a:ext cx="199179" cy="249170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516854" y="2628748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220029" y="3308215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327642" y="3054301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226135" y="1579423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320608" y="23181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734247" y="1971830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392434" y="376747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13935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</a:t>
            </a:r>
            <a:r>
              <a:rPr lang="en-US" dirty="0"/>
              <a:t>“Trees”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57</a:t>
            </a:fld>
            <a:endParaRPr lang="en-US"/>
          </a:p>
        </p:txBody>
      </p:sp>
      <p:sp>
        <p:nvSpPr>
          <p:cNvPr id="166" name="TextBox 165"/>
          <p:cNvSpPr txBox="1"/>
          <p:nvPr/>
        </p:nvSpPr>
        <p:spPr>
          <a:xfrm>
            <a:off x="-76200" y="1123950"/>
            <a:ext cx="4931135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Source Tree for E </a:t>
            </a:r>
            <a:endParaRPr lang="en-US" sz="2400" dirty="0"/>
          </a:p>
        </p:txBody>
      </p:sp>
      <p:sp>
        <p:nvSpPr>
          <p:cNvPr id="167" name="TextBox 166"/>
          <p:cNvSpPr txBox="1"/>
          <p:nvPr/>
        </p:nvSpPr>
        <p:spPr>
          <a:xfrm>
            <a:off x="5525524" y="1269552"/>
            <a:ext cx="3313676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E’s Forwarding Table</a:t>
            </a:r>
            <a:endParaRPr lang="en-US" sz="2400" dirty="0"/>
          </a:p>
        </p:txBody>
      </p:sp>
      <p:cxnSp>
        <p:nvCxnSpPr>
          <p:cNvPr id="169" name="Straight Arrow Connector 168"/>
          <p:cNvCxnSpPr/>
          <p:nvPr/>
        </p:nvCxnSpPr>
        <p:spPr>
          <a:xfrm>
            <a:off x="5410200" y="2800350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457200" y="1333516"/>
            <a:ext cx="4489464" cy="3256592"/>
            <a:chOff x="4520490" y="1062542"/>
            <a:chExt cx="3842337" cy="3101465"/>
          </a:xfrm>
        </p:grpSpPr>
        <p:grpSp>
          <p:nvGrpSpPr>
            <p:cNvPr id="61" name="Group 60"/>
            <p:cNvGrpSpPr/>
            <p:nvPr/>
          </p:nvGrpSpPr>
          <p:grpSpPr>
            <a:xfrm>
              <a:off x="4520490" y="1062542"/>
              <a:ext cx="3842337" cy="3101465"/>
              <a:chOff x="3829902" y="952440"/>
              <a:chExt cx="4859367" cy="3101465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Oval 85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6508479" y="153051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082173" y="2784932"/>
              <a:ext cx="199179" cy="249170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226829" y="2150370"/>
              <a:ext cx="326371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552600" y="3292792"/>
              <a:ext cx="199179" cy="249170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588162" y="2326922"/>
              <a:ext cx="199179" cy="249170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516854" y="2628748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220029" y="3308215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327642" y="3054301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226135" y="1579423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320608" y="23181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734247" y="1971830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392434" y="376747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aphicFrame>
        <p:nvGraphicFramePr>
          <p:cNvPr id="10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6647460"/>
              </p:ext>
            </p:extLst>
          </p:nvPr>
        </p:nvGraphicFramePr>
        <p:xfrm>
          <a:off x="6172200" y="1852881"/>
          <a:ext cx="2092283" cy="2388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254083"/>
              </a:tblGrid>
              <a:tr h="2913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Node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Next hops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B, C, 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B, C, 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C,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C, 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3" name="Straight Arrow Connector 102"/>
          <p:cNvCxnSpPr/>
          <p:nvPr/>
        </p:nvCxnSpPr>
        <p:spPr>
          <a:xfrm flipH="1">
            <a:off x="3124201" y="2433711"/>
            <a:ext cx="905188" cy="470311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3854673" y="1816953"/>
            <a:ext cx="12507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New for </a:t>
            </a:r>
          </a:p>
          <a:p>
            <a:pPr algn="ctr"/>
            <a:r>
              <a:rPr lang="en-US" sz="2400" dirty="0" smtClean="0"/>
              <a:t>ECMP</a:t>
            </a:r>
            <a:endParaRPr lang="en-US" sz="2400" dirty="0"/>
          </a:p>
        </p:txBody>
      </p:sp>
      <p:cxnSp>
        <p:nvCxnSpPr>
          <p:cNvPr id="108" name="Straight Arrow Connector 107"/>
          <p:cNvCxnSpPr/>
          <p:nvPr/>
        </p:nvCxnSpPr>
        <p:spPr>
          <a:xfrm flipH="1">
            <a:off x="4029390" y="2433711"/>
            <a:ext cx="12140" cy="1163599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481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ECMP Forwarding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Could randomly pick a next hop for     each packet based on destination</a:t>
            </a:r>
          </a:p>
          <a:p>
            <a:pPr lvl="1"/>
            <a:r>
              <a:rPr lang="en-US" sz="2000" dirty="0" smtClean="0"/>
              <a:t>Balances load, but adds jitter</a:t>
            </a:r>
          </a:p>
          <a:p>
            <a:pPr lvl="4"/>
            <a:endParaRPr lang="en-US" sz="1000" dirty="0"/>
          </a:p>
          <a:p>
            <a:r>
              <a:rPr lang="en-US" sz="2400" dirty="0" smtClean="0"/>
              <a:t>Instead, try to send packets from a given source/destination pair on the same path</a:t>
            </a:r>
          </a:p>
          <a:p>
            <a:pPr lvl="1"/>
            <a:r>
              <a:rPr lang="en-US" sz="2000" dirty="0" smtClean="0"/>
              <a:t>Source/destination pair is called a </a:t>
            </a:r>
            <a:r>
              <a:rPr lang="en-US" sz="2000" u="sng" dirty="0" smtClean="0"/>
              <a:t>flow</a:t>
            </a:r>
          </a:p>
          <a:p>
            <a:pPr lvl="1"/>
            <a:r>
              <a:rPr lang="en-US" sz="2000" dirty="0" smtClean="0"/>
              <a:t>Hash flow identifier to next hop</a:t>
            </a:r>
          </a:p>
          <a:p>
            <a:pPr lvl="1"/>
            <a:r>
              <a:rPr lang="en-US" sz="2000" dirty="0" smtClean="0"/>
              <a:t>No jitter within flow, but less balanced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03919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ECMP Forwarding (2)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7200" y="1448758"/>
            <a:ext cx="4489464" cy="3256592"/>
            <a:chOff x="4520490" y="1062542"/>
            <a:chExt cx="3842337" cy="3101465"/>
          </a:xfrm>
        </p:grpSpPr>
        <p:grpSp>
          <p:nvGrpSpPr>
            <p:cNvPr id="8" name="Group 7"/>
            <p:cNvGrpSpPr/>
            <p:nvPr/>
          </p:nvGrpSpPr>
          <p:grpSpPr>
            <a:xfrm>
              <a:off x="4520490" y="1062542"/>
              <a:ext cx="3842337" cy="3101465"/>
              <a:chOff x="3829902" y="952440"/>
              <a:chExt cx="4859367" cy="3101465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Oval 32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6508479" y="153051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82173" y="2784932"/>
              <a:ext cx="199179" cy="249170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26829" y="2150370"/>
              <a:ext cx="326371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52600" y="3292792"/>
              <a:ext cx="199179" cy="249170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588162" y="2326922"/>
              <a:ext cx="199179" cy="249170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16854" y="2628748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20029" y="3308215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27642" y="3054301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26135" y="1579423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20608" y="23181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34247" y="1971830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392434" y="376747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-76200" y="1123950"/>
            <a:ext cx="4931135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Multipath routes from F to H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5105400" y="1123950"/>
            <a:ext cx="3313676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E’s Forwarding Choices</a:t>
            </a:r>
            <a:endParaRPr lang="en-US" sz="2400" dirty="0"/>
          </a:p>
        </p:txBody>
      </p:sp>
      <p:graphicFrame>
        <p:nvGraphicFramePr>
          <p:cNvPr id="5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4444431"/>
              </p:ext>
            </p:extLst>
          </p:nvPr>
        </p:nvGraphicFramePr>
        <p:xfrm>
          <a:off x="5257800" y="1733550"/>
          <a:ext cx="3124201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00"/>
                <a:gridCol w="1106488"/>
                <a:gridCol w="976313"/>
              </a:tblGrid>
              <a:tr h="2913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Flow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Possible</a:t>
                      </a:r>
                    </a:p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next hops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Example choice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 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 H</a:t>
                      </a: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C, 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 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 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C, 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 H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C,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 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C,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2" name="Straight Arrow Connector 51"/>
          <p:cNvCxnSpPr/>
          <p:nvPr/>
        </p:nvCxnSpPr>
        <p:spPr>
          <a:xfrm flipV="1">
            <a:off x="7162800" y="3332437"/>
            <a:ext cx="533400" cy="406677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327646" y="3638550"/>
            <a:ext cx="28691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Use both paths to get</a:t>
            </a:r>
          </a:p>
          <a:p>
            <a:pPr algn="ctr"/>
            <a:r>
              <a:rPr lang="en-US" sz="2400" dirty="0" smtClean="0"/>
              <a:t>to one destination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0495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/>
          <p:cNvSpPr/>
          <p:nvPr/>
        </p:nvSpPr>
        <p:spPr>
          <a:xfrm>
            <a:off x="304800" y="1830571"/>
            <a:ext cx="1981200" cy="2188979"/>
          </a:xfrm>
          <a:prstGeom prst="rect">
            <a:avLst/>
          </a:prstGeom>
          <a:solidFill>
            <a:srgbClr val="FF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Different routing used for different delivery models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</a:t>
            </a:fld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4856585" y="2655467"/>
            <a:ext cx="1623207" cy="1124526"/>
            <a:chOff x="763299" y="2666763"/>
            <a:chExt cx="1623207" cy="1124526"/>
          </a:xfrm>
        </p:grpSpPr>
        <p:grpSp>
          <p:nvGrpSpPr>
            <p:cNvPr id="20" name="Group 19"/>
            <p:cNvGrpSpPr/>
            <p:nvPr/>
          </p:nvGrpSpPr>
          <p:grpSpPr>
            <a:xfrm>
              <a:off x="830239" y="2733700"/>
              <a:ext cx="1455755" cy="990653"/>
              <a:chOff x="567560" y="3100513"/>
              <a:chExt cx="1142127" cy="761495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1160015" y="3100513"/>
                <a:ext cx="549672" cy="0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V="1">
                <a:off x="567560" y="3862005"/>
                <a:ext cx="626610" cy="3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Connector 14"/>
            <p:cNvCxnSpPr/>
            <p:nvPr/>
          </p:nvCxnSpPr>
          <p:spPr>
            <a:xfrm flipV="1">
              <a:off x="1639512" y="3724350"/>
              <a:ext cx="680054" cy="3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830239" y="2733701"/>
              <a:ext cx="778118" cy="1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830239" y="2733703"/>
              <a:ext cx="755141" cy="999567"/>
            </a:xfrm>
            <a:prstGeom prst="line">
              <a:avLst/>
            </a:prstGeom>
            <a:ln w="254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1608358" y="2724150"/>
              <a:ext cx="700612" cy="1009120"/>
            </a:xfrm>
            <a:prstGeom prst="line">
              <a:avLst/>
            </a:prstGeom>
            <a:ln w="254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608357" y="2724150"/>
              <a:ext cx="20559" cy="987802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763299" y="2666763"/>
              <a:ext cx="133880" cy="1338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2252626" y="3657409"/>
              <a:ext cx="133880" cy="13388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49684" y="2666442"/>
            <a:ext cx="1623207" cy="1124526"/>
            <a:chOff x="763299" y="2666763"/>
            <a:chExt cx="1623207" cy="1124526"/>
          </a:xfrm>
        </p:grpSpPr>
        <p:grpSp>
          <p:nvGrpSpPr>
            <p:cNvPr id="43" name="Group 42"/>
            <p:cNvGrpSpPr/>
            <p:nvPr/>
          </p:nvGrpSpPr>
          <p:grpSpPr>
            <a:xfrm>
              <a:off x="830239" y="2733700"/>
              <a:ext cx="1455755" cy="990653"/>
              <a:chOff x="567560" y="3100513"/>
              <a:chExt cx="1142127" cy="761495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1160015" y="3100513"/>
                <a:ext cx="549672" cy="0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V="1">
                <a:off x="567560" y="3862005"/>
                <a:ext cx="626610" cy="3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>
            <a:xfrm flipV="1">
              <a:off x="1639512" y="3724350"/>
              <a:ext cx="680054" cy="3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830239" y="2733701"/>
              <a:ext cx="778118" cy="1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830239" y="2733703"/>
              <a:ext cx="755141" cy="999567"/>
            </a:xfrm>
            <a:prstGeom prst="line">
              <a:avLst/>
            </a:prstGeom>
            <a:ln w="254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1608358" y="2724150"/>
              <a:ext cx="700612" cy="1009120"/>
            </a:xfrm>
            <a:prstGeom prst="line">
              <a:avLst/>
            </a:prstGeom>
            <a:ln w="254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1608357" y="2724150"/>
              <a:ext cx="20559" cy="987802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763299" y="2666763"/>
              <a:ext cx="133880" cy="1338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2252626" y="3657409"/>
              <a:ext cx="133880" cy="13388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496080" y="2666442"/>
            <a:ext cx="1623207" cy="1124526"/>
            <a:chOff x="763299" y="2666763"/>
            <a:chExt cx="1623207" cy="1124526"/>
          </a:xfrm>
        </p:grpSpPr>
        <p:grpSp>
          <p:nvGrpSpPr>
            <p:cNvPr id="54" name="Group 53"/>
            <p:cNvGrpSpPr/>
            <p:nvPr/>
          </p:nvGrpSpPr>
          <p:grpSpPr>
            <a:xfrm>
              <a:off x="830239" y="2733700"/>
              <a:ext cx="1455755" cy="990653"/>
              <a:chOff x="567560" y="3100513"/>
              <a:chExt cx="1142127" cy="761495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>
                <a:off x="1160015" y="3100513"/>
                <a:ext cx="549672" cy="0"/>
              </a:xfrm>
              <a:prstGeom prst="line">
                <a:avLst/>
              </a:prstGeom>
              <a:ln w="254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V="1">
                <a:off x="567560" y="3862005"/>
                <a:ext cx="626610" cy="3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/>
            <p:cNvCxnSpPr/>
            <p:nvPr/>
          </p:nvCxnSpPr>
          <p:spPr>
            <a:xfrm flipV="1">
              <a:off x="1639512" y="3724350"/>
              <a:ext cx="680054" cy="3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830239" y="2733701"/>
              <a:ext cx="778118" cy="1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830239" y="2733703"/>
              <a:ext cx="755141" cy="999567"/>
            </a:xfrm>
            <a:prstGeom prst="line">
              <a:avLst/>
            </a:prstGeom>
            <a:ln w="254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1608358" y="2724150"/>
              <a:ext cx="700612" cy="1009120"/>
            </a:xfrm>
            <a:prstGeom prst="line">
              <a:avLst/>
            </a:prstGeom>
            <a:ln w="25400">
              <a:solidFill>
                <a:schemeClr val="bg2">
                  <a:lumMod val="9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1608357" y="2724150"/>
              <a:ext cx="20559" cy="987802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/>
            <p:cNvSpPr/>
            <p:nvPr/>
          </p:nvSpPr>
          <p:spPr>
            <a:xfrm>
              <a:off x="763299" y="2666763"/>
              <a:ext cx="133880" cy="1338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2252626" y="3657409"/>
              <a:ext cx="133880" cy="13388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943278" y="2670902"/>
            <a:ext cx="1623207" cy="1124526"/>
            <a:chOff x="763299" y="2666763"/>
            <a:chExt cx="1623207" cy="1124526"/>
          </a:xfrm>
        </p:grpSpPr>
        <p:grpSp>
          <p:nvGrpSpPr>
            <p:cNvPr id="65" name="Group 64"/>
            <p:cNvGrpSpPr/>
            <p:nvPr/>
          </p:nvGrpSpPr>
          <p:grpSpPr>
            <a:xfrm>
              <a:off x="830239" y="2733700"/>
              <a:ext cx="1455755" cy="990653"/>
              <a:chOff x="567560" y="3100513"/>
              <a:chExt cx="1142127" cy="761495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>
                <a:off x="1160015" y="3100513"/>
                <a:ext cx="549672" cy="0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V="1">
                <a:off x="567560" y="3862005"/>
                <a:ext cx="626610" cy="3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flipV="1">
              <a:off x="1639512" y="3724350"/>
              <a:ext cx="680054" cy="3"/>
            </a:xfrm>
            <a:prstGeom prst="line">
              <a:avLst/>
            </a:prstGeom>
            <a:ln w="254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830239" y="2733701"/>
              <a:ext cx="778118" cy="1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830239" y="2733703"/>
              <a:ext cx="755141" cy="999567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1608358" y="2724150"/>
              <a:ext cx="700612" cy="1009120"/>
            </a:xfrm>
            <a:prstGeom prst="line">
              <a:avLst/>
            </a:prstGeom>
            <a:ln w="254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1608357" y="2724150"/>
              <a:ext cx="20559" cy="987802"/>
            </a:xfrm>
            <a:prstGeom prst="line">
              <a:avLst/>
            </a:prstGeom>
            <a:ln w="25400">
              <a:solidFill>
                <a:schemeClr val="bg2">
                  <a:lumMod val="9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/>
            <p:nvPr/>
          </p:nvSpPr>
          <p:spPr>
            <a:xfrm>
              <a:off x="763299" y="2666763"/>
              <a:ext cx="133880" cy="1338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2252626" y="3657409"/>
              <a:ext cx="133880" cy="1338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761111" y="1809750"/>
            <a:ext cx="11448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Unicast</a:t>
            </a:r>
          </a:p>
          <a:p>
            <a:pPr algn="ctr"/>
            <a:r>
              <a:rPr lang="en-US" sz="2400" dirty="0"/>
              <a:t>(§</a:t>
            </a:r>
            <a:r>
              <a:rPr lang="en-US" sz="2400" dirty="0" smtClean="0"/>
              <a:t>5.2)</a:t>
            </a:r>
            <a:endParaRPr lang="en-US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5157732" y="1809750"/>
            <a:ext cx="1347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Multicast</a:t>
            </a:r>
          </a:p>
          <a:p>
            <a:pPr algn="ctr"/>
            <a:r>
              <a:rPr lang="en-US" sz="2400" dirty="0"/>
              <a:t>(§</a:t>
            </a:r>
            <a:r>
              <a:rPr lang="en-US" sz="2400" dirty="0" smtClean="0"/>
              <a:t>5.2.8)</a:t>
            </a:r>
            <a:endParaRPr lang="en-US" sz="2400" dirty="0"/>
          </a:p>
        </p:txBody>
      </p:sp>
      <p:sp>
        <p:nvSpPr>
          <p:cNvPr id="77" name="TextBox 76"/>
          <p:cNvSpPr txBox="1"/>
          <p:nvPr/>
        </p:nvSpPr>
        <p:spPr>
          <a:xfrm>
            <a:off x="7092119" y="1830571"/>
            <a:ext cx="11484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Anycast</a:t>
            </a:r>
            <a:endParaRPr lang="en-US" sz="2400" dirty="0" smtClean="0"/>
          </a:p>
          <a:p>
            <a:pPr algn="ctr"/>
            <a:r>
              <a:rPr lang="en-US" sz="2400" dirty="0"/>
              <a:t>(§</a:t>
            </a:r>
            <a:r>
              <a:rPr lang="en-US" sz="2400" dirty="0" smtClean="0"/>
              <a:t>5.2.9)</a:t>
            </a:r>
            <a:endParaRPr lang="en-US" sz="2400" dirty="0"/>
          </a:p>
        </p:txBody>
      </p:sp>
      <p:sp>
        <p:nvSpPr>
          <p:cNvPr id="78" name="TextBox 77"/>
          <p:cNvSpPr txBox="1"/>
          <p:nvPr/>
        </p:nvSpPr>
        <p:spPr>
          <a:xfrm>
            <a:off x="2641799" y="1830571"/>
            <a:ext cx="1419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Broadcast</a:t>
            </a:r>
          </a:p>
          <a:p>
            <a:pPr algn="ctr"/>
            <a:r>
              <a:rPr lang="en-US" sz="2400" dirty="0"/>
              <a:t>(§5.2.7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79" name="Oval 78"/>
          <p:cNvSpPr/>
          <p:nvPr/>
        </p:nvSpPr>
        <p:spPr>
          <a:xfrm>
            <a:off x="2496080" y="3636295"/>
            <a:ext cx="133880" cy="1338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305353" y="2656889"/>
            <a:ext cx="133880" cy="1338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3994094" y="2666442"/>
            <a:ext cx="133880" cy="1338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284163" y="3670469"/>
            <a:ext cx="134508" cy="1338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4857380" y="3678004"/>
            <a:ext cx="133880" cy="1338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7721397" y="2655464"/>
            <a:ext cx="133880" cy="1338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7731675" y="3670469"/>
            <a:ext cx="133880" cy="1338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6943278" y="3670469"/>
            <a:ext cx="133880" cy="13388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324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IP addresses are allocated in blocks called IP prefixes, e.g., 18.31.0.0/16</a:t>
            </a:r>
          </a:p>
          <a:p>
            <a:pPr lvl="1"/>
            <a:r>
              <a:rPr lang="en-US" dirty="0" smtClean="0"/>
              <a:t>Hosts on one network in same prefix</a:t>
            </a:r>
          </a:p>
          <a:p>
            <a:pPr lvl="4"/>
            <a:endParaRPr lang="en-US" sz="1400" dirty="0" smtClean="0"/>
          </a:p>
          <a:p>
            <a:r>
              <a:rPr lang="en-US" dirty="0" smtClean="0"/>
              <a:t>A “/N” prefix has the first N bits fixed and contains 2</a:t>
            </a:r>
            <a:r>
              <a:rPr lang="en-US" sz="3400" baseline="30000" dirty="0" smtClean="0"/>
              <a:t>32-N</a:t>
            </a:r>
            <a:r>
              <a:rPr lang="en-US" dirty="0" smtClean="0"/>
              <a:t> addresses</a:t>
            </a:r>
          </a:p>
          <a:p>
            <a:pPr lvl="1"/>
            <a:r>
              <a:rPr lang="en-US" dirty="0" smtClean="0"/>
              <a:t>E.g., a “/24” has 256 addresses</a:t>
            </a:r>
          </a:p>
          <a:p>
            <a:pPr lvl="3"/>
            <a:endParaRPr lang="en-US" sz="1400" dirty="0" smtClean="0"/>
          </a:p>
          <a:p>
            <a:r>
              <a:rPr lang="en-US" dirty="0" smtClean="0"/>
              <a:t>Routers keep track of prefix lengths</a:t>
            </a:r>
          </a:p>
          <a:p>
            <a:pPr lvl="1"/>
            <a:r>
              <a:rPr lang="en-US" dirty="0" smtClean="0"/>
              <a:t>Use it as part of longest prefix matching</a:t>
            </a:r>
          </a:p>
        </p:txBody>
      </p:sp>
    </p:spTree>
    <p:extLst>
      <p:ext uri="{BB962C8B-B14F-4D97-AF65-F5344CB8AC3E}">
        <p14:creationId xmlns:p14="http://schemas.microsoft.com/office/powerpoint/2010/main" val="203650977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IP addresses are allocated in blocks called IP prefixes, e.g., 18.31.0.0/16</a:t>
            </a:r>
          </a:p>
          <a:p>
            <a:pPr lvl="1"/>
            <a:r>
              <a:rPr lang="en-US" dirty="0" smtClean="0"/>
              <a:t>Hosts on one network in same prefix</a:t>
            </a:r>
          </a:p>
          <a:p>
            <a:pPr lvl="4"/>
            <a:endParaRPr lang="en-US" sz="1400" dirty="0" smtClean="0"/>
          </a:p>
          <a:p>
            <a:r>
              <a:rPr lang="en-US" dirty="0" smtClean="0"/>
              <a:t>A “/N” prefix has the first N bits fixed and contains 2</a:t>
            </a:r>
            <a:r>
              <a:rPr lang="en-US" sz="3400" baseline="30000" dirty="0" smtClean="0"/>
              <a:t>32-N</a:t>
            </a:r>
            <a:r>
              <a:rPr lang="en-US" dirty="0" smtClean="0"/>
              <a:t> addresses</a:t>
            </a:r>
          </a:p>
          <a:p>
            <a:pPr lvl="1"/>
            <a:r>
              <a:rPr lang="en-US" dirty="0" smtClean="0"/>
              <a:t>E.g., a “/24” has 256 addresses</a:t>
            </a:r>
          </a:p>
          <a:p>
            <a:pPr lvl="3"/>
            <a:endParaRPr lang="en-US" sz="1400" dirty="0" smtClean="0"/>
          </a:p>
          <a:p>
            <a:r>
              <a:rPr lang="en-US" dirty="0" smtClean="0"/>
              <a:t>Routers keep track of prefix lengths</a:t>
            </a:r>
          </a:p>
          <a:p>
            <a:pPr lvl="1"/>
            <a:r>
              <a:rPr lang="en-US" dirty="0" smtClean="0"/>
              <a:t>Use it as part of longest prefix matching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63451" y="4243685"/>
            <a:ext cx="7317131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Routers can change prefix lengths without affecting hosts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552594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Prefixes and Hierarchy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IP prefixes already help to scale routing, but we can go further</a:t>
            </a:r>
          </a:p>
          <a:p>
            <a:pPr lvl="1"/>
            <a:r>
              <a:rPr lang="en-US" sz="2400" dirty="0" smtClean="0"/>
              <a:t>We can use a less specific (larger)       IP prefix as a name for a region</a:t>
            </a:r>
          </a:p>
          <a:p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609600" y="2952750"/>
            <a:ext cx="4800600" cy="1531932"/>
            <a:chOff x="3505200" y="3195470"/>
            <a:chExt cx="4800600" cy="1531932"/>
          </a:xfrm>
        </p:grpSpPr>
        <p:sp>
          <p:nvSpPr>
            <p:cNvPr id="7" name="Rounded Rectangular Callout 6"/>
            <p:cNvSpPr/>
            <p:nvPr/>
          </p:nvSpPr>
          <p:spPr>
            <a:xfrm>
              <a:off x="5943600" y="3195470"/>
              <a:ext cx="2362200" cy="316116"/>
            </a:xfrm>
            <a:prstGeom prst="wedgeRoundRectCallout">
              <a:avLst>
                <a:gd name="adj1" fmla="val -11684"/>
                <a:gd name="adj2" fmla="val 170142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I’m the whole region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" name="Cloud Callout 7"/>
            <p:cNvSpPr/>
            <p:nvPr/>
          </p:nvSpPr>
          <p:spPr>
            <a:xfrm rot="394988">
              <a:off x="4651817" y="3771414"/>
              <a:ext cx="2056733" cy="866656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4000" y="388721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Region</a:t>
              </a:r>
              <a:endParaRPr lang="en-US" sz="2400" dirty="0"/>
            </a:p>
          </p:txBody>
        </p:sp>
        <p:sp>
          <p:nvSpPr>
            <p:cNvPr id="10" name="Cloud Callout 9"/>
            <p:cNvSpPr/>
            <p:nvPr/>
          </p:nvSpPr>
          <p:spPr>
            <a:xfrm rot="394988">
              <a:off x="4440623" y="3582353"/>
              <a:ext cx="893399" cy="348768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rgbClr val="7F7F7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loud Callout 10"/>
            <p:cNvSpPr/>
            <p:nvPr/>
          </p:nvSpPr>
          <p:spPr>
            <a:xfrm rot="394988">
              <a:off x="4423553" y="3959678"/>
              <a:ext cx="893399" cy="348768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rgbClr val="7F7F7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loud Callout 11"/>
            <p:cNvSpPr/>
            <p:nvPr/>
          </p:nvSpPr>
          <p:spPr>
            <a:xfrm rot="394988">
              <a:off x="4440623" y="4364469"/>
              <a:ext cx="893399" cy="348768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rgbClr val="7F7F7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24400" y="356564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27234" y="395796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24400" y="433153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29400" y="3887209"/>
              <a:ext cx="1066800" cy="4616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IP /16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05200" y="3549419"/>
              <a:ext cx="980752" cy="4001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IP1 /18</a:t>
              </a:r>
              <a:endParaRPr lang="en-US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05200" y="3942571"/>
              <a:ext cx="980752" cy="4001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IP2 /18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505200" y="4327292"/>
              <a:ext cx="980752" cy="4001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IP3 /18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8909616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Subnets and Aggregation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2590800"/>
          </a:xfrm>
        </p:spPr>
        <p:txBody>
          <a:bodyPr>
            <a:normAutofit fontScale="85000" lnSpcReduction="20000"/>
          </a:bodyPr>
          <a:lstStyle/>
          <a:p>
            <a:pPr lvl="3"/>
            <a:endParaRPr lang="en-US" sz="1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Subnets</a:t>
            </a:r>
          </a:p>
          <a:p>
            <a:pPr lvl="1"/>
            <a:r>
              <a:rPr lang="en-US" dirty="0" smtClean="0"/>
              <a:t>Internally split one large prefix into multiple smaller ones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Aggregation</a:t>
            </a:r>
          </a:p>
          <a:p>
            <a:pPr lvl="1"/>
            <a:r>
              <a:rPr lang="en-US" dirty="0" smtClean="0"/>
              <a:t>Externally join multiple smaller prefixes into one large prefix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00611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Subnets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Internally split up one IP prefix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64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1568996"/>
            <a:ext cx="7105650" cy="3160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248400" y="3409950"/>
            <a:ext cx="16736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32K addresses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6781800" y="2571750"/>
            <a:ext cx="271655" cy="46866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791200" y="1863864"/>
            <a:ext cx="20401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One prefix sent to rest of Internet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6551831" y="3057861"/>
            <a:ext cx="1066800" cy="217137"/>
          </a:xfrm>
          <a:prstGeom prst="rect">
            <a:avLst/>
          </a:prstGeom>
          <a:noFill/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6019800" y="2571749"/>
            <a:ext cx="626172" cy="30480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743200" y="2095440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16K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2808122" y="3086391"/>
            <a:ext cx="447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8K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2808122" y="4152840"/>
            <a:ext cx="447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4</a:t>
            </a:r>
            <a:r>
              <a:rPr lang="en-US" sz="2000" dirty="0" smtClean="0"/>
              <a:t>K</a:t>
            </a:r>
            <a:endParaRPr lang="en-US" sz="20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655460" y="1871773"/>
            <a:ext cx="0" cy="2589312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495800" y="4229040"/>
            <a:ext cx="1159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Company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638800" y="4229040"/>
            <a:ext cx="1907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Rest of Internet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949662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Externally join multiple separate IP prefixes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65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066800" y="1581150"/>
            <a:ext cx="6553200" cy="3025120"/>
            <a:chOff x="1416244" y="1581150"/>
            <a:chExt cx="6203756" cy="302512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16244" y="1581150"/>
              <a:ext cx="6203756" cy="3025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2550063" y="1733550"/>
              <a:ext cx="20401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One prefix sent to rest of Internet</a:t>
              </a:r>
              <a:endParaRPr lang="en-US" sz="2000" dirty="0"/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H="1">
              <a:off x="3164095" y="2441436"/>
              <a:ext cx="416250" cy="51131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Rectangle 11"/>
            <p:cNvSpPr/>
            <p:nvPr/>
          </p:nvSpPr>
          <p:spPr>
            <a:xfrm>
              <a:off x="6172200" y="2114550"/>
              <a:ext cx="381000" cy="103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248400" y="3114799"/>
              <a:ext cx="304800" cy="103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172200" y="4171950"/>
              <a:ext cx="381000" cy="103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76600" y="3114799"/>
              <a:ext cx="381000" cy="103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86000" y="3057860"/>
              <a:ext cx="1066800" cy="217137"/>
            </a:xfrm>
            <a:prstGeom prst="rect">
              <a:avLst/>
            </a:prstGeom>
            <a:noFill/>
            <a:ln w="1905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\</a:t>
              </a:r>
              <a:endParaRPr lang="en-US" dirty="0"/>
            </a:p>
          </p:txBody>
        </p:sp>
      </p:grpSp>
      <p:cxnSp>
        <p:nvCxnSpPr>
          <p:cNvPr id="18" name="Straight Arrow Connector 17"/>
          <p:cNvCxnSpPr/>
          <p:nvPr/>
        </p:nvCxnSpPr>
        <p:spPr bwMode="auto">
          <a:xfrm>
            <a:off x="3581400" y="2441436"/>
            <a:ext cx="381000" cy="35891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Connector 23"/>
          <p:cNvCxnSpPr/>
          <p:nvPr/>
        </p:nvCxnSpPr>
        <p:spPr>
          <a:xfrm>
            <a:off x="4419600" y="1885950"/>
            <a:ext cx="0" cy="2589312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05300" y="4263267"/>
            <a:ext cx="80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ISP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2512135" y="4248150"/>
            <a:ext cx="1907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Rest of Internet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919862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Routing with Policy (BGP) (§5.6.7)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024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Internet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Networks (ISPs, CDNs, etc.) group hosts as IP prefixes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Networks are richly interconnected, often using IXPs 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67</a:t>
            </a:fld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609600" y="2038350"/>
            <a:ext cx="7772400" cy="2484579"/>
            <a:chOff x="533400" y="1430555"/>
            <a:chExt cx="7772400" cy="2484579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1825322" y="2554894"/>
              <a:ext cx="681914" cy="49401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endCxn id="40" idx="1"/>
            </p:cNvCxnSpPr>
            <p:nvPr/>
          </p:nvCxnSpPr>
          <p:spPr>
            <a:xfrm flipV="1">
              <a:off x="5404982" y="2099061"/>
              <a:ext cx="566858" cy="127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35" idx="2"/>
            </p:cNvCxnSpPr>
            <p:nvPr/>
          </p:nvCxnSpPr>
          <p:spPr>
            <a:xfrm flipV="1">
              <a:off x="1588176" y="2554894"/>
              <a:ext cx="258490" cy="36376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35" idx="3"/>
            </p:cNvCxnSpPr>
            <p:nvPr/>
          </p:nvCxnSpPr>
          <p:spPr>
            <a:xfrm>
              <a:off x="2151466" y="2395276"/>
              <a:ext cx="304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endCxn id="36" idx="1"/>
            </p:cNvCxnSpPr>
            <p:nvPr/>
          </p:nvCxnSpPr>
          <p:spPr>
            <a:xfrm>
              <a:off x="1892976" y="3223462"/>
              <a:ext cx="728002" cy="12528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36" idx="0"/>
            </p:cNvCxnSpPr>
            <p:nvPr/>
          </p:nvCxnSpPr>
          <p:spPr>
            <a:xfrm flipV="1">
              <a:off x="2925778" y="2632652"/>
              <a:ext cx="6423" cy="55647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36" idx="3"/>
              <a:endCxn id="20" idx="0"/>
            </p:cNvCxnSpPr>
            <p:nvPr/>
          </p:nvCxnSpPr>
          <p:spPr>
            <a:xfrm>
              <a:off x="3230578" y="3348747"/>
              <a:ext cx="367310" cy="634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endCxn id="34" idx="1"/>
            </p:cNvCxnSpPr>
            <p:nvPr/>
          </p:nvCxnSpPr>
          <p:spPr>
            <a:xfrm>
              <a:off x="3414233" y="2509576"/>
              <a:ext cx="319567" cy="9793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34" idx="0"/>
              <a:endCxn id="51" idx="0"/>
            </p:cNvCxnSpPr>
            <p:nvPr/>
          </p:nvCxnSpPr>
          <p:spPr>
            <a:xfrm flipV="1">
              <a:off x="4038600" y="2100008"/>
              <a:ext cx="276980" cy="3478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endCxn id="37" idx="1"/>
            </p:cNvCxnSpPr>
            <p:nvPr/>
          </p:nvCxnSpPr>
          <p:spPr>
            <a:xfrm>
              <a:off x="4696434" y="3217113"/>
              <a:ext cx="36306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 flipV="1">
              <a:off x="4954924" y="2600851"/>
              <a:ext cx="280129" cy="68903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37" idx="0"/>
            </p:cNvCxnSpPr>
            <p:nvPr/>
          </p:nvCxnSpPr>
          <p:spPr>
            <a:xfrm flipV="1">
              <a:off x="5364298" y="2286246"/>
              <a:ext cx="673733" cy="77124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37" idx="3"/>
              <a:endCxn id="16" idx="0"/>
            </p:cNvCxnSpPr>
            <p:nvPr/>
          </p:nvCxnSpPr>
          <p:spPr>
            <a:xfrm>
              <a:off x="5669098" y="3217113"/>
              <a:ext cx="394333" cy="1789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V="1">
              <a:off x="4413875" y="2509576"/>
              <a:ext cx="340957" cy="73550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/>
            <p:cNvGrpSpPr/>
            <p:nvPr/>
          </p:nvGrpSpPr>
          <p:grpSpPr>
            <a:xfrm>
              <a:off x="2314849" y="1620117"/>
              <a:ext cx="1221860" cy="1152017"/>
              <a:chOff x="1015251" y="2438236"/>
              <a:chExt cx="1221860" cy="1152017"/>
            </a:xfrm>
          </p:grpSpPr>
          <p:sp>
            <p:nvSpPr>
              <p:cNvPr id="14" name="Cloud Callout 13"/>
              <p:cNvSpPr/>
              <p:nvPr/>
            </p:nvSpPr>
            <p:spPr>
              <a:xfrm rot="394988">
                <a:off x="1015251" y="2723597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207638" y="3149107"/>
                <a:ext cx="8370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CDN C</a:t>
                </a:r>
                <a:endParaRPr lang="en-US" sz="2000" dirty="0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519802" y="3024199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087850" y="2438236"/>
                <a:ext cx="110235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C1</a:t>
                </a:r>
                <a:endParaRPr lang="en-US" sz="2000" dirty="0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6055638" y="2811778"/>
              <a:ext cx="2250162" cy="1087243"/>
              <a:chOff x="6400800" y="2433930"/>
              <a:chExt cx="2250162" cy="1087243"/>
            </a:xfrm>
          </p:grpSpPr>
          <p:sp>
            <p:nvSpPr>
              <p:cNvPr id="16" name="Cloud Callout 15"/>
              <p:cNvSpPr/>
              <p:nvPr/>
            </p:nvSpPr>
            <p:spPr>
              <a:xfrm rot="394988">
                <a:off x="6400800" y="2654517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658108" y="2818168"/>
                <a:ext cx="7072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ISP A</a:t>
                </a:r>
                <a:endParaRPr lang="en-US" sz="2000" dirty="0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7378124" y="2730149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427238" y="2433930"/>
                <a:ext cx="11151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A1</a:t>
                </a:r>
                <a:endParaRPr lang="en-US" sz="2000" dirty="0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7239000" y="3105150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535785" y="3071069"/>
                <a:ext cx="11151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A2</a:t>
                </a:r>
                <a:endParaRPr lang="en-US" sz="2000" dirty="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3590095" y="3048478"/>
              <a:ext cx="2137502" cy="866656"/>
              <a:chOff x="5282333" y="1782156"/>
              <a:chExt cx="2137502" cy="866656"/>
            </a:xfrm>
          </p:grpSpPr>
          <p:sp>
            <p:nvSpPr>
              <p:cNvPr id="20" name="Cloud Callout 19"/>
              <p:cNvSpPr/>
              <p:nvPr/>
            </p:nvSpPr>
            <p:spPr>
              <a:xfrm rot="394988">
                <a:off x="5282333" y="1782156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523485" y="1907623"/>
                <a:ext cx="73956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Net F</a:t>
                </a:r>
                <a:endParaRPr lang="en-US" sz="2000" dirty="0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6188611" y="2332675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335114" y="2239685"/>
                <a:ext cx="108472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F1</a:t>
                </a:r>
                <a:endParaRPr lang="en-US" sz="2000" dirty="0"/>
              </a:p>
            </p:txBody>
          </p:sp>
        </p:grpSp>
        <p:sp>
          <p:nvSpPr>
            <p:cNvPr id="34" name="Rounded Rectangle 33"/>
            <p:cNvSpPr/>
            <p:nvPr/>
          </p:nvSpPr>
          <p:spPr>
            <a:xfrm>
              <a:off x="3733800" y="2447895"/>
              <a:ext cx="609600" cy="319236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IXP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1541866" y="2235658"/>
              <a:ext cx="609600" cy="319236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IXP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2620978" y="3189129"/>
              <a:ext cx="609600" cy="319236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IXP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5059498" y="3057495"/>
              <a:ext cx="609600" cy="319236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IXP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5754567" y="1430555"/>
              <a:ext cx="1257164" cy="1171456"/>
              <a:chOff x="5344347" y="1581150"/>
              <a:chExt cx="1257164" cy="1171456"/>
            </a:xfrm>
          </p:grpSpPr>
          <p:sp>
            <p:nvSpPr>
              <p:cNvPr id="39" name="Cloud Callout 38"/>
              <p:cNvSpPr/>
              <p:nvPr/>
            </p:nvSpPr>
            <p:spPr>
              <a:xfrm rot="394988">
                <a:off x="5379651" y="1885950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5561620" y="2049601"/>
                <a:ext cx="8579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CDN D</a:t>
                </a:r>
                <a:endParaRPr lang="en-US" sz="2000" dirty="0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5819845" y="1930420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344347" y="1581150"/>
                <a:ext cx="11231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D1</a:t>
                </a:r>
                <a:endParaRPr lang="en-US" sz="2000" dirty="0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533400" y="2524095"/>
              <a:ext cx="2362200" cy="1248732"/>
              <a:chOff x="6080135" y="2071994"/>
              <a:chExt cx="2362200" cy="1248732"/>
            </a:xfrm>
          </p:grpSpPr>
          <p:sp>
            <p:nvSpPr>
              <p:cNvPr id="44" name="Cloud Callout 43"/>
              <p:cNvSpPr/>
              <p:nvPr/>
            </p:nvSpPr>
            <p:spPr>
              <a:xfrm rot="394988">
                <a:off x="6400800" y="2380599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638745" y="2544250"/>
                <a:ext cx="74597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Net E</a:t>
                </a:r>
                <a:endParaRPr lang="en-US" sz="2000" dirty="0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6576972" y="2456231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080135" y="2071994"/>
                <a:ext cx="109113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E1</a:t>
                </a:r>
                <a:endParaRPr lang="en-US" sz="2000" dirty="0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7239000" y="2962757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7351203" y="2920616"/>
                <a:ext cx="10911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E2</a:t>
                </a:r>
                <a:endParaRPr lang="en-US" sz="2000" dirty="0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4281300" y="1431485"/>
              <a:ext cx="1248347" cy="1171456"/>
              <a:chOff x="5353164" y="1581150"/>
              <a:chExt cx="1248347" cy="1171456"/>
            </a:xfrm>
          </p:grpSpPr>
          <p:sp>
            <p:nvSpPr>
              <p:cNvPr id="51" name="Cloud Callout 50"/>
              <p:cNvSpPr/>
              <p:nvPr/>
            </p:nvSpPr>
            <p:spPr>
              <a:xfrm rot="394988">
                <a:off x="5379651" y="1885950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641769" y="2049601"/>
                <a:ext cx="6976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ISP B</a:t>
                </a:r>
                <a:endParaRPr lang="en-US" sz="2000" dirty="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5819845" y="1930420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5353164" y="1581150"/>
                <a:ext cx="110555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B1</a:t>
                </a:r>
                <a:endParaRPr lang="en-US" sz="2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4134790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Internet-wide Routing Issues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Two problems beyond routing within an individual network</a:t>
            </a:r>
          </a:p>
          <a:p>
            <a:pPr lvl="4"/>
            <a:endParaRPr lang="en-US" sz="9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Scaling to very large networks</a:t>
            </a:r>
          </a:p>
          <a:p>
            <a:pPr lvl="1"/>
            <a:r>
              <a:rPr lang="en-US" sz="2400" dirty="0" smtClean="0"/>
              <a:t>Techniques of IP prefixes, hierarchy, prefix aggregation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Incorporating policy decisions</a:t>
            </a:r>
          </a:p>
          <a:p>
            <a:pPr lvl="1"/>
            <a:r>
              <a:rPr lang="en-US" sz="2400" dirty="0" smtClean="0"/>
              <a:t>Letting different parties choose their routes to suit their own needs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23703" y="4091285"/>
            <a:ext cx="905697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Yikes!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 flipV="1">
            <a:off x="5105400" y="4171950"/>
            <a:ext cx="618303" cy="1501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47022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Independent Parties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4343400" cy="3352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Each party selects routes to suit its own interests</a:t>
            </a:r>
          </a:p>
          <a:p>
            <a:pPr lvl="1"/>
            <a:r>
              <a:rPr lang="en-US" sz="2400" dirty="0" err="1"/>
              <a:t>e</a:t>
            </a:r>
            <a:r>
              <a:rPr lang="en-US" sz="2400" dirty="0" err="1" smtClean="0"/>
              <a:t>.g</a:t>
            </a:r>
            <a:r>
              <a:rPr lang="en-US" sz="2400" dirty="0" smtClean="0"/>
              <a:t>, shortest path in ISP</a:t>
            </a:r>
          </a:p>
          <a:p>
            <a:pPr lvl="3"/>
            <a:endParaRPr lang="en-US" sz="1600" dirty="0" smtClean="0"/>
          </a:p>
          <a:p>
            <a:r>
              <a:rPr lang="en-US" sz="2800" dirty="0" smtClean="0"/>
              <a:t>What path will be chosen for A2</a:t>
            </a:r>
            <a:r>
              <a:rPr lang="en-US" sz="2800" dirty="0" smtClean="0">
                <a:sym typeface="Wingdings" pitchFamily="2" charset="2"/>
              </a:rPr>
              <a:t>B1 and B1A2?</a:t>
            </a:r>
          </a:p>
          <a:p>
            <a:pPr lvl="1"/>
            <a:r>
              <a:rPr lang="en-US" sz="2400" dirty="0">
                <a:sym typeface="Wingdings" pitchFamily="2" charset="2"/>
              </a:rPr>
              <a:t>W</a:t>
            </a:r>
            <a:r>
              <a:rPr lang="en-US" sz="2400" dirty="0" smtClean="0">
                <a:sym typeface="Wingdings" pitchFamily="2" charset="2"/>
              </a:rPr>
              <a:t>hat is the best path?</a:t>
            </a:r>
            <a:endParaRPr lang="en-US" sz="24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4800600" y="1326113"/>
            <a:ext cx="3886200" cy="2769637"/>
            <a:chOff x="3200400" y="1326113"/>
            <a:chExt cx="3886200" cy="2769637"/>
          </a:xfrm>
        </p:grpSpPr>
        <p:sp>
          <p:nvSpPr>
            <p:cNvPr id="7" name="Rounded Rectangle 6"/>
            <p:cNvSpPr/>
            <p:nvPr/>
          </p:nvSpPr>
          <p:spPr>
            <a:xfrm>
              <a:off x="3200400" y="1733550"/>
              <a:ext cx="1600200" cy="23622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410200" y="1733550"/>
              <a:ext cx="1600200" cy="23622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629400" y="2167113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43600" y="3467040"/>
              <a:ext cx="11055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Prefix B2</a:t>
              </a:r>
              <a:endParaRPr lang="en-US" sz="20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800600" y="3257550"/>
              <a:ext cx="609600" cy="609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3511097" y="2910542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36689" y="1809750"/>
              <a:ext cx="93051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Prefix A1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96382" y="1326113"/>
              <a:ext cx="8082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ISP A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11793" y="1344894"/>
              <a:ext cx="7970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ISP B</a:t>
              </a:r>
              <a:endParaRPr lang="en-US" sz="24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3853996" y="2096248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9" name="Oval 18"/>
            <p:cNvSpPr/>
            <p:nvPr/>
          </p:nvSpPr>
          <p:spPr>
            <a:xfrm>
              <a:off x="6276342" y="3243926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4800600" y="2186977"/>
              <a:ext cx="609600" cy="377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981040" y="1809750"/>
              <a:ext cx="11055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Prefix B1</a:t>
              </a:r>
              <a:endParaRPr lang="en-US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260489" y="3153937"/>
              <a:ext cx="93051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Prefix A2</a:t>
              </a:r>
              <a:endParaRPr lang="en-US" sz="2000" dirty="0"/>
            </a:p>
          </p:txBody>
        </p:sp>
      </p:grpSp>
      <p:cxnSp>
        <p:nvCxnSpPr>
          <p:cNvPr id="31" name="Straight Connector 30"/>
          <p:cNvCxnSpPr/>
          <p:nvPr/>
        </p:nvCxnSpPr>
        <p:spPr>
          <a:xfrm flipV="1">
            <a:off x="6400800" y="2571750"/>
            <a:ext cx="6096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799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Shortest Path Routing </a:t>
            </a:r>
          </a:p>
          <a:p>
            <a:r>
              <a:rPr lang="en-US" dirty="0" smtClean="0"/>
              <a:t>(§5.2.1-5.2.2)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979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Effects of Independent Parties (2)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4343400" cy="3352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Selected paths are longer than overall shortest path</a:t>
            </a:r>
          </a:p>
          <a:p>
            <a:pPr lvl="1"/>
            <a:r>
              <a:rPr lang="en-US" sz="2400" dirty="0" smtClean="0"/>
              <a:t>And asymmetric too!</a:t>
            </a:r>
          </a:p>
          <a:p>
            <a:r>
              <a:rPr lang="en-US" sz="2800" dirty="0" smtClean="0"/>
              <a:t>This is a consequence of independent goals and decisions, not hierarchy</a:t>
            </a:r>
            <a:endParaRPr lang="en-US" sz="28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4800600" y="1326113"/>
            <a:ext cx="3886200" cy="2769637"/>
            <a:chOff x="3200400" y="1326113"/>
            <a:chExt cx="3886200" cy="2769637"/>
          </a:xfrm>
        </p:grpSpPr>
        <p:sp>
          <p:nvSpPr>
            <p:cNvPr id="7" name="Rounded Rectangle 6"/>
            <p:cNvSpPr/>
            <p:nvPr/>
          </p:nvSpPr>
          <p:spPr>
            <a:xfrm>
              <a:off x="3200400" y="1733550"/>
              <a:ext cx="1600200" cy="23622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410200" y="1733550"/>
              <a:ext cx="1600200" cy="23622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629400" y="2167113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43600" y="3467040"/>
              <a:ext cx="11055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Prefix B2</a:t>
              </a:r>
              <a:endParaRPr lang="en-US" sz="20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800600" y="3257550"/>
              <a:ext cx="609600" cy="609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3511097" y="2910542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36689" y="1809750"/>
              <a:ext cx="93051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Prefix A1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96382" y="1326113"/>
              <a:ext cx="8082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ISP A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11793" y="1344894"/>
              <a:ext cx="7970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ISP B</a:t>
              </a:r>
              <a:endParaRPr lang="en-US" sz="24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3853996" y="2096248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9" name="Oval 18"/>
            <p:cNvSpPr/>
            <p:nvPr/>
          </p:nvSpPr>
          <p:spPr>
            <a:xfrm>
              <a:off x="6276342" y="3243926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4800600" y="2186977"/>
              <a:ext cx="609600" cy="377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981040" y="1809750"/>
              <a:ext cx="11055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Prefix B1</a:t>
              </a:r>
              <a:endParaRPr lang="en-US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260489" y="3153937"/>
              <a:ext cx="93051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Prefix A2</a:t>
              </a:r>
              <a:endParaRPr lang="en-US" sz="2000" dirty="0"/>
            </a:p>
          </p:txBody>
        </p:sp>
      </p:grpSp>
      <p:cxnSp>
        <p:nvCxnSpPr>
          <p:cNvPr id="22" name="Straight Connector 21"/>
          <p:cNvCxnSpPr/>
          <p:nvPr/>
        </p:nvCxnSpPr>
        <p:spPr>
          <a:xfrm flipV="1">
            <a:off x="6400800" y="2571750"/>
            <a:ext cx="6096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13" idx="5"/>
          </p:cNvCxnSpPr>
          <p:nvPr/>
        </p:nvCxnSpPr>
        <p:spPr>
          <a:xfrm>
            <a:off x="5236345" y="3060799"/>
            <a:ext cx="1164455" cy="196751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7010400" y="2184266"/>
            <a:ext cx="1198608" cy="25594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0" idx="3"/>
          </p:cNvCxnSpPr>
          <p:nvPr/>
        </p:nvCxnSpPr>
        <p:spPr>
          <a:xfrm flipV="1">
            <a:off x="7010400" y="2317370"/>
            <a:ext cx="1240655" cy="1549780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400800" y="3243926"/>
            <a:ext cx="609600" cy="623224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6390503" y="2184266"/>
            <a:ext cx="599305" cy="0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5184548" y="2209860"/>
            <a:ext cx="1205955" cy="700682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5325944" y="2280271"/>
            <a:ext cx="2883064" cy="718289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75283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Routing Policies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Capture the goals of different parties – could be anything</a:t>
            </a:r>
          </a:p>
          <a:p>
            <a:pPr lvl="1"/>
            <a:r>
              <a:rPr lang="en-US" sz="2400" dirty="0" smtClean="0"/>
              <a:t>E.g., Internet2 only carries               non-commercial traffic</a:t>
            </a:r>
          </a:p>
          <a:p>
            <a:pPr lvl="4"/>
            <a:endParaRPr lang="en-US" sz="1000" dirty="0" smtClean="0"/>
          </a:p>
          <a:p>
            <a:r>
              <a:rPr lang="en-US" sz="2800" dirty="0" smtClean="0"/>
              <a:t>Common policies we’ll look at:</a:t>
            </a:r>
          </a:p>
          <a:p>
            <a:pPr lvl="1"/>
            <a:r>
              <a:rPr lang="en-US" sz="2400" dirty="0" smtClean="0"/>
              <a:t>ISPs give </a:t>
            </a:r>
            <a:r>
              <a:rPr lang="en-US" sz="2400" cap="small" dirty="0" smtClean="0"/>
              <a:t>transit</a:t>
            </a:r>
            <a:r>
              <a:rPr lang="en-US" sz="2400" dirty="0" smtClean="0"/>
              <a:t> service to customers</a:t>
            </a:r>
          </a:p>
          <a:p>
            <a:pPr lvl="1"/>
            <a:r>
              <a:rPr lang="en-US" sz="2400" dirty="0" smtClean="0"/>
              <a:t>ISPs give </a:t>
            </a:r>
            <a:r>
              <a:rPr lang="en-US" sz="2400" cap="small" dirty="0" smtClean="0"/>
              <a:t>peer</a:t>
            </a:r>
            <a:r>
              <a:rPr lang="en-US" sz="2400" dirty="0" smtClean="0"/>
              <a:t> service to each other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812157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72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Routing Policies – Transit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486400" cy="3581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One party (customer) gets </a:t>
            </a:r>
            <a:r>
              <a:rPr lang="en-US" sz="2800" cap="small" dirty="0" smtClean="0"/>
              <a:t>transit</a:t>
            </a:r>
            <a:r>
              <a:rPr lang="en-US" sz="2800" dirty="0" smtClean="0"/>
              <a:t> service from another party (ISP)</a:t>
            </a:r>
          </a:p>
          <a:p>
            <a:pPr lvl="1"/>
            <a:r>
              <a:rPr lang="en-US" sz="2400" dirty="0" smtClean="0"/>
              <a:t>ISP accepts traffic for customer   from the rest of Internet</a:t>
            </a:r>
          </a:p>
          <a:p>
            <a:pPr lvl="1"/>
            <a:r>
              <a:rPr lang="en-US" sz="2400" dirty="0" smtClean="0"/>
              <a:t>ISP sends traffic from customer       to the rest of Internet</a:t>
            </a:r>
          </a:p>
          <a:p>
            <a:pPr lvl="1"/>
            <a:r>
              <a:rPr lang="en-US" sz="2400" dirty="0" smtClean="0"/>
              <a:t>Customer pays ISP for the privilege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5715000" y="1581150"/>
            <a:ext cx="3058542" cy="2216292"/>
            <a:chOff x="4800600" y="1344065"/>
            <a:chExt cx="3393129" cy="2216292"/>
          </a:xfrm>
        </p:grpSpPr>
        <p:sp>
          <p:nvSpPr>
            <p:cNvPr id="7" name="Rounded Rectangle 6"/>
            <p:cNvSpPr/>
            <p:nvPr/>
          </p:nvSpPr>
          <p:spPr>
            <a:xfrm>
              <a:off x="4800600" y="1733550"/>
              <a:ext cx="1371600" cy="168641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401893" y="2715665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876160" y="2211744"/>
              <a:ext cx="119847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Customer 1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05714" y="1344065"/>
              <a:ext cx="5613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ISP</a:t>
              </a:r>
              <a:endParaRPr lang="en-US" sz="24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5413148" y="2014713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V="1">
              <a:off x="6165501" y="2014713"/>
              <a:ext cx="609600" cy="377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916103" y="3017488"/>
              <a:ext cx="119847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Customer 2</a:t>
              </a:r>
              <a:endParaRPr lang="en-US" sz="2000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6146242" y="2586027"/>
              <a:ext cx="609600" cy="377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6172200" y="3084019"/>
              <a:ext cx="609600" cy="377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Cloud Callout 22"/>
            <p:cNvSpPr/>
            <p:nvPr/>
          </p:nvSpPr>
          <p:spPr>
            <a:xfrm rot="16916317">
              <a:off x="6433500" y="1800128"/>
              <a:ext cx="1964088" cy="1556370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16599" y="1725065"/>
              <a:ext cx="11978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Rest of</a:t>
              </a:r>
            </a:p>
            <a:p>
              <a:pPr algn="ctr"/>
              <a:r>
                <a:rPr lang="en-US" sz="2400" dirty="0" smtClean="0"/>
                <a:t>Internet</a:t>
              </a:r>
              <a:endParaRPr lang="en-US" sz="2400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7525756" y="2826663"/>
            <a:ext cx="983666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000" dirty="0" smtClean="0"/>
              <a:t>Non-</a:t>
            </a:r>
          </a:p>
          <a:p>
            <a:pPr algn="ctr">
              <a:lnSpc>
                <a:spcPct val="70000"/>
              </a:lnSpc>
            </a:pPr>
            <a:r>
              <a:rPr lang="en-US" sz="2000" dirty="0" smtClean="0"/>
              <a:t>customer</a:t>
            </a:r>
            <a:endParaRPr lang="en-US" sz="2000" dirty="0"/>
          </a:p>
        </p:txBody>
      </p:sp>
      <p:sp>
        <p:nvSpPr>
          <p:cNvPr id="35" name="Oval 34"/>
          <p:cNvSpPr/>
          <p:nvPr/>
        </p:nvSpPr>
        <p:spPr>
          <a:xfrm>
            <a:off x="7961478" y="3386313"/>
            <a:ext cx="132057" cy="1760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7" name="Freeform 36"/>
          <p:cNvSpPr/>
          <p:nvPr/>
        </p:nvSpPr>
        <p:spPr>
          <a:xfrm>
            <a:off x="6410848" y="3105149"/>
            <a:ext cx="1567543" cy="292981"/>
          </a:xfrm>
          <a:custGeom>
            <a:avLst/>
            <a:gdLst>
              <a:gd name="connsiteX0" fmla="*/ 1567543 w 1567543"/>
              <a:gd name="connsiteY0" fmla="*/ 231112 h 231112"/>
              <a:gd name="connsiteX1" fmla="*/ 1326383 w 1567543"/>
              <a:gd name="connsiteY1" fmla="*/ 190919 h 231112"/>
              <a:gd name="connsiteX2" fmla="*/ 743578 w 1567543"/>
              <a:gd name="connsiteY2" fmla="*/ 180871 h 231112"/>
              <a:gd name="connsiteX3" fmla="*/ 351693 w 1567543"/>
              <a:gd name="connsiteY3" fmla="*/ 140677 h 231112"/>
              <a:gd name="connsiteX4" fmla="*/ 0 w 1567543"/>
              <a:gd name="connsiteY4" fmla="*/ 0 h 231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7543" h="231112">
                <a:moveTo>
                  <a:pt x="1567543" y="231112"/>
                </a:moveTo>
                <a:cubicBezTo>
                  <a:pt x="1515627" y="215202"/>
                  <a:pt x="1463711" y="199293"/>
                  <a:pt x="1326383" y="190919"/>
                </a:cubicBezTo>
                <a:cubicBezTo>
                  <a:pt x="1189055" y="182545"/>
                  <a:pt x="906026" y="189245"/>
                  <a:pt x="743578" y="180871"/>
                </a:cubicBezTo>
                <a:cubicBezTo>
                  <a:pt x="581130" y="172497"/>
                  <a:pt x="475623" y="170822"/>
                  <a:pt x="351693" y="140677"/>
                </a:cubicBezTo>
                <a:cubicBezTo>
                  <a:pt x="227763" y="110532"/>
                  <a:pt x="113881" y="55266"/>
                  <a:pt x="0" y="0"/>
                </a:cubicBezTo>
              </a:path>
            </a:pathLst>
          </a:custGeom>
          <a:noFill/>
          <a:ln w="38100">
            <a:solidFill>
              <a:schemeClr val="accent5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2301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Policies – Peer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486400" cy="3581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Both party (ISPs in example) get </a:t>
            </a:r>
            <a:r>
              <a:rPr lang="en-US" sz="2800" cap="small" dirty="0" smtClean="0"/>
              <a:t>peer</a:t>
            </a:r>
            <a:r>
              <a:rPr lang="en-US" sz="2800" dirty="0" smtClean="0"/>
              <a:t> service from each other</a:t>
            </a:r>
          </a:p>
          <a:p>
            <a:pPr lvl="1"/>
            <a:r>
              <a:rPr lang="en-US" sz="2400" dirty="0" smtClean="0"/>
              <a:t>Each ISP accepts traffic from the other ISP only for their customers</a:t>
            </a:r>
          </a:p>
          <a:p>
            <a:pPr lvl="1"/>
            <a:r>
              <a:rPr lang="en-US" sz="2400" dirty="0" smtClean="0"/>
              <a:t>ISPs do not carry traffic to the rest  of the Internet for each other</a:t>
            </a:r>
          </a:p>
          <a:p>
            <a:pPr lvl="1"/>
            <a:r>
              <a:rPr lang="en-US" sz="2400" dirty="0" smtClean="0"/>
              <a:t>ISPs don’t pay each other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715000" y="1970635"/>
            <a:ext cx="1236350" cy="168641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248400" y="2952750"/>
            <a:ext cx="132057" cy="1760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TextBox 12"/>
          <p:cNvSpPr txBox="1"/>
          <p:nvPr/>
        </p:nvSpPr>
        <p:spPr>
          <a:xfrm>
            <a:off x="5717320" y="2448829"/>
            <a:ext cx="121187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/>
              <a:t>Customer A1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929058" y="1581150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ISP A</a:t>
            </a:r>
            <a:endParaRPr lang="en-US" sz="2400" dirty="0"/>
          </a:p>
        </p:txBody>
      </p:sp>
      <p:sp>
        <p:nvSpPr>
          <p:cNvPr id="16" name="Oval 15"/>
          <p:cNvSpPr/>
          <p:nvPr/>
        </p:nvSpPr>
        <p:spPr>
          <a:xfrm>
            <a:off x="6267146" y="2251798"/>
            <a:ext cx="132057" cy="1760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6945312" y="2251798"/>
            <a:ext cx="549489" cy="37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53325" y="3182037"/>
            <a:ext cx="121187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/>
              <a:t>Customer A2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6927952" y="2823112"/>
            <a:ext cx="549489" cy="37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951350" y="3321104"/>
            <a:ext cx="549489" cy="37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7494801" y="1970635"/>
            <a:ext cx="1236350" cy="168641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001000" y="2952750"/>
            <a:ext cx="132057" cy="1760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6" name="TextBox 25"/>
          <p:cNvSpPr txBox="1"/>
          <p:nvPr/>
        </p:nvSpPr>
        <p:spPr>
          <a:xfrm>
            <a:off x="7501129" y="2448829"/>
            <a:ext cx="120385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/>
              <a:t>Customer B1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714470" y="1581150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ISP B</a:t>
            </a:r>
            <a:endParaRPr lang="en-US" sz="2400" dirty="0"/>
          </a:p>
        </p:txBody>
      </p:sp>
      <p:sp>
        <p:nvSpPr>
          <p:cNvPr id="28" name="Oval 27"/>
          <p:cNvSpPr/>
          <p:nvPr/>
        </p:nvSpPr>
        <p:spPr>
          <a:xfrm>
            <a:off x="8046947" y="2251798"/>
            <a:ext cx="132057" cy="1760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9" name="TextBox 28"/>
          <p:cNvSpPr txBox="1"/>
          <p:nvPr/>
        </p:nvSpPr>
        <p:spPr>
          <a:xfrm>
            <a:off x="7537134" y="3182037"/>
            <a:ext cx="120385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/>
              <a:t>Customer B2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6347924" y="2800350"/>
            <a:ext cx="1663248" cy="226926"/>
          </a:xfrm>
          <a:custGeom>
            <a:avLst/>
            <a:gdLst>
              <a:gd name="connsiteX0" fmla="*/ 1175657 w 1175657"/>
              <a:gd name="connsiteY0" fmla="*/ 150904 h 150904"/>
              <a:gd name="connsiteX1" fmla="*/ 1045028 w 1175657"/>
              <a:gd name="connsiteY1" fmla="*/ 40373 h 150904"/>
              <a:gd name="connsiteX2" fmla="*/ 612949 w 1175657"/>
              <a:gd name="connsiteY2" fmla="*/ 179 h 150904"/>
              <a:gd name="connsiteX3" fmla="*/ 160773 w 1175657"/>
              <a:gd name="connsiteY3" fmla="*/ 30324 h 150904"/>
              <a:gd name="connsiteX4" fmla="*/ 0 w 1175657"/>
              <a:gd name="connsiteY4" fmla="*/ 130808 h 150904"/>
              <a:gd name="connsiteX0" fmla="*/ 1175657 w 1175657"/>
              <a:gd name="connsiteY0" fmla="*/ 150904 h 150904"/>
              <a:gd name="connsiteX1" fmla="*/ 1045028 w 1175657"/>
              <a:gd name="connsiteY1" fmla="*/ 40373 h 150904"/>
              <a:gd name="connsiteX2" fmla="*/ 612949 w 1175657"/>
              <a:gd name="connsiteY2" fmla="*/ 179 h 150904"/>
              <a:gd name="connsiteX3" fmla="*/ 231112 w 1175657"/>
              <a:gd name="connsiteY3" fmla="*/ 30324 h 150904"/>
              <a:gd name="connsiteX4" fmla="*/ 0 w 1175657"/>
              <a:gd name="connsiteY4" fmla="*/ 130808 h 150904"/>
              <a:gd name="connsiteX0" fmla="*/ 1175657 w 1175657"/>
              <a:gd name="connsiteY0" fmla="*/ 150725 h 150725"/>
              <a:gd name="connsiteX1" fmla="*/ 954593 w 1175657"/>
              <a:gd name="connsiteY1" fmla="*/ 30146 h 150725"/>
              <a:gd name="connsiteX2" fmla="*/ 612949 w 1175657"/>
              <a:gd name="connsiteY2" fmla="*/ 0 h 150725"/>
              <a:gd name="connsiteX3" fmla="*/ 231112 w 1175657"/>
              <a:gd name="connsiteY3" fmla="*/ 30145 h 150725"/>
              <a:gd name="connsiteX4" fmla="*/ 0 w 1175657"/>
              <a:gd name="connsiteY4" fmla="*/ 130629 h 15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5657" h="150725">
                <a:moveTo>
                  <a:pt x="1175657" y="150725"/>
                </a:moveTo>
                <a:cubicBezTo>
                  <a:pt x="1157235" y="108020"/>
                  <a:pt x="1048378" y="55267"/>
                  <a:pt x="954593" y="30146"/>
                </a:cubicBezTo>
                <a:cubicBezTo>
                  <a:pt x="860808" y="5025"/>
                  <a:pt x="733529" y="0"/>
                  <a:pt x="612949" y="0"/>
                </a:cubicBezTo>
                <a:cubicBezTo>
                  <a:pt x="492369" y="0"/>
                  <a:pt x="333270" y="8374"/>
                  <a:pt x="231112" y="30145"/>
                </a:cubicBezTo>
                <a:cubicBezTo>
                  <a:pt x="128954" y="51916"/>
                  <a:pt x="29307" y="91272"/>
                  <a:pt x="0" y="130629"/>
                </a:cubicBezTo>
              </a:path>
            </a:pathLst>
          </a:custGeom>
          <a:noFill/>
          <a:ln w="38100">
            <a:solidFill>
              <a:schemeClr val="accent5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6307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Routing with BGP (Border Gateway Protocol)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BGP is the </a:t>
            </a:r>
            <a:r>
              <a:rPr lang="en-US" sz="2800" u="sng" dirty="0" err="1" smtClean="0"/>
              <a:t>interdomain</a:t>
            </a:r>
            <a:r>
              <a:rPr lang="en-US" sz="2800" dirty="0" smtClean="0"/>
              <a:t> routing protocol used in the Internet</a:t>
            </a:r>
          </a:p>
          <a:p>
            <a:pPr lvl="1"/>
            <a:r>
              <a:rPr lang="en-US" sz="2400" dirty="0" smtClean="0"/>
              <a:t>Path vector, a kind of distance vector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685800" y="2509157"/>
            <a:ext cx="4499702" cy="1956682"/>
            <a:chOff x="3806098" y="2337647"/>
            <a:chExt cx="4499702" cy="1956682"/>
          </a:xfrm>
        </p:grpSpPr>
        <p:cxnSp>
          <p:nvCxnSpPr>
            <p:cNvPr id="69" name="Straight Connector 68"/>
            <p:cNvCxnSpPr>
              <a:endCxn id="75" idx="1"/>
            </p:cNvCxnSpPr>
            <p:nvPr/>
          </p:nvCxnSpPr>
          <p:spPr>
            <a:xfrm>
              <a:off x="4818536" y="3645768"/>
              <a:ext cx="36306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 flipV="1">
              <a:off x="5138252" y="2980046"/>
              <a:ext cx="280129" cy="68903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75" idx="3"/>
              <a:endCxn id="87" idx="0"/>
            </p:cNvCxnSpPr>
            <p:nvPr/>
          </p:nvCxnSpPr>
          <p:spPr>
            <a:xfrm flipV="1">
              <a:off x="5791200" y="3613260"/>
              <a:ext cx="246297" cy="325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4490075" y="3146326"/>
              <a:ext cx="509993" cy="47794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" name="Group 72"/>
            <p:cNvGrpSpPr/>
            <p:nvPr/>
          </p:nvGrpSpPr>
          <p:grpSpPr>
            <a:xfrm>
              <a:off x="6029704" y="3238440"/>
              <a:ext cx="2276096" cy="877753"/>
              <a:chOff x="6400800" y="2643420"/>
              <a:chExt cx="2276096" cy="877753"/>
            </a:xfrm>
          </p:grpSpPr>
          <p:sp>
            <p:nvSpPr>
              <p:cNvPr id="87" name="Cloud Callout 86"/>
              <p:cNvSpPr/>
              <p:nvPr/>
            </p:nvSpPr>
            <p:spPr>
              <a:xfrm rot="394988">
                <a:off x="6400800" y="2654517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6658108" y="2818168"/>
                <a:ext cx="7072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ISP A</a:t>
                </a:r>
                <a:endParaRPr lang="en-US" sz="2000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7378124" y="2730149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7561718" y="2643420"/>
                <a:ext cx="11151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A1</a:t>
                </a:r>
                <a:endParaRPr lang="en-US" sz="2000" dirty="0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7239000" y="3105150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7535785" y="3071069"/>
                <a:ext cx="11151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A2</a:t>
                </a:r>
                <a:endParaRPr lang="en-US" sz="2000" dirty="0"/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3806098" y="3427673"/>
              <a:ext cx="2137502" cy="866656"/>
              <a:chOff x="5282333" y="1782156"/>
              <a:chExt cx="2137502" cy="866656"/>
            </a:xfrm>
          </p:grpSpPr>
          <p:sp>
            <p:nvSpPr>
              <p:cNvPr id="83" name="Cloud Callout 82"/>
              <p:cNvSpPr/>
              <p:nvPr/>
            </p:nvSpPr>
            <p:spPr>
              <a:xfrm rot="394988">
                <a:off x="5282333" y="1782156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5523485" y="1907623"/>
                <a:ext cx="73956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Net F</a:t>
                </a:r>
                <a:endParaRPr lang="en-US" sz="2000" dirty="0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6188611" y="2332675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6335114" y="2239685"/>
                <a:ext cx="108472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F1</a:t>
                </a:r>
                <a:endParaRPr lang="en-US" sz="2000" dirty="0"/>
              </a:p>
            </p:txBody>
          </p:sp>
        </p:grpSp>
        <p:sp>
          <p:nvSpPr>
            <p:cNvPr id="75" name="Rounded Rectangle 74"/>
            <p:cNvSpPr/>
            <p:nvPr/>
          </p:nvSpPr>
          <p:spPr>
            <a:xfrm>
              <a:off x="5181600" y="3486150"/>
              <a:ext cx="609600" cy="319236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IXP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4076041" y="2337647"/>
              <a:ext cx="1791359" cy="996103"/>
              <a:chOff x="4810152" y="1756503"/>
              <a:chExt cx="1791359" cy="996103"/>
            </a:xfrm>
          </p:grpSpPr>
          <p:sp>
            <p:nvSpPr>
              <p:cNvPr id="79" name="Cloud Callout 78"/>
              <p:cNvSpPr/>
              <p:nvPr/>
            </p:nvSpPr>
            <p:spPr>
              <a:xfrm rot="394988">
                <a:off x="5379651" y="1885950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5641769" y="2049601"/>
                <a:ext cx="6976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ISP B</a:t>
                </a:r>
                <a:endParaRPr lang="en-US" sz="2000" dirty="0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5799111" y="1875817"/>
                <a:ext cx="146503" cy="1760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4810152" y="1756503"/>
                <a:ext cx="110555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Prefix B1</a:t>
                </a:r>
                <a:endParaRPr lang="en-US" sz="2000" dirty="0"/>
              </a:p>
            </p:txBody>
          </p:sp>
        </p:grpSp>
        <p:sp>
          <p:nvSpPr>
            <p:cNvPr id="77" name="Freeform 76"/>
            <p:cNvSpPr/>
            <p:nvPr/>
          </p:nvSpPr>
          <p:spPr>
            <a:xfrm>
              <a:off x="4607561" y="3006227"/>
              <a:ext cx="1964061" cy="982969"/>
            </a:xfrm>
            <a:custGeom>
              <a:avLst/>
              <a:gdLst>
                <a:gd name="connsiteX0" fmla="*/ 195551 w 1964061"/>
                <a:gd name="connsiteY0" fmla="*/ 982969 h 982969"/>
                <a:gd name="connsiteX1" fmla="*/ 74971 w 1964061"/>
                <a:gd name="connsiteY1" fmla="*/ 782002 h 982969"/>
                <a:gd name="connsiteX2" fmla="*/ 4632 w 1964061"/>
                <a:gd name="connsiteY2" fmla="*/ 460454 h 982969"/>
                <a:gd name="connsiteX3" fmla="*/ 205599 w 1964061"/>
                <a:gd name="connsiteY3" fmla="*/ 98714 h 982969"/>
                <a:gd name="connsiteX4" fmla="*/ 627630 w 1964061"/>
                <a:gd name="connsiteY4" fmla="*/ 18327 h 982969"/>
                <a:gd name="connsiteX5" fmla="*/ 828597 w 1964061"/>
                <a:gd name="connsiteY5" fmla="*/ 390116 h 982969"/>
                <a:gd name="connsiteX6" fmla="*/ 1029564 w 1964061"/>
                <a:gd name="connsiteY6" fmla="*/ 550889 h 982969"/>
                <a:gd name="connsiteX7" fmla="*/ 1572175 w 1964061"/>
                <a:gd name="connsiteY7" fmla="*/ 540841 h 982969"/>
                <a:gd name="connsiteX8" fmla="*/ 1964061 w 1964061"/>
                <a:gd name="connsiteY8" fmla="*/ 339874 h 982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4061" h="982969">
                  <a:moveTo>
                    <a:pt x="195551" y="982969"/>
                  </a:moveTo>
                  <a:cubicBezTo>
                    <a:pt x="151171" y="926028"/>
                    <a:pt x="106791" y="869088"/>
                    <a:pt x="74971" y="782002"/>
                  </a:cubicBezTo>
                  <a:cubicBezTo>
                    <a:pt x="43151" y="694916"/>
                    <a:pt x="-17139" y="574335"/>
                    <a:pt x="4632" y="460454"/>
                  </a:cubicBezTo>
                  <a:cubicBezTo>
                    <a:pt x="26403" y="346573"/>
                    <a:pt x="101766" y="172402"/>
                    <a:pt x="205599" y="98714"/>
                  </a:cubicBezTo>
                  <a:cubicBezTo>
                    <a:pt x="309432" y="25026"/>
                    <a:pt x="523797" y="-30240"/>
                    <a:pt x="627630" y="18327"/>
                  </a:cubicBezTo>
                  <a:cubicBezTo>
                    <a:pt x="731463" y="66894"/>
                    <a:pt x="761608" y="301356"/>
                    <a:pt x="828597" y="390116"/>
                  </a:cubicBezTo>
                  <a:cubicBezTo>
                    <a:pt x="895586" y="478876"/>
                    <a:pt x="905634" y="525768"/>
                    <a:pt x="1029564" y="550889"/>
                  </a:cubicBezTo>
                  <a:cubicBezTo>
                    <a:pt x="1153494" y="576010"/>
                    <a:pt x="1416426" y="576010"/>
                    <a:pt x="1572175" y="540841"/>
                  </a:cubicBezTo>
                  <a:cubicBezTo>
                    <a:pt x="1727925" y="505672"/>
                    <a:pt x="1845993" y="422773"/>
                    <a:pt x="1964061" y="339874"/>
                  </a:cubicBezTo>
                </a:path>
              </a:pathLst>
            </a:custGeom>
            <a:noFill/>
            <a:ln w="381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ed Rectangular Callout 77"/>
            <p:cNvSpPr/>
            <p:nvPr/>
          </p:nvSpPr>
          <p:spPr>
            <a:xfrm>
              <a:off x="6129109" y="2524095"/>
              <a:ext cx="1902340" cy="581055"/>
            </a:xfrm>
            <a:prstGeom prst="wedgeRoundRectCallout">
              <a:avLst>
                <a:gd name="adj1" fmla="val -33695"/>
                <a:gd name="adj2" fmla="val 90494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Prefix F1 via ISP B, Net F at IXP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584381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75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Routing with BGP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Different parties like ISPs are called     AS (Autonomous Systems)</a:t>
            </a:r>
          </a:p>
          <a:p>
            <a:r>
              <a:rPr lang="en-US" dirty="0" smtClean="0"/>
              <a:t>Border routers of </a:t>
            </a:r>
            <a:r>
              <a:rPr lang="en-US" dirty="0" err="1" smtClean="0"/>
              <a:t>ASes</a:t>
            </a:r>
            <a:r>
              <a:rPr lang="en-US" dirty="0" smtClean="0"/>
              <a:t> announce      BGP routes to each other</a:t>
            </a:r>
          </a:p>
          <a:p>
            <a:pPr lvl="3"/>
            <a:endParaRPr lang="en-US" sz="1300" dirty="0" smtClean="0"/>
          </a:p>
          <a:p>
            <a:r>
              <a:rPr lang="en-US" dirty="0" smtClean="0"/>
              <a:t>Route announcements contain an IP prefix, path vector, next hop</a:t>
            </a:r>
          </a:p>
          <a:p>
            <a:pPr lvl="1"/>
            <a:r>
              <a:rPr lang="en-US" dirty="0" smtClean="0"/>
              <a:t>Path vector is list of </a:t>
            </a:r>
            <a:r>
              <a:rPr lang="en-US" dirty="0" err="1" smtClean="0"/>
              <a:t>ASes</a:t>
            </a:r>
            <a:r>
              <a:rPr lang="en-US" dirty="0" smtClean="0"/>
              <a:t> on the way       to the prefix; list is to find loops</a:t>
            </a:r>
          </a:p>
          <a:p>
            <a:r>
              <a:rPr lang="en-US" dirty="0" smtClean="0"/>
              <a:t>Route announcements move in the opposite direction to traffic</a:t>
            </a:r>
          </a:p>
        </p:txBody>
      </p:sp>
    </p:spTree>
    <p:extLst>
      <p:ext uri="{BB962C8B-B14F-4D97-AF65-F5344CB8AC3E}">
        <p14:creationId xmlns:p14="http://schemas.microsoft.com/office/powerpoint/2010/main" val="213497181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with BGP (3)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76</a:t>
            </a:fld>
            <a:endParaRPr lang="en-US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2271" b="2778"/>
          <a:stretch/>
        </p:blipFill>
        <p:spPr bwMode="auto">
          <a:xfrm>
            <a:off x="813001" y="1047750"/>
            <a:ext cx="7517998" cy="35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7010400" y="2217807"/>
            <a:ext cx="1142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Prefix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3431045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77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with BGP (4)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Policy is implemented in two ways:</a:t>
            </a:r>
          </a:p>
          <a:p>
            <a:pPr marL="1257300" lvl="3" indent="0">
              <a:buNone/>
            </a:pPr>
            <a:endParaRPr lang="en-US" sz="1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Border routers of ISP announce  paths only to other parties who    may use those paths</a:t>
            </a:r>
          </a:p>
          <a:p>
            <a:pPr lvl="1"/>
            <a:r>
              <a:rPr lang="en-US" sz="2400" dirty="0" smtClean="0"/>
              <a:t>Filter out paths others can’t use</a:t>
            </a:r>
          </a:p>
          <a:p>
            <a:pPr lvl="4"/>
            <a:endParaRPr lang="en-US" sz="9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Border routers of ISP select the    best path of the ones they hear        in any, non-shortest way</a:t>
            </a:r>
          </a:p>
        </p:txBody>
      </p:sp>
    </p:spTree>
    <p:extLst>
      <p:ext uri="{BB962C8B-B14F-4D97-AF65-F5344CB8AC3E}">
        <p14:creationId xmlns:p14="http://schemas.microsoft.com/office/powerpoint/2010/main" val="15683231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with BGP (5)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cap="small" dirty="0" smtClean="0"/>
              <a:t>transit</a:t>
            </a:r>
            <a:r>
              <a:rPr lang="en-US" sz="2400" dirty="0" smtClean="0"/>
              <a:t>: AS1 says [B, (AS1, AS3)], [C, (AS1, AS4)] to AS2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78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1454" t="3721" r="1644"/>
          <a:stretch/>
        </p:blipFill>
        <p:spPr bwMode="auto">
          <a:xfrm>
            <a:off x="808259" y="1657351"/>
            <a:ext cx="7497541" cy="2971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078734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with BGP (6)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cap="small" dirty="0" smtClean="0"/>
              <a:t>customer</a:t>
            </a:r>
            <a:r>
              <a:rPr lang="en-US" sz="2400" dirty="0" smtClean="0"/>
              <a:t> (other side of </a:t>
            </a:r>
            <a:r>
              <a:rPr lang="en-US" sz="2400" cap="small" dirty="0" smtClean="0"/>
              <a:t>transit</a:t>
            </a:r>
            <a:r>
              <a:rPr lang="en-US" sz="2400" dirty="0" smtClean="0"/>
              <a:t>): AS2 says [A, (AS2)] to AS1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79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1454" t="3721" r="1644"/>
          <a:stretch/>
        </p:blipFill>
        <p:spPr bwMode="auto">
          <a:xfrm>
            <a:off x="808259" y="1657351"/>
            <a:ext cx="7497541" cy="2971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606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spc="-20" dirty="0" smtClean="0"/>
              <a:t>Defining “best” paths with link costs</a:t>
            </a:r>
          </a:p>
          <a:p>
            <a:pPr lvl="1"/>
            <a:r>
              <a:rPr lang="en-US" sz="2400" dirty="0" smtClean="0"/>
              <a:t>These are </a:t>
            </a:r>
            <a:r>
              <a:rPr lang="en-US" sz="2400" u="sng" dirty="0" smtClean="0"/>
              <a:t>shortest path </a:t>
            </a:r>
            <a:r>
              <a:rPr lang="en-US" sz="2400" dirty="0" smtClean="0"/>
              <a:t>routes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1424501" y="3596931"/>
            <a:ext cx="542933" cy="384734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61511" y="3938885"/>
            <a:ext cx="867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Best?</a:t>
            </a:r>
            <a:endParaRPr lang="en-US" sz="24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947258" y="2013108"/>
            <a:ext cx="4191000" cy="2368750"/>
            <a:chOff x="5029200" y="1155526"/>
            <a:chExt cx="3842337" cy="3101465"/>
          </a:xfrm>
        </p:grpSpPr>
        <p:grpSp>
          <p:nvGrpSpPr>
            <p:cNvPr id="36" name="Group 35"/>
            <p:cNvGrpSpPr/>
            <p:nvPr/>
          </p:nvGrpSpPr>
          <p:grpSpPr>
            <a:xfrm>
              <a:off x="5029200" y="1155526"/>
              <a:ext cx="3842337" cy="3101465"/>
              <a:chOff x="3829902" y="952440"/>
              <a:chExt cx="4859367" cy="3101465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Oval 51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cxnSp>
          <p:nvCxnSpPr>
            <p:cNvPr id="37" name="Straight Arrow Connector 36"/>
            <p:cNvCxnSpPr/>
            <p:nvPr/>
          </p:nvCxnSpPr>
          <p:spPr>
            <a:xfrm>
              <a:off x="5368543" y="3165096"/>
              <a:ext cx="1144879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6506100" y="3146995"/>
              <a:ext cx="1031604" cy="720155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62" idx="0"/>
              <a:endCxn id="56" idx="4"/>
            </p:cNvCxnSpPr>
            <p:nvPr/>
          </p:nvCxnSpPr>
          <p:spPr>
            <a:xfrm flipH="1" flipV="1">
              <a:off x="7526101" y="2349561"/>
              <a:ext cx="11603" cy="150732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8554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with BGP (7)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cap="small" dirty="0" smtClean="0"/>
              <a:t>peer</a:t>
            </a:r>
            <a:r>
              <a:rPr lang="en-US" sz="2400" dirty="0" smtClean="0"/>
              <a:t>: AS2 says [A, (AS2)] to AS3, AS3 says [B, (AS3)] to AS2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80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1454" t="3721" r="1644"/>
          <a:stretch/>
        </p:blipFill>
        <p:spPr bwMode="auto">
          <a:xfrm>
            <a:off x="808259" y="1657351"/>
            <a:ext cx="7497541" cy="2971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807637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with BGP (8)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cap="small" dirty="0" smtClean="0"/>
              <a:t>AS2</a:t>
            </a:r>
            <a:r>
              <a:rPr lang="en-US" sz="2400" dirty="0"/>
              <a:t> </a:t>
            </a:r>
            <a:r>
              <a:rPr lang="en-US" sz="2400" dirty="0" smtClean="0"/>
              <a:t>hears two routes to B (via AS1, AS3) and chooses AS3 (Free!) 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81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1454" t="3721" r="1644"/>
          <a:stretch/>
        </p:blipFill>
        <p:spPr bwMode="auto">
          <a:xfrm>
            <a:off x="808259" y="1657351"/>
            <a:ext cx="7497541" cy="2971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8002576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 Thoughts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Much more beyond basics to explore!</a:t>
            </a:r>
          </a:p>
          <a:p>
            <a:pPr lvl="3"/>
            <a:endParaRPr lang="en-US" sz="1000" dirty="0" smtClean="0"/>
          </a:p>
          <a:p>
            <a:r>
              <a:rPr lang="en-US" sz="2800" dirty="0" smtClean="0"/>
              <a:t>Policy is a substantial factor</a:t>
            </a:r>
          </a:p>
          <a:p>
            <a:pPr lvl="1"/>
            <a:r>
              <a:rPr lang="en-US" sz="2400" dirty="0" smtClean="0"/>
              <a:t>Can we even be independent decisions will be sensible overall?</a:t>
            </a:r>
          </a:p>
          <a:p>
            <a:r>
              <a:rPr lang="en-US" sz="2800" dirty="0" smtClean="0"/>
              <a:t>Other important factors:</a:t>
            </a:r>
          </a:p>
          <a:p>
            <a:pPr lvl="1"/>
            <a:r>
              <a:rPr lang="en-US" sz="2400" dirty="0" smtClean="0"/>
              <a:t>Convergence effects</a:t>
            </a:r>
          </a:p>
          <a:p>
            <a:pPr lvl="1"/>
            <a:r>
              <a:rPr lang="en-US" sz="2400" dirty="0" smtClean="0"/>
              <a:t>How well it scales</a:t>
            </a:r>
          </a:p>
          <a:p>
            <a:pPr lvl="1"/>
            <a:r>
              <a:rPr lang="en-US" sz="2400" dirty="0" smtClean="0"/>
              <a:t>Integration with </a:t>
            </a:r>
            <a:r>
              <a:rPr lang="en-US" sz="2400" dirty="0" err="1" smtClean="0"/>
              <a:t>intradomain</a:t>
            </a:r>
            <a:r>
              <a:rPr lang="en-US" sz="2400" dirty="0" smtClean="0"/>
              <a:t> routing</a:t>
            </a:r>
          </a:p>
          <a:p>
            <a:pPr lvl="1"/>
            <a:r>
              <a:rPr lang="en-US" sz="2400" dirty="0" smtClean="0"/>
              <a:t>And more 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0451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“Best” </a:t>
            </a:r>
            <a:r>
              <a:rPr lang="en-US" dirty="0"/>
              <a:t>p</a:t>
            </a:r>
            <a:r>
              <a:rPr lang="en-US" dirty="0" smtClean="0"/>
              <a:t>aths anyhow?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Many possibilities:</a:t>
            </a:r>
          </a:p>
          <a:p>
            <a:pPr lvl="1"/>
            <a:r>
              <a:rPr lang="en-US" sz="2400" dirty="0" smtClean="0"/>
              <a:t>Latency, avoid circuitous paths</a:t>
            </a:r>
          </a:p>
          <a:p>
            <a:pPr lvl="1"/>
            <a:r>
              <a:rPr lang="en-US" sz="2400" dirty="0" smtClean="0"/>
              <a:t>Bandwidth, avoid slow links</a:t>
            </a:r>
          </a:p>
          <a:p>
            <a:pPr lvl="1"/>
            <a:r>
              <a:rPr lang="en-US" sz="2400" dirty="0" smtClean="0"/>
              <a:t>Money, avoid expensive links</a:t>
            </a:r>
          </a:p>
          <a:p>
            <a:pPr lvl="1"/>
            <a:r>
              <a:rPr lang="en-US" sz="2400" dirty="0" smtClean="0"/>
              <a:t>Hops, to reduce switching</a:t>
            </a:r>
          </a:p>
          <a:p>
            <a:pPr lvl="4"/>
            <a:endParaRPr lang="en-US" sz="900" dirty="0"/>
          </a:p>
          <a:p>
            <a:r>
              <a:rPr lang="en-US" sz="2800" dirty="0" smtClean="0"/>
              <a:t>But only consider topology</a:t>
            </a:r>
          </a:p>
          <a:p>
            <a:pPr lvl="1"/>
            <a:r>
              <a:rPr lang="en-US" sz="2400" dirty="0" smtClean="0"/>
              <a:t>Ignore workload, e.g., hotspots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5029200" y="1155526"/>
            <a:ext cx="3842337" cy="3101465"/>
            <a:chOff x="5029200" y="1155526"/>
            <a:chExt cx="3842337" cy="3101465"/>
          </a:xfrm>
        </p:grpSpPr>
        <p:grpSp>
          <p:nvGrpSpPr>
            <p:cNvPr id="15" name="Group 14"/>
            <p:cNvGrpSpPr/>
            <p:nvPr/>
          </p:nvGrpSpPr>
          <p:grpSpPr>
            <a:xfrm>
              <a:off x="5029200" y="1155526"/>
              <a:ext cx="3842337" cy="3101465"/>
              <a:chOff x="3829902" y="952440"/>
              <a:chExt cx="4859367" cy="3101465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Oval 27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cxnSp>
          <p:nvCxnSpPr>
            <p:cNvPr id="12" name="Straight Arrow Connector 11"/>
            <p:cNvCxnSpPr/>
            <p:nvPr/>
          </p:nvCxnSpPr>
          <p:spPr>
            <a:xfrm>
              <a:off x="5368543" y="3165096"/>
              <a:ext cx="1144879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6506100" y="3146995"/>
              <a:ext cx="1031604" cy="720155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38" idx="0"/>
              <a:endCxn id="32" idx="4"/>
            </p:cNvCxnSpPr>
            <p:nvPr/>
          </p:nvCxnSpPr>
          <p:spPr>
            <a:xfrm flipH="1" flipV="1">
              <a:off x="7526101" y="2349561"/>
              <a:ext cx="11603" cy="150732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29744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64188</TotalTime>
  <Words>4345</Words>
  <Application>Microsoft Macintosh PowerPoint</Application>
  <PresentationFormat>On-screen Show (16:9)</PresentationFormat>
  <Paragraphs>1698</Paragraphs>
  <Slides>82</Slides>
  <Notes>28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3" baseType="lpstr">
      <vt:lpstr>Office Theme</vt:lpstr>
      <vt:lpstr>PowerPoint Presentation</vt:lpstr>
      <vt:lpstr>Routing versus Forwarding</vt:lpstr>
      <vt:lpstr>Improving on the Spanning Tree</vt:lpstr>
      <vt:lpstr>Goals of Routing Algorithms</vt:lpstr>
      <vt:lpstr>Rules of Routing Algorithms</vt:lpstr>
      <vt:lpstr>Delivery Models</vt:lpstr>
      <vt:lpstr>PowerPoint Presentation</vt:lpstr>
      <vt:lpstr>Topic</vt:lpstr>
      <vt:lpstr>What are “Best” paths anyhow?</vt:lpstr>
      <vt:lpstr>Shortest Paths</vt:lpstr>
      <vt:lpstr>Shortest Paths (2)</vt:lpstr>
      <vt:lpstr>Shortest Paths (3)</vt:lpstr>
      <vt:lpstr>Shortest Paths (4)</vt:lpstr>
      <vt:lpstr>Sink Trees</vt:lpstr>
      <vt:lpstr>Sink Trees (2)</vt:lpstr>
      <vt:lpstr>Dijkstra’s Algorithm</vt:lpstr>
      <vt:lpstr>Dijkstra’s Algorithm (2)</vt:lpstr>
      <vt:lpstr>Dijkstra’s Algorithm (3)</vt:lpstr>
      <vt:lpstr>Dijkstra’s Algorithm (4)</vt:lpstr>
      <vt:lpstr>Dijkstra’s Algorithm (5)</vt:lpstr>
      <vt:lpstr>Dijkstra’s Algorithm (6)</vt:lpstr>
      <vt:lpstr>Dijkstra’s Algorithm (7)</vt:lpstr>
      <vt:lpstr>Dijkstra’s Algorithm (8)</vt:lpstr>
      <vt:lpstr>Dijkstra’s Algorithm (9)</vt:lpstr>
      <vt:lpstr>Dijkstra’s Algorithm (10)</vt:lpstr>
      <vt:lpstr>Dijkstra Comments</vt:lpstr>
      <vt:lpstr>PowerPoint Presentation</vt:lpstr>
      <vt:lpstr>Topic</vt:lpstr>
      <vt:lpstr>Distance Vector Routing</vt:lpstr>
      <vt:lpstr>Distance Vector Setting</vt:lpstr>
      <vt:lpstr>Distance Vector Algorithm</vt:lpstr>
      <vt:lpstr>Distance Vector (2)</vt:lpstr>
      <vt:lpstr>Distance Vector (3)</vt:lpstr>
      <vt:lpstr>Distance Vector (4)</vt:lpstr>
      <vt:lpstr>Distance Vector (4)</vt:lpstr>
      <vt:lpstr>Distance Vector (5)</vt:lpstr>
      <vt:lpstr>Distance Vector Dynamics</vt:lpstr>
      <vt:lpstr>Dynamics (2)</vt:lpstr>
      <vt:lpstr>Dynamics (3)</vt:lpstr>
      <vt:lpstr>PowerPoint Presentation</vt:lpstr>
      <vt:lpstr>Topic</vt:lpstr>
      <vt:lpstr>Link-State Routing</vt:lpstr>
      <vt:lpstr>Link-State Algorithm</vt:lpstr>
      <vt:lpstr>Topology Dissemination</vt:lpstr>
      <vt:lpstr>Route Computation</vt:lpstr>
      <vt:lpstr>Forwarding Table</vt:lpstr>
      <vt:lpstr>Handling Changes</vt:lpstr>
      <vt:lpstr>Handling Changes (2)</vt:lpstr>
      <vt:lpstr>Handling Changes (3)</vt:lpstr>
      <vt:lpstr>DV/LS Comparison</vt:lpstr>
      <vt:lpstr>PowerPoint Presentation</vt:lpstr>
      <vt:lpstr>Topic</vt:lpstr>
      <vt:lpstr>Multipath Routing</vt:lpstr>
      <vt:lpstr>Equal-Cost Multipath Routes</vt:lpstr>
      <vt:lpstr>Source “Trees”</vt:lpstr>
      <vt:lpstr>Source “Trees” (2)</vt:lpstr>
      <vt:lpstr>Source “Trees” (3)</vt:lpstr>
      <vt:lpstr>ECMP Forwarding</vt:lpstr>
      <vt:lpstr>ECMP Forwarding (2)</vt:lpstr>
      <vt:lpstr>Recall</vt:lpstr>
      <vt:lpstr>Recall (2)</vt:lpstr>
      <vt:lpstr>Prefixes and Hierarchy</vt:lpstr>
      <vt:lpstr>Subnets and Aggregation</vt:lpstr>
      <vt:lpstr>Subnets</vt:lpstr>
      <vt:lpstr>Aggregation</vt:lpstr>
      <vt:lpstr>PowerPoint Presentation</vt:lpstr>
      <vt:lpstr>Structure of the Internet</vt:lpstr>
      <vt:lpstr>Internet-wide Routing Issues</vt:lpstr>
      <vt:lpstr>Effects of Independent Parties</vt:lpstr>
      <vt:lpstr>Effects of Independent Parties (2)</vt:lpstr>
      <vt:lpstr>Routing Policies</vt:lpstr>
      <vt:lpstr>Routing Policies – Transit</vt:lpstr>
      <vt:lpstr>Routing Policies – Peer</vt:lpstr>
      <vt:lpstr>Routing with BGP (Border Gateway Protocol)</vt:lpstr>
      <vt:lpstr>Routing with BGP (2)</vt:lpstr>
      <vt:lpstr>Routing with BGP (3)</vt:lpstr>
      <vt:lpstr>Routing with BGP (4)</vt:lpstr>
      <vt:lpstr>Routing with BGP (5)</vt:lpstr>
      <vt:lpstr>Routing with BGP (6)</vt:lpstr>
      <vt:lpstr>Routing with BGP (7)</vt:lpstr>
      <vt:lpstr>Routing with BGP (8)</vt:lpstr>
      <vt:lpstr>BGP Thoughts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SHYAM GOLLAKOTA</cp:lastModifiedBy>
  <cp:revision>141</cp:revision>
  <cp:lastPrinted>2013-02-13T17:44:16Z</cp:lastPrinted>
  <dcterms:created xsi:type="dcterms:W3CDTF">2012-10-22T20:55:18Z</dcterms:created>
  <dcterms:modified xsi:type="dcterms:W3CDTF">2014-05-01T21:08:09Z</dcterms:modified>
</cp:coreProperties>
</file>