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57" r:id="rId19"/>
    <p:sldId id="258" r:id="rId20"/>
    <p:sldId id="259" r:id="rId21"/>
    <p:sldId id="260" r:id="rId22"/>
    <p:sldId id="261" r:id="rId23"/>
    <p:sldId id="262" r:id="rId24"/>
    <p:sldId id="263" r:id="rId25"/>
    <p:sldId id="264" r:id="rId26"/>
    <p:sldId id="265" r:id="rId27"/>
    <p:sldId id="266" r:id="rId28"/>
    <p:sldId id="267" r:id="rId29"/>
    <p:sldId id="27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2CA5D-6773-1F4C-9478-F946ADC3F542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7011A-A223-984E-8CEC-43A4C53C9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0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BBEBC-C86E-354A-8672-F3AF2FDBC1A6}" type="slidenum">
              <a:rPr lang="en-US"/>
              <a:pPr/>
              <a:t>31</a:t>
            </a:fld>
            <a:endParaRPr lang="en-US"/>
          </a:p>
        </p:txBody>
      </p:sp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Always undershoots to predecessor. So never misses the real successor.</a:t>
            </a:r>
          </a:p>
          <a:p>
            <a:r>
              <a:rPr lang="en-US"/>
              <a:t>Lookup procedure isn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inherently log(n). But finger table causes it to be.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28E90-344B-0446-BF06-7494E782634C}" type="slidenum">
              <a:rPr lang="en-US"/>
              <a:pPr/>
              <a:t>32</a:t>
            </a:fld>
            <a:endParaRPr lang="en-US"/>
          </a:p>
        </p:txBody>
      </p:sp>
      <p:sp>
        <p:nvSpPr>
          <p:cNvPr id="1515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Small tables, but multi-hop lookup. Table entries: IP address and Chord ID.</a:t>
            </a:r>
          </a:p>
          <a:p>
            <a:r>
              <a:rPr lang="en-US"/>
              <a:t>Navigate in ID space, route queries closer to successor. Log(n) tables, log(n) hops.</a:t>
            </a:r>
          </a:p>
          <a:p>
            <a:r>
              <a:rPr lang="en-US"/>
              <a:t>Route to a document between </a:t>
            </a:r>
            <a:r>
              <a:rPr lang="en-US" sz="2400">
                <a:latin typeface="Helvetica" charset="0"/>
                <a:cs typeface="Times New Roman" charset="0"/>
              </a:rPr>
              <a:t>¼</a:t>
            </a:r>
            <a:r>
              <a:rPr lang="en-US"/>
              <a:t> and </a:t>
            </a:r>
            <a:r>
              <a:rPr lang="en-US" sz="2400">
                <a:latin typeface="Helvetica" charset="0"/>
                <a:cs typeface="Times New Roman" charset="0"/>
              </a:rPr>
              <a:t>½</a:t>
            </a:r>
            <a:r>
              <a:rPr lang="en-US"/>
              <a:t> …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E5BD8-53A6-D142-83F4-CB96BC4707C8}" type="slidenum">
              <a:rPr lang="en-US"/>
              <a:pPr/>
              <a:t>33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Small tables, but multi-hop lookup. Table entries: IP address and Chord ID.</a:t>
            </a:r>
          </a:p>
          <a:p>
            <a:r>
              <a:rPr lang="en-US"/>
              <a:t>Navigate in ID space, route queries closer to successor. Log(n) tables, log(n) hops.</a:t>
            </a:r>
          </a:p>
          <a:p>
            <a:r>
              <a:rPr lang="en-US"/>
              <a:t>Route to a document between </a:t>
            </a:r>
            <a:r>
              <a:rPr lang="en-US" sz="2400">
                <a:latin typeface="Helvetica" charset="0"/>
                <a:cs typeface="Times New Roman" charset="0"/>
              </a:rPr>
              <a:t>¼</a:t>
            </a:r>
            <a:r>
              <a:rPr lang="en-US"/>
              <a:t> and </a:t>
            </a:r>
            <a:r>
              <a:rPr lang="en-US" sz="2400">
                <a:latin typeface="Helvetica" charset="0"/>
                <a:cs typeface="Times New Roman" charset="0"/>
              </a:rPr>
              <a:t>½</a:t>
            </a:r>
            <a:r>
              <a:rPr lang="en-US"/>
              <a:t> …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D1677-C234-CA4F-BCBB-FDA2FE547328}" type="slidenum">
              <a:rPr lang="en-US"/>
              <a:pPr/>
              <a:t>34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Always undershoots to predecessor. So never misses the real successor.</a:t>
            </a:r>
          </a:p>
          <a:p>
            <a:r>
              <a:rPr lang="en-US"/>
              <a:t>Lookup procedure isn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inherently log(n). But finger table causes it to be.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41A43-98B3-B04B-B04E-C2B5F13F90D9}" type="slidenum">
              <a:rPr lang="en-US"/>
              <a:pPr/>
              <a:t>35</a:t>
            </a:fld>
            <a:endParaRPr 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Maybe note that fingers point to the first relevant node.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0CAD6-0ED1-F348-BEF1-228DF6556DE8}" type="slidenum">
              <a:rPr lang="en-US"/>
              <a:pPr/>
              <a:t>36</a:t>
            </a:fld>
            <a:endParaRPr lang="en-US"/>
          </a:p>
        </p:txBody>
      </p:sp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8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 problem until lookup gets to a node which knows of no node &lt; key.</a:t>
            </a:r>
          </a:p>
          <a:p>
            <a:r>
              <a:rPr lang="en-US"/>
              <a:t>There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 replica of K90 at N113, but we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find it.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BEDD3-A924-774F-B770-437526B35C8F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CC9D8-2E2F-8D4E-8B3B-48651FC7E4F3}" type="slidenum">
              <a:rPr lang="en-US"/>
              <a:pPr/>
              <a:t>20</a:t>
            </a:fld>
            <a:endParaRPr lang="en-US"/>
          </a:p>
        </p:txBody>
      </p:sp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1000s of nodes.</a:t>
            </a:r>
          </a:p>
          <a:p>
            <a:r>
              <a:rPr lang="en-US"/>
              <a:t>Set of nodes may change…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EB7E8-0B79-A047-8A19-7139CB7EA5AE}" type="slidenum">
              <a:rPr lang="en-US"/>
              <a:pPr/>
              <a:t>21</a:t>
            </a:fld>
            <a:endParaRPr lang="en-US"/>
          </a:p>
        </p:txBody>
      </p:sp>
      <p:sp>
        <p:nvSpPr>
          <p:cNvPr id="1331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O(N) state means its hard to keep the state up to date.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A13A0-A9B7-9745-A350-6D57072DC19F}" type="slidenum">
              <a:rPr lang="en-US"/>
              <a:pPr/>
              <a:t>23</a:t>
            </a:fld>
            <a:endParaRPr lang="en-US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Challenge: can we make it robust? Small state? Actually find stuff in a changing system?</a:t>
            </a:r>
          </a:p>
          <a:p>
            <a:r>
              <a:rPr lang="en-US"/>
              <a:t>Consistent rendezvous point, between publisher and client.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F7ED0-6FAC-EE45-B007-986F51D6AB5F}" type="slidenum">
              <a:rPr lang="en-US"/>
              <a:pPr/>
              <a:t>27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key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 usually mean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key identifier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r>
              <a:rPr lang="en-US"/>
              <a:t>Explain I</a:t>
            </a:r>
          </a:p>
          <a:p>
            <a:r>
              <a:rPr lang="en-US"/>
              <a:t>Results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A7060-3B52-9345-9194-8C34DC138B35}" type="slidenum">
              <a:rPr lang="en-US"/>
              <a:pPr/>
              <a:t>28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Ids live in a single circular space.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A7060-3B52-9345-9194-8C34DC138B35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Ids live in a single circular space.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661F7-4DB2-F340-8C90-D4E3485F52DD}" type="slidenum">
              <a:rPr lang="en-US"/>
              <a:pPr/>
              <a:t>30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Just need to make progress, and not overshoot.</a:t>
            </a:r>
          </a:p>
          <a:p>
            <a:r>
              <a:rPr lang="en-US"/>
              <a:t>Will talk about initialization later. And robustness.</a:t>
            </a:r>
          </a:p>
          <a:p>
            <a:r>
              <a:rPr lang="en-US"/>
              <a:t>Now, how about speed?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4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3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32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397000"/>
            <a:ext cx="5715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2340453"/>
            <a:ext cx="2743200" cy="274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1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397000"/>
            <a:ext cx="5715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435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701800"/>
            <a:ext cx="5715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2340453"/>
            <a:ext cx="2743200" cy="274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6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5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8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3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909E-A25A-3B45-A1C1-684CFABA1EF6}" type="datetimeFigureOut">
              <a:rPr lang="en-US" smtClean="0"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FE1F-64D8-1E42-94BA-5C29E20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6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Peer-to-peer content delivery</a:t>
            </a:r>
          </a:p>
          <a:p>
            <a:pPr lvl="1"/>
            <a:r>
              <a:rPr lang="en-US" sz="2400" dirty="0" smtClean="0"/>
              <a:t>Runs without dedicated infrastructure</a:t>
            </a:r>
          </a:p>
          <a:p>
            <a:pPr lvl="1"/>
            <a:r>
              <a:rPr lang="en-US" sz="2400" dirty="0" err="1" smtClean="0"/>
              <a:t>BitTorrent</a:t>
            </a:r>
            <a:r>
              <a:rPr lang="en-US" sz="2400" dirty="0" smtClean="0"/>
              <a:t> as an example</a:t>
            </a:r>
          </a:p>
          <a:p>
            <a:pPr lvl="1"/>
            <a:endParaRPr lang="en-US" sz="2400" dirty="0" smtClean="0"/>
          </a:p>
        </p:txBody>
      </p:sp>
      <p:grpSp>
        <p:nvGrpSpPr>
          <p:cNvPr id="69" name="Group 68"/>
          <p:cNvGrpSpPr/>
          <p:nvPr/>
        </p:nvGrpSpPr>
        <p:grpSpPr>
          <a:xfrm>
            <a:off x="870527" y="3677639"/>
            <a:ext cx="3851261" cy="2001823"/>
            <a:chOff x="870526" y="2857619"/>
            <a:chExt cx="3851261" cy="1501367"/>
          </a:xfrm>
        </p:grpSpPr>
        <p:pic>
          <p:nvPicPr>
            <p:cNvPr id="89" name="Picture 8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2090" y="371621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2" name="Straight Connector 91"/>
            <p:cNvCxnSpPr>
              <a:stCxn id="91" idx="3"/>
            </p:cNvCxnSpPr>
            <p:nvPr/>
          </p:nvCxnSpPr>
          <p:spPr>
            <a:xfrm flipV="1">
              <a:off x="1767988" y="3368208"/>
              <a:ext cx="649413" cy="328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1929419" y="3297105"/>
              <a:ext cx="280690" cy="1779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136235" y="2884674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3643494" y="3177424"/>
              <a:ext cx="280691" cy="27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026043" y="3371035"/>
              <a:ext cx="317232" cy="3451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3" idx="3"/>
            </p:cNvCxnSpPr>
            <p:nvPr/>
          </p:nvCxnSpPr>
          <p:spPr>
            <a:xfrm>
              <a:off x="3104013" y="3218761"/>
              <a:ext cx="1078964" cy="797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21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990" y="307797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9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17" y="321876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2358824" y="3868215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3853489" y="3832621"/>
              <a:ext cx="200839" cy="129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3176349" y="3436251"/>
              <a:ext cx="150395" cy="17988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89" idx="3"/>
            </p:cNvCxnSpPr>
            <p:nvPr/>
          </p:nvCxnSpPr>
          <p:spPr>
            <a:xfrm flipH="1">
              <a:off x="3604887" y="3696024"/>
              <a:ext cx="578090" cy="341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962493" y="2857619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52108" y="3680865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grpSp>
          <p:nvGrpSpPr>
            <p:cNvPr id="68" name="Group 67"/>
            <p:cNvGrpSpPr/>
            <p:nvPr/>
          </p:nvGrpSpPr>
          <p:grpSpPr>
            <a:xfrm rot="8712664">
              <a:off x="1831325" y="3644038"/>
              <a:ext cx="649413" cy="103972"/>
              <a:chOff x="1920388" y="3449505"/>
              <a:chExt cx="649413" cy="103972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flipV="1">
                <a:off x="1920388" y="3520608"/>
                <a:ext cx="649413" cy="328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V="1">
                <a:off x="2081819" y="3449505"/>
                <a:ext cx="280690" cy="17798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216" y="2897375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400" y="383571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870526" y="3823235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84833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Decentralization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Peer must learn where to get content</a:t>
            </a:r>
          </a:p>
          <a:p>
            <a:pPr lvl="1"/>
            <a:r>
              <a:rPr lang="en-US" sz="2400" dirty="0" smtClean="0"/>
              <a:t>Use </a:t>
            </a:r>
            <a:r>
              <a:rPr lang="en-US" sz="2400" u="sng" dirty="0" smtClean="0"/>
              <a:t>DHTs</a:t>
            </a:r>
            <a:r>
              <a:rPr lang="en-US" sz="2400" dirty="0" smtClean="0"/>
              <a:t> (Distributed Hash Tables)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DHTs are fully-decentralized, efficient algorithms for a distributed index</a:t>
            </a:r>
          </a:p>
          <a:p>
            <a:pPr lvl="1"/>
            <a:r>
              <a:rPr lang="en-US" sz="2400" dirty="0" smtClean="0"/>
              <a:t>Index is spread across all peers</a:t>
            </a:r>
          </a:p>
          <a:p>
            <a:pPr lvl="1"/>
            <a:r>
              <a:rPr lang="en-US" sz="2400" dirty="0" smtClean="0"/>
              <a:t>Index lists peers to contact for content</a:t>
            </a:r>
          </a:p>
          <a:p>
            <a:pPr lvl="1"/>
            <a:r>
              <a:rPr lang="en-US" sz="2400" dirty="0" smtClean="0"/>
              <a:t>Any peer can lookup the index </a:t>
            </a:r>
          </a:p>
          <a:p>
            <a:pPr lvl="1"/>
            <a:r>
              <a:rPr lang="en-US" sz="2400" dirty="0" smtClean="0"/>
              <a:t>Started as academic work in 2001</a:t>
            </a:r>
          </a:p>
        </p:txBody>
      </p:sp>
    </p:spTree>
    <p:extLst>
      <p:ext uri="{BB962C8B-B14F-4D97-AF65-F5344CB8AC3E}">
        <p14:creationId xmlns:p14="http://schemas.microsoft.com/office/powerpoint/2010/main" val="241745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BitTorrent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P2P system in use today</a:t>
            </a:r>
          </a:p>
          <a:p>
            <a:pPr lvl="1"/>
            <a:r>
              <a:rPr lang="en-US" dirty="0" smtClean="0"/>
              <a:t>Developed by Cohen in ‘01 </a:t>
            </a:r>
          </a:p>
          <a:p>
            <a:pPr lvl="1"/>
            <a:r>
              <a:rPr lang="en-US" dirty="0" smtClean="0"/>
              <a:t>Very rapid growth, large transfers</a:t>
            </a:r>
          </a:p>
          <a:p>
            <a:pPr lvl="1"/>
            <a:r>
              <a:rPr lang="en-US" dirty="0" smtClean="0"/>
              <a:t>Much of the Internet traffic today! </a:t>
            </a:r>
          </a:p>
          <a:p>
            <a:pPr lvl="1"/>
            <a:r>
              <a:rPr lang="en-US" dirty="0" smtClean="0"/>
              <a:t>Used for legal and illegal content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Delivers data using “torrents”:</a:t>
            </a:r>
          </a:p>
          <a:p>
            <a:pPr lvl="1"/>
            <a:r>
              <a:rPr lang="en-US" dirty="0" smtClean="0"/>
              <a:t>Transfers files in pieces for parallelism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otable for treatment of incentives</a:t>
            </a:r>
          </a:p>
          <a:p>
            <a:pPr lvl="1"/>
            <a:r>
              <a:rPr lang="en-US" dirty="0" smtClean="0"/>
              <a:t>Tracker or decentralized index (DHT)</a:t>
            </a:r>
          </a:p>
          <a:p>
            <a:pPr lvl="1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539699" y="1080348"/>
            <a:ext cx="3460740" cy="5117352"/>
            <a:chOff x="5308478" y="673630"/>
            <a:chExt cx="3460740" cy="3838014"/>
          </a:xfrm>
        </p:grpSpPr>
        <p:pic>
          <p:nvPicPr>
            <p:cNvPr id="1026" name="Picture 2" descr="File:Bram-cohen-codecon-2006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1047750"/>
              <a:ext cx="2186152" cy="3279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308478" y="4326978"/>
              <a:ext cx="346074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By Jacob </a:t>
              </a:r>
              <a:r>
                <a:rPr lang="en-US" sz="1000" dirty="0" err="1" smtClean="0"/>
                <a:t>Appelbaum</a:t>
              </a:r>
              <a:r>
                <a:rPr lang="en-US" sz="1000" dirty="0" smtClean="0"/>
                <a:t>, CC-BY-SA-2.0, </a:t>
              </a:r>
              <a:r>
                <a:rPr lang="en-US" sz="1000" dirty="0"/>
                <a:t>from Wikimedia Commons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63956" y="673630"/>
              <a:ext cx="2434130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Bram Cohen (1975—) 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2229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Steps to download a torrent: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Start with torrent description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Contact tracker to join and get list of peers (with at least seed peer)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Or, use DHT index for peers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Trade pieces with different peers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Favor peers that upload to you rapidly; “choke” peers that don’t by slowing your upload to them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12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 (2)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peers (except seed) retrieve torrent at the same time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1972" y="3111063"/>
            <a:ext cx="704194" cy="1401379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13117" y="2284303"/>
            <a:ext cx="6832696" cy="4046944"/>
            <a:chOff x="850366" y="1271752"/>
            <a:chExt cx="7235031" cy="321393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2828"/>
            <a:stretch/>
          </p:blipFill>
          <p:spPr bwMode="auto">
            <a:xfrm>
              <a:off x="850366" y="1271752"/>
              <a:ext cx="7235031" cy="32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2511972" y="2333297"/>
              <a:ext cx="704194" cy="1051034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972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 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Dividing file into pieces gives parallelism for speed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13117" y="2298316"/>
            <a:ext cx="6832696" cy="4046944"/>
            <a:chOff x="850366" y="1271752"/>
            <a:chExt cx="7235031" cy="321393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2828"/>
            <a:stretch/>
          </p:blipFill>
          <p:spPr bwMode="auto">
            <a:xfrm>
              <a:off x="850366" y="1271752"/>
              <a:ext cx="7235031" cy="32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11972" y="2333297"/>
              <a:ext cx="704194" cy="1051034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3315352" y="3834384"/>
            <a:ext cx="433688" cy="541589"/>
          </a:xfrm>
          <a:prstGeom prst="straightConnector1">
            <a:avLst/>
          </a:prstGeom>
          <a:ln w="28575">
            <a:solidFill>
              <a:schemeClr val="accent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00984" y="4541520"/>
            <a:ext cx="1536192" cy="707136"/>
          </a:xfrm>
          <a:prstGeom prst="straightConnector1">
            <a:avLst/>
          </a:prstGeom>
          <a:ln w="28575">
            <a:solidFill>
              <a:schemeClr val="accent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42200" y="4675632"/>
            <a:ext cx="474836" cy="499872"/>
          </a:xfrm>
          <a:prstGeom prst="straightConnector1">
            <a:avLst/>
          </a:prstGeom>
          <a:ln w="28575">
            <a:solidFill>
              <a:schemeClr val="accent5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885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 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Choking unhelpful peers encourages participation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13117" y="2298316"/>
            <a:ext cx="6832696" cy="4046944"/>
            <a:chOff x="850366" y="1271752"/>
            <a:chExt cx="7235031" cy="321393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2828"/>
            <a:stretch/>
          </p:blipFill>
          <p:spPr bwMode="auto">
            <a:xfrm>
              <a:off x="850366" y="1271752"/>
              <a:ext cx="7235031" cy="32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511972" y="2333297"/>
              <a:ext cx="704194" cy="1051034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ctagon 10"/>
          <p:cNvSpPr/>
          <p:nvPr/>
        </p:nvSpPr>
        <p:spPr>
          <a:xfrm>
            <a:off x="4280013" y="3192288"/>
            <a:ext cx="416712" cy="555616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spc="-50" dirty="0" smtClean="0"/>
              <a:t>STOP</a:t>
            </a:r>
            <a:endParaRPr lang="en-US" sz="1600" b="1" spc="-50" dirty="0"/>
          </a:p>
        </p:txBody>
      </p:sp>
      <p:sp>
        <p:nvSpPr>
          <p:cNvPr id="12" name="Octagon 11"/>
          <p:cNvSpPr/>
          <p:nvPr/>
        </p:nvSpPr>
        <p:spPr>
          <a:xfrm>
            <a:off x="4901020" y="3398288"/>
            <a:ext cx="416712" cy="555616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spc="-50" dirty="0" smtClean="0"/>
              <a:t>STOP</a:t>
            </a:r>
            <a:endParaRPr lang="en-US" sz="1600" b="1" spc="-50" dirty="0"/>
          </a:p>
        </p:txBody>
      </p:sp>
      <p:sp>
        <p:nvSpPr>
          <p:cNvPr id="13" name="Octagon 12"/>
          <p:cNvSpPr/>
          <p:nvPr/>
        </p:nvSpPr>
        <p:spPr>
          <a:xfrm>
            <a:off x="5410200" y="3079384"/>
            <a:ext cx="416712" cy="555616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b="1" spc="-50" dirty="0" smtClean="0"/>
              <a:t>STOP</a:t>
            </a:r>
            <a:endParaRPr lang="en-US" sz="1600" b="1" spc="-50" dirty="0"/>
          </a:p>
        </p:txBody>
      </p:sp>
      <p:sp>
        <p:nvSpPr>
          <p:cNvPr id="15" name="TextBox 14"/>
          <p:cNvSpPr txBox="1"/>
          <p:nvPr/>
        </p:nvSpPr>
        <p:spPr>
          <a:xfrm>
            <a:off x="4758369" y="2424705"/>
            <a:ext cx="359436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8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r>
              <a:rPr lang="en-US" dirty="0" smtClean="0"/>
              <a:t> Protocol 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DHT index (spread over peers) is fully decentralized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971679" y="2347309"/>
            <a:ext cx="5181592" cy="4046944"/>
            <a:chOff x="2764221" y="1723737"/>
            <a:chExt cx="5181592" cy="303520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24164" t="2828"/>
            <a:stretch/>
          </p:blipFill>
          <p:spPr bwMode="auto">
            <a:xfrm>
              <a:off x="2764221" y="1723737"/>
              <a:ext cx="5181592" cy="303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ounded Rectangle 10"/>
            <p:cNvSpPr/>
            <p:nvPr/>
          </p:nvSpPr>
          <p:spPr>
            <a:xfrm>
              <a:off x="6222123" y="2112579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7183824" y="2878735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86094" y="3746937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951354" y="4004441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904054" y="1802522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006940" y="2915518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737408" y="3930865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868788" y="2270234"/>
              <a:ext cx="493979" cy="33633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DHT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463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Outlook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Alternative to CDN-style client-server content distribution</a:t>
            </a:r>
          </a:p>
          <a:p>
            <a:pPr lvl="1"/>
            <a:r>
              <a:rPr lang="en-US" sz="2400" dirty="0" smtClean="0"/>
              <a:t>With potential advantages</a:t>
            </a:r>
          </a:p>
          <a:p>
            <a:r>
              <a:rPr lang="en-US" sz="2800" dirty="0" smtClean="0"/>
              <a:t>P2P and DHT technologies finding more widespread use over time</a:t>
            </a:r>
          </a:p>
          <a:p>
            <a:pPr lvl="1"/>
            <a:r>
              <a:rPr lang="en-US" sz="2400" dirty="0" smtClean="0"/>
              <a:t>E.g., part of </a:t>
            </a:r>
            <a:r>
              <a:rPr lang="en-US" sz="2400" dirty="0" err="1" smtClean="0"/>
              <a:t>skype</a:t>
            </a:r>
            <a:r>
              <a:rPr lang="en-US" sz="2400" dirty="0" smtClean="0"/>
              <a:t>, Amazon</a:t>
            </a:r>
          </a:p>
          <a:p>
            <a:pPr lvl="1"/>
            <a:r>
              <a:rPr lang="en-US" sz="2400" dirty="0" smtClean="0"/>
              <a:t>Expect hybrid systems in the future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0474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71600"/>
            <a:ext cx="8839200" cy="1676400"/>
          </a:xfrm>
        </p:spPr>
        <p:txBody>
          <a:bodyPr>
            <a:normAutofit fontScale="90000"/>
          </a:bodyPr>
          <a:lstStyle/>
          <a:p>
            <a:r>
              <a:rPr lang="en-US"/>
              <a:t>Chord: A Scalable Peer-to-peer Lookup Service for Internet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7162800" cy="2286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/>
              <a:t>Robert Morris</a:t>
            </a:r>
          </a:p>
          <a:p>
            <a:pPr>
              <a:spcBef>
                <a:spcPct val="0"/>
              </a:spcBef>
            </a:pPr>
            <a:r>
              <a:rPr lang="en-US" sz="2800"/>
              <a:t>Ion Stoica, David Karger,</a:t>
            </a:r>
          </a:p>
          <a:p>
            <a:pPr>
              <a:spcBef>
                <a:spcPct val="0"/>
              </a:spcBef>
            </a:pPr>
            <a:r>
              <a:rPr lang="en-US" sz="2800"/>
              <a:t>M. Frans Kaashoek, Hari Balakrishnan</a:t>
            </a:r>
          </a:p>
          <a:p>
            <a:pPr>
              <a:spcBef>
                <a:spcPct val="0"/>
              </a:spcBef>
            </a:pPr>
            <a:endParaRPr lang="en-US" sz="2800"/>
          </a:p>
          <a:p>
            <a:pPr>
              <a:spcBef>
                <a:spcPct val="0"/>
              </a:spcBef>
            </a:pPr>
            <a:r>
              <a:rPr lang="en-US" sz="2800"/>
              <a:t>MIT and Berkeley</a:t>
            </a:r>
          </a:p>
        </p:txBody>
      </p:sp>
    </p:spTree>
    <p:extLst>
      <p:ext uri="{BB962C8B-B14F-4D97-AF65-F5344CB8AC3E}">
        <p14:creationId xmlns:p14="http://schemas.microsoft.com/office/powerpoint/2010/main" val="468705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peer-to-peer storage problem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/>
              <a:t>1000 scattered music enthusiasts</a:t>
            </a:r>
          </a:p>
          <a:p>
            <a:r>
              <a:rPr lang="en-US"/>
              <a:t>Willing to store and serve replicas</a:t>
            </a:r>
          </a:p>
          <a:p>
            <a:r>
              <a:rPr lang="en-US"/>
              <a:t>How do you find the data? </a:t>
            </a:r>
          </a:p>
        </p:txBody>
      </p:sp>
    </p:spTree>
    <p:extLst>
      <p:ext uri="{BB962C8B-B14F-4D97-AF65-F5344CB8AC3E}">
        <p14:creationId xmlns:p14="http://schemas.microsoft.com/office/powerpoint/2010/main" val="83883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Delivery with client/server CDNs:</a:t>
            </a:r>
          </a:p>
          <a:p>
            <a:pPr lvl="1"/>
            <a:r>
              <a:rPr lang="en-US" sz="2400" dirty="0" smtClean="0"/>
              <a:t>Efficient, scales up for popular content</a:t>
            </a:r>
          </a:p>
          <a:p>
            <a:pPr lvl="1"/>
            <a:r>
              <a:rPr lang="en-US" sz="2400" dirty="0" smtClean="0"/>
              <a:t>Reliable, managed for good service</a:t>
            </a:r>
          </a:p>
          <a:p>
            <a:pPr lvl="4"/>
            <a:endParaRPr lang="en-US" sz="1800" dirty="0" smtClean="0"/>
          </a:p>
          <a:p>
            <a:r>
              <a:rPr lang="en-US" sz="2800" dirty="0" smtClean="0"/>
              <a:t>… but some disadvantages too:</a:t>
            </a:r>
          </a:p>
          <a:p>
            <a:pPr lvl="1"/>
            <a:r>
              <a:rPr lang="en-US" sz="2400" dirty="0" smtClean="0"/>
              <a:t>Need for dedicated infrastructure</a:t>
            </a:r>
          </a:p>
          <a:p>
            <a:pPr lvl="1"/>
            <a:r>
              <a:rPr lang="en-US" sz="2400" dirty="0" smtClean="0"/>
              <a:t>Centralized control/oversight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9940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lookup problem</a:t>
            </a:r>
          </a:p>
        </p:txBody>
      </p:sp>
      <p:sp>
        <p:nvSpPr>
          <p:cNvPr id="148483" name="Oval 1027"/>
          <p:cNvSpPr>
            <a:spLocks noChangeArrowheads="1"/>
          </p:cNvSpPr>
          <p:nvPr/>
        </p:nvSpPr>
        <p:spPr bwMode="auto">
          <a:xfrm>
            <a:off x="3048000" y="2743200"/>
            <a:ext cx="3048000" cy="2133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8484" name="Text Box 1028"/>
          <p:cNvSpPr txBox="1">
            <a:spLocks noChangeArrowheads="1"/>
          </p:cNvSpPr>
          <p:nvPr/>
        </p:nvSpPr>
        <p:spPr bwMode="auto">
          <a:xfrm>
            <a:off x="4025900" y="3657600"/>
            <a:ext cx="109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Internet</a:t>
            </a:r>
          </a:p>
        </p:txBody>
      </p:sp>
      <p:sp>
        <p:nvSpPr>
          <p:cNvPr id="148485" name="Text Box 1029"/>
          <p:cNvSpPr txBox="1">
            <a:spLocks noChangeArrowheads="1"/>
          </p:cNvSpPr>
          <p:nvPr/>
        </p:nvSpPr>
        <p:spPr bwMode="auto">
          <a:xfrm>
            <a:off x="3200400" y="23622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8488" name="Text Box 1032"/>
          <p:cNvSpPr txBox="1">
            <a:spLocks noChangeArrowheads="1"/>
          </p:cNvSpPr>
          <p:nvPr/>
        </p:nvSpPr>
        <p:spPr bwMode="auto">
          <a:xfrm>
            <a:off x="4294188" y="2133600"/>
            <a:ext cx="554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48489" name="Text Box 1033"/>
          <p:cNvSpPr txBox="1">
            <a:spLocks noChangeArrowheads="1"/>
          </p:cNvSpPr>
          <p:nvPr/>
        </p:nvSpPr>
        <p:spPr bwMode="auto">
          <a:xfrm>
            <a:off x="5562600" y="23622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8490" name="Text Box 1034"/>
          <p:cNvSpPr txBox="1">
            <a:spLocks noChangeArrowheads="1"/>
          </p:cNvSpPr>
          <p:nvPr/>
        </p:nvSpPr>
        <p:spPr bwMode="auto">
          <a:xfrm>
            <a:off x="5562600" y="48006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8491" name="Text Box 1035"/>
          <p:cNvSpPr txBox="1">
            <a:spLocks noChangeArrowheads="1"/>
          </p:cNvSpPr>
          <p:nvPr/>
        </p:nvSpPr>
        <p:spPr bwMode="auto">
          <a:xfrm>
            <a:off x="4294188" y="5029200"/>
            <a:ext cx="554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8492" name="Text Box 1036"/>
          <p:cNvSpPr txBox="1">
            <a:spLocks noChangeArrowheads="1"/>
          </p:cNvSpPr>
          <p:nvPr/>
        </p:nvSpPr>
        <p:spPr bwMode="auto">
          <a:xfrm>
            <a:off x="3200400" y="48006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8493" name="Text Box 1037"/>
          <p:cNvSpPr txBox="1">
            <a:spLocks noChangeArrowheads="1"/>
          </p:cNvSpPr>
          <p:nvPr/>
        </p:nvSpPr>
        <p:spPr bwMode="auto">
          <a:xfrm>
            <a:off x="322263" y="4267200"/>
            <a:ext cx="1201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Publisher</a:t>
            </a:r>
          </a:p>
        </p:txBody>
      </p:sp>
      <p:sp>
        <p:nvSpPr>
          <p:cNvPr id="148494" name="Text Box 1038"/>
          <p:cNvSpPr txBox="1">
            <a:spLocks noChangeArrowheads="1"/>
          </p:cNvSpPr>
          <p:nvPr/>
        </p:nvSpPr>
        <p:spPr bwMode="auto">
          <a:xfrm>
            <a:off x="0" y="3657600"/>
            <a:ext cx="2238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Key=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endParaRPr lang="en-US">
              <a:solidFill>
                <a:srgbClr val="00CC00"/>
              </a:solidFill>
            </a:endParaRPr>
          </a:p>
          <a:p>
            <a:r>
              <a:rPr lang="en-US">
                <a:solidFill>
                  <a:srgbClr val="00CC00"/>
                </a:solidFill>
              </a:rPr>
              <a:t>Value=MP3 data…</a:t>
            </a:r>
          </a:p>
        </p:txBody>
      </p:sp>
      <p:sp>
        <p:nvSpPr>
          <p:cNvPr id="148496" name="Text Box 1040"/>
          <p:cNvSpPr txBox="1">
            <a:spLocks noChangeArrowheads="1"/>
          </p:cNvSpPr>
          <p:nvPr/>
        </p:nvSpPr>
        <p:spPr bwMode="auto">
          <a:xfrm>
            <a:off x="6881813" y="4098925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148497" name="Text Box 1041"/>
          <p:cNvSpPr txBox="1">
            <a:spLocks noChangeArrowheads="1"/>
          </p:cNvSpPr>
          <p:nvPr/>
        </p:nvSpPr>
        <p:spPr bwMode="auto">
          <a:xfrm>
            <a:off x="6634163" y="4419600"/>
            <a:ext cx="181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Lookup(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r>
              <a:rPr lang="en-US">
                <a:solidFill>
                  <a:srgbClr val="00CC00"/>
                </a:solidFill>
              </a:rPr>
              <a:t>)</a:t>
            </a:r>
          </a:p>
        </p:txBody>
      </p:sp>
      <p:sp>
        <p:nvSpPr>
          <p:cNvPr id="148500" name="Text Box 1044"/>
          <p:cNvSpPr txBox="1">
            <a:spLocks noChangeArrowheads="1"/>
          </p:cNvSpPr>
          <p:nvPr/>
        </p:nvSpPr>
        <p:spPr bwMode="auto">
          <a:xfrm>
            <a:off x="5438775" y="3824288"/>
            <a:ext cx="352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8503" name="Freeform 1047"/>
          <p:cNvSpPr>
            <a:spLocks/>
          </p:cNvSpPr>
          <p:nvPr/>
        </p:nvSpPr>
        <p:spPr bwMode="auto">
          <a:xfrm>
            <a:off x="5715000" y="4038600"/>
            <a:ext cx="1219200" cy="266700"/>
          </a:xfrm>
          <a:custGeom>
            <a:avLst/>
            <a:gdLst>
              <a:gd name="T0" fmla="*/ 768 w 768"/>
              <a:gd name="T1" fmla="*/ 144 h 168"/>
              <a:gd name="T2" fmla="*/ 240 w 768"/>
              <a:gd name="T3" fmla="*/ 144 h 168"/>
              <a:gd name="T4" fmla="*/ 0 w 76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68">
                <a:moveTo>
                  <a:pt x="768" y="144"/>
                </a:moveTo>
                <a:cubicBezTo>
                  <a:pt x="568" y="156"/>
                  <a:pt x="368" y="168"/>
                  <a:pt x="240" y="144"/>
                </a:cubicBezTo>
                <a:cubicBezTo>
                  <a:pt x="112" y="120"/>
                  <a:pt x="56" y="60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8504" name="Freeform 1048"/>
          <p:cNvSpPr>
            <a:spLocks/>
          </p:cNvSpPr>
          <p:nvPr/>
        </p:nvSpPr>
        <p:spPr bwMode="auto">
          <a:xfrm>
            <a:off x="1447800" y="2819400"/>
            <a:ext cx="2971800" cy="1676400"/>
          </a:xfrm>
          <a:custGeom>
            <a:avLst/>
            <a:gdLst>
              <a:gd name="T0" fmla="*/ 0 w 1872"/>
              <a:gd name="T1" fmla="*/ 1056 h 1056"/>
              <a:gd name="T2" fmla="*/ 1248 w 1872"/>
              <a:gd name="T3" fmla="*/ 816 h 1056"/>
              <a:gd name="T4" fmla="*/ 1872 w 1872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72" h="1056">
                <a:moveTo>
                  <a:pt x="0" y="1056"/>
                </a:moveTo>
                <a:cubicBezTo>
                  <a:pt x="468" y="1024"/>
                  <a:pt x="936" y="992"/>
                  <a:pt x="1248" y="816"/>
                </a:cubicBezTo>
                <a:cubicBezTo>
                  <a:pt x="1560" y="640"/>
                  <a:pt x="1716" y="320"/>
                  <a:pt x="1872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33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Centralized lookup (Napster)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801688" y="3032125"/>
            <a:ext cx="143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Publisher@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6958013" y="2590800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Client</a:t>
            </a:r>
          </a:p>
        </p:txBody>
      </p:sp>
      <p:sp>
        <p:nvSpPr>
          <p:cNvPr id="125968" name="Freeform 16"/>
          <p:cNvSpPr>
            <a:spLocks/>
          </p:cNvSpPr>
          <p:nvPr/>
        </p:nvSpPr>
        <p:spPr bwMode="auto">
          <a:xfrm>
            <a:off x="4724400" y="2895600"/>
            <a:ext cx="2590800" cy="228600"/>
          </a:xfrm>
          <a:custGeom>
            <a:avLst/>
            <a:gdLst>
              <a:gd name="T0" fmla="*/ 624 w 624"/>
              <a:gd name="T1" fmla="*/ 0 h 240"/>
              <a:gd name="T2" fmla="*/ 432 w 624"/>
              <a:gd name="T3" fmla="*/ 192 h 240"/>
              <a:gd name="T4" fmla="*/ 0 w 624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240">
                <a:moveTo>
                  <a:pt x="624" y="0"/>
                </a:moveTo>
                <a:cubicBezTo>
                  <a:pt x="580" y="76"/>
                  <a:pt x="536" y="152"/>
                  <a:pt x="432" y="192"/>
                </a:cubicBezTo>
                <a:cubicBezTo>
                  <a:pt x="328" y="232"/>
                  <a:pt x="164" y="236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6043613" y="3124200"/>
            <a:ext cx="181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Lookup(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r>
              <a:rPr lang="en-US">
                <a:solidFill>
                  <a:srgbClr val="00CC00"/>
                </a:solidFill>
              </a:rPr>
              <a:t>)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3886200" y="42672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3276600" y="38862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4572000" y="40386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149725" y="2895600"/>
            <a:ext cx="63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DB</a:t>
            </a:r>
            <a:endParaRPr lang="en-US" sz="2800" baseline="-25000">
              <a:solidFill>
                <a:schemeClr val="accent2"/>
              </a:solidFill>
            </a:endParaRP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5334000" y="37338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5410200" y="22860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4495800" y="19050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3810000" y="19812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5980" name="Freeform 28"/>
          <p:cNvSpPr>
            <a:spLocks/>
          </p:cNvSpPr>
          <p:nvPr/>
        </p:nvSpPr>
        <p:spPr bwMode="auto">
          <a:xfrm>
            <a:off x="2057400" y="2578100"/>
            <a:ext cx="2133600" cy="469900"/>
          </a:xfrm>
          <a:custGeom>
            <a:avLst/>
            <a:gdLst>
              <a:gd name="T0" fmla="*/ 0 w 1344"/>
              <a:gd name="T1" fmla="*/ 296 h 296"/>
              <a:gd name="T2" fmla="*/ 576 w 1344"/>
              <a:gd name="T3" fmla="*/ 8 h 296"/>
              <a:gd name="T4" fmla="*/ 1344 w 1344"/>
              <a:gd name="T5" fmla="*/ 24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296">
                <a:moveTo>
                  <a:pt x="0" y="296"/>
                </a:moveTo>
                <a:cubicBezTo>
                  <a:pt x="176" y="156"/>
                  <a:pt x="352" y="16"/>
                  <a:pt x="576" y="8"/>
                </a:cubicBezTo>
                <a:cubicBezTo>
                  <a:pt x="800" y="0"/>
                  <a:pt x="1072" y="124"/>
                  <a:pt x="1344" y="2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785813" y="2133600"/>
            <a:ext cx="220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SetLoc(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r>
              <a:rPr lang="en-US">
                <a:solidFill>
                  <a:srgbClr val="00CC00"/>
                </a:solidFill>
              </a:rPr>
              <a:t>, N4)</a:t>
            </a:r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365125" y="6078538"/>
            <a:ext cx="8126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Simple, but O(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/>
              <a:t>) state and a single point of failure</a:t>
            </a:r>
          </a:p>
        </p:txBody>
      </p:sp>
      <p:sp>
        <p:nvSpPr>
          <p:cNvPr id="125984" name="Text Box 32"/>
          <p:cNvSpPr txBox="1">
            <a:spLocks noChangeArrowheads="1"/>
          </p:cNvSpPr>
          <p:nvPr/>
        </p:nvSpPr>
        <p:spPr bwMode="auto">
          <a:xfrm>
            <a:off x="809625" y="3352800"/>
            <a:ext cx="2238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Key=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endParaRPr lang="en-US">
              <a:solidFill>
                <a:srgbClr val="00CC00"/>
              </a:solidFill>
            </a:endParaRPr>
          </a:p>
          <a:p>
            <a:r>
              <a:rPr lang="en-US">
                <a:solidFill>
                  <a:srgbClr val="00CC00"/>
                </a:solidFill>
              </a:rPr>
              <a:t>Value=MP3 data…</a:t>
            </a:r>
          </a:p>
        </p:txBody>
      </p:sp>
      <p:sp>
        <p:nvSpPr>
          <p:cNvPr id="125985" name="Text Box 33"/>
          <p:cNvSpPr txBox="1">
            <a:spLocks noChangeArrowheads="1"/>
          </p:cNvSpPr>
          <p:nvPr/>
        </p:nvSpPr>
        <p:spPr bwMode="auto">
          <a:xfrm>
            <a:off x="2036763" y="2971800"/>
            <a:ext cx="5540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13598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Flooded queries (Gnutella)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874963" y="2919413"/>
            <a:ext cx="554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638300" y="2971800"/>
            <a:ext cx="143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Publisher@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6958013" y="2590800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Client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3810000" y="39624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3276600" y="47244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4572000" y="40386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5715000" y="39624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5410200" y="22860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4495800" y="19050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3352800" y="19812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6999" name="Freeform 23"/>
          <p:cNvSpPr>
            <a:spLocks/>
          </p:cNvSpPr>
          <p:nvPr/>
        </p:nvSpPr>
        <p:spPr bwMode="auto">
          <a:xfrm>
            <a:off x="5943600" y="2514600"/>
            <a:ext cx="1066800" cy="304800"/>
          </a:xfrm>
          <a:custGeom>
            <a:avLst/>
            <a:gdLst>
              <a:gd name="T0" fmla="*/ 672 w 672"/>
              <a:gd name="T1" fmla="*/ 192 h 192"/>
              <a:gd name="T2" fmla="*/ 336 w 672"/>
              <a:gd name="T3" fmla="*/ 48 h 192"/>
              <a:gd name="T4" fmla="*/ 0 w 672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92">
                <a:moveTo>
                  <a:pt x="672" y="192"/>
                </a:moveTo>
                <a:cubicBezTo>
                  <a:pt x="560" y="136"/>
                  <a:pt x="448" y="80"/>
                  <a:pt x="336" y="48"/>
                </a:cubicBezTo>
                <a:cubicBezTo>
                  <a:pt x="224" y="16"/>
                  <a:pt x="112" y="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04" name="Freeform 28"/>
          <p:cNvSpPr>
            <a:spLocks/>
          </p:cNvSpPr>
          <p:nvPr/>
        </p:nvSpPr>
        <p:spPr bwMode="auto">
          <a:xfrm>
            <a:off x="5943600" y="2819400"/>
            <a:ext cx="1066800" cy="1143000"/>
          </a:xfrm>
          <a:custGeom>
            <a:avLst/>
            <a:gdLst>
              <a:gd name="T0" fmla="*/ 624 w 624"/>
              <a:gd name="T1" fmla="*/ 0 h 672"/>
              <a:gd name="T2" fmla="*/ 192 w 624"/>
              <a:gd name="T3" fmla="*/ 336 h 672"/>
              <a:gd name="T4" fmla="*/ 0 w 624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672">
                <a:moveTo>
                  <a:pt x="624" y="0"/>
                </a:moveTo>
                <a:cubicBezTo>
                  <a:pt x="460" y="112"/>
                  <a:pt x="296" y="224"/>
                  <a:pt x="192" y="336"/>
                </a:cubicBezTo>
                <a:cubicBezTo>
                  <a:pt x="88" y="448"/>
                  <a:pt x="44" y="560"/>
                  <a:pt x="0" y="67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7007" name="Freeform 31"/>
          <p:cNvSpPr>
            <a:spLocks/>
          </p:cNvSpPr>
          <p:nvPr/>
        </p:nvSpPr>
        <p:spPr bwMode="auto">
          <a:xfrm>
            <a:off x="4953000" y="2133600"/>
            <a:ext cx="533400" cy="228600"/>
          </a:xfrm>
          <a:custGeom>
            <a:avLst/>
            <a:gdLst>
              <a:gd name="T0" fmla="*/ 336 w 336"/>
              <a:gd name="T1" fmla="*/ 144 h 144"/>
              <a:gd name="T2" fmla="*/ 192 w 336"/>
              <a:gd name="T3" fmla="*/ 48 h 144"/>
              <a:gd name="T4" fmla="*/ 0 w 33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44">
                <a:moveTo>
                  <a:pt x="336" y="144"/>
                </a:moveTo>
                <a:cubicBezTo>
                  <a:pt x="292" y="108"/>
                  <a:pt x="248" y="72"/>
                  <a:pt x="192" y="48"/>
                </a:cubicBezTo>
                <a:cubicBezTo>
                  <a:pt x="136" y="24"/>
                  <a:pt x="6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08" name="Freeform 32"/>
          <p:cNvSpPr>
            <a:spLocks/>
          </p:cNvSpPr>
          <p:nvPr/>
        </p:nvSpPr>
        <p:spPr bwMode="auto">
          <a:xfrm>
            <a:off x="3810000" y="2514600"/>
            <a:ext cx="1676400" cy="342900"/>
          </a:xfrm>
          <a:custGeom>
            <a:avLst/>
            <a:gdLst>
              <a:gd name="T0" fmla="*/ 1056 w 1056"/>
              <a:gd name="T1" fmla="*/ 144 h 216"/>
              <a:gd name="T2" fmla="*/ 480 w 1056"/>
              <a:gd name="T3" fmla="*/ 192 h 216"/>
              <a:gd name="T4" fmla="*/ 0 w 1056"/>
              <a:gd name="T5" fmla="*/ 0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216">
                <a:moveTo>
                  <a:pt x="1056" y="144"/>
                </a:moveTo>
                <a:cubicBezTo>
                  <a:pt x="856" y="180"/>
                  <a:pt x="656" y="216"/>
                  <a:pt x="480" y="192"/>
                </a:cubicBezTo>
                <a:cubicBezTo>
                  <a:pt x="304" y="168"/>
                  <a:pt x="152" y="8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09" name="Freeform 33"/>
          <p:cNvSpPr>
            <a:spLocks/>
          </p:cNvSpPr>
          <p:nvPr/>
        </p:nvSpPr>
        <p:spPr bwMode="auto">
          <a:xfrm>
            <a:off x="5029200" y="4191000"/>
            <a:ext cx="762000" cy="266700"/>
          </a:xfrm>
          <a:custGeom>
            <a:avLst/>
            <a:gdLst>
              <a:gd name="T0" fmla="*/ 480 w 480"/>
              <a:gd name="T1" fmla="*/ 0 h 168"/>
              <a:gd name="T2" fmla="*/ 240 w 480"/>
              <a:gd name="T3" fmla="*/ 144 h 168"/>
              <a:gd name="T4" fmla="*/ 0 w 480"/>
              <a:gd name="T5" fmla="*/ 14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0" h="168">
                <a:moveTo>
                  <a:pt x="480" y="0"/>
                </a:moveTo>
                <a:cubicBezTo>
                  <a:pt x="400" y="60"/>
                  <a:pt x="320" y="120"/>
                  <a:pt x="240" y="144"/>
                </a:cubicBezTo>
                <a:cubicBezTo>
                  <a:pt x="160" y="168"/>
                  <a:pt x="80" y="156"/>
                  <a:pt x="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10" name="Freeform 34"/>
          <p:cNvSpPr>
            <a:spLocks/>
          </p:cNvSpPr>
          <p:nvPr/>
        </p:nvSpPr>
        <p:spPr bwMode="auto">
          <a:xfrm>
            <a:off x="3810000" y="4495800"/>
            <a:ext cx="914400" cy="533400"/>
          </a:xfrm>
          <a:custGeom>
            <a:avLst/>
            <a:gdLst>
              <a:gd name="T0" fmla="*/ 576 w 576"/>
              <a:gd name="T1" fmla="*/ 0 h 336"/>
              <a:gd name="T2" fmla="*/ 384 w 576"/>
              <a:gd name="T3" fmla="*/ 240 h 336"/>
              <a:gd name="T4" fmla="*/ 0 w 576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336">
                <a:moveTo>
                  <a:pt x="576" y="0"/>
                </a:moveTo>
                <a:cubicBezTo>
                  <a:pt x="528" y="92"/>
                  <a:pt x="480" y="184"/>
                  <a:pt x="384" y="240"/>
                </a:cubicBezTo>
                <a:cubicBezTo>
                  <a:pt x="288" y="296"/>
                  <a:pt x="144" y="316"/>
                  <a:pt x="0" y="3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11" name="Freeform 35"/>
          <p:cNvSpPr>
            <a:spLocks/>
          </p:cNvSpPr>
          <p:nvPr/>
        </p:nvSpPr>
        <p:spPr bwMode="auto">
          <a:xfrm>
            <a:off x="4191000" y="4038600"/>
            <a:ext cx="457200" cy="76200"/>
          </a:xfrm>
          <a:custGeom>
            <a:avLst/>
            <a:gdLst>
              <a:gd name="T0" fmla="*/ 288 w 288"/>
              <a:gd name="T1" fmla="*/ 48 h 48"/>
              <a:gd name="T2" fmla="*/ 192 w 288"/>
              <a:gd name="T3" fmla="*/ 0 h 48"/>
              <a:gd name="T4" fmla="*/ 0 w 28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">
                <a:moveTo>
                  <a:pt x="288" y="48"/>
                </a:moveTo>
                <a:cubicBezTo>
                  <a:pt x="264" y="24"/>
                  <a:pt x="240" y="0"/>
                  <a:pt x="192" y="0"/>
                </a:cubicBezTo>
                <a:cubicBezTo>
                  <a:pt x="144" y="0"/>
                  <a:pt x="72" y="24"/>
                  <a:pt x="0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7013" name="Freeform 37"/>
          <p:cNvSpPr>
            <a:spLocks/>
          </p:cNvSpPr>
          <p:nvPr/>
        </p:nvSpPr>
        <p:spPr bwMode="auto">
          <a:xfrm>
            <a:off x="3048000" y="2438400"/>
            <a:ext cx="381000" cy="533400"/>
          </a:xfrm>
          <a:custGeom>
            <a:avLst/>
            <a:gdLst>
              <a:gd name="T0" fmla="*/ 192 w 192"/>
              <a:gd name="T1" fmla="*/ 0 h 288"/>
              <a:gd name="T2" fmla="*/ 48 w 192"/>
              <a:gd name="T3" fmla="*/ 96 h 288"/>
              <a:gd name="T4" fmla="*/ 0 w 192"/>
              <a:gd name="T5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288">
                <a:moveTo>
                  <a:pt x="192" y="0"/>
                </a:moveTo>
                <a:cubicBezTo>
                  <a:pt x="136" y="24"/>
                  <a:pt x="80" y="48"/>
                  <a:pt x="48" y="96"/>
                </a:cubicBezTo>
                <a:cubicBezTo>
                  <a:pt x="16" y="144"/>
                  <a:pt x="16" y="256"/>
                  <a:pt x="0" y="28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365125" y="6076950"/>
            <a:ext cx="8081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Robust, but worst case O(</a:t>
            </a:r>
            <a:r>
              <a:rPr lang="en-US" sz="2800" i="1">
                <a:latin typeface="Times New Roman" charset="0"/>
              </a:rPr>
              <a:t>N</a:t>
            </a:r>
            <a:r>
              <a:rPr lang="en-US" sz="2800"/>
              <a:t>) messages per lookup</a:t>
            </a:r>
          </a:p>
        </p:txBody>
      </p: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1495425" y="3352800"/>
            <a:ext cx="2238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Key=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endParaRPr lang="en-US">
              <a:solidFill>
                <a:srgbClr val="00CC00"/>
              </a:solidFill>
            </a:endParaRPr>
          </a:p>
          <a:p>
            <a:r>
              <a:rPr lang="en-US">
                <a:solidFill>
                  <a:srgbClr val="00CC00"/>
                </a:solidFill>
              </a:rPr>
              <a:t>Value=MP3 data…</a:t>
            </a:r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6577013" y="2057400"/>
            <a:ext cx="181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Lookup(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r>
              <a:rPr lang="en-US">
                <a:solidFill>
                  <a:srgbClr val="00CC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3415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Routed queries (Freenet, Chord, etc.)</a:t>
            </a:r>
            <a:br>
              <a:rPr lang="en-US"/>
            </a:br>
            <a:endParaRPr lang="en-US"/>
          </a:p>
        </p:txBody>
      </p:sp>
      <p:sp>
        <p:nvSpPr>
          <p:cNvPr id="128003" name="Text Box 1027"/>
          <p:cNvSpPr txBox="1">
            <a:spLocks noChangeArrowheads="1"/>
          </p:cNvSpPr>
          <p:nvPr/>
        </p:nvSpPr>
        <p:spPr bwMode="auto">
          <a:xfrm>
            <a:off x="2811463" y="2919413"/>
            <a:ext cx="554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8004" name="Text Box 1028"/>
          <p:cNvSpPr txBox="1">
            <a:spLocks noChangeArrowheads="1"/>
          </p:cNvSpPr>
          <p:nvPr/>
        </p:nvSpPr>
        <p:spPr bwMode="auto">
          <a:xfrm>
            <a:off x="914400" y="3032125"/>
            <a:ext cx="1201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Publisher</a:t>
            </a:r>
          </a:p>
        </p:txBody>
      </p:sp>
      <p:sp>
        <p:nvSpPr>
          <p:cNvPr id="128007" name="Text Box 1031"/>
          <p:cNvSpPr txBox="1">
            <a:spLocks noChangeArrowheads="1"/>
          </p:cNvSpPr>
          <p:nvPr/>
        </p:nvSpPr>
        <p:spPr bwMode="auto">
          <a:xfrm>
            <a:off x="6958013" y="2590800"/>
            <a:ext cx="814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Client</a:t>
            </a:r>
          </a:p>
        </p:txBody>
      </p:sp>
      <p:sp>
        <p:nvSpPr>
          <p:cNvPr id="128008" name="Text Box 1032"/>
          <p:cNvSpPr txBox="1">
            <a:spLocks noChangeArrowheads="1"/>
          </p:cNvSpPr>
          <p:nvPr/>
        </p:nvSpPr>
        <p:spPr bwMode="auto">
          <a:xfrm>
            <a:off x="3810000" y="39624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8009" name="Text Box 1033"/>
          <p:cNvSpPr txBox="1">
            <a:spLocks noChangeArrowheads="1"/>
          </p:cNvSpPr>
          <p:nvPr/>
        </p:nvSpPr>
        <p:spPr bwMode="auto">
          <a:xfrm>
            <a:off x="3276600" y="47244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8010" name="Text Box 1034"/>
          <p:cNvSpPr txBox="1">
            <a:spLocks noChangeArrowheads="1"/>
          </p:cNvSpPr>
          <p:nvPr/>
        </p:nvSpPr>
        <p:spPr bwMode="auto">
          <a:xfrm>
            <a:off x="4572000" y="40386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8011" name="Text Box 1035"/>
          <p:cNvSpPr txBox="1">
            <a:spLocks noChangeArrowheads="1"/>
          </p:cNvSpPr>
          <p:nvPr/>
        </p:nvSpPr>
        <p:spPr bwMode="auto">
          <a:xfrm>
            <a:off x="5715000" y="39624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8012" name="Text Box 1036"/>
          <p:cNvSpPr txBox="1">
            <a:spLocks noChangeArrowheads="1"/>
          </p:cNvSpPr>
          <p:nvPr/>
        </p:nvSpPr>
        <p:spPr bwMode="auto">
          <a:xfrm>
            <a:off x="5410200" y="22860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8013" name="Text Box 1037"/>
          <p:cNvSpPr txBox="1">
            <a:spLocks noChangeArrowheads="1"/>
          </p:cNvSpPr>
          <p:nvPr/>
        </p:nvSpPr>
        <p:spPr bwMode="auto">
          <a:xfrm>
            <a:off x="4495800" y="19050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8014" name="Text Box 1038"/>
          <p:cNvSpPr txBox="1">
            <a:spLocks noChangeArrowheads="1"/>
          </p:cNvSpPr>
          <p:nvPr/>
        </p:nvSpPr>
        <p:spPr bwMode="auto">
          <a:xfrm>
            <a:off x="3352800" y="1981200"/>
            <a:ext cx="554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N</a:t>
            </a:r>
            <a:r>
              <a:rPr lang="en-US" sz="2800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8016" name="Freeform 1040"/>
          <p:cNvSpPr>
            <a:spLocks/>
          </p:cNvSpPr>
          <p:nvPr/>
        </p:nvSpPr>
        <p:spPr bwMode="auto">
          <a:xfrm>
            <a:off x="5943600" y="2514600"/>
            <a:ext cx="1066800" cy="304800"/>
          </a:xfrm>
          <a:custGeom>
            <a:avLst/>
            <a:gdLst>
              <a:gd name="T0" fmla="*/ 672 w 672"/>
              <a:gd name="T1" fmla="*/ 192 h 192"/>
              <a:gd name="T2" fmla="*/ 336 w 672"/>
              <a:gd name="T3" fmla="*/ 48 h 192"/>
              <a:gd name="T4" fmla="*/ 0 w 672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192">
                <a:moveTo>
                  <a:pt x="672" y="192"/>
                </a:moveTo>
                <a:cubicBezTo>
                  <a:pt x="560" y="136"/>
                  <a:pt x="448" y="80"/>
                  <a:pt x="336" y="48"/>
                </a:cubicBezTo>
                <a:cubicBezTo>
                  <a:pt x="224" y="16"/>
                  <a:pt x="112" y="8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4" name="Freeform 1048"/>
          <p:cNvSpPr>
            <a:spLocks/>
          </p:cNvSpPr>
          <p:nvPr/>
        </p:nvSpPr>
        <p:spPr bwMode="auto">
          <a:xfrm>
            <a:off x="3810000" y="2362200"/>
            <a:ext cx="1600200" cy="228600"/>
          </a:xfrm>
          <a:custGeom>
            <a:avLst/>
            <a:gdLst>
              <a:gd name="T0" fmla="*/ 1008 w 1008"/>
              <a:gd name="T1" fmla="*/ 144 h 144"/>
              <a:gd name="T2" fmla="*/ 384 w 1008"/>
              <a:gd name="T3" fmla="*/ 96 h 144"/>
              <a:gd name="T4" fmla="*/ 0 w 1008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144">
                <a:moveTo>
                  <a:pt x="1008" y="144"/>
                </a:moveTo>
                <a:cubicBezTo>
                  <a:pt x="780" y="132"/>
                  <a:pt x="552" y="120"/>
                  <a:pt x="384" y="96"/>
                </a:cubicBezTo>
                <a:cubicBezTo>
                  <a:pt x="216" y="72"/>
                  <a:pt x="108" y="3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5" name="Freeform 1049"/>
          <p:cNvSpPr>
            <a:spLocks/>
          </p:cNvSpPr>
          <p:nvPr/>
        </p:nvSpPr>
        <p:spPr bwMode="auto">
          <a:xfrm>
            <a:off x="3810000" y="2514600"/>
            <a:ext cx="393700" cy="1447800"/>
          </a:xfrm>
          <a:custGeom>
            <a:avLst/>
            <a:gdLst>
              <a:gd name="T0" fmla="*/ 0 w 392"/>
              <a:gd name="T1" fmla="*/ 0 h 864"/>
              <a:gd name="T2" fmla="*/ 336 w 392"/>
              <a:gd name="T3" fmla="*/ 384 h 864"/>
              <a:gd name="T4" fmla="*/ 336 w 392"/>
              <a:gd name="T5" fmla="*/ 864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2" h="864">
                <a:moveTo>
                  <a:pt x="0" y="0"/>
                </a:moveTo>
                <a:cubicBezTo>
                  <a:pt x="140" y="120"/>
                  <a:pt x="280" y="240"/>
                  <a:pt x="336" y="384"/>
                </a:cubicBezTo>
                <a:cubicBezTo>
                  <a:pt x="392" y="528"/>
                  <a:pt x="364" y="696"/>
                  <a:pt x="336" y="86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29" name="Text Box 1053"/>
          <p:cNvSpPr txBox="1">
            <a:spLocks noChangeArrowheads="1"/>
          </p:cNvSpPr>
          <p:nvPr/>
        </p:nvSpPr>
        <p:spPr bwMode="auto">
          <a:xfrm>
            <a:off x="6424613" y="2971800"/>
            <a:ext cx="1814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CC00"/>
                </a:solidFill>
              </a:rPr>
              <a:t>Lookup(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r>
              <a:rPr lang="en-US">
                <a:solidFill>
                  <a:srgbClr val="00CC00"/>
                </a:solidFill>
              </a:rPr>
              <a:t>)</a:t>
            </a:r>
          </a:p>
        </p:txBody>
      </p:sp>
      <p:sp>
        <p:nvSpPr>
          <p:cNvPr id="128030" name="Text Box 1054"/>
          <p:cNvSpPr txBox="1">
            <a:spLocks noChangeArrowheads="1"/>
          </p:cNvSpPr>
          <p:nvPr/>
        </p:nvSpPr>
        <p:spPr bwMode="auto">
          <a:xfrm>
            <a:off x="733425" y="3429000"/>
            <a:ext cx="2238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Key=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“</a:t>
            </a:r>
            <a:r>
              <a:rPr lang="en-US">
                <a:solidFill>
                  <a:srgbClr val="00CC00"/>
                </a:solidFill>
              </a:rPr>
              <a:t>title</a:t>
            </a:r>
            <a:r>
              <a:rPr lang="ja-JP" altLang="en-US">
                <a:solidFill>
                  <a:srgbClr val="00CC00"/>
                </a:solidFill>
                <a:latin typeface="Arial"/>
              </a:rPr>
              <a:t>”</a:t>
            </a:r>
            <a:endParaRPr lang="en-US">
              <a:solidFill>
                <a:srgbClr val="00CC00"/>
              </a:solidFill>
            </a:endParaRPr>
          </a:p>
          <a:p>
            <a:r>
              <a:rPr lang="en-US">
                <a:solidFill>
                  <a:srgbClr val="00CC00"/>
                </a:solidFill>
              </a:rPr>
              <a:t>Value=MP3 data…</a:t>
            </a:r>
          </a:p>
        </p:txBody>
      </p:sp>
      <p:sp>
        <p:nvSpPr>
          <p:cNvPr id="128031" name="Freeform 1055"/>
          <p:cNvSpPr>
            <a:spLocks/>
          </p:cNvSpPr>
          <p:nvPr/>
        </p:nvSpPr>
        <p:spPr bwMode="auto">
          <a:xfrm>
            <a:off x="2057400" y="3200400"/>
            <a:ext cx="762000" cy="76200"/>
          </a:xfrm>
          <a:custGeom>
            <a:avLst/>
            <a:gdLst>
              <a:gd name="T0" fmla="*/ 0 w 480"/>
              <a:gd name="T1" fmla="*/ 48 h 48"/>
              <a:gd name="T2" fmla="*/ 480 w 480"/>
              <a:gd name="T3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0" h="48">
                <a:moveTo>
                  <a:pt x="0" y="48"/>
                </a:moveTo>
                <a:cubicBezTo>
                  <a:pt x="0" y="48"/>
                  <a:pt x="240" y="24"/>
                  <a:pt x="48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32" name="Freeform 1056"/>
          <p:cNvSpPr>
            <a:spLocks/>
          </p:cNvSpPr>
          <p:nvPr/>
        </p:nvSpPr>
        <p:spPr bwMode="auto">
          <a:xfrm>
            <a:off x="3276600" y="3429000"/>
            <a:ext cx="609600" cy="609600"/>
          </a:xfrm>
          <a:custGeom>
            <a:avLst/>
            <a:gdLst>
              <a:gd name="T0" fmla="*/ 0 w 384"/>
              <a:gd name="T1" fmla="*/ 0 h 384"/>
              <a:gd name="T2" fmla="*/ 384 w 384"/>
              <a:gd name="T3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384">
                <a:moveTo>
                  <a:pt x="0" y="0"/>
                </a:moveTo>
                <a:cubicBezTo>
                  <a:pt x="0" y="0"/>
                  <a:pt x="192" y="192"/>
                  <a:pt x="384" y="38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2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challenges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Define a useful key nearness metric</a:t>
            </a:r>
          </a:p>
          <a:p>
            <a:r>
              <a:rPr lang="en-US" sz="2800"/>
              <a:t>Keep the hop count small</a:t>
            </a:r>
          </a:p>
          <a:p>
            <a:r>
              <a:rPr lang="en-US" sz="2800"/>
              <a:t>Keep the tables small</a:t>
            </a:r>
          </a:p>
          <a:p>
            <a:r>
              <a:rPr lang="en-US" sz="2800"/>
              <a:t>Stay robust despite rapid change</a:t>
            </a:r>
          </a:p>
          <a:p>
            <a:endParaRPr lang="en-US" sz="2800"/>
          </a:p>
          <a:p>
            <a:r>
              <a:rPr lang="en-US" sz="2800"/>
              <a:t>Freenet: emphasizes anonymity</a:t>
            </a:r>
          </a:p>
          <a:p>
            <a:r>
              <a:rPr lang="en-US" sz="2800"/>
              <a:t>Chord: emphasizes efficiency and simplicity</a:t>
            </a:r>
          </a:p>
        </p:txBody>
      </p:sp>
    </p:spTree>
    <p:extLst>
      <p:ext uri="{BB962C8B-B14F-4D97-AF65-F5344CB8AC3E}">
        <p14:creationId xmlns:p14="http://schemas.microsoft.com/office/powerpoint/2010/main" val="1183990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Chord properties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/>
              <a:t>Efficient: O(</a:t>
            </a:r>
            <a:r>
              <a:rPr lang="en-US" i="1">
                <a:latin typeface="Times New Roman" charset="0"/>
              </a:rPr>
              <a:t>log(N)</a:t>
            </a:r>
            <a:r>
              <a:rPr lang="en-US"/>
              <a:t>) messages per lookup</a:t>
            </a:r>
          </a:p>
          <a:p>
            <a:pPr lvl="1"/>
            <a:r>
              <a:rPr lang="en-US"/>
              <a:t>N is the total number of servers</a:t>
            </a:r>
          </a:p>
          <a:p>
            <a:r>
              <a:rPr lang="en-US"/>
              <a:t>Scalable: O(</a:t>
            </a:r>
            <a:r>
              <a:rPr lang="en-US" i="1">
                <a:latin typeface="Times New Roman" charset="0"/>
              </a:rPr>
              <a:t>log(N)</a:t>
            </a:r>
            <a:r>
              <a:rPr lang="en-US"/>
              <a:t>) state per node</a:t>
            </a:r>
          </a:p>
          <a:p>
            <a:r>
              <a:rPr lang="en-US"/>
              <a:t>Robust: survives massive failures</a:t>
            </a:r>
          </a:p>
          <a:p>
            <a:endParaRPr lang="en-US"/>
          </a:p>
          <a:p>
            <a:r>
              <a:rPr lang="en-US"/>
              <a:t>Proofs are in paper / tech report</a:t>
            </a:r>
          </a:p>
          <a:p>
            <a:pPr lvl="1"/>
            <a:r>
              <a:rPr lang="en-US"/>
              <a:t>Assuming no malicious participants</a:t>
            </a:r>
          </a:p>
        </p:txBody>
      </p:sp>
    </p:spTree>
    <p:extLst>
      <p:ext uri="{BB962C8B-B14F-4D97-AF65-F5344CB8AC3E}">
        <p14:creationId xmlns:p14="http://schemas.microsoft.com/office/powerpoint/2010/main" val="3328376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Chord overview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/>
              <a:t>Provides peer-to-peer hash lookup:</a:t>
            </a:r>
          </a:p>
          <a:p>
            <a:pPr lvl="1"/>
            <a:r>
              <a:rPr lang="en-US"/>
              <a:t>Lookup(key) </a:t>
            </a:r>
            <a:r>
              <a:rPr lang="en-US" b="1">
                <a:sym typeface="Symbol" charset="0"/>
              </a:rPr>
              <a:t></a:t>
            </a:r>
            <a:r>
              <a:rPr lang="en-US"/>
              <a:t> IP address</a:t>
            </a:r>
          </a:p>
          <a:p>
            <a:pPr lvl="1"/>
            <a:r>
              <a:rPr lang="en-US"/>
              <a:t>Chord does not store the data</a:t>
            </a:r>
          </a:p>
          <a:p>
            <a:r>
              <a:rPr lang="en-US"/>
              <a:t>How does Chord route lookups?</a:t>
            </a:r>
          </a:p>
          <a:p>
            <a:r>
              <a:rPr lang="en-US"/>
              <a:t>How does Chord maintain routing tables? </a:t>
            </a:r>
          </a:p>
        </p:txBody>
      </p:sp>
    </p:spTree>
    <p:extLst>
      <p:ext uri="{BB962C8B-B14F-4D97-AF65-F5344CB8AC3E}">
        <p14:creationId xmlns:p14="http://schemas.microsoft.com/office/powerpoint/2010/main" val="33878478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Chord IDs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/>
              <a:t>Key identifier = SHA-1(key)</a:t>
            </a:r>
          </a:p>
          <a:p>
            <a:r>
              <a:rPr lang="en-US"/>
              <a:t>Node identifier = SHA-1(IP address)</a:t>
            </a:r>
          </a:p>
          <a:p>
            <a:r>
              <a:rPr lang="en-US"/>
              <a:t>Both are uniformly distributed</a:t>
            </a:r>
          </a:p>
          <a:p>
            <a:r>
              <a:rPr lang="en-US"/>
              <a:t>Both exist in the same ID space</a:t>
            </a:r>
          </a:p>
          <a:p>
            <a:endParaRPr lang="en-US"/>
          </a:p>
          <a:p>
            <a:r>
              <a:rPr lang="en-US"/>
              <a:t>How to map key IDs to node IDs?</a:t>
            </a:r>
          </a:p>
        </p:txBody>
      </p:sp>
    </p:spTree>
    <p:extLst>
      <p:ext uri="{BB962C8B-B14F-4D97-AF65-F5344CB8AC3E}">
        <p14:creationId xmlns:p14="http://schemas.microsoft.com/office/powerpoint/2010/main" val="168904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/>
              <a:t>Consistent hashing [Karger 97]</a:t>
            </a:r>
          </a:p>
        </p:txBody>
      </p:sp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2667000" y="2209800"/>
            <a:ext cx="3810000" cy="3810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561138" y="38862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057400" y="49434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N90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057400" y="25146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N105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895600" y="57912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K80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943600" y="25146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K20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572000" y="1752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K5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622675" y="3665538"/>
            <a:ext cx="1909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Circular 7-bit</a:t>
            </a:r>
          </a:p>
          <a:p>
            <a:pPr algn="ctr"/>
            <a:r>
              <a:rPr lang="en-US" sz="2400"/>
              <a:t>ID space</a:t>
            </a: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H="1" flipV="1">
            <a:off x="2819400" y="5486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3048000" y="1676400"/>
            <a:ext cx="81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 5</a:t>
            </a: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3810000" y="19050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228600" y="1981200"/>
            <a:ext cx="1258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Node 105</a:t>
            </a: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>
            <a:off x="1447800" y="2286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517525" y="6205538"/>
            <a:ext cx="7885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 key is stored at its </a:t>
            </a:r>
            <a:r>
              <a:rPr lang="en-US" sz="2400">
                <a:solidFill>
                  <a:srgbClr val="FF0000"/>
                </a:solidFill>
              </a:rPr>
              <a:t>successor</a:t>
            </a:r>
            <a:r>
              <a:rPr lang="en-US" sz="2400"/>
              <a:t>: node with next higher ID</a:t>
            </a:r>
          </a:p>
        </p:txBody>
      </p:sp>
      <p:sp>
        <p:nvSpPr>
          <p:cNvPr id="63514" name="Arc 26"/>
          <p:cNvSpPr>
            <a:spLocks/>
          </p:cNvSpPr>
          <p:nvPr/>
        </p:nvSpPr>
        <p:spPr bwMode="auto">
          <a:xfrm>
            <a:off x="5029200" y="1905000"/>
            <a:ext cx="2133600" cy="1981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15" name="Arc 27"/>
          <p:cNvSpPr>
            <a:spLocks/>
          </p:cNvSpPr>
          <p:nvPr/>
        </p:nvSpPr>
        <p:spPr bwMode="auto">
          <a:xfrm>
            <a:off x="6324600" y="2895600"/>
            <a:ext cx="4572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69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/>
              <a:t>Consistent hashing [Karger 97]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304800" y="1859829"/>
            <a:ext cx="889217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Theorem: For any set of N nodes and K keys, with “high probability”</a:t>
            </a:r>
          </a:p>
          <a:p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smtClean="0"/>
              <a:t>Each node is responsible for at most (1+ </a:t>
            </a:r>
            <a:r>
              <a:rPr lang="en-US" sz="2400" dirty="0" err="1" smtClean="0"/>
              <a:t>eps</a:t>
            </a:r>
            <a:r>
              <a:rPr lang="en-US" sz="2400" dirty="0" smtClean="0"/>
              <a:t>) K/N keys</a:t>
            </a:r>
          </a:p>
          <a:p>
            <a:pPr marL="457200" indent="-457200">
              <a:buAutoNum type="arabicParenR"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 smtClean="0"/>
              <a:t>When the (N+1)</a:t>
            </a:r>
            <a:r>
              <a:rPr lang="en-US" sz="2400" dirty="0" err="1" smtClean="0"/>
              <a:t>th</a:t>
            </a:r>
            <a:r>
              <a:rPr lang="en-US" sz="2400" dirty="0" smtClean="0"/>
              <a:t> node joins or leaves the network, responsibility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or O(K/N) keys changes hands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252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P2P (Peer-to-Peer)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 is delivery </a:t>
            </a:r>
            <a:r>
              <a:rPr lang="en-US" i="1" dirty="0" smtClean="0"/>
              <a:t>without</a:t>
            </a:r>
            <a:r>
              <a:rPr lang="en-US" dirty="0" smtClean="0"/>
              <a:t> dedicated infrastructure or centralized control</a:t>
            </a:r>
          </a:p>
          <a:p>
            <a:pPr lvl="1"/>
            <a:r>
              <a:rPr lang="en-US" dirty="0" smtClean="0"/>
              <a:t>Still efficient at scale, and reliable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 idea is to have participants       (or peers) help themselves</a:t>
            </a:r>
          </a:p>
          <a:p>
            <a:pPr lvl="1"/>
            <a:r>
              <a:rPr lang="en-US" dirty="0" smtClean="0"/>
              <a:t>Initially Napster ‘99 for music (gone)</a:t>
            </a:r>
          </a:p>
          <a:p>
            <a:pPr lvl="1"/>
            <a:r>
              <a:rPr lang="en-US" dirty="0" smtClean="0"/>
              <a:t>Now </a:t>
            </a:r>
            <a:r>
              <a:rPr lang="en-US" dirty="0" err="1" smtClean="0"/>
              <a:t>BitTorrent</a:t>
            </a:r>
            <a:r>
              <a:rPr lang="en-US" dirty="0" smtClean="0"/>
              <a:t> ‘01 onwards (popular!)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5363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/>
              <a:t>Basic lookup</a:t>
            </a:r>
          </a:p>
        </p:txBody>
      </p:sp>
      <p:sp>
        <p:nvSpPr>
          <p:cNvPr id="67587" name="Oval 3"/>
          <p:cNvSpPr>
            <a:spLocks noChangeArrowheads="1"/>
          </p:cNvSpPr>
          <p:nvPr/>
        </p:nvSpPr>
        <p:spPr bwMode="auto">
          <a:xfrm>
            <a:off x="2667000" y="2057400"/>
            <a:ext cx="3810000" cy="3810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561138" y="37338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057400" y="47910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N90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057400" y="23622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N105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029200" y="58674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5715000" y="19050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429000" y="16002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 flipV="1">
            <a:off x="3048000" y="2133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1371600" y="4800600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charset="0"/>
              </a:rPr>
              <a:t>K80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6477000" y="1965325"/>
            <a:ext cx="2309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Where is key 80?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67605" name="Freeform 21"/>
          <p:cNvSpPr>
            <a:spLocks/>
          </p:cNvSpPr>
          <p:nvPr/>
        </p:nvSpPr>
        <p:spPr bwMode="auto">
          <a:xfrm>
            <a:off x="4419600" y="1828800"/>
            <a:ext cx="1295400" cy="304800"/>
          </a:xfrm>
          <a:custGeom>
            <a:avLst/>
            <a:gdLst>
              <a:gd name="T0" fmla="*/ 0 w 816"/>
              <a:gd name="T1" fmla="*/ 0 h 192"/>
              <a:gd name="T2" fmla="*/ 432 w 816"/>
              <a:gd name="T3" fmla="*/ 48 h 192"/>
              <a:gd name="T4" fmla="*/ 816 w 81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192">
                <a:moveTo>
                  <a:pt x="0" y="0"/>
                </a:moveTo>
                <a:cubicBezTo>
                  <a:pt x="148" y="8"/>
                  <a:pt x="296" y="16"/>
                  <a:pt x="432" y="48"/>
                </a:cubicBezTo>
                <a:cubicBezTo>
                  <a:pt x="568" y="80"/>
                  <a:pt x="692" y="136"/>
                  <a:pt x="816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6096000" y="2438400"/>
            <a:ext cx="685800" cy="1219200"/>
          </a:xfrm>
          <a:custGeom>
            <a:avLst/>
            <a:gdLst>
              <a:gd name="T0" fmla="*/ 0 w 432"/>
              <a:gd name="T1" fmla="*/ 0 h 768"/>
              <a:gd name="T2" fmla="*/ 288 w 432"/>
              <a:gd name="T3" fmla="*/ 336 h 768"/>
              <a:gd name="T4" fmla="*/ 432 w 432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09" name="Freeform 25"/>
          <p:cNvSpPr>
            <a:spLocks/>
          </p:cNvSpPr>
          <p:nvPr/>
        </p:nvSpPr>
        <p:spPr bwMode="auto">
          <a:xfrm>
            <a:off x="5867400" y="4267200"/>
            <a:ext cx="990600" cy="1676400"/>
          </a:xfrm>
          <a:custGeom>
            <a:avLst/>
            <a:gdLst>
              <a:gd name="T0" fmla="*/ 624 w 624"/>
              <a:gd name="T1" fmla="*/ 0 h 1056"/>
              <a:gd name="T2" fmla="*/ 432 w 624"/>
              <a:gd name="T3" fmla="*/ 576 h 1056"/>
              <a:gd name="T4" fmla="*/ 0 w 624"/>
              <a:gd name="T5" fmla="*/ 1056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0" name="Freeform 26"/>
          <p:cNvSpPr>
            <a:spLocks/>
          </p:cNvSpPr>
          <p:nvPr/>
        </p:nvSpPr>
        <p:spPr bwMode="auto">
          <a:xfrm>
            <a:off x="2743200" y="5334000"/>
            <a:ext cx="2209800" cy="762000"/>
          </a:xfrm>
          <a:custGeom>
            <a:avLst/>
            <a:gdLst>
              <a:gd name="T0" fmla="*/ 1392 w 1392"/>
              <a:gd name="T1" fmla="*/ 480 h 480"/>
              <a:gd name="T2" fmla="*/ 624 w 1392"/>
              <a:gd name="T3" fmla="*/ 384 h 480"/>
              <a:gd name="T4" fmla="*/ 0 w 1392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480">
                <a:moveTo>
                  <a:pt x="1392" y="480"/>
                </a:moveTo>
                <a:cubicBezTo>
                  <a:pt x="1124" y="472"/>
                  <a:pt x="856" y="464"/>
                  <a:pt x="624" y="384"/>
                </a:cubicBezTo>
                <a:cubicBezTo>
                  <a:pt x="392" y="304"/>
                  <a:pt x="196" y="152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3" name="Freeform 29"/>
          <p:cNvSpPr>
            <a:spLocks/>
          </p:cNvSpPr>
          <p:nvPr/>
        </p:nvSpPr>
        <p:spPr bwMode="auto">
          <a:xfrm>
            <a:off x="2362200" y="2895600"/>
            <a:ext cx="152400" cy="1828800"/>
          </a:xfrm>
          <a:custGeom>
            <a:avLst/>
            <a:gdLst>
              <a:gd name="T0" fmla="*/ 96 w 96"/>
              <a:gd name="T1" fmla="*/ 1152 h 1152"/>
              <a:gd name="T2" fmla="*/ 0 w 96"/>
              <a:gd name="T3" fmla="*/ 576 h 1152"/>
              <a:gd name="T4" fmla="*/ 96 w 96"/>
              <a:gd name="T5" fmla="*/ 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52">
                <a:moveTo>
                  <a:pt x="96" y="1152"/>
                </a:moveTo>
                <a:cubicBezTo>
                  <a:pt x="48" y="960"/>
                  <a:pt x="0" y="768"/>
                  <a:pt x="0" y="576"/>
                </a:cubicBezTo>
                <a:cubicBezTo>
                  <a:pt x="0" y="384"/>
                  <a:pt x="48" y="192"/>
                  <a:pt x="96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4" name="Line 30"/>
          <p:cNvSpPr>
            <a:spLocks noChangeShapeType="1"/>
          </p:cNvSpPr>
          <p:nvPr/>
        </p:nvSpPr>
        <p:spPr bwMode="auto">
          <a:xfrm flipV="1">
            <a:off x="2895600" y="2514600"/>
            <a:ext cx="274320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3870325" y="3816350"/>
            <a:ext cx="1804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N90 has K80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4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lookup algorithm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Lookup(my-id, key-id)</a:t>
            </a:r>
            <a:endParaRPr lang="en-US" sz="2800" i="1"/>
          </a:p>
          <a:p>
            <a:pPr>
              <a:buFontTx/>
              <a:buNone/>
            </a:pPr>
            <a:r>
              <a:rPr lang="en-US" sz="2800"/>
              <a:t>	n = my successor</a:t>
            </a:r>
          </a:p>
          <a:p>
            <a:pPr>
              <a:buFontTx/>
              <a:buNone/>
            </a:pPr>
            <a:r>
              <a:rPr lang="en-US" sz="2800"/>
              <a:t>	if my-id </a:t>
            </a:r>
            <a:r>
              <a:rPr lang="en-US" sz="2800">
                <a:sym typeface="Symbol" charset="0"/>
              </a:rPr>
              <a:t>&lt;</a:t>
            </a:r>
            <a:r>
              <a:rPr lang="en-US" sz="2800"/>
              <a:t> n </a:t>
            </a:r>
            <a:r>
              <a:rPr lang="en-US" sz="2800">
                <a:sym typeface="Symbol" charset="0"/>
              </a:rPr>
              <a:t>&lt;</a:t>
            </a:r>
            <a:r>
              <a:rPr lang="en-US" sz="2800"/>
              <a:t> key-id</a:t>
            </a:r>
          </a:p>
          <a:p>
            <a:pPr>
              <a:buFontTx/>
              <a:buNone/>
            </a:pPr>
            <a:r>
              <a:rPr lang="en-US" sz="2800"/>
              <a:t>		call Lookup(id) on node n   </a:t>
            </a:r>
            <a:r>
              <a:rPr lang="en-US" sz="2800" i="1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2800"/>
              <a:t>	else</a:t>
            </a:r>
          </a:p>
          <a:p>
            <a:pPr>
              <a:buFontTx/>
              <a:buNone/>
            </a:pPr>
            <a:r>
              <a:rPr lang="en-US" sz="2800"/>
              <a:t>		return my successor		   </a:t>
            </a:r>
            <a:r>
              <a:rPr lang="en-US" sz="2800" i="1">
                <a:latin typeface="Times New Roman" charset="0"/>
              </a:rPr>
              <a:t>// done</a:t>
            </a:r>
          </a:p>
          <a:p>
            <a:pPr>
              <a:buFontTx/>
              <a:buNone/>
            </a:pPr>
            <a:endParaRPr lang="en-US" sz="2800" i="1">
              <a:latin typeface="Times New Roman" charset="0"/>
            </a:endParaRPr>
          </a:p>
          <a:p>
            <a:r>
              <a:rPr lang="en-US" sz="2800"/>
              <a:t>Correctness depends only on successors	</a:t>
            </a:r>
          </a:p>
        </p:txBody>
      </p:sp>
    </p:spTree>
    <p:extLst>
      <p:ext uri="{BB962C8B-B14F-4D97-AF65-F5344CB8AC3E}">
        <p14:creationId xmlns:p14="http://schemas.microsoft.com/office/powerpoint/2010/main" val="1532227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Finger table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allows log(N)-time lookups</a:t>
            </a:r>
          </a:p>
        </p:txBody>
      </p:sp>
      <p:sp>
        <p:nvSpPr>
          <p:cNvPr id="150531" name="Oval 3"/>
          <p:cNvSpPr>
            <a:spLocks noChangeArrowheads="1"/>
          </p:cNvSpPr>
          <p:nvPr/>
        </p:nvSpPr>
        <p:spPr bwMode="auto">
          <a:xfrm>
            <a:off x="2897188" y="24399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590800" y="53355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775325" y="25574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½</a:t>
            </a:r>
            <a:endParaRPr lang="en-US" sz="2400">
              <a:latin typeface="Helvetica" charset="0"/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2971800" y="25923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¼</a:t>
            </a:r>
            <a:endParaRPr lang="en-US" sz="2400">
              <a:latin typeface="Helvetica" charset="0"/>
            </a:endParaRP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2465388" y="3963988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1/8</a:t>
            </a:r>
            <a:endParaRPr lang="en-US" sz="1400" b="1">
              <a:latin typeface="Helvetica" charset="0"/>
            </a:endParaRP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2514600" y="46497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1/16</a:t>
            </a:r>
            <a:endParaRPr lang="en-US" sz="1400" b="1">
              <a:latin typeface="Helvetica" charset="0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2590800" y="48021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1/32</a:t>
            </a:r>
            <a:endParaRPr lang="en-US" sz="1400" b="1">
              <a:latin typeface="Helvetica" charset="0"/>
            </a:endParaRP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2671763" y="4954588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1/64</a:t>
            </a:r>
            <a:endParaRPr lang="en-US" sz="1400" b="1">
              <a:latin typeface="Helvetica" charset="0"/>
            </a:endParaRP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2725738" y="5106988"/>
            <a:ext cx="627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1/128</a:t>
            </a:r>
            <a:endParaRPr lang="en-US" sz="1400" b="1">
              <a:latin typeface="Helvetica" charset="0"/>
            </a:endParaRPr>
          </a:p>
        </p:txBody>
      </p:sp>
      <p:sp>
        <p:nvSpPr>
          <p:cNvPr id="150540" name="Freeform 12"/>
          <p:cNvSpPr>
            <a:spLocks/>
          </p:cNvSpPr>
          <p:nvPr/>
        </p:nvSpPr>
        <p:spPr bwMode="auto">
          <a:xfrm>
            <a:off x="3200400" y="4979988"/>
            <a:ext cx="177800" cy="355600"/>
          </a:xfrm>
          <a:custGeom>
            <a:avLst/>
            <a:gdLst>
              <a:gd name="T0" fmla="*/ 96 w 112"/>
              <a:gd name="T1" fmla="*/ 224 h 224"/>
              <a:gd name="T2" fmla="*/ 96 w 112"/>
              <a:gd name="T3" fmla="*/ 32 h 224"/>
              <a:gd name="T4" fmla="*/ 0 w 112"/>
              <a:gd name="T5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1" name="Freeform 13"/>
          <p:cNvSpPr>
            <a:spLocks/>
          </p:cNvSpPr>
          <p:nvPr/>
        </p:nvSpPr>
        <p:spPr bwMode="auto">
          <a:xfrm>
            <a:off x="3124200" y="4814888"/>
            <a:ext cx="419100" cy="444500"/>
          </a:xfrm>
          <a:custGeom>
            <a:avLst/>
            <a:gdLst>
              <a:gd name="T0" fmla="*/ 144 w 264"/>
              <a:gd name="T1" fmla="*/ 280 h 280"/>
              <a:gd name="T2" fmla="*/ 240 w 264"/>
              <a:gd name="T3" fmla="*/ 40 h 280"/>
              <a:gd name="T4" fmla="*/ 0 w 264"/>
              <a:gd name="T5" fmla="*/ 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2" name="Freeform 14"/>
          <p:cNvSpPr>
            <a:spLocks/>
          </p:cNvSpPr>
          <p:nvPr/>
        </p:nvSpPr>
        <p:spPr bwMode="auto">
          <a:xfrm>
            <a:off x="3048000" y="4637088"/>
            <a:ext cx="736600" cy="622300"/>
          </a:xfrm>
          <a:custGeom>
            <a:avLst/>
            <a:gdLst>
              <a:gd name="T0" fmla="*/ 192 w 464"/>
              <a:gd name="T1" fmla="*/ 392 h 392"/>
              <a:gd name="T2" fmla="*/ 432 w 464"/>
              <a:gd name="T3" fmla="*/ 56 h 392"/>
              <a:gd name="T4" fmla="*/ 0 w 464"/>
              <a:gd name="T5" fmla="*/ 5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3" name="Freeform 15"/>
          <p:cNvSpPr>
            <a:spLocks/>
          </p:cNvSpPr>
          <p:nvPr/>
        </p:nvSpPr>
        <p:spPr bwMode="auto">
          <a:xfrm>
            <a:off x="2895600" y="4116388"/>
            <a:ext cx="1447800" cy="1143000"/>
          </a:xfrm>
          <a:custGeom>
            <a:avLst/>
            <a:gdLst>
              <a:gd name="T0" fmla="*/ 288 w 912"/>
              <a:gd name="T1" fmla="*/ 720 h 720"/>
              <a:gd name="T2" fmla="*/ 864 w 912"/>
              <a:gd name="T3" fmla="*/ 144 h 720"/>
              <a:gd name="T4" fmla="*/ 0 w 91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4" name="Freeform 16"/>
          <p:cNvSpPr>
            <a:spLocks/>
          </p:cNvSpPr>
          <p:nvPr/>
        </p:nvSpPr>
        <p:spPr bwMode="auto">
          <a:xfrm>
            <a:off x="3352800" y="2973388"/>
            <a:ext cx="1231900" cy="2286000"/>
          </a:xfrm>
          <a:custGeom>
            <a:avLst/>
            <a:gdLst>
              <a:gd name="T0" fmla="*/ 0 w 776"/>
              <a:gd name="T1" fmla="*/ 1440 h 1440"/>
              <a:gd name="T2" fmla="*/ 768 w 776"/>
              <a:gd name="T3" fmla="*/ 864 h 1440"/>
              <a:gd name="T4" fmla="*/ 48 w 776"/>
              <a:gd name="T5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0545" name="Freeform 17"/>
          <p:cNvSpPr>
            <a:spLocks/>
          </p:cNvSpPr>
          <p:nvPr/>
        </p:nvSpPr>
        <p:spPr bwMode="auto">
          <a:xfrm>
            <a:off x="3352800" y="3049588"/>
            <a:ext cx="2514600" cy="2209800"/>
          </a:xfrm>
          <a:custGeom>
            <a:avLst/>
            <a:gdLst>
              <a:gd name="T0" fmla="*/ 0 w 1584"/>
              <a:gd name="T1" fmla="*/ 1392 h 1392"/>
              <a:gd name="T2" fmla="*/ 864 w 1584"/>
              <a:gd name="T3" fmla="*/ 960 h 1392"/>
              <a:gd name="T4" fmla="*/ 1584 w 1584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29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/>
          <a:lstStyle/>
          <a:p>
            <a:r>
              <a:rPr lang="en-US"/>
              <a:t>Finger </a:t>
            </a:r>
            <a:r>
              <a:rPr lang="en-US" i="1">
                <a:latin typeface="Times New Roman" charset="0"/>
              </a:rPr>
              <a:t>i</a:t>
            </a:r>
            <a:r>
              <a:rPr lang="en-US"/>
              <a:t> points to successor of </a:t>
            </a:r>
            <a:r>
              <a:rPr lang="en-US" i="1">
                <a:latin typeface="Times New Roman" charset="0"/>
              </a:rPr>
              <a:t>n+2</a:t>
            </a:r>
            <a:r>
              <a:rPr lang="en-US" i="1" baseline="30000">
                <a:latin typeface="Times New Roman" charset="0"/>
              </a:rPr>
              <a:t>i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2897188" y="24399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25908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5775325" y="2557463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½</a:t>
            </a:r>
            <a:endParaRPr lang="en-US" sz="2400">
              <a:latin typeface="Helvetica" charset="0"/>
            </a:endParaRP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971800" y="2592388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Helvetica" charset="0"/>
                <a:cs typeface="Times New Roman" charset="0"/>
              </a:rPr>
              <a:t>¼</a:t>
            </a:r>
            <a:endParaRPr lang="en-US" sz="2400">
              <a:latin typeface="Helvetica" charset="0"/>
            </a:endParaRP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2465388" y="3963988"/>
            <a:ext cx="430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1/8</a:t>
            </a:r>
            <a:endParaRPr lang="en-US" sz="1400" b="1">
              <a:latin typeface="Helvetica" charset="0"/>
            </a:endParaRP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514600" y="46497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1/16</a:t>
            </a:r>
            <a:endParaRPr lang="en-US" sz="1400" b="1">
              <a:latin typeface="Helvetica" charset="0"/>
            </a:endParaRP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2590800" y="4802188"/>
            <a:ext cx="528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1/32</a:t>
            </a:r>
            <a:endParaRPr lang="en-US" sz="1400" b="1">
              <a:latin typeface="Helvetica" charset="0"/>
            </a:endParaRP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2671763" y="4954588"/>
            <a:ext cx="528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1/64</a:t>
            </a:r>
            <a:endParaRPr lang="en-US" sz="1400" b="1">
              <a:latin typeface="Helvetica" charset="0"/>
            </a:endParaRP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2725738" y="5106988"/>
            <a:ext cx="627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latin typeface="Helvetica" charset="0"/>
                <a:cs typeface="Times New Roman" charset="0"/>
              </a:rPr>
              <a:t>1/128</a:t>
            </a:r>
            <a:endParaRPr lang="en-US" sz="1400" b="1">
              <a:latin typeface="Helvetica" charset="0"/>
            </a:endParaRPr>
          </a:p>
        </p:txBody>
      </p:sp>
      <p:sp>
        <p:nvSpPr>
          <p:cNvPr id="105489" name="Freeform 17"/>
          <p:cNvSpPr>
            <a:spLocks/>
          </p:cNvSpPr>
          <p:nvPr/>
        </p:nvSpPr>
        <p:spPr bwMode="auto">
          <a:xfrm>
            <a:off x="3200400" y="4979988"/>
            <a:ext cx="177800" cy="355600"/>
          </a:xfrm>
          <a:custGeom>
            <a:avLst/>
            <a:gdLst>
              <a:gd name="T0" fmla="*/ 96 w 112"/>
              <a:gd name="T1" fmla="*/ 224 h 224"/>
              <a:gd name="T2" fmla="*/ 96 w 112"/>
              <a:gd name="T3" fmla="*/ 32 h 224"/>
              <a:gd name="T4" fmla="*/ 0 w 112"/>
              <a:gd name="T5" fmla="*/ 3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5490" name="Freeform 18"/>
          <p:cNvSpPr>
            <a:spLocks/>
          </p:cNvSpPr>
          <p:nvPr/>
        </p:nvSpPr>
        <p:spPr bwMode="auto">
          <a:xfrm>
            <a:off x="3124200" y="4814888"/>
            <a:ext cx="419100" cy="444500"/>
          </a:xfrm>
          <a:custGeom>
            <a:avLst/>
            <a:gdLst>
              <a:gd name="T0" fmla="*/ 144 w 264"/>
              <a:gd name="T1" fmla="*/ 280 h 280"/>
              <a:gd name="T2" fmla="*/ 240 w 264"/>
              <a:gd name="T3" fmla="*/ 40 h 280"/>
              <a:gd name="T4" fmla="*/ 0 w 264"/>
              <a:gd name="T5" fmla="*/ 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5491" name="Freeform 19"/>
          <p:cNvSpPr>
            <a:spLocks/>
          </p:cNvSpPr>
          <p:nvPr/>
        </p:nvSpPr>
        <p:spPr bwMode="auto">
          <a:xfrm>
            <a:off x="3048000" y="4637088"/>
            <a:ext cx="736600" cy="622300"/>
          </a:xfrm>
          <a:custGeom>
            <a:avLst/>
            <a:gdLst>
              <a:gd name="T0" fmla="*/ 192 w 464"/>
              <a:gd name="T1" fmla="*/ 392 h 392"/>
              <a:gd name="T2" fmla="*/ 432 w 464"/>
              <a:gd name="T3" fmla="*/ 56 h 392"/>
              <a:gd name="T4" fmla="*/ 0 w 464"/>
              <a:gd name="T5" fmla="*/ 56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5492" name="Freeform 20"/>
          <p:cNvSpPr>
            <a:spLocks/>
          </p:cNvSpPr>
          <p:nvPr/>
        </p:nvSpPr>
        <p:spPr bwMode="auto">
          <a:xfrm>
            <a:off x="2895600" y="4116388"/>
            <a:ext cx="1447800" cy="1143000"/>
          </a:xfrm>
          <a:custGeom>
            <a:avLst/>
            <a:gdLst>
              <a:gd name="T0" fmla="*/ 288 w 912"/>
              <a:gd name="T1" fmla="*/ 720 h 720"/>
              <a:gd name="T2" fmla="*/ 864 w 912"/>
              <a:gd name="T3" fmla="*/ 144 h 720"/>
              <a:gd name="T4" fmla="*/ 0 w 91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5494" name="Freeform 22"/>
          <p:cNvSpPr>
            <a:spLocks/>
          </p:cNvSpPr>
          <p:nvPr/>
        </p:nvSpPr>
        <p:spPr bwMode="auto">
          <a:xfrm>
            <a:off x="3352800" y="3049588"/>
            <a:ext cx="2514600" cy="2209800"/>
          </a:xfrm>
          <a:custGeom>
            <a:avLst/>
            <a:gdLst>
              <a:gd name="T0" fmla="*/ 0 w 1584"/>
              <a:gd name="T1" fmla="*/ 1392 h 1392"/>
              <a:gd name="T2" fmla="*/ 864 w 1584"/>
              <a:gd name="T3" fmla="*/ 960 h 1392"/>
              <a:gd name="T4" fmla="*/ 1584 w 1584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1600200" y="2438400"/>
            <a:ext cx="598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112</a:t>
            </a:r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>
            <a:off x="2133600" y="2667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3124200" y="19812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105503" name="Freeform 31"/>
          <p:cNvSpPr>
            <a:spLocks/>
          </p:cNvSpPr>
          <p:nvPr/>
        </p:nvSpPr>
        <p:spPr bwMode="auto">
          <a:xfrm>
            <a:off x="3352800" y="3048000"/>
            <a:ext cx="1079500" cy="2209800"/>
          </a:xfrm>
          <a:custGeom>
            <a:avLst/>
            <a:gdLst>
              <a:gd name="T0" fmla="*/ 0 w 680"/>
              <a:gd name="T1" fmla="*/ 1392 h 1392"/>
              <a:gd name="T2" fmla="*/ 672 w 680"/>
              <a:gd name="T3" fmla="*/ 816 h 1392"/>
              <a:gd name="T4" fmla="*/ 48 w 680"/>
              <a:gd name="T5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0" h="1392">
                <a:moveTo>
                  <a:pt x="0" y="1392"/>
                </a:moveTo>
                <a:cubicBezTo>
                  <a:pt x="332" y="1220"/>
                  <a:pt x="664" y="1048"/>
                  <a:pt x="672" y="816"/>
                </a:cubicBezTo>
                <a:cubicBezTo>
                  <a:pt x="680" y="584"/>
                  <a:pt x="364" y="292"/>
                  <a:pt x="4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5505" name="Freeform 33"/>
          <p:cNvSpPr>
            <a:spLocks/>
          </p:cNvSpPr>
          <p:nvPr/>
        </p:nvSpPr>
        <p:spPr bwMode="auto">
          <a:xfrm>
            <a:off x="3289300" y="2590800"/>
            <a:ext cx="1447800" cy="2743200"/>
          </a:xfrm>
          <a:custGeom>
            <a:avLst/>
            <a:gdLst>
              <a:gd name="T0" fmla="*/ 40 w 912"/>
              <a:gd name="T1" fmla="*/ 1680 h 1728"/>
              <a:gd name="T2" fmla="*/ 136 w 912"/>
              <a:gd name="T3" fmla="*/ 1632 h 1728"/>
              <a:gd name="T4" fmla="*/ 856 w 912"/>
              <a:gd name="T5" fmla="*/ 1104 h 1728"/>
              <a:gd name="T6" fmla="*/ 472 w 912"/>
              <a:gd name="T7" fmla="*/ 0 h 1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2" h="1728">
                <a:moveTo>
                  <a:pt x="40" y="1680"/>
                </a:moveTo>
                <a:cubicBezTo>
                  <a:pt x="20" y="1704"/>
                  <a:pt x="0" y="1728"/>
                  <a:pt x="136" y="1632"/>
                </a:cubicBezTo>
                <a:cubicBezTo>
                  <a:pt x="272" y="1536"/>
                  <a:pt x="800" y="1376"/>
                  <a:pt x="856" y="1104"/>
                </a:cubicBezTo>
                <a:cubicBezTo>
                  <a:pt x="912" y="832"/>
                  <a:pt x="692" y="416"/>
                  <a:pt x="47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14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 with fingers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Lookup(my-id, key-id)</a:t>
            </a:r>
            <a:endParaRPr lang="en-US" sz="2800" i="1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800">
                <a:latin typeface="Times New Roman" charset="0"/>
              </a:rPr>
              <a:t>	</a:t>
            </a:r>
            <a:r>
              <a:rPr lang="en-US" sz="2800"/>
              <a:t>look in local finger table for		</a:t>
            </a:r>
          </a:p>
          <a:p>
            <a:pPr>
              <a:buFontTx/>
              <a:buNone/>
            </a:pPr>
            <a:r>
              <a:rPr lang="en-US" sz="2800"/>
              <a:t>		highest node n s.t. my-id </a:t>
            </a:r>
            <a:r>
              <a:rPr lang="en-US" sz="2800">
                <a:sym typeface="Symbol" charset="0"/>
              </a:rPr>
              <a:t>&lt;</a:t>
            </a:r>
            <a:r>
              <a:rPr lang="en-US" sz="2800"/>
              <a:t> n </a:t>
            </a:r>
            <a:r>
              <a:rPr lang="en-US" sz="2800">
                <a:sym typeface="Symbol" charset="0"/>
              </a:rPr>
              <a:t>&lt;</a:t>
            </a:r>
            <a:r>
              <a:rPr lang="en-US" sz="2800"/>
              <a:t> key-id</a:t>
            </a:r>
          </a:p>
          <a:p>
            <a:pPr>
              <a:buFontTx/>
              <a:buNone/>
            </a:pPr>
            <a:r>
              <a:rPr lang="en-US" sz="2800"/>
              <a:t>	if n exists</a:t>
            </a:r>
          </a:p>
          <a:p>
            <a:pPr>
              <a:buFontTx/>
              <a:buNone/>
            </a:pPr>
            <a:r>
              <a:rPr lang="en-US" sz="2800"/>
              <a:t>		call Lookup(id) on node n	</a:t>
            </a:r>
            <a:r>
              <a:rPr lang="en-US" sz="2800" i="1">
                <a:latin typeface="Times New Roman" charset="0"/>
              </a:rPr>
              <a:t>// next hop</a:t>
            </a:r>
          </a:p>
          <a:p>
            <a:pPr>
              <a:buFontTx/>
              <a:buNone/>
            </a:pPr>
            <a:r>
              <a:rPr lang="en-US" sz="2800"/>
              <a:t>	else</a:t>
            </a:r>
          </a:p>
          <a:p>
            <a:pPr>
              <a:buFontTx/>
              <a:buNone/>
            </a:pPr>
            <a:r>
              <a:rPr lang="en-US" sz="2800"/>
              <a:t>		return my successor		</a:t>
            </a:r>
            <a:r>
              <a:rPr lang="en-US" sz="2800" i="1">
                <a:latin typeface="Times New Roman" charset="0"/>
              </a:rPr>
              <a:t>// done</a:t>
            </a:r>
            <a:r>
              <a:rPr lang="en-US" sz="28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85875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Lookups take O(</a:t>
            </a:r>
            <a:r>
              <a:rPr lang="en-US" i="1">
                <a:latin typeface="Times New Roman" charset="0"/>
              </a:rPr>
              <a:t>log(N)</a:t>
            </a:r>
            <a:r>
              <a:rPr lang="en-US"/>
              <a:t>) hops</a:t>
            </a:r>
          </a:p>
        </p:txBody>
      </p:sp>
      <p:sp>
        <p:nvSpPr>
          <p:cNvPr id="141315" name="Oval 3"/>
          <p:cNvSpPr>
            <a:spLocks noChangeArrowheads="1"/>
          </p:cNvSpPr>
          <p:nvPr/>
        </p:nvSpPr>
        <p:spPr bwMode="auto">
          <a:xfrm>
            <a:off x="2897188" y="22113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6400800" y="37338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5867400" y="2286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724400" y="1752600"/>
            <a:ext cx="519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N5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6248400" y="2819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N20</a:t>
            </a: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2438400" y="2438400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N110</a:t>
            </a:r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2209800" y="32766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N99</a:t>
            </a:r>
          </a:p>
        </p:txBody>
      </p:sp>
      <p:sp>
        <p:nvSpPr>
          <p:cNvPr id="141323" name="Text Box 11"/>
          <p:cNvSpPr txBox="1">
            <a:spLocks noChangeArrowheads="1"/>
          </p:cNvSpPr>
          <p:nvPr/>
        </p:nvSpPr>
        <p:spPr bwMode="auto">
          <a:xfrm>
            <a:off x="2514600" y="4953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4800600" y="57150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N60</a:t>
            </a:r>
          </a:p>
        </p:txBody>
      </p:sp>
      <p:sp>
        <p:nvSpPr>
          <p:cNvPr id="141326" name="Freeform 14"/>
          <p:cNvSpPr>
            <a:spLocks/>
          </p:cNvSpPr>
          <p:nvPr/>
        </p:nvSpPr>
        <p:spPr bwMode="auto">
          <a:xfrm>
            <a:off x="2971800" y="3581400"/>
            <a:ext cx="3276600" cy="381000"/>
          </a:xfrm>
          <a:custGeom>
            <a:avLst/>
            <a:gdLst>
              <a:gd name="T0" fmla="*/ 2064 w 2064"/>
              <a:gd name="T1" fmla="*/ 240 h 240"/>
              <a:gd name="T2" fmla="*/ 960 w 2064"/>
              <a:gd name="T3" fmla="*/ 192 h 240"/>
              <a:gd name="T4" fmla="*/ 0 w 206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4" h="240">
                <a:moveTo>
                  <a:pt x="2064" y="240"/>
                </a:moveTo>
                <a:cubicBezTo>
                  <a:pt x="1684" y="236"/>
                  <a:pt x="1304" y="232"/>
                  <a:pt x="960" y="192"/>
                </a:cubicBezTo>
                <a:cubicBezTo>
                  <a:pt x="616" y="152"/>
                  <a:pt x="308" y="76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1327" name="Freeform 15"/>
          <p:cNvSpPr>
            <a:spLocks/>
          </p:cNvSpPr>
          <p:nvPr/>
        </p:nvSpPr>
        <p:spPr bwMode="auto">
          <a:xfrm>
            <a:off x="2971800" y="2362200"/>
            <a:ext cx="1905000" cy="1219200"/>
          </a:xfrm>
          <a:custGeom>
            <a:avLst/>
            <a:gdLst>
              <a:gd name="T0" fmla="*/ 0 w 1200"/>
              <a:gd name="T1" fmla="*/ 768 h 768"/>
              <a:gd name="T2" fmla="*/ 864 w 1200"/>
              <a:gd name="T3" fmla="*/ 432 h 768"/>
              <a:gd name="T4" fmla="*/ 1200 w 1200"/>
              <a:gd name="T5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768">
                <a:moveTo>
                  <a:pt x="0" y="768"/>
                </a:moveTo>
                <a:cubicBezTo>
                  <a:pt x="332" y="664"/>
                  <a:pt x="664" y="560"/>
                  <a:pt x="864" y="432"/>
                </a:cubicBezTo>
                <a:cubicBezTo>
                  <a:pt x="1064" y="304"/>
                  <a:pt x="1132" y="152"/>
                  <a:pt x="120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1328" name="Freeform 16"/>
          <p:cNvSpPr>
            <a:spLocks/>
          </p:cNvSpPr>
          <p:nvPr/>
        </p:nvSpPr>
        <p:spPr bwMode="auto">
          <a:xfrm>
            <a:off x="4876800" y="2362200"/>
            <a:ext cx="838200" cy="355600"/>
          </a:xfrm>
          <a:custGeom>
            <a:avLst/>
            <a:gdLst>
              <a:gd name="T0" fmla="*/ 0 w 528"/>
              <a:gd name="T1" fmla="*/ 0 h 224"/>
              <a:gd name="T2" fmla="*/ 192 w 528"/>
              <a:gd name="T3" fmla="*/ 192 h 224"/>
              <a:gd name="T4" fmla="*/ 528 w 528"/>
              <a:gd name="T5" fmla="*/ 192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224">
                <a:moveTo>
                  <a:pt x="0" y="0"/>
                </a:moveTo>
                <a:cubicBezTo>
                  <a:pt x="52" y="80"/>
                  <a:pt x="104" y="160"/>
                  <a:pt x="192" y="192"/>
                </a:cubicBezTo>
                <a:cubicBezTo>
                  <a:pt x="280" y="224"/>
                  <a:pt x="404" y="208"/>
                  <a:pt x="52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1329" name="Freeform 17"/>
          <p:cNvSpPr>
            <a:spLocks/>
          </p:cNvSpPr>
          <p:nvPr/>
        </p:nvSpPr>
        <p:spPr bwMode="auto">
          <a:xfrm>
            <a:off x="5664200" y="2667000"/>
            <a:ext cx="355600" cy="444500"/>
          </a:xfrm>
          <a:custGeom>
            <a:avLst/>
            <a:gdLst>
              <a:gd name="T0" fmla="*/ 32 w 224"/>
              <a:gd name="T1" fmla="*/ 0 h 280"/>
              <a:gd name="T2" fmla="*/ 32 w 224"/>
              <a:gd name="T3" fmla="*/ 240 h 280"/>
              <a:gd name="T4" fmla="*/ 224 w 224"/>
              <a:gd name="T5" fmla="*/ 24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" h="280">
                <a:moveTo>
                  <a:pt x="32" y="0"/>
                </a:moveTo>
                <a:cubicBezTo>
                  <a:pt x="16" y="100"/>
                  <a:pt x="0" y="200"/>
                  <a:pt x="32" y="240"/>
                </a:cubicBezTo>
                <a:cubicBezTo>
                  <a:pt x="64" y="280"/>
                  <a:pt x="144" y="260"/>
                  <a:pt x="224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7070725" y="3740150"/>
            <a:ext cx="1614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Lookup(K19)</a:t>
            </a: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6705600" y="2438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K19</a:t>
            </a:r>
          </a:p>
        </p:txBody>
      </p:sp>
    </p:spTree>
    <p:extLst>
      <p:ext uri="{BB962C8B-B14F-4D97-AF65-F5344CB8AC3E}">
        <p14:creationId xmlns:p14="http://schemas.microsoft.com/office/powerpoint/2010/main" val="877154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Failures might cause incorrect lookup</a:t>
            </a:r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2897188" y="22113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3429000" y="1830388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N120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590800" y="2211388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N113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133600" y="2944813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N102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387600" y="4776788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133600" y="4116388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N85</a:t>
            </a:r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2057400" y="4344988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2057400" y="3124200"/>
            <a:ext cx="9906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10" name="Freeform 14"/>
          <p:cNvSpPr>
            <a:spLocks/>
          </p:cNvSpPr>
          <p:nvPr/>
        </p:nvSpPr>
        <p:spPr bwMode="auto">
          <a:xfrm>
            <a:off x="3048000" y="4344988"/>
            <a:ext cx="152400" cy="457200"/>
          </a:xfrm>
          <a:custGeom>
            <a:avLst/>
            <a:gdLst>
              <a:gd name="T0" fmla="*/ 48 w 104"/>
              <a:gd name="T1" fmla="*/ 240 h 240"/>
              <a:gd name="T2" fmla="*/ 96 w 104"/>
              <a:gd name="T3" fmla="*/ 48 h 240"/>
              <a:gd name="T4" fmla="*/ 0 w 104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240">
                <a:moveTo>
                  <a:pt x="48" y="240"/>
                </a:moveTo>
                <a:cubicBezTo>
                  <a:pt x="76" y="164"/>
                  <a:pt x="104" y="88"/>
                  <a:pt x="96" y="48"/>
                </a:cubicBezTo>
                <a:cubicBezTo>
                  <a:pt x="88" y="8"/>
                  <a:pt x="44" y="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7711" name="Freeform 15"/>
          <p:cNvSpPr>
            <a:spLocks/>
          </p:cNvSpPr>
          <p:nvPr/>
        </p:nvSpPr>
        <p:spPr bwMode="auto">
          <a:xfrm>
            <a:off x="3048000" y="3354388"/>
            <a:ext cx="546100" cy="1447800"/>
          </a:xfrm>
          <a:custGeom>
            <a:avLst/>
            <a:gdLst>
              <a:gd name="T0" fmla="*/ 48 w 344"/>
              <a:gd name="T1" fmla="*/ 912 h 912"/>
              <a:gd name="T2" fmla="*/ 336 w 344"/>
              <a:gd name="T3" fmla="*/ 336 h 912"/>
              <a:gd name="T4" fmla="*/ 0 w 344"/>
              <a:gd name="T5" fmla="*/ 0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912">
                <a:moveTo>
                  <a:pt x="48" y="912"/>
                </a:moveTo>
                <a:cubicBezTo>
                  <a:pt x="196" y="700"/>
                  <a:pt x="344" y="488"/>
                  <a:pt x="336" y="336"/>
                </a:cubicBezTo>
                <a:cubicBezTo>
                  <a:pt x="328" y="184"/>
                  <a:pt x="164" y="9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7712" name="Freeform 16"/>
          <p:cNvSpPr>
            <a:spLocks/>
          </p:cNvSpPr>
          <p:nvPr/>
        </p:nvSpPr>
        <p:spPr bwMode="auto">
          <a:xfrm>
            <a:off x="3124200" y="2363788"/>
            <a:ext cx="1079500" cy="2438400"/>
          </a:xfrm>
          <a:custGeom>
            <a:avLst/>
            <a:gdLst>
              <a:gd name="T0" fmla="*/ 0 w 680"/>
              <a:gd name="T1" fmla="*/ 1536 h 1536"/>
              <a:gd name="T2" fmla="*/ 576 w 680"/>
              <a:gd name="T3" fmla="*/ 768 h 1536"/>
              <a:gd name="T4" fmla="*/ 624 w 680"/>
              <a:gd name="T5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80" h="1536">
                <a:moveTo>
                  <a:pt x="0" y="1536"/>
                </a:moveTo>
                <a:cubicBezTo>
                  <a:pt x="236" y="1280"/>
                  <a:pt x="472" y="1024"/>
                  <a:pt x="576" y="768"/>
                </a:cubicBezTo>
                <a:cubicBezTo>
                  <a:pt x="680" y="512"/>
                  <a:pt x="652" y="256"/>
                  <a:pt x="62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65125" y="6129338"/>
            <a:ext cx="774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N80 doesn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t know correct successor, so incorrect lookup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562600" y="2057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N10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572000" y="4038600"/>
            <a:ext cx="1465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Lookup(90)</a:t>
            </a:r>
          </a:p>
        </p:txBody>
      </p:sp>
      <p:sp>
        <p:nvSpPr>
          <p:cNvPr id="157718" name="Freeform 22"/>
          <p:cNvSpPr>
            <a:spLocks/>
          </p:cNvSpPr>
          <p:nvPr/>
        </p:nvSpPr>
        <p:spPr bwMode="auto">
          <a:xfrm>
            <a:off x="3276600" y="2590800"/>
            <a:ext cx="2209800" cy="2209800"/>
          </a:xfrm>
          <a:custGeom>
            <a:avLst/>
            <a:gdLst>
              <a:gd name="T0" fmla="*/ 1392 w 1392"/>
              <a:gd name="T1" fmla="*/ 0 h 1392"/>
              <a:gd name="T2" fmla="*/ 864 w 1392"/>
              <a:gd name="T3" fmla="*/ 912 h 1392"/>
              <a:gd name="T4" fmla="*/ 0 w 1392"/>
              <a:gd name="T5" fmla="*/ 1392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92" h="1392">
                <a:moveTo>
                  <a:pt x="1392" y="0"/>
                </a:moveTo>
                <a:cubicBezTo>
                  <a:pt x="1244" y="340"/>
                  <a:pt x="1096" y="680"/>
                  <a:pt x="864" y="912"/>
                </a:cubicBezTo>
                <a:cubicBezTo>
                  <a:pt x="632" y="1144"/>
                  <a:pt x="316" y="1268"/>
                  <a:pt x="0" y="13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083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successor lists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800"/>
              <a:t>Each node knows </a:t>
            </a:r>
            <a:r>
              <a:rPr lang="en-US" sz="2800" i="1">
                <a:latin typeface="Times New Roman" charset="0"/>
              </a:rPr>
              <a:t>r</a:t>
            </a:r>
            <a:r>
              <a:rPr lang="en-US" sz="2800"/>
              <a:t> immediate successors</a:t>
            </a:r>
          </a:p>
          <a:p>
            <a:r>
              <a:rPr lang="en-US" sz="2800"/>
              <a:t>After failure, will know first live successor</a:t>
            </a:r>
          </a:p>
          <a:p>
            <a:r>
              <a:rPr lang="en-US" sz="2800"/>
              <a:t>Correct successors guarantee correct lookups</a:t>
            </a:r>
          </a:p>
          <a:p>
            <a:pPr lvl="1"/>
            <a:endParaRPr lang="en-US"/>
          </a:p>
          <a:p>
            <a:r>
              <a:rPr lang="en-US" sz="2800"/>
              <a:t>Guarantee is with some probability</a:t>
            </a:r>
          </a:p>
        </p:txBody>
      </p:sp>
    </p:spTree>
    <p:extLst>
      <p:ext uri="{BB962C8B-B14F-4D97-AF65-F5344CB8AC3E}">
        <p14:creationId xmlns:p14="http://schemas.microsoft.com/office/powerpoint/2010/main" val="1814891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the successor list length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/>
              <a:t>Assume 1/2 of nodes fail</a:t>
            </a:r>
          </a:p>
          <a:p>
            <a:r>
              <a:rPr lang="en-US"/>
              <a:t>P(successor list all dead) = </a:t>
            </a:r>
            <a:r>
              <a:rPr lang="en-US" i="1">
                <a:latin typeface="Times New Roman" charset="0"/>
              </a:rPr>
              <a:t>(1/2)</a:t>
            </a:r>
            <a:r>
              <a:rPr lang="en-US" i="1" baseline="30000">
                <a:latin typeface="Times New Roman" charset="0"/>
              </a:rPr>
              <a:t>r</a:t>
            </a:r>
            <a:r>
              <a:rPr lang="en-US"/>
              <a:t>  </a:t>
            </a:r>
          </a:p>
          <a:p>
            <a:pPr lvl="1"/>
            <a:r>
              <a:rPr lang="en-US"/>
              <a:t>I.e. P(this node breaks the Chord ring)</a:t>
            </a:r>
          </a:p>
          <a:p>
            <a:pPr lvl="1"/>
            <a:r>
              <a:rPr lang="en-US"/>
              <a:t>Depends on independent failure</a:t>
            </a:r>
          </a:p>
          <a:p>
            <a:r>
              <a:rPr lang="en-US"/>
              <a:t>P(no broken nodes) = </a:t>
            </a:r>
            <a:r>
              <a:rPr lang="en-US" i="1">
                <a:latin typeface="Times New Roman" charset="0"/>
              </a:rPr>
              <a:t>(1 – (1/2)</a:t>
            </a:r>
            <a:r>
              <a:rPr lang="en-US" i="1" baseline="30000">
                <a:latin typeface="Times New Roman" charset="0"/>
              </a:rPr>
              <a:t>r</a:t>
            </a:r>
            <a:r>
              <a:rPr lang="en-US" i="1">
                <a:latin typeface="Times New Roman" charset="0"/>
              </a:rPr>
              <a:t>)</a:t>
            </a:r>
            <a:r>
              <a:rPr lang="en-US" i="1" baseline="30000">
                <a:latin typeface="Times New Roman" charset="0"/>
              </a:rPr>
              <a:t>N</a:t>
            </a:r>
          </a:p>
          <a:p>
            <a:pPr lvl="1"/>
            <a:r>
              <a:rPr lang="en-US" i="1">
                <a:latin typeface="Times New Roman" charset="0"/>
              </a:rPr>
              <a:t>r = 2log(N)</a:t>
            </a:r>
            <a:r>
              <a:rPr lang="en-US"/>
              <a:t> makes prob. = </a:t>
            </a:r>
            <a:r>
              <a:rPr lang="en-US" i="1">
                <a:latin typeface="Times New Roman" charset="0"/>
              </a:rPr>
              <a:t>1 </a:t>
            </a:r>
            <a:r>
              <a:rPr lang="en-US" i="1">
                <a:latin typeface="Times New Roman" charset="0"/>
                <a:cs typeface="Times New Roman" charset="0"/>
              </a:rPr>
              <a:t>–</a:t>
            </a:r>
            <a:r>
              <a:rPr lang="en-US" i="1">
                <a:latin typeface="Times New Roman" charset="0"/>
              </a:rPr>
              <a:t> 1/N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9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Challenges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servers on which to rely</a:t>
            </a:r>
          </a:p>
          <a:p>
            <a:pPr lvl="1"/>
            <a:r>
              <a:rPr lang="en-US" sz="2400" dirty="0" smtClean="0"/>
              <a:t>Communication must be </a:t>
            </a:r>
            <a:r>
              <a:rPr lang="en-US" sz="2400" u="sng" dirty="0" smtClean="0"/>
              <a:t>peer-to-peer</a:t>
            </a:r>
            <a:r>
              <a:rPr lang="en-US" sz="2400" dirty="0" smtClean="0"/>
              <a:t> and self-organizing, not client-server</a:t>
            </a:r>
          </a:p>
          <a:p>
            <a:pPr lvl="1"/>
            <a:r>
              <a:rPr lang="en-US" sz="2400" dirty="0" smtClean="0"/>
              <a:t>Leads to several issues at scale  …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156180" y="3907647"/>
            <a:ext cx="3851261" cy="2001823"/>
            <a:chOff x="870526" y="2857619"/>
            <a:chExt cx="3851261" cy="1501367"/>
          </a:xfrm>
        </p:grpSpPr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2090" y="3716214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>
              <a:stCxn id="15" idx="3"/>
            </p:cNvCxnSpPr>
            <p:nvPr/>
          </p:nvCxnSpPr>
          <p:spPr>
            <a:xfrm flipV="1">
              <a:off x="1767988" y="3368208"/>
              <a:ext cx="649413" cy="328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929419" y="3297105"/>
              <a:ext cx="280690" cy="1779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136235" y="2884674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643494" y="3177424"/>
              <a:ext cx="280691" cy="27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026043" y="3371035"/>
              <a:ext cx="317232" cy="34517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3" idx="3"/>
            </p:cNvCxnSpPr>
            <p:nvPr/>
          </p:nvCxnSpPr>
          <p:spPr>
            <a:xfrm>
              <a:off x="3104013" y="3218761"/>
              <a:ext cx="1078964" cy="7975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990" y="307797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2017" y="3218761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2358824" y="3868215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3853489" y="3832621"/>
              <a:ext cx="200839" cy="12984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176349" y="3436251"/>
              <a:ext cx="150395" cy="17988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7" idx="3"/>
            </p:cNvCxnSpPr>
            <p:nvPr/>
          </p:nvCxnSpPr>
          <p:spPr>
            <a:xfrm flipH="1">
              <a:off x="3604887" y="3696024"/>
              <a:ext cx="578090" cy="3415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962493" y="2857619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52108" y="3680865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  <p:grpSp>
          <p:nvGrpSpPr>
            <p:cNvPr id="22" name="Group 21"/>
            <p:cNvGrpSpPr/>
            <p:nvPr/>
          </p:nvGrpSpPr>
          <p:grpSpPr>
            <a:xfrm rot="8712664">
              <a:off x="1831325" y="3644038"/>
              <a:ext cx="649413" cy="103972"/>
              <a:chOff x="1920388" y="3449505"/>
              <a:chExt cx="649413" cy="103972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V="1">
                <a:off x="1920388" y="3520608"/>
                <a:ext cx="649413" cy="328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2081819" y="3449505"/>
                <a:ext cx="280690" cy="17798"/>
              </a:xfrm>
              <a:prstGeom prst="straightConnector1">
                <a:avLst/>
              </a:prstGeom>
              <a:ln w="28575">
                <a:solidFill>
                  <a:schemeClr val="accent3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1216" y="2897375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400" y="3835714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870526" y="3823235"/>
              <a:ext cx="6140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Peer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0488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P2P Challenges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Limited capabilities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ow can one peer deliver content      to all other peers?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Participation incentives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hy will peers help each other?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Decentralization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ow will peers find content?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414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Limited Capabilities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Peer can send content to all other peers using a distribution tree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Typically done with replicas over time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Self-scaling capacity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440669" y="3547011"/>
            <a:ext cx="3442775" cy="2680031"/>
            <a:chOff x="5204497" y="1796190"/>
            <a:chExt cx="3670873" cy="2143195"/>
          </a:xfrm>
        </p:grpSpPr>
        <p:cxnSp>
          <p:nvCxnSpPr>
            <p:cNvPr id="8" name="Straight Connector 7"/>
            <p:cNvCxnSpPr>
              <a:stCxn id="15" idx="3"/>
            </p:cNvCxnSpPr>
            <p:nvPr/>
          </p:nvCxnSpPr>
          <p:spPr>
            <a:xfrm flipV="1">
              <a:off x="5950468" y="2813616"/>
              <a:ext cx="907241" cy="459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31081" y="2823462"/>
              <a:ext cx="158616" cy="3480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3" idx="3"/>
            </p:cNvCxnSpPr>
            <p:nvPr/>
          </p:nvCxnSpPr>
          <p:spPr>
            <a:xfrm>
              <a:off x="7382167" y="2593926"/>
              <a:ext cx="618583" cy="183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2"/>
            </p:cNvCxnSpPr>
            <p:nvPr/>
          </p:nvCxnSpPr>
          <p:spPr>
            <a:xfrm flipH="1">
              <a:off x="7405377" y="2967985"/>
              <a:ext cx="744803" cy="449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864573" y="2859535"/>
              <a:ext cx="893939" cy="51878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317558" y="3644034"/>
              <a:ext cx="881439" cy="295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Source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119004" y="3465571"/>
              <a:ext cx="853461" cy="190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9" idx="1"/>
            </p:cNvCxnSpPr>
            <p:nvPr/>
          </p:nvCxnSpPr>
          <p:spPr>
            <a:xfrm flipV="1">
              <a:off x="7405377" y="3568023"/>
              <a:ext cx="724022" cy="977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82169" y="2048833"/>
              <a:ext cx="775540" cy="5229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5" idx="2"/>
              <a:endCxn id="24" idx="0"/>
            </p:cNvCxnSpPr>
            <p:nvPr/>
          </p:nvCxnSpPr>
          <p:spPr>
            <a:xfrm>
              <a:off x="5577483" y="3041850"/>
              <a:ext cx="224325" cy="249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223518" y="2823462"/>
              <a:ext cx="386886" cy="6693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15" idx="0"/>
            </p:cNvCxnSpPr>
            <p:nvPr/>
          </p:nvCxnSpPr>
          <p:spPr>
            <a:xfrm flipH="1">
              <a:off x="5577483" y="2271387"/>
              <a:ext cx="291392" cy="405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512" y="3171468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781" y="232521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497" y="267721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9370" y="227254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8822" y="3290968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773" y="179619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399" y="3385707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179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Overcoming Limited Capabilities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dirty="0" smtClean="0"/>
              <a:t>Peer can send content to all other peers using a distribution tree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Typically done with replicas over time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Self-scaling capacity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440669" y="3547011"/>
            <a:ext cx="3442775" cy="2680031"/>
            <a:chOff x="5204497" y="1796190"/>
            <a:chExt cx="3670873" cy="2143195"/>
          </a:xfrm>
        </p:grpSpPr>
        <p:cxnSp>
          <p:nvCxnSpPr>
            <p:cNvPr id="8" name="Straight Connector 7"/>
            <p:cNvCxnSpPr>
              <a:stCxn id="15" idx="3"/>
            </p:cNvCxnSpPr>
            <p:nvPr/>
          </p:nvCxnSpPr>
          <p:spPr>
            <a:xfrm flipV="1">
              <a:off x="5950468" y="2813616"/>
              <a:ext cx="907241" cy="459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432157" y="3451901"/>
              <a:ext cx="280690" cy="6623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31081" y="2823462"/>
              <a:ext cx="158616" cy="3480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3" idx="3"/>
            </p:cNvCxnSpPr>
            <p:nvPr/>
          </p:nvCxnSpPr>
          <p:spPr>
            <a:xfrm>
              <a:off x="7382167" y="2593926"/>
              <a:ext cx="618583" cy="183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6319441" y="2324747"/>
              <a:ext cx="236835" cy="15223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2"/>
            </p:cNvCxnSpPr>
            <p:nvPr/>
          </p:nvCxnSpPr>
          <p:spPr>
            <a:xfrm flipH="1">
              <a:off x="7405377" y="2967985"/>
              <a:ext cx="744803" cy="449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864573" y="2915312"/>
              <a:ext cx="848274" cy="463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6142849" y="2967986"/>
              <a:ext cx="258570" cy="14321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317558" y="3644034"/>
              <a:ext cx="881439" cy="295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Source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119004" y="3465571"/>
              <a:ext cx="853461" cy="190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9" idx="1"/>
            </p:cNvCxnSpPr>
            <p:nvPr/>
          </p:nvCxnSpPr>
          <p:spPr>
            <a:xfrm flipV="1">
              <a:off x="7405377" y="3568023"/>
              <a:ext cx="724022" cy="977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82169" y="2048833"/>
              <a:ext cx="775540" cy="5229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5" idx="2"/>
              <a:endCxn id="24" idx="0"/>
            </p:cNvCxnSpPr>
            <p:nvPr/>
          </p:nvCxnSpPr>
          <p:spPr>
            <a:xfrm>
              <a:off x="5577483" y="3041850"/>
              <a:ext cx="224325" cy="249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223518" y="2823462"/>
              <a:ext cx="386886" cy="6693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15" idx="0"/>
            </p:cNvCxnSpPr>
            <p:nvPr/>
          </p:nvCxnSpPr>
          <p:spPr>
            <a:xfrm flipH="1">
              <a:off x="5577483" y="2271387"/>
              <a:ext cx="291392" cy="405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512" y="3171468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781" y="232521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497" y="267721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9370" y="227254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8822" y="3290968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773" y="179619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399" y="3385707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6" name="Straight Arrow Connector 45"/>
            <p:cNvCxnSpPr/>
            <p:nvPr/>
          </p:nvCxnSpPr>
          <p:spPr>
            <a:xfrm flipV="1">
              <a:off x="7627043" y="3041850"/>
              <a:ext cx="243564" cy="138702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105311" y="2753774"/>
              <a:ext cx="296107" cy="23735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7720060" y="3668737"/>
              <a:ext cx="280690" cy="4956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471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687251" y="3827656"/>
            <a:ext cx="9144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629400" y="6469062"/>
            <a:ext cx="2133600" cy="365125"/>
          </a:xfrm>
        </p:spPr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Providing Participation Incentives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Peer play two roles: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Download (    ) to help themselves,         and upload (    ) to help others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440669" y="3439782"/>
            <a:ext cx="3442775" cy="2680031"/>
            <a:chOff x="5204497" y="1796190"/>
            <a:chExt cx="3670873" cy="2143195"/>
          </a:xfrm>
        </p:grpSpPr>
        <p:cxnSp>
          <p:nvCxnSpPr>
            <p:cNvPr id="8" name="Straight Connector 7"/>
            <p:cNvCxnSpPr>
              <a:stCxn id="15" idx="3"/>
            </p:cNvCxnSpPr>
            <p:nvPr/>
          </p:nvCxnSpPr>
          <p:spPr>
            <a:xfrm flipV="1">
              <a:off x="5950468" y="2813616"/>
              <a:ext cx="907241" cy="459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469939" y="2194194"/>
              <a:ext cx="230832" cy="153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31081" y="2823462"/>
              <a:ext cx="158616" cy="3480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3" idx="3"/>
            </p:cNvCxnSpPr>
            <p:nvPr/>
          </p:nvCxnSpPr>
          <p:spPr>
            <a:xfrm>
              <a:off x="7382167" y="2593926"/>
              <a:ext cx="618583" cy="183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6319441" y="2313541"/>
              <a:ext cx="236835" cy="15223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2"/>
            </p:cNvCxnSpPr>
            <p:nvPr/>
          </p:nvCxnSpPr>
          <p:spPr>
            <a:xfrm flipH="1">
              <a:off x="7405377" y="2967985"/>
              <a:ext cx="744803" cy="449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864573" y="2915312"/>
              <a:ext cx="848274" cy="463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6297706" y="3119325"/>
              <a:ext cx="258570" cy="14321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317558" y="3644034"/>
              <a:ext cx="881439" cy="295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Source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119004" y="3465571"/>
              <a:ext cx="853461" cy="190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9" idx="1"/>
            </p:cNvCxnSpPr>
            <p:nvPr/>
          </p:nvCxnSpPr>
          <p:spPr>
            <a:xfrm flipV="1">
              <a:off x="7405377" y="3568023"/>
              <a:ext cx="724022" cy="977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82169" y="2048833"/>
              <a:ext cx="775540" cy="5229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5" idx="2"/>
              <a:endCxn id="24" idx="0"/>
            </p:cNvCxnSpPr>
            <p:nvPr/>
          </p:nvCxnSpPr>
          <p:spPr>
            <a:xfrm>
              <a:off x="5577483" y="3041850"/>
              <a:ext cx="224325" cy="249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223518" y="2823462"/>
              <a:ext cx="386886" cy="6693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15" idx="0"/>
            </p:cNvCxnSpPr>
            <p:nvPr/>
          </p:nvCxnSpPr>
          <p:spPr>
            <a:xfrm flipH="1">
              <a:off x="5577483" y="2271387"/>
              <a:ext cx="291392" cy="405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512" y="3171468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781" y="232521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497" y="267721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9370" y="227254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8822" y="3290968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773" y="179619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399" y="3385707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6" name="Straight Arrow Connector 45"/>
            <p:cNvCxnSpPr/>
            <p:nvPr/>
          </p:nvCxnSpPr>
          <p:spPr>
            <a:xfrm flipH="1" flipV="1">
              <a:off x="7071948" y="2923438"/>
              <a:ext cx="89691" cy="19588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105311" y="2753774"/>
              <a:ext cx="296107" cy="23735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137008" y="2915312"/>
              <a:ext cx="267081" cy="1551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H="1">
            <a:off x="2326724" y="4923700"/>
            <a:ext cx="247981" cy="16722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79069" y="4796647"/>
            <a:ext cx="74380" cy="271532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597709" y="2780395"/>
            <a:ext cx="277708" cy="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490119" y="2287099"/>
            <a:ext cx="287644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21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687251" y="3827656"/>
            <a:ext cx="9144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Participation Incentives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Couple the two roles:</a:t>
            </a:r>
          </a:p>
          <a:p>
            <a:pPr lvl="1"/>
            <a:r>
              <a:rPr lang="en-US" sz="2400" dirty="0" smtClean="0"/>
              <a:t>I’ll upload for you if you upload for me</a:t>
            </a:r>
          </a:p>
          <a:p>
            <a:pPr lvl="1"/>
            <a:r>
              <a:rPr lang="en-US" sz="2400" dirty="0" smtClean="0"/>
              <a:t>Encourages cooperation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440669" y="3439782"/>
            <a:ext cx="3442775" cy="2680031"/>
            <a:chOff x="5204497" y="1796190"/>
            <a:chExt cx="3670873" cy="2143195"/>
          </a:xfrm>
        </p:grpSpPr>
        <p:cxnSp>
          <p:nvCxnSpPr>
            <p:cNvPr id="8" name="Straight Connector 7"/>
            <p:cNvCxnSpPr>
              <a:stCxn id="15" idx="3"/>
            </p:cNvCxnSpPr>
            <p:nvPr/>
          </p:nvCxnSpPr>
          <p:spPr>
            <a:xfrm flipV="1">
              <a:off x="5950468" y="2813616"/>
              <a:ext cx="907241" cy="459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469939" y="2194194"/>
              <a:ext cx="230832" cy="153811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31081" y="2823462"/>
              <a:ext cx="158616" cy="34800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23" idx="3"/>
            </p:cNvCxnSpPr>
            <p:nvPr/>
          </p:nvCxnSpPr>
          <p:spPr>
            <a:xfrm>
              <a:off x="7382167" y="2593926"/>
              <a:ext cx="618583" cy="18358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6319441" y="2313541"/>
              <a:ext cx="236835" cy="152238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2"/>
            </p:cNvCxnSpPr>
            <p:nvPr/>
          </p:nvCxnSpPr>
          <p:spPr>
            <a:xfrm flipH="1">
              <a:off x="7405377" y="2967985"/>
              <a:ext cx="744803" cy="4497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864573" y="2915312"/>
              <a:ext cx="848274" cy="46301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6297706" y="3119325"/>
              <a:ext cx="258570" cy="143214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317558" y="3644034"/>
              <a:ext cx="881439" cy="2953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Source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6119004" y="3465571"/>
              <a:ext cx="853461" cy="1900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9" idx="1"/>
            </p:cNvCxnSpPr>
            <p:nvPr/>
          </p:nvCxnSpPr>
          <p:spPr>
            <a:xfrm flipV="1">
              <a:off x="7405377" y="3568023"/>
              <a:ext cx="724022" cy="977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082169" y="2048833"/>
              <a:ext cx="775540" cy="5229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5" idx="2"/>
              <a:endCxn id="24" idx="0"/>
            </p:cNvCxnSpPr>
            <p:nvPr/>
          </p:nvCxnSpPr>
          <p:spPr>
            <a:xfrm>
              <a:off x="5577483" y="3041850"/>
              <a:ext cx="224325" cy="249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223518" y="2823462"/>
              <a:ext cx="386886" cy="6693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endCxn id="15" idx="0"/>
            </p:cNvCxnSpPr>
            <p:nvPr/>
          </p:nvCxnSpPr>
          <p:spPr>
            <a:xfrm flipH="1">
              <a:off x="5577483" y="2271387"/>
              <a:ext cx="291392" cy="405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8512" y="3171468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3781" y="2325213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4497" y="2677219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2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9370" y="227254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8822" y="3290968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1773" y="1796190"/>
              <a:ext cx="792797" cy="64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9399" y="3385707"/>
              <a:ext cx="745971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6" name="Straight Arrow Connector 45"/>
            <p:cNvCxnSpPr/>
            <p:nvPr/>
          </p:nvCxnSpPr>
          <p:spPr>
            <a:xfrm flipH="1" flipV="1">
              <a:off x="7071948" y="2923438"/>
              <a:ext cx="89691" cy="195887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6105311" y="2753774"/>
              <a:ext cx="296107" cy="23735"/>
            </a:xfrm>
            <a:prstGeom prst="straightConnector1">
              <a:avLst/>
            </a:prstGeom>
            <a:ln w="28575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137008" y="2915312"/>
              <a:ext cx="267081" cy="15518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H="1">
            <a:off x="2326724" y="4923700"/>
            <a:ext cx="247981" cy="167224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79069" y="4796647"/>
            <a:ext cx="74380" cy="271532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83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1742</Words>
  <Application>Microsoft Macintosh PowerPoint</Application>
  <PresentationFormat>On-screen Show (4:3)</PresentationFormat>
  <Paragraphs>388</Paragraphs>
  <Slides>38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Topic</vt:lpstr>
      <vt:lpstr>Context</vt:lpstr>
      <vt:lpstr>P2P (Peer-to-Peer)</vt:lpstr>
      <vt:lpstr>P2P Challenges</vt:lpstr>
      <vt:lpstr>P2P Challenges (2)</vt:lpstr>
      <vt:lpstr>Overcoming Limited Capabilities</vt:lpstr>
      <vt:lpstr>Overcoming Limited Capabilities (2)</vt:lpstr>
      <vt:lpstr>Providing Participation Incentives</vt:lpstr>
      <vt:lpstr>Providing Participation Incentives (2)</vt:lpstr>
      <vt:lpstr>Enabling Decentralization</vt:lpstr>
      <vt:lpstr>BitTorrent</vt:lpstr>
      <vt:lpstr>BitTorrent Protocol</vt:lpstr>
      <vt:lpstr>BitTorrent Protocol (2)</vt:lpstr>
      <vt:lpstr>BitTorrent Protocol (3)</vt:lpstr>
      <vt:lpstr>BitTorrent Protocol (4)</vt:lpstr>
      <vt:lpstr>BitTorrent Protocol (5)</vt:lpstr>
      <vt:lpstr>P2P Outlook</vt:lpstr>
      <vt:lpstr>Chord: A Scalable Peer-to-peer Lookup Service for Internet Applications</vt:lpstr>
      <vt:lpstr>A peer-to-peer storage problem</vt:lpstr>
      <vt:lpstr>The lookup problem</vt:lpstr>
      <vt:lpstr>Centralized lookup (Napster)</vt:lpstr>
      <vt:lpstr>Flooded queries (Gnutella)</vt:lpstr>
      <vt:lpstr>Routed queries (Freenet, Chord, etc.) </vt:lpstr>
      <vt:lpstr>Routing challenges</vt:lpstr>
      <vt:lpstr>Chord properties</vt:lpstr>
      <vt:lpstr>Chord overview</vt:lpstr>
      <vt:lpstr>Chord IDs</vt:lpstr>
      <vt:lpstr>Consistent hashing [Karger 97]</vt:lpstr>
      <vt:lpstr>Consistent hashing [Karger 97]</vt:lpstr>
      <vt:lpstr>Basic lookup</vt:lpstr>
      <vt:lpstr>Simple lookup algorithm</vt:lpstr>
      <vt:lpstr>“Finger table” allows log(N)-time lookups</vt:lpstr>
      <vt:lpstr>Finger i points to successor of n+2i</vt:lpstr>
      <vt:lpstr>Lookup with fingers</vt:lpstr>
      <vt:lpstr>Lookups take O(log(N)) hops</vt:lpstr>
      <vt:lpstr>Failures might cause incorrect lookup</vt:lpstr>
      <vt:lpstr>Solution: successor lists</vt:lpstr>
      <vt:lpstr>Choosing the successor list length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Chord: A Scalable Peer-to-peer Lookup Service for Internet Applications</dc:title>
  <dc:creator>SHYAM GOLLAKOTA</dc:creator>
  <cp:lastModifiedBy>SHYAM GOLLAKOTA</cp:lastModifiedBy>
  <cp:revision>2</cp:revision>
  <dcterms:created xsi:type="dcterms:W3CDTF">2014-05-06T17:12:18Z</dcterms:created>
  <dcterms:modified xsi:type="dcterms:W3CDTF">2014-05-06T17:34:19Z</dcterms:modified>
</cp:coreProperties>
</file>