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tiff" ContentType="image/tiff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359" r:id="rId2"/>
    <p:sldId id="360" r:id="rId3"/>
    <p:sldId id="361" r:id="rId4"/>
    <p:sldId id="380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378" r:id="rId14"/>
    <p:sldId id="379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98" r:id="rId33"/>
    <p:sldId id="399" r:id="rId34"/>
    <p:sldId id="400" r:id="rId35"/>
    <p:sldId id="401" r:id="rId36"/>
    <p:sldId id="402" r:id="rId37"/>
    <p:sldId id="403" r:id="rId38"/>
    <p:sldId id="404" r:id="rId39"/>
    <p:sldId id="405" r:id="rId40"/>
    <p:sldId id="406" r:id="rId41"/>
    <p:sldId id="407" r:id="rId42"/>
    <p:sldId id="408" r:id="rId43"/>
    <p:sldId id="409" r:id="rId44"/>
    <p:sldId id="410" r:id="rId45"/>
    <p:sldId id="411" r:id="rId46"/>
    <p:sldId id="412" r:id="rId47"/>
    <p:sldId id="413" r:id="rId48"/>
    <p:sldId id="414" r:id="rId49"/>
    <p:sldId id="415" r:id="rId50"/>
    <p:sldId id="416" r:id="rId51"/>
    <p:sldId id="417" r:id="rId52"/>
    <p:sldId id="418" r:id="rId53"/>
    <p:sldId id="419" r:id="rId54"/>
    <p:sldId id="420" r:id="rId55"/>
    <p:sldId id="421" r:id="rId56"/>
    <p:sldId id="422" r:id="rId57"/>
    <p:sldId id="423" r:id="rId5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92269" autoAdjust="0"/>
  </p:normalViewPr>
  <p:slideViewPr>
    <p:cSldViewPr>
      <p:cViewPr>
        <p:scale>
          <a:sx n="100" d="100"/>
          <a:sy n="100" d="100"/>
        </p:scale>
        <p:origin x="-1768" y="-9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7:14.887"/>
    </inkml:context>
    <inkml:brush xml:id="br0">
      <inkml:brushProperty name="width" value="0.06667" units="cm"/>
      <inkml:brushProperty name="height" value="0.06667" units="cm"/>
      <inkml:brushProperty name="color" value="#F2F2F2"/>
      <inkml:brushProperty name="fitToCurve" value="1"/>
    </inkml:brush>
  </inkml:definitions>
  <inkml:trace contextRef="#ctx0" brushRef="#br0">-2 964 16,'0'0'29,"6"15"2,-6-15-1,0 0-25,0 0 0,0 0-1,0 0 1,0-16-1,0 16 0,0 0-1,5-19 0,-5 19-1,3-20 0,-1 4 1,3 2-1,-2-4 1,4-2-1,-2-3-1,2 2 1,0-6-3,1 1 3,0-3-3,0-1 1,2-3-1,-2 1 1,1 0 0,1-3-1,1 2 1,0 0 0,2 0 0,-1 2-1,2 1 2,0 3-2,2 0 1,0 5 0,1 0 0,-1 1 0,0 3 0,-1 3 0,0-1 0,-1 3 0,0 3 0,-1 0 0,-1 0 0,-1 4 0,2 2 0,-2 2 0,0 0 0,-1 2 0,0 2 0,0 1 0,-1 3 0,-9-6 0,17 15 0,-17-15 0,17 26 0,-8-9 0,0 2 0,0 3 0,1 4-1,0 0 2,-1 4-2,3 2 2,-1 2-1,0 2 0,3-1 0,1 3 0,0-2 0,1 0 0,3-1 0,-1-1 0,1-5 2,3 1-2,-2-4 3,1-3-3,1-3 3,0-1-3,0-4 3,0-3-3,2-2 0,-2-5 1,2-1-1,-1-3 0,0-5 0,-1-2 1,1-5-1,-1-3 0,-1-4-2,0-2 2,-2-3-2,1 0 2,-3-2-2,1 1 1,-2-1-1,-1 2 2,0 2 0,-2 3 0,1 1 0,-1 3 0,-2 5 0,2 1 0,-1 7 0,1 2 0,1 5 0,0 6 0,1 4 0,1 4 0,0 4 0,2 3 1,1 1 1,2 3-1,-2 0 2,1 2-2,2-3 2,-1-2-2,0-5 2,-1-2-2,0-4-1,-1-3 1,-2-5 0,0-7-1,0-8 0,-2-3 1,-1-6-1,-1-3 0,-2-6-2,1-3 2,0-5-2,-1-1 2,-2-2-2,2-1 1,-1-3-1,0-1 1,1-1 1,1-1 0,0 1 0,0 1-1,0 0 1,1 1 0,1 4 0,1 2 0,0 2 0,-1 4-1,1 1 1,0 4 0,0 3 0,0 2-1,-1 2 1,1 2 0,0 2 0,0 1 0,0 2 0,-2 3 0,1 0 0,-1 3-1,1 4 1,-2 3 0,-1 3 0,2 2 0,-1 4 0,1 4 0,2 3 0,-2 5 0,4 4 0,0 2 0,0 4 0,3 7 1,2 4-2,0 2 2,1 3-1,1 1 0,3 2 2,0 1 0,1 1 0,-1-1-1,0-3 2,-1-1-2,0-3 2,-2-1-2,-2-6 0,0 0-1,-5-8 0,2-2 1,-3-2-1,0-6 1,-3-2-1,3 0 0,-1-4 1,0 1-1,-1-4 0,1-1 1,-2-2-1,4 1 0,-1-4 0,-2-1 0,1-3 1,1-2-1,1-3 0,0-2 1,-1-4-1,2-1 0,-1-4 0,3-1 0,-2-1 0,0-1 0,2-2 0,0-1 0,-1 1 0,1 0-1,1 2 2,0 1-1,0 0-1,2 1 1,-2 3 1,2 3-1,0 3 0,1 2 0,0 3 0,-1 4 0,2 1 0,-1 2 1,2 3-2,0 1 2,1 1-2,-1-1 2,0 0-1,2-1 0,-2-4 0,-1-1 0,2-1 0,0-5 0,-1-2 0,-1-3 0,0-7 1,-2 0-1,-1-4 0,-3-1 0,-2-4 0,0 1 0,0-2 0,0 0 0,-1 2 0,0-1 0,1 2 0,3 0 0,2 1 0,0-1 0,1 0 0,0 0 1,2-1-1,0-2 0,-1-1 0,0-3 1,-1-1-2,-1-1 1,-1-3-2,-2-2 2,0-2-1,-3-3 0,-1-5 0,0-2 0,-2-1 1,-1 0 0,-1 1 0,2 1-1,-1 3 2,0 4-2,0 6 1,2 5 0,0 6 0,2 5 0,1 5 0,2 7 0,-1 6 0,1 7 0,1 4 0,0 7 0,0 5 0,0 7 0,1 3 0,0 5 0,1 1 0,-1-1 0,3 1 0,-2 0 1,2-2-1,0-3 1,1-5 1,-3-3-2,1-6 1,-2-4 0,-2-4 0,-1-8 0,-2-7-1,-2-6 0,-2-6-1,-2-6 0,0-3 1,-2-5-1,0-3 0,-1 0 0,2 1 1,-1 1 0,1 3 0,2 4-1,3 4 1,1 5 0,3 5 0,2 5 0,4 5 0,1 5 0,0 5 0,3 4 0,1 6 0,1 1 0,1 5 1,-1 2 0,1 5-1,1 2 0,0 1 1,3 1-1,-1-1 1,-1-1-1,3-1 0,-2-3 0,0-6 0,1-4 0,0-4 0,-2-4 1,0-6-1,2-6 0,-2-4 0,-1-6 0,0-5 0,-1-5 0,0-5 0,-1-4 0,-1-4 0,-2-2-1,1-6 2,-2-2-1,0-2-1,2-1 2,-1-1-2,-2-3 2,1-2-2,0 0 2,-2-1-2,2-1 1,-1 0 0,-3-2 0,2 1 0,0 1 0,2 1 0,0 2 0,0 3 0,1 2 0,0 4 0,1 0 0,-2 2 0,-1 2 0,1 2 0,-2 4 0,-2 1-1,0 6 1,-3 2 0,-1 4 0,-1 7 0,-1 3 0,-1 6 0,-1 4 0,0 6 0,0 6 0,-1 3 1,1 5-1,-1 6 0,2 5 1,0 5-2,0 1 2,2 5-1,1 5 0,2 3 0,3 3 1,3 2-1,-1-1 0,3 1 1,1-3 0,2-2-1,1-4 0,1-5 1,0-5-2,-2-7 2,0-5-1,-2-6 0,-1-6 0,-4-7 0,-1-4 0,-3-6 1,-1-4-1,-1-3 0,0-6 0,-2 1 0,1-4 0,0-1 0,2 4 0,3-1 0,0 4 0,3 2 0,1 3 0,0 2 0,2 4 0,1 1 0,1 2 0,-1 2 0,0 0 0,0-1 0,1 1 0,-3 1 0,-2-1 0,-1 0 1,-4-3-1,-3 0-1,-2 0 1,-3 0-1,-12-5 0,18 8-1,-18-8-5,16 9-17,-16-9-14,0 0 0,0 0-1,0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7:14.888"/>
    </inkml:context>
    <inkml:brush xml:id="br0">
      <inkml:brushProperty name="width" value="0.06667" units="cm"/>
      <inkml:brushProperty name="height" value="0.06667" units="cm"/>
      <inkml:brushProperty name="color" value="#F2F2F2"/>
      <inkml:brushProperty name="fitToCurve" value="1"/>
    </inkml:brush>
  </inkml:definitions>
  <inkml:trace contextRef="#ctx0" brushRef="#br0">0 1279 51,'0'0'34,"0"0"-2,0 0 1,10 14-34,-10-14-1,22 10 1,-8-6 0,4 1 1,3 1 0,3-4 1,3-1 0,-1-2 1,1 0 0,2-6-1,1 2 1,0-4-1,0-3-1,-3-2 1,0-2 0,-4-2-1,-2-4 0,-3-4 0,-3-1 0,-3-4 0,0-1 0,-4 1 1,1-1 0,-2-1 0,3 5 0,-2 0 0,3 2 0,1 3 0,2 3 0,3 3-1,2 4 0,6 9 0,1-1 0,2 8-1,3 6 2,1 3-1,2 1 1,1 1 1,3 3-1,-5-7 2,4 7-1,-2-5 0,1 2-1,-2-3 1,-1-1-2,-2-1 1,0-1-2,-2-2 1,-2 1 0,0-3-1,-3 0 1,1 0 0,-1 1 0,0-1 1,-1 1-1,-2 0 0,0 2 1,2-2-1,-1 3 0,-1-2 1,-1-1-1,-2-1 0,1-1 0,-3-3 0,-1-4 0,-4-3 0,-2-6 0,0-2 0,-3-6 0,-1-4 0,1-5-1,-2-3 0,1-4 1,0-1-1,1 1 1,0-2-1,4-2 0,0 1 0,3 2 0,1 1 1,2-2-1,3 1 1,2 3-1,2 0 1,0 1-1,3 4 1,2 0-1,0 4 1,-1 1-1,1 3 1,-3-1 0,2 2 0,-3 1-1,-2 1 1,-2 1 0,0-1 0,-3 1 0,-1 0 0,-1 0 0,-1 0 0,-1-2 0,-1 3 1,-2-1-1,1 0-1,0 2 2,-1 2-2,0 2 2,0 7 0,-10 5-1,15 1 0,-15-1 0,10 24 1,-7-2-1,-1 4 0,-1 6 0,0 5 0,1 3 1,2 6-1,1 3 1,1 3-1,1 3 1,3-1 0,2 2 0,0 0-1,1-1 1,-1-3 0,2 1 0,-1-5 0,1-1 0,-2-4 0,0-1-1,-2-5 1,1 0-1,-2-2 0,0-4 0,1-1 0,0-1 0,-1-2 0,1 0 0,1-1 0,-1-2 1,2-3-1,0-1 0,1 0 1,1-1-1,1 0 0,0-3 0,1 3 0,1-2 0,1-2 0,1-2 0,0-1 0,-2-4 0,-1-3 0,-1-2 0,-1-7 0,-2-3 0,-3-7 0,1-6 0,-2-2 0,0-5 0,-3-4 1,2-3-1,-1-3 0,1-2 0,0 2 0,1-1 0,-1-1 0,5-3-1,0 3 1,2 0-1,1 3 0,1 1 0,2 2 0,1 3 0,2 4 0,-2 5 1,2 5-1,2 3 0,-1 5 1,3 4 0,0 5 0,0 4 0,1 3 0,0 4 0,-1 1-1,2 1 1,1 0 2,0 1-2,2-2 1,-1-1-1,1-2 1,1-4-1,1-2 1,-2-4-1,0-2-2,-4-7 2,-2-3-2,-1-4 1,-4-3-1,-3-3 1,-2 0 0,-2-1 0,-3 0 2,-1 2-1,0 3 1,-2 2 0,1 2-1,-7 14 1,14-17 0,-14 17-1,17-10 0,-8 8 0,3 1 0,1-1 0,0 0 0,3-2 0,-1-2 1,2-2-1,-1-5 0,-1-3-1,0-3 1,0-4 0,0-1 0,-4-2 0,0-1 0,-2-2-1,1 2 2,-2 1-1,1 1 0,0 2 0,-2-1 0,2 4 0,-1 1 0,1 4 0,-2 2 0,-7 13 0,16-16 0,-16 16-1,16 3 1,-16-3 0,20 23 0,-11-2 0,3 8 0,0 2 0,2 8 0,1 4 1,1 5-2,1 1 2,1 3-1,3 0 0,-1 0 1,1 0-1,1 0 1,-1 0-1,1-3 1,-1-1 0,2-4-1,-3-1 0,0-3 1,1-2-1,-2-7 0,1-2 0,0-7 0,-2-4 1,-1-5-1,1-3 0,-1-4 1,2-5-1,-1-4 1,-2-2-1,0-1 0,2-2 1,1-3-1,1 2 0,0 0 0,0 1 0,2 2 0,3 2 0,1 3 0,1 2 1,2 4-1,1 3 0,2 1 0,1 4 0,2 3 0,1 1 0,2 0 0,1-1 1,-1-3-1,1 0 1,-1-3-1,-1-3 0,-2-3 1,-3-4-1,-2-5 1,-2-4-1,-5-3 0,-1-7 0,-1-3 0,-1-6 0,-2-2 0,0-3 0,-1-1 1,0-3-1,0 0 0,2-1 0,2 0 0,0 2 0,2-3 0,1 1 0,0-1 0,3 0 0,0 1 0,1 1 0,-3-2 0,2-1 0,0 3 0,0-1-1,-3 0 1,2 3 0,-2 1 0,-3 2 0,0 6 0,0 2 0,-2 4 0,-1 4-1,0 4 1,-5 5 0,2 4 0,-2 3 0,-2 4 0,-1 4 0,-2 3 0,0 4 0,-1 2 0,0 2 0,-1 2 0,2 1 1,-2 0-1,2 1 0,-1 2 0,2-1 1,-2-1-1,1 0 0,-1 0 0,0 0 0,-1-1 0,0-1 0,2 0 0,-2 1 0,3-1 0,2 1 0,0 0 0,4 1 1,1 1 0,3 0-1,-1 0 2,2-1-2,0 1 1,-2-1-1,2 0 1,-2-2 0,1-1-1,0-1 0,0-2 1,3 1-1,-2-2 1,2-3-1,0 1 0,0-2 0,-1 1 1,-1 0-1,-3-1-1,-1 1 1,0 0 0,-1 1 0,1 0 0,-2 3 1,2-1-1,1 0 0,2 2 0,0 1 0,3-1 1,-2 3-1,1-1 0,3-1 0,2 1 0,-1-1 0,1-4 0,0-2 1,-1-4-1,2-1 0,0-5 0,-2 0 0,0-6 1,0 1-1,1-3 0,-2-1 0,2-3 0,0 0 0,1-4 0,-3 0 0,3 0 0,-1-4 0,1 0 0,0-1 0,1 0 0,1 0 1,0 2-1,1 1 0,0 2 1,2 1-1,2 3 0,-1 1 0,0 1 0,1 3-1,2 2 1,1 2 0,1 0 0,-2 0 0,1 0 0,-1 1 0,-3-1 0,-1 0 0,-3-1 0,-3-2 0,-2 1 0,-5-2 0,-1 0 0,-4-1 0,0-1 0,-2 3 0,-2-3 0,1 2 0,-11 4 0,18-7 0,-8 4 0,0 0 0,-1 2 0,-9 1 0,18-1 0,-18 1 0,17 0 0,-17 0 0,12 2 0,-12-2-1,0 0-2,0 0-6,12 0-20,-12 0-9,0 0-1,0-13-1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7:51.03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-2 960 16,'0'0'29,"6"16"2,-6-16-1,0 0-25,0 0 0,0 0-1,0 0 1,0-17-1,0 17 0,0 0-1,5-18 0,-5 18-1,3-21 0,-1 6 1,3 1-1,-2-4 1,4-2-1,-2-3-1,2 2 1,0-6-3,1 2 3,0-5-3,0 0 1,2-2-1,-2 0 1,1 0 0,1-3-1,1 3 1,0-2 0,2 2 0,-1 1-1,2 1 2,0 3-2,2 0 1,0 5 0,1 0 0,-1 1 0,0 3 0,-1 3 0,0-1 0,-1 4 0,0 1 0,-1 1 0,-1 1 0,-1 2 0,2 4 0,-2 0 0,0 2 0,-1 1 0,0 1 0,0 3 0,-1 1 0,-9-5 0,17 16 0,-17-16 0,18 25 0,-10-8 0,1 2 0,0 3 0,1 4-1,0 0 2,-1 4-2,3 2 2,-1 1-1,1 3 0,1-1 0,2 3 0,0-2 0,2 0 0,1-1 0,0-2 0,1-3 2,3 0-2,-2-5 3,1-1-3,1-5 3,0 0-3,0-5 3,0-1-3,2-4 0,-2-3 1,2-3-1,-1-1 0,0-6 0,-1-3 1,1-3-1,-1-4 0,-1-4-2,0-2 2,-1-3-2,-1 0 2,-2-1-2,1-1 1,-2 1-1,-1 0 2,0 4 0,-2 2 0,1 1 0,-1 3 0,-1 5 0,0 1 0,0 7 0,1 2 0,1 5 0,0 6 0,1 3 0,1 6 0,0 2 0,2 4 1,2 2 1,0 2-1,-1 0 2,2 1-2,0-2 2,0-2-2,0-5 2,-1-2-2,1-4-1,-3-3 1,-1-5 0,0-8-1,0-6 0,-2-4 1,-1-7-1,-1-2 0,-1-5-2,-1-4 2,1-5-2,-1 0 2,-1-3-2,0-1 1,0-3-1,1-1 1,-1-1 1,2-1 0,0 1 0,0 1-1,1 0 1,-1 2 0,2 3 0,1 2 0,0 3 0,-1 2-1,1 3 1,0 3 0,0 2 0,0 4-1,-1 0 1,1 3 0,0 3 0,0 0 0,0 2 0,-2 3 0,1 0 0,-1 3-1,1 4 1,-1 3 0,-3 2 0,3 4 0,-1 3 0,1 4 0,2 3 0,-1 4 0,2 5 0,1 2 0,0 4 0,3 7 1,2 3-2,0 3 2,1 3-1,2 1 0,1 2 2,1 1 0,1 1 0,0-2-1,-1-2 2,-2-2-2,1-2 2,-1-1-2,-4-5 0,2-2-1,-6-7 0,1-2 1,-2-3-1,0-4 1,-3-3-1,3 0 0,-1-4 1,0 0-1,-1-3 0,1 0 1,-1-4-1,2 2 0,0-4 0,-2-1 0,1-3 1,1-2-1,1-3 0,0-2 1,-1-4-1,2-1 0,0-4 0,1-1 0,-1-1 0,0-1 0,3-1 0,-2-2 0,0 0 0,2 2-1,-1 0 2,1 3-1,1-1-1,0 1 1,0 3 1,0 3-1,2 3 0,-1 2 0,1 3 0,0 3 0,0 3 0,1 1 1,0 3-2,1 1 2,1 1-2,0-1 2,-2 0-1,3-2 0,-2-3 0,0 0 0,1-3 0,-1-4 0,0-2 0,0-3 0,-2-6 1,0-2-1,-3-2 0,-1-3 0,-3-2 0,0-1 0,-1 0 0,1-1 0,-1 2 0,0 0 0,1 0 0,4 1 0,0 2 0,2-2 0,-1 0 0,2-1 1,0 0-1,1-2 0,0 0 0,-2-4 1,1-1-2,-3-1 1,1-2-2,-3-4 2,-1 0-1,-2-5 0,-1-3 0,0-3 0,-2-1 1,0 0 0,-2 1 0,1 2-1,0 2 2,0 3-2,1 8 1,1 4 0,0 6 0,2 5 0,1 5 0,1 7 0,0 6 0,2 7 0,0 4 0,-1 7 0,2 5 0,-1 7 0,0 3 0,2 4 0,-1 2 0,1-1 0,1 1 0,0 0 1,0-2-1,2-4 1,0-3 1,-3-5-2,1-5 1,-2-4 0,-3-4 0,0-9 0,-2-5-1,-2-7 0,-2-6-1,-1-5 0,-1-5 1,-2-4-1,0-3 0,-1 1 0,2 0 1,-2 1 0,3 3 0,1 3-1,2 6 1,2 4 0,4 5 0,1 5 0,4 5 0,0 5 0,2 4 0,2 6 0,1 4 0,1 2 0,1 5 1,-1 3 0,1 3-1,1 3 0,0 1 1,2 1-1,1-1 1,-2-1-1,2-2 0,-1-1 0,1-8 0,0-3 0,-1-4 0,0-4 1,-1-6-1,2-6 0,-3-5 0,0-5 0,1-5 0,-2-5 0,0-4 0,-1-5 0,-1-4 0,-3-1-1,2-7 2,-1-3-1,-1 0-1,2-2 2,-2-2-2,0-1 2,0-3-2,0 0 2,-2 0-2,2-2 1,-1 0 0,-3-2 0,2 1 0,0 1 0,2 2 0,0 1 0,-1 3 0,3 2 0,-1 4 0,1 0 0,-2 3 0,-1 0 0,1 4 0,-2 3 0,-2 1-1,-1 6 1,-1 2 0,-2 4 0,-1 7 0,-1 3 0,-1 6 0,-1 5 0,0 5 0,0 5 0,-1 4 1,1 5-1,-1 6 0,2 5 1,0 4-2,0 2 2,2 5-1,1 5 0,2 3 0,3 2 1,2 3-1,1-1 0,2 1 1,1-3 0,2-2-1,1-4 0,1-6 1,0-4-2,-2-7 2,0-5-1,-2-7 0,-2-4 0,-2-9 0,-2-3 0,-3-5 1,-1-6-1,-1-2 0,0-5 0,-2-1 0,1-3 0,0 0 0,2 2 0,3 1 0,0 3 0,3 1 0,0 5 0,2 1 0,1 3 0,1 2 0,1 3 0,-1 0 0,0 1 0,0 0 0,1-1 0,-3 2 0,-2-1 0,-1 0 1,-4-3-1,-3 0-1,-2 0 1,-3 1-1,-12-6 0,18 7-1,-18-7-5,16 9-17,-16-9-14,0 0 0,0 0-1,0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7:51.03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1279 51,'0'0'34,"0"0"-2,0 0 1,10 14-34,-10-14-1,22 10 1,-8-6 0,4 1 1,3 1 0,3-4 1,3-1 0,-1-2 1,1 0 0,2-6-1,1 2 1,0-4-1,0-3-1,-3-2 1,0-2 0,-3-2-1,-4-4 0,-2-4 0,-3-1 0,-3-4 0,0-1 0,-4 1 1,1-1 0,-2-1 0,3 5 0,-1 0 0,1 2 0,2 3 0,2 3 0,3 3-1,2 4 0,6 9 0,1-1 0,2 8-1,3 6 2,1 3-1,2 1 1,2 1 1,1 3-1,-4-7 2,4 7-1,-2-5 0,2 2-1,-4-3 1,0-1-2,-2-1 1,0-1-2,-2-2 1,-2 1 0,0-3-1,-3 0 1,1 0 0,0 1 0,-2-1 1,0 1-1,-2 0 0,1 2 1,0-2-1,1 3 0,-3-2 1,0-1-1,-1-1 0,-1-1 0,-2-3 0,-1-4 0,-3-3 0,-4-6 0,1-2 0,-3-6 0,0-4 0,-1-5-1,-1-3 0,2-4 1,-2-1-1,2 1 1,1-2-1,2-2 0,1 1 0,3 2 0,1 1 1,2-2-1,3 1 1,3 3-1,0 0 1,2 1-1,1 4 1,3 0-1,0 4 1,-1 1-1,1 3 1,-3-1 0,2 2 0,-3 1-1,-2 1 1,-1 1 0,-2-1 0,-2 1 0,-1 0 0,-1 0 0,-1 0 0,-1-2 0,-1 3 1,-1-1-1,-1 0-1,1 2 2,0 2-2,-2 2 2,1 7 0,-10 5-1,15 1 0,-15-1 0,11 24 1,-9-2-1,0 4 0,-1 6 0,0 5 0,1 3 1,3 6-1,-1 3 1,2 3-1,2 3 1,1-1 0,3 2 0,0 0-1,1-1 1,0-3 0,1 1 0,-2-5 0,2-1 0,-2-4 0,0-1-1,-1-5 1,-1 0-1,-1-2 0,1-4 0,-1-1 0,1-1 0,0-2 0,-1 0 0,2-1 0,0-2 1,0-3-1,1-1 0,1 0 1,1-1-1,1 0 0,0-3 0,1 3 0,1-2 0,1-2 0,2-2 0,-2-1 0,-1-4 0,-1-3 0,-1-2 0,-1-7 0,-2-3 0,-2-7 0,-1-6 0,0-2 0,-2-5 0,-1-4 1,0-3-1,1-3 0,-1-2 0,1 2 0,1-1 0,-1-1 0,5-3-1,0 3 1,2 0-1,1 3 0,1 1 0,2 2 0,2 3 0,0 4 0,-1 5 1,3 5-1,0 3 0,1 5 1,1 4 0,1 5 0,1 4 0,-1 3 0,1 4 0,0 1-1,1 1 1,0 0 2,1 1-2,2-2 1,-1-1-1,1-2 1,1-4-1,2-2 1,-3-4-1,0-2-2,-5-7 2,0-3-2,-3-4 1,-2-3-1,-4-3 1,-2 0 0,-2-1 0,-4 0 2,1 2-1,-2 3 1,0 2 0,-1 2-1,-6 14 1,14-17 0,-14 17-1,17-10 0,-7 8 0,2 1 0,0-1 0,1 0 0,3-2 0,-1-2 1,2-2-1,0-5 0,-2-3-1,0-3 1,0-4 0,0-1 0,-5-2 0,1-1 0,-1-2-1,-1 2 2,0 1-1,-1 1 0,1 2 0,-1-1 0,0 4 0,1 1 0,-1 4 0,0 2 0,-8 13 0,16-16 0,-16 16-1,16 3 1,-16-3 0,19 23 0,-9-2 0,2 8 0,-1 2 0,3 8 0,1 4 1,1 5-2,2 1 2,0 3-1,2 0 0,1 0 1,0 0-1,0 0 1,1 0-1,-1-3 1,1-1 0,0-4-1,-1-1 0,-1-3 1,0-2-1,0-7 0,0-2 0,-1-7 0,-1-4 1,0-5-1,0-3 0,-1-4 1,1-5-1,0-4 1,-2-2-1,1-1 0,1-2 1,1-3-1,0 2 0,2 0 0,-1 1 0,1 2 0,4 2 0,2 3 0,0 2 1,2 4-1,1 3 0,2 1 0,1 4 0,1 3 0,3 1 0,0 0 0,3-1 1,-3-3-1,3 0 1,-2-3-1,-1-3 0,-3-3 1,-1-4-1,-3-5 1,-3-4-1,-3-3 0,-3-7 0,1-3 0,-3-6 0,-1-2 0,1-3 0,-2-1 1,0-3-1,0 0 0,1-1 0,4 0 0,-1 2 0,2-3 0,0 1 0,2-1 0,2 0 0,-1 1 0,2 1 0,-2-2 0,1-1 0,0 3 0,-1-1-1,-1 0 1,1 3 0,-3 1 0,-1 2 0,-1 6 0,0 2 0,-2 4 0,-1 4-1,-1 4 1,-3 5 0,1 4 0,-2 3 0,-2 4 0,-2 4 0,0 3 0,-2 4 0,1 2 0,-2 2 0,1 2 0,0 1 1,0 0-1,0 1 0,1 2 0,0-1 1,0-1-1,-1 0 0,1 0 0,-2 0 0,1-1 0,-1-1 0,2 0 0,-2 1 0,3-1 0,1 1 0,2 0 0,3 1 1,1 1 0,2 0-1,1 0 2,1-1-2,-1 1 1,0-1-1,1 0 1,-2-2 0,0-1-1,2-1 0,-1-2 1,2 1-1,0-2 1,1-3-1,0 1 0,0-2 0,-1 1 1,-1 0-1,-3-1-1,-1 1 1,0 0 0,-1 1 0,1 0 0,-2 3 1,2-1-1,0 0 0,4 2 0,-1 1 0,2-1 1,0 3-1,0-1 0,3-1 0,1 1 0,1-1 0,0-4 0,0-2 1,-1-4-1,2-1 0,0-5 0,-2 0 0,0-6 1,0 1-1,1-3 0,-2-1 0,2-3 0,0 0 0,1-4 0,-3 0 0,3 0 0,-1-4 0,0 0 0,2-1 0,0 0 0,1 0 1,0 2-1,1 1 0,0 2 1,2 1-1,1 3 0,1 1 0,-1 1 0,1 3-1,2 2 1,1 2 0,1 0 0,-2 0 0,0 0 0,1 1 0,-4-1 0,-1 0 0,-3-1 0,-3-2 0,-2 1 0,-5-2 0,-1 0 0,-4-1 0,0-1 0,-2 3 0,-2-3 0,1 2 0,-11 4 0,18-7 0,-8 4 0,0 0 0,-1 2 0,-9 1 0,18-1 0,-18 1 0,17 0 0,-17 0 0,12 2 0,-12-2-1,0 0-2,0 0-6,12 0-20,-12 0-9,0 0-1,0-13-1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5:47.50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-2 971 16,'0'0'29,"5"16"2,-5-16-1,0 0-25,0 0 0,0 0-1,0 0 1,0-17-1,0 17 0,0 0-1,6-19 0,-6 19-1,3-20 0,-1 4 1,2 2-1,0-5 1,3 0-1,-3-5-1,4 4 1,-2-8-3,3 2 3,-2-4-3,2 0 1,1-3-1,-2 1 1,1-1 0,0-2-1,3 2 1,-1 0 0,2 0 0,-1 2-1,2 1 2,-1 2-2,4 1 1,-1 5 0,1 0 0,-1 1 0,0 3 0,-1 2 0,0 0 0,-1 3 0,0 3 0,-1-1 0,-2 2 0,1 3 0,1 2 0,-2 1 0,-1 2 0,1 1 0,-1 1 0,-1 3 0,1 1 0,-10-5 0,17 16 0,-17-16 0,17 26 0,-8-9 0,0 3 0,0 2 0,1 4-1,-1 0 2,1 4-2,2 2 2,-1 2-1,0 3 0,3-2 0,1 3 0,0-2 0,1 1 0,3-2 0,-1-1 0,1-4 2,3 0-2,-2-4 3,1-3-3,1-3 3,0 0-3,0-6 3,0-1-3,2-4 0,-2-4 1,2-1-1,-1-2 0,0-6 0,-1-3 1,1-3-1,-1-5 0,-1-3-2,0-1 2,-2-5-2,1 1 2,-3-2-2,1 0 1,-2 0-1,-1 2 2,0 2 0,-2 3 0,1 1 0,-1 2 0,-1 6 0,0 1 0,0 7 0,1 2 0,1 6 0,0 5 0,1 3 0,1 6 0,0 3 0,2 3 1,2 2 1,0 2-1,-1 0 2,2 2-2,0-3 2,0-1-2,0-6 2,-1-2-2,1-4-1,-3-3 1,-1-5 0,0-7-1,0-8 0,-2-3 1,-1-6-1,-1-4 0,-1-4-2,0-4 2,-1-6-2,0 0 2,-1-2-2,0-1 1,0-3-1,1-2 1,-1-1 1,2 1 0,0-1 0,0 2-1,1-1 1,0 2 0,0 4 0,2 2 0,0 2 0,-1 4-1,1 0 1,0 5 0,0 3 0,0 2-1,-1 1 1,1 3 0,0 3 0,0-1 0,0 3 0,-2 3 0,1 0 0,-1 4-1,1 2 1,-1 4 0,-3 3 0,3 2 0,-1 5 0,1 3 0,2 3 0,-1 5 0,2 4 0,1 3 0,0 3 0,4 7 1,0 4-2,1 3 2,1 2-1,2 1 0,1 3 2,1 0 0,1 2 0,0-2-1,-1-3 2,-2-1-2,1-2 2,-1-2-2,-4-5 0,2-1-1,-6-8 0,1-2 1,-2-2-1,0-5 1,-3-3-1,3 0 0,-1-3 1,0-1-1,-1-2 0,1-2 1,-1-2-1,2 1 0,0-4 0,-2-1 0,1-3 1,1-3-1,1-2 0,0-1 1,-1-5-1,3-1 0,-2-5 0,2 1 0,-1-2 0,1-2 0,1 0 0,-1-2 0,0 0 0,2 1-1,-1 2 2,2 1-1,-1 0-1,2 1 1,-2 3 1,1 2-1,2 5 0,0 0 0,-1 5 0,1 2 0,0 3 0,1 1 1,1 3-2,-1 1 2,2 1-2,0-1 2,-1 0-1,2-1 0,-3-4 0,1 0 0,1-3 0,0-4 0,-2-2 0,1-3 0,-1-6 1,-2-2-1,-1-2 0,-3-3 0,-2-3 0,0 0 0,-1 0 0,1-1 0,0 1 0,-1 1 0,1 0 0,3 1 0,2 1 0,0-1 0,1 0 0,0-1 1,2 0-1,-1-2 0,1-1 0,-1-3 1,-1-1-2,-1-1 1,-1-3-2,-2-3 2,0-1-1,-3-4 0,-1-3 0,0-4 0,-3 0 1,1-1 0,-2 2 0,2 1-1,-1 2 2,-1 5-2,2 6 1,1 5 0,0 5 0,2 6 0,1 5 0,2 8 0,-1 5 0,1 6 0,1 6 0,0 6 0,0 5 0,0 7 0,1 4 0,0 4 0,1 1 0,-1 0 0,3 0 0,-2 0 1,2-2-1,0-3 1,1-4 1,-2-4-2,-1-6 1,-1-4 0,-2-4 0,-1-8 0,-2-7-1,-2-6 0,-2-5-1,-2-7 0,0-4 1,-1-4-1,-2-4 0,1 2 0,0 0 1,0 0 0,1 4 0,2 3-1,3 6 1,1 4 0,3 4 0,3 6 0,2 6 0,2 4 0,0 4 0,3 6 0,1 5 0,1 1 0,1 5 1,-1 3 0,1 4-1,1 2 0,1 2 1,1 0-1,0-1 1,-1 0-1,3-2 0,-2-3 0,0-6 0,2-3 0,-2-5 0,-1-4 1,0-6-1,3-6 0,-4-4 0,0-6 0,0-6 0,-1-4 0,0-4 0,-1-6 0,-1-3 0,-2-2-1,1-6 2,-1-3-1,-2-1-1,3-1 2,-1-2-2,-1-2 2,-1-2-2,1-1 2,-1 0-2,1-1 1,-2 0 0,-1-3 0,0 1 0,2 2 0,1 1 0,-1 2 0,1 3 0,2 1 0,-1 5 0,1-1 0,-3 4 0,1 0 0,0 3 0,-3 4 0,0 1-1,-2 6 1,-2 2 0,0 4 0,-2 6 0,-1 4 0,-1 6 0,-1 5 0,0 5 0,0 5 0,-1 4 1,0 6-1,0 6 0,2 3 1,0 6-2,0 2 2,2 4-1,2 6 0,1 2 0,3 3 1,2 3-1,1-2 0,2 2 1,1-3 0,2-3-1,1-3 0,1-6 1,-1-5-2,-1-7 2,0-4-1,-2-8 0,-1-4 0,-3-8 0,-3-4 0,-1-6 1,-2-4-1,-1-4 0,-1-4 0,-1 0 0,2-5 0,-1 1 0,2 2 0,2 0 0,2 5 0,2 0 0,0 4 0,2 2 0,1 4 0,1 1 0,1 2 0,-1 2 0,0 0 0,0 0 0,1-1 0,-4 3 0,0-3 0,-2 1 1,-4-3-1,-3 1-1,-2-1 1,-3 0-1,-12-5 0,18 8-1,-18-8-5,16 9-17,-16-9-14,0 0 0,0 0-1,0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5:47.5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1279 51,'0'0'34,"0"0"-2,0 0 1,10 14-34,-10-14-1,22 10 1,-8-6 0,4 1 1,3 1 0,3-4 1,3-1 0,-1-2 1,1 0 0,2-6-1,1 2 1,0-4-1,0-3-1,-3-2 1,0-2 0,-4-2-1,-2-4 0,-3-4 0,-3-1 0,-3-4 0,0-1 0,-4 1 1,1-1 0,-2-1 0,3 5 0,-2 0 0,3 2 0,1 3 0,2 3 0,3 3-1,2 4 0,6 9 0,1-1 0,2 8-1,3 6 2,1 3-1,2 1 1,1 1 1,3 3-1,-5-7 2,4 7-1,-2-5 0,1 2-1,-2-3 1,-1-1-2,-2-1 1,0-1-2,-2-2 1,-2 1 0,-1-3-1,-1 0 1,0 0 0,-1 1 0,0-1 1,-1 1-1,-2 0 0,0 2 1,2-2-1,-1 3 0,-1-2 1,-1-1-1,-2-1 0,1-1 0,-3-3 0,-1-4 0,-4-3 0,-2-6 0,0-2 0,-3-6 0,-1-4 0,1-5-1,-2-3 0,1-4 1,0-1-1,1 1 1,0-2-1,4-2 0,0 1 0,3 2 0,1 1 1,2-2-1,3 1 1,2 3-1,2 0 1,0 1-1,3 4 1,2 0-1,0 4 1,-1 1-1,0 3 1,-1-1 0,1 2 0,-3 1-1,-2 1 1,-2 1 0,0-1 0,-3 1 0,-1 0 0,-1 0 0,-1 0 0,-1-2 0,-1 3 1,-2-1-1,1 0-1,0 2 2,-1 2-2,0 2 2,0 7 0,-10 5-1,15 1 0,-15-1 0,10 24 1,-7-2-1,-1 4 0,-1 6 0,0 5 0,1 3 1,2 6-1,1 3 1,1 3-1,1 3 1,3-1 0,2 2 0,0 0-1,1-1 1,-1-3 0,2 1 0,-1-5 0,1-1 0,-2-4 0,0-1-1,-2-5 1,1 0-1,-2-2 0,0-4 0,1-1 0,0-1 0,-1-2 0,1 0 0,1-1 0,-1-2 1,2-3-1,0-1 0,1 0 1,1-1-1,1 0 0,0-3 0,1 3 0,1-2 0,1-2 0,1-2 0,0-1 0,-2-4 0,-1-3 0,-1-2 0,-1-7 0,-2-3 0,-3-7 0,1-6 0,-2-2 0,0-5 0,-3-4 1,2-3-1,-1-3 0,1-2 0,0 2 0,1-1 0,-1-1 0,5-3-1,0 3 1,2 0-1,1 3 0,1 1 0,2 2 0,1 3 0,2 4 0,-2 5 1,2 5-1,2 3 0,-1 5 1,3 4 0,0 5 0,0 4 0,1 3 0,0 4 0,-1 1-1,2 1 1,1 0 2,0 1-2,2-2 1,-1-1-1,1-2 1,1-4-1,1-2 1,-2-4-1,0-2-2,-4-7 2,-2-3-2,-1-4 1,-4-3-1,-3-3 1,-2 0 0,-2-1 0,-3 0 2,-1 2-1,0 3 1,-2 2 0,1 2-1,-7 14 1,13-17 0,-13 17-1,18-10 0,-9 8 0,3 1 0,1-1 0,0 0 0,3-2 0,-1-2 1,2-2-1,-1-5 0,-1-3-1,0-3 1,0-4 0,0-1 0,-4-2 0,-1-1 0,0-2-1,0 2 2,-2 1-1,1 1 0,-1 2 0,0-1 0,1 4 0,-1 1 0,1 4 0,-2 2 0,-7 13 0,16-16 0,-16 16-1,16 3 1,-16-3 0,20 23 0,-11-2 0,3 8 0,0 2 0,2 8 0,1 4 1,1 5-2,1 1 2,1 3-1,3 0 0,-1 0 1,1 0-1,1 0 1,-1 0-1,1-3 1,-1-1 0,2-4-1,-3-1 0,0-3 1,1-2-1,-2-7 0,1-2 0,0-7 0,-2-4 1,-1-5-1,1-3 0,-1-4 1,2-5-1,-1-4 1,-2-2-1,0-1 0,2-2 1,1-3-1,1 2 0,0 0 0,0 1 0,2 2 0,2 2 0,3 3 0,0 2 1,2 4-1,1 3 0,2 1 0,1 4 0,2 3 0,1 1 0,2 0 0,1-1 1,-1-3-1,1 0 1,-1-3-1,-1-3 0,-2-3 1,-3-4-1,-2-5 1,-2-4-1,-5-3 0,-1-7 0,-1-3 0,-2-6 0,0-2 0,-1-3 0,-1-1 1,0-3-1,0 0 0,2-1 0,2 0 0,0 2 0,2-3 0,0 1 0,2-1 0,2 0 0,0 1 0,1 1 0,-3-2 0,2-1 0,0 3 0,0-1-1,-3 0 1,2 3 0,-2 1 0,-3 2 0,0 6 0,0 2 0,-2 4 0,-1 4-1,-1 4 1,-3 5 0,1 4 0,-2 3 0,-2 4 0,-1 4 0,-2 3 0,0 4 0,-1 2 0,0 2 0,-1 2 0,2 1 1,-2 0-1,1 1 0,1 2 0,1-1 1,-2-1-1,1 0 0,-1 0 0,-1 0 0,1-1 0,-1-1 0,2 0 0,-2 1 0,3-1 0,2 1 0,0 0 0,4 1 1,1 1 0,3 0-1,-1 0 2,2-1-2,-1 1 1,0-1-1,1 0 1,-2-2 0,0-1-1,2-1 0,-1-2 1,2 1-1,0-2 1,1-3-1,0 1 0,0-2 0,-1 1 1,-1 0-1,-3-1-1,-1 1 1,0 0 0,-1 1 0,1 0 0,-2 3 1,2-1-1,0 0 0,4 2 0,-1 1 0,2-1 1,0 3-1,0-1 0,3-1 0,2 1 0,-1-1 0,1-4 0,0-2 1,-1-4-1,2-1 0,0-5 0,-2 0 0,0-6 1,0 1-1,1-3 0,-2-1 0,2-3 0,0 0 0,1-4 0,-3 0 0,3 0 0,-1-4 0,0 0 0,2-1 0,0 0 0,1 0 1,0 2-1,1 1 0,0 2 1,2 1-1,1 3 0,1 1 0,-1 1 0,1 3-1,2 2 1,1 2 0,1 0 0,-2 0 0,0 0 0,1 1 0,-4-1 0,-1 0 0,-3-1 0,-3-2 0,-3 1 0,-3-2 0,-2 0 0,-4-1 0,0-1 0,-2 3 0,-2-3 0,1 2 0,-11 4 0,18-7 0,-8 4 0,0 0 0,-1 2 0,-9 1 0,18-1 0,-18 1 0,16 0 0,-16 0 0,13 2 0,-13-2-1,0 0-2,0 0-6,12 0-20,-12 0-9,0 0-1,0-13-1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3:06:52.677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61047C55-09EF-4E75-93AF-506D460DD9FB}" emma:medium="tactile" emma:mode="ink">
          <msink:context xmlns:msink="http://schemas.microsoft.com/ink/2010/main" type="inkDrawing" rotatedBoundingBox="13796,9074 22024,8484 22135,10034 13908,10624" shapeName="Other"/>
        </emma:interpretation>
      </emma:emma>
    </inkml:annotationXML>
    <inkml:trace contextRef="#ctx0" brushRef="#br0">0 1800 1,'0'0'0,"0"0"13,0 0 9,0 0-15,12-4-2,-12 4 1,0 0 1,0 0-1,14-12 0,-14 12 0,0 0 0,11-10-1,-11 10-1,12-5-1,-12 5 1,12-4-1,-12 4 0,14-4 0,-14 4-1,14-6 1,-14 6-1,17-5 0,-17 5 0,17-4 0,-17 4 0,20-6 0,-9 6 1,-11 0 1,22-7-1,-22 7 1,20-8-1,-20 8-1,21-12 0,-21 12-1,20-11 0,-20 11-1,19-11 0,-8 7 0,1 0 0,1-2 0,-1 2-1,2 0 2,0 0-1,2 0 0,0 0 1,-1 0-1,1 0 1,0-2 0,1 2 1,-1-2-1,0 1 0,-3-2 0,1 0-1,-2-2 1,0-1 0,-1-1-1,-1-1 1,0-2-1,-1-1 0,-1-3 1,0 1 0,1-3-1,-2 1 0,0-1 1,2-1-1,-1 1 1,-1 1-1,0-2 0,-1 3 0,1 1 0,1 0 0,-1 2 0,0 1 0,-1-1 0,3 2 0,-1-1 1,1 0-1,-1-1 0,0 0 0,2 0 0,-2 0 1,1 0-1,0 0 0,1 0 0,1-1 0,-1-1 0,1 1 1,-1-1-1,-1 2 1,2-1-1,-1 2 1,0-1-2,-10 15 2,21-19-2,-10 11 1,0 0-1,0 1 2,0 1-2,1 2 1,-1-1 1,0 1-1,3 1 0,0 0 0,0 0 1,1 2-1,0 0 0,0-1 0,1 1 0,3 1 0,-5-1 1,3-1-1,-1-1 0,2 2 0,1-2 0,-1-1 0,0 0 0,1 0 0,-1-3 0,0 0 0,-1-1 0,0-1 1,-1-2-1,1-2 0,-2 1 1,0-3-1,-1-1 0,1-1 0,-2-2 0,1 0 0,-3-2 0,0 1 0,-2-3 0,0-1 0,-1 0 0,0-2 0,-2 1 1,1 2-1,0 0 0,0-1 0,0 4 0,0-1 0,1 2 1,-1 3-1,1-2 0,0 2 0,0-1 0,2 2 0,-1 0 0,0 0 0,1 1 0,0 1-1,0-1 2,-1 0-1,1 1 0,-1 0 0,0 0 0,1 0 1,-1 0-1,-1 0 0,2 1 0,-10 12 0,18-25 0,-8 12 1,-1-1-1,0 0 0,0 2 0,-9 12 1,19-23-2,-10 11 2,-9 12-1,21-16 0,-10 8 0,1 1 0,-1 1 0,0-1 0,1 1 0,-1 1 0,0-1 0,-11 6 0,18-8 0,-18 8 0,18-5 0,-18 5 0,19-4 0,-19 4 0,18-3 0,-18 3 0,17-3 0,-17 3 0,17-1 0,-17 1 0,17 0 0,-17 0 0,19 0 0,-19 0 0,20 1 0,-7 0 0,-1 2 0,1-1 0,1 0 0,-1 2 0,3 1 0,0-1 0,0 1 0,2 1 0,0 2 0,0-1 0,1 2 0,0 1-1,-1-1 2,2 5-1,0 0 0,-2-1-1,1 2 2,1 0-2,1 0 1,-2 1 0,1 1 0,-2-3 0,1 0-1,0 2 2,-1 1-1,3-1 0,-1 0 0,2 1 0,-1-2 0,1 1 0,-1-1 0,1-1 0,0-2 0,-4 1 1,2-4-1,-1 2 0,1-3 0,-2-1 0,1-1 1,1-4-1,-1 1 0,1-3 0,1-1 0,1-1 0,-2-2 0,3 1 0,-1 1 1,0-1-1,0 2 0,-1-1 0,1 4 0,-1-1 0,0 3 1,-2 0-1,1 3 0,-1 1 0,2 2 0,-3 1 0,-1 1 0,-1 3 0,0 3 0,-3 2 0,2 4 0,-3 2 0,0 2 0,0 5 1,1 1-1,0 1 0,-1 2 0,4-1 0,0 1 0,0 0-1,2 0 2,2 2-1,0-1 0,2 0 0,2-2 1,-3-3-1,3-1 0,1-2 1,1-1-1,2-4 0,1-2 0,4-1 0,0 0 0,1-2 0,0-1 0,0-1 1,-1-3-1,-1-4 0,-4-1 0,-1-6 1,-5-4 0,0-4-1,-4-4 1,-1-5-1,-1 0 1,-1-4-1,-1 1 1,1-3-1,0 1 0,1 0 0,-2 3 0,6 0 0,-2 1 0,1 2 0,2 1 0,-1 1 1,0 1-1,0 2 0,-1 0 0,-1 0 0,-4 3 0,1-1 0,-1 1 0,-1 0 0,0 1 0,-1 0 0,2 3 0,-1 2 0,2 0 0,-1 4-1,3 2 1,3 2 0,-1 3 0,5 1 0,0 2 0,0 1 0,2-2 0,2 0 0,1-3 0,-1-2 0,2-5 0,-1-2 1,0-5-1,0-4 0,2-5 0,-3-4 1,0-6-1,-1-3 0,0-7 0,0-3 0,-1-1-1,1-5 1,0-2 0,-1-2-1,0 0 1,0 2 0,1 2 0,-1 0-1,0 2 2,0 4-2,1 0 1,0 4 0,-1 2 0,0 4 0,0 4 0,-1 5 0,1 4 0,-2 3 0,3 6 0,-4 4-1,3 5 1,-2 3 0,2 2 0,0 2 0,-1 2 0,3 3 0,0 2 0,2-2-1,-1 1 1,4 1 0,1 1-1,1-3 1,3-1-1,1 0 1,3-3 0,4-2 0,0-3 0,2-2 0,2-4 1,-1-3-1,1-2 0,-2-3 0,-1-4 0,-2-3-1,-1-4 1,-3-4 0,-4-3-1,-2-6 1,-4-2-1,-2-4 1,-4-1 0,-3-2-1,0 0 2,-2 1-2,-1 2 1,2 1 0,1 6 0,1 2 0,2 2 0,3 2 0,1 5 0,1 1 0,1 1 0,1 3 0,-1 2-1,1-1 1,0 2 0,-4 3 0,0-1 0,-1 2 0,-2 0 0,0 1 0,-3 2 0,1-1 0,-1 2 0,1 2 0,0-1 0,2 2 0,-1 0-1,2 1 1,-1 1 0,0 2 0,0-2 0,1 1 0,-3 1 0,1-2 0,-1 1 0,2-1 1,-2 1-1,0-1 0,-1 1 0,1-1 1,-2 2-1,-1-2 0,-3 2 0,-3 0 0,-3-1 0,-11-6 0,17 8-1,-17-8-1,0 0-2,0 0-10,13 17-21,-13-17-6,1 18 0,-1-18-1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4/2/14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1" Type="http://schemas.openxmlformats.org/officeDocument/2006/relationships/hyperlink" Target="mailto:newsoffice@MIT.EDU" TargetMode="External"/><Relationship Id="rId12" Type="http://schemas.openxmlformats.org/officeDocument/2006/relationships/hyperlink" Target="https://www.coursera.org/course/comnetworks" TargetMode="External"/><Relationship Id="rId13" Type="http://schemas.openxmlformats.org/officeDocument/2006/relationships/hyperlink" Target="http://web.mit.edu/newsoffice/2010/explained-shannon-0115.html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Relationship Id="rId3" Type="http://schemas.openxmlformats.org/officeDocument/2006/relationships/hyperlink" Target="http://webmuseum.mit.edu/images/DIAmed/C/CES_7.jpg" TargetMode="External"/><Relationship Id="rId4" Type="http://schemas.openxmlformats.org/officeDocument/2006/relationships/hyperlink" Target="http://webmuseum.mit.edu/detail.php?t=people&amp;type=all&amp;f=&amp;s=shannon&amp;record=2" TargetMode="External"/><Relationship Id="rId5" Type="http://schemas.openxmlformats.org/officeDocument/2006/relationships/hyperlink" Target="http://museum.mit.edu/150/20" TargetMode="External"/><Relationship Id="rId6" Type="http://schemas.openxmlformats.org/officeDocument/2006/relationships/hyperlink" Target="tel:617-253-3378" TargetMode="External"/><Relationship Id="rId7" Type="http://schemas.openxmlformats.org/officeDocument/2006/relationships/hyperlink" Target="tel:617-253-8994" TargetMode="External"/><Relationship Id="rId8" Type="http://schemas.openxmlformats.org/officeDocument/2006/relationships/hyperlink" Target="http://web.mit.edu/museum" TargetMode="External"/><Relationship Id="rId9" Type="http://schemas.openxmlformats.org/officeDocument/2006/relationships/hyperlink" Target="tel:617-253-8608" TargetMode="External"/><Relationship Id="rId10" Type="http://schemas.openxmlformats.org/officeDocument/2006/relationships/hyperlink" Target="mailto:djw@cs.washington.edu" TargetMode="Externa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Slides from CS 461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12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#2-38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36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#2-36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67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</a:t>
            </a:r>
            <a:r>
              <a:rPr lang="en-US" smtClean="0"/>
              <a:t>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Map from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wikipedia</a:t>
            </a:r>
            <a:r>
              <a:rPr lang="en-US" baseline="0" dirty="0" smtClean="0"/>
              <a:t> commons, public domain. Radio from openclipart.org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256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CN5E</a:t>
            </a:r>
            <a:r>
              <a:rPr lang="en-US" baseline="0" dirty="0" smtClean="0"/>
              <a:t> figures #4-2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907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 from IEEE GHN. Figure from CN5E slides #4-22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18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from CN5E slides #4-22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81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from CN5E #4-27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63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</a:t>
            </a:r>
            <a:r>
              <a:rPr lang="en-US" baseline="0" dirty="0" smtClean="0"/>
              <a:t> derived from CN5E figures #2-23. </a:t>
            </a:r>
            <a:r>
              <a:rPr lang="en-US" dirty="0" smtClean="0"/>
              <a:t>Write “baseband” under NRZ.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045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  AP from </a:t>
            </a:r>
            <a:r>
              <a:rPr lang="en-US" dirty="0" err="1" smtClean="0"/>
              <a:t>pixabay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  AP from </a:t>
            </a:r>
            <a:r>
              <a:rPr lang="en-US" dirty="0" err="1" smtClean="0"/>
              <a:t>pixabay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123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51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61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photo is negative number CES 7  in our collection.  We allow free use of our images at 72dpi and under 730px/side for educational purposes, as long as proper credit is given; if the image below is suitable for your  needs, please use it with the credit line "Courtesy MIT Museum".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http://webmuseum.mit.edu/images/DIAmed/C/CES_7.jpg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Additional photos of Claude Shannon in our collection may be viewed here: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http://webmuseum.mit.edu/detail.php?t=people&amp;type=all&amp;f=&amp;s=shannon&amp;record=2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more information on the maze being demonstrated in the photo is available here: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http://museum.mit.edu/150/20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Please let me know if there's anything else I can do to help!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Best regards,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Ariel Weinberg</a:t>
            </a:r>
            <a:br>
              <a:rPr lang="en-US" dirty="0" smtClean="0"/>
            </a:br>
            <a:r>
              <a:rPr lang="en-US" dirty="0" smtClean="0"/>
              <a:t>Curatorial Associate, Science &amp; Technology Collections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MIT Museum, Building N52</a:t>
            </a:r>
            <a:br>
              <a:rPr lang="en-US" dirty="0" smtClean="0"/>
            </a:br>
            <a:r>
              <a:rPr lang="en-US" dirty="0" smtClean="0"/>
              <a:t>265 Massachusetts Avenue</a:t>
            </a:r>
            <a:br>
              <a:rPr lang="en-US" dirty="0" smtClean="0"/>
            </a:br>
            <a:r>
              <a:rPr lang="en-US" dirty="0" smtClean="0"/>
              <a:t>Cambridge MA 02139-4307</a:t>
            </a:r>
            <a:br>
              <a:rPr lang="en-US" dirty="0" smtClean="0"/>
            </a:br>
            <a:r>
              <a:rPr lang="en-US" dirty="0" err="1" smtClean="0"/>
              <a:t>tel</a:t>
            </a:r>
            <a:r>
              <a:rPr lang="en-US" dirty="0" smtClean="0"/>
              <a:t>: </a:t>
            </a:r>
            <a:r>
              <a:rPr lang="en-US" dirty="0" smtClean="0">
                <a:hlinkClick r:id="rId6"/>
              </a:rPr>
              <a:t>617-253-3378</a:t>
            </a:r>
            <a:r>
              <a:rPr lang="en-US" dirty="0" smtClean="0"/>
              <a:t>   fax: </a:t>
            </a:r>
            <a:r>
              <a:rPr lang="en-US" dirty="0" smtClean="0">
                <a:hlinkClick r:id="rId7"/>
              </a:rPr>
              <a:t>617-253-8994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8"/>
              </a:rPr>
              <a:t>http://web.mit.edu/museum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Jan 10, 2013, at 12:21 PM, Mary Anne Hansen wrote: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&gt; Hello Professor,</a:t>
            </a:r>
            <a:br>
              <a:rPr lang="en-US" dirty="0" smtClean="0"/>
            </a:b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&gt; The image in question does not belong to the News Office.</a:t>
            </a:r>
            <a:br>
              <a:rPr lang="en-US" dirty="0" smtClean="0"/>
            </a:b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&gt; By  way of this email, I am forwarding your request to my colleague Ariel Weinberg,</a:t>
            </a:r>
            <a:br>
              <a:rPr lang="en-US" dirty="0" smtClean="0"/>
            </a:br>
            <a:r>
              <a:rPr lang="en-US" dirty="0" smtClean="0"/>
              <a:t>&gt; Curatorial Associate at the MIT Museum who may be able to assist you.</a:t>
            </a:r>
            <a:br>
              <a:rPr lang="en-US" dirty="0" smtClean="0"/>
            </a:b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&gt; Best regards,</a:t>
            </a:r>
            <a:br>
              <a:rPr lang="en-US" dirty="0" smtClean="0"/>
            </a:br>
            <a:r>
              <a:rPr lang="en-US" dirty="0" smtClean="0"/>
              <a:t>&gt; Mary Anne Hansen</a:t>
            </a:r>
            <a:br>
              <a:rPr lang="en-US" dirty="0" smtClean="0"/>
            </a:br>
            <a:r>
              <a:rPr lang="en-US" dirty="0" smtClean="0"/>
              <a:t>&gt; Senior Administrative Assistant</a:t>
            </a:r>
            <a:br>
              <a:rPr lang="en-US" dirty="0" smtClean="0"/>
            </a:br>
            <a:r>
              <a:rPr lang="en-US" dirty="0" smtClean="0"/>
              <a:t>&gt; MIT News Office, 11-400</a:t>
            </a:r>
            <a:br>
              <a:rPr lang="en-US" dirty="0" smtClean="0"/>
            </a:br>
            <a:r>
              <a:rPr lang="en-US" dirty="0" smtClean="0"/>
              <a:t>&gt; </a:t>
            </a:r>
            <a:r>
              <a:rPr lang="en-US" dirty="0" smtClean="0">
                <a:hlinkClick r:id="rId9"/>
              </a:rPr>
              <a:t>617-253-8608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&gt; From: David </a:t>
            </a:r>
            <a:r>
              <a:rPr lang="en-US" dirty="0" err="1" smtClean="0"/>
              <a:t>Wetherall</a:t>
            </a:r>
            <a:r>
              <a:rPr lang="en-US" dirty="0" smtClean="0"/>
              <a:t> &lt;</a:t>
            </a:r>
            <a:r>
              <a:rPr lang="en-US" dirty="0" smtClean="0">
                <a:hlinkClick r:id="rId10"/>
              </a:rPr>
              <a:t>djw@cs.washington.edu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&gt; Date: Thursday, January 10, 2013 11:48 AM</a:t>
            </a:r>
            <a:br>
              <a:rPr lang="en-US" dirty="0" smtClean="0"/>
            </a:br>
            <a:r>
              <a:rPr lang="en-US" dirty="0" smtClean="0"/>
              <a:t>&gt; To: "</a:t>
            </a:r>
            <a:r>
              <a:rPr lang="en-US" dirty="0" smtClean="0">
                <a:hlinkClick r:id="rId11"/>
              </a:rPr>
              <a:t>newsoffice@MIT.EDU</a:t>
            </a:r>
            <a:r>
              <a:rPr lang="en-US" dirty="0" smtClean="0"/>
              <a:t>" &lt;</a:t>
            </a:r>
            <a:r>
              <a:rPr lang="en-US" dirty="0" smtClean="0">
                <a:hlinkClick r:id="rId11"/>
              </a:rPr>
              <a:t>newsoffice@MIT.EDU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&gt; Subject: permissions request</a:t>
            </a:r>
            <a:br>
              <a:rPr lang="en-US" dirty="0" smtClean="0"/>
            </a:b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&gt; Hi,</a:t>
            </a:r>
            <a:br>
              <a:rPr lang="en-US" dirty="0" smtClean="0"/>
            </a:b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&gt; I am a professor teaching a massive free online course on </a:t>
            </a:r>
            <a:r>
              <a:rPr lang="en-US" dirty="0" err="1" smtClean="0"/>
              <a:t>Coursera</a:t>
            </a:r>
            <a:r>
              <a:rPr lang="en-US" dirty="0" smtClean="0"/>
              <a:t> (</a:t>
            </a:r>
            <a:r>
              <a:rPr lang="en-US" dirty="0" smtClean="0">
                <a:hlinkClick r:id="rId12"/>
              </a:rPr>
              <a:t>https://www.coursera.org/course/comnetworks</a:t>
            </a:r>
            <a:r>
              <a:rPr lang="en-US" dirty="0" smtClean="0"/>
              <a:t>). I came across your article on the Shannon limit:</a:t>
            </a:r>
            <a:br>
              <a:rPr lang="en-US" dirty="0" smtClean="0"/>
            </a:b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&gt; </a:t>
            </a:r>
            <a:r>
              <a:rPr lang="en-US" dirty="0" smtClean="0">
                <a:hlinkClick r:id="rId13"/>
              </a:rPr>
              <a:t>http://web.mit.edu/newsoffice/2010/explained-shannon-0115.html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&gt; I'm asking for permission to reuse the photo in my videos and slides, which will be posted online.</a:t>
            </a:r>
            <a:br>
              <a:rPr lang="en-US" dirty="0" smtClean="0"/>
            </a:b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&gt; Please let me know how to proceed.</a:t>
            </a:r>
            <a:br>
              <a:rPr lang="en-US" dirty="0" smtClean="0"/>
            </a:b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&gt; Thank you,</a:t>
            </a:r>
            <a:br>
              <a:rPr lang="en-US" dirty="0" smtClean="0"/>
            </a:b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&gt; 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13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over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39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13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lines to home, say rate depends 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dist</a:t>
            </a:r>
            <a:r>
              <a:rPr lang="en-US" baseline="0" dirty="0" smtClean="0"/>
              <a:t>/quality</a:t>
            </a:r>
          </a:p>
          <a:p>
            <a:r>
              <a:rPr lang="en-US" dirty="0" smtClean="0"/>
              <a:t>Home from openclipart.org, building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3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w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customXml" Target="../ink/ink2.xml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2" Type="http://schemas.openxmlformats.org/officeDocument/2006/relationships/customXml" Target="../ink/ink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customXml" Target="../ink/ink4.xml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2" Type="http://schemas.openxmlformats.org/officeDocument/2006/relationships/customXml" Target="../ink/ink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customXml" Target="../ink/ink6.xml"/><Relationship Id="rId5" Type="http://schemas.openxmlformats.org/officeDocument/2006/relationships/image" Target="../media/image10.emf"/><Relationship Id="rId6" Type="http://schemas.openxmlformats.org/officeDocument/2006/relationships/customXml" Target="../ink/ink7.xml"/><Relationship Id="rId7" Type="http://schemas.openxmlformats.org/officeDocument/2006/relationships/image" Target="../media/image11.emf"/><Relationship Id="rId1" Type="http://schemas.openxmlformats.org/officeDocument/2006/relationships/slideLayout" Target="../slideLayouts/slideLayout8.xml"/><Relationship Id="rId2" Type="http://schemas.openxmlformats.org/officeDocument/2006/relationships/customXml" Target="../ink/ink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tif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7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0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1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1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2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1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We’ve talked about signals representing bits. How, exactly?</a:t>
            </a:r>
          </a:p>
          <a:p>
            <a:pPr lvl="1"/>
            <a:r>
              <a:rPr lang="en-US" sz="2400" dirty="0" smtClean="0"/>
              <a:t>This is the topic of </a:t>
            </a:r>
            <a:r>
              <a:rPr lang="en-US" sz="2400" u="sng" dirty="0" smtClean="0"/>
              <a:t>modulation</a:t>
            </a:r>
            <a:endParaRPr lang="en-US" sz="2400" u="sng" dirty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2643485"/>
            <a:ext cx="4802579" cy="928801"/>
            <a:chOff x="304800" y="2481149"/>
            <a:chExt cx="4802579" cy="928801"/>
          </a:xfrm>
        </p:grpSpPr>
        <p:sp>
          <p:nvSpPr>
            <p:cNvPr id="8" name="TextBox 7"/>
            <p:cNvSpPr txBox="1"/>
            <p:nvPr/>
          </p:nvSpPr>
          <p:spPr>
            <a:xfrm>
              <a:off x="4114800" y="3009840"/>
              <a:ext cx="992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r>
                <a:rPr lang="en-US" sz="2000" dirty="0" smtClean="0"/>
                <a:t>10110</a:t>
              </a:r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478553" y="2714214"/>
              <a:ext cx="306592" cy="1715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04800" y="3009840"/>
              <a:ext cx="10262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10110…</a:t>
              </a:r>
              <a:endParaRPr lang="en-US" sz="2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36100" y="2481149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Signal</a:t>
              </a:r>
              <a:endParaRPr lang="en-US" sz="2400" dirty="0"/>
            </a:p>
          </p:txBody>
        </p:sp>
      </p:grpSp>
      <p:pic>
        <p:nvPicPr>
          <p:cNvPr id="12" name="Picture 1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51" y="3582987"/>
            <a:ext cx="91440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745" y="3582987"/>
            <a:ext cx="914400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546895" y="3873003"/>
            <a:ext cx="2685444" cy="1613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H="1">
            <a:off x="1642145" y="3039027"/>
            <a:ext cx="2379321" cy="693969"/>
          </a:xfrm>
          <a:custGeom>
            <a:avLst/>
            <a:gdLst>
              <a:gd name="connsiteX0" fmla="*/ 0 w 2971800"/>
              <a:gd name="connsiteY0" fmla="*/ 857250 h 866775"/>
              <a:gd name="connsiteX1" fmla="*/ 400050 w 2971800"/>
              <a:gd name="connsiteY1" fmla="*/ 866775 h 866775"/>
              <a:gd name="connsiteX2" fmla="*/ 409575 w 2971800"/>
              <a:gd name="connsiteY2" fmla="*/ 9525 h 866775"/>
              <a:gd name="connsiteX3" fmla="*/ 1257300 w 2971800"/>
              <a:gd name="connsiteY3" fmla="*/ 19050 h 866775"/>
              <a:gd name="connsiteX4" fmla="*/ 1257300 w 2971800"/>
              <a:gd name="connsiteY4" fmla="*/ 866775 h 866775"/>
              <a:gd name="connsiteX5" fmla="*/ 2533650 w 2971800"/>
              <a:gd name="connsiteY5" fmla="*/ 866775 h 866775"/>
              <a:gd name="connsiteX6" fmla="*/ 2533650 w 2971800"/>
              <a:gd name="connsiteY6" fmla="*/ 0 h 866775"/>
              <a:gd name="connsiteX7" fmla="*/ 2962275 w 2971800"/>
              <a:gd name="connsiteY7" fmla="*/ 0 h 866775"/>
              <a:gd name="connsiteX8" fmla="*/ 2971800 w 2971800"/>
              <a:gd name="connsiteY8" fmla="*/ 866775 h 8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1800" h="866775">
                <a:moveTo>
                  <a:pt x="0" y="857250"/>
                </a:moveTo>
                <a:lnTo>
                  <a:pt x="400050" y="866775"/>
                </a:lnTo>
                <a:lnTo>
                  <a:pt x="409575" y="9525"/>
                </a:lnTo>
                <a:lnTo>
                  <a:pt x="1257300" y="19050"/>
                </a:lnTo>
                <a:lnTo>
                  <a:pt x="1257300" y="866775"/>
                </a:lnTo>
                <a:lnTo>
                  <a:pt x="2533650" y="866775"/>
                </a:lnTo>
                <a:lnTo>
                  <a:pt x="2533650" y="0"/>
                </a:lnTo>
                <a:lnTo>
                  <a:pt x="2962275" y="0"/>
                </a:lnTo>
                <a:lnTo>
                  <a:pt x="2971800" y="866775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2558466" y="4171950"/>
            <a:ext cx="66230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98579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Shannon Capacity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Shannon limit is for capacity (C), the maximum information carrying rate of the channel: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1143000" y="2810530"/>
            <a:ext cx="4055469" cy="523220"/>
          </a:xfrm>
          <a:prstGeom prst="rect">
            <a:avLst/>
          </a:prstGeom>
          <a:solidFill>
            <a:srgbClr val="FFB8F2">
              <a:alpha val="50196"/>
            </a:srgbClr>
          </a:solidFill>
          <a:ln>
            <a:solidFill>
              <a:srgbClr val="000000">
                <a:alpha val="69804"/>
              </a:srgbClr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 = B log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(1 + S/N) bits/sec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296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Wired/Wireless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Wires, and Fiber</a:t>
            </a:r>
          </a:p>
          <a:p>
            <a:pPr lvl="1"/>
            <a:r>
              <a:rPr lang="en-US" dirty="0" smtClean="0"/>
              <a:t>Engineer link to have requisite SNR and B</a:t>
            </a:r>
          </a:p>
          <a:p>
            <a:pPr lvl="1">
              <a:buFont typeface="Calibri" pitchFamily="34" charset="0"/>
              <a:buChar char="→"/>
            </a:pPr>
            <a:r>
              <a:rPr lang="en-US" dirty="0" smtClean="0"/>
              <a:t>Can fix data rate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Wireless</a:t>
            </a:r>
          </a:p>
          <a:p>
            <a:pPr lvl="1"/>
            <a:r>
              <a:rPr lang="en-US" dirty="0" smtClean="0"/>
              <a:t>Given B, but SNR varies greatly, e.g., up to 60 dB!</a:t>
            </a:r>
          </a:p>
          <a:p>
            <a:pPr lvl="1">
              <a:buFont typeface="Calibri" pitchFamily="34" charset="0"/>
              <a:buChar char="→"/>
            </a:pPr>
            <a:r>
              <a:rPr lang="en-US" dirty="0" smtClean="0"/>
              <a:t>Can’t design for worst case, must adapt data rate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41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Wired/Wireless </a:t>
            </a:r>
            <a:r>
              <a:rPr lang="en-US" dirty="0" smtClean="0"/>
              <a:t>Perspective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Wires, and Fiber</a:t>
            </a:r>
          </a:p>
          <a:p>
            <a:pPr lvl="1"/>
            <a:r>
              <a:rPr lang="en-US" dirty="0" smtClean="0"/>
              <a:t>Engineer link to have requisite SNR and B</a:t>
            </a:r>
          </a:p>
          <a:p>
            <a:pPr lvl="1">
              <a:buFont typeface="Calibri" pitchFamily="34" charset="0"/>
              <a:buChar char="→"/>
            </a:pPr>
            <a:r>
              <a:rPr lang="en-US" dirty="0" smtClean="0"/>
              <a:t>Can fix data rate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Wireless</a:t>
            </a:r>
          </a:p>
          <a:p>
            <a:pPr lvl="1"/>
            <a:r>
              <a:rPr lang="en-US" dirty="0" smtClean="0"/>
              <a:t>Given B, but SNR varies greatly, e.g., up to 60 dB!</a:t>
            </a:r>
          </a:p>
          <a:p>
            <a:pPr lvl="1">
              <a:buFont typeface="Calibri" pitchFamily="34" charset="0"/>
              <a:buChar char="→"/>
            </a:pPr>
            <a:r>
              <a:rPr lang="en-US" dirty="0" smtClean="0"/>
              <a:t>Can’t design for worst case, must adapt data rate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87160" y="1123950"/>
            <a:ext cx="3480440" cy="461665"/>
          </a:xfrm>
          <a:prstGeom prst="rect">
            <a:avLst/>
          </a:prstGeom>
          <a:solidFill>
            <a:srgbClr val="FFB8F2">
              <a:alpha val="50196"/>
            </a:srgbClr>
          </a:solidFill>
          <a:ln>
            <a:solidFill>
              <a:srgbClr val="000000">
                <a:alpha val="69804"/>
              </a:srgb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Engineer SNR for data rate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87160" y="2952750"/>
            <a:ext cx="3480440" cy="461665"/>
          </a:xfrm>
          <a:prstGeom prst="rect">
            <a:avLst/>
          </a:prstGeom>
          <a:solidFill>
            <a:srgbClr val="FFB8F2">
              <a:alpha val="50196"/>
            </a:srgbClr>
          </a:solidFill>
          <a:ln>
            <a:solidFill>
              <a:srgbClr val="000000">
                <a:alpha val="69804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Adapt data rate to SNR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9814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 – DSL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DSL (Digital Subscriber Line, see §2.6.3) is widely used for broadband; many variants offer 10s of Mbps</a:t>
            </a:r>
          </a:p>
          <a:p>
            <a:pPr lvl="1"/>
            <a:r>
              <a:rPr lang="en-US" sz="2400" dirty="0" smtClean="0"/>
              <a:t>Reuses twisted pair telephone line to the home; it has up to  ~2 MHz of bandwidth but uses only the lowest ~4 kHz</a:t>
            </a:r>
          </a:p>
          <a:p>
            <a:pPr lvl="3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  <p:pic>
        <p:nvPicPr>
          <p:cNvPr id="1026" name="Picture 2" descr="http://openclipart.org/image/800px/svg_to_png/19535/dynnamitt_hom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567" y="3213248"/>
            <a:ext cx="546214" cy="51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433565"/>
            <a:ext cx="752475" cy="59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openclipart.org/image/800px/svg_to_png/19535/dynnamitt_hom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56067"/>
            <a:ext cx="546214" cy="51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45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DSL (2)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DSL uses </a:t>
            </a:r>
            <a:r>
              <a:rPr lang="en-US" sz="2800" dirty="0" err="1" smtClean="0"/>
              <a:t>passband</a:t>
            </a:r>
            <a:r>
              <a:rPr lang="en-US" sz="2800" dirty="0" smtClean="0"/>
              <a:t> modulation (called </a:t>
            </a:r>
            <a:r>
              <a:rPr lang="en-US" sz="2800" dirty="0"/>
              <a:t>OFDM §</a:t>
            </a:r>
            <a:r>
              <a:rPr lang="en-US" sz="2800" dirty="0" smtClean="0"/>
              <a:t>2.5.1)</a:t>
            </a:r>
          </a:p>
          <a:p>
            <a:pPr lvl="1"/>
            <a:r>
              <a:rPr lang="en-US" sz="2400" dirty="0" smtClean="0"/>
              <a:t>Separate bands for upstream and downstream (larger)</a:t>
            </a:r>
          </a:p>
          <a:p>
            <a:pPr lvl="1"/>
            <a:r>
              <a:rPr lang="en-US" sz="2400" dirty="0" smtClean="0"/>
              <a:t>Modulation varies both amplitude and phase (called QAM)</a:t>
            </a:r>
          </a:p>
          <a:p>
            <a:pPr lvl="1"/>
            <a:r>
              <a:rPr lang="en-US" sz="2400" dirty="0" smtClean="0"/>
              <a:t>High SNR, up to 15 bits/symbol, low SNR only 1 bit/symbol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458917" y="3105150"/>
            <a:ext cx="6846883" cy="1265103"/>
            <a:chOff x="1135067" y="3247145"/>
            <a:chExt cx="6846883" cy="1265103"/>
          </a:xfrm>
        </p:grpSpPr>
        <p:grpSp>
          <p:nvGrpSpPr>
            <p:cNvPr id="21" name="Group 20"/>
            <p:cNvGrpSpPr/>
            <p:nvPr/>
          </p:nvGrpSpPr>
          <p:grpSpPr>
            <a:xfrm>
              <a:off x="1135067" y="3646483"/>
              <a:ext cx="6846883" cy="865765"/>
              <a:chOff x="1154117" y="3642491"/>
              <a:chExt cx="6846883" cy="1107185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154117" y="3642491"/>
                <a:ext cx="6618283" cy="1107185"/>
                <a:chOff x="1154117" y="2876550"/>
                <a:chExt cx="6618283" cy="2389236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1524000" y="2876550"/>
                  <a:ext cx="457200" cy="1600200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3048000" y="2876550"/>
                  <a:ext cx="1295400" cy="1600200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4429125" y="2876550"/>
                  <a:ext cx="3343275" cy="16001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3143465" y="4467225"/>
                  <a:ext cx="1211037" cy="779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Upstream</a:t>
                  </a:r>
                  <a:endParaRPr lang="en-US" sz="2000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5407334" y="4486275"/>
                  <a:ext cx="1520673" cy="779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Downstream</a:t>
                  </a:r>
                  <a:endParaRPr lang="en-US" sz="2000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3135147" y="3093039"/>
                  <a:ext cx="1077538" cy="144392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2000" dirty="0" smtClean="0"/>
                    <a:t>26 – 138</a:t>
                  </a:r>
                </a:p>
                <a:p>
                  <a:pPr algn="ctr">
                    <a:lnSpc>
                      <a:spcPct val="70000"/>
                    </a:lnSpc>
                  </a:pPr>
                  <a:r>
                    <a:rPr lang="en-US" sz="2000" dirty="0" smtClean="0"/>
                    <a:t>kHz</a:t>
                  </a:r>
                  <a:endParaRPr lang="en-US" sz="2000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1454038" y="3054817"/>
                  <a:ext cx="562975" cy="1482142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>
                    <a:lnSpc>
                      <a:spcPct val="70000"/>
                    </a:lnSpc>
                  </a:pPr>
                  <a:r>
                    <a:rPr lang="en-US" sz="2000" dirty="0" smtClean="0"/>
                    <a:t>0-4</a:t>
                  </a:r>
                </a:p>
                <a:p>
                  <a:pPr algn="ctr">
                    <a:lnSpc>
                      <a:spcPct val="70000"/>
                    </a:lnSpc>
                  </a:pPr>
                  <a:r>
                    <a:rPr lang="en-US" sz="2000" dirty="0" smtClean="0"/>
                    <a:t>kHz</a:t>
                  </a:r>
                  <a:endParaRPr lang="en-US" sz="2000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064292" y="3124565"/>
                  <a:ext cx="2206758" cy="1104176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000" dirty="0" smtClean="0"/>
                    <a:t>143 kHz to 1.1 MHz</a:t>
                  </a:r>
                  <a:endParaRPr lang="en-US" sz="2000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154117" y="4486275"/>
                  <a:ext cx="1269578" cy="7795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Telephone</a:t>
                  </a:r>
                  <a:endParaRPr lang="en-US" sz="2000" dirty="0"/>
                </a:p>
              </p:txBody>
            </p:sp>
          </p:grpSp>
          <p:cxnSp>
            <p:nvCxnSpPr>
              <p:cNvPr id="17" name="Straight Arrow Connector 16"/>
              <p:cNvCxnSpPr/>
              <p:nvPr/>
            </p:nvCxnSpPr>
            <p:spPr>
              <a:xfrm>
                <a:off x="2133600" y="4180778"/>
                <a:ext cx="7620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133600" y="3719477"/>
                <a:ext cx="716671" cy="400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Freq.</a:t>
                </a:r>
                <a:endParaRPr lang="en-US" sz="2000" dirty="0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1371600" y="4388447"/>
                <a:ext cx="66294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1394368" y="3257110"/>
              <a:ext cx="7509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Voice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57500" y="3257110"/>
              <a:ext cx="15947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Up to 1 Mbps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51253" y="3247145"/>
              <a:ext cx="1724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Up to 12 Mbps</a:t>
              </a:r>
              <a:endParaRPr lang="en-US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13240" y="3490287"/>
            <a:ext cx="1059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ADSL2: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559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Multiplexing is the network word for the sharing of a resource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Classic scenario is sharing a link among different users</a:t>
            </a:r>
          </a:p>
          <a:p>
            <a:pPr lvl="1"/>
            <a:r>
              <a:rPr lang="en-US" dirty="0" smtClean="0"/>
              <a:t>Time Division Multiplexing (TDM) </a:t>
            </a:r>
            <a:r>
              <a:rPr lang="en-US" b="1" dirty="0" smtClean="0">
                <a:solidFill>
                  <a:schemeClr val="accent5"/>
                </a:solidFill>
              </a:rPr>
              <a:t>»</a:t>
            </a:r>
          </a:p>
          <a:p>
            <a:pPr lvl="1"/>
            <a:r>
              <a:rPr lang="en-US" dirty="0" smtClean="0"/>
              <a:t>Frequency Division Multiplexing (FDM) </a:t>
            </a:r>
            <a:r>
              <a:rPr lang="en-US" b="1" dirty="0" smtClean="0">
                <a:solidFill>
                  <a:schemeClr val="accent5"/>
                </a:solidFill>
              </a:rPr>
              <a:t>»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8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Division Multiplexing (TDM)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Users take turns on a fixed schedule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087" y="2266950"/>
            <a:ext cx="79978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93454" y="2962729"/>
            <a:ext cx="19812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3101" y="2876550"/>
            <a:ext cx="265113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75604" y="2786336"/>
            <a:ext cx="304800" cy="5550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43962" y="2786336"/>
            <a:ext cx="304800" cy="5550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95488" y="2786336"/>
            <a:ext cx="304800" cy="5550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632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Frequency Division Multiplexing (FDM)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different users on different frequency bands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143000" y="1657350"/>
            <a:ext cx="7126632" cy="3276600"/>
            <a:chOff x="1466850" y="2305051"/>
            <a:chExt cx="7445079" cy="3724274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b="8390"/>
            <a:stretch/>
          </p:blipFill>
          <p:spPr bwMode="auto">
            <a:xfrm>
              <a:off x="1466850" y="2305051"/>
              <a:ext cx="6267450" cy="346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6000750" y="4937053"/>
              <a:ext cx="2911179" cy="5247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Overall FDM channel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7198405" y="4470327"/>
              <a:ext cx="238815" cy="476255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 bwMode="auto">
            <a:xfrm>
              <a:off x="6219825" y="4724400"/>
              <a:ext cx="609600" cy="2571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771900" y="5772150"/>
              <a:ext cx="609600" cy="2571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085975" y="5743575"/>
              <a:ext cx="609600" cy="2571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4" name="Freeform 13"/>
          <p:cNvSpPr/>
          <p:nvPr/>
        </p:nvSpPr>
        <p:spPr>
          <a:xfrm>
            <a:off x="1657574" y="2968705"/>
            <a:ext cx="572322" cy="402391"/>
          </a:xfrm>
          <a:custGeom>
            <a:avLst/>
            <a:gdLst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1965 w 572322"/>
              <a:gd name="connsiteY5" fmla="*/ 53735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55877 w 572322"/>
              <a:gd name="connsiteY19" fmla="*/ 376078 h 402391"/>
              <a:gd name="connsiteX20" fmla="*/ 572322 w 572322"/>
              <a:gd name="connsiteY20" fmla="*/ 402391 h 40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2322" h="402391">
                <a:moveTo>
                  <a:pt x="0" y="399102"/>
                </a:moveTo>
                <a:cubicBezTo>
                  <a:pt x="15897" y="392249"/>
                  <a:pt x="31795" y="385397"/>
                  <a:pt x="42759" y="369499"/>
                </a:cubicBezTo>
                <a:cubicBezTo>
                  <a:pt x="53723" y="353601"/>
                  <a:pt x="58657" y="326739"/>
                  <a:pt x="65784" y="303715"/>
                </a:cubicBezTo>
                <a:cubicBezTo>
                  <a:pt x="72911" y="280691"/>
                  <a:pt x="80037" y="263149"/>
                  <a:pt x="85519" y="231353"/>
                </a:cubicBezTo>
                <a:cubicBezTo>
                  <a:pt x="91001" y="199557"/>
                  <a:pt x="94839" y="141996"/>
                  <a:pt x="98676" y="112941"/>
                </a:cubicBezTo>
                <a:cubicBezTo>
                  <a:pt x="102513" y="83886"/>
                  <a:pt x="103609" y="69633"/>
                  <a:pt x="108543" y="57024"/>
                </a:cubicBezTo>
                <a:cubicBezTo>
                  <a:pt x="113477" y="44415"/>
                  <a:pt x="121701" y="43319"/>
                  <a:pt x="128279" y="37289"/>
                </a:cubicBezTo>
                <a:cubicBezTo>
                  <a:pt x="134857" y="31259"/>
                  <a:pt x="135954" y="26325"/>
                  <a:pt x="148014" y="20843"/>
                </a:cubicBezTo>
                <a:cubicBezTo>
                  <a:pt x="160074" y="15361"/>
                  <a:pt x="175424" y="7686"/>
                  <a:pt x="200641" y="4397"/>
                </a:cubicBezTo>
                <a:cubicBezTo>
                  <a:pt x="225858" y="1108"/>
                  <a:pt x="269715" y="1656"/>
                  <a:pt x="299318" y="1108"/>
                </a:cubicBezTo>
                <a:cubicBezTo>
                  <a:pt x="328921" y="560"/>
                  <a:pt x="354686" y="-1085"/>
                  <a:pt x="378259" y="1108"/>
                </a:cubicBezTo>
                <a:cubicBezTo>
                  <a:pt x="401832" y="3301"/>
                  <a:pt x="425953" y="8783"/>
                  <a:pt x="440754" y="14265"/>
                </a:cubicBezTo>
                <a:cubicBezTo>
                  <a:pt x="455555" y="19747"/>
                  <a:pt x="459392" y="26873"/>
                  <a:pt x="467067" y="34000"/>
                </a:cubicBezTo>
                <a:cubicBezTo>
                  <a:pt x="474742" y="41127"/>
                  <a:pt x="480773" y="42771"/>
                  <a:pt x="486803" y="57024"/>
                </a:cubicBezTo>
                <a:cubicBezTo>
                  <a:pt x="492833" y="71277"/>
                  <a:pt x="498864" y="93754"/>
                  <a:pt x="503249" y="119519"/>
                </a:cubicBezTo>
                <a:cubicBezTo>
                  <a:pt x="507634" y="145284"/>
                  <a:pt x="510375" y="185303"/>
                  <a:pt x="513116" y="211617"/>
                </a:cubicBezTo>
                <a:cubicBezTo>
                  <a:pt x="515857" y="237931"/>
                  <a:pt x="516954" y="259859"/>
                  <a:pt x="519695" y="277401"/>
                </a:cubicBezTo>
                <a:cubicBezTo>
                  <a:pt x="522436" y="294943"/>
                  <a:pt x="525725" y="303167"/>
                  <a:pt x="529562" y="316872"/>
                </a:cubicBezTo>
                <a:cubicBezTo>
                  <a:pt x="533399" y="330577"/>
                  <a:pt x="538333" y="349764"/>
                  <a:pt x="542719" y="359632"/>
                </a:cubicBezTo>
                <a:cubicBezTo>
                  <a:pt x="547105" y="369500"/>
                  <a:pt x="550943" y="368951"/>
                  <a:pt x="555877" y="376078"/>
                </a:cubicBezTo>
                <a:cubicBezTo>
                  <a:pt x="560811" y="383204"/>
                  <a:pt x="571500" y="394442"/>
                  <a:pt x="572322" y="402391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313878" y="2968706"/>
            <a:ext cx="572322" cy="402391"/>
          </a:xfrm>
          <a:custGeom>
            <a:avLst/>
            <a:gdLst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1965 w 572322"/>
              <a:gd name="connsiteY5" fmla="*/ 53735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55877 w 572322"/>
              <a:gd name="connsiteY19" fmla="*/ 376078 h 402391"/>
              <a:gd name="connsiteX20" fmla="*/ 572322 w 572322"/>
              <a:gd name="connsiteY20" fmla="*/ 402391 h 40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2322" h="402391">
                <a:moveTo>
                  <a:pt x="0" y="399102"/>
                </a:moveTo>
                <a:cubicBezTo>
                  <a:pt x="15897" y="392249"/>
                  <a:pt x="31795" y="385397"/>
                  <a:pt x="42759" y="369499"/>
                </a:cubicBezTo>
                <a:cubicBezTo>
                  <a:pt x="53723" y="353601"/>
                  <a:pt x="58657" y="326739"/>
                  <a:pt x="65784" y="303715"/>
                </a:cubicBezTo>
                <a:cubicBezTo>
                  <a:pt x="72911" y="280691"/>
                  <a:pt x="80037" y="263149"/>
                  <a:pt x="85519" y="231353"/>
                </a:cubicBezTo>
                <a:cubicBezTo>
                  <a:pt x="91001" y="199557"/>
                  <a:pt x="94839" y="141996"/>
                  <a:pt x="98676" y="112941"/>
                </a:cubicBezTo>
                <a:cubicBezTo>
                  <a:pt x="102513" y="83886"/>
                  <a:pt x="103609" y="69633"/>
                  <a:pt x="108543" y="57024"/>
                </a:cubicBezTo>
                <a:cubicBezTo>
                  <a:pt x="113477" y="44415"/>
                  <a:pt x="121701" y="43319"/>
                  <a:pt x="128279" y="37289"/>
                </a:cubicBezTo>
                <a:cubicBezTo>
                  <a:pt x="134857" y="31259"/>
                  <a:pt x="135954" y="26325"/>
                  <a:pt x="148014" y="20843"/>
                </a:cubicBezTo>
                <a:cubicBezTo>
                  <a:pt x="160074" y="15361"/>
                  <a:pt x="175424" y="7686"/>
                  <a:pt x="200641" y="4397"/>
                </a:cubicBezTo>
                <a:cubicBezTo>
                  <a:pt x="225858" y="1108"/>
                  <a:pt x="269715" y="1656"/>
                  <a:pt x="299318" y="1108"/>
                </a:cubicBezTo>
                <a:cubicBezTo>
                  <a:pt x="328921" y="560"/>
                  <a:pt x="354686" y="-1085"/>
                  <a:pt x="378259" y="1108"/>
                </a:cubicBezTo>
                <a:cubicBezTo>
                  <a:pt x="401832" y="3301"/>
                  <a:pt x="425953" y="8783"/>
                  <a:pt x="440754" y="14265"/>
                </a:cubicBezTo>
                <a:cubicBezTo>
                  <a:pt x="455555" y="19747"/>
                  <a:pt x="459392" y="26873"/>
                  <a:pt x="467067" y="34000"/>
                </a:cubicBezTo>
                <a:cubicBezTo>
                  <a:pt x="474742" y="41127"/>
                  <a:pt x="480773" y="42771"/>
                  <a:pt x="486803" y="57024"/>
                </a:cubicBezTo>
                <a:cubicBezTo>
                  <a:pt x="492833" y="71277"/>
                  <a:pt x="498864" y="93754"/>
                  <a:pt x="503249" y="119519"/>
                </a:cubicBezTo>
                <a:cubicBezTo>
                  <a:pt x="507634" y="145284"/>
                  <a:pt x="510375" y="185303"/>
                  <a:pt x="513116" y="211617"/>
                </a:cubicBezTo>
                <a:cubicBezTo>
                  <a:pt x="515857" y="237931"/>
                  <a:pt x="516954" y="259859"/>
                  <a:pt x="519695" y="277401"/>
                </a:cubicBezTo>
                <a:cubicBezTo>
                  <a:pt x="522436" y="294943"/>
                  <a:pt x="525725" y="303167"/>
                  <a:pt x="529562" y="316872"/>
                </a:cubicBezTo>
                <a:cubicBezTo>
                  <a:pt x="533399" y="330577"/>
                  <a:pt x="538333" y="349764"/>
                  <a:pt x="542719" y="359632"/>
                </a:cubicBezTo>
                <a:cubicBezTo>
                  <a:pt x="547105" y="369500"/>
                  <a:pt x="550943" y="368951"/>
                  <a:pt x="555877" y="376078"/>
                </a:cubicBezTo>
                <a:cubicBezTo>
                  <a:pt x="560811" y="383204"/>
                  <a:pt x="571500" y="394442"/>
                  <a:pt x="572322" y="402391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742556" y="2962880"/>
            <a:ext cx="572322" cy="402391"/>
          </a:xfrm>
          <a:custGeom>
            <a:avLst/>
            <a:gdLst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1965 w 572322"/>
              <a:gd name="connsiteY5" fmla="*/ 53735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55877 w 572322"/>
              <a:gd name="connsiteY19" fmla="*/ 376078 h 402391"/>
              <a:gd name="connsiteX20" fmla="*/ 572322 w 572322"/>
              <a:gd name="connsiteY20" fmla="*/ 402391 h 40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2322" h="402391">
                <a:moveTo>
                  <a:pt x="0" y="399102"/>
                </a:moveTo>
                <a:cubicBezTo>
                  <a:pt x="15897" y="392249"/>
                  <a:pt x="31795" y="385397"/>
                  <a:pt x="42759" y="369499"/>
                </a:cubicBezTo>
                <a:cubicBezTo>
                  <a:pt x="53723" y="353601"/>
                  <a:pt x="58657" y="326739"/>
                  <a:pt x="65784" y="303715"/>
                </a:cubicBezTo>
                <a:cubicBezTo>
                  <a:pt x="72911" y="280691"/>
                  <a:pt x="80037" y="263149"/>
                  <a:pt x="85519" y="231353"/>
                </a:cubicBezTo>
                <a:cubicBezTo>
                  <a:pt x="91001" y="199557"/>
                  <a:pt x="94839" y="141996"/>
                  <a:pt x="98676" y="112941"/>
                </a:cubicBezTo>
                <a:cubicBezTo>
                  <a:pt x="102513" y="83886"/>
                  <a:pt x="103609" y="69633"/>
                  <a:pt x="108543" y="57024"/>
                </a:cubicBezTo>
                <a:cubicBezTo>
                  <a:pt x="113477" y="44415"/>
                  <a:pt x="121701" y="43319"/>
                  <a:pt x="128279" y="37289"/>
                </a:cubicBezTo>
                <a:cubicBezTo>
                  <a:pt x="134857" y="31259"/>
                  <a:pt x="135954" y="26325"/>
                  <a:pt x="148014" y="20843"/>
                </a:cubicBezTo>
                <a:cubicBezTo>
                  <a:pt x="160074" y="15361"/>
                  <a:pt x="175424" y="7686"/>
                  <a:pt x="200641" y="4397"/>
                </a:cubicBezTo>
                <a:cubicBezTo>
                  <a:pt x="225858" y="1108"/>
                  <a:pt x="269715" y="1656"/>
                  <a:pt x="299318" y="1108"/>
                </a:cubicBezTo>
                <a:cubicBezTo>
                  <a:pt x="328921" y="560"/>
                  <a:pt x="354686" y="-1085"/>
                  <a:pt x="378259" y="1108"/>
                </a:cubicBezTo>
                <a:cubicBezTo>
                  <a:pt x="401832" y="3301"/>
                  <a:pt x="425953" y="8783"/>
                  <a:pt x="440754" y="14265"/>
                </a:cubicBezTo>
                <a:cubicBezTo>
                  <a:pt x="455555" y="19747"/>
                  <a:pt x="459392" y="26873"/>
                  <a:pt x="467067" y="34000"/>
                </a:cubicBezTo>
                <a:cubicBezTo>
                  <a:pt x="474742" y="41127"/>
                  <a:pt x="480773" y="42771"/>
                  <a:pt x="486803" y="57024"/>
                </a:cubicBezTo>
                <a:cubicBezTo>
                  <a:pt x="492833" y="71277"/>
                  <a:pt x="498864" y="93754"/>
                  <a:pt x="503249" y="119519"/>
                </a:cubicBezTo>
                <a:cubicBezTo>
                  <a:pt x="507634" y="145284"/>
                  <a:pt x="510375" y="185303"/>
                  <a:pt x="513116" y="211617"/>
                </a:cubicBezTo>
                <a:cubicBezTo>
                  <a:pt x="515857" y="237931"/>
                  <a:pt x="516954" y="259859"/>
                  <a:pt x="519695" y="277401"/>
                </a:cubicBezTo>
                <a:cubicBezTo>
                  <a:pt x="522436" y="294943"/>
                  <a:pt x="525725" y="303167"/>
                  <a:pt x="529562" y="316872"/>
                </a:cubicBezTo>
                <a:cubicBezTo>
                  <a:pt x="533399" y="330577"/>
                  <a:pt x="538333" y="349764"/>
                  <a:pt x="542719" y="359632"/>
                </a:cubicBezTo>
                <a:cubicBezTo>
                  <a:pt x="547105" y="369500"/>
                  <a:pt x="550943" y="368951"/>
                  <a:pt x="555877" y="376078"/>
                </a:cubicBezTo>
                <a:cubicBezTo>
                  <a:pt x="560811" y="383204"/>
                  <a:pt x="571500" y="394442"/>
                  <a:pt x="572322" y="402391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61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TDM versus FDM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TDM a user sends at a high rate a fraction of the time; in FDM, a user sends at a low rate all the time </a:t>
            </a:r>
          </a:p>
          <a:p>
            <a:pPr lvl="2"/>
            <a:endParaRPr lang="en-US" sz="1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848925" y="2400300"/>
            <a:ext cx="4715371" cy="2140982"/>
            <a:chOff x="233359" y="2126218"/>
            <a:chExt cx="4904175" cy="2226707"/>
          </a:xfrm>
        </p:grpSpPr>
        <p:grpSp>
          <p:nvGrpSpPr>
            <p:cNvPr id="48" name="Group 47"/>
            <p:cNvGrpSpPr/>
            <p:nvPr/>
          </p:nvGrpSpPr>
          <p:grpSpPr>
            <a:xfrm>
              <a:off x="561975" y="3514724"/>
              <a:ext cx="4381500" cy="838201"/>
              <a:chOff x="561975" y="1905000"/>
              <a:chExt cx="4381500" cy="838200"/>
            </a:xfrm>
          </p:grpSpPr>
          <p:cxnSp>
            <p:nvCxnSpPr>
              <p:cNvPr id="50" name="Straight Arrow Connector 49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233359" y="2126218"/>
              <a:ext cx="4904175" cy="1650742"/>
              <a:chOff x="233359" y="1545193"/>
              <a:chExt cx="4904175" cy="1650742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233359" y="1545193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435098" y="2795825"/>
                <a:ext cx="7024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2178096" y="3548360"/>
              <a:ext cx="7777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FDM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78097" y="2126218"/>
              <a:ext cx="7873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DM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60076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TDM versus FDM (2)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TDM a user sends at a high rate a fraction of the time; in FDM, a user sends at a low rate all the time </a:t>
            </a:r>
          </a:p>
          <a:p>
            <a:pPr lvl="2"/>
            <a:endParaRPr lang="en-US" sz="1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848925" y="2400300"/>
            <a:ext cx="4715371" cy="2140982"/>
            <a:chOff x="233359" y="2126218"/>
            <a:chExt cx="4904175" cy="2226707"/>
          </a:xfrm>
        </p:grpSpPr>
        <p:grpSp>
          <p:nvGrpSpPr>
            <p:cNvPr id="32" name="Group 31"/>
            <p:cNvGrpSpPr/>
            <p:nvPr/>
          </p:nvGrpSpPr>
          <p:grpSpPr>
            <a:xfrm>
              <a:off x="561973" y="3514725"/>
              <a:ext cx="4381502" cy="838200"/>
              <a:chOff x="561973" y="3514725"/>
              <a:chExt cx="4381502" cy="838200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561975" y="3514725"/>
                <a:ext cx="4381500" cy="838200"/>
                <a:chOff x="561975" y="1905000"/>
                <a:chExt cx="4381500" cy="838200"/>
              </a:xfrm>
            </p:grpSpPr>
            <p:cxnSp>
              <p:nvCxnSpPr>
                <p:cNvPr id="50" name="Straight Arrow Connector 49"/>
                <p:cNvCxnSpPr/>
                <p:nvPr/>
              </p:nvCxnSpPr>
              <p:spPr>
                <a:xfrm flipV="1">
                  <a:off x="561975" y="1905000"/>
                  <a:ext cx="0" cy="8382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/>
                <p:cNvCxnSpPr/>
                <p:nvPr/>
              </p:nvCxnSpPr>
              <p:spPr>
                <a:xfrm>
                  <a:off x="561975" y="2743200"/>
                  <a:ext cx="43815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Rectangle 48"/>
              <p:cNvSpPr/>
              <p:nvPr/>
            </p:nvSpPr>
            <p:spPr>
              <a:xfrm>
                <a:off x="561973" y="4171966"/>
                <a:ext cx="4010025" cy="17142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233359" y="2126218"/>
              <a:ext cx="4904175" cy="1650742"/>
              <a:chOff x="233359" y="1545193"/>
              <a:chExt cx="4904175" cy="1650742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233359" y="1545193"/>
                <a:ext cx="4904175" cy="1650742"/>
                <a:chOff x="233359" y="1545193"/>
                <a:chExt cx="4904175" cy="1650742"/>
              </a:xfrm>
            </p:grpSpPr>
            <p:cxnSp>
              <p:nvCxnSpPr>
                <p:cNvPr id="44" name="Straight Arrow Connector 43"/>
                <p:cNvCxnSpPr/>
                <p:nvPr/>
              </p:nvCxnSpPr>
              <p:spPr>
                <a:xfrm flipV="1">
                  <a:off x="561975" y="1905000"/>
                  <a:ext cx="0" cy="8382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/>
                <p:cNvCxnSpPr/>
                <p:nvPr/>
              </p:nvCxnSpPr>
              <p:spPr>
                <a:xfrm>
                  <a:off x="561975" y="2743200"/>
                  <a:ext cx="43815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TextBox 45"/>
                <p:cNvSpPr txBox="1"/>
                <p:nvPr/>
              </p:nvSpPr>
              <p:spPr>
                <a:xfrm>
                  <a:off x="233359" y="1545193"/>
                  <a:ext cx="65723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Rate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4435098" y="2795825"/>
                  <a:ext cx="70243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Time</a:t>
                  </a:r>
                  <a:endParaRPr lang="en-US" sz="2000" dirty="0"/>
                </a:p>
              </p:txBody>
            </p:sp>
          </p:grpSp>
          <p:sp>
            <p:nvSpPr>
              <p:cNvPr id="37" name="Rectangle 36"/>
              <p:cNvSpPr/>
              <p:nvPr/>
            </p:nvSpPr>
            <p:spPr>
              <a:xfrm>
                <a:off x="561976" y="2067308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181101" y="2067308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762126" y="2062544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381251" y="2062544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019425" y="2067308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638550" y="2067308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219575" y="2062544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2178096" y="3548360"/>
              <a:ext cx="7777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FDM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78097" y="2126218"/>
              <a:ext cx="7873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DM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0268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Modulation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a high voltage (+V) represent a 1, and low voltage (-V</a:t>
            </a:r>
            <a:r>
              <a:rPr lang="en-US" dirty="0"/>
              <a:t>)</a:t>
            </a:r>
            <a:r>
              <a:rPr lang="en-US" dirty="0" smtClean="0"/>
              <a:t> represent a 0</a:t>
            </a:r>
          </a:p>
          <a:p>
            <a:pPr lvl="1"/>
            <a:r>
              <a:rPr lang="en-US" dirty="0" smtClean="0"/>
              <a:t>This is called NRZ (Non-Return to Zero)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</a:t>
            </a:fld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1024592" y="2855780"/>
            <a:ext cx="6577946" cy="1256985"/>
            <a:chOff x="948392" y="3746163"/>
            <a:chExt cx="6577946" cy="1046500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973238" y="3746163"/>
              <a:ext cx="460062" cy="307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400" dirty="0">
                  <a:solidFill>
                    <a:srgbClr val="000000"/>
                  </a:solidFill>
                </a:rPr>
                <a:t>Bits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948392" y="4359013"/>
              <a:ext cx="509755" cy="307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400" dirty="0">
                  <a:solidFill>
                    <a:srgbClr val="000000"/>
                  </a:solidFill>
                </a:rPr>
                <a:t>NRZ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038350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rgbClr val="00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389188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rgbClr val="00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738438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087688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438525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rgbClr val="0000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787775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130675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rgbClr val="0000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481513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830763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5181600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530850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5880100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6230938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580188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6931025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7280275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1927225" y="4086225"/>
              <a:ext cx="158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2284413" y="4086225"/>
              <a:ext cx="1587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2633663" y="4086225"/>
              <a:ext cx="6350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2976563" y="4086225"/>
              <a:ext cx="6350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3333750" y="4086225"/>
              <a:ext cx="158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3676650" y="4086225"/>
              <a:ext cx="158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4033838" y="4086225"/>
              <a:ext cx="1587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4383088" y="4086225"/>
              <a:ext cx="6350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4725988" y="4086225"/>
              <a:ext cx="6350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5076825" y="4086225"/>
              <a:ext cx="158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5426075" y="4086225"/>
              <a:ext cx="158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5784850" y="4083050"/>
              <a:ext cx="158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6165850" y="4083050"/>
              <a:ext cx="793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6475413" y="4086225"/>
              <a:ext cx="7937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6832600" y="4086225"/>
              <a:ext cx="158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7175500" y="4086225"/>
              <a:ext cx="6350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7518400" y="4086225"/>
              <a:ext cx="793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1554686" y="3441953"/>
            <a:ext cx="2741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2000" dirty="0" smtClean="0">
                <a:solidFill>
                  <a:srgbClr val="000000"/>
                </a:solidFill>
              </a:rPr>
              <a:t>+V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1604380" y="3943350"/>
            <a:ext cx="2244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2000" dirty="0" smtClean="0">
                <a:solidFill>
                  <a:srgbClr val="000000"/>
                </a:solidFill>
              </a:rPr>
              <a:t>-V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915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TDM/FDM Usage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Statically divide a resource</a:t>
            </a:r>
          </a:p>
          <a:p>
            <a:pPr lvl="1"/>
            <a:r>
              <a:rPr lang="en-US" sz="2400" dirty="0" smtClean="0"/>
              <a:t>Suited for continuous traffic, fixed number of users</a:t>
            </a:r>
          </a:p>
          <a:p>
            <a:pPr lvl="4"/>
            <a:endParaRPr lang="en-US" sz="1200" dirty="0"/>
          </a:p>
          <a:p>
            <a:r>
              <a:rPr lang="en-US" sz="2800" dirty="0" smtClean="0"/>
              <a:t>Widely used in telecommunications</a:t>
            </a:r>
          </a:p>
          <a:p>
            <a:pPr lvl="1"/>
            <a:r>
              <a:rPr lang="en-US" sz="2400" dirty="0" smtClean="0"/>
              <a:t>TV and radio stations (FDM)</a:t>
            </a:r>
          </a:p>
          <a:p>
            <a:pPr lvl="1"/>
            <a:r>
              <a:rPr lang="en-US" sz="2400" dirty="0" smtClean="0"/>
              <a:t>GSM (2G cellular) allocates calls using TDM within FDM</a:t>
            </a:r>
          </a:p>
          <a:p>
            <a:pPr lvl="1"/>
            <a:endParaRPr lang="en-US" sz="20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2754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Multiplexing Network Traffic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Network traffic is </a:t>
            </a:r>
            <a:r>
              <a:rPr lang="en-US" sz="2800" u="sng" dirty="0" err="1" smtClean="0"/>
              <a:t>bursty</a:t>
            </a:r>
            <a:endParaRPr lang="en-US" sz="2800" u="sng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ON/OFF</a:t>
            </a:r>
            <a:r>
              <a:rPr lang="en-US" sz="2400" dirty="0" smtClean="0"/>
              <a:t> sources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Load varies greatly over time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098287" y="2500322"/>
            <a:ext cx="3641672" cy="2053807"/>
            <a:chOff x="635053" y="2537806"/>
            <a:chExt cx="4408185" cy="2053807"/>
          </a:xfrm>
        </p:grpSpPr>
        <p:grpSp>
          <p:nvGrpSpPr>
            <p:cNvPr id="34" name="Group 33"/>
            <p:cNvGrpSpPr/>
            <p:nvPr/>
          </p:nvGrpSpPr>
          <p:grpSpPr>
            <a:xfrm>
              <a:off x="635053" y="2537806"/>
              <a:ext cx="4408185" cy="1085214"/>
              <a:chOff x="233359" y="1545193"/>
              <a:chExt cx="5412552" cy="1317138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233359" y="1545193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943475" y="2462222"/>
                <a:ext cx="702436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35053" y="3458185"/>
              <a:ext cx="4408185" cy="1133428"/>
              <a:chOff x="233359" y="1555099"/>
              <a:chExt cx="5412552" cy="1311037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233359" y="1555099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943475" y="2466026"/>
                <a:ext cx="7024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6" name="Ink 35"/>
                <p14:cNvContentPartPr/>
                <p14:nvPr/>
              </p14:nvContentPartPr>
              <p14:xfrm>
                <a:off x="946410" y="2929860"/>
                <a:ext cx="3440160" cy="484200"/>
              </p14:xfrm>
            </p:contentPart>
          </mc:Choice>
          <mc:Fallback xmlns="">
            <p:pic>
              <p:nvPicPr>
                <p:cNvPr id="36" name="Ink 35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33772" y="2913672"/>
                  <a:ext cx="3469794" cy="51621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7" name="Ink 36"/>
                <p14:cNvContentPartPr/>
                <p14:nvPr/>
              </p14:nvContentPartPr>
              <p14:xfrm>
                <a:off x="907890" y="3838860"/>
                <a:ext cx="3549960" cy="504000"/>
              </p14:xfrm>
            </p:contentPart>
          </mc:Choice>
          <mc:Fallback xmlns="">
            <p:pic>
              <p:nvPicPr>
                <p:cNvPr id="37" name="Ink 36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1330" y="3823740"/>
                  <a:ext cx="3583952" cy="5353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276031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Multiplexing Network </a:t>
            </a:r>
            <a:r>
              <a:rPr lang="en-US" dirty="0" smtClean="0"/>
              <a:t>Traffic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Network traffic is </a:t>
            </a:r>
            <a:r>
              <a:rPr lang="en-US" sz="2800" u="sng" dirty="0" err="1" smtClean="0"/>
              <a:t>bursty</a:t>
            </a:r>
            <a:endParaRPr lang="en-US" sz="2800" u="sng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Inefficient to always allocate user  their </a:t>
            </a:r>
            <a:r>
              <a:rPr lang="en-US" sz="2000" dirty="0" smtClean="0"/>
              <a:t>ON</a:t>
            </a:r>
            <a:r>
              <a:rPr lang="en-US" sz="2400" dirty="0" smtClean="0"/>
              <a:t> needs with TDM/FDM</a:t>
            </a:r>
          </a:p>
          <a:p>
            <a:pPr lvl="1"/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077253" y="2490797"/>
            <a:ext cx="3756585" cy="2053807"/>
            <a:chOff x="635053" y="2537806"/>
            <a:chExt cx="4547285" cy="2053807"/>
          </a:xfrm>
        </p:grpSpPr>
        <p:grpSp>
          <p:nvGrpSpPr>
            <p:cNvPr id="32" name="Group 31"/>
            <p:cNvGrpSpPr/>
            <p:nvPr/>
          </p:nvGrpSpPr>
          <p:grpSpPr>
            <a:xfrm>
              <a:off x="635053" y="2537806"/>
              <a:ext cx="4547285" cy="1155667"/>
              <a:chOff x="233359" y="1545193"/>
              <a:chExt cx="5583344" cy="1402648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233359" y="1545193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772686" y="2462222"/>
                <a:ext cx="1044017" cy="485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35053" y="3458185"/>
              <a:ext cx="4408185" cy="1133428"/>
              <a:chOff x="233359" y="1555099"/>
              <a:chExt cx="5412552" cy="1311037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233359" y="1555099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943475" y="2466026"/>
                <a:ext cx="7024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4" name="Ink 33"/>
                <p14:cNvContentPartPr/>
                <p14:nvPr/>
              </p14:nvContentPartPr>
              <p14:xfrm>
                <a:off x="946410" y="2929860"/>
                <a:ext cx="3440160" cy="484200"/>
              </p14:xfrm>
            </p:contentPart>
          </mc:Choice>
          <mc:Fallback xmlns="">
            <p:pic>
              <p:nvPicPr>
                <p:cNvPr id="34" name="Ink 33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33772" y="2913648"/>
                  <a:ext cx="3469794" cy="5162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5" name="Ink 34"/>
                <p14:cNvContentPartPr/>
                <p14:nvPr/>
              </p14:nvContentPartPr>
              <p14:xfrm>
                <a:off x="907890" y="3838860"/>
                <a:ext cx="3549960" cy="504000"/>
              </p14:xfrm>
            </p:contentPart>
          </mc:Choice>
          <mc:Fallback xmlns="">
            <p:pic>
              <p:nvPicPr>
                <p:cNvPr id="35" name="Ink 34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1332" y="3823740"/>
                  <a:ext cx="3583948" cy="53532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44" name="Straight Connector 43"/>
          <p:cNvCxnSpPr/>
          <p:nvPr/>
        </p:nvCxnSpPr>
        <p:spPr>
          <a:xfrm>
            <a:off x="1328952" y="2882851"/>
            <a:ext cx="265698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328951" y="3798152"/>
            <a:ext cx="265698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19266" y="2682796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3936339" y="3584129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3698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Multiplexing Network </a:t>
            </a:r>
            <a:r>
              <a:rPr lang="en-US" dirty="0" smtClean="0"/>
              <a:t>Traffic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Multiple </a:t>
            </a:r>
            <a:r>
              <a:rPr lang="en-US" sz="2800" u="sng" dirty="0"/>
              <a:t>access </a:t>
            </a:r>
            <a:r>
              <a:rPr lang="en-US" sz="2800" dirty="0"/>
              <a:t>schemes multiplex users according to </a:t>
            </a:r>
            <a:r>
              <a:rPr lang="en-US" sz="2800" dirty="0" smtClean="0"/>
              <a:t>their demands – for gains of statistical multiplexing</a:t>
            </a:r>
            <a:endParaRPr lang="en-US" sz="2400" dirty="0"/>
          </a:p>
          <a:p>
            <a:pPr lvl="4"/>
            <a:endParaRPr lang="en-US" sz="11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635054" y="2413981"/>
            <a:ext cx="3641672" cy="2053807"/>
            <a:chOff x="635053" y="2537806"/>
            <a:chExt cx="4408185" cy="2053807"/>
          </a:xfrm>
        </p:grpSpPr>
        <p:grpSp>
          <p:nvGrpSpPr>
            <p:cNvPr id="27" name="Group 26"/>
            <p:cNvGrpSpPr/>
            <p:nvPr/>
          </p:nvGrpSpPr>
          <p:grpSpPr>
            <a:xfrm>
              <a:off x="635053" y="2537806"/>
              <a:ext cx="4408185" cy="1085214"/>
              <a:chOff x="233359" y="1545193"/>
              <a:chExt cx="5412552" cy="1317138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33359" y="1545193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943475" y="2462222"/>
                <a:ext cx="702436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635053" y="3458185"/>
              <a:ext cx="4408185" cy="1133428"/>
              <a:chOff x="233359" y="1555099"/>
              <a:chExt cx="5412552" cy="1311037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233359" y="1555099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943475" y="2466026"/>
                <a:ext cx="7024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9" name="Ink 28"/>
                <p14:cNvContentPartPr/>
                <p14:nvPr/>
              </p14:nvContentPartPr>
              <p14:xfrm>
                <a:off x="946410" y="2929860"/>
                <a:ext cx="3440160" cy="484200"/>
              </p14:xfrm>
            </p:contentPart>
          </mc:Choice>
          <mc:Fallback xmlns="">
            <p:pic>
              <p:nvPicPr>
                <p:cNvPr id="29" name="Ink 28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33336" y="2913672"/>
                  <a:ext cx="3470230" cy="51657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0" name="Ink 29"/>
                <p14:cNvContentPartPr/>
                <p14:nvPr/>
              </p14:nvContentPartPr>
              <p14:xfrm>
                <a:off x="907890" y="3838860"/>
                <a:ext cx="3549960" cy="50400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1330" y="3823740"/>
                  <a:ext cx="3583952" cy="53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/>
          <p:cNvGrpSpPr/>
          <p:nvPr/>
        </p:nvGrpSpPr>
        <p:grpSpPr>
          <a:xfrm>
            <a:off x="4733926" y="2675626"/>
            <a:ext cx="3641672" cy="1561464"/>
            <a:chOff x="233359" y="967143"/>
            <a:chExt cx="5412552" cy="1895188"/>
          </a:xfrm>
        </p:grpSpPr>
        <p:cxnSp>
          <p:nvCxnSpPr>
            <p:cNvPr id="48" name="Straight Arrow Connector 47"/>
            <p:cNvCxnSpPr/>
            <p:nvPr/>
          </p:nvCxnSpPr>
          <p:spPr>
            <a:xfrm flipV="1">
              <a:off x="561974" y="1390407"/>
              <a:ext cx="0" cy="13527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561975" y="2743200"/>
              <a:ext cx="43815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233359" y="967143"/>
              <a:ext cx="657232" cy="4001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Rate</a:t>
              </a:r>
              <a:endParaRPr lang="en-US" sz="2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43475" y="2462222"/>
              <a:ext cx="70243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</p:grpSp>
      <p:cxnSp>
        <p:nvCxnSpPr>
          <p:cNvPr id="53" name="Straight Connector 52"/>
          <p:cNvCxnSpPr/>
          <p:nvPr/>
        </p:nvCxnSpPr>
        <p:spPr>
          <a:xfrm>
            <a:off x="928902" y="2816176"/>
            <a:ext cx="265698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28901" y="3731477"/>
            <a:ext cx="265698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519216" y="2558971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3536289" y="3479354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</a:t>
            </a: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3" name="Ink 62"/>
              <p14:cNvContentPartPr/>
              <p14:nvPr/>
            </p14:nvContentPartPr>
            <p14:xfrm>
              <a:off x="4959585" y="3306890"/>
              <a:ext cx="2765190" cy="648773"/>
            </p14:xfrm>
          </p:contentPart>
        </mc:Choice>
        <mc:Fallback xmlns="">
          <p:pic>
            <p:nvPicPr>
              <p:cNvPr id="63" name="Ink 6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53465" y="3291049"/>
                <a:ext cx="2782830" cy="670735"/>
              </a:xfrm>
              <a:prstGeom prst="rect">
                <a:avLst/>
              </a:prstGeom>
            </p:spPr>
          </p:pic>
        </mc:Fallback>
      </mc:AlternateContent>
      <p:cxnSp>
        <p:nvCxnSpPr>
          <p:cNvPr id="66" name="Straight Connector 65"/>
          <p:cNvCxnSpPr/>
          <p:nvPr/>
        </p:nvCxnSpPr>
        <p:spPr>
          <a:xfrm>
            <a:off x="4964550" y="3297365"/>
            <a:ext cx="265698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589805" y="3013950"/>
            <a:ext cx="785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R’&lt;2R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947518" y="2152441"/>
            <a:ext cx="2619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Two users, each need R</a:t>
            </a:r>
            <a:endParaRPr lang="en-US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4936737" y="2171491"/>
            <a:ext cx="2984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Together they need R’ &lt; 2R</a:t>
            </a:r>
            <a:endParaRPr lang="en-US" sz="2000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4276726" y="3570184"/>
            <a:ext cx="533399" cy="0"/>
          </a:xfrm>
          <a:prstGeom prst="straightConnector1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31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nodes share a single link? Who sends when, e.g., in </a:t>
            </a:r>
            <a:r>
              <a:rPr lang="en-US" sz="2800" dirty="0" err="1" smtClean="0"/>
              <a:t>WiFI</a:t>
            </a:r>
            <a:r>
              <a:rPr lang="en-US" sz="2800" dirty="0" smtClean="0"/>
              <a:t>?</a:t>
            </a:r>
          </a:p>
          <a:p>
            <a:pPr lvl="1"/>
            <a:r>
              <a:rPr lang="en-US" sz="2400" dirty="0" smtClean="0"/>
              <a:t>Explore with a simple model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Assume no-one is in charge; this is a distributed system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066800" y="2647950"/>
            <a:ext cx="4068763" cy="533400"/>
            <a:chOff x="1066800" y="2571750"/>
            <a:chExt cx="4068763" cy="533400"/>
          </a:xfrm>
        </p:grpSpPr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7405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1500980" y="2571750"/>
              <a:ext cx="32004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2" idx="0"/>
            </p:cNvCxnSpPr>
            <p:nvPr/>
          </p:nvCxnSpPr>
          <p:spPr>
            <a:xfrm>
              <a:off x="1500982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14" idx="0"/>
            </p:cNvCxnSpPr>
            <p:nvPr/>
          </p:nvCxnSpPr>
          <p:spPr>
            <a:xfrm>
              <a:off x="3101182" y="25717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13" idx="0"/>
            </p:cNvCxnSpPr>
            <p:nvPr/>
          </p:nvCxnSpPr>
          <p:spPr>
            <a:xfrm>
              <a:off x="4701382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9240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will explore random </a:t>
            </a:r>
            <a:r>
              <a:rPr lang="en-US" sz="2800" u="sng" dirty="0" smtClean="0"/>
              <a:t>multiple access control</a:t>
            </a:r>
            <a:r>
              <a:rPr lang="en-US" sz="2800" dirty="0" smtClean="0"/>
              <a:t> (MAC) protocols</a:t>
            </a:r>
          </a:p>
          <a:p>
            <a:pPr lvl="1"/>
            <a:r>
              <a:rPr lang="en-US" sz="2400" dirty="0" smtClean="0"/>
              <a:t>This is the basis for </a:t>
            </a:r>
            <a:r>
              <a:rPr lang="en-US" sz="2400" u="sng" dirty="0" smtClean="0"/>
              <a:t>classic Ethernet</a:t>
            </a:r>
          </a:p>
          <a:p>
            <a:pPr lvl="1"/>
            <a:r>
              <a:rPr lang="en-US" sz="2400" dirty="0" smtClean="0"/>
              <a:t>Remember: data traffic is </a:t>
            </a:r>
            <a:r>
              <a:rPr lang="en-US" sz="2400" dirty="0" err="1" smtClean="0"/>
              <a:t>bursty</a:t>
            </a:r>
            <a:endParaRPr lang="en-US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720327" y="3714750"/>
            <a:ext cx="4068763" cy="533400"/>
            <a:chOff x="1066800" y="2419350"/>
            <a:chExt cx="4068763" cy="533400"/>
          </a:xfrm>
        </p:grpSpPr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5881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1500980" y="2419350"/>
              <a:ext cx="32004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2" idx="0"/>
            </p:cNvCxnSpPr>
            <p:nvPr/>
          </p:nvCxnSpPr>
          <p:spPr>
            <a:xfrm>
              <a:off x="1500982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14" idx="0"/>
            </p:cNvCxnSpPr>
            <p:nvPr/>
          </p:nvCxnSpPr>
          <p:spPr>
            <a:xfrm>
              <a:off x="3101182" y="24193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13" idx="0"/>
            </p:cNvCxnSpPr>
            <p:nvPr/>
          </p:nvCxnSpPr>
          <p:spPr>
            <a:xfrm>
              <a:off x="4701382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ounded Rectangular Callout 6"/>
          <p:cNvSpPr/>
          <p:nvPr/>
        </p:nvSpPr>
        <p:spPr>
          <a:xfrm>
            <a:off x="2754707" y="3267075"/>
            <a:ext cx="792163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Zzzz..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796527" y="3267075"/>
            <a:ext cx="792163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Busy!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4320380" y="3267075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Ho hum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3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 Network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44958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Seminal computer network connecting the Hawaiian        islands in the late 1960s</a:t>
            </a:r>
          </a:p>
          <a:p>
            <a:pPr lvl="1"/>
            <a:r>
              <a:rPr lang="en-US" sz="2400" dirty="0" smtClean="0"/>
              <a:t>When should nodes send?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 new protocol was devised by Norm Abramson …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863650" y="1504950"/>
            <a:ext cx="3770396" cy="2667001"/>
            <a:chOff x="4648200" y="1657350"/>
            <a:chExt cx="3985846" cy="2819400"/>
          </a:xfrm>
        </p:grpSpPr>
        <p:pic>
          <p:nvPicPr>
            <p:cNvPr id="1026" name="Picture 2" descr="http://upload.wikimedia.org/wikipedia/commons/thumb/e/e2/Map_of_Hawaii_highlighting_Kalawao_County.svg/500px-Map_of_Hawaii_highlighting_Kalawao_County.svg.png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1885950"/>
              <a:ext cx="3985846" cy="259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1657350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2438397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7600" y="2724152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2114550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4800" y="3401870"/>
              <a:ext cx="441852" cy="465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5638800" y="2800350"/>
            <a:ext cx="1027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Hawaii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901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ALOHA Protocol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Simple idea:</a:t>
            </a:r>
          </a:p>
          <a:p>
            <a:pPr lvl="1"/>
            <a:r>
              <a:rPr lang="en-US" sz="2400" smtClean="0"/>
              <a:t>Node just sends when it has traffic. </a:t>
            </a:r>
          </a:p>
          <a:p>
            <a:pPr lvl="1"/>
            <a:r>
              <a:rPr lang="en-US" sz="2400" smtClean="0"/>
              <a:t>If there was a collision (no ACK received) then wait a random time and resend</a:t>
            </a:r>
          </a:p>
          <a:p>
            <a:r>
              <a:rPr lang="en-US" sz="2800" smtClean="0"/>
              <a:t>That’s it!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28761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 Protocol (2)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228599" y="1276350"/>
            <a:ext cx="3200401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frames will be lost, but many may get through…</a:t>
            </a:r>
          </a:p>
          <a:p>
            <a:endParaRPr lang="en-US" sz="2800" dirty="0"/>
          </a:p>
          <a:p>
            <a:r>
              <a:rPr lang="en-US" sz="2800" dirty="0" smtClean="0"/>
              <a:t>Good idea?</a:t>
            </a:r>
            <a:endParaRPr lang="en-US" sz="2800" dirty="0"/>
          </a:p>
        </p:txBody>
      </p:sp>
      <p:grpSp>
        <p:nvGrpSpPr>
          <p:cNvPr id="12" name="Group 11"/>
          <p:cNvGrpSpPr>
            <a:grpSpLocks noGrp="1" noUngrp="1" noChangeAspect="1"/>
          </p:cNvGrpSpPr>
          <p:nvPr/>
        </p:nvGrpSpPr>
        <p:grpSpPr>
          <a:xfrm>
            <a:off x="3335145" y="1428750"/>
            <a:ext cx="5504559" cy="3114365"/>
            <a:chOff x="457200" y="1363663"/>
            <a:chExt cx="8229600" cy="4656137"/>
          </a:xfrm>
        </p:grpSpPr>
        <p:pic>
          <p:nvPicPr>
            <p:cNvPr id="13" name="Picture 12" descr="04_Page_01.tif"/>
            <p:cNvPicPr>
              <a:picLocks noRot="1" noChangeAspect="1" noMove="1" noResize="1"/>
            </p:cNvPicPr>
            <p:nvPr isPhoto="1"/>
          </p:nvPicPr>
          <p:blipFill>
            <a:blip r:embed="rId3" cstate="print">
              <a:lum/>
            </a:blip>
            <a:stretch>
              <a:fillRect/>
            </a:stretch>
          </p:blipFill>
          <p:spPr>
            <a:xfrm>
              <a:off x="685800" y="1363663"/>
              <a:ext cx="7772400" cy="4130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457200" y="5676900"/>
              <a:ext cx="82296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000" dirty="0"/>
                <a:t> </a:t>
              </a:r>
              <a:endParaRPr lang="en-US" sz="20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135171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ALOHA Protocol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Simple, decentralized protocol that works well under low load!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Not efficient under high load</a:t>
            </a:r>
          </a:p>
          <a:p>
            <a:pPr lvl="1"/>
            <a:r>
              <a:rPr lang="en-US" dirty="0" smtClean="0"/>
              <a:t>Analysis shows at most 18% efficiency</a:t>
            </a:r>
          </a:p>
          <a:p>
            <a:pPr lvl="1"/>
            <a:r>
              <a:rPr lang="en-US" dirty="0" smtClean="0"/>
              <a:t>Improvement: divide time into slots and efficiency goes up to 36%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We’ll look at other 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6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Modulation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a high voltage (+V) represent a 1, and low voltage (-V</a:t>
            </a:r>
            <a:r>
              <a:rPr lang="en-US" dirty="0"/>
              <a:t>)</a:t>
            </a:r>
            <a:r>
              <a:rPr lang="en-US" dirty="0" smtClean="0"/>
              <a:t> represent a 0</a:t>
            </a:r>
          </a:p>
          <a:p>
            <a:pPr lvl="1"/>
            <a:r>
              <a:rPr lang="en-US" dirty="0" smtClean="0"/>
              <a:t>This is called NRZ (Non-Return to Zero)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1024592" y="2855779"/>
            <a:ext cx="6633508" cy="1256986"/>
            <a:chOff x="948392" y="3746163"/>
            <a:chExt cx="6633508" cy="1046501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973238" y="3746163"/>
              <a:ext cx="460062" cy="307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400" dirty="0">
                  <a:solidFill>
                    <a:srgbClr val="000000"/>
                  </a:solidFill>
                </a:rPr>
                <a:t>Bits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948392" y="4359013"/>
              <a:ext cx="509755" cy="307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400" dirty="0">
                  <a:solidFill>
                    <a:srgbClr val="000000"/>
                  </a:solidFill>
                </a:rPr>
                <a:t>NRZ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038350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rgbClr val="00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389188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rgbClr val="00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738438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087688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438525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rgbClr val="0000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787775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130675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rgbClr val="0000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481513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830763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5181600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530850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5880100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6230938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580188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6931025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7280275" y="3784600"/>
              <a:ext cx="129844" cy="256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2000" dirty="0">
                  <a:solidFill>
                    <a:srgbClr val="00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1927225" y="4086225"/>
              <a:ext cx="158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2284413" y="4086225"/>
              <a:ext cx="1587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2633663" y="4086225"/>
              <a:ext cx="6350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2976563" y="4086225"/>
              <a:ext cx="6350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3333750" y="4086225"/>
              <a:ext cx="158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3676650" y="4086225"/>
              <a:ext cx="158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4033838" y="4086225"/>
              <a:ext cx="1587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4383088" y="4086225"/>
              <a:ext cx="6350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4725988" y="4086225"/>
              <a:ext cx="6350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5076825" y="4086225"/>
              <a:ext cx="158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5426075" y="4086225"/>
              <a:ext cx="158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5784850" y="4083050"/>
              <a:ext cx="158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6165850" y="4083050"/>
              <a:ext cx="793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>
              <a:off x="6475413" y="4086225"/>
              <a:ext cx="7937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6832600" y="4086225"/>
              <a:ext cx="158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>
              <a:off x="7175500" y="4086225"/>
              <a:ext cx="6350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7518400" y="4086225"/>
              <a:ext cx="7938" cy="70643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auto">
            <a:xfrm>
              <a:off x="1870075" y="4334415"/>
              <a:ext cx="5711825" cy="458249"/>
            </a:xfrm>
            <a:custGeom>
              <a:avLst/>
              <a:gdLst/>
              <a:ahLst/>
              <a:cxnLst>
                <a:cxn ang="0">
                  <a:pos x="3598" y="221"/>
                </a:cxn>
                <a:cxn ang="0">
                  <a:pos x="3346" y="221"/>
                </a:cxn>
                <a:cxn ang="0">
                  <a:pos x="3346" y="0"/>
                </a:cxn>
                <a:cxn ang="0">
                  <a:pos x="3126" y="0"/>
                </a:cxn>
                <a:cxn ang="0">
                  <a:pos x="3126" y="221"/>
                </a:cxn>
                <a:cxn ang="0">
                  <a:pos x="2240" y="221"/>
                </a:cxn>
                <a:cxn ang="0">
                  <a:pos x="2240" y="221"/>
                </a:cxn>
                <a:cxn ang="0">
                  <a:pos x="2240" y="0"/>
                </a:cxn>
                <a:cxn ang="0">
                  <a:pos x="2020" y="0"/>
                </a:cxn>
                <a:cxn ang="0">
                  <a:pos x="2020" y="221"/>
                </a:cxn>
                <a:cxn ang="0">
                  <a:pos x="1803" y="221"/>
                </a:cxn>
                <a:cxn ang="0">
                  <a:pos x="1803" y="221"/>
                </a:cxn>
                <a:cxn ang="0">
                  <a:pos x="1803" y="0"/>
                </a:cxn>
                <a:cxn ang="0">
                  <a:pos x="922" y="0"/>
                </a:cxn>
                <a:cxn ang="0">
                  <a:pos x="922" y="221"/>
                </a:cxn>
                <a:cxn ang="0">
                  <a:pos x="701" y="221"/>
                </a:cxn>
                <a:cxn ang="0">
                  <a:pos x="701" y="221"/>
                </a:cxn>
                <a:cxn ang="0">
                  <a:pos x="701" y="0"/>
                </a:cxn>
                <a:cxn ang="0">
                  <a:pos x="485" y="0"/>
                </a:cxn>
                <a:cxn ang="0">
                  <a:pos x="485" y="221"/>
                </a:cxn>
                <a:cxn ang="0">
                  <a:pos x="0" y="221"/>
                </a:cxn>
              </a:cxnLst>
              <a:rect l="0" t="0" r="r" b="b"/>
              <a:pathLst>
                <a:path w="3598" h="221">
                  <a:moveTo>
                    <a:pt x="3598" y="221"/>
                  </a:moveTo>
                  <a:lnTo>
                    <a:pt x="3346" y="221"/>
                  </a:lnTo>
                  <a:lnTo>
                    <a:pt x="3346" y="0"/>
                  </a:lnTo>
                  <a:lnTo>
                    <a:pt x="3126" y="0"/>
                  </a:lnTo>
                  <a:lnTo>
                    <a:pt x="3126" y="221"/>
                  </a:lnTo>
                  <a:lnTo>
                    <a:pt x="2240" y="221"/>
                  </a:lnTo>
                  <a:lnTo>
                    <a:pt x="2240" y="221"/>
                  </a:lnTo>
                  <a:lnTo>
                    <a:pt x="2240" y="0"/>
                  </a:lnTo>
                  <a:lnTo>
                    <a:pt x="2020" y="0"/>
                  </a:lnTo>
                  <a:lnTo>
                    <a:pt x="2020" y="221"/>
                  </a:lnTo>
                  <a:lnTo>
                    <a:pt x="1803" y="221"/>
                  </a:lnTo>
                  <a:lnTo>
                    <a:pt x="1803" y="221"/>
                  </a:lnTo>
                  <a:lnTo>
                    <a:pt x="1803" y="0"/>
                  </a:lnTo>
                  <a:lnTo>
                    <a:pt x="922" y="0"/>
                  </a:lnTo>
                  <a:lnTo>
                    <a:pt x="922" y="221"/>
                  </a:lnTo>
                  <a:lnTo>
                    <a:pt x="701" y="221"/>
                  </a:lnTo>
                  <a:lnTo>
                    <a:pt x="701" y="221"/>
                  </a:lnTo>
                  <a:lnTo>
                    <a:pt x="701" y="0"/>
                  </a:lnTo>
                  <a:lnTo>
                    <a:pt x="485" y="0"/>
                  </a:lnTo>
                  <a:lnTo>
                    <a:pt x="485" y="221"/>
                  </a:lnTo>
                  <a:lnTo>
                    <a:pt x="0" y="221"/>
                  </a:lnTo>
                </a:path>
              </a:pathLst>
            </a:custGeom>
            <a:ln>
              <a:solidFill>
                <a:schemeClr val="accent3">
                  <a:lumMod val="40000"/>
                  <a:lumOff val="60000"/>
                </a:schemeClr>
              </a:solidFill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ea typeface="新細明體" pitchFamily="18" charset="-120"/>
              </a:endParaRPr>
            </a:p>
          </p:txBody>
        </p:sp>
      </p:grp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1554686" y="3441953"/>
            <a:ext cx="2741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2000" dirty="0" smtClean="0">
                <a:solidFill>
                  <a:srgbClr val="000000"/>
                </a:solidFill>
              </a:rPr>
              <a:t>+V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1604380" y="3943350"/>
            <a:ext cx="2244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sz="2000" dirty="0" smtClean="0">
                <a:solidFill>
                  <a:srgbClr val="000000"/>
                </a:solidFill>
              </a:rPr>
              <a:t>-V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876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Ethernet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ALOHA inspired Bob Metcalfe to invent Ethernet for LANs in 1973</a:t>
            </a:r>
          </a:p>
          <a:p>
            <a:pPr lvl="1"/>
            <a:r>
              <a:rPr lang="en-US" sz="2400" dirty="0" smtClean="0"/>
              <a:t>Nodes share 10 Mbps coaxial cable</a:t>
            </a:r>
          </a:p>
          <a:p>
            <a:pPr lvl="1"/>
            <a:r>
              <a:rPr lang="en-US" sz="2400" dirty="0" smtClean="0"/>
              <a:t>Hugely popular in 1980s, 1990s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6289027" y="1123950"/>
            <a:ext cx="2035647" cy="3446621"/>
            <a:chOff x="6289027" y="1123950"/>
            <a:chExt cx="2035647" cy="3446621"/>
          </a:xfrm>
        </p:grpSpPr>
        <p:pic>
          <p:nvPicPr>
            <p:cNvPr id="2050" name="Picture 2" descr="File:Robert M. Metcalfe 2469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9027" y="1123950"/>
              <a:ext cx="2035647" cy="320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859451" y="4324350"/>
              <a:ext cx="89479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: © 2009 IEEE</a:t>
              </a:r>
              <a:endParaRPr lang="en-US" sz="1000" dirty="0"/>
            </a:p>
          </p:txBody>
        </p:sp>
      </p:grp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994768"/>
            <a:ext cx="5138738" cy="1575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105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CSMA (Carrier Sense Multiple Access)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Improve ALOHA by listening for activity before we send (</a:t>
            </a:r>
            <a:r>
              <a:rPr lang="en-US" sz="2800" dirty="0" err="1" smtClean="0"/>
              <a:t>Doh</a:t>
            </a:r>
            <a:r>
              <a:rPr lang="en-US" sz="2800" dirty="0" smtClean="0"/>
              <a:t>!)</a:t>
            </a:r>
          </a:p>
          <a:p>
            <a:pPr lvl="1"/>
            <a:r>
              <a:rPr lang="en-US" sz="2400" dirty="0" smtClean="0"/>
              <a:t>Can do easily with wires, not wireless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So does this eliminate collisions?</a:t>
            </a:r>
          </a:p>
          <a:p>
            <a:pPr lvl="1"/>
            <a:r>
              <a:rPr lang="en-US" sz="2400" dirty="0" smtClean="0"/>
              <a:t>Why or why not?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78801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CSMA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Still possible to listen and hear nothing when another node is sending because of delay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681831" y="3235818"/>
            <a:ext cx="4495800" cy="533400"/>
            <a:chOff x="838200" y="2419350"/>
            <a:chExt cx="4495800" cy="533400"/>
          </a:xfrm>
        </p:grpSpPr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5637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5881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1272381" y="2419350"/>
              <a:ext cx="362743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8" idx="0"/>
            </p:cNvCxnSpPr>
            <p:nvPr/>
          </p:nvCxnSpPr>
          <p:spPr>
            <a:xfrm>
              <a:off x="1272382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10" idx="0"/>
            </p:cNvCxnSpPr>
            <p:nvPr/>
          </p:nvCxnSpPr>
          <p:spPr>
            <a:xfrm>
              <a:off x="3101182" y="24193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9" idx="0"/>
            </p:cNvCxnSpPr>
            <p:nvPr/>
          </p:nvCxnSpPr>
          <p:spPr>
            <a:xfrm>
              <a:off x="4899819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08125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CSMA is a good defense against collisions only when BD is small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endParaRPr lang="en-US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685800" y="2783326"/>
            <a:ext cx="4495800" cy="984169"/>
            <a:chOff x="685800" y="2805440"/>
            <a:chExt cx="4495800" cy="984169"/>
          </a:xfrm>
        </p:grpSpPr>
        <p:grpSp>
          <p:nvGrpSpPr>
            <p:cNvPr id="7" name="Group 6"/>
            <p:cNvGrpSpPr/>
            <p:nvPr/>
          </p:nvGrpSpPr>
          <p:grpSpPr>
            <a:xfrm>
              <a:off x="685800" y="3256209"/>
              <a:ext cx="4495800" cy="533400"/>
              <a:chOff x="838200" y="2419350"/>
              <a:chExt cx="4495800" cy="533400"/>
            </a:xfrm>
          </p:grpSpPr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1" name="Straight Connector 10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8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endCxn id="10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endCxn id="9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7620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147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>
              <a:stCxn id="16" idx="1"/>
            </p:cNvCxnSpPr>
            <p:nvPr/>
          </p:nvCxnSpPr>
          <p:spPr>
            <a:xfrm flipH="1">
              <a:off x="2895600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5" idx="3"/>
            </p:cNvCxnSpPr>
            <p:nvPr/>
          </p:nvCxnSpPr>
          <p:spPr>
            <a:xfrm>
              <a:off x="1554163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362200" y="280544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41610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CSMA/CD (with Collision Detection)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Can reduce the cost of collisions by detecting them and aborting (Jam) the rest of the frame time</a:t>
            </a:r>
          </a:p>
          <a:p>
            <a:pPr lvl="1"/>
            <a:r>
              <a:rPr lang="en-US" sz="2400" dirty="0" smtClean="0"/>
              <a:t>Again, we can do this with wires</a:t>
            </a:r>
            <a:endParaRPr lang="en-US" sz="2000" dirty="0" smtClean="0"/>
          </a:p>
          <a:p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762000" y="3105150"/>
            <a:ext cx="4495800" cy="984169"/>
            <a:chOff x="1066800" y="3486150"/>
            <a:chExt cx="4495800" cy="984169"/>
          </a:xfrm>
        </p:grpSpPr>
        <p:grpSp>
          <p:nvGrpSpPr>
            <p:cNvPr id="21" name="Group 20"/>
            <p:cNvGrpSpPr/>
            <p:nvPr/>
          </p:nvGrpSpPr>
          <p:grpSpPr>
            <a:xfrm>
              <a:off x="1066800" y="3486150"/>
              <a:ext cx="4495800" cy="984169"/>
              <a:chOff x="685800" y="2805440"/>
              <a:chExt cx="4495800" cy="98416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685800" y="3256209"/>
                <a:ext cx="4495800" cy="533400"/>
                <a:chOff x="838200" y="2419350"/>
                <a:chExt cx="4495800" cy="533400"/>
              </a:xfrm>
            </p:grpSpPr>
            <p:pic>
              <p:nvPicPr>
                <p:cNvPr id="30" name="Picture 2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0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5637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000" y="258811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272381" y="2419350"/>
                  <a:ext cx="362743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0" idx="0"/>
                </p:cNvCxnSpPr>
                <p:nvPr/>
              </p:nvCxnSpPr>
              <p:spPr>
                <a:xfrm>
                  <a:off x="1272382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endCxn id="32" idx="0"/>
                </p:cNvCxnSpPr>
                <p:nvPr/>
              </p:nvCxnSpPr>
              <p:spPr>
                <a:xfrm>
                  <a:off x="3101182" y="2419350"/>
                  <a:ext cx="0" cy="16876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>
                  <a:endCxn id="31" idx="0"/>
                </p:cNvCxnSpPr>
                <p:nvPr/>
              </p:nvCxnSpPr>
              <p:spPr>
                <a:xfrm>
                  <a:off x="4899819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TextBox 28"/>
              <p:cNvSpPr txBox="1"/>
              <p:nvPr/>
            </p:nvSpPr>
            <p:spPr>
              <a:xfrm>
                <a:off x="1905000" y="2805440"/>
                <a:ext cx="22445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X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endParaRPr lang="en-US" sz="2800" dirty="0"/>
              </a:p>
            </p:txBody>
          </p:sp>
        </p:grpSp>
        <p:sp>
          <p:nvSpPr>
            <p:cNvPr id="37" name="Rounded Rectangular Callout 36"/>
            <p:cNvSpPr/>
            <p:nvPr/>
          </p:nvSpPr>
          <p:spPr>
            <a:xfrm>
              <a:off x="11890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Jam!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8" name="Rounded Rectangular Callout 37"/>
            <p:cNvSpPr/>
            <p:nvPr/>
          </p:nvSpPr>
          <p:spPr>
            <a:xfrm>
              <a:off x="47704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Jam!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37133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CSMA/CD Complications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Want everyone who collides to know that it happened</a:t>
            </a:r>
          </a:p>
          <a:p>
            <a:pPr lvl="1"/>
            <a:r>
              <a:rPr lang="en-US" sz="2400" dirty="0" smtClean="0"/>
              <a:t>Time window in which a node may hear of a collision is 2D seconds</a:t>
            </a:r>
          </a:p>
          <a:p>
            <a:endParaRPr lang="en-US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85800" y="3416381"/>
            <a:ext cx="4495800" cy="984169"/>
            <a:chOff x="685800" y="2805440"/>
            <a:chExt cx="4495800" cy="984169"/>
          </a:xfrm>
        </p:grpSpPr>
        <p:grpSp>
          <p:nvGrpSpPr>
            <p:cNvPr id="20" name="Group 19"/>
            <p:cNvGrpSpPr/>
            <p:nvPr/>
          </p:nvGrpSpPr>
          <p:grpSpPr>
            <a:xfrm>
              <a:off x="685800" y="3256209"/>
              <a:ext cx="4495800" cy="533400"/>
              <a:chOff x="838200" y="2419350"/>
              <a:chExt cx="4495800" cy="533400"/>
            </a:xfrm>
          </p:grpSpPr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3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" name="Picture 3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1" name="Straight Connector 40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endCxn id="28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endCxn id="40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endCxn id="39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21"/>
            <p:cNvSpPr/>
            <p:nvPr/>
          </p:nvSpPr>
          <p:spPr>
            <a:xfrm>
              <a:off x="7620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289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stCxn id="23" idx="1"/>
            </p:cNvCxnSpPr>
            <p:nvPr/>
          </p:nvCxnSpPr>
          <p:spPr>
            <a:xfrm flipH="1">
              <a:off x="2209800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3"/>
            </p:cNvCxnSpPr>
            <p:nvPr/>
          </p:nvCxnSpPr>
          <p:spPr>
            <a:xfrm>
              <a:off x="1554163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905000" y="280544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67926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CSMA/CD Complications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Impose a minimum frame size that lasts for 2D</a:t>
            </a:r>
            <a:r>
              <a:rPr lang="en-US" sz="2800" dirty="0"/>
              <a:t> </a:t>
            </a:r>
            <a:r>
              <a:rPr lang="en-US" sz="2800" dirty="0" smtClean="0"/>
              <a:t>seconds</a:t>
            </a:r>
          </a:p>
          <a:p>
            <a:pPr lvl="1"/>
            <a:r>
              <a:rPr lang="en-US" sz="2400" dirty="0" smtClean="0"/>
              <a:t>So node can’t finish before collision</a:t>
            </a:r>
          </a:p>
          <a:p>
            <a:pPr lvl="1"/>
            <a:r>
              <a:rPr lang="en-US" sz="2400" dirty="0" smtClean="0"/>
              <a:t>Ethernet minimum frame is 64 bytes</a:t>
            </a:r>
          </a:p>
          <a:p>
            <a:endParaRPr lang="en-US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85800" y="3111581"/>
            <a:ext cx="4495800" cy="984169"/>
            <a:chOff x="685800" y="2805440"/>
            <a:chExt cx="4495800" cy="984169"/>
          </a:xfrm>
        </p:grpSpPr>
        <p:grpSp>
          <p:nvGrpSpPr>
            <p:cNvPr id="20" name="Group 19"/>
            <p:cNvGrpSpPr/>
            <p:nvPr/>
          </p:nvGrpSpPr>
          <p:grpSpPr>
            <a:xfrm>
              <a:off x="685800" y="3256209"/>
              <a:ext cx="4495800" cy="533400"/>
              <a:chOff x="838200" y="2419350"/>
              <a:chExt cx="4495800" cy="533400"/>
            </a:xfrm>
          </p:grpSpPr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3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" name="Picture 3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1" name="Straight Connector 40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endCxn id="28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endCxn id="40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endCxn id="39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21"/>
            <p:cNvSpPr/>
            <p:nvPr/>
          </p:nvSpPr>
          <p:spPr>
            <a:xfrm>
              <a:off x="838200" y="2952750"/>
              <a:ext cx="7159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28900" y="2952750"/>
              <a:ext cx="2324100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stCxn id="23" idx="1"/>
            </p:cNvCxnSpPr>
            <p:nvPr/>
          </p:nvCxnSpPr>
          <p:spPr>
            <a:xfrm flipH="1">
              <a:off x="2209800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3"/>
            </p:cNvCxnSpPr>
            <p:nvPr/>
          </p:nvCxnSpPr>
          <p:spPr>
            <a:xfrm>
              <a:off x="1554163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905000" y="280544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</a:t>
              </a:r>
              <a:endParaRPr lang="en-US" sz="2800" dirty="0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flipV="1">
            <a:off x="4876800" y="3487491"/>
            <a:ext cx="0" cy="2476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990600" y="3487491"/>
            <a:ext cx="0" cy="2476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364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 “Persistence”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should a node do if another node is sending?</a:t>
            </a:r>
          </a:p>
          <a:p>
            <a:pPr lvl="1"/>
            <a:endParaRPr lang="en-US" sz="2400" dirty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	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Idea: </a:t>
            </a:r>
            <a:r>
              <a:rPr lang="en-US" sz="2800" dirty="0" smtClean="0"/>
              <a:t>Wait </a:t>
            </a:r>
            <a:r>
              <a:rPr lang="en-US" sz="2800" dirty="0"/>
              <a:t>until </a:t>
            </a:r>
            <a:r>
              <a:rPr lang="en-US" sz="2800" dirty="0" smtClean="0"/>
              <a:t>it is </a:t>
            </a:r>
            <a:r>
              <a:rPr lang="en-US" sz="2800" dirty="0"/>
              <a:t>done, </a:t>
            </a:r>
            <a:r>
              <a:rPr lang="en-US" sz="2800" dirty="0" smtClean="0"/>
              <a:t>and send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14400" y="2343150"/>
            <a:ext cx="4495800" cy="1246434"/>
            <a:chOff x="685800" y="2495550"/>
            <a:chExt cx="4495800" cy="1246434"/>
          </a:xfrm>
        </p:grpSpPr>
        <p:grpSp>
          <p:nvGrpSpPr>
            <p:cNvPr id="19" name="Group 18"/>
            <p:cNvGrpSpPr/>
            <p:nvPr/>
          </p:nvGrpSpPr>
          <p:grpSpPr>
            <a:xfrm>
              <a:off x="685800" y="2905125"/>
              <a:ext cx="4495800" cy="836859"/>
              <a:chOff x="685800" y="2952750"/>
              <a:chExt cx="4495800" cy="83685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685800" y="3256209"/>
                <a:ext cx="4495800" cy="533400"/>
                <a:chOff x="838200" y="2419350"/>
                <a:chExt cx="4495800" cy="533400"/>
              </a:xfrm>
            </p:grpSpPr>
            <p:pic>
              <p:nvPicPr>
                <p:cNvPr id="28" name="Picture 27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3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5637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3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000" y="258811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272381" y="2419350"/>
                  <a:ext cx="362743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>
                  <a:endCxn id="28" idx="0"/>
                </p:cNvCxnSpPr>
                <p:nvPr/>
              </p:nvCxnSpPr>
              <p:spPr>
                <a:xfrm>
                  <a:off x="1272382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endCxn id="40" idx="0"/>
                </p:cNvCxnSpPr>
                <p:nvPr/>
              </p:nvCxnSpPr>
              <p:spPr>
                <a:xfrm>
                  <a:off x="3101182" y="2419350"/>
                  <a:ext cx="0" cy="16876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endCxn id="39" idx="0"/>
                </p:cNvCxnSpPr>
                <p:nvPr/>
              </p:nvCxnSpPr>
              <p:spPr>
                <a:xfrm>
                  <a:off x="4899819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Rectangle 22"/>
              <p:cNvSpPr/>
              <p:nvPr/>
            </p:nvSpPr>
            <p:spPr>
              <a:xfrm>
                <a:off x="1714500" y="2952750"/>
                <a:ext cx="32385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flipH="1">
                <a:off x="1295400" y="3067050"/>
                <a:ext cx="4191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/>
            <p:cNvCxnSpPr/>
            <p:nvPr/>
          </p:nvCxnSpPr>
          <p:spPr>
            <a:xfrm flipV="1">
              <a:off x="4876800" y="3105150"/>
              <a:ext cx="0" cy="2476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ular Callout 23"/>
            <p:cNvSpPr/>
            <p:nvPr/>
          </p:nvSpPr>
          <p:spPr>
            <a:xfrm>
              <a:off x="752475" y="2495550"/>
              <a:ext cx="1304925" cy="381000"/>
            </a:xfrm>
            <a:prstGeom prst="wedgeRoundRectCallout">
              <a:avLst>
                <a:gd name="adj1" fmla="val -34101"/>
                <a:gd name="adj2" fmla="val 17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What now?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16842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CSMA “Persistence”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Problem is that multiple waiting nodes will queue up then collide</a:t>
            </a:r>
          </a:p>
          <a:p>
            <a:pPr lvl="1"/>
            <a:r>
              <a:rPr lang="en-US" sz="2400" dirty="0" smtClean="0"/>
              <a:t>More load, more of a problem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62000" y="3105150"/>
            <a:ext cx="4495800" cy="984169"/>
            <a:chOff x="1066800" y="3486150"/>
            <a:chExt cx="4495800" cy="984169"/>
          </a:xfrm>
        </p:grpSpPr>
        <p:grpSp>
          <p:nvGrpSpPr>
            <p:cNvPr id="30" name="Group 29"/>
            <p:cNvGrpSpPr/>
            <p:nvPr/>
          </p:nvGrpSpPr>
          <p:grpSpPr>
            <a:xfrm>
              <a:off x="1066800" y="3936919"/>
              <a:ext cx="4495800" cy="533400"/>
              <a:chOff x="838200" y="2419350"/>
              <a:chExt cx="4495800" cy="533400"/>
            </a:xfrm>
          </p:grpSpPr>
          <p:pic>
            <p:nvPicPr>
              <p:cNvPr id="32" name="Picture 3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" name="Picture 3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Picture 33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5" name="Straight Connector 34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endCxn id="32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endCxn id="34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endCxn id="33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ounded Rectangular Callout 26"/>
            <p:cNvSpPr/>
            <p:nvPr/>
          </p:nvSpPr>
          <p:spPr>
            <a:xfrm>
              <a:off x="11890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Now!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ular Callout 28"/>
            <p:cNvSpPr/>
            <p:nvPr/>
          </p:nvSpPr>
          <p:spPr>
            <a:xfrm>
              <a:off x="47704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Now!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Rounded Rectangular Callout 44"/>
          <p:cNvSpPr/>
          <p:nvPr/>
        </p:nvSpPr>
        <p:spPr>
          <a:xfrm>
            <a:off x="2680493" y="3105150"/>
            <a:ext cx="900907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Uh oh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0338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 “Persistence”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Intuition for a better solution</a:t>
            </a:r>
          </a:p>
          <a:p>
            <a:pPr lvl="1"/>
            <a:r>
              <a:rPr lang="en-US" sz="2400" dirty="0" smtClean="0"/>
              <a:t>If there are N queued senders, we want each to send next with probability 1/N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2000" y="3105150"/>
            <a:ext cx="4724399" cy="987263"/>
            <a:chOff x="762000" y="3413287"/>
            <a:chExt cx="4724399" cy="987263"/>
          </a:xfrm>
        </p:grpSpPr>
        <p:grpSp>
          <p:nvGrpSpPr>
            <p:cNvPr id="22" name="Group 21"/>
            <p:cNvGrpSpPr/>
            <p:nvPr/>
          </p:nvGrpSpPr>
          <p:grpSpPr>
            <a:xfrm>
              <a:off x="762000" y="3416381"/>
              <a:ext cx="4724399" cy="984169"/>
              <a:chOff x="1066800" y="3486150"/>
              <a:chExt cx="4724399" cy="984169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066800" y="3936919"/>
                <a:ext cx="4495800" cy="533400"/>
                <a:chOff x="838200" y="2419350"/>
                <a:chExt cx="4495800" cy="533400"/>
              </a:xfrm>
            </p:grpSpPr>
            <p:pic>
              <p:nvPicPr>
                <p:cNvPr id="32" name="Picture 3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5637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3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000" y="258811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272381" y="2419350"/>
                  <a:ext cx="362743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>
                  <a:endCxn id="32" idx="0"/>
                </p:cNvCxnSpPr>
                <p:nvPr/>
              </p:nvCxnSpPr>
              <p:spPr>
                <a:xfrm>
                  <a:off x="1272382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>
                  <a:endCxn id="34" idx="0"/>
                </p:cNvCxnSpPr>
                <p:nvPr/>
              </p:nvCxnSpPr>
              <p:spPr>
                <a:xfrm>
                  <a:off x="3101182" y="2419350"/>
                  <a:ext cx="0" cy="16876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>
                  <a:endCxn id="33" idx="0"/>
                </p:cNvCxnSpPr>
                <p:nvPr/>
              </p:nvCxnSpPr>
              <p:spPr>
                <a:xfrm>
                  <a:off x="4899819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Rounded Rectangular Callout 28"/>
              <p:cNvSpPr/>
              <p:nvPr/>
            </p:nvSpPr>
            <p:spPr>
              <a:xfrm>
                <a:off x="4694237" y="3486150"/>
                <a:ext cx="1096962" cy="381000"/>
              </a:xfrm>
              <a:prstGeom prst="wedgeRoundRectCallout">
                <a:avLst>
                  <a:gd name="adj1" fmla="val -29423"/>
                  <a:gd name="adj2" fmla="val 110000"/>
                  <a:gd name="adj3" fmla="val 16667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Send p=½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5" name="Rounded Rectangular Callout 44"/>
            <p:cNvSpPr/>
            <p:nvPr/>
          </p:nvSpPr>
          <p:spPr>
            <a:xfrm>
              <a:off x="2680493" y="3416381"/>
              <a:ext cx="900907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Whew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ular Callout 17"/>
            <p:cNvSpPr/>
            <p:nvPr/>
          </p:nvSpPr>
          <p:spPr>
            <a:xfrm>
              <a:off x="808038" y="3413287"/>
              <a:ext cx="1096962" cy="381000"/>
            </a:xfrm>
            <a:prstGeom prst="wedgeRoundRectCallout">
              <a:avLst>
                <a:gd name="adj1" fmla="val -32028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 p=½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747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08115" y="1123949"/>
            <a:ext cx="8026285" cy="3484093"/>
            <a:chOff x="-918993" y="3457575"/>
            <a:chExt cx="6429205" cy="2790825"/>
          </a:xfrm>
        </p:grpSpPr>
        <p:grpSp>
          <p:nvGrpSpPr>
            <p:cNvPr id="11" name="Group 6"/>
            <p:cNvGrpSpPr/>
            <p:nvPr/>
          </p:nvGrpSpPr>
          <p:grpSpPr>
            <a:xfrm>
              <a:off x="1171575" y="3457575"/>
              <a:ext cx="4338637" cy="2790825"/>
              <a:chOff x="2447925" y="1304925"/>
              <a:chExt cx="4338637" cy="2790825"/>
            </a:xfrm>
          </p:grpSpPr>
          <p:pic>
            <p:nvPicPr>
              <p:cNvPr id="1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6445" t="1111" r="4688" b="81111"/>
              <a:stretch>
                <a:fillRect/>
              </a:stretch>
            </p:blipFill>
            <p:spPr bwMode="auto">
              <a:xfrm>
                <a:off x="2447925" y="1304925"/>
                <a:ext cx="4333875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6445" t="20222" r="4688" b="60889"/>
              <a:stretch>
                <a:fillRect/>
              </a:stretch>
            </p:blipFill>
            <p:spPr bwMode="auto">
              <a:xfrm>
                <a:off x="2447925" y="1990725"/>
                <a:ext cx="4333875" cy="8096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6445" t="45556" r="4688" b="34000"/>
              <a:stretch>
                <a:fillRect/>
              </a:stretch>
            </p:blipFill>
            <p:spPr bwMode="auto">
              <a:xfrm>
                <a:off x="2447925" y="2686050"/>
                <a:ext cx="4333875" cy="876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6445" t="74223" r="4688" b="12666"/>
              <a:stretch>
                <a:fillRect/>
              </a:stretch>
            </p:blipFill>
            <p:spPr bwMode="auto">
              <a:xfrm>
                <a:off x="2452687" y="3533775"/>
                <a:ext cx="4333875" cy="561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" name="TextBox 11"/>
            <p:cNvSpPr txBox="1"/>
            <p:nvPr/>
          </p:nvSpPr>
          <p:spPr>
            <a:xfrm>
              <a:off x="-918993" y="3640689"/>
              <a:ext cx="1582189" cy="320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NRZ signal of bits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-918993" y="4410075"/>
              <a:ext cx="2015987" cy="320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Amplitude shift keying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-918993" y="5143500"/>
              <a:ext cx="2014549" cy="320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Frequency shift keying</a:t>
              </a:r>
              <a:endParaRPr lang="en-US" sz="2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-918993" y="5895975"/>
              <a:ext cx="1638481" cy="320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Phase shift keying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74892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Exponential Backoff (BEB)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Cleverly estimates the probability</a:t>
            </a:r>
          </a:p>
          <a:p>
            <a:pPr lvl="1"/>
            <a:r>
              <a:rPr lang="en-US" sz="2400" dirty="0" smtClean="0"/>
              <a:t>1st collision, wait 0 or 1 frame times</a:t>
            </a:r>
          </a:p>
          <a:p>
            <a:pPr lvl="1"/>
            <a:r>
              <a:rPr lang="en-US" sz="2400" dirty="0" smtClean="0"/>
              <a:t>2nd collision, wait from 0 to 3 times</a:t>
            </a:r>
          </a:p>
          <a:p>
            <a:pPr lvl="1"/>
            <a:r>
              <a:rPr lang="en-US" sz="2400" dirty="0" smtClean="0"/>
              <a:t>3rd collision, wait from 0 to 7 times …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BEB doubles interval for each successive collision</a:t>
            </a:r>
          </a:p>
          <a:p>
            <a:pPr lvl="1"/>
            <a:r>
              <a:rPr lang="en-US" sz="2400" dirty="0" smtClean="0"/>
              <a:t>Quickly gets large enough to work</a:t>
            </a:r>
          </a:p>
          <a:p>
            <a:pPr lvl="1"/>
            <a:r>
              <a:rPr lang="en-US" sz="2400" dirty="0" smtClean="0"/>
              <a:t>Very efficient in practice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475249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Ethernet, or IEEE 802.3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popular LAN of the 1980s, 1990s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10 Mbps over shared coaxial cable, with baseband signals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Multiple access with “1-persistent CSMA/CD with BEB”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495550"/>
            <a:ext cx="6994149" cy="214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28701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Based on switches, not multiple access, but still called Ethernet</a:t>
            </a:r>
          </a:p>
          <a:p>
            <a:pPr lvl="1"/>
            <a:r>
              <a:rPr lang="en-US" sz="2400" dirty="0" smtClean="0"/>
              <a:t>We’ll get to it in a later segment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83124" y="2800350"/>
            <a:ext cx="5608075" cy="1905000"/>
            <a:chOff x="1295399" y="2196500"/>
            <a:chExt cx="6919911" cy="2350616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r="22028"/>
            <a:stretch>
              <a:fillRect/>
            </a:stretch>
          </p:blipFill>
          <p:spPr bwMode="auto">
            <a:xfrm>
              <a:off x="1295399" y="2299216"/>
              <a:ext cx="6372225" cy="2247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4"/>
            <p:cNvSpPr txBox="1">
              <a:spLocks noChangeArrowheads="1"/>
            </p:cNvSpPr>
            <p:nvPr/>
          </p:nvSpPr>
          <p:spPr bwMode="auto">
            <a:xfrm>
              <a:off x="2761882" y="2196500"/>
              <a:ext cx="1600201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000" dirty="0"/>
                <a:t>Switch</a:t>
              </a:r>
            </a:p>
          </p:txBody>
        </p:sp>
        <p:sp>
          <p:nvSpPr>
            <p:cNvPr id="14" name="TextBox 5"/>
            <p:cNvSpPr txBox="1">
              <a:spLocks noChangeArrowheads="1"/>
            </p:cNvSpPr>
            <p:nvPr/>
          </p:nvSpPr>
          <p:spPr bwMode="auto">
            <a:xfrm>
              <a:off x="5776911" y="3959387"/>
              <a:ext cx="2438399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/>
                <a:t>Twisted pair</a:t>
              </a:r>
            </a:p>
          </p:txBody>
        </p:sp>
        <p:sp>
          <p:nvSpPr>
            <p:cNvPr id="15" name="TextBox 6"/>
            <p:cNvSpPr txBox="1">
              <a:spLocks noChangeArrowheads="1"/>
            </p:cNvSpPr>
            <p:nvPr/>
          </p:nvSpPr>
          <p:spPr bwMode="auto">
            <a:xfrm>
              <a:off x="6240794" y="3489264"/>
              <a:ext cx="1828800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/>
                <a:t>Switch ports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90588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wireless nodes share a single link? (Yes, this is </a:t>
            </a:r>
            <a:r>
              <a:rPr lang="en-US" sz="2800" dirty="0" err="1" smtClean="0"/>
              <a:t>WiFi</a:t>
            </a:r>
            <a:r>
              <a:rPr lang="en-US" sz="2800" dirty="0" smtClean="0"/>
              <a:t>!)</a:t>
            </a:r>
          </a:p>
          <a:p>
            <a:pPr lvl="1"/>
            <a:r>
              <a:rPr lang="en-US" sz="2400" dirty="0" smtClean="0"/>
              <a:t>Build on our simple, wired model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grpSp>
        <p:nvGrpSpPr>
          <p:cNvPr id="38" name="Group 37"/>
          <p:cNvGrpSpPr/>
          <p:nvPr/>
        </p:nvGrpSpPr>
        <p:grpSpPr>
          <a:xfrm>
            <a:off x="609600" y="2733995"/>
            <a:ext cx="4350372" cy="1924290"/>
            <a:chOff x="785191" y="2733995"/>
            <a:chExt cx="4350372" cy="1924290"/>
          </a:xfrm>
        </p:grpSpPr>
        <p:pic>
          <p:nvPicPr>
            <p:cNvPr id="40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3638550"/>
              <a:ext cx="952815" cy="1019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191" y="3495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41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2733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42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7060" y="3477767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7260" y="2733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Rounded Rectangular Callout 49"/>
            <p:cNvSpPr/>
            <p:nvPr/>
          </p:nvSpPr>
          <p:spPr>
            <a:xfrm>
              <a:off x="990600" y="2886075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ounded Rectangular Callout 52"/>
            <p:cNvSpPr/>
            <p:nvPr/>
          </p:nvSpPr>
          <p:spPr>
            <a:xfrm>
              <a:off x="4343400" y="2843372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577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Complications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Wireless is more complicated than the wired case (Surprise!)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Nodes may have different areas of coverage – doesn’t fit Carrier Sense </a:t>
            </a:r>
            <a:r>
              <a:rPr lang="en-US" sz="2400" b="1" dirty="0" smtClean="0">
                <a:solidFill>
                  <a:schemeClr val="accent5"/>
                </a:solidFill>
              </a:rPr>
              <a:t>»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Nodes can’t hear while sending – can’t Collision Detect </a:t>
            </a:r>
            <a:r>
              <a:rPr lang="en-US" sz="2400" b="1" dirty="0">
                <a:solidFill>
                  <a:schemeClr val="accent5"/>
                </a:solidFill>
              </a:rPr>
              <a:t>»</a:t>
            </a:r>
            <a:endParaRPr lang="en-US" sz="2400" dirty="0" smtClean="0">
              <a:solidFill>
                <a:schemeClr val="accent5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1635777" y="3752849"/>
            <a:ext cx="2631423" cy="858222"/>
            <a:chOff x="1752600" y="3714750"/>
            <a:chExt cx="2631423" cy="858222"/>
          </a:xfrm>
        </p:grpSpPr>
        <p:sp>
          <p:nvSpPr>
            <p:cNvPr id="7" name="Rectangle 6"/>
            <p:cNvSpPr/>
            <p:nvPr/>
          </p:nvSpPr>
          <p:spPr>
            <a:xfrm>
              <a:off x="1752600" y="3714750"/>
              <a:ext cx="2631423" cy="838201"/>
            </a:xfrm>
            <a:prstGeom prst="rect">
              <a:avLst/>
            </a:prstGeom>
            <a:solidFill>
              <a:srgbClr val="FFB8F2">
                <a:alpha val="20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214" y="3790949"/>
              <a:ext cx="730704" cy="782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514600" y="3867150"/>
              <a:ext cx="18694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≠ CSMA/CD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71913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Coverage Areas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Wireless signal is broadcast and received nearby, where there is sufficient SNR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t="6880" b="19786"/>
          <a:stretch>
            <a:fillRect/>
          </a:stretch>
        </p:blipFill>
        <p:spPr bwMode="auto">
          <a:xfrm>
            <a:off x="609600" y="2495550"/>
            <a:ext cx="4579460" cy="218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66178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Terminals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Nodes A and C are </a:t>
            </a:r>
            <a:r>
              <a:rPr lang="en-US" sz="2800" u="sng" dirty="0" smtClean="0"/>
              <a:t>hidden terminals</a:t>
            </a:r>
            <a:r>
              <a:rPr lang="en-US" sz="2800" dirty="0" smtClean="0"/>
              <a:t> when sending to B</a:t>
            </a:r>
          </a:p>
          <a:p>
            <a:pPr lvl="1"/>
            <a:r>
              <a:rPr lang="en-US" sz="2400" dirty="0" smtClean="0"/>
              <a:t>Can’t hear each other (to coordinate) yet collide at B</a:t>
            </a:r>
            <a:endParaRPr lang="en-US" sz="2400" dirty="0"/>
          </a:p>
          <a:p>
            <a:pPr lvl="1"/>
            <a:r>
              <a:rPr lang="en-US" sz="2400" dirty="0" smtClean="0"/>
              <a:t>We want to avoid the inefficiency of collisions</a:t>
            </a: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46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t="9997" b="38162"/>
          <a:stretch/>
        </p:blipFill>
        <p:spPr bwMode="auto">
          <a:xfrm>
            <a:off x="1752600" y="2647950"/>
            <a:ext cx="5410200" cy="1823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80902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Exposed Terminals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 and C are </a:t>
            </a:r>
            <a:r>
              <a:rPr lang="en-US" sz="2800" u="sng" dirty="0" smtClean="0"/>
              <a:t>exposed terminals</a:t>
            </a:r>
            <a:r>
              <a:rPr lang="en-US" sz="2800" dirty="0" smtClean="0"/>
              <a:t> when sending to A and D</a:t>
            </a:r>
          </a:p>
          <a:p>
            <a:pPr lvl="1"/>
            <a:r>
              <a:rPr lang="en-US" sz="2400" dirty="0" smtClean="0"/>
              <a:t>Can hear each other yet don’t collide at receivers A and D</a:t>
            </a:r>
            <a:endParaRPr lang="en-US" sz="2400" dirty="0"/>
          </a:p>
          <a:p>
            <a:pPr lvl="1"/>
            <a:r>
              <a:rPr lang="en-US" sz="2400" dirty="0" smtClean="0"/>
              <a:t>We want to send concurrently to increase performance</a:t>
            </a: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47</a:t>
            </a:fld>
            <a:endParaRPr lang="en-US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l="1858" t="12331" r="-1858" b="39199"/>
          <a:stretch/>
        </p:blipFill>
        <p:spPr bwMode="auto">
          <a:xfrm>
            <a:off x="1371600" y="2571750"/>
            <a:ext cx="5638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58831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Nodes Can’t Hear While Sending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wires, detecting collisions (and aborting) lowers their cost</a:t>
            </a:r>
          </a:p>
          <a:p>
            <a:r>
              <a:rPr lang="en-US" sz="2800" dirty="0" smtClean="0"/>
              <a:t>More wasted time with wireless</a:t>
            </a:r>
            <a:endParaRPr lang="en-US" sz="28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370519" y="4382752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86000" y="396725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Time</a:t>
            </a:r>
            <a:endParaRPr lang="en-US" sz="2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3024251" y="2808150"/>
            <a:ext cx="2385949" cy="1559213"/>
            <a:chOff x="662051" y="2549753"/>
            <a:chExt cx="2385949" cy="1559213"/>
          </a:xfrm>
        </p:grpSpPr>
        <p:sp>
          <p:nvSpPr>
            <p:cNvPr id="6" name="Rectangle 5"/>
            <p:cNvSpPr/>
            <p:nvPr/>
          </p:nvSpPr>
          <p:spPr>
            <a:xfrm>
              <a:off x="762000" y="333375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62000" y="377190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56235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62000" y="3181350"/>
              <a:ext cx="1066800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62053" y="3739634"/>
              <a:ext cx="12666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XXXXXXXXX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051" y="3301484"/>
              <a:ext cx="12666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XXXXXXXXX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6161" y="2549753"/>
              <a:ext cx="10757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Wireless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Collision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51924" y="3162240"/>
              <a:ext cx="946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Resend</a:t>
              </a:r>
              <a:endParaRPr lang="en-US" sz="20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04800" y="2808150"/>
            <a:ext cx="1712656" cy="1505391"/>
            <a:chOff x="3173669" y="2603575"/>
            <a:chExt cx="1712656" cy="1505391"/>
          </a:xfrm>
        </p:grpSpPr>
        <p:sp>
          <p:nvSpPr>
            <p:cNvPr id="9" name="Rectangle 8"/>
            <p:cNvSpPr/>
            <p:nvPr/>
          </p:nvSpPr>
          <p:spPr>
            <a:xfrm>
              <a:off x="3657600" y="3333750"/>
              <a:ext cx="9525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57600" y="3771900"/>
              <a:ext cx="9525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19525" y="356235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552825" y="3190875"/>
              <a:ext cx="304800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552734" y="3301484"/>
              <a:ext cx="3048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52734" y="3739634"/>
              <a:ext cx="3048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73669" y="2603575"/>
              <a:ext cx="1063112" cy="59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Wired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Collision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79718" y="3162240"/>
              <a:ext cx="946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Resend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71730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Solution: MACA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MACA uses a short handshake instead of CSMA (</a:t>
            </a:r>
            <a:r>
              <a:rPr lang="en-US" dirty="0" err="1" smtClean="0"/>
              <a:t>Karn</a:t>
            </a:r>
            <a:r>
              <a:rPr lang="en-US" dirty="0" smtClean="0"/>
              <a:t>, 1990)</a:t>
            </a:r>
          </a:p>
          <a:p>
            <a:pPr lvl="1"/>
            <a:r>
              <a:rPr lang="en-US" dirty="0" smtClean="0"/>
              <a:t>802.11 uses a refinement of MACA (later) 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Protocol rules: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A sender node transmits a RTS (Request-To-Send, with frame length)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The receiver replies with a CTS (Clear-To-Send, with frame length)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ender transmits the frame while nodes hearing the CTS stay silent</a:t>
            </a:r>
          </a:p>
          <a:p>
            <a:pPr lvl="1"/>
            <a:r>
              <a:rPr lang="en-US" dirty="0" smtClean="0"/>
              <a:t>Collisions on the RTS/CTS are still possible, but less likely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5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</a:t>
            </a:r>
            <a:r>
              <a:rPr lang="en-US" sz="2800" dirty="0" smtClean="0"/>
              <a:t>ow rapidly can we send information over a link? </a:t>
            </a:r>
            <a:endParaRPr lang="en-US" sz="2800" dirty="0"/>
          </a:p>
          <a:p>
            <a:pPr lvl="1"/>
            <a:r>
              <a:rPr lang="en-US" sz="2400" u="sng" dirty="0" err="1" smtClean="0"/>
              <a:t>Nyquist</a:t>
            </a:r>
            <a:r>
              <a:rPr lang="en-US" sz="2400" dirty="0" smtClean="0"/>
              <a:t> limit (~1924) </a:t>
            </a:r>
            <a:r>
              <a:rPr lang="en-US" sz="2400" dirty="0">
                <a:solidFill>
                  <a:srgbClr val="0000FF"/>
                </a:solidFill>
                <a:cs typeface="Arial"/>
              </a:rPr>
              <a:t>»</a:t>
            </a:r>
            <a:endParaRPr lang="en-US" sz="2400" dirty="0" smtClean="0"/>
          </a:p>
          <a:p>
            <a:pPr lvl="1"/>
            <a:r>
              <a:rPr lang="en-US" sz="2400" u="sng" dirty="0" smtClean="0"/>
              <a:t>Shannon</a:t>
            </a:r>
            <a:r>
              <a:rPr lang="en-US" sz="2400" dirty="0" smtClean="0"/>
              <a:t> capacity (1948) </a:t>
            </a:r>
            <a:r>
              <a:rPr lang="en-US" sz="2400" dirty="0" smtClean="0">
                <a:solidFill>
                  <a:srgbClr val="0000FF"/>
                </a:solidFill>
                <a:cs typeface="Arial"/>
              </a:rPr>
              <a:t>»</a:t>
            </a:r>
          </a:p>
          <a:p>
            <a:pPr lvl="4"/>
            <a:endParaRPr lang="en-US" sz="1600" dirty="0" smtClean="0"/>
          </a:p>
          <a:p>
            <a:r>
              <a:rPr lang="en-US" sz="2800" dirty="0" smtClean="0"/>
              <a:t>Practical systems are devised         to approach these limits</a:t>
            </a:r>
          </a:p>
        </p:txBody>
      </p:sp>
    </p:spTree>
    <p:extLst>
      <p:ext uri="{BB962C8B-B14F-4D97-AF65-F5344CB8AC3E}">
        <p14:creationId xmlns:p14="http://schemas.microsoft.com/office/powerpoint/2010/main" val="265925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Hidden Terminals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B with h</a:t>
            </a:r>
            <a:r>
              <a:rPr lang="en-US" dirty="0" smtClean="0"/>
              <a:t>idden terminal C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 sends RTS, to B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31604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 – Hidden </a:t>
            </a:r>
            <a:r>
              <a:rPr lang="en-US" dirty="0" smtClean="0"/>
              <a:t>Terminals (2)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B with h</a:t>
            </a:r>
            <a:r>
              <a:rPr lang="en-US" dirty="0" smtClean="0"/>
              <a:t>idden terminal C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dirty="0"/>
              <a:t>B sends </a:t>
            </a:r>
            <a:r>
              <a:rPr lang="en-US" dirty="0" smtClean="0"/>
              <a:t>CTS, </a:t>
            </a:r>
            <a:r>
              <a:rPr lang="en-US" dirty="0"/>
              <a:t>to </a:t>
            </a:r>
            <a:r>
              <a:rPr lang="en-US" dirty="0" smtClean="0"/>
              <a:t>A, </a:t>
            </a:r>
            <a:r>
              <a:rPr lang="en-US" dirty="0"/>
              <a:t>and C too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1600200" y="33337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44690" y="2964418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97921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 – Hidden </a:t>
            </a:r>
            <a:r>
              <a:rPr lang="en-US" dirty="0" smtClean="0"/>
              <a:t>Terminals (3)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B with h</a:t>
            </a:r>
            <a:r>
              <a:rPr lang="en-US" dirty="0" smtClean="0"/>
              <a:t>idden terminal C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dirty="0"/>
              <a:t>B sends </a:t>
            </a:r>
            <a:r>
              <a:rPr lang="en-US" dirty="0" smtClean="0"/>
              <a:t>CTS, </a:t>
            </a:r>
            <a:r>
              <a:rPr lang="en-US" dirty="0"/>
              <a:t>to A, and C too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1600200" y="33337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44690" y="2964418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27310" y="35623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71800" y="3562350"/>
            <a:ext cx="4552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TS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600200" y="3512283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91673" y="3490243"/>
            <a:ext cx="4552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TS</a:t>
            </a:r>
            <a:endParaRPr lang="en-US" sz="24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3672680" y="2592943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Alert!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8707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 – Hidden </a:t>
            </a:r>
            <a:r>
              <a:rPr lang="en-US" dirty="0" smtClean="0"/>
              <a:t>Terminals (4)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>
                <a:sym typeface="Wingdings" pitchFamily="2" charset="2"/>
              </a:rPr>
              <a:t>B with h</a:t>
            </a:r>
            <a:r>
              <a:rPr lang="en-US" dirty="0"/>
              <a:t>idden </a:t>
            </a:r>
            <a:r>
              <a:rPr lang="en-US" dirty="0" smtClean="0"/>
              <a:t>terminal C</a:t>
            </a:r>
            <a:endParaRPr lang="en-US" dirty="0"/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 smtClean="0"/>
              <a:t>A sends frame while C defers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3850" y="2501347"/>
            <a:ext cx="5410200" cy="1899203"/>
            <a:chOff x="1752600" y="2190750"/>
            <a:chExt cx="5410200" cy="1899203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9997" b="38162"/>
            <a:stretch/>
          </p:blipFill>
          <p:spPr bwMode="auto">
            <a:xfrm>
              <a:off x="1752600" y="2266950"/>
              <a:ext cx="5410200" cy="1823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4572000" y="2190750"/>
              <a:ext cx="144780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62475" y="3404153"/>
              <a:ext cx="144780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5204460" y="2969813"/>
              <a:ext cx="144780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5400000">
              <a:off x="4271814" y="2874222"/>
              <a:ext cx="909745" cy="8229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>
            <a:off x="1600200" y="3457575"/>
            <a:ext cx="838200" cy="0"/>
          </a:xfrm>
          <a:prstGeom prst="straightConnector1">
            <a:avLst/>
          </a:prstGeom>
          <a:ln w="76200">
            <a:solidFill>
              <a:schemeClr val="accent3">
                <a:lumMod val="40000"/>
                <a:lumOff val="6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00200" y="3040618"/>
            <a:ext cx="78880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Frame</a:t>
            </a:r>
            <a:endParaRPr lang="en-US" sz="2400" dirty="0"/>
          </a:p>
        </p:txBody>
      </p:sp>
      <p:sp>
        <p:nvSpPr>
          <p:cNvPr id="24" name="Rounded Rectangular Callout 23"/>
          <p:cNvSpPr/>
          <p:nvPr/>
        </p:nvSpPr>
        <p:spPr>
          <a:xfrm>
            <a:off x="3672680" y="2592943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Quiet...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306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Exposed Terminals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BA, CD as exposed terminals</a:t>
            </a:r>
            <a:endParaRPr lang="en-US" sz="2800" dirty="0" smtClean="0"/>
          </a:p>
          <a:p>
            <a:pPr lvl="1"/>
            <a:r>
              <a:rPr lang="en-US" dirty="0" smtClean="0"/>
              <a:t>B and C send RTS to A and D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25735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Exposed Terminals (2)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BA, CD as exposed terminals</a:t>
            </a:r>
            <a:endParaRPr lang="en-US" sz="2800" dirty="0" smtClean="0"/>
          </a:p>
          <a:p>
            <a:pPr lvl="1"/>
            <a:r>
              <a:rPr lang="en-US" dirty="0" smtClean="0"/>
              <a:t>A and D send CTS to B and C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4114800" y="3406357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59290" y="3037025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608110" y="3390601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32030" y="3021269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19400" y="33337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895600" y="34861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4702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Exposed Terminals (3)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BA, CD as exposed terminals</a:t>
            </a:r>
            <a:endParaRPr lang="en-US" sz="2800" dirty="0" smtClean="0"/>
          </a:p>
          <a:p>
            <a:pPr lvl="1"/>
            <a:r>
              <a:rPr lang="en-US" dirty="0"/>
              <a:t>A and D send CTS to B and C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4114800" y="3406357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59290" y="3037025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608110" y="3390601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32030" y="3021269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19400" y="33337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895600" y="34861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114800" y="35623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06273" y="3540310"/>
            <a:ext cx="4552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TS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600200" y="358439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91673" y="3562350"/>
            <a:ext cx="4552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TS</a:t>
            </a:r>
            <a:endParaRPr lang="en-US" sz="2400" dirty="0"/>
          </a:p>
        </p:txBody>
      </p:sp>
      <p:sp>
        <p:nvSpPr>
          <p:cNvPr id="28" name="Rounded Rectangular Callout 27"/>
          <p:cNvSpPr/>
          <p:nvPr/>
        </p:nvSpPr>
        <p:spPr>
          <a:xfrm>
            <a:off x="3672680" y="2592943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All OK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2377280" y="2592943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All OK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87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Exposed Terminals (4)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BA, CD as exposed terminals</a:t>
            </a:r>
            <a:endParaRPr lang="en-US" sz="2800" dirty="0" smtClean="0"/>
          </a:p>
          <a:p>
            <a:pPr lvl="1"/>
            <a:r>
              <a:rPr lang="en-US" dirty="0" smtClean="0"/>
              <a:t>A and D send CTS to B and C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4114800" y="3457575"/>
            <a:ext cx="838200" cy="0"/>
          </a:xfrm>
          <a:prstGeom prst="straightConnector1">
            <a:avLst/>
          </a:prstGeom>
          <a:ln w="76200">
            <a:solidFill>
              <a:schemeClr val="accent3">
                <a:lumMod val="40000"/>
                <a:lumOff val="6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64194" y="3040618"/>
            <a:ext cx="78880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Frame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600200" y="3448050"/>
            <a:ext cx="838200" cy="0"/>
          </a:xfrm>
          <a:prstGeom prst="straightConnector1">
            <a:avLst/>
          </a:prstGeom>
          <a:ln w="76200">
            <a:solidFill>
              <a:schemeClr val="accent3">
                <a:lumMod val="40000"/>
                <a:lumOff val="6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00200" y="3031093"/>
            <a:ext cx="78880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Frame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910840" y="3333750"/>
            <a:ext cx="838200" cy="0"/>
          </a:xfrm>
          <a:prstGeom prst="straightConnector1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  <a:prstDash val="sysDot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04160" y="3613991"/>
            <a:ext cx="838200" cy="0"/>
          </a:xfrm>
          <a:prstGeom prst="straightConnector1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  <a:prstDash val="sysDot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600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Channel Properties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bandwidth (B), signal strength (S), </a:t>
            </a:r>
            <a:r>
              <a:rPr lang="en-US" sz="2800" dirty="0"/>
              <a:t>and noise </a:t>
            </a:r>
            <a:r>
              <a:rPr lang="en-US" sz="2800" dirty="0" smtClean="0"/>
              <a:t>strength (N)</a:t>
            </a:r>
            <a:endParaRPr lang="en-US" sz="2800" dirty="0"/>
          </a:p>
          <a:p>
            <a:pPr lvl="1"/>
            <a:r>
              <a:rPr lang="en-US" sz="2400" dirty="0" smtClean="0"/>
              <a:t>B limits the rate of transitions</a:t>
            </a:r>
          </a:p>
          <a:p>
            <a:pPr lvl="1"/>
            <a:r>
              <a:rPr lang="en-US" sz="2400" dirty="0" smtClean="0"/>
              <a:t>S and N limit how many signal levels we can distinguish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762000" y="3432009"/>
            <a:ext cx="4419600" cy="892341"/>
            <a:chOff x="2794452" y="2402970"/>
            <a:chExt cx="4419600" cy="716898"/>
          </a:xfrm>
        </p:grpSpPr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2794452" y="2586007"/>
              <a:ext cx="197644" cy="39528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5800781" y="2588418"/>
              <a:ext cx="197644" cy="39528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>
              <a:off x="3073400" y="2786062"/>
              <a:ext cx="2727381" cy="0"/>
            </a:xfrm>
            <a:prstGeom prst="line">
              <a:avLst/>
            </a:prstGeom>
            <a:noFill/>
            <a:ln w="76200">
              <a:solidFill>
                <a:schemeClr val="bg2">
                  <a:lumMod val="75000"/>
                </a:schemeClr>
              </a:solidFill>
              <a:miter lim="800000"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3556452" y="2402970"/>
              <a:ext cx="1774845" cy="370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 dirty="0" smtClean="0">
                  <a:solidFill>
                    <a:schemeClr val="tx1"/>
                  </a:solidFill>
                </a:rPr>
                <a:t>Bandwidth B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6006670" y="2452254"/>
              <a:ext cx="1207382" cy="667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2400" dirty="0" smtClean="0">
                  <a:solidFill>
                    <a:schemeClr val="tx1"/>
                  </a:solidFill>
                </a:rPr>
                <a:t>Signal S,</a:t>
              </a:r>
            </a:p>
            <a:p>
              <a:pPr eaLnBrk="0" hangingPunct="0"/>
              <a:r>
                <a:rPr lang="en-US" sz="2400" dirty="0" smtClean="0"/>
                <a:t>Noise N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436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Nyquist</a:t>
            </a:r>
            <a:r>
              <a:rPr lang="en-US" dirty="0" smtClean="0"/>
              <a:t> Limit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maximum </a:t>
            </a:r>
            <a:r>
              <a:rPr lang="en-US" sz="2800" u="sng" dirty="0" smtClean="0"/>
              <a:t>symbol</a:t>
            </a:r>
            <a:r>
              <a:rPr lang="en-US" sz="2800" dirty="0" smtClean="0"/>
              <a:t> rate is 2B</a:t>
            </a:r>
          </a:p>
          <a:p>
            <a:endParaRPr lang="en-US" sz="2800" dirty="0"/>
          </a:p>
          <a:p>
            <a:endParaRPr lang="en-US" sz="2800" dirty="0" smtClean="0"/>
          </a:p>
          <a:p>
            <a:pPr lvl="4"/>
            <a:endParaRPr lang="en-US" sz="1600" dirty="0" smtClean="0"/>
          </a:p>
          <a:p>
            <a:r>
              <a:rPr lang="en-US" sz="2800" dirty="0" smtClean="0"/>
              <a:t>Thus if there are V signal levels, ignoring noise, the maximum bit rate is: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63397" y="3801130"/>
            <a:ext cx="3165803" cy="523220"/>
          </a:xfrm>
          <a:prstGeom prst="rect">
            <a:avLst/>
          </a:prstGeom>
          <a:solidFill>
            <a:srgbClr val="FFB8F2">
              <a:alpha val="50196"/>
            </a:srgbClr>
          </a:solidFill>
          <a:ln>
            <a:solidFill>
              <a:srgbClr val="000000">
                <a:alpha val="69804"/>
              </a:srgbClr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R = 2B log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V bits/sec</a:t>
            </a: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905762" y="1655117"/>
            <a:ext cx="4379725" cy="840433"/>
            <a:chOff x="990600" y="1959917"/>
            <a:chExt cx="4379725" cy="840433"/>
          </a:xfrm>
        </p:grpSpPr>
        <p:pic>
          <p:nvPicPr>
            <p:cNvPr id="8" name="Picture 4" descr="http://upload.wikimedia.org/wikipedia/commons/thumb/4/45/Sine_waves_different_phase.svg/1000px-Sine_waves_different_phase.svg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15" r="9779" b="78210"/>
            <a:stretch/>
          </p:blipFill>
          <p:spPr bwMode="auto">
            <a:xfrm>
              <a:off x="990600" y="2190750"/>
              <a:ext cx="4305300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990600" y="1959917"/>
              <a:ext cx="43797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1 0 1 0 1 0 1 0 1 0 1 0 1 0 1 0 1 0 1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25767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Claude Shannon (1916-2001)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Father of information theory</a:t>
            </a:r>
          </a:p>
          <a:p>
            <a:pPr lvl="1"/>
            <a:r>
              <a:rPr lang="en-US" sz="2400" dirty="0" smtClean="0"/>
              <a:t>“A Mathematical Theory of Communication”, 1948</a:t>
            </a:r>
          </a:p>
          <a:p>
            <a:r>
              <a:rPr lang="en-US" sz="2800" dirty="0" smtClean="0"/>
              <a:t>Fundamental contributions to digital computers, security,          and communications</a:t>
            </a: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334000" y="1352550"/>
            <a:ext cx="3200400" cy="3052763"/>
            <a:chOff x="5128977" y="1271587"/>
            <a:chExt cx="3200400" cy="3052763"/>
          </a:xfrm>
        </p:grpSpPr>
        <p:sp>
          <p:nvSpPr>
            <p:cNvPr id="6" name="TextBox 5"/>
            <p:cNvSpPr txBox="1"/>
            <p:nvPr/>
          </p:nvSpPr>
          <p:spPr>
            <a:xfrm>
              <a:off x="5965822" y="4109447"/>
              <a:ext cx="1526711" cy="2149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Credit: Courtesy MIT Museum</a:t>
              </a:r>
              <a:endParaRPr lang="en-US" sz="1000" dirty="0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8977" y="1271587"/>
              <a:ext cx="3200400" cy="2895600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1600200" y="3845064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Electromechanical mouse that “solves” mazes!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343400" y="4122807"/>
            <a:ext cx="609600" cy="111646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93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Shannon Capacity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many levels we can distinguish depends on S/N</a:t>
            </a:r>
          </a:p>
          <a:p>
            <a:pPr lvl="1"/>
            <a:r>
              <a:rPr lang="en-US" sz="2400" dirty="0" smtClean="0"/>
              <a:t>Or SNR, the </a:t>
            </a:r>
            <a:r>
              <a:rPr lang="en-US" sz="2400" u="sng" dirty="0" smtClean="0"/>
              <a:t>Signal-to-Noise Ratio</a:t>
            </a:r>
          </a:p>
          <a:p>
            <a:pPr lvl="1"/>
            <a:r>
              <a:rPr lang="en-US" sz="2400" dirty="0" smtClean="0"/>
              <a:t>Note noise is random, hence some errors</a:t>
            </a:r>
            <a:endParaRPr lang="en-US" sz="1600" dirty="0"/>
          </a:p>
          <a:p>
            <a:r>
              <a:rPr lang="en-US" sz="2800" dirty="0" smtClean="0"/>
              <a:t>SNR given on a log-scale in </a:t>
            </a:r>
            <a:r>
              <a:rPr lang="en-US" sz="2800" dirty="0" err="1" smtClean="0"/>
              <a:t>deciBels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err="1" smtClean="0"/>
              <a:t>SNR</a:t>
            </a:r>
            <a:r>
              <a:rPr lang="en-US" sz="3200" baseline="-25000" dirty="0" err="1" smtClean="0"/>
              <a:t>dB</a:t>
            </a:r>
            <a:r>
              <a:rPr lang="en-US" sz="2400" dirty="0" smtClean="0"/>
              <a:t> =  10log</a:t>
            </a:r>
            <a:r>
              <a:rPr lang="en-US" baseline="-25000" dirty="0" smtClean="0"/>
              <a:t>10</a:t>
            </a:r>
            <a:r>
              <a:rPr lang="en-US" sz="2400" dirty="0" smtClean="0"/>
              <a:t>(S/N)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6781800" y="1554540"/>
            <a:ext cx="1676400" cy="2998410"/>
            <a:chOff x="6781800" y="2281535"/>
            <a:chExt cx="1524000" cy="3052465"/>
          </a:xfrm>
        </p:grpSpPr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7463479" y="2667000"/>
              <a:ext cx="0" cy="2667000"/>
            </a:xfrm>
            <a:prstGeom prst="line">
              <a:avLst/>
            </a:prstGeom>
            <a:noFill/>
            <a:ln w="38100">
              <a:solidFill>
                <a:schemeClr val="accent3">
                  <a:lumMod val="40000"/>
                  <a:lumOff val="60000"/>
                </a:schemeClr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 sz="2400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7086600" y="26670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240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7086600" y="32766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2400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7086600" y="46482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2400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7086600" y="53340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2400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7086600" y="39624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2400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7086600" y="29718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2400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7086600" y="35814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2400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7086600" y="42672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2400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7086600" y="49530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sz="2400"/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6808788" y="274320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6781800" y="335280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6781800" y="403860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6781800" y="4724400"/>
              <a:ext cx="3401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7304577" y="3276600"/>
              <a:ext cx="0" cy="685800"/>
            </a:xfrm>
            <a:prstGeom prst="line">
              <a:avLst/>
            </a:prstGeom>
            <a:noFill/>
            <a:ln w="38100">
              <a:solidFill>
                <a:schemeClr val="accent3">
                  <a:lumMod val="40000"/>
                  <a:lumOff val="60000"/>
                </a:schemeClr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 sz="2400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7108518" y="2917557"/>
              <a:ext cx="348580" cy="469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N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7142703" y="2281535"/>
              <a:ext cx="616719" cy="469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 smtClean="0"/>
                <a:t>S+N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5670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35220</TotalTime>
  <Words>2570</Words>
  <Application>Microsoft Macintosh PowerPoint</Application>
  <PresentationFormat>On-screen Show (16:9)</PresentationFormat>
  <Paragraphs>584</Paragraphs>
  <Slides>57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Topic</vt:lpstr>
      <vt:lpstr>A Simple Modulation</vt:lpstr>
      <vt:lpstr>A Simple Modulation (2)</vt:lpstr>
      <vt:lpstr>Modulation</vt:lpstr>
      <vt:lpstr>Topic</vt:lpstr>
      <vt:lpstr>Key Channel Properties</vt:lpstr>
      <vt:lpstr>Nyquist Limit</vt:lpstr>
      <vt:lpstr>Claude Shannon (1916-2001)</vt:lpstr>
      <vt:lpstr>Shannon Capacity</vt:lpstr>
      <vt:lpstr>Shannon Capacity (2)</vt:lpstr>
      <vt:lpstr>Wired/Wireless Perspective</vt:lpstr>
      <vt:lpstr>Wired/Wireless Perspective (2)</vt:lpstr>
      <vt:lpstr>Putting it all together – DSL </vt:lpstr>
      <vt:lpstr>DSL (2) </vt:lpstr>
      <vt:lpstr>Topic</vt:lpstr>
      <vt:lpstr>Time Division Multiplexing (TDM)</vt:lpstr>
      <vt:lpstr>Frequency Division Multiplexing (FDM)</vt:lpstr>
      <vt:lpstr>TDM versus FDM</vt:lpstr>
      <vt:lpstr>TDM versus FDM (2)</vt:lpstr>
      <vt:lpstr>TDM/FDM Usage</vt:lpstr>
      <vt:lpstr>Multiplexing Network Traffic</vt:lpstr>
      <vt:lpstr>Multiplexing Network Traffic (2)</vt:lpstr>
      <vt:lpstr>Multiplexing Network Traffic (3)</vt:lpstr>
      <vt:lpstr>Topic</vt:lpstr>
      <vt:lpstr>Topic (2)</vt:lpstr>
      <vt:lpstr>ALOHA Network</vt:lpstr>
      <vt:lpstr>ALOHA Protocol</vt:lpstr>
      <vt:lpstr>ALOHA Protocol (2)</vt:lpstr>
      <vt:lpstr>ALOHA Protocol (3)</vt:lpstr>
      <vt:lpstr>Classic Ethernet </vt:lpstr>
      <vt:lpstr>CSMA (Carrier Sense Multiple Access)</vt:lpstr>
      <vt:lpstr>CSMA (2)</vt:lpstr>
      <vt:lpstr>CSMA (3)</vt:lpstr>
      <vt:lpstr>CSMA/CD (with Collision Detection)</vt:lpstr>
      <vt:lpstr>CSMA/CD Complications</vt:lpstr>
      <vt:lpstr>CSMA/CD Complications (2)</vt:lpstr>
      <vt:lpstr>CSMA “Persistence”</vt:lpstr>
      <vt:lpstr>CSMA “Persistence” (2)</vt:lpstr>
      <vt:lpstr>CSMA “Persistence” (3)</vt:lpstr>
      <vt:lpstr>Binary Exponential Backoff (BEB)</vt:lpstr>
      <vt:lpstr>Classic Ethernet, or IEEE 802.3</vt:lpstr>
      <vt:lpstr>Modern Ethernet</vt:lpstr>
      <vt:lpstr>Topic</vt:lpstr>
      <vt:lpstr>Wireless Complications</vt:lpstr>
      <vt:lpstr>Different Coverage Areas</vt:lpstr>
      <vt:lpstr>Hidden Terminals</vt:lpstr>
      <vt:lpstr>Exposed Terminals</vt:lpstr>
      <vt:lpstr>Nodes Can’t Hear While Sending</vt:lpstr>
      <vt:lpstr>Possible Solution: MACA</vt:lpstr>
      <vt:lpstr>MACA – Hidden Terminals</vt:lpstr>
      <vt:lpstr>MACA – Hidden Terminals (2)</vt:lpstr>
      <vt:lpstr>MACA – Hidden Terminals (3)</vt:lpstr>
      <vt:lpstr>MACA – Hidden Terminals (4)</vt:lpstr>
      <vt:lpstr>MACA – Exposed Terminals</vt:lpstr>
      <vt:lpstr>MACA – Exposed Terminals (2)</vt:lpstr>
      <vt:lpstr>MACA – Exposed Terminals (3)</vt:lpstr>
      <vt:lpstr>MACA – Exposed Terminals (4)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116</cp:revision>
  <dcterms:created xsi:type="dcterms:W3CDTF">2012-10-22T20:55:18Z</dcterms:created>
  <dcterms:modified xsi:type="dcterms:W3CDTF">2014-04-08T06:54:07Z</dcterms:modified>
</cp:coreProperties>
</file>