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40" r:id="rId2"/>
    <p:sldId id="341" r:id="rId3"/>
    <p:sldId id="342" r:id="rId4"/>
    <p:sldId id="343" r:id="rId5"/>
    <p:sldId id="344" r:id="rId6"/>
    <p:sldId id="339" r:id="rId7"/>
    <p:sldId id="305" r:id="rId8"/>
    <p:sldId id="303" r:id="rId9"/>
    <p:sldId id="307" r:id="rId10"/>
    <p:sldId id="308" r:id="rId11"/>
    <p:sldId id="312" r:id="rId12"/>
    <p:sldId id="310" r:id="rId13"/>
    <p:sldId id="313" r:id="rId14"/>
    <p:sldId id="314" r:id="rId15"/>
    <p:sldId id="315" r:id="rId16"/>
    <p:sldId id="316" r:id="rId17"/>
    <p:sldId id="318" r:id="rId18"/>
    <p:sldId id="320" r:id="rId19"/>
    <p:sldId id="321" r:id="rId20"/>
    <p:sldId id="322" r:id="rId21"/>
    <p:sldId id="323" r:id="rId22"/>
    <p:sldId id="326" r:id="rId23"/>
    <p:sldId id="327" r:id="rId24"/>
    <p:sldId id="328" r:id="rId25"/>
    <p:sldId id="330" r:id="rId26"/>
    <p:sldId id="345" r:id="rId27"/>
    <p:sldId id="346" r:id="rId28"/>
    <p:sldId id="347" r:id="rId29"/>
    <p:sldId id="348" r:id="rId30"/>
    <p:sldId id="349" r:id="rId31"/>
    <p:sldId id="350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80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2269" autoAdjust="0"/>
  </p:normalViewPr>
  <p:slideViewPr>
    <p:cSldViewPr>
      <p:cViewPr>
        <p:scale>
          <a:sx n="100" d="100"/>
          <a:sy n="100" d="100"/>
        </p:scale>
        <p:origin x="-1568" y="-7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1" Type="http://schemas.openxmlformats.org/officeDocument/2006/relationships/hyperlink" Target="mailto:newsoffice@MIT.EDU" TargetMode="External"/><Relationship Id="rId12" Type="http://schemas.openxmlformats.org/officeDocument/2006/relationships/hyperlink" Target="https://www.coursera.org/course/comnetworks" TargetMode="External"/><Relationship Id="rId13" Type="http://schemas.openxmlformats.org/officeDocument/2006/relationships/hyperlink" Target="http://web.mit.edu/newsoffice/2010/explained-shannon-0115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Relationship Id="rId3" Type="http://schemas.openxmlformats.org/officeDocument/2006/relationships/hyperlink" Target="http://webmuseum.mit.edu/images/DIAmed/C/CES_7.jpg" TargetMode="External"/><Relationship Id="rId4" Type="http://schemas.openxmlformats.org/officeDocument/2006/relationships/hyperlink" Target="http://webmuseum.mit.edu/detail.php?t=people&amp;type=all&amp;f=&amp;s=shannon&amp;record=2" TargetMode="External"/><Relationship Id="rId5" Type="http://schemas.openxmlformats.org/officeDocument/2006/relationships/hyperlink" Target="http://museum.mit.edu/150/20" TargetMode="External"/><Relationship Id="rId6" Type="http://schemas.openxmlformats.org/officeDocument/2006/relationships/hyperlink" Target="tel:617-253-3378" TargetMode="External"/><Relationship Id="rId7" Type="http://schemas.openxmlformats.org/officeDocument/2006/relationships/hyperlink" Target="tel:617-253-8994" TargetMode="External"/><Relationship Id="rId8" Type="http://schemas.openxmlformats.org/officeDocument/2006/relationships/hyperlink" Target="http://web.mit.edu/museum" TargetMode="External"/><Relationship Id="rId9" Type="http://schemas.openxmlformats.org/officeDocument/2006/relationships/hyperlink" Target="tel:617-253-8608" TargetMode="External"/><Relationship Id="rId10" Type="http://schemas.openxmlformats.org/officeDocument/2006/relationships/hyperlink" Target="mailto:djw@cs.washington.edu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 protocol stack. Figure</a:t>
            </a:r>
            <a:r>
              <a:rPr lang="en-US" baseline="0" dirty="0" smtClean="0"/>
              <a:t> from </a:t>
            </a:r>
            <a:r>
              <a:rPr lang="en-US" dirty="0" smtClean="0"/>
              <a:t>CN5E figures 1-14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#2-23. Show constructive / destructive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icon from openclipart.org, laptop icon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from http://www.ntia.doc.gov/page/2011/united-states-frequency-allocation-chart, 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 #2-20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Laptop from Cisco Icon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derived from CN5E figures #2-23. </a:t>
            </a:r>
            <a:r>
              <a:rPr lang="en-US" dirty="0" smtClean="0"/>
              <a:t>Write “baseband” under NRZ.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4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1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photo is negative number CES 7  in our collection.  We allow free use of our images at 72dpi and under 730px/side for educational purposes, as long as proper credit is given; if the image below is suitable for your  needs, please use it with the credit line "Courtesy MIT Museum".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http://webmuseum.mit.edu/images/DIAmed/C/CES_7.jpg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photos of Claude Shannon in our collection may be viewed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http://webmuseum.mit.edu/detail.php?t=people&amp;type=all&amp;f=&amp;s=shannon&amp;record=2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more information on the maze being demonstrated in the photo is available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http://museum.mit.edu/150/20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let me know if there's anything else I can do to help!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regards,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Ariel Weinberg</a:t>
            </a:r>
            <a:br>
              <a:rPr lang="en-US" dirty="0" smtClean="0"/>
            </a:br>
            <a:r>
              <a:rPr lang="en-US" dirty="0" smtClean="0"/>
              <a:t>Curatorial Associate, Science &amp; Technology Collections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MIT Museum, Building N52</a:t>
            </a:r>
            <a:br>
              <a:rPr lang="en-US" dirty="0" smtClean="0"/>
            </a:br>
            <a:r>
              <a:rPr lang="en-US" dirty="0" smtClean="0"/>
              <a:t>265 Massachusetts Avenue</a:t>
            </a:r>
            <a:br>
              <a:rPr lang="en-US" dirty="0" smtClean="0"/>
            </a:br>
            <a:r>
              <a:rPr lang="en-US" dirty="0" smtClean="0"/>
              <a:t>Cambridge MA 02139-4307</a:t>
            </a:r>
            <a:br>
              <a:rPr lang="en-US" dirty="0" smtClean="0"/>
            </a:br>
            <a:r>
              <a:rPr lang="en-US" dirty="0" err="1" smtClean="0"/>
              <a:t>tel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617-253-3378</a:t>
            </a:r>
            <a:r>
              <a:rPr lang="en-US" dirty="0" smtClean="0"/>
              <a:t>   fax: </a:t>
            </a:r>
            <a:r>
              <a:rPr lang="en-US" dirty="0" smtClean="0">
                <a:hlinkClick r:id="rId7"/>
              </a:rPr>
              <a:t>617-253-8994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8"/>
              </a:rPr>
              <a:t>http://web.mit.edu/museum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Jan 10, 2013, at 12:21 PM, Mary Anne Hansen wrote: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Hello Professor,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The image in question does not belong to the News Office.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By  way of this email, I am forwarding your request to my colleague Ariel Weinberg,</a:t>
            </a:r>
            <a:br>
              <a:rPr lang="en-US" dirty="0" smtClean="0"/>
            </a:br>
            <a:r>
              <a:rPr lang="en-US" dirty="0" smtClean="0"/>
              <a:t>&gt; Curatorial Associate at the MIT Museum who may be able to assist you.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Best regards,</a:t>
            </a:r>
            <a:br>
              <a:rPr lang="en-US" dirty="0" smtClean="0"/>
            </a:br>
            <a:r>
              <a:rPr lang="en-US" dirty="0" smtClean="0"/>
              <a:t>&gt; Mary Anne Hansen</a:t>
            </a:r>
            <a:br>
              <a:rPr lang="en-US" dirty="0" smtClean="0"/>
            </a:br>
            <a:r>
              <a:rPr lang="en-US" dirty="0" smtClean="0"/>
              <a:t>&gt; Senior Administrative Assistant</a:t>
            </a:r>
            <a:br>
              <a:rPr lang="en-US" dirty="0" smtClean="0"/>
            </a:br>
            <a:r>
              <a:rPr lang="en-US" dirty="0" smtClean="0"/>
              <a:t>&gt; MIT News Office, 11-400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9"/>
              </a:rPr>
              <a:t>617-253-8608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From: David </a:t>
            </a:r>
            <a:r>
              <a:rPr lang="en-US" dirty="0" err="1" smtClean="0"/>
              <a:t>Wetherall</a:t>
            </a:r>
            <a:r>
              <a:rPr lang="en-US" dirty="0" smtClean="0"/>
              <a:t> &lt;</a:t>
            </a:r>
            <a:r>
              <a:rPr lang="en-US" dirty="0" smtClean="0">
                <a:hlinkClick r:id="rId10"/>
              </a:rPr>
              <a:t>djw@cs.washington.edu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Date: Thursday, January 10, 2013 11:48 AM</a:t>
            </a:r>
            <a:br>
              <a:rPr lang="en-US" dirty="0" smtClean="0"/>
            </a:br>
            <a:r>
              <a:rPr lang="en-US" dirty="0" smtClean="0"/>
              <a:t>&gt; To: "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" &lt;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Subject: permissions request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Hi,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 am a professor teaching a massive free online course on </a:t>
            </a:r>
            <a:r>
              <a:rPr lang="en-US" dirty="0" err="1" smtClean="0"/>
              <a:t>Coursera</a:t>
            </a:r>
            <a:r>
              <a:rPr lang="en-US" dirty="0" smtClean="0"/>
              <a:t> (</a:t>
            </a:r>
            <a:r>
              <a:rPr lang="en-US" dirty="0" smtClean="0">
                <a:hlinkClick r:id="rId12"/>
              </a:rPr>
              <a:t>https://www.coursera.org/course/comnetworks</a:t>
            </a:r>
            <a:r>
              <a:rPr lang="en-US" dirty="0" smtClean="0"/>
              <a:t>). I came across your article on the Shannon limit: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13"/>
              </a:rPr>
              <a:t>http://web.mit.edu/newsoffice/2010/explained-shannon-0115.html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I'm asking for permission to reuse the photo in my videos and slides, which will be posted online.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Please let me know how to proceed.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Thank you,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7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9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3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lines to home, say rate depends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/quality</a:t>
            </a:r>
          </a:p>
          <a:p>
            <a:r>
              <a:rPr lang="en-US" dirty="0" smtClean="0"/>
              <a:t>Home from openclipart.org, building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1-23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switch,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from CN5e slides #2-4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which signal we’d like to get out? (middle) Figures from CN5e slides #2-4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c</a:t>
            </a:r>
            <a:r>
              <a:rPr lang="en-US" baseline="0" dirty="0" smtClean="0"/>
              <a:t> = speed of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876550"/>
            <a:ext cx="4525887" cy="936190"/>
            <a:chOff x="1204264" y="3301954"/>
            <a:chExt cx="4525887" cy="936190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26234" y="3301954"/>
              <a:ext cx="400391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David Wetherall  (djw@uw.edu)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Professor of 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61" r:id="rId5"/>
    <p:sldLayoutId id="2147483666" r:id="rId6"/>
    <p:sldLayoutId id="2147483649" r:id="rId7"/>
    <p:sldLayoutId id="2147483650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rajaln@cs.washington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7350"/>
            <a:ext cx="9144000" cy="857250"/>
          </a:xfrm>
        </p:spPr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0" y="241935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000" dirty="0" err="1" smtClean="0">
                <a:solidFill>
                  <a:srgbClr val="000000"/>
                </a:solidFill>
              </a:rPr>
              <a:t>Shyam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Gollakota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8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Encapsulation</a:t>
            </a:r>
            <a:r>
              <a:rPr lang="en-US" sz="2800" dirty="0" smtClean="0"/>
              <a:t> is the mechanism used to effect protocol layering</a:t>
            </a:r>
          </a:p>
          <a:p>
            <a:pPr lvl="1"/>
            <a:r>
              <a:rPr lang="en-US" sz="2400" dirty="0" smtClean="0"/>
              <a:t>Lower layer wraps higher layer content, adding its own information to make a new message for delivery</a:t>
            </a:r>
          </a:p>
          <a:p>
            <a:pPr lvl="1"/>
            <a:r>
              <a:rPr lang="en-US" sz="2400" dirty="0" smtClean="0"/>
              <a:t>Like sending a letter in an envelope; postal service doesn’t look inside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41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(3)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Message “on the wire” begins to look like an onion</a:t>
            </a:r>
          </a:p>
          <a:p>
            <a:pPr lvl="1"/>
            <a:r>
              <a:rPr lang="en-US" sz="2400" dirty="0" smtClean="0"/>
              <a:t>Lower layers are outermost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67400" y="2114550"/>
            <a:ext cx="1447800" cy="2357615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5181600" y="2420169"/>
            <a:ext cx="0" cy="1765013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18235" y="2114550"/>
            <a:ext cx="3733800" cy="2293540"/>
            <a:chOff x="152400" y="1305124"/>
            <a:chExt cx="2566278" cy="2293540"/>
          </a:xfrm>
        </p:grpSpPr>
        <p:sp>
          <p:nvSpPr>
            <p:cNvPr id="60" name="Rectangle 59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59719" y="1305124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49148" y="1874435"/>
                <a:ext cx="674460" cy="33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866667" y="1877142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10635" y="2437659"/>
                <a:ext cx="674460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828154" y="2441985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9222" y="2441984"/>
                <a:ext cx="408192" cy="31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52400" y="2997513"/>
              <a:ext cx="2566275" cy="601151"/>
              <a:chOff x="76200" y="2991028"/>
              <a:chExt cx="2566275" cy="69093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77685" y="3142564"/>
                <a:ext cx="674459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95204" y="3146889"/>
                <a:ext cx="588239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5345" y="3146889"/>
                <a:ext cx="403553" cy="33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00" y="3165157"/>
                <a:ext cx="804815" cy="42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802.11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8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(4)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19400" y="1228924"/>
            <a:ext cx="838200" cy="2392029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152400" y="1305124"/>
            <a:ext cx="2566278" cy="2293540"/>
            <a:chOff x="152400" y="1305124"/>
            <a:chExt cx="2566278" cy="2293540"/>
          </a:xfrm>
        </p:grpSpPr>
        <p:sp>
          <p:nvSpPr>
            <p:cNvPr id="19" name="Rectangle 18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9719" y="1305124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9148" y="1874435"/>
                <a:ext cx="674460" cy="33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66667" y="1877142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10635" y="2437659"/>
                <a:ext cx="674460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28154" y="2441985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9222" y="2441984"/>
                <a:ext cx="408192" cy="31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152400" y="2997513"/>
              <a:ext cx="2566275" cy="601151"/>
              <a:chOff x="76200" y="2991028"/>
              <a:chExt cx="2566275" cy="69093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77685" y="3142564"/>
                <a:ext cx="674459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95204" y="3146889"/>
                <a:ext cx="588239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5345" y="3146889"/>
                <a:ext cx="403553" cy="33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6200" y="3165158"/>
                <a:ext cx="804815" cy="29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802.11</a:t>
                </a:r>
                <a:endParaRPr lang="en-US" sz="1600" dirty="0"/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3886200" y="1511260"/>
            <a:ext cx="0" cy="1765013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5318153" y="1200150"/>
            <a:ext cx="838200" cy="2392029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20" name="Rectangle 11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8" name="Rectangle 11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6" name="Rectangle 1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4" name="Rectangle 113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159" name="Straight Arrow Connector 158"/>
          <p:cNvCxnSpPr/>
          <p:nvPr/>
        </p:nvCxnSpPr>
        <p:spPr>
          <a:xfrm flipV="1">
            <a:off x="5105400" y="1545195"/>
            <a:ext cx="0" cy="1765013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3238501" y="3586591"/>
            <a:ext cx="2498752" cy="128159"/>
            <a:chOff x="3238501" y="3592179"/>
            <a:chExt cx="2498752" cy="128159"/>
          </a:xfrm>
        </p:grpSpPr>
        <p:cxnSp>
          <p:nvCxnSpPr>
            <p:cNvPr id="160" name="Elbow Connector 159"/>
            <p:cNvCxnSpPr>
              <a:stCxn id="11" idx="2"/>
            </p:cNvCxnSpPr>
            <p:nvPr/>
          </p:nvCxnSpPr>
          <p:spPr>
            <a:xfrm rot="16200000" flipH="1">
              <a:off x="4438184" y="2421269"/>
              <a:ext cx="99385" cy="2498752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14" idx="2"/>
            </p:cNvCxnSpPr>
            <p:nvPr/>
          </p:nvCxnSpPr>
          <p:spPr>
            <a:xfrm>
              <a:off x="5737253" y="3592179"/>
              <a:ext cx="0" cy="1281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4220727" y="3345418"/>
            <a:ext cx="73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(wire)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7916321" y="1340833"/>
            <a:ext cx="867039" cy="2788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6" name="TextBox 175"/>
          <p:cNvSpPr txBox="1"/>
          <p:nvPr/>
        </p:nvSpPr>
        <p:spPr>
          <a:xfrm>
            <a:off x="8055719" y="1298639"/>
            <a:ext cx="588240" cy="33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7321348" y="1862518"/>
            <a:ext cx="1493330" cy="397947"/>
            <a:chOff x="1149148" y="1832634"/>
            <a:chExt cx="1493330" cy="397947"/>
          </a:xfrm>
        </p:grpSpPr>
        <p:sp>
          <p:nvSpPr>
            <p:cNvPr id="178" name="Rectangle 177"/>
            <p:cNvSpPr/>
            <p:nvPr/>
          </p:nvSpPr>
          <p:spPr>
            <a:xfrm>
              <a:off x="1197413" y="1832634"/>
              <a:ext cx="1445065" cy="397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149148" y="1874435"/>
              <a:ext cx="674460" cy="33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727269" y="1915185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866667" y="1877142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961421" y="2412865"/>
            <a:ext cx="1853257" cy="471315"/>
            <a:chOff x="789221" y="2359247"/>
            <a:chExt cx="1853257" cy="527679"/>
          </a:xfrm>
        </p:grpSpPr>
        <p:sp>
          <p:nvSpPr>
            <p:cNvPr id="183" name="Rectangle 182"/>
            <p:cNvSpPr/>
            <p:nvPr/>
          </p:nvSpPr>
          <p:spPr>
            <a:xfrm>
              <a:off x="1158900" y="2432614"/>
              <a:ext cx="1445065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110635" y="2437659"/>
              <a:ext cx="674460" cy="33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688756" y="2484177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828154" y="2441985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89221" y="2359247"/>
              <a:ext cx="1853257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89222" y="2441984"/>
              <a:ext cx="408192" cy="31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248400" y="2991028"/>
            <a:ext cx="2566275" cy="601151"/>
            <a:chOff x="76200" y="2991028"/>
            <a:chExt cx="2566275" cy="690931"/>
          </a:xfrm>
        </p:grpSpPr>
        <p:sp>
          <p:nvSpPr>
            <p:cNvPr id="190" name="Rectangle 189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77685" y="3142564"/>
              <a:ext cx="674459" cy="33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95204" y="3146889"/>
              <a:ext cx="588239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55345" y="3146889"/>
              <a:ext cx="403553" cy="33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6200" y="3165158"/>
              <a:ext cx="804815" cy="29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802.11</a:t>
              </a:r>
              <a:endParaRPr lang="en-US" sz="16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152810" y="3790950"/>
            <a:ext cx="2566275" cy="601151"/>
            <a:chOff x="76200" y="2991028"/>
            <a:chExt cx="2566275" cy="690931"/>
          </a:xfrm>
        </p:grpSpPr>
        <p:sp>
          <p:nvSpPr>
            <p:cNvPr id="201" name="Rectangle 200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077685" y="3142564"/>
              <a:ext cx="674459" cy="33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795204" y="3146889"/>
              <a:ext cx="588239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55345" y="3146889"/>
              <a:ext cx="403553" cy="33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200" y="3165158"/>
              <a:ext cx="804815" cy="29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802.11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432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Information hiding and reuse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920650" y="1885950"/>
            <a:ext cx="2768074" cy="2313436"/>
            <a:chOff x="1447800" y="1706113"/>
            <a:chExt cx="2768074" cy="2313436"/>
          </a:xfrm>
        </p:grpSpPr>
        <p:grpSp>
          <p:nvGrpSpPr>
            <p:cNvPr id="50" name="Group 49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48" name="Straight Connector 47"/>
              <p:cNvCxnSpPr>
                <a:endCxn id="46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65" name="Rectangle 64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54" name="Straight Connector 53"/>
              <p:cNvCxnSpPr>
                <a:endCxn id="55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stCxn id="46" idx="6"/>
              <a:endCxn id="55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257800" y="1885950"/>
            <a:ext cx="2768074" cy="2313436"/>
            <a:chOff x="1447800" y="1706113"/>
            <a:chExt cx="2768074" cy="2313436"/>
          </a:xfrm>
        </p:grpSpPr>
        <p:grpSp>
          <p:nvGrpSpPr>
            <p:cNvPr id="75" name="Group 74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110" name="Rectangle 109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99" name="Straight Connector 98"/>
              <p:cNvCxnSpPr>
                <a:endCxn id="100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93" name="Rectangle 92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82" name="Straight Connector 81"/>
              <p:cNvCxnSpPr>
                <a:endCxn id="83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/>
            <p:cNvCxnSpPr>
              <a:stCxn id="100" idx="6"/>
              <a:endCxn id="83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4343400" y="308338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453107" y="4184149"/>
            <a:ext cx="1701273" cy="128159"/>
            <a:chOff x="3238501" y="3668379"/>
            <a:chExt cx="2498752" cy="128159"/>
          </a:xfrm>
        </p:grpSpPr>
        <p:cxnSp>
          <p:nvCxnSpPr>
            <p:cNvPr id="116" name="Elbow Connector 115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827766" y="4188398"/>
            <a:ext cx="1701273" cy="128159"/>
            <a:chOff x="3238501" y="3668379"/>
            <a:chExt cx="2498752" cy="128159"/>
          </a:xfrm>
        </p:grpSpPr>
        <p:cxnSp>
          <p:nvCxnSpPr>
            <p:cNvPr id="119" name="Elbow Connector 118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649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Information hiding and </a:t>
            </a:r>
            <a:r>
              <a:rPr lang="en-US" sz="2800" dirty="0" smtClean="0"/>
              <a:t>reuse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920650" y="1885950"/>
            <a:ext cx="2768074" cy="2313436"/>
            <a:chOff x="1447800" y="1706113"/>
            <a:chExt cx="2768074" cy="2313436"/>
          </a:xfrm>
        </p:grpSpPr>
        <p:grpSp>
          <p:nvGrpSpPr>
            <p:cNvPr id="50" name="Group 49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48" name="Straight Connector 47"/>
              <p:cNvCxnSpPr>
                <a:endCxn id="46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54" name="Straight Connector 53"/>
              <p:cNvCxnSpPr>
                <a:endCxn id="55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stCxn id="46" idx="6"/>
              <a:endCxn id="55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244189" y="1885950"/>
            <a:ext cx="2795297" cy="2313436"/>
            <a:chOff x="1434189" y="1706113"/>
            <a:chExt cx="2795297" cy="2313436"/>
          </a:xfrm>
        </p:grpSpPr>
        <p:grpSp>
          <p:nvGrpSpPr>
            <p:cNvPr id="75" name="Group 74"/>
            <p:cNvGrpSpPr/>
            <p:nvPr/>
          </p:nvGrpSpPr>
          <p:grpSpPr>
            <a:xfrm>
              <a:off x="1434189" y="1706113"/>
              <a:ext cx="1094017" cy="2313436"/>
              <a:chOff x="1434189" y="1706113"/>
              <a:chExt cx="1094017" cy="2313436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434189" y="2220968"/>
                <a:ext cx="1094017" cy="1798581"/>
                <a:chOff x="6687131" y="1802799"/>
                <a:chExt cx="1484738" cy="2134596"/>
              </a:xfrm>
              <a:solidFill>
                <a:srgbClr val="F8F8F8"/>
              </a:solidFill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6687131" y="3397327"/>
                  <a:ext cx="1484738" cy="540068"/>
                  <a:chOff x="2491166" y="3315983"/>
                  <a:chExt cx="965080" cy="470535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491166" y="3361198"/>
                    <a:ext cx="965080" cy="4137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Ethernet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98" name="Group 97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99" name="Straight Connector 98"/>
              <p:cNvCxnSpPr>
                <a:endCxn id="100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135468" y="1706113"/>
              <a:ext cx="1094018" cy="2298199"/>
              <a:chOff x="1434194" y="1706113"/>
              <a:chExt cx="1094018" cy="229819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434194" y="2220968"/>
                <a:ext cx="1094018" cy="1783344"/>
                <a:chOff x="6687133" y="1802799"/>
                <a:chExt cx="1484738" cy="2116513"/>
              </a:xfrm>
              <a:solidFill>
                <a:srgbClr val="F8F8F8"/>
              </a:solidFill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6687133" y="3379244"/>
                  <a:ext cx="1484738" cy="540068"/>
                  <a:chOff x="2491167" y="3300228"/>
                  <a:chExt cx="965080" cy="470535"/>
                </a:xfrm>
                <a:grpFill/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2497452" y="3300228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491167" y="3328635"/>
                    <a:ext cx="965080" cy="4137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Ethernet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82" name="Straight Connector 81"/>
              <p:cNvCxnSpPr>
                <a:endCxn id="83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/>
            <p:cNvCxnSpPr>
              <a:stCxn id="100" idx="6"/>
              <a:endCxn id="83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43400" y="308338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1453107" y="4184149"/>
            <a:ext cx="1701273" cy="128159"/>
            <a:chOff x="3238501" y="3668379"/>
            <a:chExt cx="2498752" cy="128159"/>
          </a:xfrm>
        </p:grpSpPr>
        <p:cxnSp>
          <p:nvCxnSpPr>
            <p:cNvPr id="115" name="Elbow Connector 114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827766" y="4188398"/>
            <a:ext cx="1701273" cy="128159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176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information hiding to connect different systems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911120"/>
            <a:ext cx="1066800" cy="2161036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81853" y="3361198"/>
                  <a:ext cx="583702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802.11</a:t>
                  </a:r>
                  <a:endParaRPr lang="en-US" sz="2000" dirty="0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55382" y="1129388"/>
                <a:ext cx="1042914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Browser</a:t>
                </a:r>
                <a:endParaRPr lang="en-US" sz="2000" dirty="0"/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133600" y="2101886"/>
            <a:ext cx="4863188" cy="153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6983182" y="1911120"/>
            <a:ext cx="1094018" cy="2164027"/>
            <a:chOff x="1434194" y="1706113"/>
            <a:chExt cx="1094018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34194" y="2220968"/>
              <a:ext cx="1094018" cy="1783344"/>
              <a:chOff x="6687133" y="1802799"/>
              <a:chExt cx="1484738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87133" y="3379244"/>
                <a:ext cx="1484738" cy="540068"/>
                <a:chOff x="2491167" y="3300228"/>
                <a:chExt cx="96508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491167" y="3328635"/>
                  <a:ext cx="965080" cy="4137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Ethernet</a:t>
                  </a:r>
                  <a:endParaRPr lang="en-US" sz="2000" dirty="0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766417" y="1129388"/>
                <a:ext cx="1220849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Server</a:t>
                </a:r>
                <a:endParaRPr lang="en-US" sz="2000" dirty="0"/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Elbow Connector 120"/>
          <p:cNvCxnSpPr/>
          <p:nvPr/>
        </p:nvCxnSpPr>
        <p:spPr>
          <a:xfrm rot="16200000" flipH="1">
            <a:off x="2764150" y="2902926"/>
            <a:ext cx="89930" cy="244811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5400000">
            <a:off x="6286465" y="2902926"/>
            <a:ext cx="89930" cy="244811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7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6311829" y="4124295"/>
            <a:ext cx="1651906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595610" y="4124295"/>
            <a:ext cx="1651906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55062" y="2295772"/>
            <a:ext cx="1664702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information hiding to connect different systems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657350"/>
            <a:ext cx="1066800" cy="2161036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81853" y="3361198"/>
                  <a:ext cx="583702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802.11</a:t>
                  </a:r>
                  <a:endParaRPr lang="en-US" sz="2000" dirty="0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55382" y="1129388"/>
                <a:ext cx="1042914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Browser</a:t>
                </a:r>
                <a:endParaRPr lang="en-US" sz="2000" dirty="0"/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499774" y="2968231"/>
            <a:ext cx="1066800" cy="853145"/>
            <a:chOff x="6705600" y="2857259"/>
            <a:chExt cx="1447800" cy="1080136"/>
          </a:xfrm>
          <a:solidFill>
            <a:srgbClr val="F8F8F8"/>
          </a:solidFill>
        </p:grpSpPr>
        <p:grpSp>
          <p:nvGrpSpPr>
            <p:cNvPr id="59" name="Group 5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3" name="Rectangle 6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133600" y="1848116"/>
            <a:ext cx="4863188" cy="153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552966" y="2965569"/>
            <a:ext cx="1094017" cy="853145"/>
            <a:chOff x="6687131" y="2857259"/>
            <a:chExt cx="1484738" cy="1080136"/>
          </a:xfrm>
          <a:solidFill>
            <a:srgbClr val="F8F8F8"/>
          </a:solidFill>
        </p:grpSpPr>
        <p:grpSp>
          <p:nvGrpSpPr>
            <p:cNvPr id="104" name="Group 103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8" name="Rectangle 10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687131" y="3397327"/>
              <a:ext cx="1484738" cy="540068"/>
              <a:chOff x="2491166" y="3315983"/>
              <a:chExt cx="965080" cy="470535"/>
            </a:xfrm>
            <a:grpFill/>
          </p:grpSpPr>
          <p:sp>
            <p:nvSpPr>
              <p:cNvPr id="106" name="Rectangle 10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491166" y="3361198"/>
                <a:ext cx="965080" cy="4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Ethernet</a:t>
                </a:r>
                <a:endParaRPr lang="en-US" sz="2000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6983182" y="1657350"/>
            <a:ext cx="1094018" cy="2164027"/>
            <a:chOff x="1434194" y="1706113"/>
            <a:chExt cx="1094018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34194" y="2220968"/>
              <a:ext cx="1094018" cy="1783344"/>
              <a:chOff x="6687133" y="1802799"/>
              <a:chExt cx="1484738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87133" y="3379244"/>
                <a:ext cx="1484738" cy="540068"/>
                <a:chOff x="2491167" y="3300228"/>
                <a:chExt cx="96508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491167" y="3328635"/>
                  <a:ext cx="965080" cy="4137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Ethernet</a:t>
                  </a:r>
                  <a:endParaRPr lang="en-US" sz="2000" dirty="0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766417" y="1129388"/>
                <a:ext cx="1220849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Server</a:t>
                </a:r>
                <a:endParaRPr lang="en-US" sz="2000" dirty="0"/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082075" y="3821275"/>
            <a:ext cx="2448116" cy="115967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585057" y="3802225"/>
            <a:ext cx="2448116" cy="115967"/>
            <a:chOff x="3238501" y="3668379"/>
            <a:chExt cx="2498752" cy="128159"/>
          </a:xfrm>
        </p:grpSpPr>
        <p:cxnSp>
          <p:nvCxnSpPr>
            <p:cNvPr id="121" name="Elbow Connector 120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497862" y="2290791"/>
            <a:ext cx="2110208" cy="457200"/>
            <a:chOff x="5624912" y="2343150"/>
            <a:chExt cx="2737871" cy="457200"/>
          </a:xfrm>
        </p:grpSpPr>
        <p:sp>
          <p:nvSpPr>
            <p:cNvPr id="124" name="Rectangle 123"/>
            <p:cNvSpPr/>
            <p:nvPr/>
          </p:nvSpPr>
          <p:spPr>
            <a:xfrm>
              <a:off x="5716734" y="2343150"/>
              <a:ext cx="2646049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24912" y="2371695"/>
              <a:ext cx="672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53292" y="2371695"/>
              <a:ext cx="95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206752" y="2371695"/>
              <a:ext cx="9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269356" y="4124295"/>
            <a:ext cx="2970164" cy="457200"/>
            <a:chOff x="4509169" y="2343150"/>
            <a:chExt cx="3853614" cy="457200"/>
          </a:xfrm>
        </p:grpSpPr>
        <p:sp>
          <p:nvSpPr>
            <p:cNvPr id="133" name="Rectangle 132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09169" y="2371695"/>
              <a:ext cx="1115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802.11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24912" y="2371695"/>
              <a:ext cx="672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153292" y="2371695"/>
              <a:ext cx="95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06752" y="2371695"/>
              <a:ext cx="9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4876801" y="4124295"/>
            <a:ext cx="3081237" cy="457200"/>
            <a:chOff x="4365059" y="2343150"/>
            <a:chExt cx="3997724" cy="457200"/>
          </a:xfrm>
        </p:grpSpPr>
        <p:sp>
          <p:nvSpPr>
            <p:cNvPr id="142" name="Rectangle 141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65059" y="2371695"/>
              <a:ext cx="138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Ethernet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24912" y="2371695"/>
              <a:ext cx="672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53292" y="2371695"/>
              <a:ext cx="95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206752" y="2371695"/>
              <a:ext cx="9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124" idx="2"/>
          </p:cNvCxnSpPr>
          <p:nvPr/>
        </p:nvCxnSpPr>
        <p:spPr>
          <a:xfrm>
            <a:off x="4588352" y="2747991"/>
            <a:ext cx="0" cy="21757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2647586" y="3918192"/>
            <a:ext cx="0" cy="21757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472955" y="3918192"/>
            <a:ext cx="0" cy="21757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Layering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43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“7 layer” Reference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principled, international standard, </a:t>
            </a:r>
            <a:r>
              <a:rPr lang="en-US" sz="2800" dirty="0" smtClean="0"/>
              <a:t>to </a:t>
            </a:r>
            <a:r>
              <a:rPr lang="en-US" sz="2800" dirty="0"/>
              <a:t>connect </a:t>
            </a:r>
            <a:r>
              <a:rPr lang="en-US" sz="2800" dirty="0" smtClean="0"/>
              <a:t>systems</a:t>
            </a:r>
            <a:endParaRPr lang="en-US" sz="2800" dirty="0"/>
          </a:p>
          <a:p>
            <a:pPr lvl="1"/>
            <a:r>
              <a:rPr lang="en-US" sz="2400" dirty="0" smtClean="0"/>
              <a:t> Influential, but not used in practice. (Woops)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0" y="2114550"/>
            <a:ext cx="6629400" cy="2590800"/>
            <a:chOff x="1276350" y="2095500"/>
            <a:chExt cx="7348719" cy="294820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830" t="14352" r="63162" b="2546"/>
            <a:stretch>
              <a:fillRect/>
            </a:stretch>
          </p:blipFill>
          <p:spPr bwMode="auto">
            <a:xfrm>
              <a:off x="1276350" y="2095500"/>
              <a:ext cx="2257425" cy="282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595869" y="2095500"/>
              <a:ext cx="5029200" cy="294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smtClean="0"/>
                <a:t>– Provides functions needed by users</a:t>
              </a:r>
            </a:p>
            <a:p>
              <a:pPr>
                <a:lnSpc>
                  <a:spcPts val="2700"/>
                </a:lnSpc>
              </a:pPr>
              <a:r>
                <a:rPr lang="en-US" sz="2000" dirty="0" smtClean="0"/>
                <a:t>– Converts different representations</a:t>
              </a:r>
            </a:p>
            <a:p>
              <a:pPr>
                <a:lnSpc>
                  <a:spcPts val="2700"/>
                </a:lnSpc>
              </a:pPr>
              <a:r>
                <a:rPr lang="en-US" sz="2000" dirty="0" smtClean="0"/>
                <a:t>– Manages task dialogs</a:t>
              </a:r>
            </a:p>
            <a:p>
              <a:pPr>
                <a:lnSpc>
                  <a:spcPts val="2700"/>
                </a:lnSpc>
              </a:pPr>
              <a:r>
                <a:rPr lang="en-US" sz="2000" dirty="0" smtClean="0"/>
                <a:t>– Provides end-to-end delivery</a:t>
              </a:r>
            </a:p>
            <a:p>
              <a:pPr>
                <a:lnSpc>
                  <a:spcPts val="2700"/>
                </a:lnSpc>
              </a:pPr>
              <a:r>
                <a:rPr lang="en-US" sz="2000" dirty="0" smtClean="0"/>
                <a:t>– Sends packets over multiple links</a:t>
              </a:r>
            </a:p>
            <a:p>
              <a:pPr>
                <a:lnSpc>
                  <a:spcPts val="2700"/>
                </a:lnSpc>
              </a:pPr>
              <a:r>
                <a:rPr lang="en-US" sz="2000" dirty="0" smtClean="0"/>
                <a:t>– Sends frames of information</a:t>
              </a:r>
            </a:p>
            <a:p>
              <a:pPr>
                <a:lnSpc>
                  <a:spcPts val="2700"/>
                </a:lnSpc>
              </a:pPr>
              <a:r>
                <a:rPr lang="en-US" sz="2000" dirty="0" smtClean="0"/>
                <a:t>– Sends bits as signals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244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four layer model </a:t>
            </a:r>
            <a:r>
              <a:rPr lang="en-US" sz="2800" dirty="0" smtClean="0"/>
              <a:t>based on experience; </a:t>
            </a:r>
            <a:r>
              <a:rPr lang="en-US" sz="2800" dirty="0"/>
              <a:t>omits some </a:t>
            </a:r>
            <a:r>
              <a:rPr lang="en-US" sz="2800" dirty="0" smtClean="0"/>
              <a:t> OSI </a:t>
            </a:r>
            <a:r>
              <a:rPr lang="en-US" sz="2800" dirty="0"/>
              <a:t>layers and uses </a:t>
            </a:r>
            <a:r>
              <a:rPr lang="en-US" sz="2800" dirty="0" smtClean="0"/>
              <a:t>IP </a:t>
            </a:r>
            <a:r>
              <a:rPr lang="en-US" sz="2800" dirty="0"/>
              <a:t>as the network layer.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219204" y="2282902"/>
            <a:ext cx="7238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     Application</a:t>
            </a:r>
            <a:r>
              <a:rPr lang="en-US" sz="2800" dirty="0" smtClean="0"/>
              <a:t> </a:t>
            </a:r>
            <a:r>
              <a:rPr lang="en-US" sz="2400" dirty="0" smtClean="0"/>
              <a:t>   </a:t>
            </a:r>
            <a:r>
              <a:rPr lang="en-US" sz="2000" dirty="0"/>
              <a:t>– </a:t>
            </a:r>
            <a:r>
              <a:rPr lang="en-US" sz="2000" dirty="0" smtClean="0"/>
              <a:t>Programs that use network service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19200" y="2799564"/>
            <a:ext cx="723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     Transport</a:t>
            </a:r>
            <a:r>
              <a:rPr lang="en-US" sz="2800" dirty="0"/>
              <a:t>	</a:t>
            </a:r>
            <a:r>
              <a:rPr lang="en-US" sz="2400" dirty="0"/>
              <a:t>      </a:t>
            </a:r>
            <a:r>
              <a:rPr lang="en-US" sz="2000" dirty="0"/>
              <a:t>– </a:t>
            </a:r>
            <a:r>
              <a:rPr lang="en-US" sz="2000" dirty="0" smtClean="0"/>
              <a:t>Provides end-to-end data delivery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19204" y="3285765"/>
            <a:ext cx="723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     Internet	      </a:t>
            </a:r>
            <a:r>
              <a:rPr lang="en-US" sz="2000" dirty="0" smtClean="0"/>
              <a:t>– Send packets over multiple networks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1219202" y="3784096"/>
            <a:ext cx="731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   Link	      </a:t>
            </a:r>
            <a:r>
              <a:rPr lang="en-US" sz="2000" dirty="0"/>
              <a:t>– Send </a:t>
            </a:r>
            <a:r>
              <a:rPr lang="en-US" sz="2000" dirty="0" smtClean="0"/>
              <a:t>frames over a link</a:t>
            </a:r>
            <a:endParaRPr lang="en-US" sz="2000" dirty="0"/>
          </a:p>
        </p:txBody>
      </p:sp>
      <p:sp>
        <p:nvSpPr>
          <p:cNvPr id="85" name="Rectangle 84"/>
          <p:cNvSpPr/>
          <p:nvPr/>
        </p:nvSpPr>
        <p:spPr>
          <a:xfrm>
            <a:off x="1676404" y="2282901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676404" y="2781232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676404" y="3279563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676404" y="3777894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TA: </a:t>
            </a:r>
            <a:r>
              <a:rPr lang="en-US" dirty="0" err="1" smtClean="0"/>
              <a:t>Rajalakshmi</a:t>
            </a:r>
            <a:r>
              <a:rPr lang="en-US" dirty="0" smtClean="0"/>
              <a:t> </a:t>
            </a:r>
            <a:r>
              <a:rPr lang="en-US" dirty="0" err="1" smtClean="0"/>
              <a:t>Nandakumar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rajaln@cs.washington.edu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Course website: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cs.washington.edu</a:t>
            </a:r>
            <a:r>
              <a:rPr lang="en-US" dirty="0" smtClean="0"/>
              <a:t>/561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Reference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examples of common protocols in each layer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102850" y="2114550"/>
            <a:ext cx="5297950" cy="2367255"/>
            <a:chOff x="685800" y="1708012"/>
            <a:chExt cx="5334000" cy="2768738"/>
          </a:xfrm>
        </p:grpSpPr>
        <p:grpSp>
          <p:nvGrpSpPr>
            <p:cNvPr id="70" name="Group 69"/>
            <p:cNvGrpSpPr/>
            <p:nvPr/>
          </p:nvGrpSpPr>
          <p:grpSpPr>
            <a:xfrm>
              <a:off x="2590800" y="1733550"/>
              <a:ext cx="3429000" cy="2743200"/>
              <a:chOff x="2590800" y="1073318"/>
              <a:chExt cx="3429000" cy="3403432"/>
            </a:xfrm>
          </p:grpSpPr>
          <p:grpSp>
            <p:nvGrpSpPr>
              <p:cNvPr id="92" name="Group 91"/>
              <p:cNvGrpSpPr/>
              <p:nvPr/>
            </p:nvGrpSpPr>
            <p:grpSpPr>
              <a:xfrm flipV="1">
                <a:off x="2590800" y="1073318"/>
                <a:ext cx="3429000" cy="3403432"/>
                <a:chOff x="2590800" y="1200150"/>
                <a:chExt cx="3200402" cy="3276600"/>
              </a:xfrm>
            </p:grpSpPr>
            <p:sp>
              <p:nvSpPr>
                <p:cNvPr id="96" name="Freeform 95"/>
                <p:cNvSpPr/>
                <p:nvPr/>
              </p:nvSpPr>
              <p:spPr>
                <a:xfrm rot="16200000">
                  <a:off x="3657601" y="2343149"/>
                  <a:ext cx="3276600" cy="990602"/>
                </a:xfrm>
                <a:custGeom>
                  <a:avLst/>
                  <a:gdLst>
                    <a:gd name="connsiteX0" fmla="*/ 0 w 4886325"/>
                    <a:gd name="connsiteY0" fmla="*/ 2533650 h 2533650"/>
                    <a:gd name="connsiteX1" fmla="*/ 447675 w 4886325"/>
                    <a:gd name="connsiteY1" fmla="*/ 2476500 h 2533650"/>
                    <a:gd name="connsiteX2" fmla="*/ 809625 w 4886325"/>
                    <a:gd name="connsiteY2" fmla="*/ 2257425 h 2533650"/>
                    <a:gd name="connsiteX3" fmla="*/ 1304925 w 4886325"/>
                    <a:gd name="connsiteY3" fmla="*/ 1638300 h 2533650"/>
                    <a:gd name="connsiteX4" fmla="*/ 1704975 w 4886325"/>
                    <a:gd name="connsiteY4" fmla="*/ 781050 h 2533650"/>
                    <a:gd name="connsiteX5" fmla="*/ 2057400 w 4886325"/>
                    <a:gd name="connsiteY5" fmla="*/ 190500 h 2533650"/>
                    <a:gd name="connsiteX6" fmla="*/ 2438400 w 4886325"/>
                    <a:gd name="connsiteY6" fmla="*/ 0 h 2533650"/>
                    <a:gd name="connsiteX7" fmla="*/ 2857500 w 4886325"/>
                    <a:gd name="connsiteY7" fmla="*/ 209550 h 2533650"/>
                    <a:gd name="connsiteX8" fmla="*/ 3171825 w 4886325"/>
                    <a:gd name="connsiteY8" fmla="*/ 704850 h 2533650"/>
                    <a:gd name="connsiteX9" fmla="*/ 3629025 w 4886325"/>
                    <a:gd name="connsiteY9" fmla="*/ 1714500 h 2533650"/>
                    <a:gd name="connsiteX10" fmla="*/ 4076700 w 4886325"/>
                    <a:gd name="connsiteY10" fmla="*/ 2257425 h 2533650"/>
                    <a:gd name="connsiteX11" fmla="*/ 4514850 w 4886325"/>
                    <a:gd name="connsiteY11" fmla="*/ 2466975 h 2533650"/>
                    <a:gd name="connsiteX12" fmla="*/ 4886325 w 4886325"/>
                    <a:gd name="connsiteY12" fmla="*/ 2533650 h 2533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86325" h="2533650">
                      <a:moveTo>
                        <a:pt x="0" y="2533650"/>
                      </a:moveTo>
                      <a:cubicBezTo>
                        <a:pt x="156369" y="2528093"/>
                        <a:pt x="312738" y="2522537"/>
                        <a:pt x="447675" y="2476500"/>
                      </a:cubicBezTo>
                      <a:cubicBezTo>
                        <a:pt x="582612" y="2430463"/>
                        <a:pt x="666750" y="2397125"/>
                        <a:pt x="809625" y="2257425"/>
                      </a:cubicBezTo>
                      <a:cubicBezTo>
                        <a:pt x="952500" y="2117725"/>
                        <a:pt x="1155700" y="1884362"/>
                        <a:pt x="1304925" y="1638300"/>
                      </a:cubicBezTo>
                      <a:cubicBezTo>
                        <a:pt x="1454150" y="1392238"/>
                        <a:pt x="1579562" y="1022350"/>
                        <a:pt x="1704975" y="781050"/>
                      </a:cubicBezTo>
                      <a:cubicBezTo>
                        <a:pt x="1830388" y="539750"/>
                        <a:pt x="1935163" y="320675"/>
                        <a:pt x="2057400" y="190500"/>
                      </a:cubicBezTo>
                      <a:cubicBezTo>
                        <a:pt x="2179637" y="60325"/>
                        <a:pt x="2305050" y="-3175"/>
                        <a:pt x="2438400" y="0"/>
                      </a:cubicBezTo>
                      <a:cubicBezTo>
                        <a:pt x="2571750" y="3175"/>
                        <a:pt x="2735263" y="92075"/>
                        <a:pt x="2857500" y="209550"/>
                      </a:cubicBezTo>
                      <a:cubicBezTo>
                        <a:pt x="2979737" y="327025"/>
                        <a:pt x="3043238" y="454025"/>
                        <a:pt x="3171825" y="704850"/>
                      </a:cubicBezTo>
                      <a:cubicBezTo>
                        <a:pt x="3300413" y="955675"/>
                        <a:pt x="3478213" y="1455738"/>
                        <a:pt x="3629025" y="1714500"/>
                      </a:cubicBezTo>
                      <a:cubicBezTo>
                        <a:pt x="3779837" y="1973262"/>
                        <a:pt x="3929063" y="2132013"/>
                        <a:pt x="4076700" y="2257425"/>
                      </a:cubicBezTo>
                      <a:cubicBezTo>
                        <a:pt x="4224337" y="2382837"/>
                        <a:pt x="4379913" y="2420938"/>
                        <a:pt x="4514850" y="2466975"/>
                      </a:cubicBezTo>
                      <a:cubicBezTo>
                        <a:pt x="4649787" y="2513012"/>
                        <a:pt x="4768056" y="2523331"/>
                        <a:pt x="4886325" y="2533650"/>
                      </a:cubicBezTo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rot="16200000" flipH="1" flipV="1">
                  <a:off x="1447801" y="2343149"/>
                  <a:ext cx="3276600" cy="990602"/>
                </a:xfrm>
                <a:custGeom>
                  <a:avLst/>
                  <a:gdLst>
                    <a:gd name="connsiteX0" fmla="*/ 0 w 4886325"/>
                    <a:gd name="connsiteY0" fmla="*/ 2533650 h 2533650"/>
                    <a:gd name="connsiteX1" fmla="*/ 447675 w 4886325"/>
                    <a:gd name="connsiteY1" fmla="*/ 2476500 h 2533650"/>
                    <a:gd name="connsiteX2" fmla="*/ 809625 w 4886325"/>
                    <a:gd name="connsiteY2" fmla="*/ 2257425 h 2533650"/>
                    <a:gd name="connsiteX3" fmla="*/ 1304925 w 4886325"/>
                    <a:gd name="connsiteY3" fmla="*/ 1638300 h 2533650"/>
                    <a:gd name="connsiteX4" fmla="*/ 1704975 w 4886325"/>
                    <a:gd name="connsiteY4" fmla="*/ 781050 h 2533650"/>
                    <a:gd name="connsiteX5" fmla="*/ 2057400 w 4886325"/>
                    <a:gd name="connsiteY5" fmla="*/ 190500 h 2533650"/>
                    <a:gd name="connsiteX6" fmla="*/ 2438400 w 4886325"/>
                    <a:gd name="connsiteY6" fmla="*/ 0 h 2533650"/>
                    <a:gd name="connsiteX7" fmla="*/ 2857500 w 4886325"/>
                    <a:gd name="connsiteY7" fmla="*/ 209550 h 2533650"/>
                    <a:gd name="connsiteX8" fmla="*/ 3171825 w 4886325"/>
                    <a:gd name="connsiteY8" fmla="*/ 704850 h 2533650"/>
                    <a:gd name="connsiteX9" fmla="*/ 3629025 w 4886325"/>
                    <a:gd name="connsiteY9" fmla="*/ 1714500 h 2533650"/>
                    <a:gd name="connsiteX10" fmla="*/ 4076700 w 4886325"/>
                    <a:gd name="connsiteY10" fmla="*/ 2257425 h 2533650"/>
                    <a:gd name="connsiteX11" fmla="*/ 4514850 w 4886325"/>
                    <a:gd name="connsiteY11" fmla="*/ 2466975 h 2533650"/>
                    <a:gd name="connsiteX12" fmla="*/ 4886325 w 4886325"/>
                    <a:gd name="connsiteY12" fmla="*/ 2533650 h 2533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86325" h="2533650">
                      <a:moveTo>
                        <a:pt x="0" y="2533650"/>
                      </a:moveTo>
                      <a:cubicBezTo>
                        <a:pt x="156369" y="2528093"/>
                        <a:pt x="312738" y="2522537"/>
                        <a:pt x="447675" y="2476500"/>
                      </a:cubicBezTo>
                      <a:cubicBezTo>
                        <a:pt x="582612" y="2430463"/>
                        <a:pt x="666750" y="2397125"/>
                        <a:pt x="809625" y="2257425"/>
                      </a:cubicBezTo>
                      <a:cubicBezTo>
                        <a:pt x="952500" y="2117725"/>
                        <a:pt x="1155700" y="1884362"/>
                        <a:pt x="1304925" y="1638300"/>
                      </a:cubicBezTo>
                      <a:cubicBezTo>
                        <a:pt x="1454150" y="1392238"/>
                        <a:pt x="1579562" y="1022350"/>
                        <a:pt x="1704975" y="781050"/>
                      </a:cubicBezTo>
                      <a:cubicBezTo>
                        <a:pt x="1830388" y="539750"/>
                        <a:pt x="1935163" y="320675"/>
                        <a:pt x="2057400" y="190500"/>
                      </a:cubicBezTo>
                      <a:cubicBezTo>
                        <a:pt x="2179637" y="60325"/>
                        <a:pt x="2305050" y="-3175"/>
                        <a:pt x="2438400" y="0"/>
                      </a:cubicBezTo>
                      <a:cubicBezTo>
                        <a:pt x="2571750" y="3175"/>
                        <a:pt x="2735263" y="92075"/>
                        <a:pt x="2857500" y="209550"/>
                      </a:cubicBezTo>
                      <a:cubicBezTo>
                        <a:pt x="2979737" y="327025"/>
                        <a:pt x="3043238" y="454025"/>
                        <a:pt x="3171825" y="704850"/>
                      </a:cubicBezTo>
                      <a:cubicBezTo>
                        <a:pt x="3300413" y="955675"/>
                        <a:pt x="3478213" y="1455738"/>
                        <a:pt x="3629025" y="1714500"/>
                      </a:cubicBezTo>
                      <a:cubicBezTo>
                        <a:pt x="3779837" y="1973262"/>
                        <a:pt x="3929063" y="2132013"/>
                        <a:pt x="4076700" y="2257425"/>
                      </a:cubicBezTo>
                      <a:cubicBezTo>
                        <a:pt x="4224337" y="2382837"/>
                        <a:pt x="4379913" y="2420938"/>
                        <a:pt x="4514850" y="2466975"/>
                      </a:cubicBezTo>
                      <a:cubicBezTo>
                        <a:pt x="4649787" y="2513012"/>
                        <a:pt x="4768056" y="2523331"/>
                        <a:pt x="4886325" y="2533650"/>
                      </a:cubicBezTo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stCxn id="96" idx="12"/>
                  <a:endCxn id="97" idx="0"/>
                </p:cNvCxnSpPr>
                <p:nvPr/>
              </p:nvCxnSpPr>
              <p:spPr>
                <a:xfrm flipH="1">
                  <a:off x="2590800" y="1200150"/>
                  <a:ext cx="3200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96" idx="0"/>
                  <a:endCxn id="97" idx="12"/>
                </p:cNvCxnSpPr>
                <p:nvPr/>
              </p:nvCxnSpPr>
              <p:spPr>
                <a:xfrm flipH="1">
                  <a:off x="2590800" y="4476750"/>
                  <a:ext cx="3200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Straight Connector 92"/>
              <p:cNvCxnSpPr/>
              <p:nvPr/>
            </p:nvCxnSpPr>
            <p:spPr>
              <a:xfrm flipH="1">
                <a:off x="3429002" y="3181350"/>
                <a:ext cx="16763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3429001" y="2343150"/>
                <a:ext cx="17525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2743200" y="1733550"/>
                <a:ext cx="3124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696179" y="1708012"/>
              <a:ext cx="1902478" cy="539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  Application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96177" y="2243738"/>
              <a:ext cx="1685505" cy="539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  Transport</a:t>
              </a:r>
              <a:endParaRPr lang="en-US" sz="2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6177" y="2823613"/>
              <a:ext cx="1501389" cy="539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Internet</a:t>
              </a:r>
              <a:endParaRPr lang="en-US" sz="2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800" y="3646484"/>
              <a:ext cx="986422" cy="539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 Link</a:t>
              </a:r>
              <a:endParaRPr lang="en-US" sz="2400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762000" y="2749719"/>
              <a:ext cx="26670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762000" y="3432645"/>
              <a:ext cx="263978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762000" y="2265704"/>
              <a:ext cx="1981200" cy="124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6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Reference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 is the “narrow waist” of the Internet</a:t>
            </a:r>
          </a:p>
          <a:p>
            <a:pPr lvl="1"/>
            <a:r>
              <a:rPr lang="en-US" sz="2400" dirty="0" smtClean="0"/>
              <a:t>Supports many different links below and apps above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1102850" y="2114550"/>
            <a:ext cx="5297950" cy="2367255"/>
            <a:chOff x="838200" y="2089012"/>
            <a:chExt cx="5334000" cy="2768738"/>
          </a:xfrm>
        </p:grpSpPr>
        <p:sp>
          <p:nvSpPr>
            <p:cNvPr id="83" name="Rectangle 82"/>
            <p:cNvSpPr/>
            <p:nvPr/>
          </p:nvSpPr>
          <p:spPr>
            <a:xfrm>
              <a:off x="3554183" y="3130719"/>
              <a:ext cx="1779817" cy="6829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838200" y="2089012"/>
              <a:ext cx="5334000" cy="2768738"/>
              <a:chOff x="685800" y="1708012"/>
              <a:chExt cx="5334000" cy="276873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90800" y="1733550"/>
                <a:ext cx="3429000" cy="2743200"/>
                <a:chOff x="2590800" y="1073318"/>
                <a:chExt cx="3429000" cy="3403432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flipV="1">
                  <a:off x="2590800" y="1073318"/>
                  <a:ext cx="3429000" cy="3403432"/>
                  <a:chOff x="2590800" y="1200150"/>
                  <a:chExt cx="3200402" cy="3276600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 rot="16200000">
                    <a:off x="36576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rot="16200000" flipH="1" flipV="1">
                    <a:off x="14478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>
                    <a:stCxn id="14" idx="12"/>
                    <a:endCxn id="16" idx="0"/>
                  </p:cNvCxnSpPr>
                  <p:nvPr/>
                </p:nvCxnSpPr>
                <p:spPr>
                  <a:xfrm flipH="1">
                    <a:off x="2590800" y="12001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14" idx="0"/>
                    <a:endCxn id="16" idx="12"/>
                  </p:cNvCxnSpPr>
                  <p:nvPr/>
                </p:nvCxnSpPr>
                <p:spPr>
                  <a:xfrm flipH="1">
                    <a:off x="2590800" y="44767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429002" y="3181350"/>
                  <a:ext cx="16763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429001" y="2343150"/>
                  <a:ext cx="17525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2743200" y="1733550"/>
                  <a:ext cx="3124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96179" y="1708012"/>
                <a:ext cx="1902478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4  Application</a:t>
                </a:r>
                <a:endParaRPr lang="en-US" sz="2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6177" y="2243738"/>
                <a:ext cx="1685505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3  Transport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6177" y="2823613"/>
                <a:ext cx="1501389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  Internet</a:t>
                </a:r>
                <a:endParaRPr lang="en-US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5800" y="3646484"/>
                <a:ext cx="986422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Link</a:t>
                </a:r>
                <a:endParaRPr lang="en-US" sz="2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01783" y="3513979"/>
                <a:ext cx="109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Ethernet</a:t>
                </a:r>
                <a:endParaRPr lang="en-US" sz="2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08937" y="3902392"/>
                <a:ext cx="8980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03594" y="2876550"/>
                <a:ext cx="381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7373" y="2291699"/>
                <a:ext cx="573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45934" y="2295585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UDP</a:t>
                </a:r>
                <a:endParaRPr lang="en-US" sz="2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49471" y="1804039"/>
                <a:ext cx="7316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861651" y="1804039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SMTP</a:t>
                </a:r>
                <a:endParaRPr lang="en-US" sz="2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14526" y="1804039"/>
                <a:ext cx="5797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RTP</a:t>
                </a:r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81448" y="1804039"/>
                <a:ext cx="625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DNS</a:t>
                </a:r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05188" y="3513979"/>
                <a:ext cx="476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3G</a:t>
                </a:r>
                <a:endParaRPr lang="en-US" sz="2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60438" y="3900160"/>
                <a:ext cx="567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DSL</a:t>
                </a:r>
                <a:endParaRPr lang="en-US" sz="2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5722" y="3899474"/>
                <a:ext cx="766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Cable</a:t>
                </a:r>
                <a:endParaRPr lang="en-US" sz="2000" dirty="0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762000" y="2749719"/>
                <a:ext cx="26670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762000" y="3432645"/>
                <a:ext cx="26397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762000" y="2265704"/>
                <a:ext cx="1981200" cy="12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19499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Layer-based Names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devices in the network: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09957" y="3548279"/>
            <a:ext cx="2147843" cy="852271"/>
            <a:chOff x="3284606" y="2949155"/>
            <a:chExt cx="2505512" cy="994195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453382" y="2951816"/>
              <a:ext cx="1159590" cy="875362"/>
              <a:chOff x="6642637" y="2836475"/>
              <a:chExt cx="1573729" cy="1108264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6642637" y="2836475"/>
                <a:ext cx="1573729" cy="557471"/>
                <a:chOff x="2462244" y="3297879"/>
                <a:chExt cx="1022924" cy="485698"/>
              </a:xfrm>
              <a:grp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500675" y="3313043"/>
                  <a:ext cx="941070" cy="47053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462244" y="3297879"/>
                  <a:ext cx="1022924" cy="475237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Network</a:t>
                  </a:r>
                  <a:endParaRPr lang="en-US" sz="2000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701762" y="3353819"/>
                <a:ext cx="1447800" cy="590920"/>
                <a:chOff x="2500675" y="3278077"/>
                <a:chExt cx="941070" cy="514840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500675" y="331304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663424" y="3278077"/>
                  <a:ext cx="620564" cy="514840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520183" y="2949155"/>
              <a:ext cx="1159590" cy="889642"/>
              <a:chOff x="6642636" y="2836478"/>
              <a:chExt cx="1573729" cy="112634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6642636" y="2836478"/>
                <a:ext cx="1573729" cy="560847"/>
                <a:chOff x="2462243" y="3297879"/>
                <a:chExt cx="1022924" cy="488639"/>
              </a:xfrm>
              <a:grpFill/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462243" y="3297879"/>
                  <a:ext cx="1022924" cy="475237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Network</a:t>
                  </a:r>
                  <a:endParaRPr lang="en-US" sz="20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705600" y="3371901"/>
                <a:ext cx="1447800" cy="590921"/>
                <a:chOff x="2503170" y="3293833"/>
                <a:chExt cx="941070" cy="514841"/>
              </a:xfrm>
              <a:grpFill/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503170" y="3315985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63427" y="3293833"/>
                  <a:ext cx="620564" cy="514841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cxnSp>
          <p:nvCxnSpPr>
            <p:cNvPr id="10" name="Elbow Connector 9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109957" y="2693146"/>
            <a:ext cx="2147843" cy="499699"/>
            <a:chOff x="3284606" y="3360439"/>
            <a:chExt cx="2505512" cy="582911"/>
          </a:xfrm>
          <a:noFill/>
        </p:grpSpPr>
        <p:grpSp>
          <p:nvGrpSpPr>
            <p:cNvPr id="25" name="Group 24"/>
            <p:cNvGrpSpPr/>
            <p:nvPr/>
          </p:nvGrpSpPr>
          <p:grpSpPr>
            <a:xfrm>
              <a:off x="3496948" y="3360439"/>
              <a:ext cx="1066800" cy="466738"/>
              <a:chOff x="2500676" y="3278077"/>
              <a:chExt cx="941070" cy="514840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2500676" y="3312329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3424" y="3278077"/>
                <a:ext cx="620564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66576" y="3372061"/>
              <a:ext cx="1066800" cy="466739"/>
              <a:chOff x="2503170" y="3293833"/>
              <a:chExt cx="941070" cy="514841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63427" y="3293833"/>
                <a:ext cx="620564" cy="51484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cxnSp>
          <p:nvCxnSpPr>
            <p:cNvPr id="27" name="Elbow Connector 26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107910" y="1890415"/>
            <a:ext cx="2147843" cy="499699"/>
            <a:chOff x="3284606" y="3360439"/>
            <a:chExt cx="2505512" cy="582911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3443732" y="3360439"/>
              <a:ext cx="1178888" cy="466738"/>
              <a:chOff x="2453733" y="3278077"/>
              <a:chExt cx="1039948" cy="514840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2503170" y="3313048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53733" y="3278077"/>
                <a:ext cx="1039948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Physical</a:t>
                </a:r>
                <a:endParaRPr lang="en-US" sz="20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10537" y="3372060"/>
              <a:ext cx="1178888" cy="466738"/>
              <a:chOff x="2453736" y="3293833"/>
              <a:chExt cx="1039948" cy="514840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53736" y="3293833"/>
                <a:ext cx="1039948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Physical</a:t>
                </a:r>
                <a:endParaRPr lang="en-US" sz="2000" dirty="0"/>
              </a:p>
            </p:txBody>
          </p:sp>
        </p:grpSp>
        <p:cxnSp>
          <p:nvCxnSpPr>
            <p:cNvPr id="36" name="Elbow Connector 35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85800" y="1881485"/>
            <a:ext cx="2399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Repeater (or hub)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95325" y="2719685"/>
            <a:ext cx="239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 (or bridge)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363855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2688817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Layer-based Names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devices in the network: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18859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Proxy or </a:t>
            </a:r>
            <a:r>
              <a:rPr lang="en-US" sz="2400" dirty="0" err="1" smtClean="0"/>
              <a:t>middlebox</a:t>
            </a:r>
            <a:r>
              <a:rPr lang="en-US" sz="2400" dirty="0" smtClean="0"/>
              <a:t> or gateway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71800" y="1734665"/>
            <a:ext cx="2362200" cy="1603542"/>
            <a:chOff x="3250965" y="311867"/>
            <a:chExt cx="2147843" cy="1603542"/>
          </a:xfrm>
        </p:grpSpPr>
        <p:grpSp>
          <p:nvGrpSpPr>
            <p:cNvPr id="46" name="Group 45"/>
            <p:cNvGrpSpPr/>
            <p:nvPr/>
          </p:nvGrpSpPr>
          <p:grpSpPr>
            <a:xfrm>
              <a:off x="3395646" y="1065425"/>
              <a:ext cx="994055" cy="379748"/>
              <a:chOff x="2462244" y="3297879"/>
              <a:chExt cx="1022924" cy="488639"/>
            </a:xfrm>
            <a:noFill/>
          </p:grpSpPr>
          <p:sp>
            <p:nvSpPr>
              <p:cNvPr id="70" name="Rectangle 6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462244" y="3297879"/>
                <a:ext cx="1022924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35418" y="1415712"/>
              <a:ext cx="914512" cy="400110"/>
              <a:chOff x="2503170" y="3278077"/>
              <a:chExt cx="941070" cy="514840"/>
            </a:xfrm>
            <a:noFill/>
          </p:grpSpPr>
          <p:sp>
            <p:nvSpPr>
              <p:cNvPr id="68" name="Rectangle 6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63424" y="3278077"/>
                <a:ext cx="620564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310159" y="1063142"/>
              <a:ext cx="994055" cy="382033"/>
              <a:chOff x="2462243" y="3297879"/>
              <a:chExt cx="1022924" cy="491580"/>
            </a:xfrm>
            <a:noFill/>
          </p:grpSpPr>
          <p:sp>
            <p:nvSpPr>
              <p:cNvPr id="66" name="Rectangle 65"/>
              <p:cNvSpPr/>
              <p:nvPr/>
            </p:nvSpPr>
            <p:spPr>
              <a:xfrm>
                <a:off x="2503166" y="3318925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62243" y="3297879"/>
                <a:ext cx="1022924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  <a:endParaRPr lang="en-US" sz="2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349928" y="1425672"/>
              <a:ext cx="914512" cy="400110"/>
              <a:chOff x="2503166" y="3293833"/>
              <a:chExt cx="941070" cy="514841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2503166" y="3318926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663427" y="3293833"/>
                <a:ext cx="620564" cy="51484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cxnSp>
          <p:nvCxnSpPr>
            <p:cNvPr id="50" name="Elbow Connector 49"/>
            <p:cNvCxnSpPr/>
            <p:nvPr/>
          </p:nvCxnSpPr>
          <p:spPr>
            <a:xfrm flipH="1">
              <a:off x="3250965" y="1816739"/>
              <a:ext cx="666204" cy="98670"/>
            </a:xfrm>
            <a:prstGeom prst="bentConnector3">
              <a:avLst>
                <a:gd name="adj1" fmla="val -251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>
              <a:off x="4732604" y="1808566"/>
              <a:ext cx="666204" cy="98670"/>
            </a:xfrm>
            <a:prstGeom prst="bentConnector3">
              <a:avLst>
                <a:gd name="adj1" fmla="val -251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435416" y="314154"/>
              <a:ext cx="914511" cy="400110"/>
              <a:chOff x="2496391" y="3278077"/>
              <a:chExt cx="941070" cy="514840"/>
            </a:xfrm>
            <a:noFill/>
          </p:grpSpPr>
          <p:sp>
            <p:nvSpPr>
              <p:cNvPr id="62" name="Rectangle 61"/>
              <p:cNvSpPr/>
              <p:nvPr/>
            </p:nvSpPr>
            <p:spPr>
              <a:xfrm>
                <a:off x="2496391" y="3322382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663424" y="3278077"/>
                <a:ext cx="620564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App</a:t>
                </a:r>
                <a:endParaRPr lang="en-US" sz="20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358795" y="695221"/>
              <a:ext cx="1080937" cy="384720"/>
              <a:chOff x="2417543" y="3297879"/>
              <a:chExt cx="1112328" cy="495037"/>
            </a:xfrm>
            <a:noFill/>
          </p:grpSpPr>
          <p:sp>
            <p:nvSpPr>
              <p:cNvPr id="60" name="Rectangle 59"/>
              <p:cNvSpPr/>
              <p:nvPr/>
            </p:nvSpPr>
            <p:spPr>
              <a:xfrm>
                <a:off x="2496391" y="3322382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17543" y="3297879"/>
                <a:ext cx="1112328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Transport</a:t>
                </a:r>
                <a:endParaRPr lang="en-US" sz="20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349926" y="311867"/>
              <a:ext cx="914511" cy="402392"/>
              <a:chOff x="2496387" y="3278077"/>
              <a:chExt cx="941070" cy="517778"/>
            </a:xfrm>
            <a:noFill/>
          </p:grpSpPr>
          <p:sp>
            <p:nvSpPr>
              <p:cNvPr id="58" name="Rectangle 57"/>
              <p:cNvSpPr/>
              <p:nvPr/>
            </p:nvSpPr>
            <p:spPr>
              <a:xfrm>
                <a:off x="2496387" y="3325321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63423" y="3278077"/>
                <a:ext cx="620564" cy="51484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App</a:t>
                </a:r>
                <a:endParaRPr lang="en-US" sz="2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273312" y="705183"/>
              <a:ext cx="1080937" cy="374761"/>
              <a:chOff x="2417546" y="3313635"/>
              <a:chExt cx="1112328" cy="48222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2496387" y="332532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417546" y="3313635"/>
                <a:ext cx="1112328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Transport</a:t>
                </a:r>
                <a:endParaRPr lang="en-US" sz="2000" dirty="0"/>
              </a:p>
            </p:txBody>
          </p:sp>
        </p:grpSp>
      </p:grpSp>
      <p:pic>
        <p:nvPicPr>
          <p:cNvPr id="72" name="Picture 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49" y="3731162"/>
            <a:ext cx="1344612" cy="56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685800" y="356235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they all look like this!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0884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Physical Layer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Concerns how signals are used to transfer message bits over a link</a:t>
            </a:r>
          </a:p>
          <a:p>
            <a:pPr lvl="1"/>
            <a:r>
              <a:rPr lang="en-US" sz="2400" dirty="0"/>
              <a:t>Wires etc. carry </a:t>
            </a:r>
            <a:r>
              <a:rPr lang="en-US" sz="2400" u="sng" dirty="0"/>
              <a:t>analog signals</a:t>
            </a:r>
          </a:p>
          <a:p>
            <a:pPr lvl="1"/>
            <a:r>
              <a:rPr lang="en-US" sz="2400" dirty="0"/>
              <a:t>We want to send </a:t>
            </a:r>
            <a:r>
              <a:rPr lang="en-US" sz="2400" u="sng" dirty="0"/>
              <a:t>digital bits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749055"/>
            <a:ext cx="4802579" cy="1902930"/>
            <a:chOff x="304800" y="2731211"/>
            <a:chExt cx="4802579" cy="1902930"/>
          </a:xfrm>
        </p:grpSpPr>
        <p:pic>
          <p:nvPicPr>
            <p:cNvPr id="6" name="Picture 4" descr="White businesscard for recording studio by boobaloo - White variant of business card. Font name is Comfortaa (licensed under the SIL Open Font License).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8" r="62667" b="29237"/>
            <a:stretch/>
          </p:blipFill>
          <p:spPr bwMode="auto">
            <a:xfrm>
              <a:off x="2223859" y="3700520"/>
              <a:ext cx="1115182" cy="93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thernet Cable by bnielsen - An ethernet cable with an RJ45 connector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3507" flipH="1">
              <a:off x="1047175" y="2731211"/>
              <a:ext cx="3285410" cy="167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800982" y="4276695"/>
              <a:ext cx="408818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9338" y="4152840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Signal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376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Link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We’ll end with an abstraction of a physical channel</a:t>
            </a:r>
          </a:p>
          <a:p>
            <a:pPr lvl="1"/>
            <a:r>
              <a:rPr lang="en-US" u="sng" dirty="0" smtClean="0"/>
              <a:t>Rate</a:t>
            </a:r>
            <a:r>
              <a:rPr lang="en-US" dirty="0" smtClean="0"/>
              <a:t> (or bandwidth, capacity, speed) in bits/second</a:t>
            </a:r>
          </a:p>
          <a:p>
            <a:pPr lvl="1"/>
            <a:r>
              <a:rPr lang="en-US" u="sng" dirty="0" smtClean="0"/>
              <a:t>Delay</a:t>
            </a:r>
            <a:r>
              <a:rPr lang="en-US" dirty="0" smtClean="0"/>
              <a:t> in seconds, related to length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Other important properties:</a:t>
            </a:r>
          </a:p>
          <a:p>
            <a:pPr lvl="1"/>
            <a:r>
              <a:rPr lang="en-US" dirty="0" smtClean="0"/>
              <a:t>Whether the channel is broadcast, and its error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02631" y="2419890"/>
            <a:ext cx="4357688" cy="1016992"/>
            <a:chOff x="2794452" y="2388850"/>
            <a:chExt cx="4357688" cy="817041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954496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3810000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067069" y="2884447"/>
              <a:ext cx="182062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tx1"/>
                  </a:solidFill>
                </a:rPr>
                <a:t>Delay D, Rate </a:t>
              </a:r>
              <a:r>
                <a:rPr lang="en-US" sz="2000" dirty="0" smtClean="0">
                  <a:solidFill>
                    <a:schemeClr val="tx1"/>
                  </a:solidFill>
                </a:rPr>
                <a:t>R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4817720" y="2450750"/>
              <a:ext cx="1089026" cy="197644"/>
            </a:xfrm>
            <a:prstGeom prst="homePlate">
              <a:avLst>
                <a:gd name="adj" fmla="val 578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774336" y="2388850"/>
              <a:ext cx="110427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</a:rPr>
                <a:t>Message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925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53748" y="2724150"/>
            <a:ext cx="7764463" cy="1950482"/>
            <a:chOff x="753748" y="3050142"/>
            <a:chExt cx="7764463" cy="1950482"/>
          </a:xfrm>
        </p:grpSpPr>
        <p:sp>
          <p:nvSpPr>
            <p:cNvPr id="9" name="TextBox 8"/>
            <p:cNvSpPr txBox="1"/>
            <p:nvPr/>
          </p:nvSpPr>
          <p:spPr>
            <a:xfrm>
              <a:off x="5128352" y="4631292"/>
              <a:ext cx="3253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weights of harmonic frequencies</a:t>
              </a:r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660"/>
            <a:stretch>
              <a:fillRect/>
            </a:stretch>
          </p:blipFill>
          <p:spPr bwMode="auto">
            <a:xfrm>
              <a:off x="753748" y="3050142"/>
              <a:ext cx="776446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2204723" y="4478892"/>
              <a:ext cx="1057275" cy="26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7998" y="4478892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over time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3538223" y="4688442"/>
              <a:ext cx="4191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Freeform 16"/>
            <p:cNvSpPr/>
            <p:nvPr/>
          </p:nvSpPr>
          <p:spPr>
            <a:xfrm>
              <a:off x="1023623" y="3564492"/>
              <a:ext cx="2971800" cy="866775"/>
            </a:xfrm>
            <a:custGeom>
              <a:avLst/>
              <a:gdLst>
                <a:gd name="connsiteX0" fmla="*/ 0 w 2971800"/>
                <a:gd name="connsiteY0" fmla="*/ 857250 h 866775"/>
                <a:gd name="connsiteX1" fmla="*/ 400050 w 2971800"/>
                <a:gd name="connsiteY1" fmla="*/ 866775 h 866775"/>
                <a:gd name="connsiteX2" fmla="*/ 409575 w 2971800"/>
                <a:gd name="connsiteY2" fmla="*/ 9525 h 866775"/>
                <a:gd name="connsiteX3" fmla="*/ 1257300 w 2971800"/>
                <a:gd name="connsiteY3" fmla="*/ 19050 h 866775"/>
                <a:gd name="connsiteX4" fmla="*/ 1257300 w 2971800"/>
                <a:gd name="connsiteY4" fmla="*/ 866775 h 866775"/>
                <a:gd name="connsiteX5" fmla="*/ 2533650 w 2971800"/>
                <a:gd name="connsiteY5" fmla="*/ 866775 h 866775"/>
                <a:gd name="connsiteX6" fmla="*/ 2533650 w 2971800"/>
                <a:gd name="connsiteY6" fmla="*/ 0 h 866775"/>
                <a:gd name="connsiteX7" fmla="*/ 2962275 w 2971800"/>
                <a:gd name="connsiteY7" fmla="*/ 0 h 866775"/>
                <a:gd name="connsiteX8" fmla="*/ 2971800 w 2971800"/>
                <a:gd name="connsiteY8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866775">
                  <a:moveTo>
                    <a:pt x="0" y="857250"/>
                  </a:moveTo>
                  <a:lnTo>
                    <a:pt x="400050" y="866775"/>
                  </a:lnTo>
                  <a:lnTo>
                    <a:pt x="409575" y="9525"/>
                  </a:lnTo>
                  <a:lnTo>
                    <a:pt x="1257300" y="19050"/>
                  </a:lnTo>
                  <a:lnTo>
                    <a:pt x="1257300" y="866775"/>
                  </a:lnTo>
                  <a:lnTo>
                    <a:pt x="2533650" y="866775"/>
                  </a:lnTo>
                  <a:lnTo>
                    <a:pt x="2533650" y="0"/>
                  </a:lnTo>
                  <a:lnTo>
                    <a:pt x="2962275" y="0"/>
                  </a:lnTo>
                  <a:lnTo>
                    <a:pt x="2971800" y="86677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5047936" y="4216954"/>
              <a:ext cx="42862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052701" y="4031218"/>
              <a:ext cx="819146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514662" y="4274104"/>
              <a:ext cx="3333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762312" y="4312204"/>
              <a:ext cx="2571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000437" y="4331254"/>
              <a:ext cx="20002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186175" y="4297916"/>
              <a:ext cx="2476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481453" y="4393167"/>
              <a:ext cx="7619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895787" y="4388404"/>
              <a:ext cx="1047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091050" y="4345541"/>
              <a:ext cx="1333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319650" y="4383641"/>
              <a:ext cx="952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524440" y="4369355"/>
              <a:ext cx="10477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714942" y="4359829"/>
              <a:ext cx="14286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938776" y="4345541"/>
              <a:ext cx="133348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8167381" y="4374116"/>
              <a:ext cx="95243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47873" y="373594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Representation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signal over time can be represented by its frequency components (called Fourier analysis)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447800" y="2032052"/>
            <a:ext cx="6386513" cy="844498"/>
            <a:chOff x="1204598" y="1466851"/>
            <a:chExt cx="6915150" cy="91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9918" b="10744"/>
            <a:stretch/>
          </p:blipFill>
          <p:spPr bwMode="auto">
            <a:xfrm>
              <a:off x="1204598" y="1466851"/>
              <a:ext cx="69151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 bwMode="auto">
            <a:xfrm>
              <a:off x="6014723" y="1649967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414398" y="1659492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85560" y="1664254"/>
              <a:ext cx="447675" cy="447675"/>
            </a:xfrm>
            <a:prstGeom prst="ellipse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4437966" y="3456116"/>
            <a:ext cx="130706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86376" y="3105150"/>
            <a:ext cx="595624" cy="70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8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38185" y="3638550"/>
            <a:ext cx="7680960" cy="942960"/>
            <a:chOff x="942974" y="4972050"/>
            <a:chExt cx="7680960" cy="1354138"/>
          </a:xfrm>
        </p:grpSpPr>
        <p:grpSp>
          <p:nvGrpSpPr>
            <p:cNvPr id="23" name="Group 68"/>
            <p:cNvGrpSpPr/>
            <p:nvPr/>
          </p:nvGrpSpPr>
          <p:grpSpPr>
            <a:xfrm>
              <a:off x="942974" y="5003810"/>
              <a:ext cx="7680960" cy="1264545"/>
              <a:chOff x="548640" y="4448177"/>
              <a:chExt cx="8145874" cy="1321918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" y="4448177"/>
                <a:ext cx="8145874" cy="1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Straight Connector 24"/>
              <p:cNvCxnSpPr/>
              <p:nvPr/>
            </p:nvCxnSpPr>
            <p:spPr>
              <a:xfrm rot="5400000">
                <a:off x="5005388" y="530066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008627" y="5106927"/>
                <a:ext cx="841248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>
              <a:off x="5305425" y="6324600"/>
              <a:ext cx="266700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143625" y="4972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40400" y="5737466"/>
              <a:ext cx="2377440" cy="530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Less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Fewer frequencies (=less bandwidth) degrades signal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38185" y="2647950"/>
            <a:ext cx="7526688" cy="931805"/>
            <a:chOff x="931862" y="3448050"/>
            <a:chExt cx="7526688" cy="1392238"/>
          </a:xfrm>
        </p:grpSpPr>
        <p:grpSp>
          <p:nvGrpSpPr>
            <p:cNvPr id="6" name="Group 69"/>
            <p:cNvGrpSpPr/>
            <p:nvPr/>
          </p:nvGrpSpPr>
          <p:grpSpPr>
            <a:xfrm>
              <a:off x="931862" y="3499380"/>
              <a:ext cx="7526688" cy="1280576"/>
              <a:chOff x="541337" y="3019425"/>
              <a:chExt cx="7955280" cy="132238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337" y="3019425"/>
                <a:ext cx="7955280" cy="1322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66"/>
              <p:cNvGrpSpPr/>
              <p:nvPr/>
            </p:nvGrpSpPr>
            <p:grpSpPr>
              <a:xfrm>
                <a:off x="5229226" y="3219453"/>
                <a:ext cx="640080" cy="841248"/>
                <a:chOff x="5229226" y="3238503"/>
                <a:chExt cx="628650" cy="819146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rot="5400000">
                  <a:off x="5014913" y="3833812"/>
                  <a:ext cx="428625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5019678" y="3648076"/>
                  <a:ext cx="819146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5481639" y="3890962"/>
                  <a:ext cx="3333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729289" y="3929062"/>
                  <a:ext cx="2571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5314950" y="4838700"/>
              <a:ext cx="714375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153150" y="3448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130925" y="4183689"/>
              <a:ext cx="2011680" cy="5518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40" name="Slide Number Placeholder 41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5E3A62E-607D-4C70-8AA8-4E7424A8B6C4}" type="slidenum">
              <a:rPr lang="en-US" sz="1800" smtClean="0">
                <a:solidFill>
                  <a:prstClr val="black"/>
                </a:solidFill>
                <a:cs typeface="Arial" charset="0"/>
              </a:rPr>
              <a:pPr algn="l">
                <a:defRPr/>
              </a:pPr>
              <a:t>27</a:t>
            </a:fld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5800" y="1581150"/>
            <a:ext cx="7612870" cy="1071160"/>
            <a:chOff x="890589" y="1483718"/>
            <a:chExt cx="7612870" cy="1071160"/>
          </a:xfrm>
        </p:grpSpPr>
        <p:grpSp>
          <p:nvGrpSpPr>
            <p:cNvPr id="44" name="Group 43"/>
            <p:cNvGrpSpPr/>
            <p:nvPr/>
          </p:nvGrpSpPr>
          <p:grpSpPr>
            <a:xfrm>
              <a:off x="890589" y="1483718"/>
              <a:ext cx="6557961" cy="948861"/>
              <a:chOff x="890589" y="1421770"/>
              <a:chExt cx="6557961" cy="94886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r="50000"/>
              <a:stretch/>
            </p:blipFill>
            <p:spPr bwMode="auto">
              <a:xfrm>
                <a:off x="890589" y="1421770"/>
                <a:ext cx="3807618" cy="948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23536" y="1504950"/>
              <a:ext cx="3279923" cy="1049928"/>
              <a:chOff x="5225902" y="1483718"/>
              <a:chExt cx="3279923" cy="1049928"/>
            </a:xfrm>
          </p:grpSpPr>
          <p:grpSp>
            <p:nvGrpSpPr>
              <p:cNvPr id="46" name="Group 70"/>
              <p:cNvGrpSpPr/>
              <p:nvPr/>
            </p:nvGrpSpPr>
            <p:grpSpPr>
              <a:xfrm>
                <a:off x="5225902" y="1658993"/>
                <a:ext cx="3279923" cy="711638"/>
                <a:chOff x="5071493" y="1771652"/>
                <a:chExt cx="3465765" cy="1104898"/>
              </a:xfrm>
            </p:grpSpPr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56930" t="25001"/>
                <a:stretch/>
              </p:blipFill>
              <p:spPr bwMode="auto">
                <a:xfrm>
                  <a:off x="5071493" y="1771652"/>
                  <a:ext cx="3465765" cy="110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2" name="Group 37"/>
                <p:cNvGrpSpPr/>
                <p:nvPr/>
              </p:nvGrpSpPr>
              <p:grpSpPr>
                <a:xfrm>
                  <a:off x="5229226" y="1771653"/>
                  <a:ext cx="1289304" cy="868680"/>
                  <a:chOff x="5229226" y="1790703"/>
                  <a:chExt cx="1257302" cy="819146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5014913" y="2386012"/>
                    <a:ext cx="42862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5019678" y="2200276"/>
                    <a:ext cx="819146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>
                    <a:off x="5481639" y="2434180"/>
                    <a:ext cx="3333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>
                    <a:off x="5729289" y="2472280"/>
                    <a:ext cx="2571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>
                    <a:off x="5967414" y="2500312"/>
                    <a:ext cx="20002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>
                    <a:off x="6153152" y="2466974"/>
                    <a:ext cx="247649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5400000">
                    <a:off x="6448430" y="2553243"/>
                    <a:ext cx="7619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5353050" y="2456390"/>
                <a:ext cx="1466850" cy="105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6969125" y="1984509"/>
                <a:ext cx="118872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Lost!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93882" y="2288003"/>
                <a:ext cx="1261884" cy="2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Bandwidth</a:t>
                </a:r>
                <a:endParaRPr lang="en-US" sz="18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a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to a signal as it passes over a wire?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 signal is delayed (propagates at ⅔c)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 signal is attenuated (goes for m to km)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Frequencies above a cutoff are highly attenuated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Noise is added to the signal (later, causes errors)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5800" y="3562350"/>
            <a:ext cx="7434984" cy="830997"/>
          </a:xfrm>
          <a:prstGeom prst="rect">
            <a:avLst/>
          </a:prstGeom>
          <a:solidFill>
            <a:srgbClr val="FFB8F2">
              <a:alpha val="50196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EE: Bandwidth = width of frequency </a:t>
            </a:r>
            <a:r>
              <a:rPr lang="en-US" sz="2400" dirty="0" smtClean="0">
                <a:latin typeface="+mn-lt"/>
              </a:rPr>
              <a:t>band</a:t>
            </a:r>
            <a:r>
              <a:rPr lang="en-US" sz="2400" dirty="0">
                <a:latin typeface="+mn-lt"/>
              </a:rPr>
              <a:t>, measured in Hz</a:t>
            </a:r>
          </a:p>
          <a:p>
            <a:r>
              <a:rPr lang="en-US" sz="2400" dirty="0">
                <a:latin typeface="+mn-lt"/>
              </a:rPr>
              <a:t>CS: Bandwidth = information carrying capacity, </a:t>
            </a: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bits/sec</a:t>
            </a:r>
          </a:p>
        </p:txBody>
      </p:sp>
    </p:spTree>
    <p:extLst>
      <p:ext uri="{BB962C8B-B14F-4D97-AF65-F5344CB8AC3E}">
        <p14:creationId xmlns:p14="http://schemas.microsoft.com/office/powerpoint/2010/main" val="340548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a Wire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8200" y="2266950"/>
            <a:ext cx="2379321" cy="1453736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6320" y="1429878"/>
            <a:ext cx="205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2</a:t>
            </a:r>
            <a:r>
              <a:rPr lang="en-US" sz="2400" dirty="0" smtClean="0"/>
              <a:t>: Attenuation: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567285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3</a:t>
            </a:r>
            <a:r>
              <a:rPr lang="en-US" sz="2400" dirty="0" smtClean="0"/>
              <a:t>: Bandwidth: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7816" y="363408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4</a:t>
            </a:r>
            <a:r>
              <a:rPr lang="en-US" sz="2400" dirty="0" smtClean="0"/>
              <a:t>: Noise: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65311" y="1733550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 signal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31475" y="2800349"/>
            <a:ext cx="510910" cy="1"/>
          </a:xfrm>
          <a:prstGeom prst="straightConnector1">
            <a:avLst/>
          </a:prstGeom>
          <a:ln w="28575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0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Details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material</a:t>
            </a:r>
          </a:p>
          <a:p>
            <a:pPr lvl="1"/>
            <a:r>
              <a:rPr lang="en-US" dirty="0" smtClean="0"/>
              <a:t>Mainly research papers with some background</a:t>
            </a:r>
          </a:p>
          <a:p>
            <a:pPr lvl="1"/>
            <a:endParaRPr lang="en-US" dirty="0"/>
          </a:p>
          <a:p>
            <a:r>
              <a:rPr lang="en-US" dirty="0" smtClean="0"/>
              <a:t>Prerequisites</a:t>
            </a:r>
          </a:p>
          <a:p>
            <a:pPr lvl="1"/>
            <a:r>
              <a:rPr lang="en-US" dirty="0" smtClean="0"/>
              <a:t>Basic math: probability, Fourier, Shortest path alg.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Light propagates with very low loss in three very wide frequency bands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Use a carrier to send information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2244990"/>
            <a:ext cx="3886199" cy="2384160"/>
            <a:chOff x="1828800" y="657224"/>
            <a:chExt cx="4419599" cy="3009901"/>
          </a:xfrm>
        </p:grpSpPr>
        <p:pic>
          <p:nvPicPr>
            <p:cNvPr id="8" name="Picture 2" descr="http://upload.wikimedia.org/wikipedia/commons/thumb/7/71/Optical_fiber_transmission_windows.svg/512px-Optical_fiber_transmission_windows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8"/>
            <a:stretch/>
          </p:blipFill>
          <p:spPr bwMode="auto">
            <a:xfrm>
              <a:off x="2085974" y="657224"/>
              <a:ext cx="4162425" cy="300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09161" y="3447039"/>
              <a:ext cx="1524000" cy="210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/>
                <a:t>Wavelength (</a:t>
              </a:r>
              <a:r>
                <a:rPr lang="el-GR" sz="1200" dirty="0" smtClean="0"/>
                <a:t>μ</a:t>
              </a:r>
              <a:r>
                <a:rPr lang="en-US" sz="1200" dirty="0" smtClean="0"/>
                <a:t>m)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819150"/>
              <a:ext cx="1066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Attenuation</a:t>
              </a:r>
            </a:p>
            <a:p>
              <a:pPr algn="ctr"/>
              <a:r>
                <a:rPr lang="en-US" sz="1200" dirty="0" smtClean="0"/>
                <a:t>(dB/km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2985891"/>
              <a:ext cx="3417923" cy="215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By SVG: </a:t>
              </a:r>
              <a:r>
                <a:rPr lang="en-US" sz="800" dirty="0" err="1"/>
                <a:t>Sassospicco</a:t>
              </a:r>
              <a:r>
                <a:rPr lang="en-US" sz="800" dirty="0"/>
                <a:t> Raster: </a:t>
              </a:r>
              <a:r>
                <a:rPr lang="en-US" sz="800" dirty="0" err="1" smtClean="0"/>
                <a:t>Alexwind</a:t>
              </a:r>
              <a:r>
                <a:rPr lang="en-US" sz="800" dirty="0" smtClean="0"/>
                <a:t>, CC-BY-SA-3.0, </a:t>
              </a:r>
              <a:r>
                <a:rPr lang="en-US" sz="800" dirty="0"/>
                <a:t>via Wikimedia Commons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04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276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Signals transmitted on a carrier frequency, like </a:t>
            </a:r>
            <a:r>
              <a:rPr lang="en-US" sz="2800" dirty="0" smtClean="0"/>
              <a:t>fiber</a:t>
            </a:r>
          </a:p>
          <a:p>
            <a:r>
              <a:rPr lang="en-US" sz="2800" dirty="0"/>
              <a:t>Travel at speed of light, spread out and attenuate faster than 1/</a:t>
            </a:r>
            <a:r>
              <a:rPr lang="en-US" sz="2800" dirty="0" smtClean="0"/>
              <a:t>dist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/>
              <a:t>Multiple signals on the same frequency interfere at a receiver</a:t>
            </a:r>
          </a:p>
          <a:p>
            <a:pPr marL="0" indent="0">
              <a:buNone/>
            </a:pPr>
            <a:endParaRPr 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365588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 (5)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Various other effects too!</a:t>
            </a:r>
          </a:p>
          <a:p>
            <a:pPr lvl="1"/>
            <a:r>
              <a:rPr lang="en-US" sz="2400" dirty="0" smtClean="0"/>
              <a:t>Wireless propagation is complex, depends on environment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Some </a:t>
            </a:r>
            <a:r>
              <a:rPr lang="en-US" sz="2800" dirty="0"/>
              <a:t>k</a:t>
            </a:r>
            <a:r>
              <a:rPr lang="en-US" sz="2800" dirty="0" smtClean="0"/>
              <a:t>ey effects are highly frequency dependent,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</a:t>
            </a:r>
            <a:r>
              <a:rPr lang="en-US" sz="2400" u="sng" dirty="0" smtClean="0"/>
              <a:t>multipath</a:t>
            </a:r>
            <a:r>
              <a:rPr lang="en-US" sz="2400" dirty="0" smtClean="0"/>
              <a:t> at microwave frequencies</a:t>
            </a:r>
          </a:p>
        </p:txBody>
      </p:sp>
    </p:spTree>
    <p:extLst>
      <p:ext uri="{BB962C8B-B14F-4D97-AF65-F5344CB8AC3E}">
        <p14:creationId xmlns:p14="http://schemas.microsoft.com/office/powerpoint/2010/main" val="227393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Multipath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Signals bounce off objects and take multiple paths</a:t>
            </a:r>
          </a:p>
          <a:p>
            <a:pPr lvl="1"/>
            <a:r>
              <a:rPr lang="en-US" sz="2400" dirty="0" smtClean="0"/>
              <a:t>Some frequencies attenuated at receiver, varies with location</a:t>
            </a:r>
          </a:p>
          <a:p>
            <a:pPr lvl="1"/>
            <a:r>
              <a:rPr lang="en-US" sz="2400" dirty="0" smtClean="0"/>
              <a:t>Messes up signal; handled with sophisticated methods (§2.5.3)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747" t="9192" r="2038" b="5567"/>
          <a:stretch/>
        </p:blipFill>
        <p:spPr bwMode="auto">
          <a:xfrm>
            <a:off x="533400" y="2537094"/>
            <a:ext cx="6029325" cy="201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18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Sender radiates signal over a region</a:t>
            </a:r>
          </a:p>
          <a:p>
            <a:pPr lvl="1"/>
            <a:r>
              <a:rPr lang="en-US" sz="2400" dirty="0" smtClean="0"/>
              <a:t>In many directions, unlike a wire, to potentially many receivers</a:t>
            </a:r>
          </a:p>
          <a:p>
            <a:pPr lvl="1"/>
            <a:r>
              <a:rPr lang="en-US" sz="2400" dirty="0" smtClean="0"/>
              <a:t>Nearby signals (same freq.) </a:t>
            </a:r>
            <a:r>
              <a:rPr lang="en-US" sz="2400" u="sng" dirty="0" smtClean="0"/>
              <a:t>interfere</a:t>
            </a:r>
            <a:r>
              <a:rPr lang="en-US" sz="2400" dirty="0" smtClean="0"/>
              <a:t> at a receiver; need to coordinate use</a:t>
            </a:r>
          </a:p>
          <a:p>
            <a:pPr lvl="1"/>
            <a:endParaRPr lang="en-US" sz="2400" dirty="0"/>
          </a:p>
        </p:txBody>
      </p:sp>
      <p:pic>
        <p:nvPicPr>
          <p:cNvPr id="7170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57551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57550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47" y="3420269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7170" idx="3"/>
          </p:cNvCxnSpPr>
          <p:nvPr/>
        </p:nvCxnSpPr>
        <p:spPr>
          <a:xfrm flipV="1">
            <a:off x="2003690" y="3790950"/>
            <a:ext cx="510910" cy="1"/>
          </a:xfrm>
          <a:prstGeom prst="straightConnector1">
            <a:avLst/>
          </a:prstGeom>
          <a:ln w="5715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 flipV="1">
            <a:off x="3188647" y="3790951"/>
            <a:ext cx="1101959" cy="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02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pic>
        <p:nvPicPr>
          <p:cNvPr id="6146" name="Picture 2" descr="http://upload.wikimedia.org/wikipedia/commons/d/d7/US-Frequency-Allocation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3301" r="2447" b="2390"/>
          <a:stretch/>
        </p:blipFill>
        <p:spPr bwMode="auto">
          <a:xfrm>
            <a:off x="723014" y="9304"/>
            <a:ext cx="7570381" cy="48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96200" y="24955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35729" y="3254573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962400" y="31051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0959" y="2646461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18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Microwave, e.g., 3G, and unlicensed (ISM) frequencies, e.g., </a:t>
            </a:r>
            <a:r>
              <a:rPr lang="en-US" sz="2800" dirty="0" err="1" smtClean="0"/>
              <a:t>WiFi</a:t>
            </a:r>
            <a:r>
              <a:rPr lang="en-US" sz="2800" dirty="0" smtClean="0"/>
              <a:t>, are widely used for computer networking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>
            <a:off x="838200" y="1962150"/>
            <a:ext cx="7530045" cy="2670598"/>
            <a:chOff x="1408906" y="3378922"/>
            <a:chExt cx="7071723" cy="278649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8906" y="3378922"/>
              <a:ext cx="6030119" cy="278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171635" y="4429125"/>
              <a:ext cx="777106" cy="674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</a:t>
              </a:r>
            </a:p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b/g/n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283" y="4524375"/>
              <a:ext cx="1270346" cy="385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802.11a/g/n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6869857" y="4691064"/>
              <a:ext cx="340426" cy="259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562600" y="4457700"/>
              <a:ext cx="1323975" cy="533400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495675" y="4486275"/>
              <a:ext cx="466725" cy="466725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36156" y="4729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314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talked about signals representing bits. How, exactly?</a:t>
            </a:r>
          </a:p>
          <a:p>
            <a:pPr lvl="1"/>
            <a:r>
              <a:rPr lang="en-US" sz="2400" dirty="0" smtClean="0"/>
              <a:t>This is the topic of </a:t>
            </a:r>
            <a:r>
              <a:rPr lang="en-US" sz="2400" u="sng" dirty="0" smtClean="0"/>
              <a:t>modulation</a:t>
            </a:r>
            <a:endParaRPr lang="en-US" sz="2400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2643485"/>
            <a:ext cx="4802579" cy="928801"/>
            <a:chOff x="304800" y="2481149"/>
            <a:chExt cx="4802579" cy="928801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478553" y="2714214"/>
              <a:ext cx="306592" cy="171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6100" y="2481149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Signal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5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46895" y="3873003"/>
            <a:ext cx="2685444" cy="161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1642145" y="3039027"/>
            <a:ext cx="2379321" cy="693969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58466" y="4171950"/>
            <a:ext cx="6623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9857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38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80"/>
            <a:ext cx="6577946" cy="1256985"/>
            <a:chOff x="948392" y="3746163"/>
            <a:chExt cx="6577946" cy="10465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1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79"/>
            <a:ext cx="6633508" cy="1256986"/>
            <a:chOff x="948392" y="3746163"/>
            <a:chExt cx="6633508" cy="1046501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870075" y="4334415"/>
              <a:ext cx="5711825" cy="458249"/>
            </a:xfrm>
            <a:custGeom>
              <a:avLst/>
              <a:gdLst/>
              <a:ahLst/>
              <a:cxnLst>
                <a:cxn ang="0">
                  <a:pos x="3598" y="221"/>
                </a:cxn>
                <a:cxn ang="0">
                  <a:pos x="3346" y="221"/>
                </a:cxn>
                <a:cxn ang="0">
                  <a:pos x="3346" y="0"/>
                </a:cxn>
                <a:cxn ang="0">
                  <a:pos x="3126" y="0"/>
                </a:cxn>
                <a:cxn ang="0">
                  <a:pos x="3126" y="221"/>
                </a:cxn>
                <a:cxn ang="0">
                  <a:pos x="2240" y="221"/>
                </a:cxn>
                <a:cxn ang="0">
                  <a:pos x="2240" y="221"/>
                </a:cxn>
                <a:cxn ang="0">
                  <a:pos x="2240" y="0"/>
                </a:cxn>
                <a:cxn ang="0">
                  <a:pos x="2020" y="0"/>
                </a:cxn>
                <a:cxn ang="0">
                  <a:pos x="2020" y="221"/>
                </a:cxn>
                <a:cxn ang="0">
                  <a:pos x="1803" y="221"/>
                </a:cxn>
                <a:cxn ang="0">
                  <a:pos x="1803" y="221"/>
                </a:cxn>
                <a:cxn ang="0">
                  <a:pos x="1803" y="0"/>
                </a:cxn>
                <a:cxn ang="0">
                  <a:pos x="922" y="0"/>
                </a:cxn>
                <a:cxn ang="0">
                  <a:pos x="922" y="221"/>
                </a:cxn>
                <a:cxn ang="0">
                  <a:pos x="701" y="221"/>
                </a:cxn>
                <a:cxn ang="0">
                  <a:pos x="701" y="221"/>
                </a:cxn>
                <a:cxn ang="0">
                  <a:pos x="701" y="0"/>
                </a:cxn>
                <a:cxn ang="0">
                  <a:pos x="485" y="0"/>
                </a:cxn>
                <a:cxn ang="0">
                  <a:pos x="485" y="221"/>
                </a:cxn>
                <a:cxn ang="0">
                  <a:pos x="0" y="221"/>
                </a:cxn>
              </a:cxnLst>
              <a:rect l="0" t="0" r="r" b="b"/>
              <a:pathLst>
                <a:path w="3598" h="221">
                  <a:moveTo>
                    <a:pt x="3598" y="221"/>
                  </a:moveTo>
                  <a:lnTo>
                    <a:pt x="3346" y="221"/>
                  </a:lnTo>
                  <a:lnTo>
                    <a:pt x="3346" y="0"/>
                  </a:lnTo>
                  <a:lnTo>
                    <a:pt x="3126" y="0"/>
                  </a:lnTo>
                  <a:lnTo>
                    <a:pt x="3126" y="221"/>
                  </a:lnTo>
                  <a:lnTo>
                    <a:pt x="2240" y="221"/>
                  </a:lnTo>
                  <a:lnTo>
                    <a:pt x="2240" y="221"/>
                  </a:lnTo>
                  <a:lnTo>
                    <a:pt x="2240" y="0"/>
                  </a:lnTo>
                  <a:lnTo>
                    <a:pt x="2020" y="0"/>
                  </a:lnTo>
                  <a:lnTo>
                    <a:pt x="2020" y="221"/>
                  </a:lnTo>
                  <a:lnTo>
                    <a:pt x="1803" y="221"/>
                  </a:lnTo>
                  <a:lnTo>
                    <a:pt x="1803" y="221"/>
                  </a:lnTo>
                  <a:lnTo>
                    <a:pt x="1803" y="0"/>
                  </a:lnTo>
                  <a:lnTo>
                    <a:pt x="922" y="0"/>
                  </a:lnTo>
                  <a:lnTo>
                    <a:pt x="922" y="221"/>
                  </a:lnTo>
                  <a:lnTo>
                    <a:pt x="701" y="221"/>
                  </a:lnTo>
                  <a:lnTo>
                    <a:pt x="701" y="221"/>
                  </a:lnTo>
                  <a:lnTo>
                    <a:pt x="701" y="0"/>
                  </a:lnTo>
                  <a:lnTo>
                    <a:pt x="485" y="0"/>
                  </a:lnTo>
                  <a:lnTo>
                    <a:pt x="485" y="221"/>
                  </a:lnTo>
                  <a:lnTo>
                    <a:pt x="0" y="221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Details (2)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Research Project 50%</a:t>
            </a:r>
          </a:p>
          <a:p>
            <a:pPr lvl="2"/>
            <a:r>
              <a:rPr lang="en-US" dirty="0" smtClean="0"/>
              <a:t>Proposal, status report, presentation, final report</a:t>
            </a:r>
          </a:p>
          <a:p>
            <a:pPr lvl="2"/>
            <a:r>
              <a:rPr lang="en-US" dirty="0" smtClean="0"/>
              <a:t>OK to combine with other classes, e.g., NLP, Vision</a:t>
            </a:r>
          </a:p>
          <a:p>
            <a:pPr lvl="1"/>
            <a:r>
              <a:rPr lang="en-US" dirty="0" smtClean="0"/>
              <a:t>1-2 Class Projects 20-30%</a:t>
            </a:r>
          </a:p>
          <a:p>
            <a:pPr lvl="1"/>
            <a:r>
              <a:rPr lang="en-US" dirty="0" smtClean="0"/>
              <a:t>One final 20-30%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8115" y="1123949"/>
            <a:ext cx="8026285" cy="3484093"/>
            <a:chOff x="-918993" y="3457575"/>
            <a:chExt cx="6429205" cy="2790825"/>
          </a:xfrm>
        </p:grpSpPr>
        <p:grpSp>
          <p:nvGrpSpPr>
            <p:cNvPr id="11" name="Group 6"/>
            <p:cNvGrpSpPr/>
            <p:nvPr/>
          </p:nvGrpSpPr>
          <p:grpSpPr>
            <a:xfrm>
              <a:off x="1171575" y="3457575"/>
              <a:ext cx="4338637" cy="2790825"/>
              <a:chOff x="2447925" y="1304925"/>
              <a:chExt cx="4338637" cy="279082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1111" r="4688" b="81111"/>
              <a:stretch>
                <a:fillRect/>
              </a:stretch>
            </p:blipFill>
            <p:spPr bwMode="auto">
              <a:xfrm>
                <a:off x="2447925" y="1304925"/>
                <a:ext cx="433387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20222" r="4688" b="60889"/>
              <a:stretch>
                <a:fillRect/>
              </a:stretch>
            </p:blipFill>
            <p:spPr bwMode="auto">
              <a:xfrm>
                <a:off x="2447925" y="1990725"/>
                <a:ext cx="4333875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45556" r="4688" b="34000"/>
              <a:stretch>
                <a:fillRect/>
              </a:stretch>
            </p:blipFill>
            <p:spPr bwMode="auto">
              <a:xfrm>
                <a:off x="2447925" y="2686050"/>
                <a:ext cx="4333875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74223" r="4688" b="12666"/>
              <a:stretch>
                <a:fillRect/>
              </a:stretch>
            </p:blipFill>
            <p:spPr bwMode="auto">
              <a:xfrm>
                <a:off x="2452687" y="3533775"/>
                <a:ext cx="433387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-918993" y="3640689"/>
              <a:ext cx="158218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NRZ signal of bits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18993" y="4410075"/>
              <a:ext cx="2015987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Amplitude shift keying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18993" y="5143500"/>
              <a:ext cx="201454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Frequency shift keying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918993" y="5895975"/>
              <a:ext cx="1638481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Phase shift keying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892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ow rapidly can we send information over a link? </a:t>
            </a:r>
            <a:endParaRPr lang="en-US" sz="2800" dirty="0"/>
          </a:p>
          <a:p>
            <a:pPr lvl="1"/>
            <a:r>
              <a:rPr lang="en-US" sz="2400" u="sng" dirty="0" err="1" smtClean="0"/>
              <a:t>Nyquist</a:t>
            </a:r>
            <a:r>
              <a:rPr lang="en-US" sz="2400" dirty="0" smtClean="0"/>
              <a:t> limit (~1924)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  <a:p>
            <a:pPr lvl="1"/>
            <a:r>
              <a:rPr lang="en-US" sz="2400" u="sng" dirty="0" smtClean="0"/>
              <a:t>Shannon</a:t>
            </a:r>
            <a:r>
              <a:rPr lang="en-US" sz="2400" dirty="0" smtClean="0"/>
              <a:t> capacity (1948) </a:t>
            </a:r>
            <a:r>
              <a:rPr lang="en-US" sz="2400" dirty="0" smtClean="0">
                <a:solidFill>
                  <a:srgbClr val="0000FF"/>
                </a:solidFill>
                <a:cs typeface="Arial"/>
              </a:rPr>
              <a:t>»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Practical systems are devised         to approach these limits</a:t>
            </a:r>
          </a:p>
        </p:txBody>
      </p:sp>
    </p:spTree>
    <p:extLst>
      <p:ext uri="{BB962C8B-B14F-4D97-AF65-F5344CB8AC3E}">
        <p14:creationId xmlns:p14="http://schemas.microsoft.com/office/powerpoint/2010/main" val="26592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Channel Properties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bandwidth (B), signal strength (S), </a:t>
            </a:r>
            <a:r>
              <a:rPr lang="en-US" sz="2800" dirty="0"/>
              <a:t>and noise </a:t>
            </a:r>
            <a:r>
              <a:rPr lang="en-US" sz="2800" dirty="0" smtClean="0"/>
              <a:t>strength (N)</a:t>
            </a:r>
            <a:endParaRPr lang="en-US" sz="2800" dirty="0"/>
          </a:p>
          <a:p>
            <a:pPr lvl="1"/>
            <a:r>
              <a:rPr lang="en-US" sz="2400" dirty="0" smtClean="0"/>
              <a:t>B limits the rate of transitions</a:t>
            </a:r>
          </a:p>
          <a:p>
            <a:pPr lvl="1"/>
            <a:r>
              <a:rPr lang="en-US" sz="2400" dirty="0" smtClean="0"/>
              <a:t>S and N limit how many signal levels we can distinguish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0" y="3432009"/>
            <a:ext cx="4419600" cy="892341"/>
            <a:chOff x="2794452" y="2402970"/>
            <a:chExt cx="4419600" cy="716898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800781" y="2588418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2727381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556452" y="2402970"/>
              <a:ext cx="1774845" cy="37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Bandwidth 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006670" y="2452254"/>
              <a:ext cx="1207382" cy="667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Signal S,</a:t>
              </a:r>
            </a:p>
            <a:p>
              <a:pPr eaLnBrk="0" hangingPunct="0"/>
              <a:r>
                <a:rPr lang="en-US" sz="2400" dirty="0" smtClean="0"/>
                <a:t>Noise 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36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maximum </a:t>
            </a:r>
            <a:r>
              <a:rPr lang="en-US" sz="2800" u="sng" dirty="0" smtClean="0"/>
              <a:t>symbol</a:t>
            </a:r>
            <a:r>
              <a:rPr lang="en-US" sz="2800" dirty="0" smtClean="0"/>
              <a:t> rate is 2B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4"/>
            <a:endParaRPr lang="en-US" sz="1600" dirty="0" smtClean="0"/>
          </a:p>
          <a:p>
            <a:r>
              <a:rPr lang="en-US" sz="2800" dirty="0" smtClean="0"/>
              <a:t>Thus if there are V signal levels, ignoring noise, the maximum bit rate 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3397" y="3801130"/>
            <a:ext cx="3165803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= 2B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V bits/sec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05762" y="1655117"/>
            <a:ext cx="4379725" cy="840433"/>
            <a:chOff x="990600" y="1959917"/>
            <a:chExt cx="4379725" cy="840433"/>
          </a:xfrm>
        </p:grpSpPr>
        <p:pic>
          <p:nvPicPr>
            <p:cNvPr id="8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r="9779" b="78210"/>
            <a:stretch/>
          </p:blipFill>
          <p:spPr bwMode="auto">
            <a:xfrm>
              <a:off x="990600" y="2190750"/>
              <a:ext cx="43053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90600" y="1959917"/>
              <a:ext cx="437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1 0 1 0 1 0 1 0 1 0 1 0 1 0 1 0 1 0 1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76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 (1916-2001)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Father of information theory</a:t>
            </a:r>
          </a:p>
          <a:p>
            <a:pPr lvl="1"/>
            <a:r>
              <a:rPr lang="en-US" sz="2400" dirty="0" smtClean="0"/>
              <a:t>“A Mathematical Theory of Communication”, 1948</a:t>
            </a:r>
          </a:p>
          <a:p>
            <a:r>
              <a:rPr lang="en-US" sz="2800" dirty="0" smtClean="0"/>
              <a:t>Fundamental contributions to digital computers, security,          and communications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0" y="1352550"/>
            <a:ext cx="3200400" cy="3052763"/>
            <a:chOff x="5128977" y="1271587"/>
            <a:chExt cx="3200400" cy="3052763"/>
          </a:xfrm>
        </p:grpSpPr>
        <p:sp>
          <p:nvSpPr>
            <p:cNvPr id="6" name="TextBox 5"/>
            <p:cNvSpPr txBox="1"/>
            <p:nvPr/>
          </p:nvSpPr>
          <p:spPr>
            <a:xfrm>
              <a:off x="5965822" y="4109447"/>
              <a:ext cx="1526711" cy="2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Credit: Courtesy MIT Museum</a:t>
              </a:r>
              <a:endParaRPr lang="en-US" sz="10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977" y="1271587"/>
              <a:ext cx="3200400" cy="2895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00200" y="384506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Electromechanical mouse that “solves” mazes!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4122807"/>
            <a:ext cx="609600" cy="111646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3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Shannon Capacity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many levels we can distinguish depends on S/N</a:t>
            </a:r>
          </a:p>
          <a:p>
            <a:pPr lvl="1"/>
            <a:r>
              <a:rPr lang="en-US" sz="2400" dirty="0" smtClean="0"/>
              <a:t>Or SNR, the </a:t>
            </a:r>
            <a:r>
              <a:rPr lang="en-US" sz="2400" u="sng" dirty="0" smtClean="0"/>
              <a:t>Signal-to-Noise Ratio</a:t>
            </a:r>
          </a:p>
          <a:p>
            <a:pPr lvl="1"/>
            <a:r>
              <a:rPr lang="en-US" sz="2400" dirty="0" smtClean="0"/>
              <a:t>Note noise is random, hence some errors</a:t>
            </a:r>
            <a:endParaRPr lang="en-US" sz="1600" dirty="0"/>
          </a:p>
          <a:p>
            <a:r>
              <a:rPr lang="en-US" sz="2800" dirty="0" smtClean="0"/>
              <a:t>SNR given on a log-scale in </a:t>
            </a:r>
            <a:r>
              <a:rPr lang="en-US" sz="2800" dirty="0" err="1" smtClean="0"/>
              <a:t>deciBels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SNR</a:t>
            </a:r>
            <a:r>
              <a:rPr lang="en-US" sz="3200" baseline="-25000" dirty="0" err="1" smtClean="0"/>
              <a:t>dB</a:t>
            </a:r>
            <a:r>
              <a:rPr lang="en-US" sz="2400" dirty="0" smtClean="0"/>
              <a:t> =  10log</a:t>
            </a:r>
            <a:r>
              <a:rPr lang="en-US" baseline="-25000" dirty="0" smtClean="0"/>
              <a:t>10</a:t>
            </a:r>
            <a:r>
              <a:rPr lang="en-US" sz="2400" dirty="0" smtClean="0"/>
              <a:t>(S/N)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781800" y="1554540"/>
            <a:ext cx="1676400" cy="2998410"/>
            <a:chOff x="6781800" y="2281535"/>
            <a:chExt cx="1524000" cy="305246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463479" y="2667000"/>
              <a:ext cx="0" cy="26670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086600" y="2667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0866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086600" y="4648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7086600" y="533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7086600" y="3962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0866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70866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7086600" y="4267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7086600" y="4953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808788" y="27432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781800" y="33528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781800" y="40386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781800" y="47244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304577" y="3276600"/>
              <a:ext cx="0" cy="6858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108518" y="2917557"/>
              <a:ext cx="348580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142703" y="2281535"/>
              <a:ext cx="616719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S+N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7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Capacity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Shannon limit is for capacity (C), the maximum information carrying rate of the channel: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810530"/>
            <a:ext cx="4055469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 = 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(1 + S/N) bits/sec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96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Wired/Wireless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4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Wired/Wireless </a:t>
            </a:r>
            <a:r>
              <a:rPr lang="en-US" dirty="0" smtClean="0"/>
              <a:t>Perspective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7160" y="11239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Engineer SNR for data rate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87160" y="29527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Adapt data rate to SNR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81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– DSL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(Digital Subscriber Line, see §2.6.3) is widely used for broadband; many variants offer 10s of Mbps</a:t>
            </a:r>
          </a:p>
          <a:p>
            <a:pPr lvl="1"/>
            <a:r>
              <a:rPr lang="en-US" sz="2400" dirty="0" smtClean="0"/>
              <a:t>Reuses twisted pair telephone line to the home; it has up to  ~2 MHz of bandwidth but uses only the lowest ~4 kHz</a:t>
            </a:r>
          </a:p>
          <a:p>
            <a:pPr lvl="3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67" y="3213248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33565"/>
            <a:ext cx="752475" cy="5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6067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5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Topics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Wireless Networks</a:t>
            </a:r>
          </a:p>
          <a:p>
            <a:pPr lvl="1"/>
            <a:r>
              <a:rPr lang="en-US" sz="2500" dirty="0" smtClean="0"/>
              <a:t>New perspectives that transcend traditional network stack</a:t>
            </a:r>
          </a:p>
          <a:p>
            <a:pPr lvl="1"/>
            <a:r>
              <a:rPr lang="en-US" sz="2500" dirty="0" smtClean="0"/>
              <a:t>Combines signal processing with protocol design</a:t>
            </a:r>
          </a:p>
          <a:p>
            <a:r>
              <a:rPr lang="en-US" sz="2900" dirty="0" smtClean="0"/>
              <a:t>Mobile Systems</a:t>
            </a:r>
          </a:p>
          <a:p>
            <a:pPr lvl="1"/>
            <a:r>
              <a:rPr lang="en-US" sz="2500" dirty="0" smtClean="0"/>
              <a:t>Localization, gesture recognition, RFID, acoustic networking</a:t>
            </a:r>
          </a:p>
          <a:p>
            <a:r>
              <a:rPr lang="en-US" sz="2900" dirty="0" smtClean="0"/>
              <a:t>Wired Networks</a:t>
            </a:r>
          </a:p>
          <a:p>
            <a:pPr lvl="1"/>
            <a:r>
              <a:rPr lang="en-US" sz="2500" dirty="0" smtClean="0"/>
              <a:t>New topics like Data Centers</a:t>
            </a:r>
          </a:p>
          <a:p>
            <a:pPr lvl="1"/>
            <a:r>
              <a:rPr lang="en-US" sz="2500" dirty="0" smtClean="0"/>
              <a:t>Traditional Topics: Routing, Resource management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DSL (2)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uses </a:t>
            </a:r>
            <a:r>
              <a:rPr lang="en-US" sz="2800" dirty="0" err="1" smtClean="0"/>
              <a:t>passband</a:t>
            </a:r>
            <a:r>
              <a:rPr lang="en-US" sz="2800" dirty="0" smtClean="0"/>
              <a:t> modulation (called </a:t>
            </a:r>
            <a:r>
              <a:rPr lang="en-US" sz="2800" dirty="0"/>
              <a:t>OFDM §</a:t>
            </a:r>
            <a:r>
              <a:rPr lang="en-US" sz="2800" dirty="0" smtClean="0"/>
              <a:t>2.5.1)</a:t>
            </a:r>
          </a:p>
          <a:p>
            <a:pPr lvl="1"/>
            <a:r>
              <a:rPr lang="en-US" sz="2400" dirty="0" smtClean="0"/>
              <a:t>Separate bands for upstream and downstream (larger)</a:t>
            </a:r>
          </a:p>
          <a:p>
            <a:pPr lvl="1"/>
            <a:r>
              <a:rPr lang="en-US" sz="2400" dirty="0" smtClean="0"/>
              <a:t>Modulation varies both amplitude and phase (called QAM)</a:t>
            </a:r>
          </a:p>
          <a:p>
            <a:pPr lvl="1"/>
            <a:r>
              <a:rPr lang="en-US" sz="2400" dirty="0" smtClean="0"/>
              <a:t>High SNR, up to 15 bits/symbol, low SNR only 1 bit/symbol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58917" y="3105150"/>
            <a:ext cx="6846883" cy="1265103"/>
            <a:chOff x="1135067" y="3247145"/>
            <a:chExt cx="6846883" cy="1265103"/>
          </a:xfrm>
        </p:grpSpPr>
        <p:grpSp>
          <p:nvGrpSpPr>
            <p:cNvPr id="21" name="Group 20"/>
            <p:cNvGrpSpPr/>
            <p:nvPr/>
          </p:nvGrpSpPr>
          <p:grpSpPr>
            <a:xfrm>
              <a:off x="1135067" y="3646483"/>
              <a:ext cx="6846883" cy="865765"/>
              <a:chOff x="1154117" y="3642491"/>
              <a:chExt cx="6846883" cy="110718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54117" y="3642491"/>
                <a:ext cx="6618283" cy="1107185"/>
                <a:chOff x="1154117" y="2876550"/>
                <a:chExt cx="6618283" cy="238923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524000" y="2876550"/>
                  <a:ext cx="457200" cy="1600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048000" y="2876550"/>
                  <a:ext cx="1295400" cy="1600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429125" y="2876550"/>
                  <a:ext cx="3343275" cy="16001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143465" y="4467225"/>
                  <a:ext cx="1211037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Upstream</a:t>
                  </a:r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407334" y="4486275"/>
                  <a:ext cx="1520673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Downstream</a:t>
                  </a:r>
                  <a:endParaRPr lang="en-US" sz="2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135147" y="3093039"/>
                  <a:ext cx="1077538" cy="14439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26 – 138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454038" y="3054817"/>
                  <a:ext cx="562975" cy="14821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0-4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064292" y="3124565"/>
                  <a:ext cx="2206758" cy="11041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143 kHz to 1.1 MHz</a:t>
                  </a:r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54117" y="4486275"/>
                  <a:ext cx="1269578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Telephone</a:t>
                  </a:r>
                  <a:endParaRPr lang="en-US" sz="2000" dirty="0"/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>
                <a:off x="2133600" y="4180778"/>
                <a:ext cx="76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133600" y="3719477"/>
                <a:ext cx="716671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Freq.</a:t>
                </a:r>
                <a:endParaRPr lang="en-US" sz="20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371600" y="4388447"/>
                <a:ext cx="6629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394368" y="3257110"/>
              <a:ext cx="750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Voice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57500" y="3257110"/>
              <a:ext cx="1594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1 Mbps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1253" y="3247145"/>
              <a:ext cx="1724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12 Mbps</a:t>
              </a:r>
              <a:endParaRPr lang="en-US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3240" y="3490287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ADSL2: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59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Protocols</a:t>
            </a:r>
            <a:r>
              <a:rPr lang="en-US" sz="2800" dirty="0" smtClean="0"/>
              <a:t> and </a:t>
            </a:r>
            <a:r>
              <a:rPr lang="en-US" sz="2800" u="sng" dirty="0" smtClean="0"/>
              <a:t>layering</a:t>
            </a:r>
            <a:r>
              <a:rPr lang="en-US" sz="2800" dirty="0" smtClean="0"/>
              <a:t> is </a:t>
            </a:r>
            <a:r>
              <a:rPr lang="en-US" sz="2800" dirty="0"/>
              <a:t>the main structuring method used to divide up network </a:t>
            </a:r>
            <a:r>
              <a:rPr lang="en-US" sz="2800" dirty="0" smtClean="0"/>
              <a:t>functionality</a:t>
            </a:r>
          </a:p>
          <a:p>
            <a:pPr lvl="1"/>
            <a:r>
              <a:rPr lang="en-US" sz="2400" dirty="0" smtClean="0"/>
              <a:t>Each instance of a protocol talks virtually to its </a:t>
            </a:r>
            <a:r>
              <a:rPr lang="en-US" sz="2400" u="sng" dirty="0" smtClean="0"/>
              <a:t>peer</a:t>
            </a:r>
            <a:r>
              <a:rPr lang="en-US" sz="2400" dirty="0" smtClean="0"/>
              <a:t> using the protocol</a:t>
            </a:r>
          </a:p>
          <a:p>
            <a:pPr lvl="1"/>
            <a:r>
              <a:rPr lang="en-US" sz="2400" dirty="0" smtClean="0"/>
              <a:t>Each instance of a protocol uses only the services of the lower layer </a:t>
            </a:r>
          </a:p>
        </p:txBody>
      </p:sp>
    </p:spTree>
    <p:extLst>
      <p:ext uri="{BB962C8B-B14F-4D97-AF65-F5344CB8AC3E}">
        <p14:creationId xmlns:p14="http://schemas.microsoft.com/office/powerpoint/2010/main" val="9415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 (3)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 are horizontal, layers are vertical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838200" y="1813891"/>
            <a:ext cx="7200900" cy="2777241"/>
            <a:chOff x="457200" y="1447800"/>
            <a:chExt cx="7579895" cy="2923412"/>
          </a:xfrm>
        </p:grpSpPr>
        <p:grpSp>
          <p:nvGrpSpPr>
            <p:cNvPr id="13" name="Group 12"/>
            <p:cNvGrpSpPr/>
            <p:nvPr/>
          </p:nvGrpSpPr>
          <p:grpSpPr>
            <a:xfrm>
              <a:off x="2209800" y="1809750"/>
              <a:ext cx="990600" cy="495300"/>
              <a:chOff x="2209800" y="1924050"/>
              <a:chExt cx="990600" cy="4953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46242" y="1971645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</a:t>
                </a:r>
                <a:endParaRPr lang="en-US" sz="20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62600" y="3028950"/>
              <a:ext cx="990600" cy="495300"/>
              <a:chOff x="2209800" y="1924050"/>
              <a:chExt cx="990600" cy="4953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46242" y="1971645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9800" y="3028950"/>
              <a:ext cx="990600" cy="495300"/>
              <a:chOff x="2209800" y="1924050"/>
              <a:chExt cx="990600" cy="4953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6242" y="1971645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Y</a:t>
                </a:r>
                <a:endParaRPr lang="en-US" sz="20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62600" y="1809750"/>
              <a:ext cx="990600" cy="495300"/>
              <a:chOff x="2209800" y="1924050"/>
              <a:chExt cx="990600" cy="4953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46242" y="1971645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</a:t>
                </a:r>
                <a:endParaRPr lang="en-US" sz="20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57200" y="1534179"/>
              <a:ext cx="1351723" cy="68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Instance of protocol X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3" idx="3"/>
              <a:endCxn id="8" idx="1"/>
            </p:cNvCxnSpPr>
            <p:nvPr/>
          </p:nvCxnSpPr>
          <p:spPr>
            <a:xfrm>
              <a:off x="1808923" y="1874354"/>
              <a:ext cx="400877" cy="1830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10400" y="1534179"/>
              <a:ext cx="1026695" cy="68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Peer instance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6" idx="1"/>
              <a:endCxn id="21" idx="3"/>
            </p:cNvCxnSpPr>
            <p:nvPr/>
          </p:nvCxnSpPr>
          <p:spPr>
            <a:xfrm flipH="1">
              <a:off x="6553200" y="1874354"/>
              <a:ext cx="457200" cy="1830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86000" y="4001880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 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38800" y="4001880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 2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stCxn id="8" idx="3"/>
              <a:endCxn id="21" idx="1"/>
            </p:cNvCxnSpPr>
            <p:nvPr/>
          </p:nvCxnSpPr>
          <p:spPr>
            <a:xfrm>
              <a:off x="3200400" y="20574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32766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2"/>
              <a:endCxn id="18" idx="0"/>
            </p:cNvCxnSpPr>
            <p:nvPr/>
          </p:nvCxnSpPr>
          <p:spPr>
            <a:xfrm>
              <a:off x="27051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579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057900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053892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23322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19314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57200" y="2647950"/>
              <a:ext cx="13450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Lower layer instance (of protocol Y)</a:t>
              </a:r>
              <a:endParaRPr lang="en-US" dirty="0"/>
            </a:p>
          </p:txBody>
        </p:sp>
        <p:cxnSp>
          <p:nvCxnSpPr>
            <p:cNvPr id="46" name="Straight Arrow Connector 45"/>
            <p:cNvCxnSpPr>
              <a:stCxn id="45" idx="3"/>
              <a:endCxn id="18" idx="1"/>
            </p:cNvCxnSpPr>
            <p:nvPr/>
          </p:nvCxnSpPr>
          <p:spPr>
            <a:xfrm>
              <a:off x="1802297" y="3109615"/>
              <a:ext cx="407503" cy="1669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10606" y="1688068"/>
              <a:ext cx="1141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Protocol X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546242" y="2647950"/>
              <a:ext cx="309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842690" y="2324784"/>
              <a:ext cx="1849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Service provided by Protocol 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61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 (4)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Set of protocols in use is called a </a:t>
            </a:r>
            <a:r>
              <a:rPr lang="en-US" sz="2800" u="sng" dirty="0" smtClean="0"/>
              <a:t>protocol stack</a:t>
            </a:r>
            <a:endParaRPr lang="en-US" sz="28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57350"/>
            <a:ext cx="4809462" cy="296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06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 (6)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Protocols you’ve probably heard of:</a:t>
            </a:r>
          </a:p>
          <a:p>
            <a:pPr lvl="1"/>
            <a:r>
              <a:rPr lang="en-US" sz="2400" dirty="0" smtClean="0"/>
              <a:t>TCP, IP, 802.11, Ethernet, HTTP, SSL, DNS, … and many more</a:t>
            </a:r>
            <a:endParaRPr lang="en-US" sz="2000" dirty="0" smtClean="0"/>
          </a:p>
          <a:p>
            <a:r>
              <a:rPr lang="en-US" sz="2800" dirty="0" smtClean="0"/>
              <a:t>An example protocol stack</a:t>
            </a:r>
          </a:p>
          <a:p>
            <a:pPr lvl="1"/>
            <a:r>
              <a:rPr lang="en-US" sz="2400" dirty="0" smtClean="0"/>
              <a:t>Used by a web browser on a host that is wirelessly connected to the Internet </a:t>
            </a: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44956" y="2117830"/>
            <a:ext cx="1447800" cy="2134596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5" name="Group 4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23" name="Elbow Connector 22"/>
          <p:cNvCxnSpPr>
            <a:stCxn id="19" idx="2"/>
          </p:cNvCxnSpPr>
          <p:nvPr/>
        </p:nvCxnSpPr>
        <p:spPr>
          <a:xfrm rot="16200000" flipH="1">
            <a:off x="7472730" y="4148551"/>
            <a:ext cx="311038" cy="518787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607799" y="1363064"/>
            <a:ext cx="1524000" cy="533400"/>
            <a:chOff x="6605913" y="1123950"/>
            <a:chExt cx="1524000" cy="533400"/>
          </a:xfrm>
        </p:grpSpPr>
        <p:sp>
          <p:nvSpPr>
            <p:cNvPr id="24" name="Oval 23"/>
            <p:cNvSpPr/>
            <p:nvPr/>
          </p:nvSpPr>
          <p:spPr>
            <a:xfrm>
              <a:off x="6605913" y="1123950"/>
              <a:ext cx="1524000" cy="53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5382" y="1190595"/>
              <a:ext cx="1042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Browser</a:t>
              </a:r>
              <a:endParaRPr lang="en-US" sz="2000" dirty="0"/>
            </a:p>
          </p:txBody>
        </p:sp>
      </p:grpSp>
      <p:cxnSp>
        <p:nvCxnSpPr>
          <p:cNvPr id="30" name="Straight Connector 29"/>
          <p:cNvCxnSpPr>
            <a:stCxn id="10" idx="0"/>
            <a:endCxn id="24" idx="4"/>
          </p:cNvCxnSpPr>
          <p:nvPr/>
        </p:nvCxnSpPr>
        <p:spPr>
          <a:xfrm flipV="1">
            <a:off x="7368856" y="1896464"/>
            <a:ext cx="943" cy="221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78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27160</TotalTime>
  <Words>2158</Words>
  <Application>Microsoft Macintosh PowerPoint</Application>
  <PresentationFormat>On-screen Show (16:9)</PresentationFormat>
  <Paragraphs>584</Paragraphs>
  <Slides>50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Computer Networks</vt:lpstr>
      <vt:lpstr>Administrative</vt:lpstr>
      <vt:lpstr>Course Details</vt:lpstr>
      <vt:lpstr>Course Details (2)</vt:lpstr>
      <vt:lpstr>Class Topics</vt:lpstr>
      <vt:lpstr>Protocols and Layers</vt:lpstr>
      <vt:lpstr>Protocols and Layers (3)</vt:lpstr>
      <vt:lpstr>Protocols and Layers (4)</vt:lpstr>
      <vt:lpstr>Protocols and Layers (6)</vt:lpstr>
      <vt:lpstr>Encapsulation</vt:lpstr>
      <vt:lpstr>Encapsulation (3)</vt:lpstr>
      <vt:lpstr>Encapsulation (4)</vt:lpstr>
      <vt:lpstr>Advantage of Layering</vt:lpstr>
      <vt:lpstr>Advantage of Layering (2)</vt:lpstr>
      <vt:lpstr>Advantage of Layering (3)</vt:lpstr>
      <vt:lpstr>Advantage of Layering (4)</vt:lpstr>
      <vt:lpstr>Disadvantage of Layering</vt:lpstr>
      <vt:lpstr>OSI “7 layer” Reference Model</vt:lpstr>
      <vt:lpstr>Internet Reference Model</vt:lpstr>
      <vt:lpstr>Internet Reference Model (2)</vt:lpstr>
      <vt:lpstr>Internet Reference Model (3)</vt:lpstr>
      <vt:lpstr>Layer-based Names (2)</vt:lpstr>
      <vt:lpstr>Layer-based Names (3)</vt:lpstr>
      <vt:lpstr>Scope of the Physical Layer</vt:lpstr>
      <vt:lpstr>Simple Link Model</vt:lpstr>
      <vt:lpstr>Frequency Representation</vt:lpstr>
      <vt:lpstr>Effect of Less Bandwidth</vt:lpstr>
      <vt:lpstr>Signals over a Wire</vt:lpstr>
      <vt:lpstr>Signals over a Wire (2)</vt:lpstr>
      <vt:lpstr>Signals over Fiber</vt:lpstr>
      <vt:lpstr>Signals over Wireless</vt:lpstr>
      <vt:lpstr>Signals over Wireless (5)</vt:lpstr>
      <vt:lpstr>Wireless Multipath</vt:lpstr>
      <vt:lpstr>Wireless</vt:lpstr>
      <vt:lpstr>PowerPoint Presentation</vt:lpstr>
      <vt:lpstr>Wireless (2)</vt:lpstr>
      <vt:lpstr>Topic</vt:lpstr>
      <vt:lpstr>A Simple Modulation</vt:lpstr>
      <vt:lpstr>A Simple Modulation (2)</vt:lpstr>
      <vt:lpstr>Modulation</vt:lpstr>
      <vt:lpstr>Topic</vt:lpstr>
      <vt:lpstr>Key Channel Properties</vt:lpstr>
      <vt:lpstr>Nyquist Limit</vt:lpstr>
      <vt:lpstr>Claude Shannon (1916-2001)</vt:lpstr>
      <vt:lpstr>Shannon Capacity</vt:lpstr>
      <vt:lpstr>Shannon Capacity (2)</vt:lpstr>
      <vt:lpstr>Wired/Wireless Perspective</vt:lpstr>
      <vt:lpstr>Wired/Wireless Perspective (2)</vt:lpstr>
      <vt:lpstr>Putting it all together – DSL </vt:lpstr>
      <vt:lpstr>DSL (2) 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114</cp:revision>
  <dcterms:created xsi:type="dcterms:W3CDTF">2012-10-22T20:55:18Z</dcterms:created>
  <dcterms:modified xsi:type="dcterms:W3CDTF">2014-04-01T09:55:27Z</dcterms:modified>
</cp:coreProperties>
</file>