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charts/chart1.xml" ContentType="application/vnd.openxmlformats-officedocument.drawingml.chart+xml"/>
  <Override PartName="/ppt/embeddings/oleObject6.bin" ContentType="application/vnd.openxmlformats-officedocument.oleObject"/>
  <Override PartName="/ppt/charts/chart2.xml" ContentType="application/vnd.openxmlformats-officedocument.drawingml.chart+xml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664" r:id="rId2"/>
    <p:sldId id="858" r:id="rId3"/>
    <p:sldId id="611" r:id="rId4"/>
    <p:sldId id="612" r:id="rId5"/>
    <p:sldId id="613" r:id="rId6"/>
    <p:sldId id="616" r:id="rId7"/>
    <p:sldId id="614" r:id="rId8"/>
    <p:sldId id="819" r:id="rId9"/>
    <p:sldId id="820" r:id="rId10"/>
    <p:sldId id="821" r:id="rId11"/>
    <p:sldId id="822" r:id="rId12"/>
    <p:sldId id="823" r:id="rId13"/>
    <p:sldId id="824" r:id="rId14"/>
    <p:sldId id="825" r:id="rId15"/>
    <p:sldId id="826" r:id="rId16"/>
    <p:sldId id="859" r:id="rId17"/>
    <p:sldId id="679" r:id="rId18"/>
    <p:sldId id="678" r:id="rId19"/>
    <p:sldId id="682" r:id="rId20"/>
    <p:sldId id="681" r:id="rId21"/>
    <p:sldId id="685" r:id="rId22"/>
    <p:sldId id="687" r:id="rId23"/>
    <p:sldId id="688" r:id="rId24"/>
    <p:sldId id="860" r:id="rId25"/>
    <p:sldId id="862" r:id="rId26"/>
    <p:sldId id="618" r:id="rId27"/>
    <p:sldId id="827" r:id="rId28"/>
    <p:sldId id="828" r:id="rId29"/>
    <p:sldId id="829" r:id="rId30"/>
    <p:sldId id="830" r:id="rId31"/>
    <p:sldId id="832" r:id="rId32"/>
    <p:sldId id="833" r:id="rId33"/>
    <p:sldId id="624" r:id="rId34"/>
    <p:sldId id="835" r:id="rId35"/>
    <p:sldId id="838" r:id="rId36"/>
    <p:sldId id="839" r:id="rId37"/>
    <p:sldId id="840" r:id="rId38"/>
    <p:sldId id="841" r:id="rId39"/>
    <p:sldId id="842" r:id="rId40"/>
    <p:sldId id="673" r:id="rId41"/>
    <p:sldId id="674" r:id="rId42"/>
    <p:sldId id="861" r:id="rId43"/>
    <p:sldId id="863" r:id="rId44"/>
    <p:sldId id="855" r:id="rId45"/>
    <p:sldId id="856" r:id="rId46"/>
    <p:sldId id="865" r:id="rId47"/>
    <p:sldId id="864" r:id="rId48"/>
    <p:sldId id="771" r:id="rId49"/>
    <p:sldId id="772" r:id="rId50"/>
    <p:sldId id="799" r:id="rId51"/>
    <p:sldId id="866" r:id="rId52"/>
    <p:sldId id="801" r:id="rId53"/>
    <p:sldId id="773" r:id="rId54"/>
    <p:sldId id="774" r:id="rId55"/>
    <p:sldId id="644" r:id="rId56"/>
    <p:sldId id="778" r:id="rId57"/>
    <p:sldId id="779" r:id="rId58"/>
    <p:sldId id="780" r:id="rId59"/>
    <p:sldId id="781" r:id="rId60"/>
    <p:sldId id="782" r:id="rId61"/>
    <p:sldId id="783" r:id="rId62"/>
    <p:sldId id="662" r:id="rId63"/>
    <p:sldId id="663" r:id="rId64"/>
    <p:sldId id="775" r:id="rId65"/>
    <p:sldId id="803" r:id="rId66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-112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-112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-112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-112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eorgia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eorgia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eorgia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eorgia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eorgi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7C"/>
    <a:srgbClr val="7575FF"/>
    <a:srgbClr val="FF5757"/>
    <a:srgbClr val="00B400"/>
    <a:srgbClr val="00D400"/>
    <a:srgbClr val="A50021"/>
    <a:srgbClr val="FF0000"/>
    <a:srgbClr val="00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78781" autoAdjust="0"/>
  </p:normalViewPr>
  <p:slideViewPr>
    <p:cSldViewPr>
      <p:cViewPr varScale="1">
        <p:scale>
          <a:sx n="39" d="100"/>
          <a:sy n="39" d="100"/>
        </p:scale>
        <p:origin x="-1488" y="-104"/>
      </p:cViewPr>
      <p:guideLst>
        <p:guide orient="horz" pos="2092"/>
        <p:guide pos="2857"/>
      </p:guideLst>
    </p:cSldViewPr>
  </p:slideViewPr>
  <p:outlineViewPr>
    <p:cViewPr>
      <p:scale>
        <a:sx n="33" d="100"/>
        <a:sy n="33" d="100"/>
      </p:scale>
      <p:origin x="0" y="35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936"/>
    </p:cViewPr>
  </p:sorterViewPr>
  <p:notesViewPr>
    <p:cSldViewPr>
      <p:cViewPr varScale="1">
        <p:scale>
          <a:sx n="119" d="100"/>
          <a:sy n="119" d="100"/>
        </p:scale>
        <p:origin x="-4056" y="-120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9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800" dirty="0"/>
              <a:t>Slow Start + Congestion </a:t>
            </a:r>
            <a:r>
              <a:rPr lang="en-US" sz="1800" dirty="0" smtClean="0"/>
              <a:t>Avoidance </a:t>
            </a:r>
            <a:r>
              <a:rPr lang="en-US" sz="1800" dirty="0"/>
              <a:t>+ Fast Retransmit</a:t>
            </a:r>
          </a:p>
        </c:rich>
      </c:tx>
      <c:layout>
        <c:manualLayout>
          <c:xMode val="edge"/>
          <c:yMode val="edge"/>
          <c:x val="0.175659126113334"/>
          <c:y val="0.00371867736007497"/>
        </c:manualLayout>
      </c:layout>
      <c:overlay val="0"/>
      <c:spPr>
        <a:noFill/>
        <a:ln w="257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865979381443"/>
          <c:y val="0.128712871287129"/>
          <c:w val="0.871134020618557"/>
          <c:h val="0.742574257425742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2879">
              <a:solidFill>
                <a:srgbClr val="DD0806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numRef>
              <c:f>Sheet1!$B$1:$AD$1</c:f>
              <c:numCache>
                <c:formatCode>General</c:formatCode>
                <c:ptCount val="2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</c:numCache>
            </c:num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1.0</c:v>
                </c:pt>
                <c:pt idx="18">
                  <c:v>2.0</c:v>
                </c:pt>
                <c:pt idx="19">
                  <c:v>4.0</c:v>
                </c:pt>
                <c:pt idx="20">
                  <c:v>8.0</c:v>
                </c:pt>
                <c:pt idx="21">
                  <c:v>9.0</c:v>
                </c:pt>
                <c:pt idx="22">
                  <c:v>10.0</c:v>
                </c:pt>
                <c:pt idx="23">
                  <c:v>11.0</c:v>
                </c:pt>
                <c:pt idx="24">
                  <c:v>12.0</c:v>
                </c:pt>
                <c:pt idx="25">
                  <c:v>13.0</c:v>
                </c:pt>
                <c:pt idx="26">
                  <c:v>14.0</c:v>
                </c:pt>
                <c:pt idx="27">
                  <c:v>15.0</c:v>
                </c:pt>
                <c:pt idx="28">
                  <c:v>16.0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1509576"/>
        <c:axId val="-2081501144"/>
      </c:lineChart>
      <c:catAx>
        <c:axId val="-2081509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8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round-trip times</a:t>
                </a:r>
              </a:p>
            </c:rich>
          </c:tx>
          <c:layout>
            <c:manualLayout>
              <c:xMode val="edge"/>
              <c:yMode val="edge"/>
              <c:x val="0.492268041237113"/>
              <c:y val="0.930693069306931"/>
            </c:manualLayout>
          </c:layout>
          <c:overlay val="0"/>
          <c:spPr>
            <a:noFill/>
            <a:ln w="257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081501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15011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79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window </a:t>
                </a:r>
              </a:p>
              <a:p>
                <a:pPr algn="ctr">
                  <a:defRPr sz="79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(in segs)</a:t>
                </a:r>
              </a:p>
            </c:rich>
          </c:tx>
          <c:layout>
            <c:manualLayout>
              <c:xMode val="edge"/>
              <c:yMode val="edge"/>
              <c:x val="0.0180412371134021"/>
              <c:y val="0.440594059405941"/>
            </c:manualLayout>
          </c:layout>
          <c:overlay val="0"/>
          <c:spPr>
            <a:noFill/>
            <a:ln w="257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081509576"/>
        <c:crosses val="autoZero"/>
        <c:crossBetween val="between"/>
      </c:valAx>
      <c:spPr>
        <a:noFill/>
        <a:ln w="2575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9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000" dirty="0"/>
              <a:t>Slow Start + Congestion </a:t>
            </a:r>
            <a:r>
              <a:rPr lang="en-US" sz="2000" dirty="0" smtClean="0"/>
              <a:t>Avoidance </a:t>
            </a:r>
            <a:r>
              <a:rPr lang="en-US" sz="2000" dirty="0"/>
              <a:t>+ Fast Retransmit + Fast Recovery</a:t>
            </a:r>
          </a:p>
        </c:rich>
      </c:tx>
      <c:layout>
        <c:manualLayout>
          <c:xMode val="edge"/>
          <c:yMode val="edge"/>
          <c:x val="0.157216494845361"/>
          <c:y val="0.0099009900990099"/>
        </c:manualLayout>
      </c:layout>
      <c:overlay val="0"/>
      <c:spPr>
        <a:noFill/>
        <a:ln w="257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865979381443"/>
          <c:y val="0.128712871287129"/>
          <c:w val="0.871134020618557"/>
          <c:h val="0.742574257425742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2874">
              <a:solidFill>
                <a:srgbClr val="DD0806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numRef>
              <c:f>Sheet1!$B$1:$AC$1</c:f>
              <c:numCache>
                <c:formatCode>General</c:formatCode>
                <c:ptCount val="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8.0</c:v>
                </c:pt>
                <c:pt idx="6">
                  <c:v>9.0</c:v>
                </c:pt>
                <c:pt idx="7">
                  <c:v>10.0</c:v>
                </c:pt>
                <c:pt idx="8">
                  <c:v>11.0</c:v>
                </c:pt>
                <c:pt idx="9">
                  <c:v>12.0</c:v>
                </c:pt>
                <c:pt idx="10">
                  <c:v>13.0</c:v>
                </c:pt>
                <c:pt idx="11">
                  <c:v>14.0</c:v>
                </c:pt>
                <c:pt idx="12">
                  <c:v>15.0</c:v>
                </c:pt>
                <c:pt idx="13">
                  <c:v>16.0</c:v>
                </c:pt>
                <c:pt idx="14">
                  <c:v>8.0</c:v>
                </c:pt>
                <c:pt idx="15">
                  <c:v>9.0</c:v>
                </c:pt>
                <c:pt idx="16">
                  <c:v>10.0</c:v>
                </c:pt>
                <c:pt idx="17">
                  <c:v>11.0</c:v>
                </c:pt>
                <c:pt idx="18">
                  <c:v>12.0</c:v>
                </c:pt>
                <c:pt idx="19">
                  <c:v>13.0</c:v>
                </c:pt>
                <c:pt idx="20">
                  <c:v>14.0</c:v>
                </c:pt>
                <c:pt idx="21">
                  <c:v>15.0</c:v>
                </c:pt>
                <c:pt idx="22">
                  <c:v>16.0</c:v>
                </c:pt>
                <c:pt idx="23">
                  <c:v>8.0</c:v>
                </c:pt>
                <c:pt idx="24">
                  <c:v>9.0</c:v>
                </c:pt>
                <c:pt idx="25">
                  <c:v>10.0</c:v>
                </c:pt>
                <c:pt idx="26">
                  <c:v>11.0</c:v>
                </c:pt>
                <c:pt idx="27">
                  <c:v>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995560"/>
        <c:axId val="2078976216"/>
      </c:lineChart>
      <c:catAx>
        <c:axId val="2078995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8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round-trip times</a:t>
                </a:r>
              </a:p>
            </c:rich>
          </c:tx>
          <c:layout>
            <c:manualLayout>
              <c:xMode val="edge"/>
              <c:yMode val="edge"/>
              <c:x val="0.492268041237113"/>
              <c:y val="0.930693069306931"/>
            </c:manualLayout>
          </c:layout>
          <c:overlay val="0"/>
          <c:spPr>
            <a:noFill/>
            <a:ln w="2574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78976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89762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79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window </a:t>
                </a:r>
              </a:p>
              <a:p>
                <a:pPr algn="ctr">
                  <a:defRPr sz="79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(in segs)</a:t>
                </a:r>
              </a:p>
            </c:rich>
          </c:tx>
          <c:layout>
            <c:manualLayout>
              <c:xMode val="edge"/>
              <c:yMode val="edge"/>
              <c:x val="0.0180412371134021"/>
              <c:y val="0.440594059405941"/>
            </c:manualLayout>
          </c:layout>
          <c:overlay val="0"/>
          <c:spPr>
            <a:noFill/>
            <a:ln w="2574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78995560"/>
        <c:crosses val="autoZero"/>
        <c:crossBetween val="between"/>
      </c:valAx>
      <c:spPr>
        <a:noFill/>
        <a:ln w="2574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1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fld id="{4425C6C1-CD76-C14C-B01A-1AD093F5B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12938" y="398463"/>
            <a:ext cx="3092450" cy="232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3063" y="2974975"/>
            <a:ext cx="6224587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-112" charset="0"/>
              </a:defRPr>
            </a:lvl1pPr>
          </a:lstStyle>
          <a:p>
            <a:fld id="{A43D0A01-A69C-CD45-84E5-E2446D740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here</a:t>
            </a:r>
          </a:p>
          <a:p>
            <a:endParaRPr lang="en-US" dirty="0" smtClean="0"/>
          </a:p>
          <a:p>
            <a:r>
              <a:rPr lang="en-US" dirty="0" smtClean="0"/>
              <a:t>Success and ACK lost is indistinguishable.  Deliver twice</a:t>
            </a:r>
          </a:p>
          <a:p>
            <a:r>
              <a:rPr lang="en-US" dirty="0" smtClean="0"/>
              <a:t>Cant recognize resends!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now know how to send multiple…..   Without overwhelming the receiver, but now we need to talk about how we send multiple messages without overwhelming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</a:t>
            </a:r>
            <a:r>
              <a:rPr lang="en-US" baseline="0" dirty="0" smtClean="0"/>
              <a:t> it used a fixed sliding window size that would mostly either underutilized the network or congest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ended up being really bad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Goodput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load </a:t>
            </a:r>
          </a:p>
          <a:p>
            <a:r>
              <a:rPr lang="en-US" baseline="0" dirty="0" smtClean="0"/>
              <a:t>Increase in load results in a decrease in useful work done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to operate in a network right before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6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Syns</a:t>
            </a:r>
            <a:r>
              <a:rPr lang="en-US" dirty="0" smtClean="0"/>
              <a:t> are retransmitted if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</a:t>
            </a:r>
            <a:r>
              <a:rPr lang="en-US" dirty="0" err="1" smtClean="0"/>
              <a:t>syn</a:t>
            </a:r>
            <a:r>
              <a:rPr lang="en-US" dirty="0" smtClean="0"/>
              <a:t>-&gt;</a:t>
            </a:r>
            <a:r>
              <a:rPr lang="en-US" dirty="0" err="1" smtClean="0"/>
              <a:t>syn</a:t>
            </a:r>
            <a:r>
              <a:rPr lang="en-US" dirty="0" smtClean="0"/>
              <a:t> </a:t>
            </a:r>
            <a:r>
              <a:rPr lang="en-US" dirty="0" err="1" smtClean="0"/>
              <a:t>ack</a:t>
            </a:r>
            <a:r>
              <a:rPr lang="en-US" dirty="0" smtClean="0"/>
              <a:t>-&gt;</a:t>
            </a:r>
            <a:r>
              <a:rPr lang="en-US" dirty="0" err="1" smtClean="0"/>
              <a:t>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happens when both initiate</a:t>
            </a:r>
            <a:r>
              <a:rPr lang="en-US" baseline="0" dirty="0" smtClean="0"/>
              <a:t> at the same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the easier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let’s look at the receiver</a:t>
            </a:r>
          </a:p>
          <a:p>
            <a:endParaRPr lang="en-US" dirty="0" smtClean="0"/>
          </a:p>
          <a:p>
            <a:r>
              <a:rPr lang="en-US" dirty="0" smtClean="0"/>
              <a:t>I’ll present two approaches.  First the one that TCP originally used, then the one it uses today.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problems</a:t>
            </a:r>
            <a:r>
              <a:rPr lang="en-US" baseline="0" dirty="0" smtClean="0"/>
              <a:t> is that, if we only lose one packet, we spend a lot of time retransmitting everything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think, what if we didn’t raise</a:t>
            </a:r>
            <a:r>
              <a:rPr lang="en-US" baseline="0" dirty="0" smtClean="0"/>
              <a:t> LAS?  No </a:t>
            </a:r>
            <a:r>
              <a:rPr lang="en-US" baseline="0" dirty="0" err="1" smtClean="0"/>
              <a:t>Ack</a:t>
            </a:r>
            <a:r>
              <a:rPr lang="en-US" baseline="0" dirty="0" smtClean="0"/>
              <a:t> =&gt;  timeout</a:t>
            </a:r>
          </a:p>
          <a:p>
            <a:endParaRPr lang="en-US" baseline="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data is </a:t>
            </a:r>
            <a:r>
              <a:rPr lang="en-US" sz="2400" dirty="0" err="1" smtClean="0"/>
              <a:t>acked</a:t>
            </a:r>
            <a:r>
              <a:rPr lang="en-US" sz="2400" dirty="0" smtClean="0"/>
              <a:t>, sender will send more!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data is not </a:t>
            </a:r>
            <a:r>
              <a:rPr lang="en-US" sz="2400" dirty="0" err="1" smtClean="0"/>
              <a:t>acked</a:t>
            </a:r>
            <a:r>
              <a:rPr lang="en-US" sz="2400" dirty="0" smtClean="0"/>
              <a:t>, sender will retransmit!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knows anyway</a:t>
            </a:r>
          </a:p>
          <a:p>
            <a:r>
              <a:rPr lang="en-US" dirty="0" smtClean="0"/>
              <a:t>WIN measured from LAS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Communicated with</a:t>
            </a:r>
            <a:r>
              <a:rPr lang="en-US" baseline="0" dirty="0" smtClean="0"/>
              <a:t> 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0A01-A69C-CD45-84E5-E2446D740EF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247168-5B58-5C46-9E04-28EA8B389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683ACA-93A8-8F4C-8B81-39495208C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2953B6-4FDC-6140-BB60-EA66768C7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1BB94BA-2A10-994F-B9DB-B4672A4A1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BA41662-C934-6A4F-B1ED-7844E97E5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98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F57CD6F-708E-5740-BDAC-4E14CAAB7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955AA82-371F-6343-9D04-D630BF7E7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A80BF1C6-D3F5-5344-9F52-D415C7EF2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7ED854-7814-5549-AEF3-B8BF8E3EE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9F3EB7-63DD-C84C-A2EC-29855D329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0F5BB2-365E-D842-AF8B-3A4DF4458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8D3854-9FE7-1C4E-95FF-FD9A3566E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25E8C9-96B7-C44D-A410-CCA820C3D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D48EE3-C9E1-8447-BEF9-33769FB39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439B1-7E37-5D40-B0E4-AB6BC1718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1BE1AB-687E-D44D-A8FF-5D37DE7BD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838" y="6245225"/>
            <a:ext cx="3681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fld id="{9B9522B0-1DE4-AA44-876A-C7F66AFD51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Helvetica"/>
          <a:ea typeface="+mj-ea"/>
          <a:cs typeface="Helvetica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A3800"/>
        </a:buClr>
        <a:buSzPct val="50000"/>
        <a:buFont typeface="Wingdings" pitchFamily="-112" charset="2"/>
        <a:defRPr sz="28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A3800"/>
        </a:buClr>
        <a:buSzPct val="65000"/>
        <a:buFont typeface="Georgia" pitchFamily="-112" charset="0"/>
        <a:buChar char="−"/>
        <a:defRPr sz="24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28600"/>
            <a:ext cx="8955087" cy="1143000"/>
          </a:xfrm>
        </p:spPr>
        <p:txBody>
          <a:bodyPr/>
          <a:lstStyle/>
          <a:p>
            <a:r>
              <a:rPr lang="en-US"/>
              <a:t>Transmission Control Protocol (TCP)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Reliable </a:t>
            </a:r>
            <a:r>
              <a:rPr lang="en-US" sz="2800" dirty="0" smtClean="0"/>
              <a:t>bi-directional byte stream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Connection-oriented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Flow </a:t>
            </a:r>
            <a:r>
              <a:rPr lang="en-US" sz="2800" dirty="0" smtClean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prevent sender from overrunning receiver </a:t>
            </a:r>
            <a:r>
              <a:rPr lang="en-US" sz="2400" dirty="0" smtClean="0"/>
              <a:t>buffers</a:t>
            </a:r>
          </a:p>
          <a:p>
            <a:pPr>
              <a:lnSpc>
                <a:spcPct val="90000"/>
              </a:lnSpc>
            </a:pPr>
            <a:r>
              <a:rPr lang="en-US" dirty="0"/>
              <a:t>Highly tuned congestion control algorithm</a:t>
            </a:r>
          </a:p>
          <a:p>
            <a:pPr marL="857250" lvl="1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Sliding window, go back N/SACK, RTT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smtClean="0"/>
              <a:t>…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2"/>
          <a:srcRect b="34236"/>
          <a:stretch>
            <a:fillRect/>
          </a:stretch>
        </p:blipFill>
        <p:spPr bwMode="auto">
          <a:xfrm>
            <a:off x="791580" y="1592796"/>
            <a:ext cx="7465640" cy="46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5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</a:t>
            </a:r>
            <a:r>
              <a:rPr lang="en-US" dirty="0"/>
              <a:t>Estimated Retransmit Timer</a:t>
            </a:r>
          </a:p>
        </p:txBody>
      </p:sp>
    </p:spTree>
    <p:extLst>
      <p:ext uri="{BB962C8B-B14F-4D97-AF65-F5344CB8AC3E}">
        <p14:creationId xmlns:p14="http://schemas.microsoft.com/office/powerpoint/2010/main" val="151196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What about retransmissions?</a:t>
            </a:r>
            <a:endParaRPr lang="en-US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5878513" cy="4114800"/>
          </a:xfrm>
        </p:spPr>
        <p:txBody>
          <a:bodyPr/>
          <a:lstStyle/>
          <a:p>
            <a:r>
              <a:rPr lang="en-US" dirty="0"/>
              <a:t>How do we distinguish first </a:t>
            </a:r>
            <a:r>
              <a:rPr lang="en-US" dirty="0" err="1"/>
              <a:t>ack</a:t>
            </a:r>
            <a:r>
              <a:rPr lang="en-US" dirty="0"/>
              <a:t> from retransmitted </a:t>
            </a:r>
            <a:r>
              <a:rPr lang="en-US" dirty="0" err="1"/>
              <a:t>ack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First send to first </a:t>
            </a:r>
            <a:r>
              <a:rPr lang="en-US" dirty="0" err="1"/>
              <a:t>ack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What if </a:t>
            </a:r>
            <a:r>
              <a:rPr lang="en-US" dirty="0" err="1"/>
              <a:t>ack</a:t>
            </a:r>
            <a:r>
              <a:rPr lang="en-US" dirty="0"/>
              <a:t> dropped?</a:t>
            </a:r>
          </a:p>
          <a:p>
            <a:pPr lvl="1"/>
            <a:r>
              <a:rPr lang="en-US" dirty="0"/>
              <a:t>Last send to last </a:t>
            </a:r>
            <a:r>
              <a:rPr lang="en-US" dirty="0" err="1"/>
              <a:t>ack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What if last </a:t>
            </a:r>
            <a:r>
              <a:rPr lang="en-US" dirty="0" err="1"/>
              <a:t>ack</a:t>
            </a:r>
            <a:r>
              <a:rPr lang="en-US" dirty="0"/>
              <a:t> dropped?</a:t>
            </a:r>
          </a:p>
          <a:p>
            <a:r>
              <a:rPr lang="en-US" dirty="0"/>
              <a:t>Might never be able to fix too short a timeout!</a:t>
            </a: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6969125" y="19685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17" name="Line 5"/>
          <p:cNvSpPr>
            <a:spLocks noChangeShapeType="1"/>
          </p:cNvSpPr>
          <p:nvPr/>
        </p:nvSpPr>
        <p:spPr bwMode="auto">
          <a:xfrm>
            <a:off x="8416925" y="18923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 rot="688582">
            <a:off x="6935788" y="2747963"/>
            <a:ext cx="1552575" cy="352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 rot="688582">
            <a:off x="6959600" y="3911600"/>
            <a:ext cx="1552575" cy="352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 rot="688582" flipH="1">
            <a:off x="7107238" y="3160713"/>
            <a:ext cx="1184275" cy="1038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 rot="688582" flipH="1">
            <a:off x="7107238" y="4324350"/>
            <a:ext cx="1184275" cy="1038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6452672" y="3438009"/>
            <a:ext cx="10741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Timeout!</a:t>
            </a:r>
          </a:p>
        </p:txBody>
      </p:sp>
    </p:spTree>
    <p:extLst>
      <p:ext uri="{BB962C8B-B14F-4D97-AF65-F5344CB8AC3E}">
        <p14:creationId xmlns:p14="http://schemas.microsoft.com/office/powerpoint/2010/main" val="94384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</a:t>
            </a:r>
            <a:r>
              <a:rPr lang="en-US" dirty="0"/>
              <a:t>Retransmission </a:t>
            </a:r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TCP: </a:t>
            </a:r>
            <a:r>
              <a:rPr lang="en-US" dirty="0" err="1"/>
              <a:t>Karn</a:t>
            </a:r>
            <a:r>
              <a:rPr lang="en-US" dirty="0"/>
              <a:t>-Partridge</a:t>
            </a:r>
          </a:p>
          <a:p>
            <a:pPr lvl="1"/>
            <a:r>
              <a:rPr lang="en-US" dirty="0"/>
              <a:t>ignore RTT estimates for retransmitted </a:t>
            </a:r>
            <a:r>
              <a:rPr lang="en-US" dirty="0" err="1"/>
              <a:t>pkts</a:t>
            </a:r>
            <a:endParaRPr lang="en-US" dirty="0"/>
          </a:p>
          <a:p>
            <a:pPr lvl="1"/>
            <a:r>
              <a:rPr lang="en-US" dirty="0"/>
              <a:t>double timeout on every retransmission</a:t>
            </a:r>
          </a:p>
          <a:p>
            <a:r>
              <a:rPr lang="en-US" dirty="0"/>
              <a:t>Add sequence #’</a:t>
            </a:r>
            <a:r>
              <a:rPr lang="en-US" dirty="0" err="1"/>
              <a:t>s</a:t>
            </a:r>
            <a:r>
              <a:rPr lang="en-US" dirty="0"/>
              <a:t> to retransmissions (retry #1, retry #2, …)</a:t>
            </a:r>
            <a:endParaRPr lang="en-US" dirty="0" smtClean="0"/>
          </a:p>
          <a:p>
            <a:r>
              <a:rPr lang="en-US" dirty="0" smtClean="0"/>
              <a:t>Modern TCP (RFC 1323): </a:t>
            </a:r>
            <a:r>
              <a:rPr lang="en-US" dirty="0"/>
              <a:t>Add timestamp into packet header; </a:t>
            </a:r>
            <a:r>
              <a:rPr lang="en-US" dirty="0" err="1"/>
              <a:t>ack</a:t>
            </a:r>
            <a:r>
              <a:rPr lang="en-US" dirty="0"/>
              <a:t> returns timestamp</a:t>
            </a:r>
          </a:p>
        </p:txBody>
      </p:sp>
    </p:spTree>
    <p:extLst>
      <p:ext uri="{BB962C8B-B14F-4D97-AF65-F5344CB8AC3E}">
        <p14:creationId xmlns:p14="http://schemas.microsoft.com/office/powerpoint/2010/main" val="32434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</a:t>
            </a:r>
            <a:r>
              <a:rPr lang="en-US" dirty="0"/>
              <a:t>Jacobson/</a:t>
            </a:r>
            <a:r>
              <a:rPr lang="en-US" dirty="0" err="1"/>
              <a:t>Karels</a:t>
            </a:r>
            <a:r>
              <a:rPr lang="en-US" dirty="0"/>
              <a:t> Algorithm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55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Problem: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Variance in RTTs gets large as network gets loaded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Average RTT isn’t a good predictor when we need it most</a:t>
            </a:r>
          </a:p>
          <a:p>
            <a:pPr>
              <a:lnSpc>
                <a:spcPct val="90000"/>
              </a:lnSpc>
            </a:pPr>
            <a:r>
              <a:rPr lang="en-US" sz="2800"/>
              <a:t>Solution: Track variance too.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Difference = SampleRTT – EstimatedRTT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EstimatedRTT = EstimatedRTT + (</a:t>
            </a:r>
            <a:r>
              <a:rPr lang="en-US" sz="2400" b="1">
                <a:sym typeface="Symbol" charset="2"/>
              </a:rPr>
              <a:t></a:t>
            </a:r>
            <a:r>
              <a:rPr lang="en-US" sz="2400"/>
              <a:t> x Difference)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Deviation = Deviation + </a:t>
            </a:r>
            <a:r>
              <a:rPr lang="en-US" sz="2400" b="1">
                <a:sym typeface="Symbol" charset="2"/>
              </a:rPr>
              <a:t></a:t>
            </a:r>
            <a:r>
              <a:rPr lang="en-US" sz="2400"/>
              <a:t>(|Difference|- Deviation)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Timeout = </a:t>
            </a:r>
            <a:r>
              <a:rPr lang="en-US" sz="2400" b="1">
                <a:sym typeface="Symbol" charset="2"/>
              </a:rPr>
              <a:t> </a:t>
            </a:r>
            <a:r>
              <a:rPr lang="en-US" sz="2400"/>
              <a:t>x EstimatedRTT + </a:t>
            </a:r>
            <a:r>
              <a:rPr lang="en-US" sz="2400" b="1">
                <a:sym typeface="Symbol" charset="2"/>
              </a:rPr>
              <a:t> </a:t>
            </a:r>
            <a:r>
              <a:rPr lang="en-US" sz="2400"/>
              <a:t>x Deviation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practice, </a:t>
            </a:r>
            <a:r>
              <a:rPr lang="en-US" sz="2400" b="1">
                <a:sym typeface="Symbol" charset="2"/>
              </a:rPr>
              <a:t></a:t>
            </a:r>
            <a:r>
              <a:rPr lang="en-US" sz="2400"/>
              <a:t> = 1/8, </a:t>
            </a:r>
            <a:r>
              <a:rPr lang="en-US" sz="2400" b="1">
                <a:sym typeface="Symbol" charset="2"/>
              </a:rPr>
              <a:t></a:t>
            </a:r>
            <a:r>
              <a:rPr lang="en-US" sz="2400"/>
              <a:t> = 1 and </a:t>
            </a:r>
            <a:r>
              <a:rPr lang="en-US" sz="2400" b="1">
                <a:sym typeface="Symbol" charset="2"/>
              </a:rPr>
              <a:t> </a:t>
            </a:r>
            <a:r>
              <a:rPr lang="en-US" sz="2400">
                <a:sym typeface="Symbol" charset="2"/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410100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/>
          <p:cNvPicPr>
            <a:picLocks noChangeAspect="1" noChangeArrowheads="1"/>
          </p:cNvPicPr>
          <p:nvPr/>
        </p:nvPicPr>
        <p:blipFill>
          <a:blip r:embed="rId2"/>
          <a:srcRect b="22063"/>
          <a:stretch>
            <a:fillRect/>
          </a:stretch>
        </p:blipFill>
        <p:spPr bwMode="auto">
          <a:xfrm>
            <a:off x="287524" y="1520788"/>
            <a:ext cx="8352928" cy="51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8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</a:t>
            </a:r>
            <a:r>
              <a:rPr lang="en-US" dirty="0"/>
              <a:t>Estimate with Mean + Variance</a:t>
            </a:r>
          </a:p>
        </p:txBody>
      </p:sp>
    </p:spTree>
    <p:extLst>
      <p:ext uri="{BB962C8B-B14F-4D97-AF65-F5344CB8AC3E}">
        <p14:creationId xmlns:p14="http://schemas.microsoft.com/office/powerpoint/2010/main" val="370687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30083" name="Line 3"/>
          <p:cNvSpPr>
            <a:spLocks noChangeShapeType="1"/>
          </p:cNvSpPr>
          <p:nvPr/>
        </p:nvSpPr>
        <p:spPr bwMode="auto">
          <a:xfrm>
            <a:off x="3331096" y="1766218"/>
            <a:ext cx="3175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2486452" y="2388002"/>
            <a:ext cx="68916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</a:t>
            </a:r>
          </a:p>
        </p:txBody>
      </p:sp>
      <p:sp>
        <p:nvSpPr>
          <p:cNvPr id="430085" name="Line 5"/>
          <p:cNvSpPr>
            <a:spLocks noChangeShapeType="1"/>
          </p:cNvSpPr>
          <p:nvPr/>
        </p:nvSpPr>
        <p:spPr bwMode="auto">
          <a:xfrm>
            <a:off x="4169296" y="1797968"/>
            <a:ext cx="3175" cy="186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>
            <a:off x="5617096" y="1797968"/>
            <a:ext cx="3175" cy="186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88582">
            <a:off x="4246924" y="2037668"/>
            <a:ext cx="1447800" cy="369888"/>
            <a:chOff x="1105" y="1275"/>
            <a:chExt cx="912" cy="233"/>
          </a:xfrm>
        </p:grpSpPr>
        <p:sp>
          <p:nvSpPr>
            <p:cNvPr id="430088" name="Line 8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0089" name="Text Box 9"/>
            <p:cNvSpPr txBox="1">
              <a:spLocks noChangeArrowheads="1"/>
            </p:cNvSpPr>
            <p:nvPr/>
          </p:nvSpPr>
          <p:spPr bwMode="auto">
            <a:xfrm>
              <a:off x="1224" y="1275"/>
              <a:ext cx="56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-1217168">
            <a:off x="4094960" y="2801222"/>
            <a:ext cx="1447800" cy="369888"/>
            <a:chOff x="1133" y="1743"/>
            <a:chExt cx="912" cy="233"/>
          </a:xfrm>
        </p:grpSpPr>
        <p:sp>
          <p:nvSpPr>
            <p:cNvPr id="430091" name="Line 11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0092" name="Text Box 12"/>
            <p:cNvSpPr txBox="1">
              <a:spLocks noChangeArrowheads="1"/>
            </p:cNvSpPr>
            <p:nvPr/>
          </p:nvSpPr>
          <p:spPr bwMode="auto">
            <a:xfrm rot="688582">
              <a:off x="1344" y="1743"/>
              <a:ext cx="41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430093" name="AutoShape 13"/>
          <p:cNvCxnSpPr>
            <a:cxnSpLocks noChangeShapeType="1"/>
            <a:stCxn id="430085" idx="0"/>
            <a:endCxn id="430085" idx="1"/>
          </p:cNvCxnSpPr>
          <p:nvPr/>
        </p:nvCxnSpPr>
        <p:spPr bwMode="auto">
          <a:xfrm rot="5400000" flipV="1">
            <a:off x="3225527" y="2729037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8463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30094" name="Text Box 14"/>
          <p:cNvSpPr txBox="1">
            <a:spLocks noChangeArrowheads="1"/>
          </p:cNvSpPr>
          <p:nvPr/>
        </p:nvSpPr>
        <p:spPr bwMode="auto">
          <a:xfrm rot="-5400000">
            <a:off x="3181077" y="2644384"/>
            <a:ext cx="1214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3686534" y="1384702"/>
            <a:ext cx="9290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Sender</a:t>
            </a: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5052684" y="1384702"/>
            <a:ext cx="109548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Receiver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59532" y="3933056"/>
            <a:ext cx="8568952" cy="26746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A3800"/>
              </a:buClr>
              <a:buSzPct val="50000"/>
              <a:buFont typeface="Wingdings" pitchFamily="-11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A3800"/>
              </a:buClr>
              <a:buSzPct val="65000"/>
              <a:buFont typeface="Georgia" pitchFamily="-112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latin typeface="Helvetica"/>
                <a:cs typeface="Helvetica"/>
              </a:rPr>
              <a:t>What’s next: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Helvetica"/>
                <a:cs typeface="Helvetica"/>
              </a:rPr>
              <a:t>Example: BW = 1Mbps RTT = 100ms 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 10pks/sec</a:t>
            </a:r>
            <a:endParaRPr lang="en-US" dirty="0" smtClean="0">
              <a:latin typeface="Helvetica"/>
              <a:cs typeface="Helvetica"/>
            </a:endParaRPr>
          </a:p>
          <a:p>
            <a:pPr marL="857250" lvl="1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10Mbps?</a:t>
            </a:r>
            <a:endParaRPr lang="en-US" dirty="0">
              <a:latin typeface="Helvetica"/>
              <a:cs typeface="Helvetica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Helvetica"/>
                <a:cs typeface="Helvetica"/>
              </a:rPr>
              <a:t>Let’s send send </a:t>
            </a:r>
            <a:r>
              <a:rPr lang="en-US" dirty="0">
                <a:latin typeface="Helvetica"/>
                <a:cs typeface="Helvetica"/>
              </a:rPr>
              <a:t>multiple packets without waiting for first to be </a:t>
            </a:r>
            <a:r>
              <a:rPr lang="en-US" dirty="0" err="1" smtClean="0">
                <a:latin typeface="Helvetica"/>
                <a:cs typeface="Helvetica"/>
              </a:rPr>
              <a:t>acked</a:t>
            </a: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1376772"/>
            <a:ext cx="2678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What we have: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0331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39236" cy="45259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Retransmissions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Sequence numbers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Timeouts/RTTs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Connections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Sliding Window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Multiple in-flight messages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Flow control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Congestion Control</a:t>
            </a:r>
          </a:p>
          <a:p>
            <a:pPr marL="857250" lvl="1" indent="-457200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94BA-2A10-994F-B9DB-B4672A4A1B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868363"/>
          </a:xfrm>
        </p:spPr>
        <p:txBody>
          <a:bodyPr/>
          <a:lstStyle/>
          <a:p>
            <a:r>
              <a:rPr lang="en-US" dirty="0" smtClean="0"/>
              <a:t>Connections: What are they good for?</a:t>
            </a:r>
            <a:endParaRPr lang="en-US" dirty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Allows both sides to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allocate state for buffer size, state variables, …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calculate estimated RTT, estimated MTU, etc.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Helps prevent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Duplicates across incarnations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Intentional hijacking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random </a:t>
            </a:r>
            <a:r>
              <a:rPr lang="en-US" sz="2400" dirty="0" err="1"/>
              <a:t>nonces</a:t>
            </a:r>
            <a:r>
              <a:rPr lang="en-US" sz="2400" dirty="0"/>
              <a:t> =&gt; weak form of </a:t>
            </a:r>
            <a:r>
              <a:rPr lang="en-US" sz="2400" dirty="0" smtClean="0"/>
              <a:t>authentication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Opens both directions for transfer</a:t>
            </a:r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1676400" y="2524125"/>
            <a:ext cx="173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Active participant</a:t>
            </a:r>
            <a:endParaRPr lang="en-US">
              <a:latin typeface="Times New Roman" charset="0"/>
            </a:endParaRPr>
          </a:p>
        </p:txBody>
      </p:sp>
      <p:sp>
        <p:nvSpPr>
          <p:cNvPr id="607237" name="Rectangle 5"/>
          <p:cNvSpPr>
            <a:spLocks noChangeArrowheads="1"/>
          </p:cNvSpPr>
          <p:nvPr/>
        </p:nvSpPr>
        <p:spPr bwMode="auto">
          <a:xfrm>
            <a:off x="2214563" y="2789238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(client)</a:t>
            </a:r>
            <a:endParaRPr lang="en-US">
              <a:latin typeface="Times New Roman" charset="0"/>
            </a:endParaRPr>
          </a:p>
        </p:txBody>
      </p:sp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5229225" y="2524125"/>
            <a:ext cx="191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Passive participant</a:t>
            </a:r>
            <a:endParaRPr lang="en-US">
              <a:latin typeface="Times New Roman" charset="0"/>
            </a:endParaRPr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5781675" y="2789238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(server)</a:t>
            </a:r>
            <a:endParaRPr lang="en-US">
              <a:latin typeface="Times New Roman" charset="0"/>
            </a:endParaRPr>
          </a:p>
        </p:txBody>
      </p:sp>
      <p:sp>
        <p:nvSpPr>
          <p:cNvPr id="607240" name="Rectangle 8"/>
          <p:cNvSpPr>
            <a:spLocks noChangeArrowheads="1"/>
          </p:cNvSpPr>
          <p:nvPr/>
        </p:nvSpPr>
        <p:spPr bwMode="auto">
          <a:xfrm rot="780000">
            <a:off x="3065463" y="3409950"/>
            <a:ext cx="236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SequenceNum = </a:t>
            </a:r>
            <a:endParaRPr lang="en-US">
              <a:latin typeface="Times New Roman" charset="0"/>
            </a:endParaRPr>
          </a:p>
        </p:txBody>
      </p:sp>
      <p:sp>
        <p:nvSpPr>
          <p:cNvPr id="607241" name="Rectangle 9"/>
          <p:cNvSpPr>
            <a:spLocks noChangeArrowheads="1"/>
          </p:cNvSpPr>
          <p:nvPr/>
        </p:nvSpPr>
        <p:spPr bwMode="auto">
          <a:xfrm rot="780000">
            <a:off x="5394325" y="36877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607242" name="Rectangle 10"/>
          <p:cNvSpPr>
            <a:spLocks noChangeArrowheads="1"/>
          </p:cNvSpPr>
          <p:nvPr/>
        </p:nvSpPr>
        <p:spPr bwMode="auto">
          <a:xfrm rot="20760000">
            <a:off x="2660650" y="4351338"/>
            <a:ext cx="2933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SYN + ACK, SequenceNum = </a:t>
            </a:r>
            <a:endParaRPr lang="en-US">
              <a:latin typeface="Times New Roman" charset="0"/>
            </a:endParaRPr>
          </a:p>
        </p:txBody>
      </p:sp>
      <p:sp>
        <p:nvSpPr>
          <p:cNvPr id="607243" name="Rectangle 11"/>
          <p:cNvSpPr>
            <a:spLocks noChangeArrowheads="1"/>
          </p:cNvSpPr>
          <p:nvPr/>
        </p:nvSpPr>
        <p:spPr bwMode="auto">
          <a:xfrm rot="20760000">
            <a:off x="5503863" y="397668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y</a:t>
            </a:r>
            <a:endParaRPr lang="en-US">
              <a:latin typeface="Times New Roman" charset="0"/>
            </a:endParaRPr>
          </a:p>
        </p:txBody>
      </p:sp>
      <p:sp>
        <p:nvSpPr>
          <p:cNvPr id="607244" name="Rectangle 12"/>
          <p:cNvSpPr>
            <a:spLocks noChangeArrowheads="1"/>
          </p:cNvSpPr>
          <p:nvPr/>
        </p:nvSpPr>
        <p:spPr bwMode="auto">
          <a:xfrm rot="20760000">
            <a:off x="5614988" y="39687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,</a:t>
            </a:r>
            <a:endParaRPr lang="en-US">
              <a:latin typeface="Times New Roman" charset="0"/>
            </a:endParaRPr>
          </a:p>
        </p:txBody>
      </p:sp>
      <p:sp>
        <p:nvSpPr>
          <p:cNvPr id="607245" name="Line 13"/>
          <p:cNvSpPr>
            <a:spLocks noChangeShapeType="1"/>
          </p:cNvSpPr>
          <p:nvPr/>
        </p:nvSpPr>
        <p:spPr bwMode="auto">
          <a:xfrm>
            <a:off x="2555875" y="3082925"/>
            <a:ext cx="1588" cy="29987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46" name="Line 14"/>
          <p:cNvSpPr>
            <a:spLocks noChangeShapeType="1"/>
          </p:cNvSpPr>
          <p:nvPr/>
        </p:nvSpPr>
        <p:spPr bwMode="auto">
          <a:xfrm>
            <a:off x="6137275" y="3089275"/>
            <a:ext cx="6350" cy="3006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47" name="Line 15"/>
          <p:cNvSpPr>
            <a:spLocks noChangeShapeType="1"/>
          </p:cNvSpPr>
          <p:nvPr/>
        </p:nvSpPr>
        <p:spPr bwMode="auto">
          <a:xfrm>
            <a:off x="2555875" y="3348038"/>
            <a:ext cx="3451225" cy="7699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48" name="Freeform 16"/>
          <p:cNvSpPr>
            <a:spLocks/>
          </p:cNvSpPr>
          <p:nvPr/>
        </p:nvSpPr>
        <p:spPr bwMode="auto">
          <a:xfrm>
            <a:off x="5965825" y="4078288"/>
            <a:ext cx="163513" cy="80962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03" y="51"/>
              </a:cxn>
              <a:cxn ang="0">
                <a:pos x="18" y="0"/>
              </a:cxn>
              <a:cxn ang="0">
                <a:pos x="5" y="51"/>
              </a:cxn>
              <a:cxn ang="0">
                <a:pos x="5" y="51"/>
              </a:cxn>
              <a:cxn ang="0">
                <a:pos x="0" y="47"/>
              </a:cxn>
            </a:cxnLst>
            <a:rect l="0" t="0" r="r" b="b"/>
            <a:pathLst>
              <a:path w="103" h="51">
                <a:moveTo>
                  <a:pt x="0" y="47"/>
                </a:moveTo>
                <a:lnTo>
                  <a:pt x="103" y="51"/>
                </a:lnTo>
                <a:lnTo>
                  <a:pt x="18" y="0"/>
                </a:lnTo>
                <a:lnTo>
                  <a:pt x="5" y="51"/>
                </a:lnTo>
                <a:lnTo>
                  <a:pt x="5" y="51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49" name="Rectangle 17"/>
          <p:cNvSpPr>
            <a:spLocks noChangeArrowheads="1"/>
          </p:cNvSpPr>
          <p:nvPr/>
        </p:nvSpPr>
        <p:spPr bwMode="auto">
          <a:xfrm rot="720000">
            <a:off x="2752725" y="5411788"/>
            <a:ext cx="259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ACK, Acknowledgment = </a:t>
            </a:r>
            <a:endParaRPr lang="en-US">
              <a:latin typeface="Times New Roman" charset="0"/>
            </a:endParaRPr>
          </a:p>
        </p:txBody>
      </p:sp>
      <p:sp>
        <p:nvSpPr>
          <p:cNvPr id="607250" name="Rectangle 18"/>
          <p:cNvSpPr>
            <a:spLocks noChangeArrowheads="1"/>
          </p:cNvSpPr>
          <p:nvPr/>
        </p:nvSpPr>
        <p:spPr bwMode="auto">
          <a:xfrm rot="720000">
            <a:off x="5310188" y="569277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y</a:t>
            </a:r>
            <a:endParaRPr lang="en-US">
              <a:latin typeface="Times New Roman" charset="0"/>
            </a:endParaRPr>
          </a:p>
        </p:txBody>
      </p:sp>
      <p:sp>
        <p:nvSpPr>
          <p:cNvPr id="607251" name="Rectangle 19"/>
          <p:cNvSpPr>
            <a:spLocks noChangeArrowheads="1"/>
          </p:cNvSpPr>
          <p:nvPr/>
        </p:nvSpPr>
        <p:spPr bwMode="auto">
          <a:xfrm rot="720000">
            <a:off x="5418138" y="57277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 + </a:t>
            </a:r>
            <a:endParaRPr lang="en-US">
              <a:latin typeface="Times New Roman" charset="0"/>
            </a:endParaRPr>
          </a:p>
        </p:txBody>
      </p:sp>
      <p:sp>
        <p:nvSpPr>
          <p:cNvPr id="607252" name="Rectangle 20"/>
          <p:cNvSpPr>
            <a:spLocks noChangeArrowheads="1"/>
          </p:cNvSpPr>
          <p:nvPr/>
        </p:nvSpPr>
        <p:spPr bwMode="auto">
          <a:xfrm rot="720000">
            <a:off x="5672138" y="57673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607253" name="Line 21"/>
          <p:cNvSpPr>
            <a:spLocks noChangeShapeType="1"/>
          </p:cNvSpPr>
          <p:nvPr/>
        </p:nvSpPr>
        <p:spPr bwMode="auto">
          <a:xfrm>
            <a:off x="2562225" y="5045075"/>
            <a:ext cx="3444875" cy="771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54" name="Line 22"/>
          <p:cNvSpPr>
            <a:spLocks noChangeShapeType="1"/>
          </p:cNvSpPr>
          <p:nvPr/>
        </p:nvSpPr>
        <p:spPr bwMode="auto">
          <a:xfrm flipH="1">
            <a:off x="2698750" y="4159250"/>
            <a:ext cx="3438525" cy="8524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55" name="Freeform 23"/>
          <p:cNvSpPr>
            <a:spLocks/>
          </p:cNvSpPr>
          <p:nvPr/>
        </p:nvSpPr>
        <p:spPr bwMode="auto">
          <a:xfrm>
            <a:off x="2555875" y="4964113"/>
            <a:ext cx="163513" cy="80962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51"/>
              </a:cxn>
              <a:cxn ang="0">
                <a:pos x="103" y="51"/>
              </a:cxn>
              <a:cxn ang="0">
                <a:pos x="90" y="4"/>
              </a:cxn>
              <a:cxn ang="0">
                <a:pos x="90" y="4"/>
              </a:cxn>
              <a:cxn ang="0">
                <a:pos x="86" y="0"/>
              </a:cxn>
            </a:cxnLst>
            <a:rect l="0" t="0" r="r" b="b"/>
            <a:pathLst>
              <a:path w="103" h="51">
                <a:moveTo>
                  <a:pt x="86" y="0"/>
                </a:moveTo>
                <a:lnTo>
                  <a:pt x="0" y="51"/>
                </a:lnTo>
                <a:lnTo>
                  <a:pt x="103" y="51"/>
                </a:lnTo>
                <a:lnTo>
                  <a:pt x="90" y="4"/>
                </a:lnTo>
                <a:lnTo>
                  <a:pt x="90" y="4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56" name="Rectangle 24"/>
          <p:cNvSpPr>
            <a:spLocks noChangeArrowheads="1"/>
          </p:cNvSpPr>
          <p:nvPr/>
        </p:nvSpPr>
        <p:spPr bwMode="auto">
          <a:xfrm rot="20760000">
            <a:off x="3436938" y="4613275"/>
            <a:ext cx="2000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Acknowledgment = </a:t>
            </a:r>
            <a:endParaRPr lang="en-US">
              <a:latin typeface="Times New Roman" charset="0"/>
            </a:endParaRPr>
          </a:p>
        </p:txBody>
      </p:sp>
      <p:sp>
        <p:nvSpPr>
          <p:cNvPr id="607257" name="Rectangle 25"/>
          <p:cNvSpPr>
            <a:spLocks noChangeArrowheads="1"/>
          </p:cNvSpPr>
          <p:nvPr/>
        </p:nvSpPr>
        <p:spPr bwMode="auto">
          <a:xfrm rot="20760000">
            <a:off x="5387975" y="4362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607258" name="Rectangle 26"/>
          <p:cNvSpPr>
            <a:spLocks noChangeArrowheads="1"/>
          </p:cNvSpPr>
          <p:nvPr/>
        </p:nvSpPr>
        <p:spPr bwMode="auto">
          <a:xfrm rot="20760000">
            <a:off x="5502275" y="43195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 + </a:t>
            </a:r>
            <a:endParaRPr lang="en-US">
              <a:latin typeface="Times New Roman" charset="0"/>
            </a:endParaRPr>
          </a:p>
        </p:txBody>
      </p:sp>
      <p:sp>
        <p:nvSpPr>
          <p:cNvPr id="607259" name="Rectangle 27"/>
          <p:cNvSpPr>
            <a:spLocks noChangeArrowheads="1"/>
          </p:cNvSpPr>
          <p:nvPr/>
        </p:nvSpPr>
        <p:spPr bwMode="auto">
          <a:xfrm rot="20760000">
            <a:off x="5749925" y="42672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607260" name="Freeform 28"/>
          <p:cNvSpPr>
            <a:spLocks/>
          </p:cNvSpPr>
          <p:nvPr/>
        </p:nvSpPr>
        <p:spPr bwMode="auto">
          <a:xfrm>
            <a:off x="5965825" y="5775325"/>
            <a:ext cx="163513" cy="74613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03" y="47"/>
              </a:cxn>
              <a:cxn ang="0">
                <a:pos x="18" y="0"/>
              </a:cxn>
              <a:cxn ang="0">
                <a:pos x="5" y="47"/>
              </a:cxn>
              <a:cxn ang="0">
                <a:pos x="5" y="47"/>
              </a:cxn>
              <a:cxn ang="0">
                <a:pos x="0" y="47"/>
              </a:cxn>
            </a:cxnLst>
            <a:rect l="0" t="0" r="r" b="b"/>
            <a:pathLst>
              <a:path w="103" h="47">
                <a:moveTo>
                  <a:pt x="0" y="47"/>
                </a:moveTo>
                <a:lnTo>
                  <a:pt x="103" y="47"/>
                </a:lnTo>
                <a:lnTo>
                  <a:pt x="18" y="0"/>
                </a:lnTo>
                <a:lnTo>
                  <a:pt x="5" y="47"/>
                </a:lnTo>
                <a:lnTo>
                  <a:pt x="5" y="47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61" name="Line 29"/>
          <p:cNvSpPr>
            <a:spLocks noChangeShapeType="1"/>
          </p:cNvSpPr>
          <p:nvPr/>
        </p:nvSpPr>
        <p:spPr bwMode="auto">
          <a:xfrm flipH="1">
            <a:off x="3505200" y="6248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7262" name="Text Box 30"/>
          <p:cNvSpPr txBox="1">
            <a:spLocks noChangeArrowheads="1"/>
          </p:cNvSpPr>
          <p:nvPr/>
        </p:nvSpPr>
        <p:spPr bwMode="auto">
          <a:xfrm>
            <a:off x="3721100" y="58674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+data</a:t>
            </a:r>
          </a:p>
        </p:txBody>
      </p:sp>
      <p:sp>
        <p:nvSpPr>
          <p:cNvPr id="32" name="Rectangle 1026"/>
          <p:cNvSpPr txBox="1">
            <a:spLocks noChangeArrowheads="1"/>
          </p:cNvSpPr>
          <p:nvPr/>
        </p:nvSpPr>
        <p:spPr bwMode="auto">
          <a:xfrm>
            <a:off x="0" y="2921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Helvetica"/>
                <a:ea typeface="+mj-ea"/>
                <a:cs typeface="Helvetic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9C"/>
                </a:solidFill>
                <a:latin typeface="Georgia" pitchFamily="-112" charset="0"/>
              </a:defRPr>
            </a:lvl9pPr>
          </a:lstStyle>
          <a:p>
            <a:r>
              <a:rPr lang="en-US" dirty="0" smtClean="0"/>
              <a:t>Connections: Three-Way Handshake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Freeform 2"/>
          <p:cNvSpPr>
            <a:spLocks/>
          </p:cNvSpPr>
          <p:nvPr/>
        </p:nvSpPr>
        <p:spPr bwMode="auto">
          <a:xfrm>
            <a:off x="3702050" y="6172200"/>
            <a:ext cx="946150" cy="277813"/>
          </a:xfrm>
          <a:custGeom>
            <a:avLst/>
            <a:gdLst/>
            <a:ahLst/>
            <a:cxnLst>
              <a:cxn ang="0">
                <a:pos x="696" y="201"/>
              </a:cxn>
              <a:cxn ang="0">
                <a:pos x="696" y="0"/>
              </a:cxn>
              <a:cxn ang="0">
                <a:pos x="0" y="0"/>
              </a:cxn>
              <a:cxn ang="0">
                <a:pos x="0" y="204"/>
              </a:cxn>
              <a:cxn ang="0">
                <a:pos x="696" y="204"/>
              </a:cxn>
              <a:cxn ang="0">
                <a:pos x="696" y="204"/>
              </a:cxn>
            </a:cxnLst>
            <a:rect l="0" t="0" r="r" b="b"/>
            <a:pathLst>
              <a:path w="696" h="204">
                <a:moveTo>
                  <a:pt x="696" y="201"/>
                </a:moveTo>
                <a:lnTo>
                  <a:pt x="696" y="0"/>
                </a:lnTo>
                <a:lnTo>
                  <a:pt x="0" y="0"/>
                </a:lnTo>
                <a:lnTo>
                  <a:pt x="0" y="204"/>
                </a:lnTo>
                <a:lnTo>
                  <a:pt x="696" y="204"/>
                </a:lnTo>
                <a:lnTo>
                  <a:pt x="696" y="2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83" name="Freeform 3"/>
          <p:cNvSpPr>
            <a:spLocks/>
          </p:cNvSpPr>
          <p:nvPr/>
        </p:nvSpPr>
        <p:spPr bwMode="auto">
          <a:xfrm>
            <a:off x="5668963" y="6172200"/>
            <a:ext cx="947737" cy="277813"/>
          </a:xfrm>
          <a:custGeom>
            <a:avLst/>
            <a:gdLst/>
            <a:ahLst/>
            <a:cxnLst>
              <a:cxn ang="0">
                <a:pos x="696" y="201"/>
              </a:cxn>
              <a:cxn ang="0">
                <a:pos x="696" y="0"/>
              </a:cxn>
              <a:cxn ang="0">
                <a:pos x="0" y="0"/>
              </a:cxn>
              <a:cxn ang="0">
                <a:pos x="0" y="204"/>
              </a:cxn>
              <a:cxn ang="0">
                <a:pos x="696" y="204"/>
              </a:cxn>
              <a:cxn ang="0">
                <a:pos x="696" y="204"/>
              </a:cxn>
            </a:cxnLst>
            <a:rect l="0" t="0" r="r" b="b"/>
            <a:pathLst>
              <a:path w="696" h="204">
                <a:moveTo>
                  <a:pt x="696" y="201"/>
                </a:moveTo>
                <a:lnTo>
                  <a:pt x="696" y="0"/>
                </a:lnTo>
                <a:lnTo>
                  <a:pt x="0" y="0"/>
                </a:lnTo>
                <a:lnTo>
                  <a:pt x="0" y="204"/>
                </a:lnTo>
                <a:lnTo>
                  <a:pt x="696" y="204"/>
                </a:lnTo>
                <a:lnTo>
                  <a:pt x="696" y="2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3884613" y="1809750"/>
            <a:ext cx="625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CLOSED</a:t>
            </a:r>
            <a:endParaRPr lang="en-US">
              <a:latin typeface="Times New Roman" charset="0"/>
            </a:endParaRPr>
          </a:p>
        </p:txBody>
      </p:sp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3919538" y="2770188"/>
            <a:ext cx="533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LISTEN</a:t>
            </a:r>
            <a:endParaRPr lang="en-US">
              <a:latin typeface="Times New Roman" charset="0"/>
            </a:endParaRPr>
          </a:p>
        </p:txBody>
      </p:sp>
      <p:sp>
        <p:nvSpPr>
          <p:cNvPr id="609286" name="Rectangle 6"/>
          <p:cNvSpPr>
            <a:spLocks noChangeArrowheads="1"/>
          </p:cNvSpPr>
          <p:nvPr/>
        </p:nvSpPr>
        <p:spPr bwMode="auto">
          <a:xfrm>
            <a:off x="1862138" y="3557588"/>
            <a:ext cx="8270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SYN_RCVD</a:t>
            </a:r>
            <a:endParaRPr lang="en-US">
              <a:latin typeface="Times New Roman" charset="0"/>
            </a:endParaRPr>
          </a:p>
        </p:txBody>
      </p:sp>
      <p:sp>
        <p:nvSpPr>
          <p:cNvPr id="609287" name="Rectangle 7"/>
          <p:cNvSpPr>
            <a:spLocks noChangeArrowheads="1"/>
          </p:cNvSpPr>
          <p:nvPr/>
        </p:nvSpPr>
        <p:spPr bwMode="auto">
          <a:xfrm>
            <a:off x="5730875" y="3557588"/>
            <a:ext cx="803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SYN_SENT</a:t>
            </a:r>
            <a:endParaRPr lang="en-US">
              <a:latin typeface="Times New Roman" charset="0"/>
            </a:endParaRPr>
          </a:p>
        </p:txBody>
      </p:sp>
      <p:sp>
        <p:nvSpPr>
          <p:cNvPr id="609288" name="Rectangle 8"/>
          <p:cNvSpPr>
            <a:spLocks noChangeArrowheads="1"/>
          </p:cNvSpPr>
          <p:nvPr/>
        </p:nvSpPr>
        <p:spPr bwMode="auto">
          <a:xfrm>
            <a:off x="3711575" y="4333875"/>
            <a:ext cx="1049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ESTABLISHED</a:t>
            </a:r>
            <a:endParaRPr lang="en-US">
              <a:latin typeface="Times New Roman" charset="0"/>
            </a:endParaRPr>
          </a:p>
        </p:txBody>
      </p:sp>
      <p:sp>
        <p:nvSpPr>
          <p:cNvPr id="609289" name="Rectangle 9"/>
          <p:cNvSpPr>
            <a:spLocks noChangeArrowheads="1"/>
          </p:cNvSpPr>
          <p:nvPr/>
        </p:nvSpPr>
        <p:spPr bwMode="auto">
          <a:xfrm>
            <a:off x="5705475" y="4995863"/>
            <a:ext cx="982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CLOSE_WAIT</a:t>
            </a:r>
            <a:endParaRPr lang="en-US">
              <a:latin typeface="Times New Roman" charset="0"/>
            </a:endParaRPr>
          </a:p>
        </p:txBody>
      </p:sp>
      <p:sp>
        <p:nvSpPr>
          <p:cNvPr id="609290" name="Rectangle 10"/>
          <p:cNvSpPr>
            <a:spLocks noChangeArrowheads="1"/>
          </p:cNvSpPr>
          <p:nvPr/>
        </p:nvSpPr>
        <p:spPr bwMode="auto">
          <a:xfrm>
            <a:off x="5789613" y="5653088"/>
            <a:ext cx="777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LAST_ACK</a:t>
            </a:r>
            <a:endParaRPr lang="en-US">
              <a:latin typeface="Times New Roman" charset="0"/>
            </a:endParaRPr>
          </a:p>
        </p:txBody>
      </p:sp>
      <p:sp>
        <p:nvSpPr>
          <p:cNvPr id="609291" name="Rectangle 11"/>
          <p:cNvSpPr>
            <a:spLocks noChangeArrowheads="1"/>
          </p:cNvSpPr>
          <p:nvPr/>
        </p:nvSpPr>
        <p:spPr bwMode="auto">
          <a:xfrm>
            <a:off x="3860800" y="5653088"/>
            <a:ext cx="685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CLOSING</a:t>
            </a:r>
            <a:endParaRPr lang="en-US">
              <a:latin typeface="Times New Roman" charset="0"/>
            </a:endParaRPr>
          </a:p>
        </p:txBody>
      </p:sp>
      <p:sp>
        <p:nvSpPr>
          <p:cNvPr id="609292" name="Rectangle 12"/>
          <p:cNvSpPr>
            <a:spLocks noChangeArrowheads="1"/>
          </p:cNvSpPr>
          <p:nvPr/>
        </p:nvSpPr>
        <p:spPr bwMode="auto">
          <a:xfrm>
            <a:off x="3784600" y="6230938"/>
            <a:ext cx="831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TIME_WAIT</a:t>
            </a:r>
            <a:endParaRPr lang="en-US">
              <a:latin typeface="Times New Roman" charset="0"/>
            </a:endParaRPr>
          </a:p>
        </p:txBody>
      </p:sp>
      <p:sp>
        <p:nvSpPr>
          <p:cNvPr id="609293" name="Rectangle 13"/>
          <p:cNvSpPr>
            <a:spLocks noChangeArrowheads="1"/>
          </p:cNvSpPr>
          <p:nvPr/>
        </p:nvSpPr>
        <p:spPr bwMode="auto">
          <a:xfrm>
            <a:off x="1806575" y="5640388"/>
            <a:ext cx="881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FIN_WAIT_2</a:t>
            </a:r>
            <a:endParaRPr lang="en-US">
              <a:latin typeface="Times New Roman" charset="0"/>
            </a:endParaRPr>
          </a:p>
        </p:txBody>
      </p:sp>
      <p:sp>
        <p:nvSpPr>
          <p:cNvPr id="609294" name="Rectangle 14"/>
          <p:cNvSpPr>
            <a:spLocks noChangeArrowheads="1"/>
          </p:cNvSpPr>
          <p:nvPr/>
        </p:nvSpPr>
        <p:spPr bwMode="auto">
          <a:xfrm>
            <a:off x="1830388" y="4987925"/>
            <a:ext cx="881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FIN_WAIT_1</a:t>
            </a:r>
            <a:endParaRPr lang="en-US">
              <a:latin typeface="Times New Roman" charset="0"/>
            </a:endParaRPr>
          </a:p>
        </p:txBody>
      </p:sp>
      <p:sp>
        <p:nvSpPr>
          <p:cNvPr id="609295" name="Rectangle 15"/>
          <p:cNvSpPr>
            <a:spLocks noChangeArrowheads="1"/>
          </p:cNvSpPr>
          <p:nvPr/>
        </p:nvSpPr>
        <p:spPr bwMode="auto">
          <a:xfrm>
            <a:off x="3038475" y="2262188"/>
            <a:ext cx="911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Passive open</a:t>
            </a:r>
            <a:endParaRPr lang="en-US">
              <a:latin typeface="Times New Roman" charset="0"/>
            </a:endParaRPr>
          </a:p>
        </p:txBody>
      </p:sp>
      <p:sp>
        <p:nvSpPr>
          <p:cNvPr id="609296" name="Rectangle 16"/>
          <p:cNvSpPr>
            <a:spLocks noChangeArrowheads="1"/>
          </p:cNvSpPr>
          <p:nvPr/>
        </p:nvSpPr>
        <p:spPr bwMode="auto">
          <a:xfrm>
            <a:off x="4384675" y="2262188"/>
            <a:ext cx="387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</a:t>
            </a:r>
            <a:endParaRPr lang="en-US">
              <a:latin typeface="Times New Roman" charset="0"/>
            </a:endParaRPr>
          </a:p>
        </p:txBody>
      </p:sp>
      <p:sp>
        <p:nvSpPr>
          <p:cNvPr id="609297" name="Line 17"/>
          <p:cNvSpPr>
            <a:spLocks noChangeShapeType="1"/>
          </p:cNvSpPr>
          <p:nvPr/>
        </p:nvSpPr>
        <p:spPr bwMode="auto">
          <a:xfrm flipH="1">
            <a:off x="2784475" y="3630613"/>
            <a:ext cx="28098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98" name="Freeform 18"/>
          <p:cNvSpPr>
            <a:spLocks/>
          </p:cNvSpPr>
          <p:nvPr/>
        </p:nvSpPr>
        <p:spPr bwMode="auto">
          <a:xfrm>
            <a:off x="2698750" y="3606800"/>
            <a:ext cx="90488" cy="5080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0" y="20"/>
              </a:cxn>
              <a:cxn ang="0">
                <a:pos x="66" y="37"/>
              </a:cxn>
              <a:cxn ang="0">
                <a:pos x="66" y="3"/>
              </a:cxn>
              <a:cxn ang="0">
                <a:pos x="66" y="3"/>
              </a:cxn>
              <a:cxn ang="0">
                <a:pos x="66" y="0"/>
              </a:cxn>
            </a:cxnLst>
            <a:rect l="0" t="0" r="r" b="b"/>
            <a:pathLst>
              <a:path w="66" h="37">
                <a:moveTo>
                  <a:pt x="66" y="0"/>
                </a:moveTo>
                <a:lnTo>
                  <a:pt x="0" y="20"/>
                </a:lnTo>
                <a:lnTo>
                  <a:pt x="66" y="37"/>
                </a:lnTo>
                <a:lnTo>
                  <a:pt x="66" y="3"/>
                </a:lnTo>
                <a:lnTo>
                  <a:pt x="66" y="3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299" name="Line 19"/>
          <p:cNvSpPr>
            <a:spLocks noChangeShapeType="1"/>
          </p:cNvSpPr>
          <p:nvPr/>
        </p:nvSpPr>
        <p:spPr bwMode="auto">
          <a:xfrm>
            <a:off x="2212975" y="3771900"/>
            <a:ext cx="1588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00" name="Freeform 20"/>
          <p:cNvSpPr>
            <a:spLocks/>
          </p:cNvSpPr>
          <p:nvPr/>
        </p:nvSpPr>
        <p:spPr bwMode="auto">
          <a:xfrm>
            <a:off x="2190750" y="4827588"/>
            <a:ext cx="50800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66"/>
              </a:cxn>
              <a:cxn ang="0">
                <a:pos x="3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" h="66">
                <a:moveTo>
                  <a:pt x="0" y="0"/>
                </a:moveTo>
                <a:lnTo>
                  <a:pt x="17" y="66"/>
                </a:lnTo>
                <a:lnTo>
                  <a:pt x="3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01" name="Freeform 21"/>
          <p:cNvSpPr>
            <a:spLocks/>
          </p:cNvSpPr>
          <p:nvPr/>
        </p:nvSpPr>
        <p:spPr bwMode="auto">
          <a:xfrm>
            <a:off x="3603625" y="6161088"/>
            <a:ext cx="80963" cy="777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0" y="58"/>
              </a:cxn>
              <a:cxn ang="0">
                <a:pos x="25" y="0"/>
              </a:cxn>
              <a:cxn ang="0">
                <a:pos x="2" y="24"/>
              </a:cxn>
              <a:cxn ang="0">
                <a:pos x="2" y="24"/>
              </a:cxn>
              <a:cxn ang="0">
                <a:pos x="0" y="24"/>
              </a:cxn>
            </a:cxnLst>
            <a:rect l="0" t="0" r="r" b="b"/>
            <a:pathLst>
              <a:path w="60" h="58">
                <a:moveTo>
                  <a:pt x="0" y="24"/>
                </a:moveTo>
                <a:lnTo>
                  <a:pt x="60" y="58"/>
                </a:lnTo>
                <a:lnTo>
                  <a:pt x="25" y="0"/>
                </a:lnTo>
                <a:lnTo>
                  <a:pt x="2" y="24"/>
                </a:lnTo>
                <a:lnTo>
                  <a:pt x="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02" name="Rectangle 22"/>
          <p:cNvSpPr>
            <a:spLocks noChangeArrowheads="1"/>
          </p:cNvSpPr>
          <p:nvPr/>
        </p:nvSpPr>
        <p:spPr bwMode="auto">
          <a:xfrm>
            <a:off x="4559300" y="3276600"/>
            <a:ext cx="396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Send/</a:t>
            </a:r>
            <a:endParaRPr lang="en-US">
              <a:latin typeface="Times New Roman" charset="0"/>
            </a:endParaRPr>
          </a:p>
        </p:txBody>
      </p:sp>
      <p:sp>
        <p:nvSpPr>
          <p:cNvPr id="609303" name="Rectangle 23"/>
          <p:cNvSpPr>
            <a:spLocks noChangeArrowheads="1"/>
          </p:cNvSpPr>
          <p:nvPr/>
        </p:nvSpPr>
        <p:spPr bwMode="auto">
          <a:xfrm>
            <a:off x="5016500" y="3276600"/>
            <a:ext cx="312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SYN</a:t>
            </a:r>
            <a:endParaRPr lang="en-US">
              <a:latin typeface="Times New Roman" charset="0"/>
            </a:endParaRPr>
          </a:p>
        </p:txBody>
      </p:sp>
      <p:sp>
        <p:nvSpPr>
          <p:cNvPr id="609304" name="Rectangle 24"/>
          <p:cNvSpPr>
            <a:spLocks noChangeArrowheads="1"/>
          </p:cNvSpPr>
          <p:nvPr/>
        </p:nvSpPr>
        <p:spPr bwMode="auto">
          <a:xfrm>
            <a:off x="3644900" y="3462338"/>
            <a:ext cx="11557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SYN/SYN + ACK</a:t>
            </a:r>
            <a:endParaRPr lang="en-US">
              <a:latin typeface="Times New Roman" charset="0"/>
            </a:endParaRPr>
          </a:p>
        </p:txBody>
      </p:sp>
      <p:sp>
        <p:nvSpPr>
          <p:cNvPr id="609305" name="Rectangle 25"/>
          <p:cNvSpPr>
            <a:spLocks noChangeArrowheads="1"/>
          </p:cNvSpPr>
          <p:nvPr/>
        </p:nvSpPr>
        <p:spPr bwMode="auto">
          <a:xfrm>
            <a:off x="4576763" y="3784600"/>
            <a:ext cx="11557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SYN + ACK/ACK</a:t>
            </a:r>
            <a:endParaRPr lang="en-US">
              <a:latin typeface="Times New Roman" charset="0"/>
            </a:endParaRPr>
          </a:p>
        </p:txBody>
      </p:sp>
      <p:sp>
        <p:nvSpPr>
          <p:cNvPr id="609306" name="Rectangle 26"/>
          <p:cNvSpPr>
            <a:spLocks noChangeArrowheads="1"/>
          </p:cNvSpPr>
          <p:nvPr/>
        </p:nvSpPr>
        <p:spPr bwMode="auto">
          <a:xfrm>
            <a:off x="2578100" y="3200400"/>
            <a:ext cx="11557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SYN/SYN + ACK</a:t>
            </a:r>
            <a:endParaRPr lang="en-US">
              <a:latin typeface="Times New Roman" charset="0"/>
            </a:endParaRPr>
          </a:p>
        </p:txBody>
      </p:sp>
      <p:sp>
        <p:nvSpPr>
          <p:cNvPr id="609307" name="Rectangle 27"/>
          <p:cNvSpPr>
            <a:spLocks noChangeArrowheads="1"/>
          </p:cNvSpPr>
          <p:nvPr/>
        </p:nvSpPr>
        <p:spPr bwMode="auto">
          <a:xfrm>
            <a:off x="3328988" y="3784600"/>
            <a:ext cx="312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ACK</a:t>
            </a:r>
            <a:endParaRPr lang="en-US">
              <a:latin typeface="Times New Roman" charset="0"/>
            </a:endParaRPr>
          </a:p>
        </p:txBody>
      </p:sp>
      <p:sp>
        <p:nvSpPr>
          <p:cNvPr id="609308" name="Rectangle 28"/>
          <p:cNvSpPr>
            <a:spLocks noChangeArrowheads="1"/>
          </p:cNvSpPr>
          <p:nvPr/>
        </p:nvSpPr>
        <p:spPr bwMode="auto">
          <a:xfrm>
            <a:off x="2276475" y="4333875"/>
            <a:ext cx="387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</a:t>
            </a:r>
            <a:endParaRPr lang="en-US">
              <a:latin typeface="Times New Roman" charset="0"/>
            </a:endParaRPr>
          </a:p>
        </p:txBody>
      </p:sp>
      <p:sp>
        <p:nvSpPr>
          <p:cNvPr id="609309" name="Rectangle 29"/>
          <p:cNvSpPr>
            <a:spLocks noChangeArrowheads="1"/>
          </p:cNvSpPr>
          <p:nvPr/>
        </p:nvSpPr>
        <p:spPr bwMode="auto">
          <a:xfrm>
            <a:off x="2730500" y="4343400"/>
            <a:ext cx="288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/FIN</a:t>
            </a:r>
            <a:endParaRPr lang="en-US">
              <a:latin typeface="Times New Roman" charset="0"/>
            </a:endParaRPr>
          </a:p>
        </p:txBody>
      </p:sp>
      <p:sp>
        <p:nvSpPr>
          <p:cNvPr id="609310" name="Rectangle 30"/>
          <p:cNvSpPr>
            <a:spLocks noChangeArrowheads="1"/>
          </p:cNvSpPr>
          <p:nvPr/>
        </p:nvSpPr>
        <p:spPr bwMode="auto">
          <a:xfrm>
            <a:off x="4635500" y="4724400"/>
            <a:ext cx="601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FIN/ACK</a:t>
            </a:r>
            <a:endParaRPr lang="en-US">
              <a:latin typeface="Times New Roman" charset="0"/>
            </a:endParaRPr>
          </a:p>
        </p:txBody>
      </p:sp>
      <p:sp>
        <p:nvSpPr>
          <p:cNvPr id="609311" name="Rectangle 31"/>
          <p:cNvSpPr>
            <a:spLocks noChangeArrowheads="1"/>
          </p:cNvSpPr>
          <p:nvPr/>
        </p:nvSpPr>
        <p:spPr bwMode="auto">
          <a:xfrm>
            <a:off x="2959100" y="4724400"/>
            <a:ext cx="387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</a:t>
            </a:r>
            <a:endParaRPr lang="en-US">
              <a:latin typeface="Times New Roman" charset="0"/>
            </a:endParaRPr>
          </a:p>
        </p:txBody>
      </p:sp>
      <p:sp>
        <p:nvSpPr>
          <p:cNvPr id="609312" name="Rectangle 32"/>
          <p:cNvSpPr>
            <a:spLocks noChangeArrowheads="1"/>
          </p:cNvSpPr>
          <p:nvPr/>
        </p:nvSpPr>
        <p:spPr bwMode="auto">
          <a:xfrm>
            <a:off x="3416300" y="4724400"/>
            <a:ext cx="288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/FIN</a:t>
            </a:r>
            <a:endParaRPr lang="en-US">
              <a:latin typeface="Times New Roman" charset="0"/>
            </a:endParaRPr>
          </a:p>
        </p:txBody>
      </p:sp>
      <p:sp>
        <p:nvSpPr>
          <p:cNvPr id="609313" name="Rectangle 33"/>
          <p:cNvSpPr>
            <a:spLocks noChangeArrowheads="1"/>
          </p:cNvSpPr>
          <p:nvPr/>
        </p:nvSpPr>
        <p:spPr bwMode="auto">
          <a:xfrm>
            <a:off x="3105150" y="5172075"/>
            <a:ext cx="601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FIN/ACK</a:t>
            </a:r>
            <a:endParaRPr lang="en-US">
              <a:latin typeface="Times New Roman" charset="0"/>
            </a:endParaRPr>
          </a:p>
        </p:txBody>
      </p:sp>
      <p:sp>
        <p:nvSpPr>
          <p:cNvPr id="609314" name="Rectangle 34"/>
          <p:cNvSpPr>
            <a:spLocks noChangeArrowheads="1"/>
          </p:cNvSpPr>
          <p:nvPr/>
        </p:nvSpPr>
        <p:spPr bwMode="auto">
          <a:xfrm>
            <a:off x="4610100" y="5872163"/>
            <a:ext cx="1219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Timeout after two </a:t>
            </a:r>
            <a:endParaRPr lang="en-US">
              <a:latin typeface="Times New Roman" charset="0"/>
            </a:endParaRPr>
          </a:p>
        </p:txBody>
      </p:sp>
      <p:sp>
        <p:nvSpPr>
          <p:cNvPr id="609315" name="Rectangle 35"/>
          <p:cNvSpPr>
            <a:spLocks noChangeArrowheads="1"/>
          </p:cNvSpPr>
          <p:nvPr/>
        </p:nvSpPr>
        <p:spPr bwMode="auto">
          <a:xfrm>
            <a:off x="4659313" y="6024563"/>
            <a:ext cx="1182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segment lifetimes</a:t>
            </a:r>
            <a:endParaRPr lang="en-US">
              <a:latin typeface="Times New Roman" charset="0"/>
            </a:endParaRPr>
          </a:p>
        </p:txBody>
      </p:sp>
      <p:sp>
        <p:nvSpPr>
          <p:cNvPr id="609316" name="Rectangle 36"/>
          <p:cNvSpPr>
            <a:spLocks noChangeArrowheads="1"/>
          </p:cNvSpPr>
          <p:nvPr/>
        </p:nvSpPr>
        <p:spPr bwMode="auto">
          <a:xfrm>
            <a:off x="2632075" y="6122988"/>
            <a:ext cx="601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FIN/ACK</a:t>
            </a:r>
            <a:endParaRPr lang="en-US">
              <a:latin typeface="Times New Roman" charset="0"/>
            </a:endParaRPr>
          </a:p>
        </p:txBody>
      </p:sp>
      <p:sp>
        <p:nvSpPr>
          <p:cNvPr id="609317" name="Rectangle 37"/>
          <p:cNvSpPr>
            <a:spLocks noChangeArrowheads="1"/>
          </p:cNvSpPr>
          <p:nvPr/>
        </p:nvSpPr>
        <p:spPr bwMode="auto">
          <a:xfrm>
            <a:off x="4243388" y="5926138"/>
            <a:ext cx="312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ACK</a:t>
            </a:r>
            <a:endParaRPr lang="en-US">
              <a:latin typeface="Times New Roman" charset="0"/>
            </a:endParaRPr>
          </a:p>
        </p:txBody>
      </p:sp>
      <p:sp>
        <p:nvSpPr>
          <p:cNvPr id="609318" name="Rectangle 38"/>
          <p:cNvSpPr>
            <a:spLocks noChangeArrowheads="1"/>
          </p:cNvSpPr>
          <p:nvPr/>
        </p:nvSpPr>
        <p:spPr bwMode="auto">
          <a:xfrm>
            <a:off x="2270125" y="5307013"/>
            <a:ext cx="312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ACK</a:t>
            </a:r>
            <a:endParaRPr lang="en-US">
              <a:latin typeface="Times New Roman" charset="0"/>
            </a:endParaRPr>
          </a:p>
        </p:txBody>
      </p:sp>
      <p:sp>
        <p:nvSpPr>
          <p:cNvPr id="609319" name="Rectangle 39"/>
          <p:cNvSpPr>
            <a:spLocks noChangeArrowheads="1"/>
          </p:cNvSpPr>
          <p:nvPr/>
        </p:nvSpPr>
        <p:spPr bwMode="auto">
          <a:xfrm>
            <a:off x="6213475" y="5938838"/>
            <a:ext cx="312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ACK</a:t>
            </a:r>
            <a:endParaRPr lang="en-US">
              <a:latin typeface="Times New Roman" charset="0"/>
            </a:endParaRPr>
          </a:p>
        </p:txBody>
      </p:sp>
      <p:sp>
        <p:nvSpPr>
          <p:cNvPr id="609320" name="Rectangle 40"/>
          <p:cNvSpPr>
            <a:spLocks noChangeArrowheads="1"/>
          </p:cNvSpPr>
          <p:nvPr/>
        </p:nvSpPr>
        <p:spPr bwMode="auto">
          <a:xfrm>
            <a:off x="6235700" y="5334000"/>
            <a:ext cx="387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</a:t>
            </a:r>
            <a:endParaRPr lang="en-US">
              <a:latin typeface="Times New Roman" charset="0"/>
            </a:endParaRPr>
          </a:p>
        </p:txBody>
      </p:sp>
      <p:sp>
        <p:nvSpPr>
          <p:cNvPr id="609321" name="Rectangle 41"/>
          <p:cNvSpPr>
            <a:spLocks noChangeArrowheads="1"/>
          </p:cNvSpPr>
          <p:nvPr/>
        </p:nvSpPr>
        <p:spPr bwMode="auto">
          <a:xfrm>
            <a:off x="6692900" y="5334000"/>
            <a:ext cx="288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/FIN</a:t>
            </a:r>
            <a:endParaRPr lang="en-US">
              <a:latin typeface="Times New Roman" charset="0"/>
            </a:endParaRPr>
          </a:p>
        </p:txBody>
      </p:sp>
      <p:sp>
        <p:nvSpPr>
          <p:cNvPr id="609322" name="Freeform 42"/>
          <p:cNvSpPr>
            <a:spLocks/>
          </p:cNvSpPr>
          <p:nvPr/>
        </p:nvSpPr>
        <p:spPr bwMode="auto">
          <a:xfrm>
            <a:off x="3684588" y="1752600"/>
            <a:ext cx="938212" cy="274638"/>
          </a:xfrm>
          <a:custGeom>
            <a:avLst/>
            <a:gdLst/>
            <a:ahLst/>
            <a:cxnLst>
              <a:cxn ang="0">
                <a:pos x="690" y="202"/>
              </a:cxn>
              <a:cxn ang="0">
                <a:pos x="690" y="0"/>
              </a:cxn>
              <a:cxn ang="0">
                <a:pos x="0" y="0"/>
              </a:cxn>
              <a:cxn ang="0">
                <a:pos x="0" y="202"/>
              </a:cxn>
              <a:cxn ang="0">
                <a:pos x="690" y="202"/>
              </a:cxn>
              <a:cxn ang="0">
                <a:pos x="690" y="202"/>
              </a:cxn>
            </a:cxnLst>
            <a:rect l="0" t="0" r="r" b="b"/>
            <a:pathLst>
              <a:path w="690" h="202">
                <a:moveTo>
                  <a:pt x="690" y="202"/>
                </a:moveTo>
                <a:lnTo>
                  <a:pt x="690" y="0"/>
                </a:lnTo>
                <a:lnTo>
                  <a:pt x="0" y="0"/>
                </a:lnTo>
                <a:lnTo>
                  <a:pt x="0" y="202"/>
                </a:lnTo>
                <a:lnTo>
                  <a:pt x="690" y="202"/>
                </a:lnTo>
                <a:lnTo>
                  <a:pt x="690" y="20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3" name="Freeform 43"/>
          <p:cNvSpPr>
            <a:spLocks/>
          </p:cNvSpPr>
          <p:nvPr/>
        </p:nvSpPr>
        <p:spPr bwMode="auto">
          <a:xfrm>
            <a:off x="3684588" y="2711450"/>
            <a:ext cx="946150" cy="277813"/>
          </a:xfrm>
          <a:custGeom>
            <a:avLst/>
            <a:gdLst/>
            <a:ahLst/>
            <a:cxnLst>
              <a:cxn ang="0">
                <a:pos x="693" y="204"/>
              </a:cxn>
              <a:cxn ang="0">
                <a:pos x="696" y="0"/>
              </a:cxn>
              <a:cxn ang="0">
                <a:pos x="0" y="0"/>
              </a:cxn>
              <a:cxn ang="0">
                <a:pos x="0" y="204"/>
              </a:cxn>
              <a:cxn ang="0">
                <a:pos x="696" y="204"/>
              </a:cxn>
              <a:cxn ang="0">
                <a:pos x="696" y="204"/>
              </a:cxn>
            </a:cxnLst>
            <a:rect l="0" t="0" r="r" b="b"/>
            <a:pathLst>
              <a:path w="696" h="204">
                <a:moveTo>
                  <a:pt x="693" y="204"/>
                </a:moveTo>
                <a:lnTo>
                  <a:pt x="696" y="0"/>
                </a:lnTo>
                <a:lnTo>
                  <a:pt x="0" y="0"/>
                </a:lnTo>
                <a:lnTo>
                  <a:pt x="0" y="204"/>
                </a:lnTo>
                <a:lnTo>
                  <a:pt x="696" y="204"/>
                </a:lnTo>
                <a:lnTo>
                  <a:pt x="696" y="2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4" name="Freeform 44"/>
          <p:cNvSpPr>
            <a:spLocks/>
          </p:cNvSpPr>
          <p:nvPr/>
        </p:nvSpPr>
        <p:spPr bwMode="auto">
          <a:xfrm>
            <a:off x="1752600" y="3494088"/>
            <a:ext cx="942975" cy="277812"/>
          </a:xfrm>
          <a:custGeom>
            <a:avLst/>
            <a:gdLst/>
            <a:ahLst/>
            <a:cxnLst>
              <a:cxn ang="0">
                <a:pos x="693" y="204"/>
              </a:cxn>
              <a:cxn ang="0">
                <a:pos x="693" y="0"/>
              </a:cxn>
              <a:cxn ang="0">
                <a:pos x="0" y="0"/>
              </a:cxn>
              <a:cxn ang="0">
                <a:pos x="0" y="204"/>
              </a:cxn>
              <a:cxn ang="0">
                <a:pos x="693" y="204"/>
              </a:cxn>
              <a:cxn ang="0">
                <a:pos x="693" y="204"/>
              </a:cxn>
            </a:cxnLst>
            <a:rect l="0" t="0" r="r" b="b"/>
            <a:pathLst>
              <a:path w="693" h="204">
                <a:moveTo>
                  <a:pt x="693" y="204"/>
                </a:moveTo>
                <a:lnTo>
                  <a:pt x="693" y="0"/>
                </a:lnTo>
                <a:lnTo>
                  <a:pt x="0" y="0"/>
                </a:lnTo>
                <a:lnTo>
                  <a:pt x="0" y="204"/>
                </a:lnTo>
                <a:lnTo>
                  <a:pt x="693" y="204"/>
                </a:lnTo>
                <a:lnTo>
                  <a:pt x="693" y="2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5" name="Freeform 45"/>
          <p:cNvSpPr>
            <a:spLocks/>
          </p:cNvSpPr>
          <p:nvPr/>
        </p:nvSpPr>
        <p:spPr bwMode="auto">
          <a:xfrm>
            <a:off x="5599113" y="3494088"/>
            <a:ext cx="946150" cy="277812"/>
          </a:xfrm>
          <a:custGeom>
            <a:avLst/>
            <a:gdLst/>
            <a:ahLst/>
            <a:cxnLst>
              <a:cxn ang="0">
                <a:pos x="693" y="204"/>
              </a:cxn>
              <a:cxn ang="0">
                <a:pos x="696" y="0"/>
              </a:cxn>
              <a:cxn ang="0">
                <a:pos x="0" y="0"/>
              </a:cxn>
              <a:cxn ang="0">
                <a:pos x="0" y="204"/>
              </a:cxn>
              <a:cxn ang="0">
                <a:pos x="696" y="204"/>
              </a:cxn>
              <a:cxn ang="0">
                <a:pos x="696" y="204"/>
              </a:cxn>
            </a:cxnLst>
            <a:rect l="0" t="0" r="r" b="b"/>
            <a:pathLst>
              <a:path w="696" h="204">
                <a:moveTo>
                  <a:pt x="693" y="204"/>
                </a:moveTo>
                <a:lnTo>
                  <a:pt x="696" y="0"/>
                </a:lnTo>
                <a:lnTo>
                  <a:pt x="0" y="0"/>
                </a:lnTo>
                <a:lnTo>
                  <a:pt x="0" y="204"/>
                </a:lnTo>
                <a:lnTo>
                  <a:pt x="696" y="204"/>
                </a:lnTo>
                <a:lnTo>
                  <a:pt x="696" y="2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6" name="Freeform 46"/>
          <p:cNvSpPr>
            <a:spLocks/>
          </p:cNvSpPr>
          <p:nvPr/>
        </p:nvSpPr>
        <p:spPr bwMode="auto">
          <a:xfrm>
            <a:off x="3684588" y="4276725"/>
            <a:ext cx="946150" cy="276225"/>
          </a:xfrm>
          <a:custGeom>
            <a:avLst/>
            <a:gdLst/>
            <a:ahLst/>
            <a:cxnLst>
              <a:cxn ang="0">
                <a:pos x="693" y="204"/>
              </a:cxn>
              <a:cxn ang="0">
                <a:pos x="696" y="0"/>
              </a:cxn>
              <a:cxn ang="0">
                <a:pos x="0" y="0"/>
              </a:cxn>
              <a:cxn ang="0">
                <a:pos x="0" y="204"/>
              </a:cxn>
              <a:cxn ang="0">
                <a:pos x="696" y="204"/>
              </a:cxn>
              <a:cxn ang="0">
                <a:pos x="696" y="204"/>
              </a:cxn>
            </a:cxnLst>
            <a:rect l="0" t="0" r="r" b="b"/>
            <a:pathLst>
              <a:path w="696" h="204">
                <a:moveTo>
                  <a:pt x="693" y="204"/>
                </a:moveTo>
                <a:lnTo>
                  <a:pt x="696" y="0"/>
                </a:lnTo>
                <a:lnTo>
                  <a:pt x="0" y="0"/>
                </a:lnTo>
                <a:lnTo>
                  <a:pt x="0" y="204"/>
                </a:lnTo>
                <a:lnTo>
                  <a:pt x="696" y="204"/>
                </a:lnTo>
                <a:lnTo>
                  <a:pt x="696" y="20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7" name="Freeform 47"/>
          <p:cNvSpPr>
            <a:spLocks/>
          </p:cNvSpPr>
          <p:nvPr/>
        </p:nvSpPr>
        <p:spPr bwMode="auto">
          <a:xfrm>
            <a:off x="1752600" y="4924425"/>
            <a:ext cx="942975" cy="274638"/>
          </a:xfrm>
          <a:custGeom>
            <a:avLst/>
            <a:gdLst/>
            <a:ahLst/>
            <a:cxnLst>
              <a:cxn ang="0">
                <a:pos x="693" y="202"/>
              </a:cxn>
              <a:cxn ang="0">
                <a:pos x="693" y="0"/>
              </a:cxn>
              <a:cxn ang="0">
                <a:pos x="0" y="0"/>
              </a:cxn>
              <a:cxn ang="0">
                <a:pos x="0" y="202"/>
              </a:cxn>
              <a:cxn ang="0">
                <a:pos x="693" y="202"/>
              </a:cxn>
              <a:cxn ang="0">
                <a:pos x="693" y="202"/>
              </a:cxn>
            </a:cxnLst>
            <a:rect l="0" t="0" r="r" b="b"/>
            <a:pathLst>
              <a:path w="693" h="202">
                <a:moveTo>
                  <a:pt x="693" y="202"/>
                </a:moveTo>
                <a:lnTo>
                  <a:pt x="693" y="0"/>
                </a:lnTo>
                <a:lnTo>
                  <a:pt x="0" y="0"/>
                </a:lnTo>
                <a:lnTo>
                  <a:pt x="0" y="202"/>
                </a:lnTo>
                <a:lnTo>
                  <a:pt x="693" y="202"/>
                </a:lnTo>
                <a:lnTo>
                  <a:pt x="693" y="20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8" name="Line 48"/>
          <p:cNvSpPr>
            <a:spLocks noChangeShapeType="1"/>
          </p:cNvSpPr>
          <p:nvPr/>
        </p:nvSpPr>
        <p:spPr bwMode="auto">
          <a:xfrm>
            <a:off x="4014788" y="2032000"/>
            <a:ext cx="0" cy="615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29" name="Freeform 49"/>
          <p:cNvSpPr>
            <a:spLocks/>
          </p:cNvSpPr>
          <p:nvPr/>
        </p:nvSpPr>
        <p:spPr bwMode="auto">
          <a:xfrm>
            <a:off x="3989388" y="2617788"/>
            <a:ext cx="47625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66"/>
              </a:cxn>
              <a:cxn ang="0">
                <a:pos x="35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35" h="66">
                <a:moveTo>
                  <a:pt x="0" y="0"/>
                </a:moveTo>
                <a:lnTo>
                  <a:pt x="18" y="66"/>
                </a:lnTo>
                <a:lnTo>
                  <a:pt x="35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0" name="Line 50"/>
          <p:cNvSpPr>
            <a:spLocks noChangeShapeType="1"/>
          </p:cNvSpPr>
          <p:nvPr/>
        </p:nvSpPr>
        <p:spPr bwMode="auto">
          <a:xfrm>
            <a:off x="4306888" y="2089150"/>
            <a:ext cx="1587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1" name="Freeform 51"/>
          <p:cNvSpPr>
            <a:spLocks/>
          </p:cNvSpPr>
          <p:nvPr/>
        </p:nvSpPr>
        <p:spPr bwMode="auto">
          <a:xfrm>
            <a:off x="4283075" y="2032000"/>
            <a:ext cx="47625" cy="88900"/>
          </a:xfrm>
          <a:custGeom>
            <a:avLst/>
            <a:gdLst/>
            <a:ahLst/>
            <a:cxnLst>
              <a:cxn ang="0">
                <a:pos x="35" y="63"/>
              </a:cxn>
              <a:cxn ang="0">
                <a:pos x="17" y="0"/>
              </a:cxn>
              <a:cxn ang="0">
                <a:pos x="0" y="66"/>
              </a:cxn>
              <a:cxn ang="0">
                <a:pos x="35" y="66"/>
              </a:cxn>
              <a:cxn ang="0">
                <a:pos x="35" y="66"/>
              </a:cxn>
              <a:cxn ang="0">
                <a:pos x="35" y="63"/>
              </a:cxn>
            </a:cxnLst>
            <a:rect l="0" t="0" r="r" b="b"/>
            <a:pathLst>
              <a:path w="35" h="66">
                <a:moveTo>
                  <a:pt x="35" y="63"/>
                </a:moveTo>
                <a:lnTo>
                  <a:pt x="17" y="0"/>
                </a:lnTo>
                <a:lnTo>
                  <a:pt x="0" y="66"/>
                </a:lnTo>
                <a:lnTo>
                  <a:pt x="35" y="66"/>
                </a:lnTo>
                <a:lnTo>
                  <a:pt x="35" y="66"/>
                </a:lnTo>
                <a:lnTo>
                  <a:pt x="35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2" name="Rectangle 52"/>
          <p:cNvSpPr>
            <a:spLocks noChangeArrowheads="1"/>
          </p:cNvSpPr>
          <p:nvPr/>
        </p:nvSpPr>
        <p:spPr bwMode="auto">
          <a:xfrm>
            <a:off x="5168900" y="2514600"/>
            <a:ext cx="387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</a:t>
            </a:r>
            <a:endParaRPr lang="en-US">
              <a:latin typeface="Times New Roman" charset="0"/>
            </a:endParaRPr>
          </a:p>
        </p:txBody>
      </p:sp>
      <p:sp>
        <p:nvSpPr>
          <p:cNvPr id="609333" name="Freeform 53"/>
          <p:cNvSpPr>
            <a:spLocks/>
          </p:cNvSpPr>
          <p:nvPr/>
        </p:nvSpPr>
        <p:spPr bwMode="auto">
          <a:xfrm>
            <a:off x="2765425" y="2989263"/>
            <a:ext cx="1244600" cy="582612"/>
          </a:xfrm>
          <a:custGeom>
            <a:avLst/>
            <a:gdLst/>
            <a:ahLst/>
            <a:cxnLst>
              <a:cxn ang="0">
                <a:pos x="915" y="0"/>
              </a:cxn>
              <a:cxn ang="0">
                <a:pos x="915" y="6"/>
              </a:cxn>
              <a:cxn ang="0">
                <a:pos x="915" y="15"/>
              </a:cxn>
              <a:cxn ang="0">
                <a:pos x="915" y="26"/>
              </a:cxn>
              <a:cxn ang="0">
                <a:pos x="912" y="44"/>
              </a:cxn>
              <a:cxn ang="0">
                <a:pos x="909" y="67"/>
              </a:cxn>
              <a:cxn ang="0">
                <a:pos x="906" y="90"/>
              </a:cxn>
              <a:cxn ang="0">
                <a:pos x="900" y="116"/>
              </a:cxn>
              <a:cxn ang="0">
                <a:pos x="892" y="141"/>
              </a:cxn>
              <a:cxn ang="0">
                <a:pos x="877" y="167"/>
              </a:cxn>
              <a:cxn ang="0">
                <a:pos x="863" y="193"/>
              </a:cxn>
              <a:cxn ang="0">
                <a:pos x="826" y="239"/>
              </a:cxn>
              <a:cxn ang="0">
                <a:pos x="780" y="282"/>
              </a:cxn>
              <a:cxn ang="0">
                <a:pos x="725" y="317"/>
              </a:cxn>
              <a:cxn ang="0">
                <a:pos x="667" y="346"/>
              </a:cxn>
              <a:cxn ang="0">
                <a:pos x="607" y="369"/>
              </a:cxn>
              <a:cxn ang="0">
                <a:pos x="544" y="389"/>
              </a:cxn>
              <a:cxn ang="0">
                <a:pos x="483" y="403"/>
              </a:cxn>
              <a:cxn ang="0">
                <a:pos x="426" y="415"/>
              </a:cxn>
              <a:cxn ang="0">
                <a:pos x="374" y="423"/>
              </a:cxn>
              <a:cxn ang="0">
                <a:pos x="328" y="426"/>
              </a:cxn>
              <a:cxn ang="0">
                <a:pos x="316" y="426"/>
              </a:cxn>
              <a:cxn ang="0">
                <a:pos x="305" y="426"/>
              </a:cxn>
              <a:cxn ang="0">
                <a:pos x="296" y="429"/>
              </a:cxn>
              <a:cxn ang="0">
                <a:pos x="285" y="429"/>
              </a:cxn>
              <a:cxn ang="0">
                <a:pos x="276" y="429"/>
              </a:cxn>
              <a:cxn ang="0">
                <a:pos x="265" y="429"/>
              </a:cxn>
              <a:cxn ang="0">
                <a:pos x="256" y="429"/>
              </a:cxn>
              <a:cxn ang="0">
                <a:pos x="247" y="429"/>
              </a:cxn>
              <a:cxn ang="0">
                <a:pos x="242" y="429"/>
              </a:cxn>
              <a:cxn ang="0">
                <a:pos x="236" y="429"/>
              </a:cxn>
              <a:cxn ang="0">
                <a:pos x="221" y="429"/>
              </a:cxn>
              <a:cxn ang="0">
                <a:pos x="198" y="429"/>
              </a:cxn>
              <a:cxn ang="0">
                <a:pos x="170" y="429"/>
              </a:cxn>
              <a:cxn ang="0">
                <a:pos x="138" y="429"/>
              </a:cxn>
              <a:cxn ang="0">
                <a:pos x="106" y="429"/>
              </a:cxn>
              <a:cxn ang="0">
                <a:pos x="75" y="429"/>
              </a:cxn>
              <a:cxn ang="0">
                <a:pos x="46" y="429"/>
              </a:cxn>
              <a:cxn ang="0">
                <a:pos x="23" y="429"/>
              </a:cxn>
              <a:cxn ang="0">
                <a:pos x="6" y="429"/>
              </a:cxn>
              <a:cxn ang="0">
                <a:pos x="0" y="429"/>
              </a:cxn>
            </a:cxnLst>
            <a:rect l="0" t="0" r="r" b="b"/>
            <a:pathLst>
              <a:path w="915" h="429">
                <a:moveTo>
                  <a:pt x="915" y="0"/>
                </a:moveTo>
                <a:lnTo>
                  <a:pt x="915" y="6"/>
                </a:lnTo>
                <a:lnTo>
                  <a:pt x="915" y="15"/>
                </a:lnTo>
                <a:lnTo>
                  <a:pt x="915" y="26"/>
                </a:lnTo>
                <a:lnTo>
                  <a:pt x="912" y="44"/>
                </a:lnTo>
                <a:lnTo>
                  <a:pt x="909" y="67"/>
                </a:lnTo>
                <a:lnTo>
                  <a:pt x="906" y="90"/>
                </a:lnTo>
                <a:lnTo>
                  <a:pt x="900" y="116"/>
                </a:lnTo>
                <a:lnTo>
                  <a:pt x="892" y="141"/>
                </a:lnTo>
                <a:lnTo>
                  <a:pt x="877" y="167"/>
                </a:lnTo>
                <a:lnTo>
                  <a:pt x="863" y="193"/>
                </a:lnTo>
                <a:lnTo>
                  <a:pt x="826" y="239"/>
                </a:lnTo>
                <a:lnTo>
                  <a:pt x="780" y="282"/>
                </a:lnTo>
                <a:lnTo>
                  <a:pt x="725" y="317"/>
                </a:lnTo>
                <a:lnTo>
                  <a:pt x="667" y="346"/>
                </a:lnTo>
                <a:lnTo>
                  <a:pt x="607" y="369"/>
                </a:lnTo>
                <a:lnTo>
                  <a:pt x="544" y="389"/>
                </a:lnTo>
                <a:lnTo>
                  <a:pt x="483" y="403"/>
                </a:lnTo>
                <a:lnTo>
                  <a:pt x="426" y="415"/>
                </a:lnTo>
                <a:lnTo>
                  <a:pt x="374" y="423"/>
                </a:lnTo>
                <a:lnTo>
                  <a:pt x="328" y="426"/>
                </a:lnTo>
                <a:lnTo>
                  <a:pt x="316" y="426"/>
                </a:lnTo>
                <a:lnTo>
                  <a:pt x="305" y="426"/>
                </a:lnTo>
                <a:lnTo>
                  <a:pt x="296" y="429"/>
                </a:lnTo>
                <a:lnTo>
                  <a:pt x="285" y="429"/>
                </a:lnTo>
                <a:lnTo>
                  <a:pt x="276" y="429"/>
                </a:lnTo>
                <a:lnTo>
                  <a:pt x="265" y="429"/>
                </a:lnTo>
                <a:lnTo>
                  <a:pt x="256" y="429"/>
                </a:lnTo>
                <a:lnTo>
                  <a:pt x="247" y="429"/>
                </a:lnTo>
                <a:lnTo>
                  <a:pt x="242" y="429"/>
                </a:lnTo>
                <a:lnTo>
                  <a:pt x="236" y="429"/>
                </a:lnTo>
                <a:lnTo>
                  <a:pt x="221" y="429"/>
                </a:lnTo>
                <a:lnTo>
                  <a:pt x="198" y="429"/>
                </a:lnTo>
                <a:lnTo>
                  <a:pt x="170" y="429"/>
                </a:lnTo>
                <a:lnTo>
                  <a:pt x="138" y="429"/>
                </a:lnTo>
                <a:lnTo>
                  <a:pt x="106" y="429"/>
                </a:lnTo>
                <a:lnTo>
                  <a:pt x="75" y="429"/>
                </a:lnTo>
                <a:lnTo>
                  <a:pt x="46" y="429"/>
                </a:lnTo>
                <a:lnTo>
                  <a:pt x="23" y="429"/>
                </a:lnTo>
                <a:lnTo>
                  <a:pt x="6" y="429"/>
                </a:lnTo>
                <a:lnTo>
                  <a:pt x="0" y="42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4" name="Freeform 54"/>
          <p:cNvSpPr>
            <a:spLocks/>
          </p:cNvSpPr>
          <p:nvPr/>
        </p:nvSpPr>
        <p:spPr bwMode="auto">
          <a:xfrm>
            <a:off x="2703513" y="3548063"/>
            <a:ext cx="88900" cy="46037"/>
          </a:xfrm>
          <a:custGeom>
            <a:avLst/>
            <a:gdLst/>
            <a:ahLst/>
            <a:cxnLst>
              <a:cxn ang="0">
                <a:pos x="66" y="34"/>
              </a:cxn>
              <a:cxn ang="0">
                <a:pos x="0" y="20"/>
              </a:cxn>
              <a:cxn ang="0">
                <a:pos x="66" y="0"/>
              </a:cxn>
              <a:cxn ang="0">
                <a:pos x="66" y="34"/>
              </a:cxn>
              <a:cxn ang="0">
                <a:pos x="66" y="34"/>
              </a:cxn>
            </a:cxnLst>
            <a:rect l="0" t="0" r="r" b="b"/>
            <a:pathLst>
              <a:path w="66" h="34">
                <a:moveTo>
                  <a:pt x="66" y="34"/>
                </a:moveTo>
                <a:lnTo>
                  <a:pt x="0" y="20"/>
                </a:lnTo>
                <a:lnTo>
                  <a:pt x="66" y="0"/>
                </a:lnTo>
                <a:lnTo>
                  <a:pt x="66" y="34"/>
                </a:lnTo>
                <a:lnTo>
                  <a:pt x="66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5" name="Freeform 55"/>
          <p:cNvSpPr>
            <a:spLocks/>
          </p:cNvSpPr>
          <p:nvPr/>
        </p:nvSpPr>
        <p:spPr bwMode="auto">
          <a:xfrm>
            <a:off x="4287838" y="2989263"/>
            <a:ext cx="1244600" cy="58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6"/>
              </a:cxn>
              <a:cxn ang="0">
                <a:pos x="3" y="15"/>
              </a:cxn>
              <a:cxn ang="0">
                <a:pos x="3" y="26"/>
              </a:cxn>
              <a:cxn ang="0">
                <a:pos x="3" y="44"/>
              </a:cxn>
              <a:cxn ang="0">
                <a:pos x="6" y="67"/>
              </a:cxn>
              <a:cxn ang="0">
                <a:pos x="12" y="90"/>
              </a:cxn>
              <a:cxn ang="0">
                <a:pos x="17" y="116"/>
              </a:cxn>
              <a:cxn ang="0">
                <a:pos x="26" y="141"/>
              </a:cxn>
              <a:cxn ang="0">
                <a:pos x="37" y="167"/>
              </a:cxn>
              <a:cxn ang="0">
                <a:pos x="52" y="193"/>
              </a:cxn>
              <a:cxn ang="0">
                <a:pos x="89" y="239"/>
              </a:cxn>
              <a:cxn ang="0">
                <a:pos x="135" y="279"/>
              </a:cxn>
              <a:cxn ang="0">
                <a:pos x="187" y="314"/>
              </a:cxn>
              <a:cxn ang="0">
                <a:pos x="242" y="343"/>
              </a:cxn>
              <a:cxn ang="0">
                <a:pos x="302" y="366"/>
              </a:cxn>
              <a:cxn ang="0">
                <a:pos x="360" y="386"/>
              </a:cxn>
              <a:cxn ang="0">
                <a:pos x="420" y="400"/>
              </a:cxn>
              <a:cxn ang="0">
                <a:pos x="478" y="412"/>
              </a:cxn>
              <a:cxn ang="0">
                <a:pos x="532" y="420"/>
              </a:cxn>
              <a:cxn ang="0">
                <a:pos x="581" y="426"/>
              </a:cxn>
              <a:cxn ang="0">
                <a:pos x="593" y="426"/>
              </a:cxn>
              <a:cxn ang="0">
                <a:pos x="604" y="426"/>
              </a:cxn>
              <a:cxn ang="0">
                <a:pos x="616" y="429"/>
              </a:cxn>
              <a:cxn ang="0">
                <a:pos x="627" y="429"/>
              </a:cxn>
              <a:cxn ang="0">
                <a:pos x="636" y="429"/>
              </a:cxn>
              <a:cxn ang="0">
                <a:pos x="647" y="429"/>
              </a:cxn>
              <a:cxn ang="0">
                <a:pos x="659" y="429"/>
              </a:cxn>
              <a:cxn ang="0">
                <a:pos x="668" y="429"/>
              </a:cxn>
              <a:cxn ang="0">
                <a:pos x="676" y="429"/>
              </a:cxn>
              <a:cxn ang="0">
                <a:pos x="682" y="429"/>
              </a:cxn>
              <a:cxn ang="0">
                <a:pos x="696" y="429"/>
              </a:cxn>
              <a:cxn ang="0">
                <a:pos x="719" y="429"/>
              </a:cxn>
              <a:cxn ang="0">
                <a:pos x="745" y="429"/>
              </a:cxn>
              <a:cxn ang="0">
                <a:pos x="777" y="429"/>
              </a:cxn>
              <a:cxn ang="0">
                <a:pos x="811" y="429"/>
              </a:cxn>
              <a:cxn ang="0">
                <a:pos x="843" y="429"/>
              </a:cxn>
              <a:cxn ang="0">
                <a:pos x="872" y="429"/>
              </a:cxn>
              <a:cxn ang="0">
                <a:pos x="895" y="429"/>
              </a:cxn>
              <a:cxn ang="0">
                <a:pos x="909" y="429"/>
              </a:cxn>
              <a:cxn ang="0">
                <a:pos x="915" y="429"/>
              </a:cxn>
            </a:cxnLst>
            <a:rect l="0" t="0" r="r" b="b"/>
            <a:pathLst>
              <a:path w="915" h="429">
                <a:moveTo>
                  <a:pt x="0" y="0"/>
                </a:moveTo>
                <a:lnTo>
                  <a:pt x="3" y="6"/>
                </a:lnTo>
                <a:lnTo>
                  <a:pt x="3" y="15"/>
                </a:lnTo>
                <a:lnTo>
                  <a:pt x="3" y="26"/>
                </a:lnTo>
                <a:lnTo>
                  <a:pt x="3" y="44"/>
                </a:lnTo>
                <a:lnTo>
                  <a:pt x="6" y="67"/>
                </a:lnTo>
                <a:lnTo>
                  <a:pt x="12" y="90"/>
                </a:lnTo>
                <a:lnTo>
                  <a:pt x="17" y="116"/>
                </a:lnTo>
                <a:lnTo>
                  <a:pt x="26" y="141"/>
                </a:lnTo>
                <a:lnTo>
                  <a:pt x="37" y="167"/>
                </a:lnTo>
                <a:lnTo>
                  <a:pt x="52" y="193"/>
                </a:lnTo>
                <a:lnTo>
                  <a:pt x="89" y="239"/>
                </a:lnTo>
                <a:lnTo>
                  <a:pt x="135" y="279"/>
                </a:lnTo>
                <a:lnTo>
                  <a:pt x="187" y="314"/>
                </a:lnTo>
                <a:lnTo>
                  <a:pt x="242" y="343"/>
                </a:lnTo>
                <a:lnTo>
                  <a:pt x="302" y="366"/>
                </a:lnTo>
                <a:lnTo>
                  <a:pt x="360" y="386"/>
                </a:lnTo>
                <a:lnTo>
                  <a:pt x="420" y="400"/>
                </a:lnTo>
                <a:lnTo>
                  <a:pt x="478" y="412"/>
                </a:lnTo>
                <a:lnTo>
                  <a:pt x="532" y="420"/>
                </a:lnTo>
                <a:lnTo>
                  <a:pt x="581" y="426"/>
                </a:lnTo>
                <a:lnTo>
                  <a:pt x="593" y="426"/>
                </a:lnTo>
                <a:lnTo>
                  <a:pt x="604" y="426"/>
                </a:lnTo>
                <a:lnTo>
                  <a:pt x="616" y="429"/>
                </a:lnTo>
                <a:lnTo>
                  <a:pt x="627" y="429"/>
                </a:lnTo>
                <a:lnTo>
                  <a:pt x="636" y="429"/>
                </a:lnTo>
                <a:lnTo>
                  <a:pt x="647" y="429"/>
                </a:lnTo>
                <a:lnTo>
                  <a:pt x="659" y="429"/>
                </a:lnTo>
                <a:lnTo>
                  <a:pt x="668" y="429"/>
                </a:lnTo>
                <a:lnTo>
                  <a:pt x="676" y="429"/>
                </a:lnTo>
                <a:lnTo>
                  <a:pt x="682" y="429"/>
                </a:lnTo>
                <a:lnTo>
                  <a:pt x="696" y="429"/>
                </a:lnTo>
                <a:lnTo>
                  <a:pt x="719" y="429"/>
                </a:lnTo>
                <a:lnTo>
                  <a:pt x="745" y="429"/>
                </a:lnTo>
                <a:lnTo>
                  <a:pt x="777" y="429"/>
                </a:lnTo>
                <a:lnTo>
                  <a:pt x="811" y="429"/>
                </a:lnTo>
                <a:lnTo>
                  <a:pt x="843" y="429"/>
                </a:lnTo>
                <a:lnTo>
                  <a:pt x="872" y="429"/>
                </a:lnTo>
                <a:lnTo>
                  <a:pt x="895" y="429"/>
                </a:lnTo>
                <a:lnTo>
                  <a:pt x="909" y="429"/>
                </a:lnTo>
                <a:lnTo>
                  <a:pt x="915" y="42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6" name="Freeform 56"/>
          <p:cNvSpPr>
            <a:spLocks/>
          </p:cNvSpPr>
          <p:nvPr/>
        </p:nvSpPr>
        <p:spPr bwMode="auto">
          <a:xfrm>
            <a:off x="5503863" y="3548063"/>
            <a:ext cx="90487" cy="460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66" y="20"/>
              </a:cxn>
              <a:cxn ang="0">
                <a:pos x="3" y="0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66" h="34">
                <a:moveTo>
                  <a:pt x="0" y="34"/>
                </a:moveTo>
                <a:lnTo>
                  <a:pt x="66" y="20"/>
                </a:lnTo>
                <a:lnTo>
                  <a:pt x="3" y="0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7" name="Freeform 57"/>
          <p:cNvSpPr>
            <a:spLocks/>
          </p:cNvSpPr>
          <p:nvPr/>
        </p:nvSpPr>
        <p:spPr bwMode="auto">
          <a:xfrm>
            <a:off x="4298950" y="4552950"/>
            <a:ext cx="129540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5"/>
              </a:cxn>
              <a:cxn ang="0">
                <a:pos x="3" y="32"/>
              </a:cxn>
              <a:cxn ang="0">
                <a:pos x="3" y="52"/>
              </a:cxn>
              <a:cxn ang="0">
                <a:pos x="5" y="75"/>
              </a:cxn>
              <a:cxn ang="0">
                <a:pos x="8" y="101"/>
              </a:cxn>
              <a:cxn ang="0">
                <a:pos x="17" y="127"/>
              </a:cxn>
              <a:cxn ang="0">
                <a:pos x="26" y="155"/>
              </a:cxn>
              <a:cxn ang="0">
                <a:pos x="34" y="181"/>
              </a:cxn>
              <a:cxn ang="0">
                <a:pos x="49" y="207"/>
              </a:cxn>
              <a:cxn ang="0">
                <a:pos x="92" y="245"/>
              </a:cxn>
              <a:cxn ang="0">
                <a:pos x="152" y="273"/>
              </a:cxn>
              <a:cxn ang="0">
                <a:pos x="230" y="294"/>
              </a:cxn>
              <a:cxn ang="0">
                <a:pos x="316" y="311"/>
              </a:cxn>
              <a:cxn ang="0">
                <a:pos x="405" y="319"/>
              </a:cxn>
              <a:cxn ang="0">
                <a:pos x="492" y="328"/>
              </a:cxn>
              <a:cxn ang="0">
                <a:pos x="569" y="331"/>
              </a:cxn>
              <a:cxn ang="0">
                <a:pos x="633" y="331"/>
              </a:cxn>
              <a:cxn ang="0">
                <a:pos x="673" y="331"/>
              </a:cxn>
              <a:cxn ang="0">
                <a:pos x="690" y="331"/>
              </a:cxn>
              <a:cxn ang="0">
                <a:pos x="952" y="331"/>
              </a:cxn>
            </a:cxnLst>
            <a:rect l="0" t="0" r="r" b="b"/>
            <a:pathLst>
              <a:path w="952" h="331">
                <a:moveTo>
                  <a:pt x="0" y="0"/>
                </a:moveTo>
                <a:lnTo>
                  <a:pt x="0" y="6"/>
                </a:lnTo>
                <a:lnTo>
                  <a:pt x="0" y="15"/>
                </a:lnTo>
                <a:lnTo>
                  <a:pt x="3" y="32"/>
                </a:lnTo>
                <a:lnTo>
                  <a:pt x="3" y="52"/>
                </a:lnTo>
                <a:lnTo>
                  <a:pt x="5" y="75"/>
                </a:lnTo>
                <a:lnTo>
                  <a:pt x="8" y="101"/>
                </a:lnTo>
                <a:lnTo>
                  <a:pt x="17" y="127"/>
                </a:lnTo>
                <a:lnTo>
                  <a:pt x="26" y="155"/>
                </a:lnTo>
                <a:lnTo>
                  <a:pt x="34" y="181"/>
                </a:lnTo>
                <a:lnTo>
                  <a:pt x="49" y="207"/>
                </a:lnTo>
                <a:lnTo>
                  <a:pt x="92" y="245"/>
                </a:lnTo>
                <a:lnTo>
                  <a:pt x="152" y="273"/>
                </a:lnTo>
                <a:lnTo>
                  <a:pt x="230" y="294"/>
                </a:lnTo>
                <a:lnTo>
                  <a:pt x="316" y="311"/>
                </a:lnTo>
                <a:lnTo>
                  <a:pt x="405" y="319"/>
                </a:lnTo>
                <a:lnTo>
                  <a:pt x="492" y="328"/>
                </a:lnTo>
                <a:lnTo>
                  <a:pt x="569" y="331"/>
                </a:lnTo>
                <a:lnTo>
                  <a:pt x="633" y="331"/>
                </a:lnTo>
                <a:lnTo>
                  <a:pt x="673" y="331"/>
                </a:lnTo>
                <a:lnTo>
                  <a:pt x="690" y="331"/>
                </a:lnTo>
                <a:lnTo>
                  <a:pt x="952" y="3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8" name="Freeform 58"/>
          <p:cNvSpPr>
            <a:spLocks/>
          </p:cNvSpPr>
          <p:nvPr/>
        </p:nvSpPr>
        <p:spPr bwMode="auto">
          <a:xfrm>
            <a:off x="5567363" y="4979988"/>
            <a:ext cx="88900" cy="460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66" y="17"/>
              </a:cxn>
              <a:cxn ang="0">
                <a:pos x="3" y="0"/>
              </a:cxn>
              <a:cxn ang="0">
                <a:pos x="3" y="34"/>
              </a:cxn>
              <a:cxn ang="0">
                <a:pos x="3" y="34"/>
              </a:cxn>
              <a:cxn ang="0">
                <a:pos x="0" y="31"/>
              </a:cxn>
            </a:cxnLst>
            <a:rect l="0" t="0" r="r" b="b"/>
            <a:pathLst>
              <a:path w="66" h="34">
                <a:moveTo>
                  <a:pt x="0" y="31"/>
                </a:moveTo>
                <a:lnTo>
                  <a:pt x="66" y="17"/>
                </a:lnTo>
                <a:lnTo>
                  <a:pt x="3" y="0"/>
                </a:lnTo>
                <a:lnTo>
                  <a:pt x="3" y="34"/>
                </a:lnTo>
                <a:lnTo>
                  <a:pt x="3" y="34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39" name="Freeform 59"/>
          <p:cNvSpPr>
            <a:spLocks/>
          </p:cNvSpPr>
          <p:nvPr/>
        </p:nvSpPr>
        <p:spPr bwMode="auto">
          <a:xfrm>
            <a:off x="2765425" y="4552950"/>
            <a:ext cx="1244600" cy="454025"/>
          </a:xfrm>
          <a:custGeom>
            <a:avLst/>
            <a:gdLst/>
            <a:ahLst/>
            <a:cxnLst>
              <a:cxn ang="0">
                <a:pos x="915" y="0"/>
              </a:cxn>
              <a:cxn ang="0">
                <a:pos x="915" y="6"/>
              </a:cxn>
              <a:cxn ang="0">
                <a:pos x="915" y="15"/>
              </a:cxn>
              <a:cxn ang="0">
                <a:pos x="915" y="29"/>
              </a:cxn>
              <a:cxn ang="0">
                <a:pos x="912" y="46"/>
              </a:cxn>
              <a:cxn ang="0">
                <a:pos x="909" y="66"/>
              </a:cxn>
              <a:cxn ang="0">
                <a:pos x="906" y="89"/>
              </a:cxn>
              <a:cxn ang="0">
                <a:pos x="898" y="115"/>
              </a:cxn>
              <a:cxn ang="0">
                <a:pos x="889" y="144"/>
              </a:cxn>
              <a:cxn ang="0">
                <a:pos x="877" y="170"/>
              </a:cxn>
              <a:cxn ang="0">
                <a:pos x="863" y="199"/>
              </a:cxn>
              <a:cxn ang="0">
                <a:pos x="826" y="236"/>
              </a:cxn>
              <a:cxn ang="0">
                <a:pos x="765" y="268"/>
              </a:cxn>
              <a:cxn ang="0">
                <a:pos x="690" y="291"/>
              </a:cxn>
              <a:cxn ang="0">
                <a:pos x="607" y="308"/>
              </a:cxn>
              <a:cxn ang="0">
                <a:pos x="521" y="322"/>
              </a:cxn>
              <a:cxn ang="0">
                <a:pos x="440" y="328"/>
              </a:cxn>
              <a:cxn ang="0">
                <a:pos x="365" y="334"/>
              </a:cxn>
              <a:cxn ang="0">
                <a:pos x="305" y="334"/>
              </a:cxn>
              <a:cxn ang="0">
                <a:pos x="262" y="334"/>
              </a:cxn>
              <a:cxn ang="0">
                <a:pos x="247" y="334"/>
              </a:cxn>
              <a:cxn ang="0">
                <a:pos x="0" y="334"/>
              </a:cxn>
            </a:cxnLst>
            <a:rect l="0" t="0" r="r" b="b"/>
            <a:pathLst>
              <a:path w="915" h="334">
                <a:moveTo>
                  <a:pt x="915" y="0"/>
                </a:moveTo>
                <a:lnTo>
                  <a:pt x="915" y="6"/>
                </a:lnTo>
                <a:lnTo>
                  <a:pt x="915" y="15"/>
                </a:lnTo>
                <a:lnTo>
                  <a:pt x="915" y="29"/>
                </a:lnTo>
                <a:lnTo>
                  <a:pt x="912" y="46"/>
                </a:lnTo>
                <a:lnTo>
                  <a:pt x="909" y="66"/>
                </a:lnTo>
                <a:lnTo>
                  <a:pt x="906" y="89"/>
                </a:lnTo>
                <a:lnTo>
                  <a:pt x="898" y="115"/>
                </a:lnTo>
                <a:lnTo>
                  <a:pt x="889" y="144"/>
                </a:lnTo>
                <a:lnTo>
                  <a:pt x="877" y="170"/>
                </a:lnTo>
                <a:lnTo>
                  <a:pt x="863" y="199"/>
                </a:lnTo>
                <a:lnTo>
                  <a:pt x="826" y="236"/>
                </a:lnTo>
                <a:lnTo>
                  <a:pt x="765" y="268"/>
                </a:lnTo>
                <a:lnTo>
                  <a:pt x="690" y="291"/>
                </a:lnTo>
                <a:lnTo>
                  <a:pt x="607" y="308"/>
                </a:lnTo>
                <a:lnTo>
                  <a:pt x="521" y="322"/>
                </a:lnTo>
                <a:lnTo>
                  <a:pt x="440" y="328"/>
                </a:lnTo>
                <a:lnTo>
                  <a:pt x="365" y="334"/>
                </a:lnTo>
                <a:lnTo>
                  <a:pt x="305" y="334"/>
                </a:lnTo>
                <a:lnTo>
                  <a:pt x="262" y="334"/>
                </a:lnTo>
                <a:lnTo>
                  <a:pt x="247" y="334"/>
                </a:lnTo>
                <a:lnTo>
                  <a:pt x="0" y="3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0" name="Freeform 60"/>
          <p:cNvSpPr>
            <a:spLocks/>
          </p:cNvSpPr>
          <p:nvPr/>
        </p:nvSpPr>
        <p:spPr bwMode="auto">
          <a:xfrm>
            <a:off x="2703513" y="4984750"/>
            <a:ext cx="88900" cy="46038"/>
          </a:xfrm>
          <a:custGeom>
            <a:avLst/>
            <a:gdLst/>
            <a:ahLst/>
            <a:cxnLst>
              <a:cxn ang="0">
                <a:pos x="66" y="34"/>
              </a:cxn>
              <a:cxn ang="0">
                <a:pos x="0" y="17"/>
              </a:cxn>
              <a:cxn ang="0">
                <a:pos x="66" y="0"/>
              </a:cxn>
              <a:cxn ang="0">
                <a:pos x="66" y="34"/>
              </a:cxn>
              <a:cxn ang="0">
                <a:pos x="66" y="34"/>
              </a:cxn>
            </a:cxnLst>
            <a:rect l="0" t="0" r="r" b="b"/>
            <a:pathLst>
              <a:path w="66" h="34">
                <a:moveTo>
                  <a:pt x="66" y="34"/>
                </a:moveTo>
                <a:lnTo>
                  <a:pt x="0" y="17"/>
                </a:lnTo>
                <a:lnTo>
                  <a:pt x="66" y="0"/>
                </a:lnTo>
                <a:lnTo>
                  <a:pt x="66" y="34"/>
                </a:lnTo>
                <a:lnTo>
                  <a:pt x="66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1" name="Freeform 61"/>
          <p:cNvSpPr>
            <a:spLocks/>
          </p:cNvSpPr>
          <p:nvPr/>
        </p:nvSpPr>
        <p:spPr bwMode="auto">
          <a:xfrm>
            <a:off x="3689350" y="5589588"/>
            <a:ext cx="946150" cy="277812"/>
          </a:xfrm>
          <a:custGeom>
            <a:avLst/>
            <a:gdLst/>
            <a:ahLst/>
            <a:cxnLst>
              <a:cxn ang="0">
                <a:pos x="696" y="205"/>
              </a:cxn>
              <a:cxn ang="0">
                <a:pos x="696" y="0"/>
              </a:cxn>
              <a:cxn ang="0">
                <a:pos x="0" y="0"/>
              </a:cxn>
              <a:cxn ang="0">
                <a:pos x="0" y="205"/>
              </a:cxn>
              <a:cxn ang="0">
                <a:pos x="696" y="205"/>
              </a:cxn>
              <a:cxn ang="0">
                <a:pos x="696" y="205"/>
              </a:cxn>
            </a:cxnLst>
            <a:rect l="0" t="0" r="r" b="b"/>
            <a:pathLst>
              <a:path w="696" h="205">
                <a:moveTo>
                  <a:pt x="696" y="205"/>
                </a:moveTo>
                <a:lnTo>
                  <a:pt x="696" y="0"/>
                </a:lnTo>
                <a:lnTo>
                  <a:pt x="0" y="0"/>
                </a:lnTo>
                <a:lnTo>
                  <a:pt x="0" y="205"/>
                </a:lnTo>
                <a:lnTo>
                  <a:pt x="696" y="205"/>
                </a:lnTo>
                <a:lnTo>
                  <a:pt x="696" y="20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2" name="Freeform 62"/>
          <p:cNvSpPr>
            <a:spLocks/>
          </p:cNvSpPr>
          <p:nvPr/>
        </p:nvSpPr>
        <p:spPr bwMode="auto">
          <a:xfrm>
            <a:off x="1752600" y="5589588"/>
            <a:ext cx="942975" cy="277812"/>
          </a:xfrm>
          <a:custGeom>
            <a:avLst/>
            <a:gdLst/>
            <a:ahLst/>
            <a:cxnLst>
              <a:cxn ang="0">
                <a:pos x="693" y="205"/>
              </a:cxn>
              <a:cxn ang="0">
                <a:pos x="693" y="0"/>
              </a:cxn>
              <a:cxn ang="0">
                <a:pos x="0" y="0"/>
              </a:cxn>
              <a:cxn ang="0">
                <a:pos x="0" y="205"/>
              </a:cxn>
              <a:cxn ang="0">
                <a:pos x="693" y="205"/>
              </a:cxn>
              <a:cxn ang="0">
                <a:pos x="693" y="205"/>
              </a:cxn>
            </a:cxnLst>
            <a:rect l="0" t="0" r="r" b="b"/>
            <a:pathLst>
              <a:path w="693" h="205">
                <a:moveTo>
                  <a:pt x="693" y="205"/>
                </a:moveTo>
                <a:lnTo>
                  <a:pt x="693" y="0"/>
                </a:lnTo>
                <a:lnTo>
                  <a:pt x="0" y="0"/>
                </a:lnTo>
                <a:lnTo>
                  <a:pt x="0" y="205"/>
                </a:lnTo>
                <a:lnTo>
                  <a:pt x="693" y="205"/>
                </a:lnTo>
                <a:lnTo>
                  <a:pt x="693" y="20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3" name="Freeform 63"/>
          <p:cNvSpPr>
            <a:spLocks/>
          </p:cNvSpPr>
          <p:nvPr/>
        </p:nvSpPr>
        <p:spPr bwMode="auto">
          <a:xfrm>
            <a:off x="2706688" y="5145088"/>
            <a:ext cx="1447800" cy="358775"/>
          </a:xfrm>
          <a:custGeom>
            <a:avLst/>
            <a:gdLst/>
            <a:ahLst/>
            <a:cxnLst>
              <a:cxn ang="0">
                <a:pos x="1061" y="264"/>
              </a:cxn>
              <a:cxn ang="0">
                <a:pos x="1064" y="264"/>
              </a:cxn>
              <a:cxn ang="0">
                <a:pos x="1064" y="258"/>
              </a:cxn>
              <a:cxn ang="0">
                <a:pos x="1061" y="247"/>
              </a:cxn>
              <a:cxn ang="0">
                <a:pos x="1058" y="233"/>
              </a:cxn>
              <a:cxn ang="0">
                <a:pos x="1053" y="218"/>
              </a:cxn>
              <a:cxn ang="0">
                <a:pos x="1047" y="198"/>
              </a:cxn>
              <a:cxn ang="0">
                <a:pos x="1038" y="178"/>
              </a:cxn>
              <a:cxn ang="0">
                <a:pos x="1027" y="155"/>
              </a:cxn>
              <a:cxn ang="0">
                <a:pos x="1012" y="132"/>
              </a:cxn>
              <a:cxn ang="0">
                <a:pos x="992" y="109"/>
              </a:cxn>
              <a:cxn ang="0">
                <a:pos x="989" y="106"/>
              </a:cxn>
              <a:cxn ang="0">
                <a:pos x="984" y="100"/>
              </a:cxn>
              <a:cxn ang="0">
                <a:pos x="978" y="94"/>
              </a:cxn>
              <a:cxn ang="0">
                <a:pos x="972" y="89"/>
              </a:cxn>
              <a:cxn ang="0">
                <a:pos x="964" y="83"/>
              </a:cxn>
              <a:cxn ang="0">
                <a:pos x="955" y="77"/>
              </a:cxn>
              <a:cxn ang="0">
                <a:pos x="949" y="71"/>
              </a:cxn>
              <a:cxn ang="0">
                <a:pos x="941" y="66"/>
              </a:cxn>
              <a:cxn ang="0">
                <a:pos x="935" y="60"/>
              </a:cxn>
              <a:cxn ang="0">
                <a:pos x="929" y="57"/>
              </a:cxn>
              <a:cxn ang="0">
                <a:pos x="897" y="43"/>
              </a:cxn>
              <a:cxn ang="0">
                <a:pos x="860" y="31"/>
              </a:cxn>
              <a:cxn ang="0">
                <a:pos x="823" y="20"/>
              </a:cxn>
              <a:cxn ang="0">
                <a:pos x="785" y="14"/>
              </a:cxn>
              <a:cxn ang="0">
                <a:pos x="748" y="8"/>
              </a:cxn>
              <a:cxn ang="0">
                <a:pos x="716" y="5"/>
              </a:cxn>
              <a:cxn ang="0">
                <a:pos x="687" y="2"/>
              </a:cxn>
              <a:cxn ang="0">
                <a:pos x="664" y="2"/>
              </a:cxn>
              <a:cxn ang="0">
                <a:pos x="650" y="0"/>
              </a:cxn>
              <a:cxn ang="0">
                <a:pos x="644" y="0"/>
              </a:cxn>
              <a:cxn ang="0">
                <a:pos x="0" y="0"/>
              </a:cxn>
            </a:cxnLst>
            <a:rect l="0" t="0" r="r" b="b"/>
            <a:pathLst>
              <a:path w="1064" h="264">
                <a:moveTo>
                  <a:pt x="1061" y="264"/>
                </a:moveTo>
                <a:lnTo>
                  <a:pt x="1064" y="264"/>
                </a:lnTo>
                <a:lnTo>
                  <a:pt x="1064" y="258"/>
                </a:lnTo>
                <a:lnTo>
                  <a:pt x="1061" y="247"/>
                </a:lnTo>
                <a:lnTo>
                  <a:pt x="1058" y="233"/>
                </a:lnTo>
                <a:lnTo>
                  <a:pt x="1053" y="218"/>
                </a:lnTo>
                <a:lnTo>
                  <a:pt x="1047" y="198"/>
                </a:lnTo>
                <a:lnTo>
                  <a:pt x="1038" y="178"/>
                </a:lnTo>
                <a:lnTo>
                  <a:pt x="1027" y="155"/>
                </a:lnTo>
                <a:lnTo>
                  <a:pt x="1012" y="132"/>
                </a:lnTo>
                <a:lnTo>
                  <a:pt x="992" y="109"/>
                </a:lnTo>
                <a:lnTo>
                  <a:pt x="989" y="106"/>
                </a:lnTo>
                <a:lnTo>
                  <a:pt x="984" y="100"/>
                </a:lnTo>
                <a:lnTo>
                  <a:pt x="978" y="94"/>
                </a:lnTo>
                <a:lnTo>
                  <a:pt x="972" y="89"/>
                </a:lnTo>
                <a:lnTo>
                  <a:pt x="964" y="83"/>
                </a:lnTo>
                <a:lnTo>
                  <a:pt x="955" y="77"/>
                </a:lnTo>
                <a:lnTo>
                  <a:pt x="949" y="71"/>
                </a:lnTo>
                <a:lnTo>
                  <a:pt x="941" y="66"/>
                </a:lnTo>
                <a:lnTo>
                  <a:pt x="935" y="60"/>
                </a:lnTo>
                <a:lnTo>
                  <a:pt x="929" y="57"/>
                </a:lnTo>
                <a:lnTo>
                  <a:pt x="897" y="43"/>
                </a:lnTo>
                <a:lnTo>
                  <a:pt x="860" y="31"/>
                </a:lnTo>
                <a:lnTo>
                  <a:pt x="823" y="20"/>
                </a:lnTo>
                <a:lnTo>
                  <a:pt x="785" y="14"/>
                </a:lnTo>
                <a:lnTo>
                  <a:pt x="748" y="8"/>
                </a:lnTo>
                <a:lnTo>
                  <a:pt x="716" y="5"/>
                </a:lnTo>
                <a:lnTo>
                  <a:pt x="687" y="2"/>
                </a:lnTo>
                <a:lnTo>
                  <a:pt x="664" y="2"/>
                </a:lnTo>
                <a:lnTo>
                  <a:pt x="650" y="0"/>
                </a:lnTo>
                <a:lnTo>
                  <a:pt x="64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4" name="Freeform 64"/>
          <p:cNvSpPr>
            <a:spLocks/>
          </p:cNvSpPr>
          <p:nvPr/>
        </p:nvSpPr>
        <p:spPr bwMode="auto">
          <a:xfrm>
            <a:off x="4127500" y="5499100"/>
            <a:ext cx="49213" cy="90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66"/>
              </a:cxn>
              <a:cxn ang="0">
                <a:pos x="37" y="3"/>
              </a:cxn>
              <a:cxn ang="0">
                <a:pos x="3" y="3"/>
              </a:cxn>
              <a:cxn ang="0">
                <a:pos x="3" y="3"/>
              </a:cxn>
              <a:cxn ang="0">
                <a:pos x="0" y="0"/>
              </a:cxn>
            </a:cxnLst>
            <a:rect l="0" t="0" r="r" b="b"/>
            <a:pathLst>
              <a:path w="37" h="66">
                <a:moveTo>
                  <a:pt x="0" y="0"/>
                </a:moveTo>
                <a:lnTo>
                  <a:pt x="20" y="66"/>
                </a:lnTo>
                <a:lnTo>
                  <a:pt x="37" y="3"/>
                </a:lnTo>
                <a:lnTo>
                  <a:pt x="3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5" name="Freeform 65"/>
          <p:cNvSpPr>
            <a:spLocks/>
          </p:cNvSpPr>
          <p:nvPr/>
        </p:nvSpPr>
        <p:spPr bwMode="auto">
          <a:xfrm>
            <a:off x="2698750" y="3713163"/>
            <a:ext cx="1319213" cy="484187"/>
          </a:xfrm>
          <a:custGeom>
            <a:avLst/>
            <a:gdLst/>
            <a:ahLst/>
            <a:cxnLst>
              <a:cxn ang="0">
                <a:pos x="967" y="356"/>
              </a:cxn>
              <a:cxn ang="0">
                <a:pos x="970" y="356"/>
              </a:cxn>
              <a:cxn ang="0">
                <a:pos x="970" y="345"/>
              </a:cxn>
              <a:cxn ang="0">
                <a:pos x="970" y="330"/>
              </a:cxn>
              <a:cxn ang="0">
                <a:pos x="967" y="313"/>
              </a:cxn>
              <a:cxn ang="0">
                <a:pos x="964" y="290"/>
              </a:cxn>
              <a:cxn ang="0">
                <a:pos x="961" y="261"/>
              </a:cxn>
              <a:cxn ang="0">
                <a:pos x="952" y="233"/>
              </a:cxn>
              <a:cxn ang="0">
                <a:pos x="944" y="204"/>
              </a:cxn>
              <a:cxn ang="0">
                <a:pos x="932" y="169"/>
              </a:cxn>
              <a:cxn ang="0">
                <a:pos x="918" y="138"/>
              </a:cxn>
              <a:cxn ang="0">
                <a:pos x="912" y="129"/>
              </a:cxn>
              <a:cxn ang="0">
                <a:pos x="906" y="120"/>
              </a:cxn>
              <a:cxn ang="0">
                <a:pos x="900" y="115"/>
              </a:cxn>
              <a:cxn ang="0">
                <a:pos x="895" y="106"/>
              </a:cxn>
              <a:cxn ang="0">
                <a:pos x="892" y="100"/>
              </a:cxn>
              <a:cxn ang="0">
                <a:pos x="886" y="97"/>
              </a:cxn>
              <a:cxn ang="0">
                <a:pos x="880" y="92"/>
              </a:cxn>
              <a:cxn ang="0">
                <a:pos x="875" y="86"/>
              </a:cxn>
              <a:cxn ang="0">
                <a:pos x="872" y="83"/>
              </a:cxn>
              <a:cxn ang="0">
                <a:pos x="866" y="77"/>
              </a:cxn>
              <a:cxn ang="0">
                <a:pos x="831" y="54"/>
              </a:cxn>
              <a:cxn ang="0">
                <a:pos x="788" y="37"/>
              </a:cxn>
              <a:cxn ang="0">
                <a:pos x="739" y="23"/>
              </a:cxn>
              <a:cxn ang="0">
                <a:pos x="685" y="14"/>
              </a:cxn>
              <a:cxn ang="0">
                <a:pos x="633" y="5"/>
              </a:cxn>
              <a:cxn ang="0">
                <a:pos x="584" y="3"/>
              </a:cxn>
              <a:cxn ang="0">
                <a:pos x="541" y="0"/>
              </a:cxn>
              <a:cxn ang="0">
                <a:pos x="506" y="0"/>
              </a:cxn>
              <a:cxn ang="0">
                <a:pos x="483" y="0"/>
              </a:cxn>
              <a:cxn ang="0">
                <a:pos x="475" y="0"/>
              </a:cxn>
              <a:cxn ang="0">
                <a:pos x="0" y="0"/>
              </a:cxn>
            </a:cxnLst>
            <a:rect l="0" t="0" r="r" b="b"/>
            <a:pathLst>
              <a:path w="970" h="356">
                <a:moveTo>
                  <a:pt x="967" y="356"/>
                </a:moveTo>
                <a:lnTo>
                  <a:pt x="970" y="356"/>
                </a:lnTo>
                <a:lnTo>
                  <a:pt x="970" y="345"/>
                </a:lnTo>
                <a:lnTo>
                  <a:pt x="970" y="330"/>
                </a:lnTo>
                <a:lnTo>
                  <a:pt x="967" y="313"/>
                </a:lnTo>
                <a:lnTo>
                  <a:pt x="964" y="290"/>
                </a:lnTo>
                <a:lnTo>
                  <a:pt x="961" y="261"/>
                </a:lnTo>
                <a:lnTo>
                  <a:pt x="952" y="233"/>
                </a:lnTo>
                <a:lnTo>
                  <a:pt x="944" y="204"/>
                </a:lnTo>
                <a:lnTo>
                  <a:pt x="932" y="169"/>
                </a:lnTo>
                <a:lnTo>
                  <a:pt x="918" y="138"/>
                </a:lnTo>
                <a:lnTo>
                  <a:pt x="912" y="129"/>
                </a:lnTo>
                <a:lnTo>
                  <a:pt x="906" y="120"/>
                </a:lnTo>
                <a:lnTo>
                  <a:pt x="900" y="115"/>
                </a:lnTo>
                <a:lnTo>
                  <a:pt x="895" y="106"/>
                </a:lnTo>
                <a:lnTo>
                  <a:pt x="892" y="100"/>
                </a:lnTo>
                <a:lnTo>
                  <a:pt x="886" y="97"/>
                </a:lnTo>
                <a:lnTo>
                  <a:pt x="880" y="92"/>
                </a:lnTo>
                <a:lnTo>
                  <a:pt x="875" y="86"/>
                </a:lnTo>
                <a:lnTo>
                  <a:pt x="872" y="83"/>
                </a:lnTo>
                <a:lnTo>
                  <a:pt x="866" y="77"/>
                </a:lnTo>
                <a:lnTo>
                  <a:pt x="831" y="54"/>
                </a:lnTo>
                <a:lnTo>
                  <a:pt x="788" y="37"/>
                </a:lnTo>
                <a:lnTo>
                  <a:pt x="739" y="23"/>
                </a:lnTo>
                <a:lnTo>
                  <a:pt x="685" y="14"/>
                </a:lnTo>
                <a:lnTo>
                  <a:pt x="633" y="5"/>
                </a:lnTo>
                <a:lnTo>
                  <a:pt x="584" y="3"/>
                </a:lnTo>
                <a:lnTo>
                  <a:pt x="541" y="0"/>
                </a:lnTo>
                <a:lnTo>
                  <a:pt x="506" y="0"/>
                </a:lnTo>
                <a:lnTo>
                  <a:pt x="483" y="0"/>
                </a:lnTo>
                <a:lnTo>
                  <a:pt x="475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6" name="Freeform 66"/>
          <p:cNvSpPr>
            <a:spLocks/>
          </p:cNvSpPr>
          <p:nvPr/>
        </p:nvSpPr>
        <p:spPr bwMode="auto">
          <a:xfrm>
            <a:off x="3989388" y="4181475"/>
            <a:ext cx="47625" cy="90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66"/>
              </a:cxn>
              <a:cxn ang="0">
                <a:pos x="35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66">
                <a:moveTo>
                  <a:pt x="0" y="0"/>
                </a:moveTo>
                <a:lnTo>
                  <a:pt x="21" y="66"/>
                </a:lnTo>
                <a:lnTo>
                  <a:pt x="3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7" name="Freeform 67"/>
          <p:cNvSpPr>
            <a:spLocks/>
          </p:cNvSpPr>
          <p:nvPr/>
        </p:nvSpPr>
        <p:spPr bwMode="auto">
          <a:xfrm>
            <a:off x="4303713" y="3713163"/>
            <a:ext cx="1295400" cy="484187"/>
          </a:xfrm>
          <a:custGeom>
            <a:avLst/>
            <a:gdLst/>
            <a:ahLst/>
            <a:cxnLst>
              <a:cxn ang="0">
                <a:pos x="0" y="356"/>
              </a:cxn>
              <a:cxn ang="0">
                <a:pos x="0" y="356"/>
              </a:cxn>
              <a:cxn ang="0">
                <a:pos x="0" y="345"/>
              </a:cxn>
              <a:cxn ang="0">
                <a:pos x="0" y="330"/>
              </a:cxn>
              <a:cxn ang="0">
                <a:pos x="2" y="313"/>
              </a:cxn>
              <a:cxn ang="0">
                <a:pos x="5" y="290"/>
              </a:cxn>
              <a:cxn ang="0">
                <a:pos x="8" y="261"/>
              </a:cxn>
              <a:cxn ang="0">
                <a:pos x="17" y="233"/>
              </a:cxn>
              <a:cxn ang="0">
                <a:pos x="25" y="204"/>
              </a:cxn>
              <a:cxn ang="0">
                <a:pos x="37" y="169"/>
              </a:cxn>
              <a:cxn ang="0">
                <a:pos x="51" y="138"/>
              </a:cxn>
              <a:cxn ang="0">
                <a:pos x="57" y="129"/>
              </a:cxn>
              <a:cxn ang="0">
                <a:pos x="63" y="120"/>
              </a:cxn>
              <a:cxn ang="0">
                <a:pos x="69" y="115"/>
              </a:cxn>
              <a:cxn ang="0">
                <a:pos x="74" y="106"/>
              </a:cxn>
              <a:cxn ang="0">
                <a:pos x="77" y="100"/>
              </a:cxn>
              <a:cxn ang="0">
                <a:pos x="83" y="97"/>
              </a:cxn>
              <a:cxn ang="0">
                <a:pos x="89" y="92"/>
              </a:cxn>
              <a:cxn ang="0">
                <a:pos x="95" y="86"/>
              </a:cxn>
              <a:cxn ang="0">
                <a:pos x="97" y="83"/>
              </a:cxn>
              <a:cxn ang="0">
                <a:pos x="103" y="77"/>
              </a:cxn>
              <a:cxn ang="0">
                <a:pos x="138" y="54"/>
              </a:cxn>
              <a:cxn ang="0">
                <a:pos x="181" y="37"/>
              </a:cxn>
              <a:cxn ang="0">
                <a:pos x="230" y="23"/>
              </a:cxn>
              <a:cxn ang="0">
                <a:pos x="284" y="14"/>
              </a:cxn>
              <a:cxn ang="0">
                <a:pos x="336" y="5"/>
              </a:cxn>
              <a:cxn ang="0">
                <a:pos x="385" y="3"/>
              </a:cxn>
              <a:cxn ang="0">
                <a:pos x="428" y="0"/>
              </a:cxn>
              <a:cxn ang="0">
                <a:pos x="463" y="0"/>
              </a:cxn>
              <a:cxn ang="0">
                <a:pos x="486" y="0"/>
              </a:cxn>
              <a:cxn ang="0">
                <a:pos x="494" y="0"/>
              </a:cxn>
              <a:cxn ang="0">
                <a:pos x="952" y="0"/>
              </a:cxn>
            </a:cxnLst>
            <a:rect l="0" t="0" r="r" b="b"/>
            <a:pathLst>
              <a:path w="952" h="356">
                <a:moveTo>
                  <a:pt x="0" y="356"/>
                </a:moveTo>
                <a:lnTo>
                  <a:pt x="0" y="356"/>
                </a:lnTo>
                <a:lnTo>
                  <a:pt x="0" y="345"/>
                </a:lnTo>
                <a:lnTo>
                  <a:pt x="0" y="330"/>
                </a:lnTo>
                <a:lnTo>
                  <a:pt x="2" y="313"/>
                </a:lnTo>
                <a:lnTo>
                  <a:pt x="5" y="290"/>
                </a:lnTo>
                <a:lnTo>
                  <a:pt x="8" y="261"/>
                </a:lnTo>
                <a:lnTo>
                  <a:pt x="17" y="233"/>
                </a:lnTo>
                <a:lnTo>
                  <a:pt x="25" y="204"/>
                </a:lnTo>
                <a:lnTo>
                  <a:pt x="37" y="169"/>
                </a:lnTo>
                <a:lnTo>
                  <a:pt x="51" y="138"/>
                </a:lnTo>
                <a:lnTo>
                  <a:pt x="57" y="129"/>
                </a:lnTo>
                <a:lnTo>
                  <a:pt x="63" y="120"/>
                </a:lnTo>
                <a:lnTo>
                  <a:pt x="69" y="115"/>
                </a:lnTo>
                <a:lnTo>
                  <a:pt x="74" y="106"/>
                </a:lnTo>
                <a:lnTo>
                  <a:pt x="77" y="100"/>
                </a:lnTo>
                <a:lnTo>
                  <a:pt x="83" y="97"/>
                </a:lnTo>
                <a:lnTo>
                  <a:pt x="89" y="92"/>
                </a:lnTo>
                <a:lnTo>
                  <a:pt x="95" y="86"/>
                </a:lnTo>
                <a:lnTo>
                  <a:pt x="97" y="83"/>
                </a:lnTo>
                <a:lnTo>
                  <a:pt x="103" y="77"/>
                </a:lnTo>
                <a:lnTo>
                  <a:pt x="138" y="54"/>
                </a:lnTo>
                <a:lnTo>
                  <a:pt x="181" y="37"/>
                </a:lnTo>
                <a:lnTo>
                  <a:pt x="230" y="23"/>
                </a:lnTo>
                <a:lnTo>
                  <a:pt x="284" y="14"/>
                </a:lnTo>
                <a:lnTo>
                  <a:pt x="336" y="5"/>
                </a:lnTo>
                <a:lnTo>
                  <a:pt x="385" y="3"/>
                </a:lnTo>
                <a:lnTo>
                  <a:pt x="428" y="0"/>
                </a:lnTo>
                <a:lnTo>
                  <a:pt x="463" y="0"/>
                </a:lnTo>
                <a:lnTo>
                  <a:pt x="486" y="0"/>
                </a:lnTo>
                <a:lnTo>
                  <a:pt x="494" y="0"/>
                </a:lnTo>
                <a:lnTo>
                  <a:pt x="95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8" name="Freeform 68"/>
          <p:cNvSpPr>
            <a:spLocks/>
          </p:cNvSpPr>
          <p:nvPr/>
        </p:nvSpPr>
        <p:spPr bwMode="auto">
          <a:xfrm>
            <a:off x="4283075" y="4181475"/>
            <a:ext cx="47625" cy="904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5" y="66"/>
              </a:cxn>
              <a:cxn ang="0">
                <a:pos x="0" y="0"/>
              </a:cxn>
              <a:cxn ang="0">
                <a:pos x="35" y="0"/>
              </a:cxn>
              <a:cxn ang="0">
                <a:pos x="35" y="0"/>
              </a:cxn>
              <a:cxn ang="0">
                <a:pos x="32" y="0"/>
              </a:cxn>
            </a:cxnLst>
            <a:rect l="0" t="0" r="r" b="b"/>
            <a:pathLst>
              <a:path w="35" h="66">
                <a:moveTo>
                  <a:pt x="32" y="0"/>
                </a:moveTo>
                <a:lnTo>
                  <a:pt x="15" y="66"/>
                </a:lnTo>
                <a:lnTo>
                  <a:pt x="0" y="0"/>
                </a:lnTo>
                <a:lnTo>
                  <a:pt x="35" y="0"/>
                </a:lnTo>
                <a:lnTo>
                  <a:pt x="35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49" name="Freeform 69"/>
          <p:cNvSpPr>
            <a:spLocks/>
          </p:cNvSpPr>
          <p:nvPr/>
        </p:nvSpPr>
        <p:spPr bwMode="auto">
          <a:xfrm>
            <a:off x="2212975" y="5867400"/>
            <a:ext cx="1412875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5"/>
              </a:cxn>
              <a:cxn ang="0">
                <a:pos x="3" y="17"/>
              </a:cxn>
              <a:cxn ang="0">
                <a:pos x="3" y="37"/>
              </a:cxn>
              <a:cxn ang="0">
                <a:pos x="3" y="60"/>
              </a:cxn>
              <a:cxn ang="0">
                <a:pos x="6" y="89"/>
              </a:cxn>
              <a:cxn ang="0">
                <a:pos x="9" y="118"/>
              </a:cxn>
              <a:cxn ang="0">
                <a:pos x="12" y="149"/>
              </a:cxn>
              <a:cxn ang="0">
                <a:pos x="20" y="181"/>
              </a:cxn>
              <a:cxn ang="0">
                <a:pos x="29" y="210"/>
              </a:cxn>
              <a:cxn ang="0">
                <a:pos x="43" y="239"/>
              </a:cxn>
              <a:cxn ang="0">
                <a:pos x="64" y="262"/>
              </a:cxn>
              <a:cxn ang="0">
                <a:pos x="92" y="282"/>
              </a:cxn>
              <a:cxn ang="0">
                <a:pos x="124" y="299"/>
              </a:cxn>
              <a:cxn ang="0">
                <a:pos x="161" y="310"/>
              </a:cxn>
              <a:cxn ang="0">
                <a:pos x="199" y="319"/>
              </a:cxn>
              <a:cxn ang="0">
                <a:pos x="233" y="325"/>
              </a:cxn>
              <a:cxn ang="0">
                <a:pos x="265" y="328"/>
              </a:cxn>
              <a:cxn ang="0">
                <a:pos x="291" y="328"/>
              </a:cxn>
              <a:cxn ang="0">
                <a:pos x="308" y="331"/>
              </a:cxn>
              <a:cxn ang="0">
                <a:pos x="314" y="331"/>
              </a:cxn>
              <a:cxn ang="0">
                <a:pos x="1039" y="331"/>
              </a:cxn>
            </a:cxnLst>
            <a:rect l="0" t="0" r="r" b="b"/>
            <a:pathLst>
              <a:path w="1039" h="331">
                <a:moveTo>
                  <a:pt x="0" y="0"/>
                </a:moveTo>
                <a:lnTo>
                  <a:pt x="3" y="5"/>
                </a:lnTo>
                <a:lnTo>
                  <a:pt x="3" y="17"/>
                </a:lnTo>
                <a:lnTo>
                  <a:pt x="3" y="37"/>
                </a:lnTo>
                <a:lnTo>
                  <a:pt x="3" y="60"/>
                </a:lnTo>
                <a:lnTo>
                  <a:pt x="6" y="89"/>
                </a:lnTo>
                <a:lnTo>
                  <a:pt x="9" y="118"/>
                </a:lnTo>
                <a:lnTo>
                  <a:pt x="12" y="149"/>
                </a:lnTo>
                <a:lnTo>
                  <a:pt x="20" y="181"/>
                </a:lnTo>
                <a:lnTo>
                  <a:pt x="29" y="210"/>
                </a:lnTo>
                <a:lnTo>
                  <a:pt x="43" y="239"/>
                </a:lnTo>
                <a:lnTo>
                  <a:pt x="64" y="262"/>
                </a:lnTo>
                <a:lnTo>
                  <a:pt x="92" y="282"/>
                </a:lnTo>
                <a:lnTo>
                  <a:pt x="124" y="299"/>
                </a:lnTo>
                <a:lnTo>
                  <a:pt x="161" y="310"/>
                </a:lnTo>
                <a:lnTo>
                  <a:pt x="199" y="319"/>
                </a:lnTo>
                <a:lnTo>
                  <a:pt x="233" y="325"/>
                </a:lnTo>
                <a:lnTo>
                  <a:pt x="265" y="328"/>
                </a:lnTo>
                <a:lnTo>
                  <a:pt x="291" y="328"/>
                </a:lnTo>
                <a:lnTo>
                  <a:pt x="308" y="331"/>
                </a:lnTo>
                <a:lnTo>
                  <a:pt x="314" y="331"/>
                </a:lnTo>
                <a:lnTo>
                  <a:pt x="1039" y="3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0" name="Freeform 70"/>
          <p:cNvSpPr>
            <a:spLocks/>
          </p:cNvSpPr>
          <p:nvPr/>
        </p:nvSpPr>
        <p:spPr bwMode="auto">
          <a:xfrm>
            <a:off x="3595688" y="6294438"/>
            <a:ext cx="88900" cy="4603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66" y="18"/>
              </a:cxn>
              <a:cxn ang="0">
                <a:pos x="3" y="0"/>
              </a:cxn>
              <a:cxn ang="0">
                <a:pos x="3" y="35"/>
              </a:cxn>
              <a:cxn ang="0">
                <a:pos x="3" y="35"/>
              </a:cxn>
              <a:cxn ang="0">
                <a:pos x="0" y="32"/>
              </a:cxn>
            </a:cxnLst>
            <a:rect l="0" t="0" r="r" b="b"/>
            <a:pathLst>
              <a:path w="66" h="35">
                <a:moveTo>
                  <a:pt x="0" y="32"/>
                </a:moveTo>
                <a:lnTo>
                  <a:pt x="66" y="18"/>
                </a:lnTo>
                <a:lnTo>
                  <a:pt x="3" y="0"/>
                </a:lnTo>
                <a:lnTo>
                  <a:pt x="3" y="35"/>
                </a:lnTo>
                <a:lnTo>
                  <a:pt x="3" y="35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1" name="Line 71"/>
          <p:cNvSpPr>
            <a:spLocks noChangeShapeType="1"/>
          </p:cNvSpPr>
          <p:nvPr/>
        </p:nvSpPr>
        <p:spPr bwMode="auto">
          <a:xfrm>
            <a:off x="2217738" y="5199063"/>
            <a:ext cx="1587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2" name="Freeform 72"/>
          <p:cNvSpPr>
            <a:spLocks/>
          </p:cNvSpPr>
          <p:nvPr/>
        </p:nvSpPr>
        <p:spPr bwMode="auto">
          <a:xfrm>
            <a:off x="2193925" y="5495925"/>
            <a:ext cx="47625" cy="90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67"/>
              </a:cxn>
              <a:cxn ang="0">
                <a:pos x="3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67">
                <a:moveTo>
                  <a:pt x="0" y="0"/>
                </a:moveTo>
                <a:lnTo>
                  <a:pt x="17" y="67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3" name="Line 73"/>
          <p:cNvSpPr>
            <a:spLocks noChangeShapeType="1"/>
          </p:cNvSpPr>
          <p:nvPr/>
        </p:nvSpPr>
        <p:spPr bwMode="auto">
          <a:xfrm>
            <a:off x="4154488" y="5872163"/>
            <a:ext cx="317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4" name="Freeform 74"/>
          <p:cNvSpPr>
            <a:spLocks/>
          </p:cNvSpPr>
          <p:nvPr/>
        </p:nvSpPr>
        <p:spPr bwMode="auto">
          <a:xfrm>
            <a:off x="4130675" y="6078538"/>
            <a:ext cx="50800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66"/>
              </a:cxn>
              <a:cxn ang="0">
                <a:pos x="37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7" h="66">
                <a:moveTo>
                  <a:pt x="0" y="0"/>
                </a:moveTo>
                <a:lnTo>
                  <a:pt x="20" y="66"/>
                </a:lnTo>
                <a:lnTo>
                  <a:pt x="37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5" name="Freeform 75"/>
          <p:cNvSpPr>
            <a:spLocks/>
          </p:cNvSpPr>
          <p:nvPr/>
        </p:nvSpPr>
        <p:spPr bwMode="auto">
          <a:xfrm>
            <a:off x="5656263" y="4924425"/>
            <a:ext cx="947737" cy="274638"/>
          </a:xfrm>
          <a:custGeom>
            <a:avLst/>
            <a:gdLst/>
            <a:ahLst/>
            <a:cxnLst>
              <a:cxn ang="0">
                <a:pos x="696" y="202"/>
              </a:cxn>
              <a:cxn ang="0">
                <a:pos x="696" y="0"/>
              </a:cxn>
              <a:cxn ang="0">
                <a:pos x="0" y="0"/>
              </a:cxn>
              <a:cxn ang="0">
                <a:pos x="0" y="202"/>
              </a:cxn>
              <a:cxn ang="0">
                <a:pos x="696" y="202"/>
              </a:cxn>
              <a:cxn ang="0">
                <a:pos x="696" y="202"/>
              </a:cxn>
            </a:cxnLst>
            <a:rect l="0" t="0" r="r" b="b"/>
            <a:pathLst>
              <a:path w="696" h="202">
                <a:moveTo>
                  <a:pt x="696" y="202"/>
                </a:moveTo>
                <a:lnTo>
                  <a:pt x="696" y="0"/>
                </a:lnTo>
                <a:lnTo>
                  <a:pt x="0" y="0"/>
                </a:lnTo>
                <a:lnTo>
                  <a:pt x="0" y="202"/>
                </a:lnTo>
                <a:lnTo>
                  <a:pt x="696" y="202"/>
                </a:lnTo>
                <a:lnTo>
                  <a:pt x="696" y="20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6" name="Freeform 76"/>
          <p:cNvSpPr>
            <a:spLocks/>
          </p:cNvSpPr>
          <p:nvPr/>
        </p:nvSpPr>
        <p:spPr bwMode="auto">
          <a:xfrm>
            <a:off x="5656263" y="5589588"/>
            <a:ext cx="947737" cy="277812"/>
          </a:xfrm>
          <a:custGeom>
            <a:avLst/>
            <a:gdLst/>
            <a:ahLst/>
            <a:cxnLst>
              <a:cxn ang="0">
                <a:pos x="696" y="205"/>
              </a:cxn>
              <a:cxn ang="0">
                <a:pos x="696" y="0"/>
              </a:cxn>
              <a:cxn ang="0">
                <a:pos x="0" y="0"/>
              </a:cxn>
              <a:cxn ang="0">
                <a:pos x="0" y="205"/>
              </a:cxn>
              <a:cxn ang="0">
                <a:pos x="696" y="205"/>
              </a:cxn>
              <a:cxn ang="0">
                <a:pos x="696" y="205"/>
              </a:cxn>
            </a:cxnLst>
            <a:rect l="0" t="0" r="r" b="b"/>
            <a:pathLst>
              <a:path w="696" h="205">
                <a:moveTo>
                  <a:pt x="696" y="205"/>
                </a:moveTo>
                <a:lnTo>
                  <a:pt x="696" y="0"/>
                </a:lnTo>
                <a:lnTo>
                  <a:pt x="0" y="0"/>
                </a:lnTo>
                <a:lnTo>
                  <a:pt x="0" y="205"/>
                </a:lnTo>
                <a:lnTo>
                  <a:pt x="696" y="205"/>
                </a:lnTo>
                <a:lnTo>
                  <a:pt x="696" y="20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7" name="Rectangle 77"/>
          <p:cNvSpPr>
            <a:spLocks noChangeArrowheads="1"/>
          </p:cNvSpPr>
          <p:nvPr/>
        </p:nvSpPr>
        <p:spPr bwMode="auto">
          <a:xfrm>
            <a:off x="5861050" y="6230938"/>
            <a:ext cx="625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CLOSED</a:t>
            </a:r>
            <a:endParaRPr lang="en-US">
              <a:latin typeface="Times New Roman" charset="0"/>
            </a:endParaRPr>
          </a:p>
        </p:txBody>
      </p:sp>
      <p:sp>
        <p:nvSpPr>
          <p:cNvPr id="609358" name="Line 78"/>
          <p:cNvSpPr>
            <a:spLocks noChangeShapeType="1"/>
          </p:cNvSpPr>
          <p:nvPr/>
        </p:nvSpPr>
        <p:spPr bwMode="auto">
          <a:xfrm>
            <a:off x="6121400" y="5872163"/>
            <a:ext cx="4763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59" name="Freeform 79"/>
          <p:cNvSpPr>
            <a:spLocks/>
          </p:cNvSpPr>
          <p:nvPr/>
        </p:nvSpPr>
        <p:spPr bwMode="auto">
          <a:xfrm>
            <a:off x="6099175" y="6078538"/>
            <a:ext cx="50800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66"/>
              </a:cxn>
              <a:cxn ang="0">
                <a:pos x="3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8" h="66">
                <a:moveTo>
                  <a:pt x="0" y="0"/>
                </a:moveTo>
                <a:lnTo>
                  <a:pt x="20" y="66"/>
                </a:lnTo>
                <a:lnTo>
                  <a:pt x="3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0" name="Line 80"/>
          <p:cNvSpPr>
            <a:spLocks noChangeShapeType="1"/>
          </p:cNvSpPr>
          <p:nvPr/>
        </p:nvSpPr>
        <p:spPr bwMode="auto">
          <a:xfrm>
            <a:off x="6121400" y="5199063"/>
            <a:ext cx="4763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1" name="Freeform 81"/>
          <p:cNvSpPr>
            <a:spLocks/>
          </p:cNvSpPr>
          <p:nvPr/>
        </p:nvSpPr>
        <p:spPr bwMode="auto">
          <a:xfrm>
            <a:off x="6099175" y="5499100"/>
            <a:ext cx="50800" cy="90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66"/>
              </a:cxn>
              <a:cxn ang="0">
                <a:pos x="3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8" h="66">
                <a:moveTo>
                  <a:pt x="0" y="0"/>
                </a:moveTo>
                <a:lnTo>
                  <a:pt x="20" y="66"/>
                </a:lnTo>
                <a:lnTo>
                  <a:pt x="3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2" name="Freeform 82"/>
          <p:cNvSpPr>
            <a:spLocks/>
          </p:cNvSpPr>
          <p:nvPr/>
        </p:nvSpPr>
        <p:spPr bwMode="auto">
          <a:xfrm>
            <a:off x="4694238" y="1984375"/>
            <a:ext cx="1162050" cy="1506538"/>
          </a:xfrm>
          <a:custGeom>
            <a:avLst/>
            <a:gdLst/>
            <a:ahLst/>
            <a:cxnLst>
              <a:cxn ang="0">
                <a:pos x="855" y="1108"/>
              </a:cxn>
              <a:cxn ang="0">
                <a:pos x="855" y="1099"/>
              </a:cxn>
              <a:cxn ang="0">
                <a:pos x="855" y="1065"/>
              </a:cxn>
              <a:cxn ang="0">
                <a:pos x="852" y="1013"/>
              </a:cxn>
              <a:cxn ang="0">
                <a:pos x="846" y="947"/>
              </a:cxn>
              <a:cxn ang="0">
                <a:pos x="837" y="866"/>
              </a:cxn>
              <a:cxn ang="0">
                <a:pos x="820" y="777"/>
              </a:cxn>
              <a:cxn ang="0">
                <a:pos x="797" y="679"/>
              </a:cxn>
              <a:cxn ang="0">
                <a:pos x="766" y="578"/>
              </a:cxn>
              <a:cxn ang="0">
                <a:pos x="722" y="475"/>
              </a:cxn>
              <a:cxn ang="0">
                <a:pos x="668" y="374"/>
              </a:cxn>
              <a:cxn ang="0">
                <a:pos x="596" y="279"/>
              </a:cxn>
              <a:cxn ang="0">
                <a:pos x="518" y="204"/>
              </a:cxn>
              <a:cxn ang="0">
                <a:pos x="432" y="141"/>
              </a:cxn>
              <a:cxn ang="0">
                <a:pos x="343" y="95"/>
              </a:cxn>
              <a:cxn ang="0">
                <a:pos x="259" y="58"/>
              </a:cxn>
              <a:cxn ang="0">
                <a:pos x="179" y="32"/>
              </a:cxn>
              <a:cxn ang="0">
                <a:pos x="110" y="14"/>
              </a:cxn>
              <a:cxn ang="0">
                <a:pos x="55" y="6"/>
              </a:cxn>
              <a:cxn ang="0">
                <a:pos x="20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855" h="1108">
                <a:moveTo>
                  <a:pt x="855" y="1108"/>
                </a:moveTo>
                <a:lnTo>
                  <a:pt x="855" y="1099"/>
                </a:lnTo>
                <a:lnTo>
                  <a:pt x="855" y="1065"/>
                </a:lnTo>
                <a:lnTo>
                  <a:pt x="852" y="1013"/>
                </a:lnTo>
                <a:lnTo>
                  <a:pt x="846" y="947"/>
                </a:lnTo>
                <a:lnTo>
                  <a:pt x="837" y="866"/>
                </a:lnTo>
                <a:lnTo>
                  <a:pt x="820" y="777"/>
                </a:lnTo>
                <a:lnTo>
                  <a:pt x="797" y="679"/>
                </a:lnTo>
                <a:lnTo>
                  <a:pt x="766" y="578"/>
                </a:lnTo>
                <a:lnTo>
                  <a:pt x="722" y="475"/>
                </a:lnTo>
                <a:lnTo>
                  <a:pt x="668" y="374"/>
                </a:lnTo>
                <a:lnTo>
                  <a:pt x="596" y="279"/>
                </a:lnTo>
                <a:lnTo>
                  <a:pt x="518" y="204"/>
                </a:lnTo>
                <a:lnTo>
                  <a:pt x="432" y="141"/>
                </a:lnTo>
                <a:lnTo>
                  <a:pt x="343" y="95"/>
                </a:lnTo>
                <a:lnTo>
                  <a:pt x="259" y="58"/>
                </a:lnTo>
                <a:lnTo>
                  <a:pt x="179" y="32"/>
                </a:lnTo>
                <a:lnTo>
                  <a:pt x="110" y="14"/>
                </a:lnTo>
                <a:lnTo>
                  <a:pt x="55" y="6"/>
                </a:lnTo>
                <a:lnTo>
                  <a:pt x="20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3" name="Freeform 83"/>
          <p:cNvSpPr>
            <a:spLocks/>
          </p:cNvSpPr>
          <p:nvPr/>
        </p:nvSpPr>
        <p:spPr bwMode="auto">
          <a:xfrm>
            <a:off x="4627563" y="1808163"/>
            <a:ext cx="1712912" cy="16160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8" y="3"/>
              </a:cxn>
              <a:cxn ang="0">
                <a:pos x="61" y="0"/>
              </a:cxn>
              <a:cxn ang="0">
                <a:pos x="124" y="3"/>
              </a:cxn>
              <a:cxn ang="0">
                <a:pos x="207" y="5"/>
              </a:cxn>
              <a:cxn ang="0">
                <a:pos x="305" y="17"/>
              </a:cxn>
              <a:cxn ang="0">
                <a:pos x="412" y="37"/>
              </a:cxn>
              <a:cxn ang="0">
                <a:pos x="524" y="69"/>
              </a:cxn>
              <a:cxn ang="0">
                <a:pos x="636" y="109"/>
              </a:cxn>
              <a:cxn ang="0">
                <a:pos x="745" y="167"/>
              </a:cxn>
              <a:cxn ang="0">
                <a:pos x="846" y="241"/>
              </a:cxn>
              <a:cxn ang="0">
                <a:pos x="958" y="353"/>
              </a:cxn>
              <a:cxn ang="0">
                <a:pos x="1048" y="469"/>
              </a:cxn>
              <a:cxn ang="0">
                <a:pos x="1117" y="584"/>
              </a:cxn>
              <a:cxn ang="0">
                <a:pos x="1168" y="696"/>
              </a:cxn>
              <a:cxn ang="0">
                <a:pos x="1209" y="799"/>
              </a:cxn>
              <a:cxn ang="0">
                <a:pos x="1235" y="894"/>
              </a:cxn>
              <a:cxn ang="0">
                <a:pos x="1249" y="975"/>
              </a:cxn>
              <a:cxn ang="0">
                <a:pos x="1258" y="1035"/>
              </a:cxn>
              <a:cxn ang="0">
                <a:pos x="1260" y="1076"/>
              </a:cxn>
              <a:cxn ang="0">
                <a:pos x="1260" y="1090"/>
              </a:cxn>
              <a:cxn ang="0">
                <a:pos x="1260" y="1188"/>
              </a:cxn>
            </a:cxnLst>
            <a:rect l="0" t="0" r="r" b="b"/>
            <a:pathLst>
              <a:path w="1260" h="1188">
                <a:moveTo>
                  <a:pt x="0" y="3"/>
                </a:moveTo>
                <a:lnTo>
                  <a:pt x="18" y="3"/>
                </a:lnTo>
                <a:lnTo>
                  <a:pt x="61" y="0"/>
                </a:lnTo>
                <a:lnTo>
                  <a:pt x="124" y="3"/>
                </a:lnTo>
                <a:lnTo>
                  <a:pt x="207" y="5"/>
                </a:lnTo>
                <a:lnTo>
                  <a:pt x="305" y="17"/>
                </a:lnTo>
                <a:lnTo>
                  <a:pt x="412" y="37"/>
                </a:lnTo>
                <a:lnTo>
                  <a:pt x="524" y="69"/>
                </a:lnTo>
                <a:lnTo>
                  <a:pt x="636" y="109"/>
                </a:lnTo>
                <a:lnTo>
                  <a:pt x="745" y="167"/>
                </a:lnTo>
                <a:lnTo>
                  <a:pt x="846" y="241"/>
                </a:lnTo>
                <a:lnTo>
                  <a:pt x="958" y="353"/>
                </a:lnTo>
                <a:lnTo>
                  <a:pt x="1048" y="469"/>
                </a:lnTo>
                <a:lnTo>
                  <a:pt x="1117" y="584"/>
                </a:lnTo>
                <a:lnTo>
                  <a:pt x="1168" y="696"/>
                </a:lnTo>
                <a:lnTo>
                  <a:pt x="1209" y="799"/>
                </a:lnTo>
                <a:lnTo>
                  <a:pt x="1235" y="894"/>
                </a:lnTo>
                <a:lnTo>
                  <a:pt x="1249" y="975"/>
                </a:lnTo>
                <a:lnTo>
                  <a:pt x="1258" y="1035"/>
                </a:lnTo>
                <a:lnTo>
                  <a:pt x="1260" y="1076"/>
                </a:lnTo>
                <a:lnTo>
                  <a:pt x="1260" y="1090"/>
                </a:lnTo>
                <a:lnTo>
                  <a:pt x="1260" y="118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4" name="Line 84"/>
          <p:cNvSpPr>
            <a:spLocks noChangeShapeType="1"/>
          </p:cNvSpPr>
          <p:nvPr/>
        </p:nvSpPr>
        <p:spPr bwMode="auto">
          <a:xfrm>
            <a:off x="4630738" y="6305550"/>
            <a:ext cx="950912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5" name="Freeform 85"/>
          <p:cNvSpPr>
            <a:spLocks/>
          </p:cNvSpPr>
          <p:nvPr/>
        </p:nvSpPr>
        <p:spPr bwMode="auto">
          <a:xfrm>
            <a:off x="5567363" y="6286500"/>
            <a:ext cx="88900" cy="4603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66" y="17"/>
              </a:cxn>
              <a:cxn ang="0">
                <a:pos x="3" y="0"/>
              </a:cxn>
              <a:cxn ang="0">
                <a:pos x="3" y="34"/>
              </a:cxn>
              <a:cxn ang="0">
                <a:pos x="3" y="34"/>
              </a:cxn>
              <a:cxn ang="0">
                <a:pos x="0" y="31"/>
              </a:cxn>
            </a:cxnLst>
            <a:rect l="0" t="0" r="r" b="b"/>
            <a:pathLst>
              <a:path w="66" h="34">
                <a:moveTo>
                  <a:pt x="0" y="31"/>
                </a:moveTo>
                <a:lnTo>
                  <a:pt x="66" y="17"/>
                </a:lnTo>
                <a:lnTo>
                  <a:pt x="3" y="0"/>
                </a:lnTo>
                <a:lnTo>
                  <a:pt x="3" y="34"/>
                </a:lnTo>
                <a:lnTo>
                  <a:pt x="3" y="34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6" name="Freeform 86"/>
          <p:cNvSpPr>
            <a:spLocks/>
          </p:cNvSpPr>
          <p:nvPr/>
        </p:nvSpPr>
        <p:spPr bwMode="auto">
          <a:xfrm>
            <a:off x="6318250" y="3403600"/>
            <a:ext cx="47625" cy="87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64"/>
              </a:cxn>
              <a:cxn ang="0">
                <a:pos x="35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64">
                <a:moveTo>
                  <a:pt x="0" y="0"/>
                </a:moveTo>
                <a:lnTo>
                  <a:pt x="17" y="64"/>
                </a:lnTo>
                <a:lnTo>
                  <a:pt x="3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7" name="Freeform 87"/>
          <p:cNvSpPr>
            <a:spLocks/>
          </p:cNvSpPr>
          <p:nvPr/>
        </p:nvSpPr>
        <p:spPr bwMode="auto">
          <a:xfrm>
            <a:off x="4630738" y="1955800"/>
            <a:ext cx="87312" cy="4762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17"/>
              </a:cxn>
              <a:cxn ang="0">
                <a:pos x="64" y="34"/>
              </a:cxn>
              <a:cxn ang="0">
                <a:pos x="64" y="0"/>
              </a:cxn>
              <a:cxn ang="0">
                <a:pos x="64" y="0"/>
              </a:cxn>
            </a:cxnLst>
            <a:rect l="0" t="0" r="r" b="b"/>
            <a:pathLst>
              <a:path w="64" h="34">
                <a:moveTo>
                  <a:pt x="64" y="0"/>
                </a:moveTo>
                <a:lnTo>
                  <a:pt x="0" y="17"/>
                </a:lnTo>
                <a:lnTo>
                  <a:pt x="64" y="34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368" name="Rectangle 88"/>
          <p:cNvSpPr>
            <a:spLocks noChangeArrowheads="1"/>
          </p:cNvSpPr>
          <p:nvPr/>
        </p:nvSpPr>
        <p:spPr bwMode="auto">
          <a:xfrm>
            <a:off x="5880100" y="2051050"/>
            <a:ext cx="793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Active open</a:t>
            </a:r>
            <a:endParaRPr lang="en-US" dirty="0">
              <a:latin typeface="Times New Roman" charset="0"/>
            </a:endParaRPr>
          </a:p>
        </p:txBody>
      </p:sp>
      <p:sp>
        <p:nvSpPr>
          <p:cNvPr id="609369" name="Rectangle 89"/>
          <p:cNvSpPr>
            <a:spLocks noChangeArrowheads="1"/>
          </p:cNvSpPr>
          <p:nvPr/>
        </p:nvSpPr>
        <p:spPr bwMode="auto">
          <a:xfrm>
            <a:off x="6692900" y="2057400"/>
            <a:ext cx="355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/SYN</a:t>
            </a:r>
            <a:endParaRPr lang="en-US">
              <a:latin typeface="Times New Roman" charset="0"/>
            </a:endParaRPr>
          </a:p>
        </p:txBody>
      </p:sp>
      <p:sp>
        <p:nvSpPr>
          <p:cNvPr id="609370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Connections: State Transitions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160748"/>
            <a:ext cx="25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Notation: send/receive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39236" cy="45259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Retransmissions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Sequence numbers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Timeouts/RTTs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Connections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Sliding Window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Multiple in-flight messages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Flow control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Congestion Control</a:t>
            </a:r>
          </a:p>
          <a:p>
            <a:pPr marL="857250" lvl="1" indent="-457200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94BA-2A10-994F-B9DB-B4672A4A1B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2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Connections: Teardown</a:t>
            </a:r>
          </a:p>
        </p:txBody>
      </p:sp>
      <p:sp>
        <p:nvSpPr>
          <p:cNvPr id="633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47850"/>
            <a:ext cx="83820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400" dirty="0"/>
              <a:t>Symmetric: either side can close </a:t>
            </a:r>
            <a:r>
              <a:rPr lang="en-US" sz="2400" dirty="0" smtClean="0"/>
              <a:t>connection (or RST!)</a:t>
            </a:r>
            <a:endParaRPr lang="en-US" sz="2400" dirty="0"/>
          </a:p>
        </p:txBody>
      </p:sp>
      <p:sp>
        <p:nvSpPr>
          <p:cNvPr id="633860" name="Rectangle 1028"/>
          <p:cNvSpPr>
            <a:spLocks noChangeArrowheads="1"/>
          </p:cNvSpPr>
          <p:nvPr/>
        </p:nvSpPr>
        <p:spPr bwMode="auto">
          <a:xfrm>
            <a:off x="1749425" y="2341563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Web server</a:t>
            </a:r>
            <a:endParaRPr lang="en-US">
              <a:latin typeface="Times New Roman" charset="0"/>
            </a:endParaRPr>
          </a:p>
        </p:txBody>
      </p:sp>
      <p:sp>
        <p:nvSpPr>
          <p:cNvPr id="633861" name="Rectangle 1029"/>
          <p:cNvSpPr>
            <a:spLocks noChangeArrowheads="1"/>
          </p:cNvSpPr>
          <p:nvPr/>
        </p:nvSpPr>
        <p:spPr bwMode="auto">
          <a:xfrm>
            <a:off x="5178425" y="2341563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Web browser</a:t>
            </a:r>
            <a:endParaRPr lang="en-US">
              <a:latin typeface="Times New Roman" charset="0"/>
            </a:endParaRPr>
          </a:p>
        </p:txBody>
      </p:sp>
      <p:sp>
        <p:nvSpPr>
          <p:cNvPr id="633862" name="Rectangle 1030"/>
          <p:cNvSpPr>
            <a:spLocks noChangeArrowheads="1"/>
          </p:cNvSpPr>
          <p:nvPr/>
        </p:nvSpPr>
        <p:spPr bwMode="auto">
          <a:xfrm rot="780000">
            <a:off x="3514725" y="284480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FIN</a:t>
            </a:r>
            <a:endParaRPr lang="en-US">
              <a:latin typeface="Times New Roman" charset="0"/>
            </a:endParaRPr>
          </a:p>
        </p:txBody>
      </p:sp>
      <p:sp>
        <p:nvSpPr>
          <p:cNvPr id="633863" name="Line 1031"/>
          <p:cNvSpPr>
            <a:spLocks noChangeShapeType="1"/>
          </p:cNvSpPr>
          <p:nvPr/>
        </p:nvSpPr>
        <p:spPr bwMode="auto">
          <a:xfrm>
            <a:off x="2324100" y="2641600"/>
            <a:ext cx="1588" cy="34798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64" name="Line 1032"/>
          <p:cNvSpPr>
            <a:spLocks noChangeShapeType="1"/>
          </p:cNvSpPr>
          <p:nvPr/>
        </p:nvSpPr>
        <p:spPr bwMode="auto">
          <a:xfrm>
            <a:off x="5905500" y="2647950"/>
            <a:ext cx="7938" cy="3549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65" name="Line 1033"/>
          <p:cNvSpPr>
            <a:spLocks noChangeShapeType="1"/>
          </p:cNvSpPr>
          <p:nvPr/>
        </p:nvSpPr>
        <p:spPr bwMode="auto">
          <a:xfrm>
            <a:off x="2324100" y="2906713"/>
            <a:ext cx="3451225" cy="7699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66" name="Freeform 1034"/>
          <p:cNvSpPr>
            <a:spLocks/>
          </p:cNvSpPr>
          <p:nvPr/>
        </p:nvSpPr>
        <p:spPr bwMode="auto">
          <a:xfrm>
            <a:off x="5734050" y="3636963"/>
            <a:ext cx="163513" cy="80962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03" y="51"/>
              </a:cxn>
              <a:cxn ang="0">
                <a:pos x="18" y="0"/>
              </a:cxn>
              <a:cxn ang="0">
                <a:pos x="5" y="51"/>
              </a:cxn>
              <a:cxn ang="0">
                <a:pos x="5" y="51"/>
              </a:cxn>
              <a:cxn ang="0">
                <a:pos x="0" y="47"/>
              </a:cxn>
            </a:cxnLst>
            <a:rect l="0" t="0" r="r" b="b"/>
            <a:pathLst>
              <a:path w="103" h="51">
                <a:moveTo>
                  <a:pt x="0" y="47"/>
                </a:moveTo>
                <a:lnTo>
                  <a:pt x="103" y="51"/>
                </a:lnTo>
                <a:lnTo>
                  <a:pt x="18" y="0"/>
                </a:lnTo>
                <a:lnTo>
                  <a:pt x="5" y="51"/>
                </a:lnTo>
                <a:lnTo>
                  <a:pt x="5" y="51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67" name="Line 1035"/>
          <p:cNvSpPr>
            <a:spLocks noChangeShapeType="1"/>
          </p:cNvSpPr>
          <p:nvPr/>
        </p:nvSpPr>
        <p:spPr bwMode="auto">
          <a:xfrm>
            <a:off x="2419350" y="5538788"/>
            <a:ext cx="3444875" cy="771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68" name="Line 1036"/>
          <p:cNvSpPr>
            <a:spLocks noChangeShapeType="1"/>
          </p:cNvSpPr>
          <p:nvPr/>
        </p:nvSpPr>
        <p:spPr bwMode="auto">
          <a:xfrm flipH="1">
            <a:off x="2466975" y="3717925"/>
            <a:ext cx="3438525" cy="8524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69" name="Freeform 1037"/>
          <p:cNvSpPr>
            <a:spLocks/>
          </p:cNvSpPr>
          <p:nvPr/>
        </p:nvSpPr>
        <p:spPr bwMode="auto">
          <a:xfrm>
            <a:off x="2324100" y="4522788"/>
            <a:ext cx="163513" cy="80962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51"/>
              </a:cxn>
              <a:cxn ang="0">
                <a:pos x="103" y="51"/>
              </a:cxn>
              <a:cxn ang="0">
                <a:pos x="90" y="4"/>
              </a:cxn>
              <a:cxn ang="0">
                <a:pos x="90" y="4"/>
              </a:cxn>
              <a:cxn ang="0">
                <a:pos x="86" y="0"/>
              </a:cxn>
            </a:cxnLst>
            <a:rect l="0" t="0" r="r" b="b"/>
            <a:pathLst>
              <a:path w="103" h="51">
                <a:moveTo>
                  <a:pt x="86" y="0"/>
                </a:moveTo>
                <a:lnTo>
                  <a:pt x="0" y="51"/>
                </a:lnTo>
                <a:lnTo>
                  <a:pt x="103" y="51"/>
                </a:lnTo>
                <a:lnTo>
                  <a:pt x="90" y="4"/>
                </a:lnTo>
                <a:lnTo>
                  <a:pt x="90" y="4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70" name="Rectangle 1038"/>
          <p:cNvSpPr>
            <a:spLocks noChangeArrowheads="1"/>
          </p:cNvSpPr>
          <p:nvPr/>
        </p:nvSpPr>
        <p:spPr bwMode="auto">
          <a:xfrm rot="780000">
            <a:off x="4033838" y="5651500"/>
            <a:ext cx="46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ACK</a:t>
            </a:r>
            <a:endParaRPr lang="en-US">
              <a:latin typeface="Times New Roman" charset="0"/>
            </a:endParaRPr>
          </a:p>
        </p:txBody>
      </p:sp>
      <p:sp>
        <p:nvSpPr>
          <p:cNvPr id="633871" name="Rectangle 1039"/>
          <p:cNvSpPr>
            <a:spLocks noChangeArrowheads="1"/>
          </p:cNvSpPr>
          <p:nvPr/>
        </p:nvSpPr>
        <p:spPr bwMode="auto">
          <a:xfrm rot="20760000">
            <a:off x="3625850" y="381635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data, ACK </a:t>
            </a:r>
            <a:endParaRPr lang="en-US">
              <a:latin typeface="Times New Roman" charset="0"/>
            </a:endParaRPr>
          </a:p>
        </p:txBody>
      </p:sp>
      <p:sp>
        <p:nvSpPr>
          <p:cNvPr id="633872" name="Line 1040"/>
          <p:cNvSpPr>
            <a:spLocks noChangeShapeType="1"/>
          </p:cNvSpPr>
          <p:nvPr/>
        </p:nvSpPr>
        <p:spPr bwMode="auto">
          <a:xfrm flipH="1">
            <a:off x="2325688" y="4579938"/>
            <a:ext cx="3581400" cy="8524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73" name="Rectangle 1041"/>
          <p:cNvSpPr>
            <a:spLocks noChangeArrowheads="1"/>
          </p:cNvSpPr>
          <p:nvPr/>
        </p:nvSpPr>
        <p:spPr bwMode="auto">
          <a:xfrm rot="20760000">
            <a:off x="3967163" y="4697413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FIN </a:t>
            </a:r>
            <a:endParaRPr lang="en-US">
              <a:latin typeface="Times New Roman" charset="0"/>
            </a:endParaRPr>
          </a:p>
        </p:txBody>
      </p:sp>
      <p:sp>
        <p:nvSpPr>
          <p:cNvPr id="633882" name="Line 1050"/>
          <p:cNvSpPr>
            <a:spLocks noChangeShapeType="1"/>
          </p:cNvSpPr>
          <p:nvPr/>
        </p:nvSpPr>
        <p:spPr bwMode="auto">
          <a:xfrm flipH="1">
            <a:off x="2357438" y="4087813"/>
            <a:ext cx="3438525" cy="8524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83" name="Rectangle 1051"/>
          <p:cNvSpPr>
            <a:spLocks noChangeArrowheads="1"/>
          </p:cNvSpPr>
          <p:nvPr/>
        </p:nvSpPr>
        <p:spPr bwMode="auto">
          <a:xfrm rot="20760000">
            <a:off x="3749675" y="4171950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data, ACK </a:t>
            </a:r>
            <a:endParaRPr lang="en-US">
              <a:latin typeface="Times New Roman" charset="0"/>
            </a:endParaRPr>
          </a:p>
        </p:txBody>
      </p:sp>
      <p:sp>
        <p:nvSpPr>
          <p:cNvPr id="633884" name="Line 1052"/>
          <p:cNvSpPr>
            <a:spLocks noChangeShapeType="1"/>
          </p:cNvSpPr>
          <p:nvPr/>
        </p:nvSpPr>
        <p:spPr bwMode="auto">
          <a:xfrm>
            <a:off x="2427288" y="5038725"/>
            <a:ext cx="3444875" cy="771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885" name="Rectangle 1053"/>
          <p:cNvSpPr>
            <a:spLocks noChangeArrowheads="1"/>
          </p:cNvSpPr>
          <p:nvPr/>
        </p:nvSpPr>
        <p:spPr bwMode="auto">
          <a:xfrm rot="780000">
            <a:off x="4403725" y="5222875"/>
            <a:ext cx="46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ACK</a:t>
            </a:r>
            <a:endParaRPr lang="en-US">
              <a:latin typeface="Times New Roman" charset="0"/>
            </a:endParaRPr>
          </a:p>
        </p:txBody>
      </p:sp>
      <p:sp>
        <p:nvSpPr>
          <p:cNvPr id="633886" name="Rectangle 1054"/>
          <p:cNvSpPr>
            <a:spLocks noChangeArrowheads="1"/>
          </p:cNvSpPr>
          <p:nvPr/>
        </p:nvSpPr>
        <p:spPr bwMode="auto">
          <a:xfrm>
            <a:off x="6045200" y="3944938"/>
            <a:ext cx="2435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>
            <a:prstTxWarp prst="textNoShape">
              <a:avLst/>
            </a:prstTxWarp>
          </a:bodyPr>
          <a:lstStyle/>
          <a:p>
            <a:pPr algn="l"/>
            <a:r>
              <a:rPr lang="en-US" sz="1600">
                <a:latin typeface="Times New Roman" charset="0"/>
              </a:rPr>
              <a:t>Half-open connection; data can be continue to be sent</a:t>
            </a:r>
          </a:p>
        </p:txBody>
      </p:sp>
      <p:sp>
        <p:nvSpPr>
          <p:cNvPr id="633887" name="Rectangle 1055"/>
          <p:cNvSpPr>
            <a:spLocks noChangeArrowheads="1"/>
          </p:cNvSpPr>
          <p:nvPr/>
        </p:nvSpPr>
        <p:spPr bwMode="auto">
          <a:xfrm>
            <a:off x="5962650" y="6132513"/>
            <a:ext cx="33702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>
            <a:prstTxWarp prst="textNoShape">
              <a:avLst/>
            </a:prstTxWarp>
          </a:bodyPr>
          <a:lstStyle/>
          <a:p>
            <a:pPr algn="l"/>
            <a:r>
              <a:rPr lang="en-US" sz="1600">
                <a:latin typeface="Times New Roman" charset="0"/>
              </a:rPr>
              <a:t>Can reclaim connection  right away (must be at least 1MSL after first FIN)</a:t>
            </a:r>
          </a:p>
        </p:txBody>
      </p:sp>
      <p:sp>
        <p:nvSpPr>
          <p:cNvPr id="633888" name="Rectangle 1056"/>
          <p:cNvSpPr>
            <a:spLocks noChangeArrowheads="1"/>
          </p:cNvSpPr>
          <p:nvPr/>
        </p:nvSpPr>
        <p:spPr bwMode="auto">
          <a:xfrm>
            <a:off x="250825" y="5440363"/>
            <a:ext cx="20526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00" tIns="12700" rIns="12700" bIns="12700">
            <a:prstTxWarp prst="textNoShape">
              <a:avLst/>
            </a:prstTxWarp>
          </a:bodyPr>
          <a:lstStyle/>
          <a:p>
            <a:pPr algn="l"/>
            <a:r>
              <a:rPr lang="en-US" sz="1600">
                <a:latin typeface="Times New Roman" charset="0"/>
              </a:rPr>
              <a:t>Can reclaim connection  after 2 MSL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Connections: </a:t>
            </a:r>
            <a:r>
              <a:rPr lang="en-US" dirty="0" smtClean="0"/>
              <a:t>Why wait for 2MSL?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We wait 2MSL (two times the maximum segment lifetime of 60 seconds) before completing the close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Why?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ACK might have been lost and so FIN will be resent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Could interfere with a subsequent connection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Connections: TCP Handshake in an Uncooperative Internet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78000"/>
            <a:ext cx="4351337" cy="4114800"/>
          </a:xfrm>
        </p:spPr>
        <p:txBody>
          <a:bodyPr/>
          <a:lstStyle/>
          <a:p>
            <a:r>
              <a:rPr lang="en-US" sz="2800"/>
              <a:t>TCP SYN flood</a:t>
            </a:r>
          </a:p>
          <a:p>
            <a:pPr lvl="1"/>
            <a:r>
              <a:rPr lang="en-US" sz="2400"/>
              <a:t>server maintains state for every open connection</a:t>
            </a:r>
          </a:p>
          <a:p>
            <a:pPr lvl="1"/>
            <a:r>
              <a:rPr lang="en-US" sz="2400"/>
              <a:t>if attacker spoofs source addresses, can cause server to open lots of connections</a:t>
            </a:r>
          </a:p>
          <a:p>
            <a:pPr lvl="1"/>
            <a:r>
              <a:rPr lang="en-US" sz="2400"/>
              <a:t>eventually, server runs out of memory</a:t>
            </a:r>
          </a:p>
          <a:p>
            <a:pPr lvl="1"/>
            <a:endParaRPr lang="en-US" sz="2400"/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4521200" y="2162175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Malicious attacker</a:t>
            </a:r>
            <a:endParaRPr lang="en-US">
              <a:latin typeface="Times New Roman" charset="0"/>
            </a:endParaRPr>
          </a:p>
        </p:txBody>
      </p:sp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8015288" y="2219325"/>
            <a:ext cx="67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charset="0"/>
            </a:endParaRPr>
          </a:p>
        </p:txBody>
      </p:sp>
      <p:sp>
        <p:nvSpPr>
          <p:cNvPr id="661510" name="Rectangle 6"/>
          <p:cNvSpPr>
            <a:spLocks noChangeArrowheads="1"/>
          </p:cNvSpPr>
          <p:nvPr/>
        </p:nvSpPr>
        <p:spPr bwMode="auto">
          <a:xfrm rot="780000">
            <a:off x="5272088" y="2859088"/>
            <a:ext cx="236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SequenceNum = </a:t>
            </a:r>
            <a:endParaRPr lang="en-US">
              <a:latin typeface="Times New Roman" charset="0"/>
            </a:endParaRPr>
          </a:p>
        </p:txBody>
      </p:sp>
      <p:sp>
        <p:nvSpPr>
          <p:cNvPr id="661511" name="Rectangle 7"/>
          <p:cNvSpPr>
            <a:spLocks noChangeArrowheads="1"/>
          </p:cNvSpPr>
          <p:nvPr/>
        </p:nvSpPr>
        <p:spPr bwMode="auto">
          <a:xfrm rot="780000">
            <a:off x="7600950" y="31369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 rot="20760000">
            <a:off x="4851400" y="3975100"/>
            <a:ext cx="1958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SYN + ACK, y, x + 1</a:t>
            </a:r>
            <a:endParaRPr lang="en-US">
              <a:latin typeface="Times New Roman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>
            <a:off x="4762500" y="2532063"/>
            <a:ext cx="1588" cy="2998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>
            <a:off x="8343900" y="2538413"/>
            <a:ext cx="6350" cy="3006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4762500" y="2797175"/>
            <a:ext cx="3451225" cy="769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16" name="Freeform 12"/>
          <p:cNvSpPr>
            <a:spLocks/>
          </p:cNvSpPr>
          <p:nvPr/>
        </p:nvSpPr>
        <p:spPr bwMode="auto">
          <a:xfrm>
            <a:off x="8172450" y="3527425"/>
            <a:ext cx="163513" cy="80963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03" y="51"/>
              </a:cxn>
              <a:cxn ang="0">
                <a:pos x="18" y="0"/>
              </a:cxn>
              <a:cxn ang="0">
                <a:pos x="5" y="51"/>
              </a:cxn>
              <a:cxn ang="0">
                <a:pos x="5" y="51"/>
              </a:cxn>
              <a:cxn ang="0">
                <a:pos x="0" y="47"/>
              </a:cxn>
            </a:cxnLst>
            <a:rect l="0" t="0" r="r" b="b"/>
            <a:pathLst>
              <a:path w="103" h="51">
                <a:moveTo>
                  <a:pt x="0" y="47"/>
                </a:moveTo>
                <a:lnTo>
                  <a:pt x="103" y="51"/>
                </a:lnTo>
                <a:lnTo>
                  <a:pt x="18" y="0"/>
                </a:lnTo>
                <a:lnTo>
                  <a:pt x="5" y="51"/>
                </a:lnTo>
                <a:lnTo>
                  <a:pt x="5" y="51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H="1">
            <a:off x="4875213" y="3665538"/>
            <a:ext cx="3438525" cy="8524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18" name="Freeform 14"/>
          <p:cNvSpPr>
            <a:spLocks/>
          </p:cNvSpPr>
          <p:nvPr/>
        </p:nvSpPr>
        <p:spPr bwMode="auto">
          <a:xfrm>
            <a:off x="4732338" y="4470400"/>
            <a:ext cx="163512" cy="80963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51"/>
              </a:cxn>
              <a:cxn ang="0">
                <a:pos x="103" y="51"/>
              </a:cxn>
              <a:cxn ang="0">
                <a:pos x="90" y="4"/>
              </a:cxn>
              <a:cxn ang="0">
                <a:pos x="90" y="4"/>
              </a:cxn>
              <a:cxn ang="0">
                <a:pos x="86" y="0"/>
              </a:cxn>
            </a:cxnLst>
            <a:rect l="0" t="0" r="r" b="b"/>
            <a:pathLst>
              <a:path w="103" h="51">
                <a:moveTo>
                  <a:pt x="86" y="0"/>
                </a:moveTo>
                <a:lnTo>
                  <a:pt x="0" y="51"/>
                </a:lnTo>
                <a:lnTo>
                  <a:pt x="103" y="51"/>
                </a:lnTo>
                <a:lnTo>
                  <a:pt x="90" y="4"/>
                </a:lnTo>
                <a:lnTo>
                  <a:pt x="90" y="4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4813300" y="3078163"/>
            <a:ext cx="3451225" cy="7699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4805363" y="3260725"/>
            <a:ext cx="3451225" cy="769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>
            <a:off x="4799013" y="3556000"/>
            <a:ext cx="3451225" cy="769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>
            <a:off x="4806950" y="3797300"/>
            <a:ext cx="3451225" cy="769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4862513" y="3905250"/>
            <a:ext cx="3425825" cy="855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H="1">
            <a:off x="4827588" y="4130675"/>
            <a:ext cx="3425825" cy="855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5" name="Line 21"/>
          <p:cNvSpPr>
            <a:spLocks noChangeShapeType="1"/>
          </p:cNvSpPr>
          <p:nvPr/>
        </p:nvSpPr>
        <p:spPr bwMode="auto">
          <a:xfrm flipH="1">
            <a:off x="4835525" y="4384675"/>
            <a:ext cx="3425825" cy="855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6" name="Line 22"/>
          <p:cNvSpPr>
            <a:spLocks noChangeShapeType="1"/>
          </p:cNvSpPr>
          <p:nvPr/>
        </p:nvSpPr>
        <p:spPr bwMode="auto">
          <a:xfrm flipH="1">
            <a:off x="4884738" y="4638675"/>
            <a:ext cx="3425825" cy="855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527" name="Rectangle 23"/>
          <p:cNvSpPr>
            <a:spLocks noChangeArrowheads="1"/>
          </p:cNvSpPr>
          <p:nvPr/>
        </p:nvSpPr>
        <p:spPr bwMode="auto">
          <a:xfrm rot="780000">
            <a:off x="5154613" y="2965450"/>
            <a:ext cx="78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p </a:t>
            </a:r>
            <a:endParaRPr lang="en-US">
              <a:latin typeface="Times New Roman" charset="0"/>
            </a:endParaRPr>
          </a:p>
        </p:txBody>
      </p:sp>
      <p:sp>
        <p:nvSpPr>
          <p:cNvPr id="661528" name="Rectangle 24"/>
          <p:cNvSpPr>
            <a:spLocks noChangeArrowheads="1"/>
          </p:cNvSpPr>
          <p:nvPr/>
        </p:nvSpPr>
        <p:spPr bwMode="auto">
          <a:xfrm rot="780000">
            <a:off x="5337175" y="3227388"/>
            <a:ext cx="723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q</a:t>
            </a:r>
            <a:endParaRPr lang="en-US">
              <a:latin typeface="Times New Roman" charset="0"/>
            </a:endParaRPr>
          </a:p>
        </p:txBody>
      </p:sp>
      <p:sp>
        <p:nvSpPr>
          <p:cNvPr id="661529" name="Rectangle 25"/>
          <p:cNvSpPr>
            <a:spLocks noChangeArrowheads="1"/>
          </p:cNvSpPr>
          <p:nvPr/>
        </p:nvSpPr>
        <p:spPr bwMode="auto">
          <a:xfrm rot="780000">
            <a:off x="4938713" y="3359150"/>
            <a:ext cx="67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r</a:t>
            </a:r>
            <a:endParaRPr lang="en-US">
              <a:latin typeface="Times New Roman" charset="0"/>
            </a:endParaRPr>
          </a:p>
        </p:txBody>
      </p:sp>
      <p:sp>
        <p:nvSpPr>
          <p:cNvPr id="661530" name="Rectangle 26"/>
          <p:cNvSpPr>
            <a:spLocks noChangeArrowheads="1"/>
          </p:cNvSpPr>
          <p:nvPr/>
        </p:nvSpPr>
        <p:spPr bwMode="auto">
          <a:xfrm rot="780000">
            <a:off x="4930775" y="364807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s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Connections: TCP SYN cookies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995488"/>
            <a:ext cx="4633912" cy="4114800"/>
          </a:xfrm>
        </p:spPr>
        <p:txBody>
          <a:bodyPr/>
          <a:lstStyle/>
          <a:p>
            <a:r>
              <a:rPr lang="en-US" sz="2800" dirty="0"/>
              <a:t>Solution: SYN cookies</a:t>
            </a:r>
          </a:p>
          <a:p>
            <a:pPr lvl="1"/>
            <a:r>
              <a:rPr lang="en-US" sz="2400" dirty="0"/>
              <a:t>Server keeps no state in response to SYN; instead makes client store state</a:t>
            </a:r>
          </a:p>
          <a:p>
            <a:pPr lvl="1"/>
            <a:r>
              <a:rPr lang="en-US" sz="2400" dirty="0"/>
              <a:t>Server picks return </a:t>
            </a:r>
            <a:r>
              <a:rPr lang="en-US" sz="2400" dirty="0" err="1"/>
              <a:t>seq</a:t>
            </a:r>
            <a:r>
              <a:rPr lang="en-US" sz="2400" dirty="0"/>
              <a:t> # </a:t>
            </a:r>
            <a:r>
              <a:rPr lang="en-US" sz="2400" dirty="0" err="1"/>
              <a:t>y</a:t>
            </a:r>
            <a:r>
              <a:rPr lang="en-US" sz="2400" dirty="0"/>
              <a:t> = © that encrypts </a:t>
            </a:r>
            <a:r>
              <a:rPr lang="en-US" sz="2400" dirty="0" err="1"/>
              <a:t>x</a:t>
            </a:r>
            <a:endParaRPr lang="en-US" sz="2400" dirty="0"/>
          </a:p>
          <a:p>
            <a:pPr lvl="1"/>
            <a:r>
              <a:rPr lang="en-US" sz="2400" dirty="0"/>
              <a:t>Gets © +1 from sender; unpacks to yield </a:t>
            </a:r>
            <a:r>
              <a:rPr lang="en-US" sz="2400" dirty="0" smtClean="0"/>
              <a:t>x</a:t>
            </a:r>
          </a:p>
        </p:txBody>
      </p: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4521200" y="2162175"/>
            <a:ext cx="58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Client</a:t>
            </a:r>
            <a:endParaRPr lang="en-US">
              <a:latin typeface="Times New Roman" charset="0"/>
            </a:endParaRP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8015288" y="2219325"/>
            <a:ext cx="67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Server</a:t>
            </a:r>
            <a:endParaRPr lang="en-US">
              <a:latin typeface="Times New Roman" charset="0"/>
            </a:endParaRPr>
          </a:p>
        </p:txBody>
      </p:sp>
      <p:sp>
        <p:nvSpPr>
          <p:cNvPr id="662534" name="Rectangle 6"/>
          <p:cNvSpPr>
            <a:spLocks noChangeArrowheads="1"/>
          </p:cNvSpPr>
          <p:nvPr/>
        </p:nvSpPr>
        <p:spPr bwMode="auto">
          <a:xfrm rot="780000">
            <a:off x="5272088" y="2859088"/>
            <a:ext cx="236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SYN, SequenceNum = </a:t>
            </a:r>
            <a:endParaRPr lang="en-US">
              <a:latin typeface="Times New Roman" charset="0"/>
            </a:endParaRPr>
          </a:p>
        </p:txBody>
      </p:sp>
      <p:sp>
        <p:nvSpPr>
          <p:cNvPr id="662535" name="Rectangle 7"/>
          <p:cNvSpPr>
            <a:spLocks noChangeArrowheads="1"/>
          </p:cNvSpPr>
          <p:nvPr/>
        </p:nvSpPr>
        <p:spPr bwMode="auto">
          <a:xfrm rot="780000">
            <a:off x="7600950" y="31369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662536" name="Rectangle 8"/>
          <p:cNvSpPr>
            <a:spLocks noChangeArrowheads="1"/>
          </p:cNvSpPr>
          <p:nvPr/>
        </p:nvSpPr>
        <p:spPr bwMode="auto">
          <a:xfrm rot="20760000">
            <a:off x="4851400" y="3968750"/>
            <a:ext cx="20097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SYN + ACK, ©, x + 1</a:t>
            </a:r>
            <a:endParaRPr lang="en-US">
              <a:latin typeface="Times New Roman" charset="0"/>
            </a:endParaRPr>
          </a:p>
        </p:txBody>
      </p:sp>
      <p:sp>
        <p:nvSpPr>
          <p:cNvPr id="662537" name="Line 9"/>
          <p:cNvSpPr>
            <a:spLocks noChangeShapeType="1"/>
          </p:cNvSpPr>
          <p:nvPr/>
        </p:nvSpPr>
        <p:spPr bwMode="auto">
          <a:xfrm>
            <a:off x="4762500" y="2532063"/>
            <a:ext cx="1588" cy="2998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538" name="Line 10"/>
          <p:cNvSpPr>
            <a:spLocks noChangeShapeType="1"/>
          </p:cNvSpPr>
          <p:nvPr/>
        </p:nvSpPr>
        <p:spPr bwMode="auto">
          <a:xfrm>
            <a:off x="8343900" y="2538413"/>
            <a:ext cx="6350" cy="3006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539" name="Line 11"/>
          <p:cNvSpPr>
            <a:spLocks noChangeShapeType="1"/>
          </p:cNvSpPr>
          <p:nvPr/>
        </p:nvSpPr>
        <p:spPr bwMode="auto">
          <a:xfrm>
            <a:off x="4762500" y="2797175"/>
            <a:ext cx="3451225" cy="769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540" name="Freeform 12"/>
          <p:cNvSpPr>
            <a:spLocks/>
          </p:cNvSpPr>
          <p:nvPr/>
        </p:nvSpPr>
        <p:spPr bwMode="auto">
          <a:xfrm>
            <a:off x="8172450" y="3527425"/>
            <a:ext cx="163513" cy="80963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03" y="51"/>
              </a:cxn>
              <a:cxn ang="0">
                <a:pos x="18" y="0"/>
              </a:cxn>
              <a:cxn ang="0">
                <a:pos x="5" y="51"/>
              </a:cxn>
              <a:cxn ang="0">
                <a:pos x="5" y="51"/>
              </a:cxn>
              <a:cxn ang="0">
                <a:pos x="0" y="47"/>
              </a:cxn>
            </a:cxnLst>
            <a:rect l="0" t="0" r="r" b="b"/>
            <a:pathLst>
              <a:path w="103" h="51">
                <a:moveTo>
                  <a:pt x="0" y="47"/>
                </a:moveTo>
                <a:lnTo>
                  <a:pt x="103" y="51"/>
                </a:lnTo>
                <a:lnTo>
                  <a:pt x="18" y="0"/>
                </a:lnTo>
                <a:lnTo>
                  <a:pt x="5" y="51"/>
                </a:lnTo>
                <a:lnTo>
                  <a:pt x="5" y="51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541" name="Line 13"/>
          <p:cNvSpPr>
            <a:spLocks noChangeShapeType="1"/>
          </p:cNvSpPr>
          <p:nvPr/>
        </p:nvSpPr>
        <p:spPr bwMode="auto">
          <a:xfrm flipH="1">
            <a:off x="4875213" y="3665538"/>
            <a:ext cx="3438525" cy="8524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542" name="Freeform 14"/>
          <p:cNvSpPr>
            <a:spLocks/>
          </p:cNvSpPr>
          <p:nvPr/>
        </p:nvSpPr>
        <p:spPr bwMode="auto">
          <a:xfrm>
            <a:off x="4732338" y="4470400"/>
            <a:ext cx="163512" cy="80963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51"/>
              </a:cxn>
              <a:cxn ang="0">
                <a:pos x="103" y="51"/>
              </a:cxn>
              <a:cxn ang="0">
                <a:pos x="90" y="4"/>
              </a:cxn>
              <a:cxn ang="0">
                <a:pos x="90" y="4"/>
              </a:cxn>
              <a:cxn ang="0">
                <a:pos x="86" y="0"/>
              </a:cxn>
            </a:cxnLst>
            <a:rect l="0" t="0" r="r" b="b"/>
            <a:pathLst>
              <a:path w="103" h="51">
                <a:moveTo>
                  <a:pt x="86" y="0"/>
                </a:moveTo>
                <a:lnTo>
                  <a:pt x="0" y="51"/>
                </a:lnTo>
                <a:lnTo>
                  <a:pt x="103" y="51"/>
                </a:lnTo>
                <a:lnTo>
                  <a:pt x="90" y="4"/>
                </a:lnTo>
                <a:lnTo>
                  <a:pt x="90" y="4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auto">
          <a:xfrm rot="780000">
            <a:off x="5324475" y="4630738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ACK, © + 1</a:t>
            </a:r>
            <a:endParaRPr lang="en-US">
              <a:latin typeface="Times New Roman" charset="0"/>
            </a:endParaRPr>
          </a:p>
        </p:txBody>
      </p:sp>
      <p:sp>
        <p:nvSpPr>
          <p:cNvPr id="662544" name="Line 16"/>
          <p:cNvSpPr>
            <a:spLocks noChangeShapeType="1"/>
          </p:cNvSpPr>
          <p:nvPr/>
        </p:nvSpPr>
        <p:spPr bwMode="auto">
          <a:xfrm>
            <a:off x="4799013" y="4705350"/>
            <a:ext cx="3451225" cy="769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39236" cy="45259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Retransmissions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Sequence numbers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Timeouts/RTTs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Connections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Sliding Window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Multiple in-flight messages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Flow control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Congestion Control</a:t>
            </a:r>
          </a:p>
          <a:p>
            <a:pPr marL="857250" lvl="1" indent="-457200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94BA-2A10-994F-B9DB-B4672A4A1B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Wait is slow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219256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Example: BW = </a:t>
            </a:r>
            <a:r>
              <a:rPr lang="en-US" dirty="0" smtClean="0"/>
              <a:t>1Mbps, </a:t>
            </a:r>
            <a:r>
              <a:rPr lang="en-US" dirty="0"/>
              <a:t>RTT = </a:t>
            </a:r>
            <a:r>
              <a:rPr lang="en-US" dirty="0" smtClean="0"/>
              <a:t>100ms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 </a:t>
            </a:r>
            <a:r>
              <a:rPr lang="en-US" dirty="0">
                <a:sym typeface="Wingdings"/>
              </a:rPr>
              <a:t>10pks/</a:t>
            </a:r>
            <a:r>
              <a:rPr lang="en-US" dirty="0" smtClean="0">
                <a:sym typeface="Wingdings"/>
              </a:rPr>
              <a:t>sec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/>
            </a:endParaRPr>
          </a:p>
          <a:p>
            <a:pPr>
              <a:lnSpc>
                <a:spcPct val="90000"/>
              </a:lnSpc>
            </a:pPr>
            <a:endParaRPr lang="en-US" dirty="0" smtClean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What about 10Mbps?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Let’s send send multiple packets without waiting for first to be </a:t>
            </a:r>
            <a:r>
              <a:rPr lang="en-US" dirty="0" err="1"/>
              <a:t>acked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94BA-2A10-994F-B9DB-B4672A4A1B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</a:t>
            </a:r>
            <a:r>
              <a:rPr lang="en-US" dirty="0" smtClean="0"/>
              <a:t> Reliable</a:t>
            </a:r>
            <a:r>
              <a:rPr lang="en-US" dirty="0"/>
              <a:t>, ordered delivery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3995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Two constraints: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Receiver can’t deliver packet to application until all prior packets have arrived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Sender must prevent buffer overflow at receiver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Solution</a:t>
            </a:r>
            <a:r>
              <a:rPr lang="en-US" sz="2800" dirty="0"/>
              <a:t>: sliding window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Allows W packets to be outstanding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/>
              <a:t>A</a:t>
            </a:r>
            <a:r>
              <a:rPr lang="en-US" sz="2400" dirty="0" smtClean="0"/>
              <a:t>dvance </a:t>
            </a:r>
            <a:r>
              <a:rPr lang="en-US" sz="2400" dirty="0"/>
              <a:t>when sender and receiver agree packets at beginning have been </a:t>
            </a:r>
            <a:r>
              <a:rPr lang="en-US" sz="2400" dirty="0" smtClean="0"/>
              <a:t>received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Sender buffers up to W segments until they are acknowledged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LFS=Last Frame Sent, LAR=Last </a:t>
            </a:r>
            <a:r>
              <a:rPr lang="en-US" dirty="0" err="1" smtClean="0"/>
              <a:t>Ack</a:t>
            </a:r>
            <a:r>
              <a:rPr lang="en-US" dirty="0" smtClean="0"/>
              <a:t> Received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Sends while LFS – LAR &lt;=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941" y="4869160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6069" y="5373216"/>
            <a:ext cx="139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Unacked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289" y="4833156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Unsent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6009" y="62013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0185" y="6201308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LFS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174141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0125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  <a:endCxn id="7" idx="2"/>
          </p:cNvCxnSpPr>
          <p:nvPr/>
        </p:nvCxnSpPr>
        <p:spPr bwMode="auto">
          <a:xfrm flipH="1" flipV="1">
            <a:off x="3293858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894221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126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Transport accepts another segment of data from the Application…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Transport sends it (as LFS-LAR </a:t>
            </a:r>
            <a:r>
              <a:rPr lang="en-US" dirty="0" smtClean="0">
                <a:sym typeface="Wingdings"/>
              </a:rPr>
              <a:t>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941" y="4869160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6069" y="5373216"/>
            <a:ext cx="139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Unacked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289" y="4833156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Unsent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6009" y="62013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2103" y="6201308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LFS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174141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0125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  <a:endCxn id="7" idx="2"/>
          </p:cNvCxnSpPr>
          <p:nvPr/>
        </p:nvCxnSpPr>
        <p:spPr bwMode="auto">
          <a:xfrm flipH="1" flipV="1">
            <a:off x="3293858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296139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4101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Next higher ACK arrives from peer…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Window advances, buffer is freed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LFS - LAR </a:t>
            </a:r>
            <a:r>
              <a:rPr lang="en-US" dirty="0" smtClean="0">
                <a:sym typeface="Wingdings"/>
              </a:rPr>
              <a:t> 4 (can send one more)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941" y="4869160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7924" y="5337212"/>
            <a:ext cx="139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Unacked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4148" y="4833156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Unsent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5609" y="62013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2103" y="6201308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LFS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572000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63988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</p:cNvCxnSpPr>
          <p:nvPr/>
        </p:nvCxnSpPr>
        <p:spPr bwMode="auto">
          <a:xfrm flipH="1" flipV="1">
            <a:off x="3693458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296139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6121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Reliable Transmission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/>
              <a:t>How do we send packets reliably?</a:t>
            </a:r>
          </a:p>
          <a:p>
            <a:endParaRPr lang="en-US"/>
          </a:p>
          <a:p>
            <a:r>
              <a:rPr lang="en-US"/>
              <a:t>Two mechanisms</a:t>
            </a:r>
          </a:p>
          <a:p>
            <a:pPr lvl="1"/>
            <a:r>
              <a:rPr lang="en-US"/>
              <a:t>Acknowledgements</a:t>
            </a:r>
          </a:p>
          <a:p>
            <a:pPr lvl="1"/>
            <a:r>
              <a:rPr lang="en-US"/>
              <a:t>Timeouts</a:t>
            </a:r>
          </a:p>
          <a:p>
            <a:r>
              <a:rPr lang="en-US"/>
              <a:t>Simplest reliable protocol: Stop and Wait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Cumulative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keeps only a single packet buffer for the next segment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State variable, LAS = Last </a:t>
            </a:r>
            <a:r>
              <a:rPr lang="en-US" dirty="0" err="1" smtClean="0"/>
              <a:t>Ack</a:t>
            </a:r>
            <a:r>
              <a:rPr lang="en-US" dirty="0" smtClean="0"/>
              <a:t> Sent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On receiver: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If seq. number is LAS+1, accept and pass it to app, update LAS, send ACK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Otherwise discard (as out of order)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Selective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passes data to app in order, and buffers out-of-order segments to reduce retransmissions</a:t>
            </a:r>
          </a:p>
          <a:p>
            <a:endParaRPr lang="en-US" dirty="0"/>
          </a:p>
          <a:p>
            <a:r>
              <a:rPr lang="en-US" dirty="0" smtClean="0"/>
              <a:t>ACK conveys highest in-order segment, plus hints about out-of-order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Retransmissions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</a:t>
            </a:r>
            <a:r>
              <a:rPr lang="en-US" dirty="0" err="1" smtClean="0"/>
              <a:t>Ack</a:t>
            </a:r>
            <a:r>
              <a:rPr lang="en-US" dirty="0" smtClean="0"/>
              <a:t> sender uses a single timer to detect losses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On timeout, resends buffered packets starting at LAR+1</a:t>
            </a:r>
          </a:p>
          <a:p>
            <a:pPr marL="857250" lvl="1" indent="-457200">
              <a:buFont typeface="Arial"/>
              <a:buChar char="•"/>
            </a:pPr>
            <a:endParaRPr lang="en-US" dirty="0" smtClean="0"/>
          </a:p>
          <a:p>
            <a:pPr marL="857250" lvl="1" indent="-4572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Selective </a:t>
            </a:r>
            <a:r>
              <a:rPr lang="en-US" dirty="0" err="1" smtClean="0"/>
              <a:t>Ack</a:t>
            </a:r>
            <a:r>
              <a:rPr lang="en-US" dirty="0" smtClean="0"/>
              <a:t> sender uses a timer per </a:t>
            </a:r>
            <a:r>
              <a:rPr lang="en-US" dirty="0" err="1" smtClean="0"/>
              <a:t>unacked</a:t>
            </a:r>
            <a:r>
              <a:rPr lang="en-US" dirty="0" smtClean="0"/>
              <a:t> packet to detect losses</a:t>
            </a:r>
            <a:endParaRPr lang="en-US" dirty="0"/>
          </a:p>
          <a:p>
            <a:pPr marL="857250" lvl="1" indent="-457200">
              <a:buFont typeface="Arial"/>
              <a:buChar char="•"/>
            </a:pPr>
            <a:r>
              <a:rPr lang="en-US" dirty="0"/>
              <a:t>On </a:t>
            </a:r>
            <a:r>
              <a:rPr lang="en-US" dirty="0" smtClean="0"/>
              <a:t>timeout</a:t>
            </a:r>
            <a:r>
              <a:rPr lang="en-US" dirty="0"/>
              <a:t> </a:t>
            </a:r>
            <a:r>
              <a:rPr lang="en-US" dirty="0" smtClean="0"/>
              <a:t>for packets, resend it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Hope to resend fewer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Shortcut timeout</a:t>
            </a:r>
            <a:endParaRPr lang="en-US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packets usually arrive in order, out of order</a:t>
            </a:r>
            <a:r>
              <a:rPr lang="en-US" dirty="0" smtClean="0"/>
              <a:t> delivery is (probably) a packet loss</a:t>
            </a:r>
          </a:p>
          <a:p>
            <a:pPr lvl="1"/>
            <a:r>
              <a:rPr lang="en-US" dirty="0" smtClean="0"/>
              <a:t>TCP Fast retransmit</a:t>
            </a:r>
          </a:p>
          <a:p>
            <a:pPr lvl="1"/>
            <a:r>
              <a:rPr lang="en-US" dirty="0" smtClean="0"/>
              <a:t>if sender gets </a:t>
            </a:r>
            <a:r>
              <a:rPr lang="en-US" dirty="0" err="1" smtClean="0"/>
              <a:t>acks</a:t>
            </a:r>
            <a:r>
              <a:rPr lang="en-US" dirty="0" smtClean="0"/>
              <a:t> that don’t advance LAR, resends missing packet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Consider receiver with W buffers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LAS = Last </a:t>
            </a:r>
            <a:r>
              <a:rPr lang="en-US" dirty="0" err="1" smtClean="0"/>
              <a:t>Ack</a:t>
            </a:r>
            <a:r>
              <a:rPr lang="en-US" dirty="0" smtClean="0"/>
              <a:t> Sent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App pulls in-order data from buffer with </a:t>
            </a:r>
            <a:r>
              <a:rPr lang="en-US" dirty="0" err="1" smtClean="0"/>
              <a:t>recv</a:t>
            </a:r>
            <a:r>
              <a:rPr lang="en-US" dirty="0" smtClean="0"/>
              <a:t>()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9979" y="486916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Finished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00" y="4833156"/>
            <a:ext cx="18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Out of range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8689" y="620130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174141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0125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  <a:endCxn id="7" idx="2"/>
          </p:cNvCxnSpPr>
          <p:nvPr/>
        </p:nvCxnSpPr>
        <p:spPr bwMode="auto">
          <a:xfrm flipH="1" flipV="1">
            <a:off x="3293858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205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Suppose the next two segments arrive, but app does not call </a:t>
            </a:r>
            <a:r>
              <a:rPr lang="en-US" dirty="0" err="1" smtClean="0"/>
              <a:t>recv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9979" y="486916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Finished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00" y="4833156"/>
            <a:ext cx="18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Out of range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8689" y="620130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174141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0125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  <a:endCxn id="7" idx="2"/>
          </p:cNvCxnSpPr>
          <p:nvPr/>
        </p:nvCxnSpPr>
        <p:spPr bwMode="auto">
          <a:xfrm flipH="1" flipV="1">
            <a:off x="3293858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5040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Suppose the next two segments arrive, but app does not call </a:t>
            </a:r>
            <a:r>
              <a:rPr lang="en-US" dirty="0" err="1" smtClean="0"/>
              <a:t>recv</a:t>
            </a:r>
            <a:r>
              <a:rPr lang="en-US" dirty="0" smtClean="0"/>
              <a:t>()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LAS rises, but we can’t slide window!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9979" y="486916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Finished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00" y="4833156"/>
            <a:ext cx="18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Out of range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7013" y="620130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174141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0125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</p:cNvCxnSpPr>
          <p:nvPr/>
        </p:nvCxnSpPr>
        <p:spPr bwMode="auto">
          <a:xfrm flipH="1" flipV="1">
            <a:off x="4102182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87916" y="5373216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736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If further segments arrive (even in order) we can fill the buffer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Must drop segments until app </a:t>
            </a:r>
            <a:r>
              <a:rPr lang="en-US" dirty="0" err="1" smtClean="0"/>
              <a:t>recvs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9979" y="486916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Finished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00" y="4833156"/>
            <a:ext cx="18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Out of range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5145" y="620130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174141" y="4077072"/>
            <a:ext cx="576064" cy="1944216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0125" y="43291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W=5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</p:cNvCxnSpPr>
          <p:nvPr/>
        </p:nvCxnSpPr>
        <p:spPr bwMode="auto">
          <a:xfrm flipH="1" flipV="1">
            <a:off x="5290314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923928" y="5373216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706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Avoid loss at receiver by telling sender the available buffer space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WIN=#Free, not W (from LAS)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In TCP, WIN is measured in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19979" y="486916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Finished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72100" y="4833156"/>
            <a:ext cx="18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Out of range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920" y="620130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1" name="Left Brace 40"/>
          <p:cNvSpPr/>
          <p:nvPr/>
        </p:nvSpPr>
        <p:spPr bwMode="auto">
          <a:xfrm rot="5400000">
            <a:off x="4571092" y="4474023"/>
            <a:ext cx="576064" cy="1150313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83968" y="4329100"/>
            <a:ext cx="113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WIN=3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43" name="Straight Arrow Connector 42"/>
          <p:cNvCxnSpPr>
            <a:stCxn id="40" idx="0"/>
          </p:cNvCxnSpPr>
          <p:nvPr/>
        </p:nvCxnSpPr>
        <p:spPr bwMode="auto">
          <a:xfrm flipH="1" flipV="1">
            <a:off x="4147089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387916" y="5373216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453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627622"/>
          </a:xfrm>
        </p:spPr>
        <p:txBody>
          <a:bodyPr/>
          <a:lstStyle/>
          <a:p>
            <a:r>
              <a:rPr lang="en-US" dirty="0" smtClean="0"/>
              <a:t>Sender uses the lower of the sliding window and flow control window (WIN) as the effective window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D854-7814-5549-AEF3-B8BF8E3EE55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30374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9583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7924" y="5337212"/>
            <a:ext cx="396044" cy="540060"/>
          </a:xfrm>
          <a:prstGeom prst="rect">
            <a:avLst/>
          </a:prstGeom>
          <a:solidFill>
            <a:srgbClr val="FF85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857C"/>
              </a:solidFill>
              <a:effectLst/>
              <a:latin typeface="Georgi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8001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6056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72100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8144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64188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60232" y="5337212"/>
            <a:ext cx="396044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9979" y="486916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Finished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00" y="4833156"/>
            <a:ext cx="18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Out of range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620130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LAS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571092" y="4474023"/>
            <a:ext cx="576064" cy="1150313"/>
          </a:xfrm>
          <a:prstGeom prst="leftBrace">
            <a:avLst>
              <a:gd name="adj1" fmla="val 11468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83968" y="4329100"/>
            <a:ext cx="113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WIN=3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0" idx="0"/>
          </p:cNvCxnSpPr>
          <p:nvPr/>
        </p:nvCxnSpPr>
        <p:spPr bwMode="auto">
          <a:xfrm flipH="1" flipV="1">
            <a:off x="4147089" y="5877272"/>
            <a:ext cx="15317" cy="3240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87916" y="5373216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Acked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6393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Reliability: Stop </a:t>
            </a:r>
            <a:r>
              <a:rPr lang="en-US" dirty="0"/>
              <a:t>and </a:t>
            </a:r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430083" name="Line 3"/>
          <p:cNvSpPr>
            <a:spLocks noChangeShapeType="1"/>
          </p:cNvSpPr>
          <p:nvPr/>
        </p:nvSpPr>
        <p:spPr bwMode="auto">
          <a:xfrm>
            <a:off x="2986088" y="4457700"/>
            <a:ext cx="3175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2141444" y="5079484"/>
            <a:ext cx="68916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</a:t>
            </a:r>
          </a:p>
        </p:txBody>
      </p:sp>
      <p:sp>
        <p:nvSpPr>
          <p:cNvPr id="430085" name="Line 5"/>
          <p:cNvSpPr>
            <a:spLocks noChangeShapeType="1"/>
          </p:cNvSpPr>
          <p:nvPr/>
        </p:nvSpPr>
        <p:spPr bwMode="auto">
          <a:xfrm>
            <a:off x="3824288" y="4489450"/>
            <a:ext cx="3175" cy="186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>
            <a:off x="5272088" y="4489450"/>
            <a:ext cx="3175" cy="186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88582">
            <a:off x="3901916" y="4729150"/>
            <a:ext cx="1447800" cy="369888"/>
            <a:chOff x="1105" y="1275"/>
            <a:chExt cx="912" cy="233"/>
          </a:xfrm>
        </p:grpSpPr>
        <p:sp>
          <p:nvSpPr>
            <p:cNvPr id="430088" name="Line 8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0089" name="Text Box 9"/>
            <p:cNvSpPr txBox="1">
              <a:spLocks noChangeArrowheads="1"/>
            </p:cNvSpPr>
            <p:nvPr/>
          </p:nvSpPr>
          <p:spPr bwMode="auto">
            <a:xfrm>
              <a:off x="1224" y="1275"/>
              <a:ext cx="56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-1217168">
            <a:off x="3749952" y="5492704"/>
            <a:ext cx="1447800" cy="369888"/>
            <a:chOff x="1133" y="1743"/>
            <a:chExt cx="912" cy="233"/>
          </a:xfrm>
        </p:grpSpPr>
        <p:sp>
          <p:nvSpPr>
            <p:cNvPr id="430091" name="Line 11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0092" name="Text Box 12"/>
            <p:cNvSpPr txBox="1">
              <a:spLocks noChangeArrowheads="1"/>
            </p:cNvSpPr>
            <p:nvPr/>
          </p:nvSpPr>
          <p:spPr bwMode="auto">
            <a:xfrm rot="688582">
              <a:off x="1344" y="1743"/>
              <a:ext cx="41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430093" name="AutoShape 13"/>
          <p:cNvCxnSpPr>
            <a:cxnSpLocks noChangeShapeType="1"/>
            <a:stCxn id="430085" idx="0"/>
            <a:endCxn id="430085" idx="1"/>
          </p:cNvCxnSpPr>
          <p:nvPr/>
        </p:nvCxnSpPr>
        <p:spPr bwMode="auto">
          <a:xfrm rot="5400000" flipV="1">
            <a:off x="2880519" y="542051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8463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30094" name="Text Box 14"/>
          <p:cNvSpPr txBox="1">
            <a:spLocks noChangeArrowheads="1"/>
          </p:cNvSpPr>
          <p:nvPr/>
        </p:nvSpPr>
        <p:spPr bwMode="auto">
          <a:xfrm rot="-5400000">
            <a:off x="2836069" y="5335866"/>
            <a:ext cx="1214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sp>
        <p:nvSpPr>
          <p:cNvPr id="430095" name="Rectangle 15"/>
          <p:cNvSpPr>
            <a:spLocks noChangeArrowheads="1"/>
          </p:cNvSpPr>
          <p:nvPr/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3200" dirty="0">
                <a:latin typeface="Arial" charset="0"/>
              </a:rPr>
              <a:t>Send a packet, wait until </a:t>
            </a:r>
            <a:r>
              <a:rPr lang="en-US" sz="3200" dirty="0" err="1">
                <a:latin typeface="Arial" charset="0"/>
              </a:rPr>
              <a:t>ack</a:t>
            </a:r>
            <a:r>
              <a:rPr lang="en-US" sz="3200" dirty="0">
                <a:latin typeface="Arial" charset="0"/>
              </a:rPr>
              <a:t> arrives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80000"/>
            </a:pPr>
            <a:r>
              <a:rPr lang="en-US" sz="2800" dirty="0">
                <a:latin typeface="Arial" charset="0"/>
                <a:ea typeface="ＭＳ Ｐゴシック" charset="-128"/>
              </a:rPr>
              <a:t>retransmit if no </a:t>
            </a:r>
            <a:r>
              <a:rPr lang="en-US" sz="2800" dirty="0" err="1">
                <a:latin typeface="Arial" charset="0"/>
                <a:ea typeface="ＭＳ Ｐゴシック" charset="-128"/>
              </a:rPr>
              <a:t>ack</a:t>
            </a:r>
            <a:r>
              <a:rPr lang="en-US" sz="2800" dirty="0">
                <a:latin typeface="Arial" charset="0"/>
                <a:ea typeface="ＭＳ Ｐゴシック" charset="-128"/>
              </a:rPr>
              <a:t> within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timeout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3200" dirty="0" smtClean="0">
                <a:latin typeface="Arial" charset="0"/>
              </a:rPr>
              <a:t>Receiver </a:t>
            </a:r>
            <a:r>
              <a:rPr lang="en-US" sz="3200" dirty="0" err="1" smtClean="0">
                <a:latin typeface="Arial" charset="0"/>
              </a:rPr>
              <a:t>acks</a:t>
            </a:r>
            <a:r>
              <a:rPr lang="en-US" sz="3200" dirty="0" smtClean="0">
                <a:latin typeface="Arial" charset="0"/>
              </a:rPr>
              <a:t> each packet as it arrives</a:t>
            </a:r>
            <a:endParaRPr lang="en-US" sz="3200" dirty="0">
              <a:latin typeface="Arial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3341526" y="4076184"/>
            <a:ext cx="9290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Sender</a:t>
            </a: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4707676" y="4076184"/>
            <a:ext cx="109548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Receiver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When </a:t>
            </a:r>
            <a:r>
              <a:rPr lang="en-US" dirty="0"/>
              <a:t>to resume sending?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receive window = 0, sender stops</a:t>
            </a:r>
          </a:p>
          <a:p>
            <a:pPr lvl="1"/>
            <a:r>
              <a:rPr lang="en-US" dirty="0"/>
              <a:t>no data =&gt; no </a:t>
            </a:r>
            <a:r>
              <a:rPr lang="en-US" dirty="0" err="1"/>
              <a:t>acks</a:t>
            </a:r>
            <a:r>
              <a:rPr lang="en-US" dirty="0"/>
              <a:t> =&gt; no window updates</a:t>
            </a:r>
          </a:p>
          <a:p>
            <a:endParaRPr lang="en-US" dirty="0" smtClean="0"/>
          </a:p>
          <a:p>
            <a:r>
              <a:rPr lang="en-US" dirty="0" smtClean="0"/>
              <a:t>Sender </a:t>
            </a:r>
            <a:r>
              <a:rPr lang="en-US" dirty="0"/>
              <a:t>periodically pings receiver with one byte packet</a:t>
            </a:r>
          </a:p>
          <a:p>
            <a:pPr lvl="1"/>
            <a:r>
              <a:rPr lang="en-US" dirty="0"/>
              <a:t>receiver </a:t>
            </a:r>
            <a:r>
              <a:rPr lang="en-US" dirty="0" err="1"/>
              <a:t>acks</a:t>
            </a:r>
            <a:r>
              <a:rPr lang="en-US" dirty="0"/>
              <a:t> with current window </a:t>
            </a:r>
            <a:r>
              <a:rPr lang="en-US" dirty="0" smtClean="0"/>
              <a:t>size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Window: Very slow senders/receivers</a:t>
            </a:r>
            <a:endParaRPr lang="en-US" dirty="0"/>
          </a:p>
        </p:txBody>
      </p:sp>
      <p:sp>
        <p:nvSpPr>
          <p:cNvPr id="616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80375" cy="4114800"/>
          </a:xfrm>
        </p:spPr>
        <p:txBody>
          <a:bodyPr/>
          <a:lstStyle/>
          <a:p>
            <a:r>
              <a:rPr lang="en-US" dirty="0" smtClean="0"/>
              <a:t>What happens when the sender/receiver can only handle a few bytes at a time?</a:t>
            </a:r>
            <a:endParaRPr lang="en-US" dirty="0"/>
          </a:p>
          <a:p>
            <a:pPr lvl="1"/>
            <a:r>
              <a:rPr lang="en-US" dirty="0"/>
              <a:t>Silly window syndrome</a:t>
            </a:r>
          </a:p>
          <a:p>
            <a:pPr lvl="2"/>
            <a:r>
              <a:rPr lang="en-US" dirty="0"/>
              <a:t>receive window opens a few bytes</a:t>
            </a:r>
          </a:p>
          <a:p>
            <a:pPr lvl="2"/>
            <a:r>
              <a:rPr lang="en-US" dirty="0"/>
              <a:t>sender transmits little packet</a:t>
            </a:r>
          </a:p>
          <a:p>
            <a:pPr lvl="2"/>
            <a:r>
              <a:rPr lang="en-US" dirty="0"/>
              <a:t>receive window closes</a:t>
            </a:r>
          </a:p>
          <a:p>
            <a:r>
              <a:rPr lang="en-US" dirty="0"/>
              <a:t>Solution (Clark, 1982): sender doesn’t resume sending until window is half open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39236" cy="45259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Retransmissions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Sequence numbers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Timeouts/RTTs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Connections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Sliding Window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Multiple in-flight messages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Flow control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Congestion Control</a:t>
            </a:r>
          </a:p>
          <a:p>
            <a:pPr marL="857250" lvl="1" indent="-457200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94BA-2A10-994F-B9DB-B4672A4A1B9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Congestion </a:t>
            </a:r>
            <a:r>
              <a:rPr lang="en-US" dirty="0"/>
              <a:t>Control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82000" cy="4525962"/>
          </a:xfrm>
        </p:spPr>
        <p:txBody>
          <a:bodyPr/>
          <a:lstStyle/>
          <a:p>
            <a:r>
              <a:rPr lang="en-US" dirty="0"/>
              <a:t>TCP originally did not have congestion </a:t>
            </a:r>
            <a:r>
              <a:rPr lang="en-US" dirty="0" smtClean="0"/>
              <a:t>control</a:t>
            </a:r>
          </a:p>
          <a:p>
            <a:endParaRPr lang="en-US" dirty="0" smtClean="0"/>
          </a:p>
          <a:p>
            <a:r>
              <a:rPr lang="en-US" dirty="0" smtClean="0"/>
              <a:t>Congestion control dynamically varies the size of the window to match available bandwidth</a:t>
            </a:r>
          </a:p>
          <a:p>
            <a:pPr lvl="1"/>
            <a:r>
              <a:rPr lang="en-US" dirty="0" smtClean="0"/>
              <a:t>Sliding window uses minimum of </a:t>
            </a:r>
            <a:r>
              <a:rPr lang="en-US" u="sng" dirty="0" err="1" smtClean="0"/>
              <a:t>cwnd</a:t>
            </a:r>
            <a:r>
              <a:rPr lang="en-US" dirty="0" smtClean="0"/>
              <a:t>, the congestion window, and the advertised flow control window</a:t>
            </a:r>
          </a:p>
          <a:p>
            <a:endParaRPr lang="en-US" dirty="0" smtClean="0"/>
          </a:p>
          <a:p>
            <a:r>
              <a:rPr lang="en-US" dirty="0" smtClean="0"/>
              <a:t>The big question: how do we decide what size the window should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0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Allocation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Efficient: </a:t>
            </a:r>
          </a:p>
          <a:p>
            <a:pPr lvl="1"/>
            <a:r>
              <a:rPr lang="en-US" dirty="0" smtClean="0"/>
              <a:t>Most capacity used but there is no congestion</a:t>
            </a:r>
          </a:p>
          <a:p>
            <a:pPr lvl="1"/>
            <a:endParaRPr lang="en-US" dirty="0"/>
          </a:p>
          <a:p>
            <a:r>
              <a:rPr lang="en-US" dirty="0"/>
              <a:t>Fairness: </a:t>
            </a:r>
          </a:p>
          <a:p>
            <a:pPr lvl="1"/>
            <a:r>
              <a:rPr lang="en-US" dirty="0"/>
              <a:t>different users should</a:t>
            </a:r>
            <a:r>
              <a:rPr lang="en-US" dirty="0" smtClean="0"/>
              <a:t> get </a:t>
            </a:r>
            <a:r>
              <a:rPr lang="en-US" dirty="0"/>
              <a:t>their fair share of the </a:t>
            </a:r>
            <a:r>
              <a:rPr lang="en-US" dirty="0" smtClean="0"/>
              <a:t>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2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4038600" y="2742022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2138" y="1881188"/>
            <a:ext cx="819626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Buffer absorbs bursts when input rate &gt; output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sending rate is persistently &gt; drain rate, queue builds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Dropped packets represent wasted </a:t>
            </a:r>
            <a:r>
              <a:rPr lang="en-US" sz="2400" dirty="0" smtClean="0"/>
              <a:t>work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Window size = round trip delay * bit rate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22949" name="Freeform 5"/>
          <p:cNvSpPr>
            <a:spLocks/>
          </p:cNvSpPr>
          <p:nvPr/>
        </p:nvSpPr>
        <p:spPr bwMode="auto">
          <a:xfrm>
            <a:off x="3663950" y="2375310"/>
            <a:ext cx="1081088" cy="63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1" y="0"/>
              </a:cxn>
              <a:cxn ang="0">
                <a:pos x="681" y="400"/>
              </a:cxn>
              <a:cxn ang="0">
                <a:pos x="0" y="40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1" h="400">
                <a:moveTo>
                  <a:pt x="0" y="0"/>
                </a:moveTo>
                <a:lnTo>
                  <a:pt x="681" y="0"/>
                </a:lnTo>
                <a:lnTo>
                  <a:pt x="681" y="400"/>
                </a:lnTo>
                <a:lnTo>
                  <a:pt x="0" y="4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0" name="Freeform 6"/>
          <p:cNvSpPr>
            <a:spLocks/>
          </p:cNvSpPr>
          <p:nvPr/>
        </p:nvSpPr>
        <p:spPr bwMode="auto">
          <a:xfrm>
            <a:off x="3511550" y="2432460"/>
            <a:ext cx="152400" cy="88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56"/>
              </a:cxn>
              <a:cxn ang="0">
                <a:pos x="20" y="0"/>
              </a:cxn>
              <a:cxn ang="0">
                <a:pos x="4" y="48"/>
              </a:cxn>
              <a:cxn ang="0">
                <a:pos x="4" y="48"/>
              </a:cxn>
              <a:cxn ang="0">
                <a:pos x="0" y="48"/>
              </a:cxn>
            </a:cxnLst>
            <a:rect l="0" t="0" r="r" b="b"/>
            <a:pathLst>
              <a:path w="96" h="56">
                <a:moveTo>
                  <a:pt x="0" y="48"/>
                </a:moveTo>
                <a:lnTo>
                  <a:pt x="96" y="56"/>
                </a:lnTo>
                <a:lnTo>
                  <a:pt x="20" y="0"/>
                </a:lnTo>
                <a:lnTo>
                  <a:pt x="4" y="48"/>
                </a:lnTo>
                <a:lnTo>
                  <a:pt x="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1785938" y="1878422"/>
            <a:ext cx="1789112" cy="611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4" name="Freeform 10"/>
          <p:cNvSpPr>
            <a:spLocks/>
          </p:cNvSpPr>
          <p:nvPr/>
        </p:nvSpPr>
        <p:spPr bwMode="auto">
          <a:xfrm>
            <a:off x="7042150" y="2622960"/>
            <a:ext cx="152400" cy="762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96" y="24"/>
              </a:cxn>
              <a:cxn ang="0">
                <a:pos x="4" y="0"/>
              </a:cxn>
              <a:cxn ang="0">
                <a:pos x="4" y="48"/>
              </a:cxn>
              <a:cxn ang="0">
                <a:pos x="4" y="48"/>
              </a:cxn>
              <a:cxn ang="0">
                <a:pos x="0" y="44"/>
              </a:cxn>
            </a:cxnLst>
            <a:rect l="0" t="0" r="r" b="b"/>
            <a:pathLst>
              <a:path w="96" h="48">
                <a:moveTo>
                  <a:pt x="0" y="44"/>
                </a:moveTo>
                <a:lnTo>
                  <a:pt x="96" y="24"/>
                </a:lnTo>
                <a:lnTo>
                  <a:pt x="4" y="0"/>
                </a:lnTo>
                <a:lnTo>
                  <a:pt x="4" y="48"/>
                </a:lnTo>
                <a:lnTo>
                  <a:pt x="4" y="48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5" name="Line 11"/>
          <p:cNvSpPr>
            <a:spLocks noChangeShapeType="1"/>
          </p:cNvSpPr>
          <p:nvPr/>
        </p:nvSpPr>
        <p:spPr bwMode="auto">
          <a:xfrm>
            <a:off x="4724400" y="2665822"/>
            <a:ext cx="2362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6" name="Freeform 12"/>
          <p:cNvSpPr>
            <a:spLocks/>
          </p:cNvSpPr>
          <p:nvPr/>
        </p:nvSpPr>
        <p:spPr bwMode="auto">
          <a:xfrm>
            <a:off x="5737225" y="2432460"/>
            <a:ext cx="388938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5" y="4"/>
              </a:cxn>
              <a:cxn ang="0">
                <a:pos x="245" y="96"/>
              </a:cxn>
              <a:cxn ang="0">
                <a:pos x="4" y="96"/>
              </a:cxn>
              <a:cxn ang="0">
                <a:pos x="4" y="4"/>
              </a:cxn>
              <a:cxn ang="0">
                <a:pos x="4" y="4"/>
              </a:cxn>
            </a:cxnLst>
            <a:rect l="0" t="0" r="r" b="b"/>
            <a:pathLst>
              <a:path w="245" h="96">
                <a:moveTo>
                  <a:pt x="0" y="0"/>
                </a:moveTo>
                <a:lnTo>
                  <a:pt x="245" y="4"/>
                </a:lnTo>
                <a:lnTo>
                  <a:pt x="245" y="96"/>
                </a:lnTo>
                <a:lnTo>
                  <a:pt x="4" y="96"/>
                </a:lnTo>
                <a:lnTo>
                  <a:pt x="4" y="4"/>
                </a:lnTo>
                <a:lnTo>
                  <a:pt x="4" y="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7" name="Freeform 13"/>
          <p:cNvSpPr>
            <a:spLocks/>
          </p:cNvSpPr>
          <p:nvPr/>
        </p:nvSpPr>
        <p:spPr bwMode="auto">
          <a:xfrm>
            <a:off x="4872038" y="2432460"/>
            <a:ext cx="382587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" y="4"/>
              </a:cxn>
              <a:cxn ang="0">
                <a:pos x="241" y="96"/>
              </a:cxn>
              <a:cxn ang="0">
                <a:pos x="0" y="96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41" h="96">
                <a:moveTo>
                  <a:pt x="0" y="0"/>
                </a:moveTo>
                <a:lnTo>
                  <a:pt x="241" y="4"/>
                </a:lnTo>
                <a:lnTo>
                  <a:pt x="241" y="96"/>
                </a:lnTo>
                <a:lnTo>
                  <a:pt x="0" y="96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8" name="Freeform 14"/>
          <p:cNvSpPr>
            <a:spLocks/>
          </p:cNvSpPr>
          <p:nvPr/>
        </p:nvSpPr>
        <p:spPr bwMode="auto">
          <a:xfrm>
            <a:off x="6500813" y="2432460"/>
            <a:ext cx="382587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" y="4"/>
              </a:cxn>
              <a:cxn ang="0">
                <a:pos x="241" y="96"/>
              </a:cxn>
              <a:cxn ang="0">
                <a:pos x="0" y="96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41" h="96">
                <a:moveTo>
                  <a:pt x="0" y="0"/>
                </a:moveTo>
                <a:lnTo>
                  <a:pt x="241" y="4"/>
                </a:lnTo>
                <a:lnTo>
                  <a:pt x="241" y="96"/>
                </a:lnTo>
                <a:lnTo>
                  <a:pt x="0" y="96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59" name="Freeform 15"/>
          <p:cNvSpPr>
            <a:spLocks/>
          </p:cNvSpPr>
          <p:nvPr/>
        </p:nvSpPr>
        <p:spPr bwMode="auto">
          <a:xfrm>
            <a:off x="7219950" y="2076860"/>
            <a:ext cx="1165225" cy="1162050"/>
          </a:xfrm>
          <a:custGeom>
            <a:avLst/>
            <a:gdLst/>
            <a:ahLst/>
            <a:cxnLst>
              <a:cxn ang="0">
                <a:pos x="365" y="732"/>
              </a:cxn>
              <a:cxn ang="0">
                <a:pos x="425" y="728"/>
              </a:cxn>
              <a:cxn ang="0">
                <a:pos x="485" y="716"/>
              </a:cxn>
              <a:cxn ang="0">
                <a:pos x="538" y="692"/>
              </a:cxn>
              <a:cxn ang="0">
                <a:pos x="586" y="664"/>
              </a:cxn>
              <a:cxn ang="0">
                <a:pos x="626" y="628"/>
              </a:cxn>
              <a:cxn ang="0">
                <a:pos x="662" y="584"/>
              </a:cxn>
              <a:cxn ang="0">
                <a:pos x="694" y="536"/>
              </a:cxn>
              <a:cxn ang="0">
                <a:pos x="714" y="484"/>
              </a:cxn>
              <a:cxn ang="0">
                <a:pos x="730" y="428"/>
              </a:cxn>
              <a:cxn ang="0">
                <a:pos x="734" y="368"/>
              </a:cxn>
              <a:cxn ang="0">
                <a:pos x="730" y="308"/>
              </a:cxn>
              <a:cxn ang="0">
                <a:pos x="714" y="252"/>
              </a:cxn>
              <a:cxn ang="0">
                <a:pos x="694" y="200"/>
              </a:cxn>
              <a:cxn ang="0">
                <a:pos x="662" y="152"/>
              </a:cxn>
              <a:cxn ang="0">
                <a:pos x="626" y="108"/>
              </a:cxn>
              <a:cxn ang="0">
                <a:pos x="586" y="72"/>
              </a:cxn>
              <a:cxn ang="0">
                <a:pos x="538" y="40"/>
              </a:cxn>
              <a:cxn ang="0">
                <a:pos x="485" y="20"/>
              </a:cxn>
              <a:cxn ang="0">
                <a:pos x="425" y="4"/>
              </a:cxn>
              <a:cxn ang="0">
                <a:pos x="369" y="0"/>
              </a:cxn>
              <a:cxn ang="0">
                <a:pos x="309" y="4"/>
              </a:cxn>
              <a:cxn ang="0">
                <a:pos x="253" y="20"/>
              </a:cxn>
              <a:cxn ang="0">
                <a:pos x="201" y="40"/>
              </a:cxn>
              <a:cxn ang="0">
                <a:pos x="153" y="72"/>
              </a:cxn>
              <a:cxn ang="0">
                <a:pos x="109" y="108"/>
              </a:cxn>
              <a:cxn ang="0">
                <a:pos x="73" y="152"/>
              </a:cxn>
              <a:cxn ang="0">
                <a:pos x="41" y="200"/>
              </a:cxn>
              <a:cxn ang="0">
                <a:pos x="20" y="252"/>
              </a:cxn>
              <a:cxn ang="0">
                <a:pos x="4" y="308"/>
              </a:cxn>
              <a:cxn ang="0">
                <a:pos x="0" y="368"/>
              </a:cxn>
              <a:cxn ang="0">
                <a:pos x="4" y="428"/>
              </a:cxn>
              <a:cxn ang="0">
                <a:pos x="20" y="484"/>
              </a:cxn>
              <a:cxn ang="0">
                <a:pos x="41" y="536"/>
              </a:cxn>
              <a:cxn ang="0">
                <a:pos x="73" y="584"/>
              </a:cxn>
              <a:cxn ang="0">
                <a:pos x="109" y="628"/>
              </a:cxn>
              <a:cxn ang="0">
                <a:pos x="153" y="664"/>
              </a:cxn>
              <a:cxn ang="0">
                <a:pos x="201" y="692"/>
              </a:cxn>
              <a:cxn ang="0">
                <a:pos x="253" y="716"/>
              </a:cxn>
              <a:cxn ang="0">
                <a:pos x="309" y="728"/>
              </a:cxn>
              <a:cxn ang="0">
                <a:pos x="369" y="732"/>
              </a:cxn>
              <a:cxn ang="0">
                <a:pos x="369" y="732"/>
              </a:cxn>
            </a:cxnLst>
            <a:rect l="0" t="0" r="r" b="b"/>
            <a:pathLst>
              <a:path w="734" h="732">
                <a:moveTo>
                  <a:pt x="365" y="732"/>
                </a:moveTo>
                <a:lnTo>
                  <a:pt x="425" y="728"/>
                </a:lnTo>
                <a:lnTo>
                  <a:pt x="485" y="716"/>
                </a:lnTo>
                <a:lnTo>
                  <a:pt x="538" y="692"/>
                </a:lnTo>
                <a:lnTo>
                  <a:pt x="586" y="664"/>
                </a:lnTo>
                <a:lnTo>
                  <a:pt x="626" y="628"/>
                </a:lnTo>
                <a:lnTo>
                  <a:pt x="662" y="584"/>
                </a:lnTo>
                <a:lnTo>
                  <a:pt x="694" y="536"/>
                </a:lnTo>
                <a:lnTo>
                  <a:pt x="714" y="484"/>
                </a:lnTo>
                <a:lnTo>
                  <a:pt x="730" y="428"/>
                </a:lnTo>
                <a:lnTo>
                  <a:pt x="734" y="368"/>
                </a:lnTo>
                <a:lnTo>
                  <a:pt x="730" y="308"/>
                </a:lnTo>
                <a:lnTo>
                  <a:pt x="714" y="252"/>
                </a:lnTo>
                <a:lnTo>
                  <a:pt x="694" y="200"/>
                </a:lnTo>
                <a:lnTo>
                  <a:pt x="662" y="152"/>
                </a:lnTo>
                <a:lnTo>
                  <a:pt x="626" y="108"/>
                </a:lnTo>
                <a:lnTo>
                  <a:pt x="586" y="72"/>
                </a:lnTo>
                <a:lnTo>
                  <a:pt x="538" y="40"/>
                </a:lnTo>
                <a:lnTo>
                  <a:pt x="485" y="20"/>
                </a:lnTo>
                <a:lnTo>
                  <a:pt x="425" y="4"/>
                </a:lnTo>
                <a:lnTo>
                  <a:pt x="369" y="0"/>
                </a:lnTo>
                <a:lnTo>
                  <a:pt x="309" y="4"/>
                </a:lnTo>
                <a:lnTo>
                  <a:pt x="253" y="20"/>
                </a:lnTo>
                <a:lnTo>
                  <a:pt x="201" y="40"/>
                </a:lnTo>
                <a:lnTo>
                  <a:pt x="153" y="72"/>
                </a:lnTo>
                <a:lnTo>
                  <a:pt x="109" y="108"/>
                </a:lnTo>
                <a:lnTo>
                  <a:pt x="73" y="152"/>
                </a:lnTo>
                <a:lnTo>
                  <a:pt x="41" y="200"/>
                </a:lnTo>
                <a:lnTo>
                  <a:pt x="20" y="252"/>
                </a:lnTo>
                <a:lnTo>
                  <a:pt x="4" y="308"/>
                </a:lnTo>
                <a:lnTo>
                  <a:pt x="0" y="368"/>
                </a:lnTo>
                <a:lnTo>
                  <a:pt x="4" y="428"/>
                </a:lnTo>
                <a:lnTo>
                  <a:pt x="20" y="484"/>
                </a:lnTo>
                <a:lnTo>
                  <a:pt x="41" y="536"/>
                </a:lnTo>
                <a:lnTo>
                  <a:pt x="73" y="584"/>
                </a:lnTo>
                <a:lnTo>
                  <a:pt x="109" y="628"/>
                </a:lnTo>
                <a:lnTo>
                  <a:pt x="153" y="664"/>
                </a:lnTo>
                <a:lnTo>
                  <a:pt x="201" y="692"/>
                </a:lnTo>
                <a:lnTo>
                  <a:pt x="253" y="716"/>
                </a:lnTo>
                <a:lnTo>
                  <a:pt x="309" y="728"/>
                </a:lnTo>
                <a:lnTo>
                  <a:pt x="369" y="732"/>
                </a:lnTo>
                <a:lnTo>
                  <a:pt x="369" y="7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60" name="Rectangle 16"/>
          <p:cNvSpPr>
            <a:spLocks noChangeArrowheads="1"/>
          </p:cNvSpPr>
          <p:nvPr/>
        </p:nvSpPr>
        <p:spPr bwMode="auto">
          <a:xfrm>
            <a:off x="7291388" y="2534060"/>
            <a:ext cx="1082675" cy="258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Destination</a:t>
            </a:r>
            <a:endParaRPr lang="en-US">
              <a:latin typeface="Times New Roman" charset="0"/>
            </a:endParaRPr>
          </a:p>
        </p:txBody>
      </p:sp>
      <p:sp>
        <p:nvSpPr>
          <p:cNvPr id="722961" name="Rectangle 17"/>
          <p:cNvSpPr>
            <a:spLocks noChangeArrowheads="1"/>
          </p:cNvSpPr>
          <p:nvPr/>
        </p:nvSpPr>
        <p:spPr bwMode="auto">
          <a:xfrm>
            <a:off x="5165725" y="2711860"/>
            <a:ext cx="1773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1.5-Mbps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DSL link</a:t>
            </a:r>
            <a:endParaRPr lang="en-US" dirty="0">
              <a:latin typeface="Times New Roman" charset="0"/>
            </a:endParaRPr>
          </a:p>
        </p:txBody>
      </p:sp>
      <p:sp>
        <p:nvSpPr>
          <p:cNvPr id="722962" name="Rectangle 18"/>
          <p:cNvSpPr>
            <a:spLocks noChangeArrowheads="1"/>
          </p:cNvSpPr>
          <p:nvPr/>
        </p:nvSpPr>
        <p:spPr bwMode="auto">
          <a:xfrm>
            <a:off x="3886200" y="2432460"/>
            <a:ext cx="6492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Router</a:t>
            </a:r>
            <a:endParaRPr lang="en-US">
              <a:latin typeface="Times New Roman" charset="0"/>
            </a:endParaRPr>
          </a:p>
        </p:txBody>
      </p:sp>
      <p:sp>
        <p:nvSpPr>
          <p:cNvPr id="722963" name="Freeform 19"/>
          <p:cNvSpPr>
            <a:spLocks/>
          </p:cNvSpPr>
          <p:nvPr/>
        </p:nvSpPr>
        <p:spPr bwMode="auto">
          <a:xfrm>
            <a:off x="2454275" y="1878422"/>
            <a:ext cx="420688" cy="2682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65" y="80"/>
              </a:cxn>
              <a:cxn ang="0">
                <a:pos x="229" y="169"/>
              </a:cxn>
              <a:cxn ang="0">
                <a:pos x="0" y="88"/>
              </a:cxn>
              <a:cxn ang="0">
                <a:pos x="36" y="0"/>
              </a:cxn>
              <a:cxn ang="0">
                <a:pos x="36" y="0"/>
              </a:cxn>
            </a:cxnLst>
            <a:rect l="0" t="0" r="r" b="b"/>
            <a:pathLst>
              <a:path w="265" h="169">
                <a:moveTo>
                  <a:pt x="36" y="0"/>
                </a:moveTo>
                <a:lnTo>
                  <a:pt x="265" y="80"/>
                </a:lnTo>
                <a:lnTo>
                  <a:pt x="229" y="169"/>
                </a:lnTo>
                <a:lnTo>
                  <a:pt x="0" y="88"/>
                </a:lnTo>
                <a:lnTo>
                  <a:pt x="36" y="0"/>
                </a:lnTo>
                <a:lnTo>
                  <a:pt x="3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64" name="Freeform 20"/>
          <p:cNvSpPr>
            <a:spLocks/>
          </p:cNvSpPr>
          <p:nvPr/>
        </p:nvSpPr>
        <p:spPr bwMode="auto">
          <a:xfrm>
            <a:off x="1868488" y="1675222"/>
            <a:ext cx="420687" cy="27305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65" y="84"/>
              </a:cxn>
              <a:cxn ang="0">
                <a:pos x="229" y="172"/>
              </a:cxn>
              <a:cxn ang="0">
                <a:pos x="0" y="92"/>
              </a:cxn>
              <a:cxn ang="0">
                <a:pos x="36" y="4"/>
              </a:cxn>
              <a:cxn ang="0">
                <a:pos x="36" y="4"/>
              </a:cxn>
            </a:cxnLst>
            <a:rect l="0" t="0" r="r" b="b"/>
            <a:pathLst>
              <a:path w="265" h="172">
                <a:moveTo>
                  <a:pt x="32" y="0"/>
                </a:moveTo>
                <a:lnTo>
                  <a:pt x="265" y="84"/>
                </a:lnTo>
                <a:lnTo>
                  <a:pt x="229" y="172"/>
                </a:lnTo>
                <a:lnTo>
                  <a:pt x="0" y="92"/>
                </a:lnTo>
                <a:lnTo>
                  <a:pt x="36" y="4"/>
                </a:lnTo>
                <a:lnTo>
                  <a:pt x="36" y="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65" name="Freeform 21"/>
          <p:cNvSpPr>
            <a:spLocks/>
          </p:cNvSpPr>
          <p:nvPr/>
        </p:nvSpPr>
        <p:spPr bwMode="auto">
          <a:xfrm>
            <a:off x="2963863" y="2049872"/>
            <a:ext cx="419100" cy="2682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64" y="81"/>
              </a:cxn>
              <a:cxn ang="0">
                <a:pos x="228" y="169"/>
              </a:cxn>
              <a:cxn ang="0">
                <a:pos x="0" y="89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264" h="169">
                <a:moveTo>
                  <a:pt x="32" y="0"/>
                </a:moveTo>
                <a:lnTo>
                  <a:pt x="264" y="81"/>
                </a:lnTo>
                <a:lnTo>
                  <a:pt x="228" y="169"/>
                </a:lnTo>
                <a:lnTo>
                  <a:pt x="0" y="89"/>
                </a:lnTo>
                <a:lnTo>
                  <a:pt x="32" y="0"/>
                </a:lnTo>
                <a:lnTo>
                  <a:pt x="3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69" name="Freeform 25"/>
          <p:cNvSpPr>
            <a:spLocks/>
          </p:cNvSpPr>
          <p:nvPr/>
        </p:nvSpPr>
        <p:spPr bwMode="auto">
          <a:xfrm>
            <a:off x="863600" y="1376772"/>
            <a:ext cx="922338" cy="922338"/>
          </a:xfrm>
          <a:custGeom>
            <a:avLst/>
            <a:gdLst/>
            <a:ahLst/>
            <a:cxnLst>
              <a:cxn ang="0">
                <a:pos x="305" y="581"/>
              </a:cxn>
              <a:cxn ang="0">
                <a:pos x="353" y="577"/>
              </a:cxn>
              <a:cxn ang="0">
                <a:pos x="397" y="561"/>
              </a:cxn>
              <a:cxn ang="0">
                <a:pos x="441" y="541"/>
              </a:cxn>
              <a:cxn ang="0">
                <a:pos x="477" y="517"/>
              </a:cxn>
              <a:cxn ang="0">
                <a:pos x="509" y="485"/>
              </a:cxn>
              <a:cxn ang="0">
                <a:pos x="537" y="449"/>
              </a:cxn>
              <a:cxn ang="0">
                <a:pos x="557" y="408"/>
              </a:cxn>
              <a:cxn ang="0">
                <a:pos x="573" y="368"/>
              </a:cxn>
              <a:cxn ang="0">
                <a:pos x="581" y="320"/>
              </a:cxn>
              <a:cxn ang="0">
                <a:pos x="581" y="276"/>
              </a:cxn>
              <a:cxn ang="0">
                <a:pos x="577" y="228"/>
              </a:cxn>
              <a:cxn ang="0">
                <a:pos x="561" y="184"/>
              </a:cxn>
              <a:cxn ang="0">
                <a:pos x="541" y="144"/>
              </a:cxn>
              <a:cxn ang="0">
                <a:pos x="517" y="108"/>
              </a:cxn>
              <a:cxn ang="0">
                <a:pos x="485" y="76"/>
              </a:cxn>
              <a:cxn ang="0">
                <a:pos x="449" y="48"/>
              </a:cxn>
              <a:cxn ang="0">
                <a:pos x="413" y="24"/>
              </a:cxn>
              <a:cxn ang="0">
                <a:pos x="369" y="12"/>
              </a:cxn>
              <a:cxn ang="0">
                <a:pos x="325" y="0"/>
              </a:cxn>
              <a:cxn ang="0">
                <a:pos x="277" y="0"/>
              </a:cxn>
              <a:cxn ang="0">
                <a:pos x="229" y="8"/>
              </a:cxn>
              <a:cxn ang="0">
                <a:pos x="184" y="20"/>
              </a:cxn>
              <a:cxn ang="0">
                <a:pos x="144" y="40"/>
              </a:cxn>
              <a:cxn ang="0">
                <a:pos x="108" y="64"/>
              </a:cxn>
              <a:cxn ang="0">
                <a:pos x="76" y="96"/>
              </a:cxn>
              <a:cxn ang="0">
                <a:pos x="48" y="132"/>
              </a:cxn>
              <a:cxn ang="0">
                <a:pos x="24" y="172"/>
              </a:cxn>
              <a:cxn ang="0">
                <a:pos x="12" y="212"/>
              </a:cxn>
              <a:cxn ang="0">
                <a:pos x="4" y="260"/>
              </a:cxn>
              <a:cxn ang="0">
                <a:pos x="0" y="308"/>
              </a:cxn>
              <a:cxn ang="0">
                <a:pos x="8" y="352"/>
              </a:cxn>
              <a:cxn ang="0">
                <a:pos x="20" y="396"/>
              </a:cxn>
              <a:cxn ang="0">
                <a:pos x="40" y="441"/>
              </a:cxn>
              <a:cxn ang="0">
                <a:pos x="68" y="477"/>
              </a:cxn>
              <a:cxn ang="0">
                <a:pos x="96" y="509"/>
              </a:cxn>
              <a:cxn ang="0">
                <a:pos x="132" y="537"/>
              </a:cxn>
              <a:cxn ang="0">
                <a:pos x="172" y="557"/>
              </a:cxn>
              <a:cxn ang="0">
                <a:pos x="216" y="573"/>
              </a:cxn>
              <a:cxn ang="0">
                <a:pos x="261" y="581"/>
              </a:cxn>
              <a:cxn ang="0">
                <a:pos x="309" y="581"/>
              </a:cxn>
              <a:cxn ang="0">
                <a:pos x="309" y="581"/>
              </a:cxn>
            </a:cxnLst>
            <a:rect l="0" t="0" r="r" b="b"/>
            <a:pathLst>
              <a:path w="581" h="581">
                <a:moveTo>
                  <a:pt x="305" y="581"/>
                </a:moveTo>
                <a:lnTo>
                  <a:pt x="353" y="577"/>
                </a:lnTo>
                <a:lnTo>
                  <a:pt x="397" y="561"/>
                </a:lnTo>
                <a:lnTo>
                  <a:pt x="441" y="541"/>
                </a:lnTo>
                <a:lnTo>
                  <a:pt x="477" y="517"/>
                </a:lnTo>
                <a:lnTo>
                  <a:pt x="509" y="485"/>
                </a:lnTo>
                <a:lnTo>
                  <a:pt x="537" y="449"/>
                </a:lnTo>
                <a:lnTo>
                  <a:pt x="557" y="408"/>
                </a:lnTo>
                <a:lnTo>
                  <a:pt x="573" y="368"/>
                </a:lnTo>
                <a:lnTo>
                  <a:pt x="581" y="320"/>
                </a:lnTo>
                <a:lnTo>
                  <a:pt x="581" y="276"/>
                </a:lnTo>
                <a:lnTo>
                  <a:pt x="577" y="228"/>
                </a:lnTo>
                <a:lnTo>
                  <a:pt x="561" y="184"/>
                </a:lnTo>
                <a:lnTo>
                  <a:pt x="541" y="144"/>
                </a:lnTo>
                <a:lnTo>
                  <a:pt x="517" y="108"/>
                </a:lnTo>
                <a:lnTo>
                  <a:pt x="485" y="76"/>
                </a:lnTo>
                <a:lnTo>
                  <a:pt x="449" y="48"/>
                </a:lnTo>
                <a:lnTo>
                  <a:pt x="413" y="24"/>
                </a:lnTo>
                <a:lnTo>
                  <a:pt x="369" y="12"/>
                </a:lnTo>
                <a:lnTo>
                  <a:pt x="325" y="0"/>
                </a:lnTo>
                <a:lnTo>
                  <a:pt x="277" y="0"/>
                </a:lnTo>
                <a:lnTo>
                  <a:pt x="229" y="8"/>
                </a:lnTo>
                <a:lnTo>
                  <a:pt x="184" y="20"/>
                </a:lnTo>
                <a:lnTo>
                  <a:pt x="144" y="40"/>
                </a:lnTo>
                <a:lnTo>
                  <a:pt x="108" y="64"/>
                </a:lnTo>
                <a:lnTo>
                  <a:pt x="76" y="96"/>
                </a:lnTo>
                <a:lnTo>
                  <a:pt x="48" y="132"/>
                </a:lnTo>
                <a:lnTo>
                  <a:pt x="24" y="172"/>
                </a:lnTo>
                <a:lnTo>
                  <a:pt x="12" y="212"/>
                </a:lnTo>
                <a:lnTo>
                  <a:pt x="4" y="260"/>
                </a:lnTo>
                <a:lnTo>
                  <a:pt x="0" y="308"/>
                </a:lnTo>
                <a:lnTo>
                  <a:pt x="8" y="352"/>
                </a:lnTo>
                <a:lnTo>
                  <a:pt x="20" y="396"/>
                </a:lnTo>
                <a:lnTo>
                  <a:pt x="40" y="441"/>
                </a:lnTo>
                <a:lnTo>
                  <a:pt x="68" y="477"/>
                </a:lnTo>
                <a:lnTo>
                  <a:pt x="96" y="509"/>
                </a:lnTo>
                <a:lnTo>
                  <a:pt x="132" y="537"/>
                </a:lnTo>
                <a:lnTo>
                  <a:pt x="172" y="557"/>
                </a:lnTo>
                <a:lnTo>
                  <a:pt x="216" y="573"/>
                </a:lnTo>
                <a:lnTo>
                  <a:pt x="261" y="581"/>
                </a:lnTo>
                <a:lnTo>
                  <a:pt x="309" y="581"/>
                </a:lnTo>
                <a:lnTo>
                  <a:pt x="309" y="58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72" name="Rectangle 28"/>
          <p:cNvSpPr>
            <a:spLocks noChangeArrowheads="1"/>
          </p:cNvSpPr>
          <p:nvPr/>
        </p:nvSpPr>
        <p:spPr bwMode="auto">
          <a:xfrm rot="21540000">
            <a:off x="1014413" y="1646647"/>
            <a:ext cx="685800" cy="2587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Source</a:t>
            </a:r>
            <a:endParaRPr lang="en-US">
              <a:latin typeface="Times New Roman" charset="0"/>
            </a:endParaRPr>
          </a:p>
        </p:txBody>
      </p:sp>
      <p:sp>
        <p:nvSpPr>
          <p:cNvPr id="722973" name="Rectangle 29"/>
          <p:cNvSpPr>
            <a:spLocks noChangeArrowheads="1"/>
          </p:cNvSpPr>
          <p:nvPr/>
        </p:nvSpPr>
        <p:spPr bwMode="auto">
          <a:xfrm rot="21540000">
            <a:off x="1263650" y="1908585"/>
            <a:ext cx="120650" cy="258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722975" name="Rectangle 31"/>
          <p:cNvSpPr>
            <a:spLocks noChangeArrowheads="1"/>
          </p:cNvSpPr>
          <p:nvPr/>
        </p:nvSpPr>
        <p:spPr bwMode="auto">
          <a:xfrm rot="1080000">
            <a:off x="1714532" y="2199261"/>
            <a:ext cx="1854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100-</a:t>
            </a:r>
            <a:r>
              <a:rPr lang="en-US" sz="1700" dirty="0">
                <a:solidFill>
                  <a:srgbClr val="000000"/>
                </a:solidFill>
                <a:latin typeface="Arial" charset="0"/>
              </a:rPr>
              <a:t>Mbps Ethernet</a:t>
            </a:r>
            <a:endParaRPr lang="en-US" dirty="0">
              <a:latin typeface="Times New Roman" charset="0"/>
            </a:endParaRPr>
          </a:p>
        </p:txBody>
      </p:sp>
      <p:sp>
        <p:nvSpPr>
          <p:cNvPr id="722976" name="Freeform 32"/>
          <p:cNvSpPr>
            <a:spLocks/>
          </p:cNvSpPr>
          <p:nvPr/>
        </p:nvSpPr>
        <p:spPr bwMode="auto">
          <a:xfrm>
            <a:off x="4000500" y="2724560"/>
            <a:ext cx="439738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7" y="4"/>
              </a:cxn>
              <a:cxn ang="0">
                <a:pos x="277" y="112"/>
              </a:cxn>
              <a:cxn ang="0">
                <a:pos x="0" y="112"/>
              </a:cxn>
            </a:cxnLst>
            <a:rect l="0" t="0" r="r" b="b"/>
            <a:pathLst>
              <a:path w="277" h="112">
                <a:moveTo>
                  <a:pt x="0" y="0"/>
                </a:moveTo>
                <a:lnTo>
                  <a:pt x="277" y="4"/>
                </a:lnTo>
                <a:lnTo>
                  <a:pt x="277" y="112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77" name="Line 33"/>
          <p:cNvSpPr>
            <a:spLocks noChangeShapeType="1"/>
          </p:cNvSpPr>
          <p:nvPr/>
        </p:nvSpPr>
        <p:spPr bwMode="auto">
          <a:xfrm>
            <a:off x="4395788" y="2730910"/>
            <a:ext cx="1587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78" name="Line 34"/>
          <p:cNvSpPr>
            <a:spLocks noChangeShapeType="1"/>
          </p:cNvSpPr>
          <p:nvPr/>
        </p:nvSpPr>
        <p:spPr bwMode="auto">
          <a:xfrm>
            <a:off x="4344988" y="2730910"/>
            <a:ext cx="635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79" name="Line 35"/>
          <p:cNvSpPr>
            <a:spLocks noChangeShapeType="1"/>
          </p:cNvSpPr>
          <p:nvPr/>
        </p:nvSpPr>
        <p:spPr bwMode="auto">
          <a:xfrm>
            <a:off x="4294188" y="2730910"/>
            <a:ext cx="635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80" name="Line 36"/>
          <p:cNvSpPr>
            <a:spLocks noChangeShapeType="1"/>
          </p:cNvSpPr>
          <p:nvPr/>
        </p:nvSpPr>
        <p:spPr bwMode="auto">
          <a:xfrm>
            <a:off x="4243388" y="2730910"/>
            <a:ext cx="635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81" name="Line 37"/>
          <p:cNvSpPr>
            <a:spLocks noChangeShapeType="1"/>
          </p:cNvSpPr>
          <p:nvPr/>
        </p:nvSpPr>
        <p:spPr bwMode="auto">
          <a:xfrm>
            <a:off x="4197350" y="2730910"/>
            <a:ext cx="15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82" name="Line 38"/>
          <p:cNvSpPr>
            <a:spLocks noChangeShapeType="1"/>
          </p:cNvSpPr>
          <p:nvPr/>
        </p:nvSpPr>
        <p:spPr bwMode="auto">
          <a:xfrm>
            <a:off x="4146550" y="2730910"/>
            <a:ext cx="15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8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722984" name="Line 40"/>
          <p:cNvSpPr>
            <a:spLocks noChangeShapeType="1"/>
          </p:cNvSpPr>
          <p:nvPr/>
        </p:nvSpPr>
        <p:spPr bwMode="auto">
          <a:xfrm>
            <a:off x="4191000" y="3129372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2985" name="Text Box 41"/>
          <p:cNvSpPr txBox="1">
            <a:spLocks noChangeArrowheads="1"/>
          </p:cNvSpPr>
          <p:nvPr/>
        </p:nvSpPr>
        <p:spPr bwMode="auto">
          <a:xfrm>
            <a:off x="2797175" y="393106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Packets dropped 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7924" y="1572816"/>
            <a:ext cx="7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98" name="Rectangle 10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</a:t>
            </a:r>
            <a:r>
              <a:rPr lang="en-US" dirty="0" err="1" smtClean="0"/>
              <a:t>vs</a:t>
            </a:r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26758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If we care about fairness: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B: ½, BC: ½, and AC: ½ </a:t>
            </a:r>
            <a:r>
              <a:rPr lang="en-US" dirty="0" smtClean="0"/>
              <a:t> 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Total traffic carried is 1 ½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If we care about efficiency: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B: 1, BC:1, and AC: 0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sym typeface="Wingdings"/>
              </a:rPr>
              <a:t>Total traffic rises to 2!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72479" y="4473116"/>
            <a:ext cx="1421587" cy="74242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Helvetica"/>
                <a:cs typeface="Helvetica"/>
              </a:rPr>
              <a:t>A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072516" y="4473116"/>
            <a:ext cx="1421587" cy="74242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858825" y="4473116"/>
            <a:ext cx="1421587" cy="74242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Helvetica"/>
              </a:rPr>
              <a:t>C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7" name="Left Bracket 36"/>
          <p:cNvSpPr/>
          <p:nvPr/>
        </p:nvSpPr>
        <p:spPr bwMode="auto">
          <a:xfrm rot="5400000">
            <a:off x="4326800" y="2175688"/>
            <a:ext cx="742427" cy="7164796"/>
          </a:xfrm>
          <a:prstGeom prst="leftBracke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eft Bracket 38"/>
          <p:cNvSpPr/>
          <p:nvPr/>
        </p:nvSpPr>
        <p:spPr bwMode="auto">
          <a:xfrm rot="5400000">
            <a:off x="2614617" y="4115819"/>
            <a:ext cx="584397" cy="3354944"/>
          </a:xfrm>
          <a:prstGeom prst="leftBracke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eft Bracket 39"/>
          <p:cNvSpPr/>
          <p:nvPr/>
        </p:nvSpPr>
        <p:spPr bwMode="auto">
          <a:xfrm rot="5400000">
            <a:off x="6225446" y="4144250"/>
            <a:ext cx="584397" cy="3298081"/>
          </a:xfrm>
          <a:prstGeom prst="leftBracke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>
            <a:stCxn id="4" idx="3"/>
            <a:endCxn id="35" idx="1"/>
          </p:cNvCxnSpPr>
          <p:nvPr/>
        </p:nvCxnSpPr>
        <p:spPr bwMode="auto">
          <a:xfrm>
            <a:off x="2594066" y="4844330"/>
            <a:ext cx="147845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36" idx="1"/>
          </p:cNvCxnSpPr>
          <p:nvPr/>
        </p:nvCxnSpPr>
        <p:spPr bwMode="auto">
          <a:xfrm>
            <a:off x="5472100" y="4833156"/>
            <a:ext cx="1386725" cy="1117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59832" y="43291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160" y="43291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7764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638800" y="5105400"/>
            <a:ext cx="21336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172200" y="4724400"/>
            <a:ext cx="533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need to define what is a fair allocation.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Consider </a:t>
            </a:r>
            <a:r>
              <a:rPr lang="en-US" dirty="0" err="1"/>
              <a:t>n</a:t>
            </a:r>
            <a:r>
              <a:rPr lang="en-US" dirty="0"/>
              <a:t> flows, each wants a fraction </a:t>
            </a:r>
            <a:r>
              <a:rPr lang="en-US" dirty="0" err="1"/>
              <a:t>f</a:t>
            </a:r>
            <a:r>
              <a:rPr lang="en-US" sz="3600" baseline="-25000" dirty="0" err="1"/>
              <a:t>i</a:t>
            </a:r>
            <a:r>
              <a:rPr lang="en-US" dirty="0"/>
              <a:t> of the bandwidth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Max-min </a:t>
            </a:r>
            <a:r>
              <a:rPr lang="en-US" dirty="0"/>
              <a:t>fairness:</a:t>
            </a:r>
          </a:p>
          <a:p>
            <a:pPr lvl="1"/>
            <a:r>
              <a:rPr lang="en-US" dirty="0"/>
              <a:t>First satisfy all flows evenly up to the lowest </a:t>
            </a:r>
            <a:r>
              <a:rPr lang="en-US" dirty="0" err="1"/>
              <a:t>f</a:t>
            </a:r>
            <a:r>
              <a:rPr lang="en-US" sz="3600" baseline="-25000" dirty="0" err="1"/>
              <a:t>i</a:t>
            </a:r>
            <a:r>
              <a:rPr lang="en-US" sz="3600" baseline="-25000" dirty="0"/>
              <a:t>.</a:t>
            </a:r>
            <a:r>
              <a:rPr lang="en-US" dirty="0"/>
              <a:t>. Repeat with the remaining bandwidth</a:t>
            </a:r>
            <a:r>
              <a:rPr lang="en-US" dirty="0" smtClean="0"/>
              <a:t>.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638800" y="4953000"/>
            <a:ext cx="533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6172200" y="5334000"/>
            <a:ext cx="533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6705600" y="4953000"/>
            <a:ext cx="533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7239000" y="4648200"/>
            <a:ext cx="533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5638800" y="4343400"/>
            <a:ext cx="46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>
                <a:latin typeface="Palatino" pitchFamily="-65" charset="0"/>
              </a:rPr>
              <a:t>f</a:t>
            </a:r>
            <a:r>
              <a:rPr kumimoji="1" lang="en-US" sz="4000" baseline="-25000">
                <a:latin typeface="Palatino" pitchFamily="-65" charset="0"/>
              </a:rPr>
              <a:t>1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6172200" y="4724400"/>
            <a:ext cx="46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>
                <a:latin typeface="Palatino" pitchFamily="-65" charset="0"/>
              </a:rPr>
              <a:t>f</a:t>
            </a:r>
            <a:r>
              <a:rPr kumimoji="1" lang="en-US" sz="4000" baseline="-25000">
                <a:latin typeface="Palatino" pitchFamily="-65" charset="0"/>
              </a:rPr>
              <a:t>2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6769100" y="4419600"/>
            <a:ext cx="46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>
                <a:latin typeface="Palatino" pitchFamily="-65" charset="0"/>
              </a:rPr>
              <a:t>f</a:t>
            </a:r>
            <a:r>
              <a:rPr kumimoji="1" lang="en-US" sz="4000" baseline="-25000">
                <a:latin typeface="Palatino" pitchFamily="-65" charset="0"/>
              </a:rPr>
              <a:t>3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7315200" y="4114800"/>
            <a:ext cx="46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>
                <a:latin typeface="Palatino" pitchFamily="-65" charset="0"/>
              </a:rPr>
              <a:t>f</a:t>
            </a:r>
            <a:r>
              <a:rPr kumimoji="1" lang="en-US" sz="4000" baseline="-25000">
                <a:latin typeface="Palatino" pitchFamily="-65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56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78800" cy="1143000"/>
          </a:xfrm>
        </p:spPr>
        <p:txBody>
          <a:bodyPr/>
          <a:lstStyle/>
          <a:p>
            <a:r>
              <a:rPr lang="en-US"/>
              <a:t>Tracking the Bottleneck Bandwidth</a:t>
            </a:r>
          </a:p>
        </p:txBody>
      </p:sp>
      <p:sp>
        <p:nvSpPr>
          <p:cNvPr id="69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Additive </a:t>
            </a:r>
            <a:r>
              <a:rPr lang="en-US" dirty="0"/>
              <a:t>increase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Ack</a:t>
            </a:r>
            <a:r>
              <a:rPr lang="en-US" dirty="0"/>
              <a:t> arrives =&gt; no drop =&gt; increase window size by one packet/window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therefore increase sending rate a </a:t>
            </a:r>
            <a:r>
              <a:rPr lang="en-US" dirty="0" smtClean="0"/>
              <a:t>little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Multiplicative decrease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Timeout =&gt; dropped packet =</a:t>
            </a:r>
            <a:r>
              <a:rPr lang="en-US" dirty="0" smtClean="0"/>
              <a:t>&gt; </a:t>
            </a:r>
            <a:r>
              <a:rPr lang="en-US" dirty="0"/>
              <a:t>cut window size in half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therefore cut sending rate in </a:t>
            </a:r>
            <a:r>
              <a:rPr lang="en-US" dirty="0" smtClean="0"/>
              <a:t>half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“Sawtooth”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Oscillates around bottleneck bandwidth</a:t>
            </a:r>
          </a:p>
          <a:p>
            <a:pPr lvl="1"/>
            <a:r>
              <a:rPr lang="en-US"/>
              <a:t>adjusts to changes in competing traffic</a:t>
            </a:r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/>
        </p:nvGraphicFramePr>
        <p:xfrm>
          <a:off x="1717675" y="2828925"/>
          <a:ext cx="5851525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6" name="Chart" r:id="rId3" imgW="6108700" imgH="4051300" progId="MSGraph.Chart.8">
                  <p:embed followColorScheme="full"/>
                </p:oleObj>
              </mc:Choice>
              <mc:Fallback>
                <p:oleObj name="Chart" r:id="rId3" imgW="6108700" imgH="40513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828925"/>
                        <a:ext cx="5851525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Reliability: </a:t>
            </a:r>
            <a:r>
              <a:rPr lang="en-US" dirty="0" smtClean="0"/>
              <a:t>Recovering </a:t>
            </a:r>
            <a:r>
              <a:rPr lang="en-US" dirty="0"/>
              <a:t>from error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688582">
            <a:off x="5319268" y="2373300"/>
            <a:ext cx="1447800" cy="369888"/>
            <a:chOff x="1105" y="1275"/>
            <a:chExt cx="912" cy="233"/>
          </a:xfrm>
        </p:grpSpPr>
        <p:sp>
          <p:nvSpPr>
            <p:cNvPr id="431108" name="Line 4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09" name="Text Box 5"/>
            <p:cNvSpPr txBox="1">
              <a:spLocks noChangeArrowheads="1"/>
            </p:cNvSpPr>
            <p:nvPr/>
          </p:nvSpPr>
          <p:spPr bwMode="auto">
            <a:xfrm>
              <a:off x="1224" y="1275"/>
              <a:ext cx="56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-673732">
            <a:off x="5012605" y="3134888"/>
            <a:ext cx="1752600" cy="460375"/>
            <a:chOff x="4062" y="1690"/>
            <a:chExt cx="951" cy="290"/>
          </a:xfrm>
        </p:grpSpPr>
        <p:sp>
          <p:nvSpPr>
            <p:cNvPr id="431111" name="Line 7"/>
            <p:cNvSpPr>
              <a:spLocks noChangeShapeType="1"/>
            </p:cNvSpPr>
            <p:nvPr/>
          </p:nvSpPr>
          <p:spPr bwMode="auto">
            <a:xfrm rot="-1520557">
              <a:off x="4062" y="1979"/>
              <a:ext cx="95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12" name="Text Box 8"/>
            <p:cNvSpPr txBox="1">
              <a:spLocks noChangeArrowheads="1"/>
            </p:cNvSpPr>
            <p:nvPr/>
          </p:nvSpPr>
          <p:spPr bwMode="auto">
            <a:xfrm rot="20079443">
              <a:off x="4432" y="1690"/>
              <a:ext cx="358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431113" name="AutoShape 9"/>
          <p:cNvCxnSpPr>
            <a:cxnSpLocks noChangeShapeType="1"/>
          </p:cNvCxnSpPr>
          <p:nvPr/>
        </p:nvCxnSpPr>
        <p:spPr bwMode="auto">
          <a:xfrm rot="5400000" flipV="1">
            <a:off x="4297870" y="30646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85472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31114" name="Text Box 10"/>
          <p:cNvSpPr txBox="1">
            <a:spLocks noChangeArrowheads="1"/>
          </p:cNvSpPr>
          <p:nvPr/>
        </p:nvSpPr>
        <p:spPr bwMode="auto">
          <a:xfrm rot="-5400000">
            <a:off x="4253420" y="2980016"/>
            <a:ext cx="1214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Timeout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rot="688582">
            <a:off x="5211477" y="3949700"/>
            <a:ext cx="15176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 rot="688582">
            <a:off x="5751345" y="3625334"/>
            <a:ext cx="89035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Packet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rot="-1217168">
            <a:off x="5165716" y="4611642"/>
            <a:ext cx="1447800" cy="369888"/>
            <a:chOff x="1133" y="1743"/>
            <a:chExt cx="912" cy="233"/>
          </a:xfrm>
        </p:grpSpPr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19" name="Text Box 15"/>
            <p:cNvSpPr txBox="1">
              <a:spLocks noChangeArrowheads="1"/>
            </p:cNvSpPr>
            <p:nvPr/>
          </p:nvSpPr>
          <p:spPr bwMode="auto">
            <a:xfrm rot="688582">
              <a:off x="1344" y="1743"/>
              <a:ext cx="41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431120" name="AutoShape 16"/>
          <p:cNvCxnSpPr>
            <a:cxnSpLocks noChangeShapeType="1"/>
          </p:cNvCxnSpPr>
          <p:nvPr/>
        </p:nvCxnSpPr>
        <p:spPr bwMode="auto">
          <a:xfrm rot="5400000" flipV="1">
            <a:off x="4297871" y="4539456"/>
            <a:ext cx="1890712" cy="3175"/>
          </a:xfrm>
          <a:prstGeom prst="bentConnector5">
            <a:avLst>
              <a:gd name="adj1" fmla="val 10662"/>
              <a:gd name="adj2" fmla="val -6800005"/>
              <a:gd name="adj3" fmla="val 77329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31121" name="Text Box 17"/>
          <p:cNvSpPr txBox="1">
            <a:spLocks noChangeArrowheads="1"/>
          </p:cNvSpPr>
          <p:nvPr/>
        </p:nvSpPr>
        <p:spPr bwMode="auto">
          <a:xfrm rot="-5400000">
            <a:off x="4251833" y="4454803"/>
            <a:ext cx="12144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sp>
        <p:nvSpPr>
          <p:cNvPr id="431122" name="Line 18"/>
          <p:cNvSpPr>
            <a:spLocks noChangeShapeType="1"/>
          </p:cNvSpPr>
          <p:nvPr/>
        </p:nvSpPr>
        <p:spPr bwMode="auto">
          <a:xfrm>
            <a:off x="5241639" y="1981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23" name="Line 19"/>
          <p:cNvSpPr>
            <a:spLocks noChangeShapeType="1"/>
          </p:cNvSpPr>
          <p:nvPr/>
        </p:nvSpPr>
        <p:spPr bwMode="auto">
          <a:xfrm>
            <a:off x="6689439" y="1905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>
            <a:off x="719572" y="1916832"/>
            <a:ext cx="635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41" name="Text Box 37"/>
          <p:cNvSpPr txBox="1">
            <a:spLocks noChangeArrowheads="1"/>
          </p:cNvSpPr>
          <p:nvPr/>
        </p:nvSpPr>
        <p:spPr bwMode="auto">
          <a:xfrm>
            <a:off x="68169" y="3549134"/>
            <a:ext cx="68916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</a:t>
            </a: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 rot="688582">
            <a:off x="3331502" y="2373300"/>
            <a:ext cx="1447800" cy="369888"/>
            <a:chOff x="1105" y="1275"/>
            <a:chExt cx="912" cy="233"/>
          </a:xfrm>
        </p:grpSpPr>
        <p:sp>
          <p:nvSpPr>
            <p:cNvPr id="431143" name="Line 39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44" name="Text Box 40"/>
            <p:cNvSpPr txBox="1">
              <a:spLocks noChangeArrowheads="1"/>
            </p:cNvSpPr>
            <p:nvPr/>
          </p:nvSpPr>
          <p:spPr bwMode="auto">
            <a:xfrm>
              <a:off x="1224" y="1275"/>
              <a:ext cx="56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1217168">
            <a:off x="3628801" y="3054304"/>
            <a:ext cx="982662" cy="369888"/>
            <a:chOff x="1133" y="1743"/>
            <a:chExt cx="912" cy="233"/>
          </a:xfrm>
        </p:grpSpPr>
        <p:sp>
          <p:nvSpPr>
            <p:cNvPr id="431146" name="Line 42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47" name="Text Box 43"/>
            <p:cNvSpPr txBox="1">
              <a:spLocks noChangeArrowheads="1"/>
            </p:cNvSpPr>
            <p:nvPr/>
          </p:nvSpPr>
          <p:spPr bwMode="auto">
            <a:xfrm rot="688582">
              <a:off x="1244" y="1743"/>
              <a:ext cx="612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431148" name="AutoShape 44"/>
          <p:cNvCxnSpPr>
            <a:cxnSpLocks noChangeShapeType="1"/>
          </p:cNvCxnSpPr>
          <p:nvPr/>
        </p:nvCxnSpPr>
        <p:spPr bwMode="auto">
          <a:xfrm rot="5400000" flipV="1">
            <a:off x="2310105" y="30646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100671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31149" name="Text Box 45"/>
          <p:cNvSpPr txBox="1">
            <a:spLocks noChangeArrowheads="1"/>
          </p:cNvSpPr>
          <p:nvPr/>
        </p:nvSpPr>
        <p:spPr bwMode="auto">
          <a:xfrm rot="-5400000">
            <a:off x="2265655" y="2980016"/>
            <a:ext cx="1214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 rot="688582">
            <a:off x="3329915" y="3848087"/>
            <a:ext cx="1447800" cy="369888"/>
            <a:chOff x="1105" y="1275"/>
            <a:chExt cx="912" cy="233"/>
          </a:xfrm>
        </p:grpSpPr>
        <p:sp>
          <p:nvSpPr>
            <p:cNvPr id="431151" name="Line 47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52" name="Text Box 48"/>
            <p:cNvSpPr txBox="1">
              <a:spLocks noChangeArrowheads="1"/>
            </p:cNvSpPr>
            <p:nvPr/>
          </p:nvSpPr>
          <p:spPr bwMode="auto">
            <a:xfrm>
              <a:off x="1224" y="1275"/>
              <a:ext cx="56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 rot="-1217168">
            <a:off x="3177951" y="4611642"/>
            <a:ext cx="1447800" cy="369888"/>
            <a:chOff x="1133" y="1743"/>
            <a:chExt cx="912" cy="233"/>
          </a:xfrm>
        </p:grpSpPr>
        <p:sp>
          <p:nvSpPr>
            <p:cNvPr id="431154" name="Line 50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1155" name="Text Box 51"/>
            <p:cNvSpPr txBox="1">
              <a:spLocks noChangeArrowheads="1"/>
            </p:cNvSpPr>
            <p:nvPr/>
          </p:nvSpPr>
          <p:spPr bwMode="auto">
            <a:xfrm rot="688582">
              <a:off x="1344" y="1743"/>
              <a:ext cx="41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431156" name="AutoShape 52"/>
          <p:cNvCxnSpPr>
            <a:cxnSpLocks noChangeShapeType="1"/>
          </p:cNvCxnSpPr>
          <p:nvPr/>
        </p:nvCxnSpPr>
        <p:spPr bwMode="auto">
          <a:xfrm rot="5400000" flipV="1">
            <a:off x="2308518" y="45394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9714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431157" name="Text Box 53"/>
          <p:cNvSpPr txBox="1">
            <a:spLocks noChangeArrowheads="1"/>
          </p:cNvSpPr>
          <p:nvPr/>
        </p:nvSpPr>
        <p:spPr bwMode="auto">
          <a:xfrm rot="-5400000">
            <a:off x="2264067" y="4454803"/>
            <a:ext cx="12144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sp>
        <p:nvSpPr>
          <p:cNvPr id="431158" name="Line 54"/>
          <p:cNvSpPr>
            <a:spLocks noChangeShapeType="1"/>
          </p:cNvSpPr>
          <p:nvPr/>
        </p:nvSpPr>
        <p:spPr bwMode="auto">
          <a:xfrm>
            <a:off x="3253874" y="1981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59" name="Line 55"/>
          <p:cNvSpPr>
            <a:spLocks noChangeShapeType="1"/>
          </p:cNvSpPr>
          <p:nvPr/>
        </p:nvSpPr>
        <p:spPr bwMode="auto">
          <a:xfrm>
            <a:off x="4701674" y="1905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60" name="AutoShape 56"/>
          <p:cNvSpPr>
            <a:spLocks noChangeArrowheads="1"/>
          </p:cNvSpPr>
          <p:nvPr/>
        </p:nvSpPr>
        <p:spPr bwMode="auto">
          <a:xfrm>
            <a:off x="3406274" y="3276600"/>
            <a:ext cx="381000" cy="457200"/>
          </a:xfrm>
          <a:prstGeom prst="lightningBol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1161" name="Text Box 57"/>
          <p:cNvSpPr txBox="1">
            <a:spLocks noChangeArrowheads="1"/>
          </p:cNvSpPr>
          <p:nvPr/>
        </p:nvSpPr>
        <p:spPr bwMode="auto">
          <a:xfrm>
            <a:off x="3462649" y="6139934"/>
            <a:ext cx="10826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ACK lost</a:t>
            </a:r>
          </a:p>
        </p:txBody>
      </p:sp>
      <p:sp>
        <p:nvSpPr>
          <p:cNvPr id="431163" name="Text Box 59"/>
          <p:cNvSpPr txBox="1">
            <a:spLocks noChangeArrowheads="1"/>
          </p:cNvSpPr>
          <p:nvPr/>
        </p:nvSpPr>
        <p:spPr bwMode="auto">
          <a:xfrm>
            <a:off x="5220072" y="6165304"/>
            <a:ext cx="15316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Early timeout</a:t>
            </a:r>
          </a:p>
        </p:txBody>
      </p:sp>
      <p:grpSp>
        <p:nvGrpSpPr>
          <p:cNvPr id="103" name="Group 20"/>
          <p:cNvGrpSpPr>
            <a:grpSpLocks/>
          </p:cNvGrpSpPr>
          <p:nvPr/>
        </p:nvGrpSpPr>
        <p:grpSpPr bwMode="auto">
          <a:xfrm rot="688582">
            <a:off x="1357407" y="2368470"/>
            <a:ext cx="1066962" cy="370202"/>
            <a:chOff x="1105" y="1288"/>
            <a:chExt cx="912" cy="200"/>
          </a:xfrm>
        </p:grpSpPr>
        <p:sp>
          <p:nvSpPr>
            <p:cNvPr id="104" name="Line 21"/>
            <p:cNvSpPr>
              <a:spLocks noChangeShapeType="1"/>
            </p:cNvSpPr>
            <p:nvPr/>
          </p:nvSpPr>
          <p:spPr bwMode="auto">
            <a:xfrm>
              <a:off x="1105" y="148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1123" y="1288"/>
              <a:ext cx="761" cy="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cxnSp>
        <p:nvCxnSpPr>
          <p:cNvPr id="106" name="AutoShape 23"/>
          <p:cNvCxnSpPr>
            <a:cxnSpLocks noChangeShapeType="1"/>
          </p:cNvCxnSpPr>
          <p:nvPr/>
        </p:nvCxnSpPr>
        <p:spPr bwMode="auto">
          <a:xfrm rot="5400000" flipV="1">
            <a:off x="341275" y="30646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100671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07" name="Text Box 24"/>
          <p:cNvSpPr txBox="1">
            <a:spLocks noChangeArrowheads="1"/>
          </p:cNvSpPr>
          <p:nvPr/>
        </p:nvSpPr>
        <p:spPr bwMode="auto">
          <a:xfrm rot="16200000">
            <a:off x="296825" y="2978428"/>
            <a:ext cx="12144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grpSp>
        <p:nvGrpSpPr>
          <p:cNvPr id="108" name="Group 25"/>
          <p:cNvGrpSpPr>
            <a:grpSpLocks/>
          </p:cNvGrpSpPr>
          <p:nvPr/>
        </p:nvGrpSpPr>
        <p:grpSpPr bwMode="auto">
          <a:xfrm rot="688582">
            <a:off x="1362810" y="3830924"/>
            <a:ext cx="1275257" cy="369888"/>
            <a:chOff x="1105" y="1275"/>
            <a:chExt cx="912" cy="233"/>
          </a:xfrm>
        </p:grpSpPr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1186" y="1275"/>
              <a:ext cx="637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111" name="Group 28"/>
          <p:cNvGrpSpPr>
            <a:grpSpLocks/>
          </p:cNvGrpSpPr>
          <p:nvPr/>
        </p:nvGrpSpPr>
        <p:grpSpPr bwMode="auto">
          <a:xfrm rot="-1217168">
            <a:off x="1214777" y="4643259"/>
            <a:ext cx="1265413" cy="369888"/>
            <a:chOff x="1133" y="1743"/>
            <a:chExt cx="912" cy="233"/>
          </a:xfrm>
        </p:grpSpPr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 rot="688582">
              <a:off x="1314" y="1743"/>
              <a:ext cx="47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</a:t>
              </a:r>
            </a:p>
          </p:txBody>
        </p:sp>
      </p:grpSp>
      <p:cxnSp>
        <p:nvCxnSpPr>
          <p:cNvPr id="114" name="AutoShape 31"/>
          <p:cNvCxnSpPr>
            <a:cxnSpLocks noChangeShapeType="1"/>
          </p:cNvCxnSpPr>
          <p:nvPr/>
        </p:nvCxnSpPr>
        <p:spPr bwMode="auto">
          <a:xfrm rot="5400000" flipV="1">
            <a:off x="339689" y="45394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9714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15" name="Text Box 32"/>
          <p:cNvSpPr txBox="1">
            <a:spLocks noChangeArrowheads="1"/>
          </p:cNvSpPr>
          <p:nvPr/>
        </p:nvSpPr>
        <p:spPr bwMode="auto">
          <a:xfrm rot="16200000">
            <a:off x="295238" y="4454803"/>
            <a:ext cx="12144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Timeout</a:t>
            </a:r>
          </a:p>
        </p:txBody>
      </p:sp>
      <p:sp>
        <p:nvSpPr>
          <p:cNvPr id="116" name="Line 33"/>
          <p:cNvSpPr>
            <a:spLocks noChangeShapeType="1"/>
          </p:cNvSpPr>
          <p:nvPr/>
        </p:nvSpPr>
        <p:spPr bwMode="auto">
          <a:xfrm>
            <a:off x="1285044" y="1981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2660035" y="1916832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118" name="AutoShape 35"/>
          <p:cNvSpPr>
            <a:spLocks noChangeArrowheads="1"/>
          </p:cNvSpPr>
          <p:nvPr/>
        </p:nvSpPr>
        <p:spPr bwMode="auto">
          <a:xfrm flipH="1">
            <a:off x="2199444" y="2590800"/>
            <a:ext cx="381000" cy="457200"/>
          </a:xfrm>
          <a:prstGeom prst="lightningBol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119" name="Text Box 58"/>
          <p:cNvSpPr txBox="1">
            <a:spLocks noChangeArrowheads="1"/>
          </p:cNvSpPr>
          <p:nvPr/>
        </p:nvSpPr>
        <p:spPr bwMode="auto">
          <a:xfrm>
            <a:off x="1345747" y="6139934"/>
            <a:ext cx="131369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Packet lost</a:t>
            </a:r>
          </a:p>
        </p:txBody>
      </p:sp>
      <p:grpSp>
        <p:nvGrpSpPr>
          <p:cNvPr id="135" name="Group 38"/>
          <p:cNvGrpSpPr>
            <a:grpSpLocks/>
          </p:cNvGrpSpPr>
          <p:nvPr/>
        </p:nvGrpSpPr>
        <p:grpSpPr bwMode="auto">
          <a:xfrm rot="688582">
            <a:off x="7409068" y="2313124"/>
            <a:ext cx="1447800" cy="369888"/>
            <a:chOff x="1105" y="1275"/>
            <a:chExt cx="912" cy="233"/>
          </a:xfrm>
        </p:grpSpPr>
        <p:sp>
          <p:nvSpPr>
            <p:cNvPr id="136" name="Line 39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37" name="Text Box 40"/>
            <p:cNvSpPr txBox="1">
              <a:spLocks noChangeArrowheads="1"/>
            </p:cNvSpPr>
            <p:nvPr/>
          </p:nvSpPr>
          <p:spPr bwMode="auto">
            <a:xfrm>
              <a:off x="1224" y="1275"/>
              <a:ext cx="56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Helvetica"/>
                  <a:cs typeface="Helvetica"/>
                </a:rPr>
                <a:t>Packet</a:t>
              </a:r>
            </a:p>
          </p:txBody>
        </p:sp>
      </p:grpSp>
      <p:grpSp>
        <p:nvGrpSpPr>
          <p:cNvPr id="138" name="Group 46"/>
          <p:cNvGrpSpPr>
            <a:grpSpLocks/>
          </p:cNvGrpSpPr>
          <p:nvPr/>
        </p:nvGrpSpPr>
        <p:grpSpPr bwMode="auto">
          <a:xfrm rot="688582">
            <a:off x="7332042" y="3780330"/>
            <a:ext cx="1524000" cy="369888"/>
            <a:chOff x="1057" y="1275"/>
            <a:chExt cx="960" cy="233"/>
          </a:xfrm>
        </p:grpSpPr>
        <p:sp>
          <p:nvSpPr>
            <p:cNvPr id="139" name="Line 47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40" name="Text Box 48"/>
            <p:cNvSpPr txBox="1">
              <a:spLocks noChangeArrowheads="1"/>
            </p:cNvSpPr>
            <p:nvPr/>
          </p:nvSpPr>
          <p:spPr bwMode="auto">
            <a:xfrm>
              <a:off x="1057" y="1275"/>
              <a:ext cx="90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Next Packet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141" name="Group 49"/>
          <p:cNvGrpSpPr>
            <a:grpSpLocks/>
          </p:cNvGrpSpPr>
          <p:nvPr/>
        </p:nvGrpSpPr>
        <p:grpSpPr bwMode="auto">
          <a:xfrm rot="-1217168">
            <a:off x="7255517" y="4551466"/>
            <a:ext cx="1447800" cy="369888"/>
            <a:chOff x="1133" y="1743"/>
            <a:chExt cx="912" cy="233"/>
          </a:xfrm>
        </p:grpSpPr>
        <p:sp>
          <p:nvSpPr>
            <p:cNvPr id="142" name="Line 50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43" name="Text Box 51"/>
            <p:cNvSpPr txBox="1">
              <a:spLocks noChangeArrowheads="1"/>
            </p:cNvSpPr>
            <p:nvPr/>
          </p:nvSpPr>
          <p:spPr bwMode="auto">
            <a:xfrm rot="688582">
              <a:off x="1339" y="1743"/>
              <a:ext cx="423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ACK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144" name="Line 54"/>
          <p:cNvSpPr>
            <a:spLocks noChangeShapeType="1"/>
          </p:cNvSpPr>
          <p:nvPr/>
        </p:nvSpPr>
        <p:spPr bwMode="auto">
          <a:xfrm>
            <a:off x="7331440" y="1921024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145" name="Line 55"/>
          <p:cNvSpPr>
            <a:spLocks noChangeShapeType="1"/>
          </p:cNvSpPr>
          <p:nvPr/>
        </p:nvSpPr>
        <p:spPr bwMode="auto">
          <a:xfrm>
            <a:off x="8779240" y="1844824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146" name="Text Box 57"/>
          <p:cNvSpPr txBox="1">
            <a:spLocks noChangeArrowheads="1"/>
          </p:cNvSpPr>
          <p:nvPr/>
        </p:nvSpPr>
        <p:spPr bwMode="auto">
          <a:xfrm>
            <a:off x="7560332" y="6165304"/>
            <a:ext cx="105705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Success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47" name="Group 49"/>
          <p:cNvGrpSpPr>
            <a:grpSpLocks/>
          </p:cNvGrpSpPr>
          <p:nvPr/>
        </p:nvGrpSpPr>
        <p:grpSpPr bwMode="auto">
          <a:xfrm rot="-1217168">
            <a:off x="7294945" y="2999109"/>
            <a:ext cx="1447800" cy="369888"/>
            <a:chOff x="1133" y="1743"/>
            <a:chExt cx="912" cy="233"/>
          </a:xfrm>
        </p:grpSpPr>
        <p:sp>
          <p:nvSpPr>
            <p:cNvPr id="148" name="Line 50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49" name="Text Box 51"/>
            <p:cNvSpPr txBox="1">
              <a:spLocks noChangeArrowheads="1"/>
            </p:cNvSpPr>
            <p:nvPr/>
          </p:nvSpPr>
          <p:spPr bwMode="auto">
            <a:xfrm rot="688582">
              <a:off x="1340" y="1743"/>
              <a:ext cx="423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Helvetica"/>
                  <a:cs typeface="Helvetica"/>
                </a:rPr>
                <a:t>ACK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5383" y="1232756"/>
            <a:ext cx="757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Use a unique sequence number to recognize resends!</a:t>
            </a:r>
            <a:endParaRPr lang="en-US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two </a:t>
            </a:r>
            <a:r>
              <a:rPr lang="en-US" dirty="0" err="1" smtClean="0"/>
              <a:t>TCPs</a:t>
            </a:r>
            <a:r>
              <a:rPr lang="en-US" dirty="0" smtClean="0"/>
              <a:t> </a:t>
            </a:r>
            <a:r>
              <a:rPr lang="en-US" dirty="0"/>
              <a:t>share link?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114800"/>
          </a:xfrm>
        </p:spPr>
        <p:txBody>
          <a:bodyPr/>
          <a:lstStyle/>
          <a:p>
            <a:r>
              <a:rPr lang="en-US" sz="2800" dirty="0"/>
              <a:t>Reach equilibrium independent of initial </a:t>
            </a:r>
            <a:r>
              <a:rPr lang="en-US" sz="2800" dirty="0" err="1" smtClean="0"/>
              <a:t>bw</a:t>
            </a:r>
            <a:endParaRPr lang="en-US" sz="2800" dirty="0" smtClean="0"/>
          </a:p>
          <a:p>
            <a:pPr lvl="1"/>
            <a:r>
              <a:rPr lang="en-US" sz="2400" dirty="0"/>
              <a:t>assuming equal </a:t>
            </a:r>
            <a:r>
              <a:rPr lang="en-US" sz="2400" dirty="0" err="1"/>
              <a:t>RTTs</a:t>
            </a:r>
            <a:r>
              <a:rPr lang="en-US" sz="2400" dirty="0"/>
              <a:t>, “fair” drops at the router</a:t>
            </a:r>
          </a:p>
        </p:txBody>
      </p:sp>
      <p:graphicFrame>
        <p:nvGraphicFramePr>
          <p:cNvPr id="711684" name="Object 4"/>
          <p:cNvGraphicFramePr>
            <a:graphicFrameLocks noChangeAspect="1"/>
          </p:cNvGraphicFramePr>
          <p:nvPr/>
        </p:nvGraphicFramePr>
        <p:xfrm>
          <a:off x="1295400" y="2286000"/>
          <a:ext cx="6196013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8" name="Chart" r:id="rId3" imgW="6108700" imgH="4051300" progId="MSGraph.Chart.8">
                  <p:embed followColorScheme="full"/>
                </p:oleObj>
              </mc:Choice>
              <mc:Fallback>
                <p:oleObj name="Chart" r:id="rId3" imgW="6108700" imgH="40513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196013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Two users competing for bandwidth: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Consider the sequence of moves from AIMD, AIAD, MIMD, MIAD.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AIMD?</a:t>
            </a:r>
          </a:p>
        </p:txBody>
      </p:sp>
      <p:pic>
        <p:nvPicPr>
          <p:cNvPr id="18125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81200"/>
            <a:ext cx="3876675" cy="3581400"/>
          </a:xfrm>
          <a:noFill/>
          <a:ln/>
        </p:spPr>
      </p:pic>
      <p:sp>
        <p:nvSpPr>
          <p:cNvPr id="181257" name="Oval 9"/>
          <p:cNvSpPr>
            <a:spLocks noChangeArrowheads="1"/>
          </p:cNvSpPr>
          <p:nvPr/>
        </p:nvSpPr>
        <p:spPr bwMode="auto">
          <a:xfrm>
            <a:off x="5181600" y="2819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1258" name="Oval 10"/>
          <p:cNvSpPr>
            <a:spLocks noChangeArrowheads="1"/>
          </p:cNvSpPr>
          <p:nvPr/>
        </p:nvSpPr>
        <p:spPr bwMode="auto">
          <a:xfrm>
            <a:off x="5181600" y="3733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5638800" y="3505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6248400" y="3124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>
            <a:off x="5638800" y="3048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68580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6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TCP and UDP share link?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Independent of initial rates, UDP will get priority!  TCP will take what’s left.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713732" name="Object 4"/>
          <p:cNvGraphicFramePr>
            <a:graphicFrameLocks noChangeAspect="1"/>
          </p:cNvGraphicFramePr>
          <p:nvPr/>
        </p:nvGraphicFramePr>
        <p:xfrm>
          <a:off x="1341438" y="2443163"/>
          <a:ext cx="6196012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6" name="Chart" r:id="rId3" imgW="6108700" imgH="4051300" progId="MSGraph.Chart.8">
                  <p:embed followColorScheme="full"/>
                </p:oleObj>
              </mc:Choice>
              <mc:Fallback>
                <p:oleObj name="Chart" r:id="rId3" imgW="6108700" imgH="40513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443163"/>
                        <a:ext cx="6196012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Slow</a:t>
            </a:r>
            <a:r>
              <a:rPr lang="en-US"/>
              <a:t> start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do we find bottleneck bandwidth?</a:t>
            </a:r>
          </a:p>
          <a:p>
            <a:pPr lvl="1">
              <a:lnSpc>
                <a:spcPct val="90000"/>
              </a:lnSpc>
            </a:pPr>
            <a:r>
              <a:rPr lang="en-US"/>
              <a:t>Start by sending a single packet</a:t>
            </a:r>
          </a:p>
          <a:p>
            <a:pPr lvl="2">
              <a:lnSpc>
                <a:spcPct val="90000"/>
              </a:lnSpc>
            </a:pPr>
            <a:r>
              <a:rPr lang="en-US"/>
              <a:t>start slow to avoid overwhelming network</a:t>
            </a:r>
          </a:p>
          <a:p>
            <a:pPr lvl="1">
              <a:lnSpc>
                <a:spcPct val="90000"/>
              </a:lnSpc>
            </a:pPr>
            <a:r>
              <a:rPr lang="en-US"/>
              <a:t>Multiplicative increase until get packet loss</a:t>
            </a:r>
          </a:p>
          <a:p>
            <a:pPr lvl="2">
              <a:lnSpc>
                <a:spcPct val="90000"/>
              </a:lnSpc>
            </a:pPr>
            <a:r>
              <a:rPr lang="en-US"/>
              <a:t>quickly find bottleneck</a:t>
            </a:r>
          </a:p>
          <a:p>
            <a:pPr lvl="1">
              <a:lnSpc>
                <a:spcPct val="90000"/>
              </a:lnSpc>
            </a:pPr>
            <a:r>
              <a:rPr lang="en-US"/>
              <a:t>Remember previous max window size</a:t>
            </a:r>
          </a:p>
          <a:p>
            <a:pPr lvl="2">
              <a:lnSpc>
                <a:spcPct val="90000"/>
              </a:lnSpc>
            </a:pPr>
            <a:r>
              <a:rPr lang="en-US"/>
              <a:t>shift into linear increase/multiplicative decrease when get close to previous max ~ bottleneck rate</a:t>
            </a:r>
          </a:p>
          <a:p>
            <a:pPr lvl="2">
              <a:lnSpc>
                <a:spcPct val="90000"/>
              </a:lnSpc>
            </a:pPr>
            <a:r>
              <a:rPr lang="en-US"/>
              <a:t>called “congestion avoidance”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Start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Quickly find the bottleneck bandwidth</a:t>
            </a:r>
          </a:p>
        </p:txBody>
      </p:sp>
      <p:graphicFrame>
        <p:nvGraphicFramePr>
          <p:cNvPr id="698372" name="Object 4"/>
          <p:cNvGraphicFramePr>
            <a:graphicFrameLocks noChangeAspect="1"/>
          </p:cNvGraphicFramePr>
          <p:nvPr/>
        </p:nvGraphicFramePr>
        <p:xfrm>
          <a:off x="1600200" y="2209800"/>
          <a:ext cx="5851525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4" name="Chart" r:id="rId3" imgW="6108700" imgH="4051300" progId="MSGraph.Chart.8">
                  <p:embed followColorScheme="full"/>
                </p:oleObj>
              </mc:Choice>
              <mc:Fallback>
                <p:oleObj name="Chart" r:id="rId3" imgW="6108700" imgH="40513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5851525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Avoiding burstiness: ack pacing</a:t>
            </a:r>
          </a:p>
        </p:txBody>
      </p:sp>
      <p:sp>
        <p:nvSpPr>
          <p:cNvPr id="445443" name="Oval 3"/>
          <p:cNvSpPr>
            <a:spLocks noChangeArrowheads="1"/>
          </p:cNvSpPr>
          <p:nvPr/>
        </p:nvSpPr>
        <p:spPr bwMode="auto">
          <a:xfrm>
            <a:off x="1706563" y="2163763"/>
            <a:ext cx="5240337" cy="36099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471488" y="3698875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7051675" y="3781425"/>
            <a:ext cx="1644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2740025" y="2386013"/>
            <a:ext cx="280988" cy="258762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3186113" y="2220913"/>
            <a:ext cx="280987" cy="258762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2303463" y="2668588"/>
            <a:ext cx="280987" cy="258762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3667125" y="2138363"/>
            <a:ext cx="280988" cy="258762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6396038" y="4832350"/>
            <a:ext cx="280987" cy="2587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6819900" y="3738563"/>
            <a:ext cx="280988" cy="258762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6124575" y="2632075"/>
            <a:ext cx="280988" cy="258763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auto">
          <a:xfrm>
            <a:off x="4795838" y="2103438"/>
            <a:ext cx="280987" cy="258762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4" name="Text Box 14"/>
          <p:cNvSpPr txBox="1">
            <a:spLocks noChangeArrowheads="1"/>
          </p:cNvSpPr>
          <p:nvPr/>
        </p:nvSpPr>
        <p:spPr bwMode="auto">
          <a:xfrm>
            <a:off x="3470275" y="1641475"/>
            <a:ext cx="2009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bottleneck</a:t>
            </a:r>
          </a:p>
        </p:txBody>
      </p:sp>
      <p:sp>
        <p:nvSpPr>
          <p:cNvPr id="445455" name="Text Box 15"/>
          <p:cNvSpPr txBox="1">
            <a:spLocks noChangeArrowheads="1"/>
          </p:cNvSpPr>
          <p:nvPr/>
        </p:nvSpPr>
        <p:spPr bwMode="auto">
          <a:xfrm>
            <a:off x="1038225" y="2111375"/>
            <a:ext cx="1462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packets</a:t>
            </a:r>
          </a:p>
        </p:txBody>
      </p:sp>
      <p:sp>
        <p:nvSpPr>
          <p:cNvPr id="445456" name="Text Box 16"/>
          <p:cNvSpPr txBox="1">
            <a:spLocks noChangeArrowheads="1"/>
          </p:cNvSpPr>
          <p:nvPr/>
        </p:nvSpPr>
        <p:spPr bwMode="auto">
          <a:xfrm>
            <a:off x="5578475" y="5475288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acks</a:t>
            </a:r>
          </a:p>
        </p:txBody>
      </p:sp>
      <p:sp>
        <p:nvSpPr>
          <p:cNvPr id="445457" name="Rectangle 17"/>
          <p:cNvSpPr>
            <a:spLocks noChangeArrowheads="1"/>
          </p:cNvSpPr>
          <p:nvPr/>
        </p:nvSpPr>
        <p:spPr bwMode="auto">
          <a:xfrm>
            <a:off x="1657350" y="4373563"/>
            <a:ext cx="280988" cy="2587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8" name="Rectangle 18"/>
          <p:cNvSpPr>
            <a:spLocks noChangeArrowheads="1"/>
          </p:cNvSpPr>
          <p:nvPr/>
        </p:nvSpPr>
        <p:spPr bwMode="auto">
          <a:xfrm>
            <a:off x="2986088" y="5430838"/>
            <a:ext cx="280987" cy="2587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59" name="Rectangle 19"/>
          <p:cNvSpPr>
            <a:spLocks noChangeArrowheads="1"/>
          </p:cNvSpPr>
          <p:nvPr/>
        </p:nvSpPr>
        <p:spPr bwMode="auto">
          <a:xfrm>
            <a:off x="4760913" y="5572125"/>
            <a:ext cx="280987" cy="2587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79438" y="5934075"/>
            <a:ext cx="7669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Window size = round trip delay * bit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Timeouts </a:t>
            </a:r>
            <a:r>
              <a:rPr lang="en-US" sz="2800" dirty="0"/>
              <a:t>dominate performance!</a:t>
            </a:r>
          </a:p>
        </p:txBody>
      </p:sp>
      <p:graphicFrame>
        <p:nvGraphicFramePr>
          <p:cNvPr id="703492" name="Object 4"/>
          <p:cNvGraphicFramePr>
            <a:graphicFrameLocks noChangeAspect="1"/>
          </p:cNvGraphicFramePr>
          <p:nvPr/>
        </p:nvGraphicFramePr>
        <p:xfrm>
          <a:off x="1905000" y="1371600"/>
          <a:ext cx="601345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0" name="Chart" r:id="rId3" imgW="6108700" imgH="4051300" progId="MSGraph.Chart.8">
                  <p:embed followColorScheme="full"/>
                </p:oleObj>
              </mc:Choice>
              <mc:Fallback>
                <p:oleObj name="Chart" r:id="rId3" imgW="6108700" imgH="40513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601345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Retransmit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61436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 we detect packet loss without a timeout?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Receiver will reply to each packet with an ack for last byte received in order</a:t>
            </a:r>
          </a:p>
          <a:p>
            <a:pPr>
              <a:lnSpc>
                <a:spcPct val="90000"/>
              </a:lnSpc>
            </a:pPr>
            <a:r>
              <a:rPr lang="en-US" sz="2800"/>
              <a:t>Duplicate acks imply either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packet reordering (route change)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packet loss</a:t>
            </a:r>
          </a:p>
          <a:p>
            <a:pPr>
              <a:lnSpc>
                <a:spcPct val="90000"/>
              </a:lnSpc>
            </a:pPr>
            <a:r>
              <a:rPr lang="en-US" sz="2800"/>
              <a:t>TCP Tahoe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resend if sender gets three duplicate acks, without waiting for timeout</a:t>
            </a:r>
          </a:p>
        </p:txBody>
      </p:sp>
      <p:sp>
        <p:nvSpPr>
          <p:cNvPr id="704516" name="Line 4"/>
          <p:cNvSpPr>
            <a:spLocks noChangeShapeType="1"/>
          </p:cNvSpPr>
          <p:nvPr/>
        </p:nvSpPr>
        <p:spPr bwMode="auto">
          <a:xfrm>
            <a:off x="6745288" y="16764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17" name="Line 5"/>
          <p:cNvSpPr>
            <a:spLocks noChangeShapeType="1"/>
          </p:cNvSpPr>
          <p:nvPr/>
        </p:nvSpPr>
        <p:spPr bwMode="auto">
          <a:xfrm>
            <a:off x="8205788" y="1693863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18" name="Line 6"/>
          <p:cNvSpPr>
            <a:spLocks noChangeShapeType="1"/>
          </p:cNvSpPr>
          <p:nvPr/>
        </p:nvSpPr>
        <p:spPr bwMode="auto">
          <a:xfrm rot="688582">
            <a:off x="6718300" y="1854200"/>
            <a:ext cx="1525588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19" name="Line 7"/>
          <p:cNvSpPr>
            <a:spLocks noChangeShapeType="1"/>
          </p:cNvSpPr>
          <p:nvPr/>
        </p:nvSpPr>
        <p:spPr bwMode="auto">
          <a:xfrm rot="688582">
            <a:off x="6772275" y="2082800"/>
            <a:ext cx="85090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0" name="Line 8"/>
          <p:cNvSpPr>
            <a:spLocks noChangeShapeType="1"/>
          </p:cNvSpPr>
          <p:nvPr/>
        </p:nvSpPr>
        <p:spPr bwMode="auto">
          <a:xfrm rot="688582">
            <a:off x="6742113" y="2463800"/>
            <a:ext cx="1525587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 rot="688582">
            <a:off x="6753225" y="2865438"/>
            <a:ext cx="1525588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 rot="688582" flipH="1">
            <a:off x="6896100" y="2413000"/>
            <a:ext cx="1174750" cy="1109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 rot="688582" flipH="1">
            <a:off x="6872288" y="2717800"/>
            <a:ext cx="1174750" cy="1109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 rot="688582" flipH="1">
            <a:off x="6872288" y="3046413"/>
            <a:ext cx="1174750" cy="1109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 rot="688582" flipH="1">
            <a:off x="6881813" y="3435350"/>
            <a:ext cx="1174750" cy="1109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7199313" y="1663700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704527" name="AutoShape 15"/>
          <p:cNvSpPr>
            <a:spLocks noChangeArrowheads="1"/>
          </p:cNvSpPr>
          <p:nvPr/>
        </p:nvSpPr>
        <p:spPr bwMode="auto">
          <a:xfrm flipH="1">
            <a:off x="7413625" y="2144713"/>
            <a:ext cx="381000" cy="457200"/>
          </a:xfrm>
          <a:prstGeom prst="lightningBol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7292975" y="2085975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7115175" y="2251075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704530" name="Text Box 18"/>
          <p:cNvSpPr txBox="1">
            <a:spLocks noChangeArrowheads="1"/>
          </p:cNvSpPr>
          <p:nvPr/>
        </p:nvSpPr>
        <p:spPr bwMode="auto">
          <a:xfrm>
            <a:off x="7069138" y="2660650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704531" name="Text Box 19"/>
          <p:cNvSpPr txBox="1">
            <a:spLocks noChangeArrowheads="1"/>
          </p:cNvSpPr>
          <p:nvPr/>
        </p:nvSpPr>
        <p:spPr bwMode="auto">
          <a:xfrm>
            <a:off x="6856413" y="2860675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5</a:t>
            </a:r>
          </a:p>
        </p:txBody>
      </p:sp>
      <p:sp>
        <p:nvSpPr>
          <p:cNvPr id="704532" name="Text Box 20"/>
          <p:cNvSpPr txBox="1">
            <a:spLocks noChangeArrowheads="1"/>
          </p:cNvSpPr>
          <p:nvPr/>
        </p:nvSpPr>
        <p:spPr bwMode="auto">
          <a:xfrm>
            <a:off x="7783513" y="2411413"/>
            <a:ext cx="320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704533" name="Text Box 21"/>
          <p:cNvSpPr txBox="1">
            <a:spLocks noChangeArrowheads="1"/>
          </p:cNvSpPr>
          <p:nvPr/>
        </p:nvSpPr>
        <p:spPr bwMode="auto">
          <a:xfrm>
            <a:off x="6948488" y="3517900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704534" name="Line 22"/>
          <p:cNvSpPr>
            <a:spLocks noChangeShapeType="1"/>
          </p:cNvSpPr>
          <p:nvPr/>
        </p:nvSpPr>
        <p:spPr bwMode="auto">
          <a:xfrm rot="688582">
            <a:off x="6740525" y="3148013"/>
            <a:ext cx="1525588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35" name="Line 23"/>
          <p:cNvSpPr>
            <a:spLocks noChangeShapeType="1"/>
          </p:cNvSpPr>
          <p:nvPr/>
        </p:nvSpPr>
        <p:spPr bwMode="auto">
          <a:xfrm rot="688582" flipH="1">
            <a:off x="6858000" y="3729038"/>
            <a:ext cx="1174750" cy="1109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36" name="Text Box 24"/>
          <p:cNvSpPr txBox="1">
            <a:spLocks noChangeArrowheads="1"/>
          </p:cNvSpPr>
          <p:nvPr/>
        </p:nvSpPr>
        <p:spPr bwMode="auto">
          <a:xfrm>
            <a:off x="7913688" y="2613025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704537" name="Text Box 25"/>
          <p:cNvSpPr txBox="1">
            <a:spLocks noChangeArrowheads="1"/>
          </p:cNvSpPr>
          <p:nvPr/>
        </p:nvSpPr>
        <p:spPr bwMode="auto">
          <a:xfrm>
            <a:off x="7019925" y="3824288"/>
            <a:ext cx="320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704538" name="Text Box 26"/>
          <p:cNvSpPr txBox="1">
            <a:spLocks noChangeArrowheads="1"/>
          </p:cNvSpPr>
          <p:nvPr/>
        </p:nvSpPr>
        <p:spPr bwMode="auto">
          <a:xfrm>
            <a:off x="7159625" y="4117975"/>
            <a:ext cx="320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704539" name="Line 27"/>
          <p:cNvSpPr>
            <a:spLocks noChangeShapeType="1"/>
          </p:cNvSpPr>
          <p:nvPr/>
        </p:nvSpPr>
        <p:spPr bwMode="auto">
          <a:xfrm rot="688582">
            <a:off x="6762750" y="4583113"/>
            <a:ext cx="1525588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540" name="Text Box 28"/>
          <p:cNvSpPr txBox="1">
            <a:spLocks noChangeArrowheads="1"/>
          </p:cNvSpPr>
          <p:nvPr/>
        </p:nvSpPr>
        <p:spPr bwMode="auto">
          <a:xfrm>
            <a:off x="7570788" y="4586288"/>
            <a:ext cx="320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704541" name="Text Box 29"/>
          <p:cNvSpPr txBox="1">
            <a:spLocks noChangeArrowheads="1"/>
          </p:cNvSpPr>
          <p:nvPr/>
        </p:nvSpPr>
        <p:spPr bwMode="auto">
          <a:xfrm>
            <a:off x="7207250" y="5481638"/>
            <a:ext cx="320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5</a:t>
            </a:r>
          </a:p>
        </p:txBody>
      </p:sp>
      <p:sp>
        <p:nvSpPr>
          <p:cNvPr id="704542" name="Line 30"/>
          <p:cNvSpPr>
            <a:spLocks noChangeShapeType="1"/>
          </p:cNvSpPr>
          <p:nvPr/>
        </p:nvSpPr>
        <p:spPr bwMode="auto">
          <a:xfrm rot="688582" flipH="1">
            <a:off x="6915150" y="5127625"/>
            <a:ext cx="1174750" cy="1109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Retransmit Caveats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96263" cy="4114800"/>
          </a:xfrm>
        </p:spPr>
        <p:txBody>
          <a:bodyPr/>
          <a:lstStyle/>
          <a:p>
            <a:r>
              <a:rPr lang="en-US" sz="2800"/>
              <a:t>Assumes in order packet delivery</a:t>
            </a:r>
          </a:p>
          <a:p>
            <a:pPr lvl="1"/>
            <a:r>
              <a:rPr lang="en-US" sz="2400"/>
              <a:t>Recent proposal: measure rate of out of order delivery; dynamically adjust number of dup acks needed for retransmit</a:t>
            </a:r>
          </a:p>
          <a:p>
            <a:r>
              <a:rPr lang="en-US" sz="2800"/>
              <a:t>Doesn’t work with small windows (e.g. modems)</a:t>
            </a:r>
          </a:p>
          <a:p>
            <a:pPr lvl="1"/>
            <a:r>
              <a:rPr lang="en-US" sz="2400"/>
              <a:t>what if window size &lt;= 3</a:t>
            </a:r>
          </a:p>
          <a:p>
            <a:r>
              <a:rPr lang="en-US" sz="2800"/>
              <a:t>Doesn’t work if many packets are lost</a:t>
            </a:r>
          </a:p>
          <a:p>
            <a:pPr lvl="1"/>
            <a:r>
              <a:rPr lang="en-US" sz="2400"/>
              <a:t>example: at peak of slow start, might lose many packets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Retransmit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03363" y="1665288"/>
          <a:ext cx="6197600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</a:t>
            </a:r>
            <a:r>
              <a:rPr lang="en-US" dirty="0"/>
              <a:t>What happens on reboot?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How do we distinguish packets sent before and after reboot?</a:t>
            </a:r>
          </a:p>
          <a:p>
            <a:r>
              <a:rPr lang="en-US" sz="2800" dirty="0" smtClean="0"/>
              <a:t>Solutions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Restart sequence # at 0</a:t>
            </a:r>
            <a:r>
              <a:rPr lang="en-US" sz="2400" dirty="0" smtClean="0"/>
              <a:t>?</a:t>
            </a:r>
          </a:p>
          <a:p>
            <a:pPr lvl="1"/>
            <a:r>
              <a:rPr lang="en-US" dirty="0" smtClean="0"/>
              <a:t>Remember last sequence number?</a:t>
            </a:r>
          </a:p>
          <a:p>
            <a:pPr lvl="1"/>
            <a:r>
              <a:rPr lang="en-US" dirty="0"/>
              <a:t>Include epoch number in packet (stored on disk)</a:t>
            </a:r>
            <a:r>
              <a:rPr lang="en-US" dirty="0" smtClean="0"/>
              <a:t>?</a:t>
            </a:r>
            <a:endParaRPr lang="en-US" sz="2400" dirty="0"/>
          </a:p>
          <a:p>
            <a:pPr lvl="1"/>
            <a:r>
              <a:rPr lang="en-US" sz="2400" dirty="0" smtClean="0"/>
              <a:t>Ask other side what the last sequence # was?</a:t>
            </a:r>
          </a:p>
          <a:p>
            <a:pPr lvl="1"/>
            <a:endParaRPr lang="en-US" dirty="0" smtClean="0"/>
          </a:p>
          <a:p>
            <a:pPr lvl="1"/>
            <a:r>
              <a:rPr lang="en-US" sz="2400" dirty="0" smtClean="0"/>
              <a:t>TCP sidesteps this problem with random </a:t>
            </a:r>
            <a:r>
              <a:rPr lang="en-US" dirty="0" smtClean="0"/>
              <a:t>initial </a:t>
            </a:r>
            <a:r>
              <a:rPr lang="en-US" dirty="0" err="1" smtClean="0"/>
              <a:t>seq</a:t>
            </a:r>
            <a:r>
              <a:rPr lang="en-US" dirty="0" smtClean="0"/>
              <a:t> # (in each direction)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Recovery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38864" cy="4114800"/>
          </a:xfrm>
        </p:spPr>
        <p:txBody>
          <a:bodyPr/>
          <a:lstStyle/>
          <a:p>
            <a:r>
              <a:rPr lang="en-US" dirty="0" smtClean="0"/>
              <a:t>When doing fast retransmit, don</a:t>
            </a:r>
            <a:r>
              <a:rPr lang="fr-FR" dirty="0" smtClean="0"/>
              <a:t>’</a:t>
            </a:r>
            <a:r>
              <a:rPr lang="en-US" dirty="0" smtClean="0"/>
              <a:t>t use slow start</a:t>
            </a:r>
          </a:p>
          <a:p>
            <a:endParaRPr lang="en-US" dirty="0"/>
          </a:p>
          <a:p>
            <a:r>
              <a:rPr lang="en-US" dirty="0" smtClean="0"/>
              <a:t>Instead, go straight to congestion avoidance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Recovery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447800" y="1828800"/>
          <a:ext cx="6192837" cy="410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TCP: This is your life...</a:t>
            </a:r>
          </a:p>
        </p:txBody>
      </p:sp>
      <p:sp>
        <p:nvSpPr>
          <p:cNvPr id="604163" name="Line 1027"/>
          <p:cNvSpPr>
            <a:spLocks noChangeShapeType="1"/>
          </p:cNvSpPr>
          <p:nvPr/>
        </p:nvSpPr>
        <p:spPr bwMode="auto">
          <a:xfrm>
            <a:off x="2058988" y="5345113"/>
            <a:ext cx="661193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64" name="Line 1028"/>
          <p:cNvSpPr>
            <a:spLocks noChangeShapeType="1"/>
          </p:cNvSpPr>
          <p:nvPr/>
        </p:nvSpPr>
        <p:spPr bwMode="auto">
          <a:xfrm>
            <a:off x="1031875" y="5365750"/>
            <a:ext cx="1588" cy="10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65" name="Line 1029"/>
          <p:cNvSpPr>
            <a:spLocks noChangeShapeType="1"/>
          </p:cNvSpPr>
          <p:nvPr/>
        </p:nvSpPr>
        <p:spPr bwMode="auto">
          <a:xfrm>
            <a:off x="2106613" y="5334000"/>
            <a:ext cx="1587" cy="10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66" name="Text Box 1030"/>
          <p:cNvSpPr txBox="1">
            <a:spLocks noChangeArrowheads="1"/>
          </p:cNvSpPr>
          <p:nvPr/>
        </p:nvSpPr>
        <p:spPr bwMode="auto">
          <a:xfrm>
            <a:off x="639763" y="53816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1975</a:t>
            </a:r>
          </a:p>
        </p:txBody>
      </p:sp>
      <p:sp>
        <p:nvSpPr>
          <p:cNvPr id="604167" name="Line 1031"/>
          <p:cNvSpPr>
            <a:spLocks noChangeShapeType="1"/>
          </p:cNvSpPr>
          <p:nvPr/>
        </p:nvSpPr>
        <p:spPr bwMode="auto">
          <a:xfrm>
            <a:off x="5067300" y="5353050"/>
            <a:ext cx="1588" cy="10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68" name="Text Box 1032"/>
          <p:cNvSpPr txBox="1">
            <a:spLocks noChangeArrowheads="1"/>
          </p:cNvSpPr>
          <p:nvPr/>
        </p:nvSpPr>
        <p:spPr bwMode="auto">
          <a:xfrm>
            <a:off x="1709738" y="5343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1980</a:t>
            </a:r>
          </a:p>
        </p:txBody>
      </p:sp>
      <p:sp>
        <p:nvSpPr>
          <p:cNvPr id="604169" name="Text Box 1033"/>
          <p:cNvSpPr txBox="1">
            <a:spLocks noChangeArrowheads="1"/>
          </p:cNvSpPr>
          <p:nvPr/>
        </p:nvSpPr>
        <p:spPr bwMode="auto">
          <a:xfrm>
            <a:off x="4673600" y="53657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1985</a:t>
            </a:r>
          </a:p>
        </p:txBody>
      </p:sp>
      <p:sp>
        <p:nvSpPr>
          <p:cNvPr id="604170" name="Line 1034"/>
          <p:cNvSpPr>
            <a:spLocks noChangeShapeType="1"/>
          </p:cNvSpPr>
          <p:nvPr/>
        </p:nvSpPr>
        <p:spPr bwMode="auto">
          <a:xfrm>
            <a:off x="8123238" y="5330825"/>
            <a:ext cx="1587" cy="10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71" name="Text Box 1035"/>
          <p:cNvSpPr txBox="1">
            <a:spLocks noChangeArrowheads="1"/>
          </p:cNvSpPr>
          <p:nvPr/>
        </p:nvSpPr>
        <p:spPr bwMode="auto">
          <a:xfrm>
            <a:off x="7732713" y="5343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1990</a:t>
            </a:r>
          </a:p>
        </p:txBody>
      </p:sp>
      <p:sp>
        <p:nvSpPr>
          <p:cNvPr id="604172" name="Line 1036"/>
          <p:cNvSpPr>
            <a:spLocks noChangeShapeType="1"/>
          </p:cNvSpPr>
          <p:nvPr/>
        </p:nvSpPr>
        <p:spPr bwMode="auto">
          <a:xfrm flipV="1">
            <a:off x="3306763" y="4524375"/>
            <a:ext cx="1587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73" name="Text Box 1037"/>
          <p:cNvSpPr txBox="1">
            <a:spLocks noChangeArrowheads="1"/>
          </p:cNvSpPr>
          <p:nvPr/>
        </p:nvSpPr>
        <p:spPr bwMode="auto">
          <a:xfrm>
            <a:off x="2801938" y="3778250"/>
            <a:ext cx="996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1982</a:t>
            </a:r>
          </a:p>
          <a:p>
            <a:r>
              <a:rPr lang="en-US" sz="1400" b="1">
                <a:latin typeface="Times New Roman" charset="0"/>
              </a:rPr>
              <a:t>TCP &amp; IP</a:t>
            </a:r>
            <a:endParaRPr lang="en-US" sz="1400">
              <a:latin typeface="Times New Roman" charset="0"/>
            </a:endParaRPr>
          </a:p>
          <a:p>
            <a:r>
              <a:rPr lang="en-US" sz="1000">
                <a:latin typeface="Times New Roman" charset="0"/>
              </a:rPr>
              <a:t>RFC 793 &amp; 791</a:t>
            </a:r>
            <a:endParaRPr lang="en-US" sz="1400">
              <a:latin typeface="Times New Roman" charset="0"/>
            </a:endParaRPr>
          </a:p>
        </p:txBody>
      </p:sp>
      <p:sp>
        <p:nvSpPr>
          <p:cNvPr id="604174" name="Line 1038"/>
          <p:cNvSpPr>
            <a:spLocks noChangeShapeType="1"/>
          </p:cNvSpPr>
          <p:nvPr/>
        </p:nvSpPr>
        <p:spPr bwMode="auto">
          <a:xfrm flipV="1">
            <a:off x="973138" y="4289425"/>
            <a:ext cx="3175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75" name="Text Box 1039"/>
          <p:cNvSpPr txBox="1">
            <a:spLocks noChangeArrowheads="1"/>
          </p:cNvSpPr>
          <p:nvPr/>
        </p:nvSpPr>
        <p:spPr bwMode="auto">
          <a:xfrm>
            <a:off x="0" y="3263900"/>
            <a:ext cx="19034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1974</a:t>
            </a:r>
          </a:p>
          <a:p>
            <a:r>
              <a:rPr lang="en-US" sz="1400" b="1">
                <a:latin typeface="Times New Roman" charset="0"/>
              </a:rPr>
              <a:t>TCP</a:t>
            </a:r>
            <a:r>
              <a:rPr lang="en-US" sz="1400">
                <a:latin typeface="Times New Roman" charset="0"/>
              </a:rPr>
              <a:t> described by</a:t>
            </a:r>
          </a:p>
          <a:p>
            <a:r>
              <a:rPr lang="en-US" sz="1400" i="1">
                <a:latin typeface="Times New Roman" charset="0"/>
              </a:rPr>
              <a:t>Vint Cerf</a:t>
            </a:r>
            <a:r>
              <a:rPr lang="en-US" sz="1400">
                <a:latin typeface="Times New Roman" charset="0"/>
              </a:rPr>
              <a:t> and </a:t>
            </a:r>
            <a:r>
              <a:rPr lang="en-US" sz="1400" i="1">
                <a:latin typeface="Times New Roman" charset="0"/>
              </a:rPr>
              <a:t>Bob Kahn</a:t>
            </a:r>
            <a:endParaRPr lang="en-US" sz="1400">
              <a:latin typeface="Times New Roman" charset="0"/>
            </a:endParaRPr>
          </a:p>
          <a:p>
            <a:r>
              <a:rPr lang="en-US" sz="1400">
                <a:latin typeface="Times New Roman" charset="0"/>
              </a:rPr>
              <a:t>In IEEE Trans Comm</a:t>
            </a:r>
          </a:p>
        </p:txBody>
      </p:sp>
      <p:sp>
        <p:nvSpPr>
          <p:cNvPr id="604176" name="Line 1040"/>
          <p:cNvSpPr>
            <a:spLocks noChangeShapeType="1"/>
          </p:cNvSpPr>
          <p:nvPr/>
        </p:nvSpPr>
        <p:spPr bwMode="auto">
          <a:xfrm flipV="1">
            <a:off x="3890963" y="3621088"/>
            <a:ext cx="3175" cy="170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77" name="Text Box 1041"/>
          <p:cNvSpPr txBox="1">
            <a:spLocks noChangeArrowheads="1"/>
          </p:cNvSpPr>
          <p:nvPr/>
        </p:nvSpPr>
        <p:spPr bwMode="auto">
          <a:xfrm>
            <a:off x="3219450" y="2863850"/>
            <a:ext cx="13636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1983</a:t>
            </a:r>
          </a:p>
          <a:p>
            <a:r>
              <a:rPr lang="en-US" sz="1400" b="1">
                <a:latin typeface="Times New Roman" charset="0"/>
              </a:rPr>
              <a:t>BSD Unix 4.2</a:t>
            </a:r>
            <a:endParaRPr lang="en-US" sz="1400">
              <a:latin typeface="Times New Roman" charset="0"/>
            </a:endParaRPr>
          </a:p>
          <a:p>
            <a:r>
              <a:rPr lang="en-US" sz="1400">
                <a:latin typeface="Times New Roman" charset="0"/>
              </a:rPr>
              <a:t>supports TCP/IP</a:t>
            </a:r>
          </a:p>
        </p:txBody>
      </p:sp>
      <p:sp>
        <p:nvSpPr>
          <p:cNvPr id="604178" name="Text Box 1042"/>
          <p:cNvSpPr txBox="1">
            <a:spLocks noChangeArrowheads="1"/>
          </p:cNvSpPr>
          <p:nvPr/>
        </p:nvSpPr>
        <p:spPr bwMode="auto">
          <a:xfrm>
            <a:off x="3775075" y="1681163"/>
            <a:ext cx="1716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1984</a:t>
            </a:r>
          </a:p>
          <a:p>
            <a:r>
              <a:rPr lang="en-US" sz="1400" b="1">
                <a:latin typeface="Times New Roman" charset="0"/>
              </a:rPr>
              <a:t>Nagel’s algorithm</a:t>
            </a:r>
          </a:p>
          <a:p>
            <a:r>
              <a:rPr lang="en-US" sz="1400">
                <a:latin typeface="Times New Roman" charset="0"/>
              </a:rPr>
              <a:t>to reduce overhead</a:t>
            </a:r>
          </a:p>
          <a:p>
            <a:r>
              <a:rPr lang="en-US" sz="1400">
                <a:latin typeface="Times New Roman" charset="0"/>
              </a:rPr>
              <a:t>of small packets;</a:t>
            </a:r>
          </a:p>
          <a:p>
            <a:r>
              <a:rPr lang="en-US" sz="1400">
                <a:latin typeface="Times New Roman" charset="0"/>
              </a:rPr>
              <a:t>predicts congestion collapse</a:t>
            </a:r>
          </a:p>
        </p:txBody>
      </p:sp>
      <p:sp>
        <p:nvSpPr>
          <p:cNvPr id="604179" name="Line 1043"/>
          <p:cNvSpPr>
            <a:spLocks noChangeShapeType="1"/>
          </p:cNvSpPr>
          <p:nvPr/>
        </p:nvSpPr>
        <p:spPr bwMode="auto">
          <a:xfrm flipV="1">
            <a:off x="4581525" y="3024188"/>
            <a:ext cx="4763" cy="230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0" name="Text Box 1044"/>
          <p:cNvSpPr txBox="1">
            <a:spLocks noChangeArrowheads="1"/>
          </p:cNvSpPr>
          <p:nvPr/>
        </p:nvSpPr>
        <p:spPr bwMode="auto">
          <a:xfrm>
            <a:off x="5659438" y="1997075"/>
            <a:ext cx="15414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1987</a:t>
            </a:r>
          </a:p>
          <a:p>
            <a:r>
              <a:rPr lang="en-US" sz="1400" b="1">
                <a:latin typeface="Times New Roman" charset="0"/>
              </a:rPr>
              <a:t>Karn’s algorithm</a:t>
            </a:r>
          </a:p>
          <a:p>
            <a:r>
              <a:rPr lang="en-US" sz="1400">
                <a:latin typeface="Times New Roman" charset="0"/>
              </a:rPr>
              <a:t>to better estimate round-trip time</a:t>
            </a:r>
          </a:p>
        </p:txBody>
      </p:sp>
      <p:sp>
        <p:nvSpPr>
          <p:cNvPr id="604181" name="Text Box 1045"/>
          <p:cNvSpPr txBox="1">
            <a:spLocks noChangeArrowheads="1"/>
          </p:cNvSpPr>
          <p:nvPr/>
        </p:nvSpPr>
        <p:spPr bwMode="auto">
          <a:xfrm>
            <a:off x="4851400" y="3040063"/>
            <a:ext cx="15414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1986</a:t>
            </a:r>
            <a:endParaRPr lang="en-US" sz="1400" b="1">
              <a:latin typeface="Times New Roman" charset="0"/>
            </a:endParaRPr>
          </a:p>
          <a:p>
            <a:r>
              <a:rPr lang="en-US" sz="1400" b="1">
                <a:latin typeface="Times New Roman" charset="0"/>
              </a:rPr>
              <a:t>Congestion collapse</a:t>
            </a:r>
          </a:p>
          <a:p>
            <a:r>
              <a:rPr lang="en-US" sz="1400">
                <a:latin typeface="Times New Roman" charset="0"/>
              </a:rPr>
              <a:t>observed</a:t>
            </a:r>
          </a:p>
        </p:txBody>
      </p:sp>
      <p:sp>
        <p:nvSpPr>
          <p:cNvPr id="604182" name="Text Box 1046"/>
          <p:cNvSpPr txBox="1">
            <a:spLocks noChangeArrowheads="1"/>
          </p:cNvSpPr>
          <p:nvPr/>
        </p:nvSpPr>
        <p:spPr bwMode="auto">
          <a:xfrm>
            <a:off x="6319838" y="3030538"/>
            <a:ext cx="1847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1988</a:t>
            </a:r>
            <a:endParaRPr lang="en-US" sz="1400" b="1">
              <a:latin typeface="Times New Roman" charset="0"/>
            </a:endParaRPr>
          </a:p>
          <a:p>
            <a:r>
              <a:rPr lang="en-US" sz="1400" b="1">
                <a:latin typeface="Times New Roman" charset="0"/>
              </a:rPr>
              <a:t>Van Jacobson’s algorithms</a:t>
            </a:r>
          </a:p>
          <a:p>
            <a:r>
              <a:rPr lang="en-US" sz="1400">
                <a:latin typeface="Times New Roman" charset="0"/>
              </a:rPr>
              <a:t>congestion avoidance and congestion control</a:t>
            </a:r>
          </a:p>
          <a:p>
            <a:r>
              <a:rPr lang="en-US" sz="1400">
                <a:latin typeface="Times New Roman" charset="0"/>
              </a:rPr>
              <a:t>(</a:t>
            </a:r>
            <a:r>
              <a:rPr lang="en-US" sz="1400" i="1">
                <a:latin typeface="Times New Roman" charset="0"/>
              </a:rPr>
              <a:t>most</a:t>
            </a:r>
            <a:r>
              <a:rPr lang="en-US" sz="1400">
                <a:latin typeface="Times New Roman" charset="0"/>
              </a:rPr>
              <a:t> implemented in </a:t>
            </a:r>
            <a:r>
              <a:rPr lang="en-US" sz="1400" b="1">
                <a:latin typeface="Times New Roman" charset="0"/>
              </a:rPr>
              <a:t>4.3BSD Tahoe</a:t>
            </a:r>
            <a:r>
              <a:rPr lang="en-US" sz="1400">
                <a:latin typeface="Times New Roman" charset="0"/>
              </a:rPr>
              <a:t>)</a:t>
            </a:r>
            <a:endParaRPr lang="en-US" sz="1400" b="1">
              <a:latin typeface="Times New Roman" charset="0"/>
            </a:endParaRPr>
          </a:p>
        </p:txBody>
      </p:sp>
      <p:sp>
        <p:nvSpPr>
          <p:cNvPr id="604183" name="Line 1047"/>
          <p:cNvSpPr>
            <a:spLocks noChangeShapeType="1"/>
          </p:cNvSpPr>
          <p:nvPr/>
        </p:nvSpPr>
        <p:spPr bwMode="auto">
          <a:xfrm flipV="1">
            <a:off x="5684838" y="3975100"/>
            <a:ext cx="3175" cy="134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4" name="Line 1048"/>
          <p:cNvSpPr>
            <a:spLocks noChangeShapeType="1"/>
          </p:cNvSpPr>
          <p:nvPr/>
        </p:nvSpPr>
        <p:spPr bwMode="auto">
          <a:xfrm flipV="1">
            <a:off x="6362700" y="2987675"/>
            <a:ext cx="4763" cy="2309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5" name="Line 1049"/>
          <p:cNvSpPr>
            <a:spLocks noChangeShapeType="1"/>
          </p:cNvSpPr>
          <p:nvPr/>
        </p:nvSpPr>
        <p:spPr bwMode="auto">
          <a:xfrm flipV="1">
            <a:off x="7127875" y="4595813"/>
            <a:ext cx="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6" name="Text Box 1050"/>
          <p:cNvSpPr txBox="1">
            <a:spLocks noChangeArrowheads="1"/>
          </p:cNvSpPr>
          <p:nvPr/>
        </p:nvSpPr>
        <p:spPr bwMode="auto">
          <a:xfrm>
            <a:off x="7258050" y="2220913"/>
            <a:ext cx="1847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1990</a:t>
            </a:r>
            <a:endParaRPr lang="en-US" sz="1400" b="1">
              <a:latin typeface="Times New Roman" charset="0"/>
            </a:endParaRPr>
          </a:p>
          <a:p>
            <a:r>
              <a:rPr lang="en-US" sz="1400" b="1">
                <a:latin typeface="Times New Roman" charset="0"/>
              </a:rPr>
              <a:t>4.3BSD Reno</a:t>
            </a:r>
          </a:p>
          <a:p>
            <a:r>
              <a:rPr lang="en-US" sz="1400">
                <a:latin typeface="Times New Roman" charset="0"/>
              </a:rPr>
              <a:t>fast retransmit</a:t>
            </a:r>
          </a:p>
          <a:p>
            <a:r>
              <a:rPr lang="en-US" sz="1400">
                <a:latin typeface="Times New Roman" charset="0"/>
              </a:rPr>
              <a:t>delayed ACK’s</a:t>
            </a:r>
          </a:p>
        </p:txBody>
      </p:sp>
      <p:sp>
        <p:nvSpPr>
          <p:cNvPr id="604187" name="Line 1051"/>
          <p:cNvSpPr>
            <a:spLocks noChangeShapeType="1"/>
          </p:cNvSpPr>
          <p:nvPr/>
        </p:nvSpPr>
        <p:spPr bwMode="auto">
          <a:xfrm flipV="1">
            <a:off x="8167688" y="2987675"/>
            <a:ext cx="4762" cy="2309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8" name="Line 1052"/>
          <p:cNvSpPr>
            <a:spLocks noChangeShapeType="1"/>
          </p:cNvSpPr>
          <p:nvPr/>
        </p:nvSpPr>
        <p:spPr bwMode="auto">
          <a:xfrm>
            <a:off x="292100" y="5346700"/>
            <a:ext cx="774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9" name="Line 1053"/>
          <p:cNvSpPr>
            <a:spLocks noChangeShapeType="1"/>
          </p:cNvSpPr>
          <p:nvPr/>
        </p:nvSpPr>
        <p:spPr bwMode="auto">
          <a:xfrm>
            <a:off x="1103313" y="5345113"/>
            <a:ext cx="102076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90" name="Line 1054"/>
          <p:cNvSpPr>
            <a:spLocks noChangeShapeType="1"/>
          </p:cNvSpPr>
          <p:nvPr/>
        </p:nvSpPr>
        <p:spPr bwMode="auto">
          <a:xfrm flipV="1">
            <a:off x="1208088" y="4313238"/>
            <a:ext cx="3175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91" name="Line 1055"/>
          <p:cNvSpPr>
            <a:spLocks noChangeShapeType="1"/>
          </p:cNvSpPr>
          <p:nvPr/>
        </p:nvSpPr>
        <p:spPr bwMode="auto">
          <a:xfrm flipV="1">
            <a:off x="1220788" y="2765425"/>
            <a:ext cx="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92" name="Text Box 1056"/>
          <p:cNvSpPr txBox="1">
            <a:spLocks noChangeArrowheads="1"/>
          </p:cNvSpPr>
          <p:nvPr/>
        </p:nvSpPr>
        <p:spPr bwMode="auto">
          <a:xfrm>
            <a:off x="263525" y="1776413"/>
            <a:ext cx="18684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1975</a:t>
            </a:r>
          </a:p>
          <a:p>
            <a:r>
              <a:rPr lang="en-US" sz="1400" b="1">
                <a:latin typeface="Times New Roman" charset="0"/>
              </a:rPr>
              <a:t>Three-way handshake</a:t>
            </a:r>
          </a:p>
          <a:p>
            <a:r>
              <a:rPr lang="en-US" sz="1400" i="1">
                <a:latin typeface="Times New Roman" charset="0"/>
              </a:rPr>
              <a:t>Raymond Tomlinson</a:t>
            </a:r>
          </a:p>
          <a:p>
            <a:r>
              <a:rPr lang="en-US" sz="1400">
                <a:latin typeface="Times New Roman" charset="0"/>
              </a:rPr>
              <a:t>In SIGCOMM 75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TCP: After 1990</a:t>
            </a:r>
          </a:p>
        </p:txBody>
      </p:sp>
      <p:sp>
        <p:nvSpPr>
          <p:cNvPr id="605187" name="Line 3"/>
          <p:cNvSpPr>
            <a:spLocks noChangeShapeType="1"/>
          </p:cNvSpPr>
          <p:nvPr/>
        </p:nvSpPr>
        <p:spPr bwMode="auto">
          <a:xfrm>
            <a:off x="371475" y="5334000"/>
            <a:ext cx="831215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8" name="Line 4"/>
          <p:cNvSpPr>
            <a:spLocks noChangeShapeType="1"/>
          </p:cNvSpPr>
          <p:nvPr/>
        </p:nvSpPr>
        <p:spPr bwMode="auto">
          <a:xfrm>
            <a:off x="690563" y="5329238"/>
            <a:ext cx="1587" cy="109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89" name="Line 5"/>
          <p:cNvSpPr>
            <a:spLocks noChangeShapeType="1"/>
          </p:cNvSpPr>
          <p:nvPr/>
        </p:nvSpPr>
        <p:spPr bwMode="auto">
          <a:xfrm>
            <a:off x="2106613" y="5334000"/>
            <a:ext cx="1587" cy="10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298450" y="53451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1993</a:t>
            </a:r>
          </a:p>
        </p:txBody>
      </p:sp>
      <p:sp>
        <p:nvSpPr>
          <p:cNvPr id="605191" name="Line 7"/>
          <p:cNvSpPr>
            <a:spLocks noChangeShapeType="1"/>
          </p:cNvSpPr>
          <p:nvPr/>
        </p:nvSpPr>
        <p:spPr bwMode="auto">
          <a:xfrm>
            <a:off x="4479925" y="5353050"/>
            <a:ext cx="1588" cy="10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1709738" y="5343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1994</a:t>
            </a:r>
          </a:p>
        </p:txBody>
      </p:sp>
      <p:sp>
        <p:nvSpPr>
          <p:cNvPr id="605193" name="Text Box 9"/>
          <p:cNvSpPr txBox="1">
            <a:spLocks noChangeArrowheads="1"/>
          </p:cNvSpPr>
          <p:nvPr/>
        </p:nvSpPr>
        <p:spPr bwMode="auto">
          <a:xfrm>
            <a:off x="4086225" y="53657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1996</a:t>
            </a:r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 flipV="1">
            <a:off x="2298700" y="4535488"/>
            <a:ext cx="1588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1703388" y="3071813"/>
            <a:ext cx="1042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1994</a:t>
            </a:r>
          </a:p>
          <a:p>
            <a:r>
              <a:rPr lang="en-US" sz="1400" b="1">
                <a:latin typeface="Times New Roman" charset="0"/>
              </a:rPr>
              <a:t>ECN</a:t>
            </a:r>
          </a:p>
          <a:p>
            <a:r>
              <a:rPr lang="en-US" sz="1400">
                <a:latin typeface="Times New Roman" charset="0"/>
              </a:rPr>
              <a:t>(Floyd)</a:t>
            </a:r>
          </a:p>
          <a:p>
            <a:r>
              <a:rPr lang="en-US" sz="1400">
                <a:latin typeface="Times New Roman" charset="0"/>
              </a:rPr>
              <a:t>Explicit </a:t>
            </a:r>
          </a:p>
          <a:p>
            <a:r>
              <a:rPr lang="en-US" sz="1400">
                <a:latin typeface="Times New Roman" charset="0"/>
              </a:rPr>
              <a:t>Congestion</a:t>
            </a:r>
          </a:p>
          <a:p>
            <a:r>
              <a:rPr lang="en-US" sz="1400">
                <a:latin typeface="Times New Roman" charset="0"/>
              </a:rPr>
              <a:t>Notification</a:t>
            </a:r>
          </a:p>
        </p:txBody>
      </p:sp>
      <p:sp>
        <p:nvSpPr>
          <p:cNvPr id="605196" name="Line 12"/>
          <p:cNvSpPr>
            <a:spLocks noChangeShapeType="1"/>
          </p:cNvSpPr>
          <p:nvPr/>
        </p:nvSpPr>
        <p:spPr bwMode="auto">
          <a:xfrm flipV="1">
            <a:off x="973138" y="4243388"/>
            <a:ext cx="3175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152400" y="3065463"/>
            <a:ext cx="1679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1993</a:t>
            </a:r>
          </a:p>
          <a:p>
            <a:r>
              <a:rPr lang="en-US" sz="1400" b="1">
                <a:latin typeface="Times New Roman" charset="0"/>
              </a:rPr>
              <a:t>TCP Vegas </a:t>
            </a:r>
          </a:p>
          <a:p>
            <a:r>
              <a:rPr lang="en-US" sz="1400">
                <a:latin typeface="Times New Roman" charset="0"/>
              </a:rPr>
              <a:t>(Brakmo et al)</a:t>
            </a:r>
          </a:p>
          <a:p>
            <a:r>
              <a:rPr lang="en-US" sz="1400">
                <a:latin typeface="Times New Roman" charset="0"/>
              </a:rPr>
              <a:t>real congestion </a:t>
            </a:r>
            <a:r>
              <a:rPr lang="en-US" sz="1400" i="1">
                <a:latin typeface="Times New Roman" charset="0"/>
              </a:rPr>
              <a:t>avoidance</a:t>
            </a:r>
            <a:endParaRPr lang="en-US" sz="1400">
              <a:latin typeface="Times New Roman" charset="0"/>
            </a:endParaRPr>
          </a:p>
        </p:txBody>
      </p:sp>
      <p:sp>
        <p:nvSpPr>
          <p:cNvPr id="605198" name="Line 14"/>
          <p:cNvSpPr>
            <a:spLocks noChangeShapeType="1"/>
          </p:cNvSpPr>
          <p:nvPr/>
        </p:nvSpPr>
        <p:spPr bwMode="auto">
          <a:xfrm flipV="1">
            <a:off x="2908300" y="2890838"/>
            <a:ext cx="4763" cy="242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2382838" y="1738313"/>
            <a:ext cx="10239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1994</a:t>
            </a:r>
          </a:p>
          <a:p>
            <a:r>
              <a:rPr lang="en-US" sz="1400" b="1">
                <a:latin typeface="Times New Roman" charset="0"/>
              </a:rPr>
              <a:t>T/TCP</a:t>
            </a:r>
            <a:endParaRPr lang="en-US" sz="1400">
              <a:latin typeface="Times New Roman" charset="0"/>
            </a:endParaRPr>
          </a:p>
          <a:p>
            <a:r>
              <a:rPr lang="en-US" sz="1400">
                <a:latin typeface="Times New Roman" charset="0"/>
              </a:rPr>
              <a:t>(Braden)</a:t>
            </a:r>
          </a:p>
          <a:p>
            <a:r>
              <a:rPr lang="en-US" sz="1400">
                <a:latin typeface="Times New Roman" charset="0"/>
              </a:rPr>
              <a:t>Transaction</a:t>
            </a:r>
          </a:p>
          <a:p>
            <a:r>
              <a:rPr lang="en-US" sz="1400">
                <a:latin typeface="Times New Roman" charset="0"/>
              </a:rPr>
              <a:t>TCP</a:t>
            </a:r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4592638" y="1809750"/>
            <a:ext cx="16113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1996</a:t>
            </a:r>
          </a:p>
          <a:p>
            <a:r>
              <a:rPr lang="en-US" sz="1400" b="1">
                <a:latin typeface="Times New Roman" charset="0"/>
              </a:rPr>
              <a:t>SACK TCP</a:t>
            </a:r>
          </a:p>
          <a:p>
            <a:r>
              <a:rPr lang="en-US" sz="1400">
                <a:latin typeface="Times New Roman" charset="0"/>
              </a:rPr>
              <a:t>(Floyd et al)</a:t>
            </a:r>
          </a:p>
          <a:p>
            <a:r>
              <a:rPr lang="en-US" sz="1400">
                <a:latin typeface="Times New Roman" charset="0"/>
              </a:rPr>
              <a:t>Selective Acknowledgement</a:t>
            </a:r>
          </a:p>
        </p:txBody>
      </p:sp>
      <p:sp>
        <p:nvSpPr>
          <p:cNvPr id="605201" name="Text Box 17"/>
          <p:cNvSpPr txBox="1">
            <a:spLocks noChangeArrowheads="1"/>
          </p:cNvSpPr>
          <p:nvPr/>
        </p:nvSpPr>
        <p:spPr bwMode="auto">
          <a:xfrm>
            <a:off x="3843338" y="3051175"/>
            <a:ext cx="15414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1996</a:t>
            </a:r>
            <a:endParaRPr lang="en-US" sz="1400" b="1">
              <a:latin typeface="Times New Roman" charset="0"/>
            </a:endParaRPr>
          </a:p>
          <a:p>
            <a:r>
              <a:rPr lang="en-US" sz="1400" b="1">
                <a:latin typeface="Times New Roman" charset="0"/>
              </a:rPr>
              <a:t>Hoe</a:t>
            </a:r>
          </a:p>
          <a:p>
            <a:r>
              <a:rPr lang="en-US" sz="1400">
                <a:latin typeface="Times New Roman" charset="0"/>
              </a:rPr>
              <a:t>Improving TCP startup</a:t>
            </a:r>
          </a:p>
        </p:txBody>
      </p:sp>
      <p:sp>
        <p:nvSpPr>
          <p:cNvPr id="605202" name="Text Box 18"/>
          <p:cNvSpPr txBox="1">
            <a:spLocks noChangeArrowheads="1"/>
          </p:cNvSpPr>
          <p:nvPr/>
        </p:nvSpPr>
        <p:spPr bwMode="auto">
          <a:xfrm>
            <a:off x="5311775" y="3041650"/>
            <a:ext cx="1847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1996</a:t>
            </a:r>
            <a:endParaRPr lang="en-US" sz="1400" b="1">
              <a:latin typeface="Times New Roman" charset="0"/>
            </a:endParaRPr>
          </a:p>
          <a:p>
            <a:r>
              <a:rPr lang="en-US" sz="1400" b="1">
                <a:latin typeface="Times New Roman" charset="0"/>
              </a:rPr>
              <a:t>FACK TCP</a:t>
            </a:r>
          </a:p>
          <a:p>
            <a:r>
              <a:rPr lang="en-US" sz="1400">
                <a:latin typeface="Times New Roman" charset="0"/>
              </a:rPr>
              <a:t>(Mathis et al)</a:t>
            </a:r>
          </a:p>
          <a:p>
            <a:r>
              <a:rPr lang="en-US" sz="1400">
                <a:latin typeface="Times New Roman" charset="0"/>
              </a:rPr>
              <a:t>extension to SACK</a:t>
            </a:r>
          </a:p>
        </p:txBody>
      </p:sp>
      <p:sp>
        <p:nvSpPr>
          <p:cNvPr id="605203" name="Line 19"/>
          <p:cNvSpPr>
            <a:spLocks noChangeShapeType="1"/>
          </p:cNvSpPr>
          <p:nvPr/>
        </p:nvSpPr>
        <p:spPr bwMode="auto">
          <a:xfrm flipV="1">
            <a:off x="4664075" y="3949700"/>
            <a:ext cx="3175" cy="134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204" name="Line 20"/>
          <p:cNvSpPr>
            <a:spLocks noChangeShapeType="1"/>
          </p:cNvSpPr>
          <p:nvPr/>
        </p:nvSpPr>
        <p:spPr bwMode="auto">
          <a:xfrm flipV="1">
            <a:off x="5367338" y="3021013"/>
            <a:ext cx="4762" cy="2287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205" name="Line 21"/>
          <p:cNvSpPr>
            <a:spLocks noChangeShapeType="1"/>
          </p:cNvSpPr>
          <p:nvPr/>
        </p:nvSpPr>
        <p:spPr bwMode="auto">
          <a:xfrm flipV="1">
            <a:off x="6119813" y="4173538"/>
            <a:ext cx="3175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206" name="Text Box 22"/>
          <p:cNvSpPr txBox="1">
            <a:spLocks noChangeArrowheads="1"/>
          </p:cNvSpPr>
          <p:nvPr/>
        </p:nvSpPr>
        <p:spPr bwMode="auto">
          <a:xfrm>
            <a:off x="7596188" y="3006725"/>
            <a:ext cx="12287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Times New Roman" charset="0"/>
              </a:rPr>
              <a:t>2006</a:t>
            </a:r>
            <a:endParaRPr lang="en-US" sz="1400" b="1" dirty="0" smtClean="0">
              <a:latin typeface="Times New Roman" charset="0"/>
            </a:endParaRPr>
          </a:p>
          <a:p>
            <a:r>
              <a:rPr lang="en-US" sz="1400" b="1" dirty="0" smtClean="0">
                <a:latin typeface="Times New Roman" charset="0"/>
              </a:rPr>
              <a:t>SPDY</a:t>
            </a:r>
          </a:p>
        </p:txBody>
      </p:sp>
      <p:sp>
        <p:nvSpPr>
          <p:cNvPr id="605207" name="Line 23"/>
          <p:cNvSpPr>
            <a:spLocks noChangeShapeType="1"/>
          </p:cNvSpPr>
          <p:nvPr/>
        </p:nvSpPr>
        <p:spPr bwMode="auto">
          <a:xfrm flipV="1">
            <a:off x="8218488" y="3740150"/>
            <a:ext cx="4762" cy="1535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Start Problems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Bursty traffic source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will fill up router queues, causing losses for other flows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solution: ack pacing</a:t>
            </a:r>
          </a:p>
          <a:p>
            <a:pPr>
              <a:lnSpc>
                <a:spcPct val="90000"/>
              </a:lnSpc>
            </a:pPr>
            <a:r>
              <a:rPr lang="en-US" sz="2800"/>
              <a:t>Slow start usually overshoots bottleneck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will lose many packets in window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solution: remember previous threshold</a:t>
            </a:r>
          </a:p>
          <a:p>
            <a:pPr>
              <a:lnSpc>
                <a:spcPct val="90000"/>
              </a:lnSpc>
            </a:pPr>
            <a:r>
              <a:rPr lang="en-US" sz="2800"/>
              <a:t>Short flows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spend entire time in slow start!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solution: persistent connections?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TCP connection is short?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735138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Slow start dominates performance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if network is unloaded?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Burstiness causes extra drops</a:t>
            </a:r>
          </a:p>
          <a:p>
            <a:pPr>
              <a:lnSpc>
                <a:spcPct val="90000"/>
              </a:lnSpc>
            </a:pPr>
            <a:r>
              <a:rPr lang="en-US" sz="2800"/>
              <a:t>Packet losses unreliable indicator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lose connection setup packet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get drop when connection near done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signal unrelated to sending rate</a:t>
            </a:r>
          </a:p>
          <a:p>
            <a:pPr>
              <a:lnSpc>
                <a:spcPct val="90000"/>
              </a:lnSpc>
            </a:pPr>
            <a:r>
              <a:rPr lang="en-US" sz="2800"/>
              <a:t>In limit, have to signal every connection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50% loss rate as increase # of connections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Handling resends</a:t>
            </a:r>
            <a:endParaRPr lang="en-US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5861050" cy="4114800"/>
          </a:xfrm>
        </p:spPr>
        <p:txBody>
          <a:bodyPr/>
          <a:lstStyle/>
          <a:p>
            <a:r>
              <a:rPr lang="en-US" dirty="0"/>
              <a:t>Use unique ID for each </a:t>
            </a:r>
            <a:r>
              <a:rPr lang="en-US" dirty="0" err="1"/>
              <a:t>pkt</a:t>
            </a:r>
            <a:endParaRPr lang="en-US" dirty="0"/>
          </a:p>
          <a:p>
            <a:pPr lvl="1"/>
            <a:r>
              <a:rPr lang="en-US" dirty="0"/>
              <a:t>for both packets and </a:t>
            </a:r>
            <a:r>
              <a:rPr lang="en-US" dirty="0" err="1" smtClean="0"/>
              <a:t>acks</a:t>
            </a:r>
            <a:endParaRPr lang="en-US" dirty="0" smtClean="0"/>
          </a:p>
          <a:p>
            <a:r>
              <a:rPr lang="en-US" dirty="0" smtClean="0"/>
              <a:t>Start from a random initial sequence number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688582">
            <a:off x="7164229" y="2370125"/>
            <a:ext cx="1447800" cy="369888"/>
            <a:chOff x="1105" y="1273"/>
            <a:chExt cx="912" cy="233"/>
          </a:xfrm>
        </p:grpSpPr>
        <p:sp>
          <p:nvSpPr>
            <p:cNvPr id="433157" name="Line 5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3158" name="Text Box 6"/>
            <p:cNvSpPr txBox="1">
              <a:spLocks noChangeArrowheads="1"/>
            </p:cNvSpPr>
            <p:nvPr/>
          </p:nvSpPr>
          <p:spPr bwMode="auto">
            <a:xfrm>
              <a:off x="1281" y="1273"/>
              <a:ext cx="448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Pkt 0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673732">
            <a:off x="6862328" y="3180925"/>
            <a:ext cx="1752600" cy="414338"/>
            <a:chOff x="4065" y="1719"/>
            <a:chExt cx="951" cy="261"/>
          </a:xfrm>
        </p:grpSpPr>
        <p:sp>
          <p:nvSpPr>
            <p:cNvPr id="433160" name="Line 8"/>
            <p:cNvSpPr>
              <a:spLocks noChangeShapeType="1"/>
            </p:cNvSpPr>
            <p:nvPr/>
          </p:nvSpPr>
          <p:spPr bwMode="auto">
            <a:xfrm rot="-1520557">
              <a:off x="4065" y="1979"/>
              <a:ext cx="95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3161" name="Text Box 9"/>
            <p:cNvSpPr txBox="1">
              <a:spLocks noChangeArrowheads="1"/>
            </p:cNvSpPr>
            <p:nvPr/>
          </p:nvSpPr>
          <p:spPr bwMode="auto">
            <a:xfrm rot="20079443">
              <a:off x="4326" y="1719"/>
              <a:ext cx="462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>
                  <a:latin typeface="Helvetica"/>
                  <a:cs typeface="Helvetica"/>
                </a:rPr>
                <a:t>ACK 0</a:t>
              </a:r>
            </a:p>
          </p:txBody>
        </p:sp>
      </p:grpSp>
      <p:sp>
        <p:nvSpPr>
          <p:cNvPr id="433162" name="Line 10"/>
          <p:cNvSpPr>
            <a:spLocks noChangeShapeType="1"/>
          </p:cNvSpPr>
          <p:nvPr/>
        </p:nvSpPr>
        <p:spPr bwMode="auto">
          <a:xfrm rot="688582">
            <a:off x="7056438" y="3949700"/>
            <a:ext cx="15176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 rot="688582">
            <a:off x="7683755" y="3625334"/>
            <a:ext cx="71068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Pkt 0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 rot="-1217168">
            <a:off x="7034490" y="4949779"/>
            <a:ext cx="1447800" cy="369888"/>
            <a:chOff x="1133" y="1741"/>
            <a:chExt cx="912" cy="233"/>
          </a:xfrm>
        </p:grpSpPr>
        <p:sp>
          <p:nvSpPr>
            <p:cNvPr id="433165" name="Line 13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3166" name="Text Box 14"/>
            <p:cNvSpPr txBox="1">
              <a:spLocks noChangeArrowheads="1"/>
            </p:cNvSpPr>
            <p:nvPr/>
          </p:nvSpPr>
          <p:spPr bwMode="auto">
            <a:xfrm rot="688582">
              <a:off x="1284" y="1741"/>
              <a:ext cx="537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 1</a:t>
              </a:r>
            </a:p>
          </p:txBody>
        </p:sp>
      </p:grpSp>
      <p:sp>
        <p:nvSpPr>
          <p:cNvPr id="433167" name="Line 15"/>
          <p:cNvSpPr>
            <a:spLocks noChangeShapeType="1"/>
          </p:cNvSpPr>
          <p:nvPr/>
        </p:nvSpPr>
        <p:spPr bwMode="auto">
          <a:xfrm>
            <a:off x="7086600" y="1981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8534400" y="1905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3169" name="Line 17"/>
          <p:cNvSpPr>
            <a:spLocks noChangeShapeType="1"/>
          </p:cNvSpPr>
          <p:nvPr/>
        </p:nvSpPr>
        <p:spPr bwMode="auto">
          <a:xfrm rot="688582">
            <a:off x="7113588" y="4643438"/>
            <a:ext cx="151765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33170" name="Text Box 18"/>
          <p:cNvSpPr txBox="1">
            <a:spLocks noChangeArrowheads="1"/>
          </p:cNvSpPr>
          <p:nvPr/>
        </p:nvSpPr>
        <p:spPr bwMode="auto">
          <a:xfrm rot="688582">
            <a:off x="7812343" y="4400034"/>
            <a:ext cx="71068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/>
                <a:cs typeface="Helvetica"/>
              </a:rPr>
              <a:t>Pkt 1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 rot="-1217168">
            <a:off x="7045602" y="4219529"/>
            <a:ext cx="1447800" cy="369888"/>
            <a:chOff x="1133" y="1740"/>
            <a:chExt cx="912" cy="233"/>
          </a:xfrm>
        </p:grpSpPr>
        <p:sp>
          <p:nvSpPr>
            <p:cNvPr id="433172" name="Line 20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433173" name="Text Box 21"/>
            <p:cNvSpPr txBox="1">
              <a:spLocks noChangeArrowheads="1"/>
            </p:cNvSpPr>
            <p:nvPr/>
          </p:nvSpPr>
          <p:spPr bwMode="auto">
            <a:xfrm rot="688582">
              <a:off x="1284" y="1740"/>
              <a:ext cx="537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Helvetica"/>
                  <a:cs typeface="Helvetica"/>
                </a:rPr>
                <a:t>ACK 0</a:t>
              </a:r>
            </a:p>
          </p:txBody>
        </p:sp>
      </p:grpSp>
      <p:cxnSp>
        <p:nvCxnSpPr>
          <p:cNvPr id="23" name="AutoShape 16"/>
          <p:cNvCxnSpPr>
            <a:cxnSpLocks noChangeShapeType="1"/>
          </p:cNvCxnSpPr>
          <p:nvPr/>
        </p:nvCxnSpPr>
        <p:spPr bwMode="auto">
          <a:xfrm rot="5400000" flipV="1">
            <a:off x="6148512" y="5236865"/>
            <a:ext cx="1890712" cy="3175"/>
          </a:xfrm>
          <a:prstGeom prst="bentConnector5">
            <a:avLst>
              <a:gd name="adj1" fmla="val 10662"/>
              <a:gd name="adj2" fmla="val -6800005"/>
              <a:gd name="adj3" fmla="val 77329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4" name="Text Box 17"/>
          <p:cNvSpPr txBox="1">
            <a:spLocks noChangeArrowheads="1"/>
          </p:cNvSpPr>
          <p:nvPr/>
        </p:nvSpPr>
        <p:spPr bwMode="auto">
          <a:xfrm rot="16200000">
            <a:off x="6101593" y="4967677"/>
            <a:ext cx="12144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Timeout</a:t>
            </a:r>
          </a:p>
        </p:txBody>
      </p:sp>
      <p:cxnSp>
        <p:nvCxnSpPr>
          <p:cNvPr id="25" name="AutoShape 9"/>
          <p:cNvCxnSpPr>
            <a:cxnSpLocks noChangeShapeType="1"/>
          </p:cNvCxnSpPr>
          <p:nvPr/>
        </p:nvCxnSpPr>
        <p:spPr bwMode="auto">
          <a:xfrm rot="5400000" flipV="1">
            <a:off x="6148511" y="3076625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85472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6" name="AutoShape 16"/>
          <p:cNvCxnSpPr>
            <a:cxnSpLocks noChangeShapeType="1"/>
          </p:cNvCxnSpPr>
          <p:nvPr/>
        </p:nvCxnSpPr>
        <p:spPr bwMode="auto">
          <a:xfrm rot="5400000" flipV="1">
            <a:off x="6148512" y="3976725"/>
            <a:ext cx="1890712" cy="3175"/>
          </a:xfrm>
          <a:prstGeom prst="bentConnector5">
            <a:avLst>
              <a:gd name="adj1" fmla="val 39769"/>
              <a:gd name="adj2" fmla="val -6800005"/>
              <a:gd name="adj3" fmla="val 57177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868363"/>
          </a:xfrm>
        </p:spPr>
        <p:txBody>
          <a:bodyPr/>
          <a:lstStyle/>
          <a:p>
            <a:r>
              <a:rPr lang="en-US" dirty="0"/>
              <a:t>Reliability</a:t>
            </a:r>
            <a:r>
              <a:rPr lang="en-US" dirty="0" smtClean="0"/>
              <a:t>: </a:t>
            </a:r>
            <a:r>
              <a:rPr lang="en-US" dirty="0"/>
              <a:t>How do we determine timeouts?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timeout too small, useless retransmits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lead to congestion collapse (and did in 86)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load increases, longer delays, more timeouts, more retransmissions, more load, longer delays, more timeouts </a:t>
            </a:r>
            <a:r>
              <a:rPr lang="en-US" sz="2400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 instability!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If timeout too big, inefficient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wait too long to send missing packet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Timeout should be based on actual round trip time (RTT)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varies with destination subnet, routing changes, congestion, …</a:t>
            </a:r>
          </a:p>
        </p:txBody>
      </p:sp>
    </p:spTree>
    <p:extLst>
      <p:ext uri="{BB962C8B-B14F-4D97-AF65-F5344CB8AC3E}">
        <p14:creationId xmlns:p14="http://schemas.microsoft.com/office/powerpoint/2010/main" val="80032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Reliability: </a:t>
            </a:r>
            <a:r>
              <a:rPr lang="en-US" dirty="0" smtClean="0"/>
              <a:t>Estimating </a:t>
            </a:r>
            <a:r>
              <a:rPr lang="en-US" dirty="0"/>
              <a:t>RTTs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851025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Idea: Adapt based on recent past measurements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each packet, note time sent and time </a:t>
            </a:r>
            <a:r>
              <a:rPr lang="en-US" sz="2400" dirty="0" err="1"/>
              <a:t>ack</a:t>
            </a:r>
            <a:r>
              <a:rPr lang="en-US" sz="2400" dirty="0"/>
              <a:t> received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Compute RTT samples and average recent samples for timeout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EstimatedRTT</a:t>
            </a:r>
            <a:r>
              <a:rPr lang="en-US" sz="2400" dirty="0"/>
              <a:t> = </a:t>
            </a:r>
            <a:r>
              <a:rPr lang="en-US" dirty="0" smtClean="0">
                <a:sym typeface="Symbol" charset="2"/>
              </a:rPr>
              <a:t>0.9</a:t>
            </a:r>
            <a:r>
              <a:rPr lang="en-US" dirty="0">
                <a:sym typeface="Symbol" charset="2"/>
              </a:rPr>
              <a:t>*</a:t>
            </a:r>
            <a:r>
              <a:rPr lang="en-US" sz="2400" dirty="0" err="1" smtClean="0"/>
              <a:t>EstimatedRTT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dirty="0" smtClean="0"/>
              <a:t>0.1</a:t>
            </a:r>
            <a:r>
              <a:rPr lang="en-US" dirty="0"/>
              <a:t>*</a:t>
            </a:r>
            <a:r>
              <a:rPr lang="en-US" sz="2400" dirty="0" err="1" smtClean="0"/>
              <a:t>SampleRTT</a:t>
            </a:r>
            <a:endParaRPr lang="en-US" sz="2400" dirty="0"/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is an exponentially-weighted moving average (low pass filter) that </a:t>
            </a:r>
            <a:r>
              <a:rPr lang="en-US" sz="2400" dirty="0" err="1"/>
              <a:t>smoothes</a:t>
            </a:r>
            <a:r>
              <a:rPr lang="en-US" sz="2400" dirty="0"/>
              <a:t> the </a:t>
            </a:r>
            <a:r>
              <a:rPr lang="en-US" sz="2400" dirty="0" smtClean="0"/>
              <a:t>samples.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Set timeout to small multiple (2) of the </a:t>
            </a:r>
            <a:r>
              <a:rPr lang="en-US" sz="2400" dirty="0" smtClean="0"/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5529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50705</TotalTime>
  <Words>2983</Words>
  <Application>Microsoft Macintosh PowerPoint</Application>
  <PresentationFormat>On-screen Show (4:3)</PresentationFormat>
  <Paragraphs>718</Paragraphs>
  <Slides>65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 Design</vt:lpstr>
      <vt:lpstr>Chart</vt:lpstr>
      <vt:lpstr>Transmission Control Protocol (TCP)</vt:lpstr>
      <vt:lpstr>Outline</vt:lpstr>
      <vt:lpstr>Reliable Transmission</vt:lpstr>
      <vt:lpstr>Reliability: Stop and Wait</vt:lpstr>
      <vt:lpstr>Reliability: Recovering from error</vt:lpstr>
      <vt:lpstr>Reliability: What happens on reboot?</vt:lpstr>
      <vt:lpstr>Reliability: Handling resends</vt:lpstr>
      <vt:lpstr>Reliability: How do we determine timeouts?</vt:lpstr>
      <vt:lpstr>Reliability: Estimating RTTs</vt:lpstr>
      <vt:lpstr>Reliability: Estimated Retransmit Timer</vt:lpstr>
      <vt:lpstr>Reliability: What about retransmissions?</vt:lpstr>
      <vt:lpstr>Reliability: Retransmission ambiguity</vt:lpstr>
      <vt:lpstr>Reliability: Jacobson/Karels Algorithm</vt:lpstr>
      <vt:lpstr>Reliability: Estimate with Mean + Variance</vt:lpstr>
      <vt:lpstr>Outline</vt:lpstr>
      <vt:lpstr>Outline</vt:lpstr>
      <vt:lpstr>Connections: What are they good for?</vt:lpstr>
      <vt:lpstr>PowerPoint Presentation</vt:lpstr>
      <vt:lpstr>Connections: State Transitions</vt:lpstr>
      <vt:lpstr>Connections: Teardown</vt:lpstr>
      <vt:lpstr>Connections: Why wait for 2MSL?</vt:lpstr>
      <vt:lpstr>Connections: TCP Handshake in an Uncooperative Internet</vt:lpstr>
      <vt:lpstr>Connections: TCP SYN cookies</vt:lpstr>
      <vt:lpstr>Outline</vt:lpstr>
      <vt:lpstr>Stop and Wait is slow</vt:lpstr>
      <vt:lpstr>Sliding Window: Reliable, ordered delivery</vt:lpstr>
      <vt:lpstr>Sliding Window: Sender</vt:lpstr>
      <vt:lpstr>Sliding Window: Sender</vt:lpstr>
      <vt:lpstr>Sliding Window: Sender</vt:lpstr>
      <vt:lpstr>Sliding Window: Cumulative Ack</vt:lpstr>
      <vt:lpstr>Sliding Window: Selective Ack</vt:lpstr>
      <vt:lpstr>Sliding Window: Retransmissions</vt:lpstr>
      <vt:lpstr>Sliding Window: Shortcut timeout</vt:lpstr>
      <vt:lpstr>Sliding Window: Receiver</vt:lpstr>
      <vt:lpstr>Sliding Window: Receiver</vt:lpstr>
      <vt:lpstr>Sliding Window: Receiver</vt:lpstr>
      <vt:lpstr>Sliding Window: Receiver</vt:lpstr>
      <vt:lpstr>Sliding Window: Flow Control</vt:lpstr>
      <vt:lpstr>Sliding Window: Flow Control</vt:lpstr>
      <vt:lpstr>Sliding Window: When to resume sending?</vt:lpstr>
      <vt:lpstr>Sliding Window: Very slow senders/receivers</vt:lpstr>
      <vt:lpstr>Outline</vt:lpstr>
      <vt:lpstr>Importance of Congestion Control</vt:lpstr>
      <vt:lpstr>Bandwidth Allocation </vt:lpstr>
      <vt:lpstr>Efficiency</vt:lpstr>
      <vt:lpstr>Fairness vs Efficiency</vt:lpstr>
      <vt:lpstr>Fairness</vt:lpstr>
      <vt:lpstr>Tracking the Bottleneck Bandwidth</vt:lpstr>
      <vt:lpstr>TCP “Sawtooth”</vt:lpstr>
      <vt:lpstr>What if two TCPs share link?</vt:lpstr>
      <vt:lpstr>Why AIMD?</vt:lpstr>
      <vt:lpstr>What if TCP and UDP share link?</vt:lpstr>
      <vt:lpstr>Slow start</vt:lpstr>
      <vt:lpstr>Slow Start</vt:lpstr>
      <vt:lpstr>Avoiding burstiness: ack pacing</vt:lpstr>
      <vt:lpstr>Putting It All Together</vt:lpstr>
      <vt:lpstr>Fast Retransmit</vt:lpstr>
      <vt:lpstr>Fast Retransmit Caveats</vt:lpstr>
      <vt:lpstr>Fast Retransmit</vt:lpstr>
      <vt:lpstr>Fast Recovery</vt:lpstr>
      <vt:lpstr>Fast Recovery</vt:lpstr>
      <vt:lpstr>TCP: This is your life...</vt:lpstr>
      <vt:lpstr>TCP: After 1990</vt:lpstr>
      <vt:lpstr>Slow Start Problems</vt:lpstr>
      <vt:lpstr>What if TCP connection is short?</vt:lpstr>
    </vt:vector>
  </TitlesOfParts>
  <Company>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Routing with Explicit Coordination</dc:title>
  <dc:creator>ratul</dc:creator>
  <cp:lastModifiedBy>Vincent Liu</cp:lastModifiedBy>
  <cp:revision>5684</cp:revision>
  <cp:lastPrinted>2008-10-22T06:14:36Z</cp:lastPrinted>
  <dcterms:created xsi:type="dcterms:W3CDTF">2008-10-23T21:57:19Z</dcterms:created>
  <dcterms:modified xsi:type="dcterms:W3CDTF">2014-04-24T23:11:22Z</dcterms:modified>
</cp:coreProperties>
</file>