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27.xml" ContentType="application/vnd.openxmlformats-officedocument.presentationml.slideLayout+xml"/>
  <Override PartName="/ppt/slideLayouts/slideLayout19.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25.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8.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22.xml" ContentType="application/vnd.openxmlformats-officedocument.presentationml.slideLayout+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29.xml" ContentType="application/vnd.openxmlformats-officedocument.presentationml.slideLayout+xml"/>
  <Override PartName="/ppt/slideLayouts/slideLayout16.xml" ContentType="application/vnd.openxmlformats-officedocument.presentationml.slideLayout+xml"/>
  <Override PartName="/ppt/slideLayouts/slideLayout4.xml" ContentType="application/vnd.openxmlformats-officedocument.presentationml.slideLayout+xml"/>
  <Override PartName="/ppt/notesSlides/notesSlide7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54.xml" ContentType="application/vnd.openxmlformats-officedocument.presentationml.notesSlide+xml"/>
  <Override PartName="/ppt/notesSlides/notesSlide4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53.xml" ContentType="application/vnd.openxmlformats-officedocument.presentationml.notesSlide+xml"/>
  <Override PartName="/ppt/notesSlides/notesSlide49.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50.xml" ContentType="application/vnd.openxmlformats-officedocument.presentationml.notesSlide+xml"/>
  <Override PartName="/ppt/notesSlides/notesSlide67.xml" ContentType="application/vnd.openxmlformats-officedocument.presentationml.notesSlide+xml"/>
  <Override PartName="/ppt/notesSlides/notesSlide42.xml" ContentType="application/vnd.openxmlformats-officedocument.presentationml.notesSlide+xml"/>
  <Override PartName="/ppt/notesSlides/notesSlide26.xml" ContentType="application/vnd.openxmlformats-officedocument.presentationml.notes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56.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18.xml" ContentType="application/vnd.openxmlformats-officedocument.presentationml.notesSlide+xml"/>
  <Override PartName="/ppt/notesSlides/notesSlide39.xml" ContentType="application/vnd.openxmlformats-officedocument.presentationml.notesSlide+xml"/>
  <Override PartName="/ppt/notesSlides/notesSlide65.xml" ContentType="application/vnd.openxmlformats-officedocument.presentationml.notesSlide+xml"/>
  <Override PartName="/ppt/notesSlides/notesSlide20.xml" ContentType="application/vnd.openxmlformats-officedocument.presentationml.notesSlide+xml"/>
  <Override PartName="/ppt/notesSlides/notesSlide62.xml" ContentType="application/vnd.openxmlformats-officedocument.presentationml.notesSlide+xml"/>
  <Override PartName="/ppt/notesSlides/notesSlide24.xml" ContentType="application/vnd.openxmlformats-officedocument.presentationml.notesSlide+xml"/>
  <Override PartName="/ppt/notesSlides/notesSlide48.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47.xml" ContentType="application/vnd.openxmlformats-officedocument.presentationml.notesSlide+xml"/>
  <Override PartName="/ppt/notesSlides/notesSlide59.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58.xml" ContentType="application/vnd.openxmlformats-officedocument.presentationml.notesSlide+xml"/>
  <Override PartName="/ppt/notesSlides/notesSlide63.xml" ContentType="application/vnd.openxmlformats-officedocument.presentationml.notesSlide+xml"/>
  <Override PartName="/ppt/notesSlides/notesSlide52.xml" ContentType="application/vnd.openxmlformats-officedocument.presentationml.notesSlide+xml"/>
  <Override PartName="/ppt/notesSlides/notesSlide75.xml" ContentType="application/vnd.openxmlformats-officedocument.presentationml.notesSlide+xml"/>
  <Override PartName="/ppt/notesSlides/notesSlide61.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8.xml" ContentType="application/vnd.openxmlformats-officedocument.presentationml.notesSlide+xml"/>
  <Override PartName="/ppt/notesSlides/notesSlide71.xml" ContentType="application/vnd.openxmlformats-officedocument.presentationml.notesSlide+xml"/>
  <Override PartName="/ppt/notesSlides/notesSlide45.xml" ContentType="application/vnd.openxmlformats-officedocument.presentationml.notesSlide+xml"/>
  <Override PartName="/ppt/notesSlides/notesSlide66.xml" ContentType="application/vnd.openxmlformats-officedocument.presentationml.notesSlide+xml"/>
  <Override PartName="/ppt/notesSlides/notesSlide55.xml" ContentType="application/vnd.openxmlformats-officedocument.presentationml.notesSlide+xml"/>
  <Override PartName="/ppt/notesSlides/notesSlide44.xml" ContentType="application/vnd.openxmlformats-officedocument.presentationml.notesSlide+xml"/>
  <Override PartName="/ppt/notesSlides/notesSlide57.xml" ContentType="application/vnd.openxmlformats-officedocument.presentationml.notesSlide+xml"/>
  <Override PartName="/ppt/notesSlides/notesSlide60.xml" ContentType="application/vnd.openxmlformats-officedocument.presentationml.notesSlide+xml"/>
  <Override PartName="/ppt/notesSlides/notesSlide73.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70.xml" ContentType="application/vnd.openxmlformats-officedocument.presentationml.notesSlide+xml"/>
  <Override PartName="/ppt/notesSlides/notesSlide74.xml" ContentType="application/vnd.openxmlformats-officedocument.presentationml.notesSlide+xml"/>
  <Override PartName="/ppt/notesSlides/notesSlide34.xml" ContentType="application/vnd.openxmlformats-officedocument.presentationml.notesSlide+xml"/>
  <Override PartName="/ppt/notesSlides/notesSlide51.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s/slide70.xml" ContentType="application/vnd.openxmlformats-officedocument.presentationml.slide+xml"/>
  <Override PartName="/ppt/slides/slide37.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56.xml" ContentType="application/vnd.openxmlformats-officedocument.presentationml.slide+xml"/>
  <Override PartName="/ppt/slides/slide24.xml" ContentType="application/vnd.openxmlformats-officedocument.presentationml.slide+xml"/>
  <Override PartName="/ppt/slides/slide61.xml" ContentType="application/vnd.openxmlformats-officedocument.presentationml.slide+xml"/>
  <Override PartName="/ppt/slides/slide50.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68.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1.xml" ContentType="application/vnd.openxmlformats-officedocument.presentationml.slide+xml"/>
  <Override PartName="/ppt/slides/slide44.xml" ContentType="application/vnd.openxmlformats-officedocument.presentationml.slide+xml"/>
  <Override PartName="/ppt/slides/slide72.xml" ContentType="application/vnd.openxmlformats-officedocument.presentationml.slide+xml"/>
  <Override PartName="/ppt/slides/slide46.xml" ContentType="application/vnd.openxmlformats-officedocument.presentationml.slide+xml"/>
  <Override PartName="/ppt/slides/slide71.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74.xml" ContentType="application/vnd.openxmlformats-officedocument.presentationml.slide+xml"/>
  <Override PartName="/ppt/slides/slide58.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73.xml" ContentType="application/vnd.openxmlformats-officedocument.presentationml.slide+xml"/>
  <Override PartName="/ppt/slides/slide49.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52.xml" ContentType="application/vnd.openxmlformats-officedocument.presentationml.slide+xml"/>
  <Override PartName="/ppt/slides/slide22.xml" ContentType="application/vnd.openxmlformats-officedocument.presentationml.slide+xml"/>
  <Override PartName="/ppt/slides/slide75.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62.xml" ContentType="application/vnd.openxmlformats-officedocument.presentationml.slide+xml"/>
  <Override PartName="/ppt/slides/slide69.xml" ContentType="application/vnd.openxmlformats-officedocument.presentationml.slide+xml"/>
  <Override PartName="/ppt/slides/slide65.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67.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54.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60.xml" ContentType="application/vnd.openxmlformats-officedocument.presentationml.slide+xml"/>
  <Override PartName="/ppt/slides/slide10.xml" ContentType="application/vnd.openxmlformats-officedocument.presentationml.slide+xml"/>
  <Override PartName="/ppt/slides/slide51.xml" ContentType="application/vnd.openxmlformats-officedocument.presentationml.slide+xml"/>
  <Override PartName="/ppt/slides/slide57.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12.xml" ContentType="application/vnd.openxmlformats-officedocument.presentationml.slide+xml"/>
  <Override PartName="/ppt/slides/slide64.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6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59.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55.xml" ContentType="application/vnd.openxmlformats-officedocument.presentationml.slide+xml"/>
  <Override PartName="/ppt/slides/slide5.xml" ContentType="application/vnd.openxmlformats-officedocument.presentationml.slide+xml"/>
  <Override PartName="/ppt/slides/slide6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77" r:id="rId4"/>
    <p:sldMasterId id="2147483678" r:id="rId5"/>
    <p:sldMasterId id="214748367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06E8A88C-176D-4D56-A40B-D7290D80345E}">
  <a:tblStyle styleName="Table_0" styleId="{06E8A88C-176D-4D56-A40B-D7290D80345E}"/>
</a:tblStyleLst>
</file>

<file path=ppt/_rels/presentation.xml.rels><?xml version="1.0" encoding="UTF-8" standalone="yes"?><Relationships xmlns="http://schemas.openxmlformats.org/package/2006/relationships"><Relationship Target="slides/slide32.xml" Type="http://schemas.openxmlformats.org/officeDocument/2006/relationships/slide" Id="rId39"/><Relationship Target="slides/slide31.xml" Type="http://schemas.openxmlformats.org/officeDocument/2006/relationships/slide" Id="rId38"/><Relationship Target="slides/slide30.xml" Type="http://schemas.openxmlformats.org/officeDocument/2006/relationships/slide" Id="rId37"/><Relationship Target="slides/slide29.xml" Type="http://schemas.openxmlformats.org/officeDocument/2006/relationships/slide" Id="rId36"/><Relationship Target="slides/slide23.xml" Type="http://schemas.openxmlformats.org/officeDocument/2006/relationships/slide" Id="rId30"/><Relationship Target="slides/slide24.xml" Type="http://schemas.openxmlformats.org/officeDocument/2006/relationships/slide" Id="rId31"/><Relationship Target="slides/slide64.xml" Type="http://schemas.openxmlformats.org/officeDocument/2006/relationships/slide" Id="rId71"/><Relationship Target="slides/slide27.xml" Type="http://schemas.openxmlformats.org/officeDocument/2006/relationships/slide" Id="rId34"/><Relationship Target="slides/slide63.xml" Type="http://schemas.openxmlformats.org/officeDocument/2006/relationships/slide" Id="rId70"/><Relationship Target="slides/slide28.xml" Type="http://schemas.openxmlformats.org/officeDocument/2006/relationships/slide" Id="rId35"/><Relationship Target="slides/slide25.xml" Type="http://schemas.openxmlformats.org/officeDocument/2006/relationships/slide" Id="rId32"/><Relationship Target="slides/slide26.xml" Type="http://schemas.openxmlformats.org/officeDocument/2006/relationships/slide" Id="rId33"/><Relationship Target="slides/slide68.xml" Type="http://schemas.openxmlformats.org/officeDocument/2006/relationships/slide" Id="rId75"/><Relationship Target="slides/slide67.xml" Type="http://schemas.openxmlformats.org/officeDocument/2006/relationships/slide" Id="rId74"/><Relationship Target="slides/slide66.xml" Type="http://schemas.openxmlformats.org/officeDocument/2006/relationships/slide" Id="rId73"/><Relationship Target="slides/slide65.xml" Type="http://schemas.openxmlformats.org/officeDocument/2006/relationships/slide" Id="rId72"/><Relationship Target="slides/slide72.xml" Type="http://schemas.openxmlformats.org/officeDocument/2006/relationships/slide" Id="rId79"/><Relationship Target="slides/slide71.xml" Type="http://schemas.openxmlformats.org/officeDocument/2006/relationships/slide" Id="rId78"/><Relationship Target="slides/slide70.xml" Type="http://schemas.openxmlformats.org/officeDocument/2006/relationships/slide" Id="rId77"/><Relationship Target="slides/slide69.xml" Type="http://schemas.openxmlformats.org/officeDocument/2006/relationships/slide" Id="rId76"/><Relationship Target="slides/slide41.xml" Type="http://schemas.openxmlformats.org/officeDocument/2006/relationships/slide" Id="rId48"/><Relationship Target="slides/slide40.xml" Type="http://schemas.openxmlformats.org/officeDocument/2006/relationships/slide" Id="rId47"/><Relationship Target="slides/slide42.xml" Type="http://schemas.openxmlformats.org/officeDocument/2006/relationships/slide" Id="rId49"/><Relationship Target="presProps.xml" Type="http://schemas.openxmlformats.org/officeDocument/2006/relationships/presProps" Id="rId2"/><Relationship Target="theme/theme1.xml" Type="http://schemas.openxmlformats.org/officeDocument/2006/relationships/theme" Id="rId1"/><Relationship Target="slides/slide33.xml" Type="http://schemas.openxmlformats.org/officeDocument/2006/relationships/slide" Id="rId40"/><Relationship Target="slideMasters/slideMaster1.xml" Type="http://schemas.openxmlformats.org/officeDocument/2006/relationships/slideMaster" Id="rId4"/><Relationship Target="slides/slide34.xml" Type="http://schemas.openxmlformats.org/officeDocument/2006/relationships/slide" Id="rId41"/><Relationship Target="tableStyles.xml" Type="http://schemas.openxmlformats.org/officeDocument/2006/relationships/tableStyles" Id="rId3"/><Relationship Target="slides/slide35.xml" Type="http://schemas.openxmlformats.org/officeDocument/2006/relationships/slide" Id="rId42"/><Relationship Target="slides/slide73.xml" Type="http://schemas.openxmlformats.org/officeDocument/2006/relationships/slide" Id="rId80"/><Relationship Target="slides/slide36.xml" Type="http://schemas.openxmlformats.org/officeDocument/2006/relationships/slide" Id="rId43"/><Relationship Target="slides/slide37.xml" Type="http://schemas.openxmlformats.org/officeDocument/2006/relationships/slide" Id="rId44"/><Relationship Target="slides/slide75.xml" Type="http://schemas.openxmlformats.org/officeDocument/2006/relationships/slide" Id="rId82"/><Relationship Target="slides/slide38.xml" Type="http://schemas.openxmlformats.org/officeDocument/2006/relationships/slide" Id="rId45"/><Relationship Target="slides/slide74.xml" Type="http://schemas.openxmlformats.org/officeDocument/2006/relationships/slide" Id="rId81"/><Relationship Target="slides/slide39.xml" Type="http://schemas.openxmlformats.org/officeDocument/2006/relationships/slide" Id="rId46"/><Relationship Target="slides/slide2.xml" Type="http://schemas.openxmlformats.org/officeDocument/2006/relationships/slide" Id="rId9"/><Relationship Target="slideMasters/slideMaster3.xml" Type="http://schemas.openxmlformats.org/officeDocument/2006/relationships/slideMaster" Id="rId6"/><Relationship Target="slideMasters/slideMaster2.xml" Type="http://schemas.openxmlformats.org/officeDocument/2006/relationships/slideMaster" Id="rId5"/><Relationship Target="slides/slide1.xml" Type="http://schemas.openxmlformats.org/officeDocument/2006/relationships/slide" Id="rId8"/><Relationship Target="notesMasters/notesMaster1.xml" Type="http://schemas.openxmlformats.org/officeDocument/2006/relationships/notesMaster" Id="rId7"/><Relationship Target="slides/slide51.xml" Type="http://schemas.openxmlformats.org/officeDocument/2006/relationships/slide" Id="rId58"/><Relationship Target="slides/slide52.xml" Type="http://schemas.openxmlformats.org/officeDocument/2006/relationships/slide" Id="rId59"/><Relationship Target="slides/slide12.xml" Type="http://schemas.openxmlformats.org/officeDocument/2006/relationships/slide" Id="rId19"/><Relationship Target="slides/slide11.xml" Type="http://schemas.openxmlformats.org/officeDocument/2006/relationships/slide" Id="rId18"/><Relationship Target="slides/slide10.xml" Type="http://schemas.openxmlformats.org/officeDocument/2006/relationships/slide" Id="rId17"/><Relationship Target="slides/slide9.xml" Type="http://schemas.openxmlformats.org/officeDocument/2006/relationships/slide" Id="rId16"/><Relationship Target="slides/slide8.xml" Type="http://schemas.openxmlformats.org/officeDocument/2006/relationships/slide" Id="rId15"/><Relationship Target="slides/slide7.xml" Type="http://schemas.openxmlformats.org/officeDocument/2006/relationships/slide" Id="rId14"/><Relationship Target="slides/slide5.xml" Type="http://schemas.openxmlformats.org/officeDocument/2006/relationships/slide" Id="rId12"/><Relationship Target="slides/slide6.xml" Type="http://schemas.openxmlformats.org/officeDocument/2006/relationships/slide" Id="rId13"/><Relationship Target="slides/slide3.xml" Type="http://schemas.openxmlformats.org/officeDocument/2006/relationships/slide" Id="rId10"/><Relationship Target="slides/slide4.xml" Type="http://schemas.openxmlformats.org/officeDocument/2006/relationships/slide" Id="rId11"/><Relationship Target="slides/slide50.xml" Type="http://schemas.openxmlformats.org/officeDocument/2006/relationships/slide" Id="rId57"/><Relationship Target="slides/slide49.xml" Type="http://schemas.openxmlformats.org/officeDocument/2006/relationships/slide" Id="rId56"/><Relationship Target="slides/slide48.xml" Type="http://schemas.openxmlformats.org/officeDocument/2006/relationships/slide" Id="rId55"/><Relationship Target="slides/slide47.xml" Type="http://schemas.openxmlformats.org/officeDocument/2006/relationships/slide" Id="rId54"/><Relationship Target="slides/slide46.xml" Type="http://schemas.openxmlformats.org/officeDocument/2006/relationships/slide" Id="rId53"/><Relationship Target="slides/slide45.xml" Type="http://schemas.openxmlformats.org/officeDocument/2006/relationships/slide" Id="rId52"/><Relationship Target="slides/slide44.xml" Type="http://schemas.openxmlformats.org/officeDocument/2006/relationships/slide" Id="rId51"/><Relationship Target="slides/slide43.xml" Type="http://schemas.openxmlformats.org/officeDocument/2006/relationships/slide" Id="rId50"/><Relationship Target="slides/slide62.xml" Type="http://schemas.openxmlformats.org/officeDocument/2006/relationships/slide" Id="rId69"/><Relationship Target="slides/slide22.xml" Type="http://schemas.openxmlformats.org/officeDocument/2006/relationships/slide" Id="rId29"/><Relationship Target="slides/slide19.xml" Type="http://schemas.openxmlformats.org/officeDocument/2006/relationships/slide" Id="rId26"/><Relationship Target="slides/slide18.xml" Type="http://schemas.openxmlformats.org/officeDocument/2006/relationships/slide" Id="rId25"/><Relationship Target="slides/slide21.xml" Type="http://schemas.openxmlformats.org/officeDocument/2006/relationships/slide" Id="rId28"/><Relationship Target="slides/slide20.xml" Type="http://schemas.openxmlformats.org/officeDocument/2006/relationships/slide" Id="rId27"/><Relationship Target="slides/slide14.xml" Type="http://schemas.openxmlformats.org/officeDocument/2006/relationships/slide" Id="rId21"/><Relationship Target="slides/slide15.xml" Type="http://schemas.openxmlformats.org/officeDocument/2006/relationships/slide" Id="rId22"/><Relationship Target="slides/slide53.xml" Type="http://schemas.openxmlformats.org/officeDocument/2006/relationships/slide" Id="rId60"/><Relationship Target="slides/slide16.xml" Type="http://schemas.openxmlformats.org/officeDocument/2006/relationships/slide" Id="rId23"/><Relationship Target="slides/slide17.xml" Type="http://schemas.openxmlformats.org/officeDocument/2006/relationships/slide" Id="rId24"/><Relationship Target="slides/slide13.xml" Type="http://schemas.openxmlformats.org/officeDocument/2006/relationships/slide" Id="rId20"/><Relationship Target="slides/slide59.xml" Type="http://schemas.openxmlformats.org/officeDocument/2006/relationships/slide" Id="rId66"/><Relationship Target="slides/slide58.xml" Type="http://schemas.openxmlformats.org/officeDocument/2006/relationships/slide" Id="rId65"/><Relationship Target="slides/slide61.xml" Type="http://schemas.openxmlformats.org/officeDocument/2006/relationships/slide" Id="rId68"/><Relationship Target="slides/slide60.xml" Type="http://schemas.openxmlformats.org/officeDocument/2006/relationships/slide" Id="rId67"/><Relationship Target="slides/slide55.xml" Type="http://schemas.openxmlformats.org/officeDocument/2006/relationships/slide" Id="rId62"/><Relationship Target="slides/slide54.xml" Type="http://schemas.openxmlformats.org/officeDocument/2006/relationships/slide" Id="rId61"/><Relationship Target="slides/slide57.xml" Type="http://schemas.openxmlformats.org/officeDocument/2006/relationships/slide" Id="rId64"/><Relationship Target="slides/slide56.xml" Type="http://schemas.openxmlformats.org/officeDocument/2006/relationships/slide" Id="rId63"/></Relationships>
</file>

<file path=ppt/notesMasters/_rels/notesMaster1.xml.rels><?xml version="1.0" encoding="UTF-8" standalone="yes"?><Relationships xmlns="http://schemas.openxmlformats.org/package/2006/relationships"><Relationship Target="../theme/theme5.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1" name="Shape 181"/>
        <p:cNvGrpSpPr/>
        <p:nvPr/>
      </p:nvGrpSpPr>
      <p:grpSpPr>
        <a:xfrm>
          <a:off y="0" x="0"/>
          <a:ext cy="0" cx="0"/>
          <a:chOff y="0" x="0"/>
          <a:chExt cy="0" cx="0"/>
        </a:xfrm>
      </p:grpSpPr>
      <p:sp>
        <p:nvSpPr>
          <p:cNvPr id="182" name="Shape 18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3" name="Shape 18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2" name="Shape 242"/>
        <p:cNvGrpSpPr/>
        <p:nvPr/>
      </p:nvGrpSpPr>
      <p:grpSpPr>
        <a:xfrm>
          <a:off y="0" x="0"/>
          <a:ext cy="0" cx="0"/>
          <a:chOff y="0" x="0"/>
          <a:chExt cy="0" cx="0"/>
        </a:xfrm>
      </p:grpSpPr>
      <p:sp>
        <p:nvSpPr>
          <p:cNvPr id="243" name="Shape 24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44" name="Shape 24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0" name="Shape 250"/>
        <p:cNvGrpSpPr/>
        <p:nvPr/>
      </p:nvGrpSpPr>
      <p:grpSpPr>
        <a:xfrm>
          <a:off y="0" x="0"/>
          <a:ext cy="0" cx="0"/>
          <a:chOff y="0" x="0"/>
          <a:chExt cy="0" cx="0"/>
        </a:xfrm>
      </p:grpSpPr>
      <p:sp>
        <p:nvSpPr>
          <p:cNvPr id="251" name="Shape 25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52" name="Shape 25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7" name="Shape 257"/>
        <p:cNvGrpSpPr/>
        <p:nvPr/>
      </p:nvGrpSpPr>
      <p:grpSpPr>
        <a:xfrm>
          <a:off y="0" x="0"/>
          <a:ext cy="0" cx="0"/>
          <a:chOff y="0" x="0"/>
          <a:chExt cy="0" cx="0"/>
        </a:xfrm>
      </p:grpSpPr>
      <p:sp>
        <p:nvSpPr>
          <p:cNvPr id="258" name="Shape 25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59" name="Shape 25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4" name="Shape 264"/>
        <p:cNvGrpSpPr/>
        <p:nvPr/>
      </p:nvGrpSpPr>
      <p:grpSpPr>
        <a:xfrm>
          <a:off y="0" x="0"/>
          <a:ext cy="0" cx="0"/>
          <a:chOff y="0" x="0"/>
          <a:chExt cy="0" cx="0"/>
        </a:xfrm>
      </p:grpSpPr>
      <p:sp>
        <p:nvSpPr>
          <p:cNvPr id="265" name="Shape 26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66" name="Shape 26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0" name="Shape 270"/>
        <p:cNvGrpSpPr/>
        <p:nvPr/>
      </p:nvGrpSpPr>
      <p:grpSpPr>
        <a:xfrm>
          <a:off y="0" x="0"/>
          <a:ext cy="0" cx="0"/>
          <a:chOff y="0" x="0"/>
          <a:chExt cy="0" cx="0"/>
        </a:xfrm>
      </p:grpSpPr>
      <p:sp>
        <p:nvSpPr>
          <p:cNvPr id="271" name="Shape 27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72" name="Shape 27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0" name="Shape 380"/>
        <p:cNvGrpSpPr/>
        <p:nvPr/>
      </p:nvGrpSpPr>
      <p:grpSpPr>
        <a:xfrm>
          <a:off y="0" x="0"/>
          <a:ext cy="0" cx="0"/>
          <a:chOff y="0" x="0"/>
          <a:chExt cy="0" cx="0"/>
        </a:xfrm>
      </p:grpSpPr>
      <p:sp>
        <p:nvSpPr>
          <p:cNvPr id="381" name="Shape 38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82" name="Shape 38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n"/>
              <a:t>Shortest path, ECMP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9" name="Shape 549"/>
        <p:cNvGrpSpPr/>
        <p:nvPr/>
      </p:nvGrpSpPr>
      <p:grpSpPr>
        <a:xfrm>
          <a:off y="0" x="0"/>
          <a:ext cy="0" cx="0"/>
          <a:chOff y="0" x="0"/>
          <a:chExt cy="0" cx="0"/>
        </a:xfrm>
      </p:grpSpPr>
      <p:sp>
        <p:nvSpPr>
          <p:cNvPr id="550" name="Shape 55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51" name="Shape 55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6" name="Shape 556"/>
        <p:cNvGrpSpPr/>
        <p:nvPr/>
      </p:nvGrpSpPr>
      <p:grpSpPr>
        <a:xfrm>
          <a:off y="0" x="0"/>
          <a:ext cy="0" cx="0"/>
          <a:chOff y="0" x="0"/>
          <a:chExt cy="0" cx="0"/>
        </a:xfrm>
      </p:grpSpPr>
      <p:sp>
        <p:nvSpPr>
          <p:cNvPr id="557" name="Shape 55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58" name="Shape 55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63" name="Shape 563"/>
        <p:cNvGrpSpPr/>
        <p:nvPr/>
      </p:nvGrpSpPr>
      <p:grpSpPr>
        <a:xfrm>
          <a:off y="0" x="0"/>
          <a:ext cy="0" cx="0"/>
          <a:chOff y="0" x="0"/>
          <a:chExt cy="0" cx="0"/>
        </a:xfrm>
      </p:grpSpPr>
      <p:sp>
        <p:nvSpPr>
          <p:cNvPr id="564" name="Shape 56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65" name="Shape 56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69" name="Shape 569"/>
        <p:cNvGrpSpPr/>
        <p:nvPr/>
      </p:nvGrpSpPr>
      <p:grpSpPr>
        <a:xfrm>
          <a:off y="0" x="0"/>
          <a:ext cy="0" cx="0"/>
          <a:chOff y="0" x="0"/>
          <a:chExt cy="0" cx="0"/>
        </a:xfrm>
      </p:grpSpPr>
      <p:sp>
        <p:nvSpPr>
          <p:cNvPr id="570" name="Shape 57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71" name="Shape 57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0" name="Shape 190"/>
        <p:cNvGrpSpPr/>
        <p:nvPr/>
      </p:nvGrpSpPr>
      <p:grpSpPr>
        <a:xfrm>
          <a:off y="0" x="0"/>
          <a:ext cy="0" cx="0"/>
          <a:chOff y="0" x="0"/>
          <a:chExt cy="0" cx="0"/>
        </a:xfrm>
      </p:grpSpPr>
      <p:sp>
        <p:nvSpPr>
          <p:cNvPr id="191" name="Shape 19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92" name="Shape 19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11" name="Shape 711"/>
        <p:cNvGrpSpPr/>
        <p:nvPr/>
      </p:nvGrpSpPr>
      <p:grpSpPr>
        <a:xfrm>
          <a:off y="0" x="0"/>
          <a:ext cy="0" cx="0"/>
          <a:chOff y="0" x="0"/>
          <a:chExt cy="0" cx="0"/>
        </a:xfrm>
      </p:grpSpPr>
      <p:sp>
        <p:nvSpPr>
          <p:cNvPr id="712" name="Shape 71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13" name="Shape 71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29" name="Shape 729"/>
        <p:cNvGrpSpPr/>
        <p:nvPr/>
      </p:nvGrpSpPr>
      <p:grpSpPr>
        <a:xfrm>
          <a:off y="0" x="0"/>
          <a:ext cy="0" cx="0"/>
          <a:chOff y="0" x="0"/>
          <a:chExt cy="0" cx="0"/>
        </a:xfrm>
      </p:grpSpPr>
      <p:sp>
        <p:nvSpPr>
          <p:cNvPr id="730" name="Shape 73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31" name="Shape 73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34" name="Shape 734"/>
        <p:cNvGrpSpPr/>
        <p:nvPr/>
      </p:nvGrpSpPr>
      <p:grpSpPr>
        <a:xfrm>
          <a:off y="0" x="0"/>
          <a:ext cy="0" cx="0"/>
          <a:chOff y="0" x="0"/>
          <a:chExt cy="0" cx="0"/>
        </a:xfrm>
      </p:grpSpPr>
      <p:sp>
        <p:nvSpPr>
          <p:cNvPr id="735" name="Shape 73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36" name="Shape 73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76" name="Shape 776"/>
        <p:cNvGrpSpPr/>
        <p:nvPr/>
      </p:nvGrpSpPr>
      <p:grpSpPr>
        <a:xfrm>
          <a:off y="0" x="0"/>
          <a:ext cy="0" cx="0"/>
          <a:chOff y="0" x="0"/>
          <a:chExt cy="0" cx="0"/>
        </a:xfrm>
      </p:grpSpPr>
      <p:sp>
        <p:nvSpPr>
          <p:cNvPr id="777" name="Shape 77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78" name="Shape 77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3" name="Shape 783"/>
        <p:cNvGrpSpPr/>
        <p:nvPr/>
      </p:nvGrpSpPr>
      <p:grpSpPr>
        <a:xfrm>
          <a:off y="0" x="0"/>
          <a:ext cy="0" cx="0"/>
          <a:chOff y="0" x="0"/>
          <a:chExt cy="0" cx="0"/>
        </a:xfrm>
      </p:grpSpPr>
      <p:sp>
        <p:nvSpPr>
          <p:cNvPr id="784" name="Shape 78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85" name="Shape 78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8" name="Shape 788"/>
        <p:cNvGrpSpPr/>
        <p:nvPr/>
      </p:nvGrpSpPr>
      <p:grpSpPr>
        <a:xfrm>
          <a:off y="0" x="0"/>
          <a:ext cy="0" cx="0"/>
          <a:chOff y="0" x="0"/>
          <a:chExt cy="0" cx="0"/>
        </a:xfrm>
      </p:grpSpPr>
      <p:sp>
        <p:nvSpPr>
          <p:cNvPr id="789" name="Shape 78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90" name="Shape 79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94" name="Shape 794"/>
        <p:cNvGrpSpPr/>
        <p:nvPr/>
      </p:nvGrpSpPr>
      <p:grpSpPr>
        <a:xfrm>
          <a:off y="0" x="0"/>
          <a:ext cy="0" cx="0"/>
          <a:chOff y="0" x="0"/>
          <a:chExt cy="0" cx="0"/>
        </a:xfrm>
      </p:grpSpPr>
      <p:sp>
        <p:nvSpPr>
          <p:cNvPr id="795" name="Shape 79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96" name="Shape 79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99" name="Shape 799"/>
        <p:cNvGrpSpPr/>
        <p:nvPr/>
      </p:nvGrpSpPr>
      <p:grpSpPr>
        <a:xfrm>
          <a:off y="0" x="0"/>
          <a:ext cy="0" cx="0"/>
          <a:chOff y="0" x="0"/>
          <a:chExt cy="0" cx="0"/>
        </a:xfrm>
      </p:grpSpPr>
      <p:sp>
        <p:nvSpPr>
          <p:cNvPr id="800" name="Shape 80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01" name="Shape 80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09" name="Shape 809"/>
        <p:cNvGrpSpPr/>
        <p:nvPr/>
      </p:nvGrpSpPr>
      <p:grpSpPr>
        <a:xfrm>
          <a:off y="0" x="0"/>
          <a:ext cy="0" cx="0"/>
          <a:chOff y="0" x="0"/>
          <a:chExt cy="0" cx="0"/>
        </a:xfrm>
      </p:grpSpPr>
      <p:sp>
        <p:nvSpPr>
          <p:cNvPr id="810" name="Shape 81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811" name="Shape 81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rtl="0" lvl="0">
              <a:spcBef>
                <a:spcPts val="0"/>
              </a:spcBef>
              <a:buNone/>
            </a:pPr>
            <a:r>
              <a:t/>
            </a:r>
            <a:endParaRPr strike="noStrike" u="none" b="0" cap="none" baseline="0" sz="1800" i="0"/>
          </a:p>
        </p:txBody>
      </p:sp>
      <p:sp>
        <p:nvSpPr>
          <p:cNvPr id="812" name="Shape 812"/>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17" name="Shape 817"/>
        <p:cNvGrpSpPr/>
        <p:nvPr/>
      </p:nvGrpSpPr>
      <p:grpSpPr>
        <a:xfrm>
          <a:off y="0" x="0"/>
          <a:ext cy="0" cx="0"/>
          <a:chOff y="0" x="0"/>
          <a:chExt cy="0" cx="0"/>
        </a:xfrm>
      </p:grpSpPr>
      <p:sp>
        <p:nvSpPr>
          <p:cNvPr id="818" name="Shape 81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819" name="Shape 819"/>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Font typeface="Arial"/>
              <a:buNone/>
            </a:pPr>
            <a:r>
              <a:t/>
            </a:r>
            <a:endParaRPr strike="noStrike" u="none" b="0" cap="none" baseline="0" sz="1800" i="0"/>
          </a:p>
        </p:txBody>
      </p:sp>
      <p:sp>
        <p:nvSpPr>
          <p:cNvPr id="820" name="Shape 820"/>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6" name="Shape 196"/>
        <p:cNvGrpSpPr/>
        <p:nvPr/>
      </p:nvGrpSpPr>
      <p:grpSpPr>
        <a:xfrm>
          <a:off y="0" x="0"/>
          <a:ext cy="0" cx="0"/>
          <a:chOff y="0" x="0"/>
          <a:chExt cy="0" cx="0"/>
        </a:xfrm>
      </p:grpSpPr>
      <p:sp>
        <p:nvSpPr>
          <p:cNvPr id="197" name="Shape 19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98" name="Shape 19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25" name="Shape 825"/>
        <p:cNvGrpSpPr/>
        <p:nvPr/>
      </p:nvGrpSpPr>
      <p:grpSpPr>
        <a:xfrm>
          <a:off y="0" x="0"/>
          <a:ext cy="0" cx="0"/>
          <a:chOff y="0" x="0"/>
          <a:chExt cy="0" cx="0"/>
        </a:xfrm>
      </p:grpSpPr>
      <p:sp>
        <p:nvSpPr>
          <p:cNvPr id="826" name="Shape 82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827" name="Shape 827"/>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rtl="0" lvl="0">
              <a:spcBef>
                <a:spcPts val="0"/>
              </a:spcBef>
              <a:buNone/>
            </a:pPr>
            <a:r>
              <a:t/>
            </a:r>
            <a:endParaRPr strike="noStrike" u="none" b="0" cap="none" baseline="0" sz="1800" i="0"/>
          </a:p>
        </p:txBody>
      </p:sp>
      <p:sp>
        <p:nvSpPr>
          <p:cNvPr id="828" name="Shape 828"/>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33" name="Shape 833"/>
        <p:cNvGrpSpPr/>
        <p:nvPr/>
      </p:nvGrpSpPr>
      <p:grpSpPr>
        <a:xfrm>
          <a:off y="0" x="0"/>
          <a:ext cy="0" cx="0"/>
          <a:chOff y="0" x="0"/>
          <a:chExt cy="0" cx="0"/>
        </a:xfrm>
      </p:grpSpPr>
      <p:sp>
        <p:nvSpPr>
          <p:cNvPr id="834" name="Shape 83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835" name="Shape 835"/>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rtl="0" lvl="0">
              <a:spcBef>
                <a:spcPts val="0"/>
              </a:spcBef>
              <a:buNone/>
            </a:pPr>
            <a:r>
              <a:t/>
            </a:r>
            <a:endParaRPr strike="noStrike" u="none" b="0" cap="none" baseline="0" sz="1800" i="0"/>
          </a:p>
        </p:txBody>
      </p:sp>
      <p:sp>
        <p:nvSpPr>
          <p:cNvPr id="836" name="Shape 836"/>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32" name="Shape 932"/>
        <p:cNvGrpSpPr/>
        <p:nvPr/>
      </p:nvGrpSpPr>
      <p:grpSpPr>
        <a:xfrm>
          <a:off y="0" x="0"/>
          <a:ext cy="0" cx="0"/>
          <a:chOff y="0" x="0"/>
          <a:chExt cy="0" cx="0"/>
        </a:xfrm>
      </p:grpSpPr>
      <p:sp>
        <p:nvSpPr>
          <p:cNvPr id="933" name="Shape 93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934" name="Shape 934"/>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Font typeface="Arial"/>
              <a:buNone/>
            </a:pPr>
            <a:r>
              <a:t/>
            </a:r>
            <a:endParaRPr strike="noStrike" u="none" b="0" cap="none" baseline="0" sz="1800" i="0"/>
          </a:p>
        </p:txBody>
      </p:sp>
      <p:sp>
        <p:nvSpPr>
          <p:cNvPr id="935" name="Shape 935"/>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5" name="Shape 1065"/>
        <p:cNvGrpSpPr/>
        <p:nvPr/>
      </p:nvGrpSpPr>
      <p:grpSpPr>
        <a:xfrm>
          <a:off y="0" x="0"/>
          <a:ext cy="0" cx="0"/>
          <a:chOff y="0" x="0"/>
          <a:chExt cy="0" cx="0"/>
        </a:xfrm>
      </p:grpSpPr>
      <p:sp>
        <p:nvSpPr>
          <p:cNvPr id="1066" name="Shape 106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067" name="Shape 1067"/>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rtl="0" lvl="0">
              <a:spcBef>
                <a:spcPts val="0"/>
              </a:spcBef>
              <a:buNone/>
            </a:pPr>
            <a:r>
              <a:t/>
            </a:r>
            <a:endParaRPr strike="noStrike" u="none" b="0" cap="none" baseline="0" sz="1800" i="0"/>
          </a:p>
        </p:txBody>
      </p:sp>
      <p:sp>
        <p:nvSpPr>
          <p:cNvPr id="1068" name="Shape 1068"/>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01" name="Shape 1101"/>
        <p:cNvGrpSpPr/>
        <p:nvPr/>
      </p:nvGrpSpPr>
      <p:grpSpPr>
        <a:xfrm>
          <a:off y="0" x="0"/>
          <a:ext cy="0" cx="0"/>
          <a:chOff y="0" x="0"/>
          <a:chExt cy="0" cx="0"/>
        </a:xfrm>
      </p:grpSpPr>
      <p:sp>
        <p:nvSpPr>
          <p:cNvPr id="1102" name="Shape 110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103" name="Shape 1103"/>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rtl="0" lvl="0">
              <a:spcBef>
                <a:spcPts val="0"/>
              </a:spcBef>
              <a:buNone/>
            </a:pPr>
            <a:r>
              <a:t/>
            </a:r>
            <a:endParaRPr strike="noStrike" u="none" b="0" cap="none" baseline="0" sz="1800" i="0"/>
          </a:p>
        </p:txBody>
      </p:sp>
      <p:sp>
        <p:nvSpPr>
          <p:cNvPr id="1104" name="Shape 1104"/>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7" name="Shape 1137"/>
        <p:cNvGrpSpPr/>
        <p:nvPr/>
      </p:nvGrpSpPr>
      <p:grpSpPr>
        <a:xfrm>
          <a:off y="0" x="0"/>
          <a:ext cy="0" cx="0"/>
          <a:chOff y="0" x="0"/>
          <a:chExt cy="0" cx="0"/>
        </a:xfrm>
      </p:grpSpPr>
      <p:sp>
        <p:nvSpPr>
          <p:cNvPr id="1138" name="Shape 113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139" name="Shape 1139"/>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rtl="0" lvl="0">
              <a:spcBef>
                <a:spcPts val="0"/>
              </a:spcBef>
              <a:buNone/>
            </a:pPr>
            <a:r>
              <a:t/>
            </a:r>
            <a:endParaRPr strike="noStrike" u="none" b="0" cap="none" baseline="0" sz="1800" i="0"/>
          </a:p>
        </p:txBody>
      </p:sp>
      <p:sp>
        <p:nvSpPr>
          <p:cNvPr id="1140" name="Shape 1140"/>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74" name="Shape 1174"/>
        <p:cNvGrpSpPr/>
        <p:nvPr/>
      </p:nvGrpSpPr>
      <p:grpSpPr>
        <a:xfrm>
          <a:off y="0" x="0"/>
          <a:ext cy="0" cx="0"/>
          <a:chOff y="0" x="0"/>
          <a:chExt cy="0" cx="0"/>
        </a:xfrm>
      </p:grpSpPr>
      <p:sp>
        <p:nvSpPr>
          <p:cNvPr id="1175" name="Shape 117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176" name="Shape 1176"/>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Font typeface="Arial"/>
              <a:buNone/>
            </a:pPr>
            <a:r>
              <a:t/>
            </a:r>
            <a:endParaRPr strike="noStrike" u="none" b="0" cap="none" baseline="0" sz="1800" i="0"/>
          </a:p>
        </p:txBody>
      </p:sp>
      <p:sp>
        <p:nvSpPr>
          <p:cNvPr id="1177" name="Shape 1177"/>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89" name="Shape 1289"/>
        <p:cNvGrpSpPr/>
        <p:nvPr/>
      </p:nvGrpSpPr>
      <p:grpSpPr>
        <a:xfrm>
          <a:off y="0" x="0"/>
          <a:ext cy="0" cx="0"/>
          <a:chOff y="0" x="0"/>
          <a:chExt cy="0" cx="0"/>
        </a:xfrm>
      </p:grpSpPr>
      <p:sp>
        <p:nvSpPr>
          <p:cNvPr id="1290" name="Shape 129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291" name="Shape 129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rtl="0" lvl="0">
              <a:spcBef>
                <a:spcPts val="0"/>
              </a:spcBef>
              <a:buNone/>
            </a:pPr>
            <a:r>
              <a:t/>
            </a:r>
            <a:endParaRPr strike="noStrike" u="none" b="0" cap="none" baseline="0" sz="1800" i="0"/>
          </a:p>
        </p:txBody>
      </p:sp>
      <p:sp>
        <p:nvSpPr>
          <p:cNvPr id="1292" name="Shape 1292"/>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03" name="Shape 1303"/>
        <p:cNvGrpSpPr/>
        <p:nvPr/>
      </p:nvGrpSpPr>
      <p:grpSpPr>
        <a:xfrm>
          <a:off y="0" x="0"/>
          <a:ext cy="0" cx="0"/>
          <a:chOff y="0" x="0"/>
          <a:chExt cy="0" cx="0"/>
        </a:xfrm>
      </p:grpSpPr>
      <p:sp>
        <p:nvSpPr>
          <p:cNvPr id="1304" name="Shape 130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305" name="Shape 1305"/>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rtl="0" lvl="0">
              <a:spcBef>
                <a:spcPts val="0"/>
              </a:spcBef>
              <a:buNone/>
            </a:pPr>
            <a:r>
              <a:t/>
            </a:r>
            <a:endParaRPr strike="noStrike" u="none" b="0" cap="none" baseline="0" sz="1800" i="0"/>
          </a:p>
        </p:txBody>
      </p:sp>
      <p:sp>
        <p:nvSpPr>
          <p:cNvPr id="1306" name="Shape 1306"/>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00" name="Shape 1400"/>
        <p:cNvGrpSpPr/>
        <p:nvPr/>
      </p:nvGrpSpPr>
      <p:grpSpPr>
        <a:xfrm>
          <a:off y="0" x="0"/>
          <a:ext cy="0" cx="0"/>
          <a:chOff y="0" x="0"/>
          <a:chExt cy="0" cx="0"/>
        </a:xfrm>
      </p:grpSpPr>
      <p:sp>
        <p:nvSpPr>
          <p:cNvPr id="1401" name="Shape 140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402" name="Shape 1402"/>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rtl="0" lvl="0">
              <a:spcBef>
                <a:spcPts val="0"/>
              </a:spcBef>
              <a:buNone/>
            </a:pPr>
            <a:r>
              <a:t/>
            </a:r>
            <a:endParaRPr strike="noStrike" u="none" b="0" cap="none" baseline="0" sz="1800" i="0"/>
          </a:p>
        </p:txBody>
      </p:sp>
      <p:sp>
        <p:nvSpPr>
          <p:cNvPr id="1403" name="Shape 1403"/>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2" name="Shape 202"/>
        <p:cNvGrpSpPr/>
        <p:nvPr/>
      </p:nvGrpSpPr>
      <p:grpSpPr>
        <a:xfrm>
          <a:off y="0" x="0"/>
          <a:ext cy="0" cx="0"/>
          <a:chOff y="0" x="0"/>
          <a:chExt cy="0" cx="0"/>
        </a:xfrm>
      </p:grpSpPr>
      <p:sp>
        <p:nvSpPr>
          <p:cNvPr id="203" name="Shape 20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04" name="Shape 20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00" name="Shape 1500"/>
        <p:cNvGrpSpPr/>
        <p:nvPr/>
      </p:nvGrpSpPr>
      <p:grpSpPr>
        <a:xfrm>
          <a:off y="0" x="0"/>
          <a:ext cy="0" cx="0"/>
          <a:chOff y="0" x="0"/>
          <a:chExt cy="0" cx="0"/>
        </a:xfrm>
      </p:grpSpPr>
      <p:sp>
        <p:nvSpPr>
          <p:cNvPr id="1501" name="Shape 150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502" name="Shape 1502"/>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rtl="0" lvl="0">
              <a:spcBef>
                <a:spcPts val="0"/>
              </a:spcBef>
              <a:buNone/>
            </a:pPr>
            <a:r>
              <a:t/>
            </a:r>
            <a:endParaRPr strike="noStrike" u="none" b="0" cap="none" baseline="0" sz="1800" i="0"/>
          </a:p>
        </p:txBody>
      </p:sp>
      <p:sp>
        <p:nvSpPr>
          <p:cNvPr id="1503" name="Shape 1503"/>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26" name="Shape 1726"/>
        <p:cNvGrpSpPr/>
        <p:nvPr/>
      </p:nvGrpSpPr>
      <p:grpSpPr>
        <a:xfrm>
          <a:off y="0" x="0"/>
          <a:ext cy="0" cx="0"/>
          <a:chOff y="0" x="0"/>
          <a:chExt cy="0" cx="0"/>
        </a:xfrm>
      </p:grpSpPr>
      <p:sp>
        <p:nvSpPr>
          <p:cNvPr id="1727" name="Shape 172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728" name="Shape 1728"/>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rtl="0" lvl="0">
              <a:spcBef>
                <a:spcPts val="0"/>
              </a:spcBef>
              <a:buNone/>
            </a:pPr>
            <a:r>
              <a:t/>
            </a:r>
            <a:endParaRPr strike="noStrike" u="none" b="0" cap="none" baseline="0" sz="1800" i="0"/>
          </a:p>
        </p:txBody>
      </p:sp>
      <p:sp>
        <p:nvSpPr>
          <p:cNvPr id="1729" name="Shape 1729"/>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34" name="Shape 1734"/>
        <p:cNvGrpSpPr/>
        <p:nvPr/>
      </p:nvGrpSpPr>
      <p:grpSpPr>
        <a:xfrm>
          <a:off y="0" x="0"/>
          <a:ext cy="0" cx="0"/>
          <a:chOff y="0" x="0"/>
          <a:chExt cy="0" cx="0"/>
        </a:xfrm>
      </p:grpSpPr>
      <p:sp>
        <p:nvSpPr>
          <p:cNvPr id="1735" name="Shape 173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736" name="Shape 1736"/>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rtl="0" lvl="0">
              <a:spcBef>
                <a:spcPts val="0"/>
              </a:spcBef>
              <a:buNone/>
            </a:pPr>
            <a:r>
              <a:t/>
            </a:r>
            <a:endParaRPr strike="noStrike" u="none" b="0" cap="none" baseline="0" sz="1800" i="0"/>
          </a:p>
        </p:txBody>
      </p:sp>
      <p:sp>
        <p:nvSpPr>
          <p:cNvPr id="1737" name="Shape 1737"/>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42" name="Shape 1742"/>
        <p:cNvGrpSpPr/>
        <p:nvPr/>
      </p:nvGrpSpPr>
      <p:grpSpPr>
        <a:xfrm>
          <a:off y="0" x="0"/>
          <a:ext cy="0" cx="0"/>
          <a:chOff y="0" x="0"/>
          <a:chExt cy="0" cx="0"/>
        </a:xfrm>
      </p:grpSpPr>
      <p:sp>
        <p:nvSpPr>
          <p:cNvPr id="1743" name="Shape 174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744" name="Shape 1744"/>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rtl="0" lvl="0">
              <a:spcBef>
                <a:spcPts val="0"/>
              </a:spcBef>
              <a:buNone/>
            </a:pPr>
            <a:r>
              <a:t/>
            </a:r>
            <a:endParaRPr strike="noStrike" u="none" b="0" cap="none" baseline="0" sz="1800" i="0"/>
          </a:p>
        </p:txBody>
      </p:sp>
      <p:sp>
        <p:nvSpPr>
          <p:cNvPr id="1745" name="Shape 1745"/>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50" name="Shape 1750"/>
        <p:cNvGrpSpPr/>
        <p:nvPr/>
      </p:nvGrpSpPr>
      <p:grpSpPr>
        <a:xfrm>
          <a:off y="0" x="0"/>
          <a:ext cy="0" cx="0"/>
          <a:chOff y="0" x="0"/>
          <a:chExt cy="0" cx="0"/>
        </a:xfrm>
      </p:grpSpPr>
      <p:sp>
        <p:nvSpPr>
          <p:cNvPr id="1751" name="Shape 175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752" name="Shape 1752"/>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rtl="0" lvl="0">
              <a:spcBef>
                <a:spcPts val="0"/>
              </a:spcBef>
              <a:buNone/>
            </a:pPr>
            <a:r>
              <a:t/>
            </a:r>
            <a:endParaRPr strike="noStrike" u="none" b="0" cap="none" baseline="0" sz="1800" i="0"/>
          </a:p>
        </p:txBody>
      </p:sp>
      <p:sp>
        <p:nvSpPr>
          <p:cNvPr id="1753" name="Shape 1753"/>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58" name="Shape 1758"/>
        <p:cNvGrpSpPr/>
        <p:nvPr/>
      </p:nvGrpSpPr>
      <p:grpSpPr>
        <a:xfrm>
          <a:off y="0" x="0"/>
          <a:ext cy="0" cx="0"/>
          <a:chOff y="0" x="0"/>
          <a:chExt cy="0" cx="0"/>
        </a:xfrm>
      </p:grpSpPr>
      <p:sp>
        <p:nvSpPr>
          <p:cNvPr id="1759" name="Shape 175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760" name="Shape 1760"/>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rtl="0" lvl="0">
              <a:spcBef>
                <a:spcPts val="0"/>
              </a:spcBef>
              <a:buNone/>
            </a:pPr>
            <a:r>
              <a:t/>
            </a:r>
            <a:endParaRPr strike="noStrike" u="none" b="0" cap="none" baseline="0" sz="1800" i="0"/>
          </a:p>
        </p:txBody>
      </p:sp>
      <p:sp>
        <p:nvSpPr>
          <p:cNvPr id="1761" name="Shape 1761"/>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68" name="Shape 1768"/>
        <p:cNvGrpSpPr/>
        <p:nvPr/>
      </p:nvGrpSpPr>
      <p:grpSpPr>
        <a:xfrm>
          <a:off y="0" x="0"/>
          <a:ext cy="0" cx="0"/>
          <a:chOff y="0" x="0"/>
          <a:chExt cy="0" cx="0"/>
        </a:xfrm>
      </p:grpSpPr>
      <p:sp>
        <p:nvSpPr>
          <p:cNvPr id="1769" name="Shape 176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770" name="Shape 1770"/>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rtl="0" lvl="0">
              <a:spcBef>
                <a:spcPts val="0"/>
              </a:spcBef>
              <a:buNone/>
            </a:pPr>
            <a:r>
              <a:t/>
            </a:r>
            <a:endParaRPr strike="noStrike" u="none" b="0" cap="none" baseline="0" sz="1800" i="0"/>
          </a:p>
        </p:txBody>
      </p:sp>
      <p:sp>
        <p:nvSpPr>
          <p:cNvPr id="1771" name="Shape 1771"/>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79" name="Shape 1779"/>
        <p:cNvGrpSpPr/>
        <p:nvPr/>
      </p:nvGrpSpPr>
      <p:grpSpPr>
        <a:xfrm>
          <a:off y="0" x="0"/>
          <a:ext cy="0" cx="0"/>
          <a:chOff y="0" x="0"/>
          <a:chExt cy="0" cx="0"/>
        </a:xfrm>
      </p:grpSpPr>
      <p:sp>
        <p:nvSpPr>
          <p:cNvPr id="1780" name="Shape 178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781" name="Shape 178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rtl="0" lvl="0">
              <a:spcBef>
                <a:spcPts val="0"/>
              </a:spcBef>
              <a:buNone/>
            </a:pPr>
            <a:r>
              <a:t/>
            </a:r>
            <a:endParaRPr strike="noStrike" u="none" b="0" cap="none" baseline="0" sz="1800" i="0"/>
          </a:p>
        </p:txBody>
      </p:sp>
      <p:sp>
        <p:nvSpPr>
          <p:cNvPr id="1782" name="Shape 1782"/>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91" name="Shape 1791"/>
        <p:cNvGrpSpPr/>
        <p:nvPr/>
      </p:nvGrpSpPr>
      <p:grpSpPr>
        <a:xfrm>
          <a:off y="0" x="0"/>
          <a:ext cy="0" cx="0"/>
          <a:chOff y="0" x="0"/>
          <a:chExt cy="0" cx="0"/>
        </a:xfrm>
      </p:grpSpPr>
      <p:sp>
        <p:nvSpPr>
          <p:cNvPr id="1792" name="Shape 179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793" name="Shape 1793"/>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rtl="0" lvl="0">
              <a:spcBef>
                <a:spcPts val="0"/>
              </a:spcBef>
              <a:buNone/>
            </a:pPr>
            <a:r>
              <a:t/>
            </a:r>
            <a:endParaRPr strike="noStrike" u="none" b="0" cap="none" baseline="0" sz="1800" i="0"/>
          </a:p>
        </p:txBody>
      </p:sp>
      <p:sp>
        <p:nvSpPr>
          <p:cNvPr id="1794" name="Shape 1794"/>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97" name="Shape 1797"/>
        <p:cNvGrpSpPr/>
        <p:nvPr/>
      </p:nvGrpSpPr>
      <p:grpSpPr>
        <a:xfrm>
          <a:off y="0" x="0"/>
          <a:ext cy="0" cx="0"/>
          <a:chOff y="0" x="0"/>
          <a:chExt cy="0" cx="0"/>
        </a:xfrm>
      </p:grpSpPr>
      <p:sp>
        <p:nvSpPr>
          <p:cNvPr id="1798" name="Shape 179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799" name="Shape 179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8" name="Shape 208"/>
        <p:cNvGrpSpPr/>
        <p:nvPr/>
      </p:nvGrpSpPr>
      <p:grpSpPr>
        <a:xfrm>
          <a:off y="0" x="0"/>
          <a:ext cy="0" cx="0"/>
          <a:chOff y="0" x="0"/>
          <a:chExt cy="0" cx="0"/>
        </a:xfrm>
      </p:grpSpPr>
      <p:sp>
        <p:nvSpPr>
          <p:cNvPr id="209" name="Shape 20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10" name="Shape 21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04" name="Shape 1804"/>
        <p:cNvGrpSpPr/>
        <p:nvPr/>
      </p:nvGrpSpPr>
      <p:grpSpPr>
        <a:xfrm>
          <a:off y="0" x="0"/>
          <a:ext cy="0" cx="0"/>
          <a:chOff y="0" x="0"/>
          <a:chExt cy="0" cx="0"/>
        </a:xfrm>
      </p:grpSpPr>
      <p:sp>
        <p:nvSpPr>
          <p:cNvPr id="1805" name="Shape 180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06" name="Shape 180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10" name="Shape 1810"/>
        <p:cNvGrpSpPr/>
        <p:nvPr/>
      </p:nvGrpSpPr>
      <p:grpSpPr>
        <a:xfrm>
          <a:off y="0" x="0"/>
          <a:ext cy="0" cx="0"/>
          <a:chOff y="0" x="0"/>
          <a:chExt cy="0" cx="0"/>
        </a:xfrm>
      </p:grpSpPr>
      <p:sp>
        <p:nvSpPr>
          <p:cNvPr id="1811" name="Shape 181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12" name="Shape 181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16" name="Shape 1816"/>
        <p:cNvGrpSpPr/>
        <p:nvPr/>
      </p:nvGrpSpPr>
      <p:grpSpPr>
        <a:xfrm>
          <a:off y="0" x="0"/>
          <a:ext cy="0" cx="0"/>
          <a:chOff y="0" x="0"/>
          <a:chExt cy="0" cx="0"/>
        </a:xfrm>
      </p:grpSpPr>
      <p:sp>
        <p:nvSpPr>
          <p:cNvPr id="1817" name="Shape 181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18" name="Shape 181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55" name="Shape 1855"/>
        <p:cNvGrpSpPr/>
        <p:nvPr/>
      </p:nvGrpSpPr>
      <p:grpSpPr>
        <a:xfrm>
          <a:off y="0" x="0"/>
          <a:ext cy="0" cx="0"/>
          <a:chOff y="0" x="0"/>
          <a:chExt cy="0" cx="0"/>
        </a:xfrm>
      </p:grpSpPr>
      <p:sp>
        <p:nvSpPr>
          <p:cNvPr id="1856" name="Shape 185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57" name="Shape 185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11" name="Shape 1911"/>
        <p:cNvGrpSpPr/>
        <p:nvPr/>
      </p:nvGrpSpPr>
      <p:grpSpPr>
        <a:xfrm>
          <a:off y="0" x="0"/>
          <a:ext cy="0" cx="0"/>
          <a:chOff y="0" x="0"/>
          <a:chExt cy="0" cx="0"/>
        </a:xfrm>
      </p:grpSpPr>
      <p:sp>
        <p:nvSpPr>
          <p:cNvPr id="1912" name="Shape 191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913" name="Shape 1913"/>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rtl="0" lvl="0">
              <a:spcBef>
                <a:spcPts val="0"/>
              </a:spcBef>
              <a:buNone/>
            </a:pPr>
            <a:r>
              <a:t/>
            </a:r>
            <a:endParaRPr strike="noStrike" u="none" b="0" cap="none" baseline="0" sz="1800" i="0"/>
          </a:p>
        </p:txBody>
      </p:sp>
      <p:sp>
        <p:nvSpPr>
          <p:cNvPr id="1914" name="Shape 1914"/>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
        <p:nvSpPr>
          <p:cNvPr id="1915" name="Shape 1915"/>
          <p:cNvSpPr txBox="1"/>
          <p:nvPr>
            <p:ph idx="11" type="ftr"/>
          </p:nvPr>
        </p:nvSpPr>
        <p:spPr>
          <a:xfrm>
            <a:off y="8685213" x="0"/>
            <a:ext cy="457200" cx="2971799"/>
          </a:xfrm>
          <a:prstGeom prst="rect">
            <a:avLst/>
          </a:prstGeom>
          <a:noFill/>
          <a:ln>
            <a:noFill/>
          </a:ln>
        </p:spPr>
        <p:txBody>
          <a:bodyPr bIns="45700" rIns="91425" lIns="91425" tIns="45700" anchor="b" anchorCtr="0">
            <a:noAutofit/>
          </a:bodyPr>
          <a:lstStyle/>
          <a:p>
            <a:pPr algn="l" rtl="0" lvl="0" marR="0" indent="0" marL="0">
              <a:spcBef>
                <a:spcPts val="0"/>
              </a:spcBef>
              <a:buSzPct val="25000"/>
              <a:buNone/>
            </a:pPr>
            <a:r>
              <a:rPr strike="noStrike" u="none" b="0" cap="none" baseline="0" sz="1200" lang="en" i="0"/>
              <a:t>Presented by Daniel Halperin @SIGCOMM2011</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28" name="Shape 1928"/>
        <p:cNvGrpSpPr/>
        <p:nvPr/>
      </p:nvGrpSpPr>
      <p:grpSpPr>
        <a:xfrm>
          <a:off y="0" x="0"/>
          <a:ext cy="0" cx="0"/>
          <a:chOff y="0" x="0"/>
          <a:chExt cy="0" cx="0"/>
        </a:xfrm>
      </p:grpSpPr>
      <p:sp>
        <p:nvSpPr>
          <p:cNvPr id="1929" name="Shape 192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930" name="Shape 1930"/>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rtl="0" lvl="0">
              <a:spcBef>
                <a:spcPts val="0"/>
              </a:spcBef>
              <a:buNone/>
            </a:pPr>
            <a:r>
              <a:t/>
            </a:r>
            <a:endParaRPr strike="noStrike" u="none" b="0" cap="none" baseline="0" sz="1800" i="0"/>
          </a:p>
        </p:txBody>
      </p:sp>
      <p:sp>
        <p:nvSpPr>
          <p:cNvPr id="1931" name="Shape 1931"/>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
        <p:nvSpPr>
          <p:cNvPr id="1932" name="Shape 1932"/>
          <p:cNvSpPr txBox="1"/>
          <p:nvPr>
            <p:ph idx="11" type="ftr"/>
          </p:nvPr>
        </p:nvSpPr>
        <p:spPr>
          <a:xfrm>
            <a:off y="8685213" x="0"/>
            <a:ext cy="457200" cx="2971799"/>
          </a:xfrm>
          <a:prstGeom prst="rect">
            <a:avLst/>
          </a:prstGeom>
          <a:noFill/>
          <a:ln>
            <a:noFill/>
          </a:ln>
        </p:spPr>
        <p:txBody>
          <a:bodyPr bIns="45700" rIns="91425" lIns="91425" tIns="45700" anchor="b" anchorCtr="0">
            <a:noAutofit/>
          </a:bodyPr>
          <a:lstStyle/>
          <a:p>
            <a:pPr algn="l" rtl="0" lvl="0" marR="0" indent="0" marL="0">
              <a:spcBef>
                <a:spcPts val="0"/>
              </a:spcBef>
              <a:buSzPct val="25000"/>
              <a:buNone/>
            </a:pPr>
            <a:r>
              <a:rPr strike="noStrike" u="none" b="0" cap="none" baseline="0" sz="1200" lang="en" i="0"/>
              <a:t>Presented by Daniel Halperin @SIGCOMM2011</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53" name="Shape 1953"/>
        <p:cNvGrpSpPr/>
        <p:nvPr/>
      </p:nvGrpSpPr>
      <p:grpSpPr>
        <a:xfrm>
          <a:off y="0" x="0"/>
          <a:ext cy="0" cx="0"/>
          <a:chOff y="0" x="0"/>
          <a:chExt cy="0" cx="0"/>
        </a:xfrm>
      </p:grpSpPr>
      <p:sp>
        <p:nvSpPr>
          <p:cNvPr id="1954" name="Shape 195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955" name="Shape 1955"/>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rtl="0" lvl="0">
              <a:spcBef>
                <a:spcPts val="0"/>
              </a:spcBef>
              <a:buNone/>
            </a:pPr>
            <a:r>
              <a:t/>
            </a:r>
            <a:endParaRPr strike="noStrike" u="none" b="0" cap="none" baseline="0" sz="1800" i="0"/>
          </a:p>
        </p:txBody>
      </p:sp>
      <p:sp>
        <p:nvSpPr>
          <p:cNvPr id="1956" name="Shape 1956"/>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
        <p:nvSpPr>
          <p:cNvPr id="1957" name="Shape 1957"/>
          <p:cNvSpPr txBox="1"/>
          <p:nvPr>
            <p:ph idx="11" type="ftr"/>
          </p:nvPr>
        </p:nvSpPr>
        <p:spPr>
          <a:xfrm>
            <a:off y="8685213" x="0"/>
            <a:ext cy="457200" cx="2971799"/>
          </a:xfrm>
          <a:prstGeom prst="rect">
            <a:avLst/>
          </a:prstGeom>
          <a:noFill/>
          <a:ln>
            <a:noFill/>
          </a:ln>
        </p:spPr>
        <p:txBody>
          <a:bodyPr bIns="45700" rIns="91425" lIns="91425" tIns="45700" anchor="b" anchorCtr="0">
            <a:noAutofit/>
          </a:bodyPr>
          <a:lstStyle/>
          <a:p>
            <a:pPr algn="l" rtl="0" lvl="0" marR="0" indent="0" marL="0">
              <a:spcBef>
                <a:spcPts val="0"/>
              </a:spcBef>
              <a:buSzPct val="25000"/>
              <a:buNone/>
            </a:pPr>
            <a:r>
              <a:rPr strike="noStrike" u="none" b="0" cap="none" baseline="0" sz="1200" lang="en" i="0"/>
              <a:t>Presented by Daniel Halperin @SIGCOMM2011</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70" name="Shape 1970"/>
        <p:cNvGrpSpPr/>
        <p:nvPr/>
      </p:nvGrpSpPr>
      <p:grpSpPr>
        <a:xfrm>
          <a:off y="0" x="0"/>
          <a:ext cy="0" cx="0"/>
          <a:chOff y="0" x="0"/>
          <a:chExt cy="0" cx="0"/>
        </a:xfrm>
      </p:grpSpPr>
      <p:sp>
        <p:nvSpPr>
          <p:cNvPr id="1971" name="Shape 197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972" name="Shape 1972"/>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rtl="0" lvl="0">
              <a:spcBef>
                <a:spcPts val="0"/>
              </a:spcBef>
              <a:buNone/>
            </a:pPr>
            <a:r>
              <a:t/>
            </a:r>
            <a:endParaRPr strike="noStrike" u="none" b="0" cap="none" baseline="0" sz="1800" i="0"/>
          </a:p>
        </p:txBody>
      </p:sp>
      <p:sp>
        <p:nvSpPr>
          <p:cNvPr id="1973" name="Shape 1973"/>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
        <p:nvSpPr>
          <p:cNvPr id="1974" name="Shape 1974"/>
          <p:cNvSpPr txBox="1"/>
          <p:nvPr>
            <p:ph idx="11" type="ftr"/>
          </p:nvPr>
        </p:nvSpPr>
        <p:spPr>
          <a:xfrm>
            <a:off y="8685213" x="0"/>
            <a:ext cy="457200" cx="2971799"/>
          </a:xfrm>
          <a:prstGeom prst="rect">
            <a:avLst/>
          </a:prstGeom>
          <a:noFill/>
          <a:ln>
            <a:noFill/>
          </a:ln>
        </p:spPr>
        <p:txBody>
          <a:bodyPr bIns="45700" rIns="91425" lIns="91425" tIns="45700" anchor="b" anchorCtr="0">
            <a:noAutofit/>
          </a:bodyPr>
          <a:lstStyle/>
          <a:p>
            <a:pPr algn="l" rtl="0" lvl="0" marR="0" indent="0" marL="0">
              <a:spcBef>
                <a:spcPts val="0"/>
              </a:spcBef>
              <a:buSzPct val="25000"/>
              <a:buNone/>
            </a:pPr>
            <a:r>
              <a:rPr strike="noStrike" u="none" b="0" cap="none" baseline="0" sz="1200" lang="en" i="0"/>
              <a:t>Presented by Daniel Halperin @SIGCOMM2011</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79" name="Shape 1979"/>
        <p:cNvGrpSpPr/>
        <p:nvPr/>
      </p:nvGrpSpPr>
      <p:grpSpPr>
        <a:xfrm>
          <a:off y="0" x="0"/>
          <a:ext cy="0" cx="0"/>
          <a:chOff y="0" x="0"/>
          <a:chExt cy="0" cx="0"/>
        </a:xfrm>
      </p:grpSpPr>
      <p:sp>
        <p:nvSpPr>
          <p:cNvPr id="1980" name="Shape 198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981" name="Shape 198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84" name="Shape 1984"/>
        <p:cNvGrpSpPr/>
        <p:nvPr/>
      </p:nvGrpSpPr>
      <p:grpSpPr>
        <a:xfrm>
          <a:off y="0" x="0"/>
          <a:ext cy="0" cx="0"/>
          <a:chOff y="0" x="0"/>
          <a:chExt cy="0" cx="0"/>
        </a:xfrm>
      </p:grpSpPr>
      <p:sp>
        <p:nvSpPr>
          <p:cNvPr id="1985" name="Shape 198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986" name="Shape 198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6" name="Shape 216"/>
        <p:cNvGrpSpPr/>
        <p:nvPr/>
      </p:nvGrpSpPr>
      <p:grpSpPr>
        <a:xfrm>
          <a:off y="0" x="0"/>
          <a:ext cy="0" cx="0"/>
          <a:chOff y="0" x="0"/>
          <a:chExt cy="0" cx="0"/>
        </a:xfrm>
      </p:grpSpPr>
      <p:sp>
        <p:nvSpPr>
          <p:cNvPr id="217" name="Shape 21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18" name="Shape 21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91" name="Shape 1991"/>
        <p:cNvGrpSpPr/>
        <p:nvPr/>
      </p:nvGrpSpPr>
      <p:grpSpPr>
        <a:xfrm>
          <a:off y="0" x="0"/>
          <a:ext cy="0" cx="0"/>
          <a:chOff y="0" x="0"/>
          <a:chExt cy="0" cx="0"/>
        </a:xfrm>
      </p:grpSpPr>
      <p:sp>
        <p:nvSpPr>
          <p:cNvPr id="1992" name="Shape 199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993" name="Shape 199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98" name="Shape 1998"/>
        <p:cNvGrpSpPr/>
        <p:nvPr/>
      </p:nvGrpSpPr>
      <p:grpSpPr>
        <a:xfrm>
          <a:off y="0" x="0"/>
          <a:ext cy="0" cx="0"/>
          <a:chOff y="0" x="0"/>
          <a:chExt cy="0" cx="0"/>
        </a:xfrm>
      </p:grpSpPr>
      <p:sp>
        <p:nvSpPr>
          <p:cNvPr id="1999" name="Shape 199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000" name="Shape 200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43" name="Shape 2043"/>
        <p:cNvGrpSpPr/>
        <p:nvPr/>
      </p:nvGrpSpPr>
      <p:grpSpPr>
        <a:xfrm>
          <a:off y="0" x="0"/>
          <a:ext cy="0" cx="0"/>
          <a:chOff y="0" x="0"/>
          <a:chExt cy="0" cx="0"/>
        </a:xfrm>
      </p:grpSpPr>
      <p:sp>
        <p:nvSpPr>
          <p:cNvPr id="2044" name="Shape 204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045" name="Shape 204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55" name="Shape 2055"/>
        <p:cNvGrpSpPr/>
        <p:nvPr/>
      </p:nvGrpSpPr>
      <p:grpSpPr>
        <a:xfrm>
          <a:off y="0" x="0"/>
          <a:ext cy="0" cx="0"/>
          <a:chOff y="0" x="0"/>
          <a:chExt cy="0" cx="0"/>
        </a:xfrm>
      </p:grpSpPr>
      <p:sp>
        <p:nvSpPr>
          <p:cNvPr id="2056" name="Shape 205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057" name="Shape 2057"/>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rtl="0" lvl="0">
              <a:spcBef>
                <a:spcPts val="0"/>
              </a:spcBef>
              <a:buNone/>
            </a:pPr>
            <a:r>
              <a:rPr strike="noStrike" u="none" b="0" cap="none" baseline="0" sz="1800" lang="en" i="0"/>
              <a:t>1. Incast really happens – see this actual screenshot from production tool</a:t>
            </a:r>
          </a:p>
          <a:p>
            <a:pPr rtl="0" lvl="0">
              <a:spcBef>
                <a:spcPts val="0"/>
              </a:spcBef>
              <a:buNone/>
            </a:pPr>
            <a:r>
              <a:rPr strike="noStrike" u="none" b="0" cap="none" baseline="0" sz="1800" lang="en" i="0"/>
              <a:t>2. People care, they’ve solved it at application by jittering.</a:t>
            </a:r>
          </a:p>
          <a:p>
            <a:pPr rtl="0" lvl="0">
              <a:spcBef>
                <a:spcPts val="0"/>
              </a:spcBef>
              <a:buNone/>
            </a:pPr>
            <a:r>
              <a:rPr strike="noStrike" u="none" b="0" cap="none" baseline="0" sz="1800" lang="en" i="0"/>
              <a:t>3. They care about the 99.9</a:t>
            </a:r>
            <a:r>
              <a:rPr strike="noStrike" u="none" b="0" cap="none" baseline="30000" sz="1800" lang="en" i="0"/>
              <a:t>th</a:t>
            </a:r>
            <a:r>
              <a:rPr strike="noStrike" u="none" b="0" cap="none" baseline="0" sz="1800" lang="en" i="0"/>
              <a:t> percentile, 1-1000 customers</a:t>
            </a:r>
          </a:p>
        </p:txBody>
      </p:sp>
      <p:sp>
        <p:nvSpPr>
          <p:cNvPr id="2058" name="Shape 2058"/>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91" name="Shape 2091"/>
        <p:cNvGrpSpPr/>
        <p:nvPr/>
      </p:nvGrpSpPr>
      <p:grpSpPr>
        <a:xfrm>
          <a:off y="0" x="0"/>
          <a:ext cy="0" cx="0"/>
          <a:chOff y="0" x="0"/>
          <a:chExt cy="0" cx="0"/>
        </a:xfrm>
      </p:grpSpPr>
      <p:sp>
        <p:nvSpPr>
          <p:cNvPr id="2092" name="Shape 209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093" name="Shape 209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99" name="Shape 2099"/>
        <p:cNvGrpSpPr/>
        <p:nvPr/>
      </p:nvGrpSpPr>
      <p:grpSpPr>
        <a:xfrm>
          <a:off y="0" x="0"/>
          <a:ext cy="0" cx="0"/>
          <a:chOff y="0" x="0"/>
          <a:chExt cy="0" cx="0"/>
        </a:xfrm>
      </p:grpSpPr>
      <p:sp>
        <p:nvSpPr>
          <p:cNvPr id="2100" name="Shape 210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101" name="Shape 210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05" name="Shape 2105"/>
        <p:cNvGrpSpPr/>
        <p:nvPr/>
      </p:nvGrpSpPr>
      <p:grpSpPr>
        <a:xfrm>
          <a:off y="0" x="0"/>
          <a:ext cy="0" cx="0"/>
          <a:chOff y="0" x="0"/>
          <a:chExt cy="0" cx="0"/>
        </a:xfrm>
      </p:grpSpPr>
      <p:sp>
        <p:nvSpPr>
          <p:cNvPr id="2106" name="Shape 210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107" name="Shape 2107"/>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rtl="0" lvl="0">
              <a:spcBef>
                <a:spcPts val="0"/>
              </a:spcBef>
              <a:buNone/>
            </a:pPr>
            <a:r>
              <a:t/>
            </a:r>
            <a:endParaRPr strike="noStrike" u="none" b="0" cap="none" baseline="0" sz="1800" i="0"/>
          </a:p>
        </p:txBody>
      </p:sp>
      <p:sp>
        <p:nvSpPr>
          <p:cNvPr id="2108" name="Shape 2108"/>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75" name="Shape 2175"/>
        <p:cNvGrpSpPr/>
        <p:nvPr/>
      </p:nvGrpSpPr>
      <p:grpSpPr>
        <a:xfrm>
          <a:off y="0" x="0"/>
          <a:ext cy="0" cx="0"/>
          <a:chOff y="0" x="0"/>
          <a:chExt cy="0" cx="0"/>
        </a:xfrm>
      </p:grpSpPr>
      <p:sp>
        <p:nvSpPr>
          <p:cNvPr id="2176" name="Shape 217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177" name="Shape 2177"/>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rtl="0" lvl="0">
              <a:spcBef>
                <a:spcPts val="0"/>
              </a:spcBef>
              <a:buNone/>
            </a:pPr>
            <a:r>
              <a:rPr strike="noStrike" u="none" b="0" cap="none" baseline="0" sz="1800" lang="en" i="0"/>
              <a:t>DCTCP is based on the existing Explicit Congestion Notification framework in TCP.</a:t>
            </a:r>
          </a:p>
        </p:txBody>
      </p:sp>
      <p:sp>
        <p:nvSpPr>
          <p:cNvPr id="2178" name="Shape 2178"/>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35" name="Shape 2235"/>
        <p:cNvGrpSpPr/>
        <p:nvPr/>
      </p:nvGrpSpPr>
      <p:grpSpPr>
        <a:xfrm>
          <a:off y="0" x="0"/>
          <a:ext cy="0" cx="0"/>
          <a:chOff y="0" x="0"/>
          <a:chExt cy="0" cx="0"/>
        </a:xfrm>
      </p:grpSpPr>
      <p:sp>
        <p:nvSpPr>
          <p:cNvPr id="2236" name="Shape 223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237" name="Shape 2237"/>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Clr>
                <a:srgbClr val="000000"/>
              </a:buClr>
              <a:buSzPct val="100000"/>
              <a:buFont typeface="Arial"/>
              <a:buChar char="-"/>
            </a:pPr>
            <a:r>
              <a:rPr strike="noStrike" u="none" b="0" cap="none" baseline="0" sz="1800" lang="en" i="0"/>
              <a:t>In the first part of the talk, we established that what we need from DCTCP is to maintain small queues, without loss of throughput</a:t>
            </a:r>
          </a:p>
          <a:p>
            <a:pPr algn="l" rtl="0" lvl="0" marR="0" indent="114300" marL="0">
              <a:spcBef>
                <a:spcPts val="0"/>
              </a:spcBef>
              <a:buFont typeface="Arial"/>
              <a:buNone/>
            </a:pPr>
            <a:r>
              <a:t/>
            </a:r>
            <a:endParaRPr strike="noStrike" u="none" b="0" cap="none" baseline="0" sz="1800" i="0"/>
          </a:p>
          <a:p>
            <a:pPr algn="l" rtl="0" lvl="0" marR="0" indent="0" marL="0">
              <a:spcBef>
                <a:spcPts val="0"/>
              </a:spcBef>
              <a:buClr>
                <a:srgbClr val="000000"/>
              </a:buClr>
              <a:buSzPct val="100000"/>
              <a:buFont typeface="Arial"/>
              <a:buChar char="-"/>
            </a:pPr>
            <a:r>
              <a:rPr strike="noStrike" u="none" b="0" cap="none" baseline="0" sz="1800" lang="en" i="0"/>
              <a:t>Now in the case of TCP, the question of how much buffering is needed for high throughput has been studied and is known in the literature as the buffer sizing problem.</a:t>
            </a:r>
          </a:p>
          <a:p>
            <a:pPr algn="l" rtl="0" lvl="0" marR="0" indent="0" marL="0">
              <a:spcBef>
                <a:spcPts val="0"/>
              </a:spcBef>
              <a:buSzPct val="25000"/>
              <a:buFont typeface="Arial"/>
              <a:buNone/>
            </a:pPr>
            <a:r>
              <a:rPr strike="noStrike" u="none" b="0" cap="none" baseline="0" sz="1800" lang="en" i="0"/>
              <a:t> </a:t>
            </a:r>
          </a:p>
          <a:p>
            <a:pPr algn="l" rtl="0" lvl="0" marR="0" indent="0" marL="0">
              <a:spcBef>
                <a:spcPts val="0"/>
              </a:spcBef>
              <a:buClr>
                <a:srgbClr val="000000"/>
              </a:buClr>
              <a:buSzPct val="100000"/>
              <a:buFont typeface="Arial"/>
              <a:buChar char="-"/>
            </a:pPr>
            <a:r>
              <a:rPr strike="noStrike" u="none" b="0" cap="none" baseline="0" sz="1800" lang="en" i="0"/>
              <a:t>… and I’ll show you how to get low var…</a:t>
            </a:r>
          </a:p>
        </p:txBody>
      </p:sp>
      <p:sp>
        <p:nvSpPr>
          <p:cNvPr id="2238" name="Shape 2238"/>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19" name="Shape 2319"/>
        <p:cNvGrpSpPr/>
        <p:nvPr/>
      </p:nvGrpSpPr>
      <p:grpSpPr>
        <a:xfrm>
          <a:off y="0" x="0"/>
          <a:ext cy="0" cx="0"/>
          <a:chOff y="0" x="0"/>
          <a:chExt cy="0" cx="0"/>
        </a:xfrm>
      </p:grpSpPr>
      <p:sp>
        <p:nvSpPr>
          <p:cNvPr id="2320" name="Shape 232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321" name="Shape 232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Clr>
                <a:srgbClr val="000000"/>
              </a:buClr>
              <a:buSzPct val="100000"/>
              <a:buFont typeface="Arial"/>
              <a:buChar char="-"/>
            </a:pPr>
            <a:r>
              <a:rPr strike="noStrike" u="none" b="0" cap="none" baseline="0" sz="1800" lang="en" i="0"/>
              <a:t>In the first part of the talk, we established that what we need from DCTCP is to maintain small queues, without loss of throughput</a:t>
            </a:r>
          </a:p>
          <a:p>
            <a:pPr algn="l" rtl="0" lvl="0" marR="0" indent="114300" marL="0">
              <a:spcBef>
                <a:spcPts val="0"/>
              </a:spcBef>
              <a:buFont typeface="Arial"/>
              <a:buNone/>
            </a:pPr>
            <a:r>
              <a:t/>
            </a:r>
            <a:endParaRPr strike="noStrike" u="none" b="0" cap="none" baseline="0" sz="1800" i="0"/>
          </a:p>
          <a:p>
            <a:pPr algn="l" rtl="0" lvl="0" marR="0" indent="0" marL="0">
              <a:spcBef>
                <a:spcPts val="0"/>
              </a:spcBef>
              <a:buClr>
                <a:srgbClr val="000000"/>
              </a:buClr>
              <a:buSzPct val="100000"/>
              <a:buFont typeface="Arial"/>
              <a:buChar char="-"/>
            </a:pPr>
            <a:r>
              <a:rPr strike="noStrike" u="none" b="0" cap="none" baseline="0" sz="1800" lang="en" i="0"/>
              <a:t>Now in the case of TCP, the question of how much buffering is needed for high throughput has been studied and is known in the literature as the buffer sizing problem.</a:t>
            </a:r>
          </a:p>
          <a:p>
            <a:pPr algn="l" rtl="0" lvl="0" marR="0" indent="0" marL="0">
              <a:spcBef>
                <a:spcPts val="0"/>
              </a:spcBef>
              <a:buSzPct val="25000"/>
              <a:buFont typeface="Arial"/>
              <a:buNone/>
            </a:pPr>
            <a:r>
              <a:rPr strike="noStrike" u="none" b="0" cap="none" baseline="0" sz="1800" lang="en" i="0"/>
              <a:t> </a:t>
            </a:r>
          </a:p>
          <a:p>
            <a:pPr algn="l" rtl="0" lvl="0" marR="0" indent="0" marL="0">
              <a:spcBef>
                <a:spcPts val="0"/>
              </a:spcBef>
              <a:buClr>
                <a:srgbClr val="000000"/>
              </a:buClr>
              <a:buSzPct val="100000"/>
              <a:buFont typeface="Arial"/>
              <a:buChar char="-"/>
            </a:pPr>
            <a:r>
              <a:rPr strike="noStrike" u="none" b="0" cap="none" baseline="0" sz="1800" lang="en" i="0"/>
              <a:t>… and I’ll show you how to get low var…</a:t>
            </a:r>
          </a:p>
        </p:txBody>
      </p:sp>
      <p:sp>
        <p:nvSpPr>
          <p:cNvPr id="2322" name="Shape 2322"/>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2" name="Shape 222"/>
        <p:cNvGrpSpPr/>
        <p:nvPr/>
      </p:nvGrpSpPr>
      <p:grpSpPr>
        <a:xfrm>
          <a:off y="0" x="0"/>
          <a:ext cy="0" cx="0"/>
          <a:chOff y="0" x="0"/>
          <a:chExt cy="0" cx="0"/>
        </a:xfrm>
      </p:grpSpPr>
      <p:sp>
        <p:nvSpPr>
          <p:cNvPr id="223" name="Shape 22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24" name="Shape 22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41" name="Shape 2341"/>
        <p:cNvGrpSpPr/>
        <p:nvPr/>
      </p:nvGrpSpPr>
      <p:grpSpPr>
        <a:xfrm>
          <a:off y="0" x="0"/>
          <a:ext cy="0" cx="0"/>
          <a:chOff y="0" x="0"/>
          <a:chExt cy="0" cx="0"/>
        </a:xfrm>
      </p:grpSpPr>
      <p:sp>
        <p:nvSpPr>
          <p:cNvPr id="2342" name="Shape 234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343" name="Shape 2343"/>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Clr>
                <a:srgbClr val="000000"/>
              </a:buClr>
              <a:buSzPct val="100000"/>
              <a:buFont typeface="Arial"/>
              <a:buChar char="-"/>
            </a:pPr>
            <a:r>
              <a:rPr strike="noStrike" u="none" b="0" cap="none" baseline="0" sz="1800" lang="en" i="0"/>
              <a:t>In the first part of the talk, we established that what we need from DCTCP is to maintain small queues, without loss of throughput</a:t>
            </a:r>
          </a:p>
          <a:p>
            <a:pPr algn="l" rtl="0" lvl="0" marR="0" indent="114300" marL="0">
              <a:spcBef>
                <a:spcPts val="0"/>
              </a:spcBef>
              <a:buFont typeface="Arial"/>
              <a:buNone/>
            </a:pPr>
            <a:r>
              <a:t/>
            </a:r>
            <a:endParaRPr strike="noStrike" u="none" b="0" cap="none" baseline="0" sz="1800" i="0"/>
          </a:p>
          <a:p>
            <a:pPr algn="l" rtl="0" lvl="0" marR="0" indent="0" marL="0">
              <a:spcBef>
                <a:spcPts val="0"/>
              </a:spcBef>
              <a:buClr>
                <a:srgbClr val="000000"/>
              </a:buClr>
              <a:buSzPct val="100000"/>
              <a:buFont typeface="Arial"/>
              <a:buChar char="-"/>
            </a:pPr>
            <a:r>
              <a:rPr strike="noStrike" u="none" b="0" cap="none" baseline="0" sz="1800" lang="en" i="0"/>
              <a:t>Now in the case of TCP, the question of how much buffering is needed for high throughput has been studied and is known in the literature as the buffer sizing problem.</a:t>
            </a:r>
          </a:p>
          <a:p>
            <a:pPr algn="l" rtl="0" lvl="0" marR="0" indent="0" marL="0">
              <a:spcBef>
                <a:spcPts val="0"/>
              </a:spcBef>
              <a:buSzPct val="25000"/>
              <a:buFont typeface="Arial"/>
              <a:buNone/>
            </a:pPr>
            <a:r>
              <a:rPr strike="noStrike" u="none" b="0" cap="none" baseline="0" sz="1800" lang="en" i="0"/>
              <a:t> </a:t>
            </a:r>
          </a:p>
          <a:p>
            <a:pPr algn="l" rtl="0" lvl="0" marR="0" indent="0" marL="0">
              <a:spcBef>
                <a:spcPts val="0"/>
              </a:spcBef>
              <a:buClr>
                <a:srgbClr val="000000"/>
              </a:buClr>
              <a:buSzPct val="100000"/>
              <a:buFont typeface="Arial"/>
              <a:buChar char="-"/>
            </a:pPr>
            <a:r>
              <a:rPr strike="noStrike" u="none" b="0" cap="none" baseline="0" sz="1800" lang="en" i="0"/>
              <a:t>… and I’ll show you how to get low var…</a:t>
            </a:r>
          </a:p>
        </p:txBody>
      </p:sp>
      <p:sp>
        <p:nvSpPr>
          <p:cNvPr id="2344" name="Shape 2344"/>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76" name="Shape 2376"/>
        <p:cNvGrpSpPr/>
        <p:nvPr/>
      </p:nvGrpSpPr>
      <p:grpSpPr>
        <a:xfrm>
          <a:off y="0" x="0"/>
          <a:ext cy="0" cx="0"/>
          <a:chOff y="0" x="0"/>
          <a:chExt cy="0" cx="0"/>
        </a:xfrm>
      </p:grpSpPr>
      <p:sp>
        <p:nvSpPr>
          <p:cNvPr id="2377" name="Shape 237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378" name="Shape 2378"/>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Clr>
                <a:srgbClr val="000000"/>
              </a:buClr>
              <a:buSzPct val="100000"/>
              <a:buFont typeface="Arial"/>
              <a:buChar char="-"/>
            </a:pPr>
            <a:r>
              <a:rPr strike="noStrike" u="none" b="0" cap="none" baseline="0" sz="1800" lang="en" i="0"/>
              <a:t>In the first part of the talk, we established that what we need from DCTCP is to maintain small queues, without loss of throughput</a:t>
            </a:r>
          </a:p>
          <a:p>
            <a:pPr algn="l" rtl="0" lvl="0" marR="0" indent="114300" marL="0">
              <a:spcBef>
                <a:spcPts val="0"/>
              </a:spcBef>
              <a:buFont typeface="Arial"/>
              <a:buNone/>
            </a:pPr>
            <a:r>
              <a:t/>
            </a:r>
            <a:endParaRPr strike="noStrike" u="none" b="0" cap="none" baseline="0" sz="1800" i="0"/>
          </a:p>
          <a:p>
            <a:pPr algn="l" rtl="0" lvl="0" marR="0" indent="0" marL="0">
              <a:spcBef>
                <a:spcPts val="0"/>
              </a:spcBef>
              <a:buClr>
                <a:srgbClr val="000000"/>
              </a:buClr>
              <a:buSzPct val="100000"/>
              <a:buFont typeface="Arial"/>
              <a:buChar char="-"/>
            </a:pPr>
            <a:r>
              <a:rPr strike="noStrike" u="none" b="0" cap="none" baseline="0" sz="1800" lang="en" i="0"/>
              <a:t>Now in the case of TCP, the question of how much buffering is needed for high throughput has been studied and is known in the literature as the buffer sizing problem.</a:t>
            </a:r>
          </a:p>
          <a:p>
            <a:pPr algn="l" rtl="0" lvl="0" marR="0" indent="0" marL="0">
              <a:spcBef>
                <a:spcPts val="0"/>
              </a:spcBef>
              <a:buSzPct val="25000"/>
              <a:buFont typeface="Arial"/>
              <a:buNone/>
            </a:pPr>
            <a:r>
              <a:rPr strike="noStrike" u="none" b="0" cap="none" baseline="0" sz="1800" lang="en" i="0"/>
              <a:t> </a:t>
            </a:r>
          </a:p>
          <a:p>
            <a:pPr algn="l" rtl="0" lvl="0" marR="0" indent="0" marL="0">
              <a:spcBef>
                <a:spcPts val="0"/>
              </a:spcBef>
              <a:buClr>
                <a:srgbClr val="000000"/>
              </a:buClr>
              <a:buSzPct val="100000"/>
              <a:buFont typeface="Arial"/>
              <a:buChar char="-"/>
            </a:pPr>
            <a:r>
              <a:rPr strike="noStrike" u="none" b="0" cap="none" baseline="0" sz="1800" lang="en" i="0"/>
              <a:t>… and I’ll show you how to get low var…</a:t>
            </a:r>
          </a:p>
        </p:txBody>
      </p:sp>
      <p:sp>
        <p:nvSpPr>
          <p:cNvPr id="2379" name="Shape 2379"/>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85" name="Shape 2385"/>
        <p:cNvGrpSpPr/>
        <p:nvPr/>
      </p:nvGrpSpPr>
      <p:grpSpPr>
        <a:xfrm>
          <a:off y="0" x="0"/>
          <a:ext cy="0" cx="0"/>
          <a:chOff y="0" x="0"/>
          <a:chExt cy="0" cx="0"/>
        </a:xfrm>
      </p:grpSpPr>
      <p:sp>
        <p:nvSpPr>
          <p:cNvPr id="2386" name="Shape 238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387" name="Shape 2387"/>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rtl="0" lvl="0">
              <a:spcBef>
                <a:spcPts val="0"/>
              </a:spcBef>
              <a:buNone/>
            </a:pPr>
            <a:r>
              <a:t/>
            </a:r>
            <a:endParaRPr strike="noStrike" u="none" b="0" cap="none" baseline="0" sz="1800" i="0"/>
          </a:p>
        </p:txBody>
      </p:sp>
      <p:sp>
        <p:nvSpPr>
          <p:cNvPr id="2388" name="Shape 2388"/>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22" name="Shape 2422"/>
        <p:cNvGrpSpPr/>
        <p:nvPr/>
      </p:nvGrpSpPr>
      <p:grpSpPr>
        <a:xfrm>
          <a:off y="0" x="0"/>
          <a:ext cy="0" cx="0"/>
          <a:chOff y="0" x="0"/>
          <a:chExt cy="0" cx="0"/>
        </a:xfrm>
      </p:grpSpPr>
      <p:sp>
        <p:nvSpPr>
          <p:cNvPr id="2423" name="Shape 242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miter/>
            <a:headEnd w="med" len="med" type="none"/>
            <a:tailEnd w="med" len="med" type="none"/>
          </a:ln>
        </p:spPr>
      </p:sp>
      <p:sp>
        <p:nvSpPr>
          <p:cNvPr id="2424" name="Shape 2424"/>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1800" lang="en" i="0">
                <a:latin typeface="Arial"/>
                <a:ea typeface="Arial"/>
                <a:cs typeface="Arial"/>
                <a:sym typeface="Arial"/>
              </a:rPr>
              <a:t>very simple marking mechanism</a:t>
            </a:r>
          </a:p>
          <a:p>
            <a:pPr algn="l" rtl="0" lvl="0" marR="0" indent="0" marL="0">
              <a:spcBef>
                <a:spcPts val="0"/>
              </a:spcBef>
              <a:buSzPct val="25000"/>
              <a:buNone/>
            </a:pPr>
            <a:r>
              <a:rPr strike="noStrike" u="none" b="0" cap="none" baseline="0" sz="1800" lang="en" i="0">
                <a:latin typeface="Arial"/>
                <a:ea typeface="Arial"/>
                <a:cs typeface="Arial"/>
                <a:sym typeface="Arial"/>
              </a:rPr>
              <a:t>not all the tunings other aqms have</a:t>
            </a:r>
          </a:p>
          <a:p>
            <a:pPr algn="l" rtl="0" lvl="0" marR="0" indent="0" marL="0">
              <a:spcBef>
                <a:spcPts val="0"/>
              </a:spcBef>
              <a:buSzPct val="25000"/>
              <a:buNone/>
            </a:pPr>
            <a:r>
              <a:rPr strike="noStrike" u="none" b="0" cap="none" baseline="0" sz="1800" lang="en" i="0">
                <a:latin typeface="Arial"/>
                <a:ea typeface="Arial"/>
                <a:cs typeface="Arial"/>
                <a:sym typeface="Arial"/>
              </a:rPr>
              <a:t>on the source side, the source is tryign to estimate the fraction of packets getting marked</a:t>
            </a:r>
          </a:p>
          <a:p>
            <a:pPr algn="l" rtl="0" lvl="0" marR="0" indent="0" marL="0">
              <a:spcBef>
                <a:spcPts val="0"/>
              </a:spcBef>
              <a:buSzPct val="25000"/>
              <a:buNone/>
            </a:pPr>
            <a:r>
              <a:rPr strike="noStrike" u="none" b="0" cap="none" baseline="0" sz="1800" lang="en" i="0">
                <a:latin typeface="Arial"/>
                <a:ea typeface="Arial"/>
                <a:cs typeface="Arial"/>
                <a:sym typeface="Arial"/>
              </a:rPr>
              <a:t>using the obs that there is a stream of ecn marks coming back – more info in the stream than in any single bit</a:t>
            </a:r>
          </a:p>
          <a:p>
            <a:pPr algn="l" rtl="0" lvl="0" marR="0" indent="0" marL="0">
              <a:spcBef>
                <a:spcPts val="0"/>
              </a:spcBef>
              <a:buNone/>
            </a:pPr>
            <a:r>
              <a:t/>
            </a:r>
            <a:endParaRPr strike="noStrike" u="none" b="0" cap="none" baseline="0" sz="1800" i="0">
              <a:latin typeface="Arial"/>
              <a:ea typeface="Arial"/>
              <a:cs typeface="Arial"/>
              <a:sym typeface="Arial"/>
            </a:endParaRPr>
          </a:p>
          <a:p>
            <a:pPr algn="l" rtl="0" lvl="0" marR="0" indent="0" marL="0">
              <a:spcBef>
                <a:spcPts val="0"/>
              </a:spcBef>
              <a:buSzPct val="25000"/>
              <a:buNone/>
            </a:pPr>
            <a:r>
              <a:rPr strike="noStrike" u="none" b="0" cap="none" baseline="0" sz="1800" lang="en" i="0">
                <a:latin typeface="Arial"/>
                <a:ea typeface="Arial"/>
                <a:cs typeface="Arial"/>
                <a:sym typeface="Arial"/>
              </a:rPr>
              <a:t>trying to maintain smooth rate variations to operate well even when using shallow buffers, and only a few flows (no stat mux)</a:t>
            </a:r>
          </a:p>
          <a:p>
            <a:pPr algn="l" rtl="0" lvl="0" marR="0" indent="0" marL="0">
              <a:spcBef>
                <a:spcPts val="0"/>
              </a:spcBef>
              <a:buNone/>
            </a:pPr>
            <a:r>
              <a:t/>
            </a:r>
            <a:endParaRPr strike="noStrike" u="none" b="0" cap="none" baseline="0" sz="1800" i="0">
              <a:latin typeface="Arial"/>
              <a:ea typeface="Arial"/>
              <a:cs typeface="Arial"/>
              <a:sym typeface="Arial"/>
            </a:endParaRPr>
          </a:p>
          <a:p>
            <a:pPr algn="l" rtl="0" lvl="0" marR="0" indent="0" marL="0">
              <a:spcBef>
                <a:spcPts val="0"/>
              </a:spcBef>
              <a:buSzPct val="25000"/>
              <a:buNone/>
            </a:pPr>
            <a:r>
              <a:rPr strike="noStrike" u="none" b="0" cap="none" baseline="0" sz="1800" lang="en" i="0">
                <a:latin typeface="Arial"/>
                <a:ea typeface="Arial"/>
                <a:cs typeface="Arial"/>
                <a:sym typeface="Arial"/>
              </a:rPr>
              <a:t>F over the last RTT.  In TCP there is always a way to get the next RTT from the window size.  Comes from the self-clocking of TCP.</a:t>
            </a:r>
          </a:p>
          <a:p>
            <a:pPr algn="l" rtl="0" lvl="0" marR="0" indent="0" marL="0">
              <a:spcBef>
                <a:spcPts val="0"/>
              </a:spcBef>
              <a:buNone/>
            </a:pPr>
            <a:r>
              <a:t/>
            </a:r>
            <a:endParaRPr strike="noStrike" u="none" b="0" cap="none" baseline="0" sz="1800" i="0">
              <a:latin typeface="Arial"/>
              <a:ea typeface="Arial"/>
              <a:cs typeface="Arial"/>
              <a:sym typeface="Arial"/>
            </a:endParaRPr>
          </a:p>
          <a:p>
            <a:pPr algn="l" rtl="0" lvl="0" marR="0" indent="0" marL="0">
              <a:spcBef>
                <a:spcPts val="0"/>
              </a:spcBef>
              <a:buSzPct val="25000"/>
              <a:buNone/>
            </a:pPr>
            <a:r>
              <a:rPr strike="noStrike" u="none" b="0" cap="none" baseline="0" sz="1800" lang="en" i="0">
                <a:latin typeface="Arial"/>
                <a:ea typeface="Arial"/>
                <a:cs typeface="Arial"/>
                <a:sym typeface="Arial"/>
              </a:rPr>
              <a:t>Only changing the decrease.  Simplest version – makes a lot of sense.  So generic could apply it to any algorithm – CTCP, CUBIC – how to cut its window leaving increase part to what it already does.   Have to be careful here.  </a:t>
            </a:r>
          </a:p>
        </p:txBody>
      </p:sp>
      <p:sp>
        <p:nvSpPr>
          <p:cNvPr id="2425" name="Shape 2425"/>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33" name="Shape 2433"/>
        <p:cNvGrpSpPr/>
        <p:nvPr/>
      </p:nvGrpSpPr>
      <p:grpSpPr>
        <a:xfrm>
          <a:off y="0" x="0"/>
          <a:ext cy="0" cx="0"/>
          <a:chOff y="0" x="0"/>
          <a:chExt cy="0" cx="0"/>
        </a:xfrm>
      </p:grpSpPr>
      <p:sp>
        <p:nvSpPr>
          <p:cNvPr id="2434" name="Shape 243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435" name="Shape 2435"/>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rtl="0" lvl="0">
              <a:spcBef>
                <a:spcPts val="0"/>
              </a:spcBef>
              <a:buNone/>
            </a:pPr>
            <a:r>
              <a:rPr strike="noStrike" u="none" b="0" cap="none" baseline="0" sz="1800" lang="en" i="0"/>
              <a:t>Not ns2.</a:t>
            </a:r>
          </a:p>
        </p:txBody>
      </p:sp>
      <p:sp>
        <p:nvSpPr>
          <p:cNvPr id="2436" name="Shape 2436"/>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
              <a:t> </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41" name="Shape 2441"/>
        <p:cNvGrpSpPr/>
        <p:nvPr/>
      </p:nvGrpSpPr>
      <p:grpSpPr>
        <a:xfrm>
          <a:off y="0" x="0"/>
          <a:ext cy="0" cx="0"/>
          <a:chOff y="0" x="0"/>
          <a:chExt cy="0" cx="0"/>
        </a:xfrm>
      </p:grpSpPr>
      <p:sp>
        <p:nvSpPr>
          <p:cNvPr id="2442" name="Shape 244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443" name="Shape 244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7" name="Shape 227"/>
        <p:cNvGrpSpPr/>
        <p:nvPr/>
      </p:nvGrpSpPr>
      <p:grpSpPr>
        <a:xfrm>
          <a:off y="0" x="0"/>
          <a:ext cy="0" cx="0"/>
          <a:chOff y="0" x="0"/>
          <a:chExt cy="0" cx="0"/>
        </a:xfrm>
      </p:grpSpPr>
      <p:sp>
        <p:nvSpPr>
          <p:cNvPr id="228" name="Shape 22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29" name="Shape 22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5" name="Shape 235"/>
        <p:cNvGrpSpPr/>
        <p:nvPr/>
      </p:nvGrpSpPr>
      <p:grpSpPr>
        <a:xfrm>
          <a:off y="0" x="0"/>
          <a:ext cy="0" cx="0"/>
          <a:chOff y="0" x="0"/>
          <a:chExt cy="0" cx="0"/>
        </a:xfrm>
      </p:grpSpPr>
      <p:sp>
        <p:nvSpPr>
          <p:cNvPr id="236" name="Shape 23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37" name="Shape 23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3.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4.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5.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6.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7.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8.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9.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0.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1.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2.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3.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4.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5.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6.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7.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8.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9.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media/image20.png" Type="http://schemas.openxmlformats.org/officeDocument/2006/relationships/image" Id="rId2"/><Relationship Target="../slideMasters/slideMaster2.xml" Type="http://schemas.openxmlformats.org/officeDocument/2006/relationships/slideMaster" Id="rId1"/><Relationship Target="../media/image09.png" Type="http://schemas.openxmlformats.org/officeDocument/2006/relationships/image" Id="rId3"/></Relationships>
</file>

<file path=ppt/slideLayouts/_rels/slideLayout9.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2111123" x="685800"/>
            <a:ext cy="1546500"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9" name="Shape 9"/>
          <p:cNvSpPr txBox="1"/>
          <p:nvPr>
            <p:ph idx="1" type="subTitle"/>
          </p:nvPr>
        </p:nvSpPr>
        <p:spPr>
          <a:xfrm>
            <a:off y="3786737" x="685800"/>
            <a:ext cy="1046400"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7" name="Shape 47"/>
        <p:cNvGrpSpPr/>
        <p:nvPr/>
      </p:nvGrpSpPr>
      <p:grpSpPr>
        <a:xfrm>
          <a:off y="0" x="0"/>
          <a:ext cy="0" cx="0"/>
          <a:chOff y="0" x="0"/>
          <a:chExt cy="0" cx="0"/>
        </a:xfrm>
      </p:grpSpPr>
      <p:sp>
        <p:nvSpPr>
          <p:cNvPr id="48" name="Shape 48"/>
          <p:cNvSpPr txBox="1"/>
          <p:nvPr>
            <p:ph type="title"/>
          </p:nvPr>
        </p:nvSpPr>
        <p:spPr>
          <a:xfrm>
            <a:off y="4406900" x="722312"/>
            <a:ext cy="1361999" cx="7772400"/>
          </a:xfrm>
          <a:prstGeom prst="rect">
            <a:avLst/>
          </a:prstGeom>
          <a:noFill/>
          <a:ln>
            <a:noFill/>
          </a:ln>
        </p:spPr>
        <p:txBody>
          <a:bodyPr bIns="91425" rIns="91425" lIns="91425" t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9" name="Shape 49"/>
          <p:cNvSpPr txBox="1"/>
          <p:nvPr>
            <p:ph idx="1" type="body"/>
          </p:nvPr>
        </p:nvSpPr>
        <p:spPr>
          <a:xfrm>
            <a:off y="2906713" x="722312"/>
            <a:ext cy="1500300" cx="7772400"/>
          </a:xfrm>
          <a:prstGeom prst="rect">
            <a:avLst/>
          </a:prstGeom>
          <a:noFill/>
          <a:ln>
            <a:noFill/>
          </a:ln>
        </p:spPr>
        <p:txBody>
          <a:bodyPr bIns="91425" rIns="91425" lIns="91425" tIns="91425" anchor="b" anchorCtr="0"/>
          <a:lstStyle>
            <a:lvl1pPr rtl="0" indent="0" marL="0">
              <a:spcBef>
                <a:spcPts val="0"/>
              </a:spcBef>
              <a:buClr>
                <a:srgbClr val="888888"/>
              </a:buClr>
              <a:buFont typeface="Calibri"/>
              <a:buNone/>
              <a:defRPr/>
            </a:lvl1pPr>
            <a:lvl2pPr rtl="0" indent="0" marL="457200">
              <a:spcBef>
                <a:spcPts val="0"/>
              </a:spcBef>
              <a:buClr>
                <a:srgbClr val="888888"/>
              </a:buClr>
              <a:buFont typeface="Calibri"/>
              <a:buNone/>
              <a:defRPr/>
            </a:lvl2pPr>
            <a:lvl3pPr rtl="0" indent="0" marL="914400">
              <a:spcBef>
                <a:spcPts val="0"/>
              </a:spcBef>
              <a:buClr>
                <a:srgbClr val="888888"/>
              </a:buClr>
              <a:buFont typeface="Calibri"/>
              <a:buNone/>
              <a:defRPr/>
            </a:lvl3pPr>
            <a:lvl4pPr rtl="0" indent="0" marL="1371600">
              <a:spcBef>
                <a:spcPts val="0"/>
              </a:spcBef>
              <a:buClr>
                <a:srgbClr val="888888"/>
              </a:buClr>
              <a:buFont typeface="Calibri"/>
              <a:buNone/>
              <a:defRPr/>
            </a:lvl4pPr>
            <a:lvl5pPr rtl="0" indent="0" marL="1828800">
              <a:spcBef>
                <a:spcPts val="0"/>
              </a:spcBef>
              <a:buClr>
                <a:srgbClr val="888888"/>
              </a:buClr>
              <a:buFont typeface="Calibri"/>
              <a:buNone/>
              <a:defRPr/>
            </a:lvl5pPr>
            <a:lvl6pPr rtl="0" indent="0" marL="2286000">
              <a:spcBef>
                <a:spcPts val="0"/>
              </a:spcBef>
              <a:buClr>
                <a:srgbClr val="888888"/>
              </a:buClr>
              <a:buFont typeface="Calibri"/>
              <a:buNone/>
              <a:defRPr/>
            </a:lvl6pPr>
            <a:lvl7pPr rtl="0" indent="0" marL="2743200">
              <a:spcBef>
                <a:spcPts val="0"/>
              </a:spcBef>
              <a:buClr>
                <a:srgbClr val="888888"/>
              </a:buClr>
              <a:buFont typeface="Calibri"/>
              <a:buNone/>
              <a:defRPr/>
            </a:lvl7pPr>
            <a:lvl8pPr rtl="0" indent="0" marL="3200400">
              <a:spcBef>
                <a:spcPts val="0"/>
              </a:spcBef>
              <a:buClr>
                <a:srgbClr val="888888"/>
              </a:buClr>
              <a:buFont typeface="Calibri"/>
              <a:buNone/>
              <a:defRPr/>
            </a:lvl8pPr>
            <a:lvl9pPr rtl="0" indent="0" marL="3657600">
              <a:spcBef>
                <a:spcPts val="0"/>
              </a:spcBef>
              <a:buClr>
                <a:srgbClr val="888888"/>
              </a:buClr>
              <a:buFont typeface="Calibri"/>
              <a:buNone/>
              <a:defRPr/>
            </a:lvl9pPr>
          </a:lstStyle>
          <a:p/>
        </p:txBody>
      </p:sp>
      <p:sp>
        <p:nvSpPr>
          <p:cNvPr id="50" name="Shape 50"/>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1" name="Shape 51"/>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52" name="Shape 52"/>
        <p:cNvGrpSpPr/>
        <p:nvPr/>
      </p:nvGrpSpPr>
      <p:grpSpPr>
        <a:xfrm>
          <a:off y="0" x="0"/>
          <a:ext cy="0" cx="0"/>
          <a:chOff y="0" x="0"/>
          <a:chExt cy="0" cx="0"/>
        </a:xfrm>
      </p:grpSpPr>
      <p:sp>
        <p:nvSpPr>
          <p:cNvPr id="53" name="Shape 53"/>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4" name="Shape 54"/>
          <p:cNvSpPr txBox="1"/>
          <p:nvPr>
            <p:ph idx="1" type="body"/>
          </p:nvPr>
        </p:nvSpPr>
        <p:spPr>
          <a:xfrm>
            <a:off y="1600200" x="457200"/>
            <a:ext cy="4526100" cx="40385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5" name="Shape 55"/>
          <p:cNvSpPr txBox="1"/>
          <p:nvPr>
            <p:ph idx="2" type="body"/>
          </p:nvPr>
        </p:nvSpPr>
        <p:spPr>
          <a:xfrm>
            <a:off y="1600200" x="4648200"/>
            <a:ext cy="4526100" cx="40385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6" name="Shape 56"/>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7" name="Shape 57"/>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8" name="Shape 58"/>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59" name="Shape 59"/>
        <p:cNvGrpSpPr/>
        <p:nvPr/>
      </p:nvGrpSpPr>
      <p:grpSpPr>
        <a:xfrm>
          <a:off y="0" x="0"/>
          <a:ext cy="0" cx="0"/>
          <a:chOff y="0" x="0"/>
          <a:chExt cy="0" cx="0"/>
        </a:xfrm>
      </p:grpSpPr>
      <p:sp>
        <p:nvSpPr>
          <p:cNvPr id="60" name="Shape 60"/>
          <p:cNvSpPr txBox="1"/>
          <p:nvPr>
            <p:ph type="title"/>
          </p:nvPr>
        </p:nvSpPr>
        <p:spPr>
          <a:xfrm>
            <a:off y="274637" x="457200"/>
            <a:ext cy="1143000"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1" name="Shape 61"/>
          <p:cNvSpPr txBox="1"/>
          <p:nvPr>
            <p:ph idx="1" type="body"/>
          </p:nvPr>
        </p:nvSpPr>
        <p:spPr>
          <a:xfrm>
            <a:off y="1535112" x="457200"/>
            <a:ext cy="639900" cx="4040099"/>
          </a:xfrm>
          <a:prstGeom prst="rect">
            <a:avLst/>
          </a:prstGeom>
          <a:noFill/>
          <a:ln>
            <a:noFill/>
          </a:ln>
        </p:spPr>
        <p:txBody>
          <a:bodyPr bIns="91425" rIns="91425" lIns="91425" tIns="91425" anchor="b"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
        <p:nvSpPr>
          <p:cNvPr id="62" name="Shape 62"/>
          <p:cNvSpPr txBox="1"/>
          <p:nvPr>
            <p:ph idx="2" type="body"/>
          </p:nvPr>
        </p:nvSpPr>
        <p:spPr>
          <a:xfrm>
            <a:off y="2174875" x="457200"/>
            <a:ext cy="3951300" cx="40400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3" name="Shape 63"/>
          <p:cNvSpPr txBox="1"/>
          <p:nvPr>
            <p:ph idx="3" type="body"/>
          </p:nvPr>
        </p:nvSpPr>
        <p:spPr>
          <a:xfrm>
            <a:off y="1535112" x="4645025"/>
            <a:ext cy="639900" cx="4041900"/>
          </a:xfrm>
          <a:prstGeom prst="rect">
            <a:avLst/>
          </a:prstGeom>
          <a:noFill/>
          <a:ln>
            <a:noFill/>
          </a:ln>
        </p:spPr>
        <p:txBody>
          <a:bodyPr bIns="91425" rIns="91425" lIns="91425" tIns="91425" anchor="b"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
        <p:nvSpPr>
          <p:cNvPr id="64" name="Shape 64"/>
          <p:cNvSpPr txBox="1"/>
          <p:nvPr>
            <p:ph idx="4" type="body"/>
          </p:nvPr>
        </p:nvSpPr>
        <p:spPr>
          <a:xfrm>
            <a:off y="2174875" x="4645025"/>
            <a:ext cy="3951300" cx="404190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5" name="Shape 65"/>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6" name="Shape 66"/>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7" name="Shape 67"/>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8" name="Shape 68"/>
        <p:cNvGrpSpPr/>
        <p:nvPr/>
      </p:nvGrpSpPr>
      <p:grpSpPr>
        <a:xfrm>
          <a:off y="0" x="0"/>
          <a:ext cy="0" cx="0"/>
          <a:chOff y="0" x="0"/>
          <a:chExt cy="0" cx="0"/>
        </a:xfrm>
      </p:grpSpPr>
      <p:sp>
        <p:nvSpPr>
          <p:cNvPr id="69" name="Shape 69"/>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0" name="Shape 70"/>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1" name="Shape 71"/>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2" name="Shape 72"/>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3" name="Shape 73"/>
        <p:cNvGrpSpPr/>
        <p:nvPr/>
      </p:nvGrpSpPr>
      <p:grpSpPr>
        <a:xfrm>
          <a:off y="0" x="0"/>
          <a:ext cy="0" cx="0"/>
          <a:chOff y="0" x="0"/>
          <a:chExt cy="0" cx="0"/>
        </a:xfrm>
      </p:grpSpPr>
      <p:sp>
        <p:nvSpPr>
          <p:cNvPr id="74" name="Shape 74"/>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5" name="Shape 75"/>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6" name="Shape 76"/>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77" name="Shape 77"/>
        <p:cNvGrpSpPr/>
        <p:nvPr/>
      </p:nvGrpSpPr>
      <p:grpSpPr>
        <a:xfrm>
          <a:off y="0" x="0"/>
          <a:ext cy="0" cx="0"/>
          <a:chOff y="0" x="0"/>
          <a:chExt cy="0" cx="0"/>
        </a:xfrm>
      </p:grpSpPr>
      <p:sp>
        <p:nvSpPr>
          <p:cNvPr id="78" name="Shape 78"/>
          <p:cNvSpPr txBox="1"/>
          <p:nvPr>
            <p:ph type="title"/>
          </p:nvPr>
        </p:nvSpPr>
        <p:spPr>
          <a:xfrm>
            <a:off y="273050" x="457200"/>
            <a:ext cy="1161900" cx="3008399"/>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9" name="Shape 79"/>
          <p:cNvSpPr txBox="1"/>
          <p:nvPr>
            <p:ph idx="1" type="body"/>
          </p:nvPr>
        </p:nvSpPr>
        <p:spPr>
          <a:xfrm>
            <a:off y="273050" x="3575050"/>
            <a:ext cy="5852999" cx="51116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0" name="Shape 80"/>
          <p:cNvSpPr txBox="1"/>
          <p:nvPr>
            <p:ph idx="2" type="body"/>
          </p:nvPr>
        </p:nvSpPr>
        <p:spPr>
          <a:xfrm>
            <a:off y="1435100" x="457200"/>
            <a:ext cy="4691099" cx="3008399"/>
          </a:xfrm>
          <a:prstGeom prst="rect">
            <a:avLst/>
          </a:prstGeom>
          <a:noFill/>
          <a:ln>
            <a:noFill/>
          </a:ln>
        </p:spPr>
        <p:txBody>
          <a:bodyPr bIns="91425" rIns="91425" lIns="91425" tIns="91425" anchor="t"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
        <p:nvSpPr>
          <p:cNvPr id="81" name="Shape 81"/>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2" name="Shape 82"/>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3" name="Shape 83"/>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84" name="Shape 84"/>
        <p:cNvGrpSpPr/>
        <p:nvPr/>
      </p:nvGrpSpPr>
      <p:grpSpPr>
        <a:xfrm>
          <a:off y="0" x="0"/>
          <a:ext cy="0" cx="0"/>
          <a:chOff y="0" x="0"/>
          <a:chExt cy="0" cx="0"/>
        </a:xfrm>
      </p:grpSpPr>
      <p:sp>
        <p:nvSpPr>
          <p:cNvPr id="85" name="Shape 85"/>
          <p:cNvSpPr txBox="1"/>
          <p:nvPr>
            <p:ph type="title"/>
          </p:nvPr>
        </p:nvSpPr>
        <p:spPr>
          <a:xfrm>
            <a:off y="4800600" x="1792288"/>
            <a:ext cy="566699" cx="5486399"/>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6" name="Shape 86"/>
          <p:cNvSpPr/>
          <p:nvPr>
            <p:ph idx="2" type="pic"/>
          </p:nvPr>
        </p:nvSpPr>
        <p:spPr>
          <a:xfrm>
            <a:off y="612775" x="1792288"/>
            <a:ext cy="4114800" cx="5486399"/>
          </a:xfrm>
          <a:prstGeom prst="rect">
            <a:avLst/>
          </a:prstGeom>
          <a:noFill/>
          <a:ln>
            <a:noFill/>
          </a:ln>
        </p:spPr>
      </p:sp>
      <p:sp>
        <p:nvSpPr>
          <p:cNvPr id="87" name="Shape 87"/>
          <p:cNvSpPr txBox="1"/>
          <p:nvPr>
            <p:ph idx="1" type="body"/>
          </p:nvPr>
        </p:nvSpPr>
        <p:spPr>
          <a:xfrm>
            <a:off y="5367337" x="1792288"/>
            <a:ext cy="804899" cx="5486399"/>
          </a:xfrm>
          <a:prstGeom prst="rect">
            <a:avLst/>
          </a:prstGeom>
          <a:noFill/>
          <a:ln>
            <a:noFill/>
          </a:ln>
        </p:spPr>
        <p:txBody>
          <a:bodyPr bIns="91425" rIns="91425" lIns="91425" tIns="91425" anchor="t"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
        <p:nvSpPr>
          <p:cNvPr id="88" name="Shape 88"/>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9" name="Shape 89"/>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90" name="Shape 90"/>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91" name="Shape 91"/>
        <p:cNvGrpSpPr/>
        <p:nvPr/>
      </p:nvGrpSpPr>
      <p:grpSpPr>
        <a:xfrm>
          <a:off y="0" x="0"/>
          <a:ext cy="0" cx="0"/>
          <a:chOff y="0" x="0"/>
          <a:chExt cy="0" cx="0"/>
        </a:xfrm>
      </p:grpSpPr>
      <p:sp>
        <p:nvSpPr>
          <p:cNvPr id="92" name="Shape 92"/>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3" name="Shape 93"/>
          <p:cNvSpPr txBox="1"/>
          <p:nvPr>
            <p:ph idx="1" type="body"/>
          </p:nvPr>
        </p:nvSpPr>
        <p:spPr>
          <a:xfrm rot="5400000">
            <a:off y="-251550" x="2308949"/>
            <a:ext cy="8229600" cx="4526100"/>
          </a:xfrm>
          <a:prstGeom prst="rect">
            <a:avLst/>
          </a:prstGeom>
          <a:noFill/>
          <a:ln>
            <a:noFill/>
          </a:ln>
        </p:spPr>
        <p:txBody>
          <a:bodyPr bIns="91425" rIns="91425" lIns="91425" tIns="91425" anchor="t" anchorCtr="0"/>
          <a:lstStyle>
            <a:lvl1pPr algn="l" rtl="0" indent="-139700" marL="342900">
              <a:spcBef>
                <a:spcPts val="640"/>
              </a:spcBef>
              <a:buClr>
                <a:schemeClr val="dk1"/>
              </a:buClr>
              <a:buFont typeface="Calibri"/>
              <a:buChar char="•"/>
              <a:defRPr/>
            </a:lvl1pPr>
            <a:lvl2pPr algn="l" rtl="0" indent="-107950" marL="742950">
              <a:spcBef>
                <a:spcPts val="560"/>
              </a:spcBef>
              <a:buClr>
                <a:schemeClr val="dk1"/>
              </a:buClr>
              <a:buFont typeface="Calibri"/>
              <a:buChar char="–"/>
              <a:defRPr/>
            </a:lvl2pPr>
            <a:lvl3pPr algn="l" rtl="0" indent="-76200" marL="1143000">
              <a:spcBef>
                <a:spcPts val="480"/>
              </a:spcBef>
              <a:buClr>
                <a:schemeClr val="dk1"/>
              </a:buClr>
              <a:buFont typeface="Calibri"/>
              <a:buChar char="•"/>
              <a:defRPr/>
            </a:lvl3pPr>
            <a:lvl4pPr algn="l" rtl="0" indent="-101600" marL="1600200">
              <a:spcBef>
                <a:spcPts val="400"/>
              </a:spcBef>
              <a:buClr>
                <a:schemeClr val="dk1"/>
              </a:buClr>
              <a:buFont typeface="Calibri"/>
              <a:buChar char="–"/>
              <a:defRPr/>
            </a:lvl4pPr>
            <a:lvl5pPr algn="l" rtl="0" indent="-101600" marL="2057400">
              <a:spcBef>
                <a:spcPts val="400"/>
              </a:spcBef>
              <a:buClr>
                <a:schemeClr val="dk1"/>
              </a:buClr>
              <a:buFont typeface="Calibri"/>
              <a:buChar char="»"/>
              <a:defRPr/>
            </a:lvl5pPr>
            <a:lvl6pPr algn="l" rtl="0" indent="-101600" marL="2514600">
              <a:spcBef>
                <a:spcPts val="400"/>
              </a:spcBef>
              <a:buClr>
                <a:schemeClr val="dk1"/>
              </a:buClr>
              <a:buFont typeface="Calibri"/>
              <a:buChar char="•"/>
              <a:defRPr/>
            </a:lvl6pPr>
            <a:lvl7pPr algn="l" rtl="0" indent="-101600" marL="2971800">
              <a:spcBef>
                <a:spcPts val="400"/>
              </a:spcBef>
              <a:buClr>
                <a:schemeClr val="dk1"/>
              </a:buClr>
              <a:buFont typeface="Calibri"/>
              <a:buChar char="•"/>
              <a:defRPr/>
            </a:lvl7pPr>
            <a:lvl8pPr algn="l" rtl="0" indent="-101600" marL="3429000">
              <a:spcBef>
                <a:spcPts val="400"/>
              </a:spcBef>
              <a:buClr>
                <a:schemeClr val="dk1"/>
              </a:buClr>
              <a:buFont typeface="Calibri"/>
              <a:buChar char="•"/>
              <a:defRPr/>
            </a:lvl8pPr>
            <a:lvl9pPr algn="l" rtl="0" indent="-101600" marL="3886200">
              <a:spcBef>
                <a:spcPts val="400"/>
              </a:spcBef>
              <a:buClr>
                <a:schemeClr val="dk1"/>
              </a:buClr>
              <a:buFont typeface="Calibri"/>
              <a:buChar char="•"/>
              <a:defRPr/>
            </a:lvl9pPr>
          </a:lstStyle>
          <a:p/>
        </p:txBody>
      </p:sp>
      <p:sp>
        <p:nvSpPr>
          <p:cNvPr id="94" name="Shape 94"/>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95" name="Shape 95"/>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96" name="Shape 96"/>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97" name="Shape 97"/>
        <p:cNvGrpSpPr/>
        <p:nvPr/>
      </p:nvGrpSpPr>
      <p:grpSpPr>
        <a:xfrm>
          <a:off y="0" x="0"/>
          <a:ext cy="0" cx="0"/>
          <a:chOff y="0" x="0"/>
          <a:chExt cy="0" cx="0"/>
        </a:xfrm>
      </p:grpSpPr>
      <p:sp>
        <p:nvSpPr>
          <p:cNvPr id="98" name="Shape 98"/>
          <p:cNvSpPr txBox="1"/>
          <p:nvPr>
            <p:ph type="title"/>
          </p:nvPr>
        </p:nvSpPr>
        <p:spPr>
          <a:xfrm rot="5400000">
            <a:off y="2171687" x="4732349"/>
            <a:ext cy="2057400" cx="585150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9" name="Shape 99"/>
          <p:cNvSpPr txBox="1"/>
          <p:nvPr>
            <p:ph idx="1" type="body"/>
          </p:nvPr>
        </p:nvSpPr>
        <p:spPr>
          <a:xfrm rot="5400000">
            <a:off y="190488" x="541350"/>
            <a:ext cy="6019799" cx="5851500"/>
          </a:xfrm>
          <a:prstGeom prst="rect">
            <a:avLst/>
          </a:prstGeom>
          <a:noFill/>
          <a:ln>
            <a:noFill/>
          </a:ln>
        </p:spPr>
        <p:txBody>
          <a:bodyPr bIns="91425" rIns="91425" lIns="91425" tIns="91425" anchor="t" anchorCtr="0"/>
          <a:lstStyle>
            <a:lvl1pPr algn="l" rtl="0" indent="-139700" marL="342900">
              <a:spcBef>
                <a:spcPts val="640"/>
              </a:spcBef>
              <a:buClr>
                <a:schemeClr val="dk1"/>
              </a:buClr>
              <a:buFont typeface="Calibri"/>
              <a:buChar char="•"/>
              <a:defRPr/>
            </a:lvl1pPr>
            <a:lvl2pPr algn="l" rtl="0" indent="-107950" marL="742950">
              <a:spcBef>
                <a:spcPts val="560"/>
              </a:spcBef>
              <a:buClr>
                <a:schemeClr val="dk1"/>
              </a:buClr>
              <a:buFont typeface="Calibri"/>
              <a:buChar char="–"/>
              <a:defRPr/>
            </a:lvl2pPr>
            <a:lvl3pPr algn="l" rtl="0" indent="-76200" marL="1143000">
              <a:spcBef>
                <a:spcPts val="480"/>
              </a:spcBef>
              <a:buClr>
                <a:schemeClr val="dk1"/>
              </a:buClr>
              <a:buFont typeface="Calibri"/>
              <a:buChar char="•"/>
              <a:defRPr/>
            </a:lvl3pPr>
            <a:lvl4pPr algn="l" rtl="0" indent="-101600" marL="1600200">
              <a:spcBef>
                <a:spcPts val="400"/>
              </a:spcBef>
              <a:buClr>
                <a:schemeClr val="dk1"/>
              </a:buClr>
              <a:buFont typeface="Calibri"/>
              <a:buChar char="–"/>
              <a:defRPr/>
            </a:lvl4pPr>
            <a:lvl5pPr algn="l" rtl="0" indent="-101600" marL="2057400">
              <a:spcBef>
                <a:spcPts val="400"/>
              </a:spcBef>
              <a:buClr>
                <a:schemeClr val="dk1"/>
              </a:buClr>
              <a:buFont typeface="Calibri"/>
              <a:buChar char="»"/>
              <a:defRPr/>
            </a:lvl5pPr>
            <a:lvl6pPr algn="l" rtl="0" indent="-101600" marL="2514600">
              <a:spcBef>
                <a:spcPts val="400"/>
              </a:spcBef>
              <a:buClr>
                <a:schemeClr val="dk1"/>
              </a:buClr>
              <a:buFont typeface="Calibri"/>
              <a:buChar char="•"/>
              <a:defRPr/>
            </a:lvl6pPr>
            <a:lvl7pPr algn="l" rtl="0" indent="-101600" marL="2971800">
              <a:spcBef>
                <a:spcPts val="400"/>
              </a:spcBef>
              <a:buClr>
                <a:schemeClr val="dk1"/>
              </a:buClr>
              <a:buFont typeface="Calibri"/>
              <a:buChar char="•"/>
              <a:defRPr/>
            </a:lvl7pPr>
            <a:lvl8pPr algn="l" rtl="0" indent="-101600" marL="3429000">
              <a:spcBef>
                <a:spcPts val="400"/>
              </a:spcBef>
              <a:buClr>
                <a:schemeClr val="dk1"/>
              </a:buClr>
              <a:buFont typeface="Calibri"/>
              <a:buChar char="•"/>
              <a:defRPr/>
            </a:lvl8pPr>
            <a:lvl9pPr algn="l" rtl="0" indent="-101600" marL="3886200">
              <a:spcBef>
                <a:spcPts val="400"/>
              </a:spcBef>
              <a:buClr>
                <a:schemeClr val="dk1"/>
              </a:buClr>
              <a:buFont typeface="Calibri"/>
              <a:buChar char="•"/>
              <a:defRPr/>
            </a:lvl9pPr>
          </a:lstStyle>
          <a:p/>
        </p:txBody>
      </p:sp>
      <p:sp>
        <p:nvSpPr>
          <p:cNvPr id="100" name="Shape 100"/>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01" name="Shape 101"/>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02" name="Shape 102"/>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09" name="Shape 109"/>
        <p:cNvGrpSpPr/>
        <p:nvPr/>
      </p:nvGrpSpPr>
      <p:grpSpPr>
        <a:xfrm>
          <a:off y="0" x="0"/>
          <a:ext cy="0" cx="0"/>
          <a:chOff y="0" x="0"/>
          <a:chExt cy="0" cx="0"/>
        </a:xfrm>
      </p:grpSpPr>
      <p:sp>
        <p:nvSpPr>
          <p:cNvPr id="110" name="Shape 110"/>
          <p:cNvSpPr txBox="1"/>
          <p:nvPr>
            <p:ph type="ctrTitle"/>
          </p:nvPr>
        </p:nvSpPr>
        <p:spPr>
          <a:xfrm>
            <a:off y="2130425" x="685800"/>
            <a:ext cy="1470000" cx="7772400"/>
          </a:xfrm>
          <a:prstGeom prst="rect">
            <a:avLst/>
          </a:prstGeom>
          <a:noFill/>
          <a:ln>
            <a:noFill/>
          </a:ln>
        </p:spPr>
        <p:txBody>
          <a:bodyPr bIns="91425" rIns="91425" lIns="91425" tIns="91425" anchor="ctr" anchorCtr="0"/>
          <a:lstStyle>
            <a:lvl1pPr algn="ctr" rtl="0" marR="0" indent="0" marL="0">
              <a:spcBef>
                <a:spcPts val="0"/>
              </a:spcBef>
              <a:buClr>
                <a:srgbClr val="0000CC"/>
              </a:buClr>
              <a:buFont typeface="Calibri"/>
              <a:buNone/>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11" name="Shape 111"/>
          <p:cNvSpPr txBox="1"/>
          <p:nvPr>
            <p:ph idx="1" type="subTitle"/>
          </p:nvPr>
        </p:nvSpPr>
        <p:spPr>
          <a:xfrm>
            <a:off y="3886200" x="1371600"/>
            <a:ext cy="1752600" cx="6400799"/>
          </a:xfrm>
          <a:prstGeom prst="rect">
            <a:avLst/>
          </a:prstGeom>
          <a:noFill/>
          <a:ln>
            <a:noFill/>
          </a:ln>
        </p:spPr>
        <p:txBody>
          <a:bodyPr bIns="91425" rIns="91425" lIns="91425" tIns="91425" anchor="t" anchorCtr="0"/>
          <a:lstStyle>
            <a:lvl1pPr algn="ctr" rtl="0" marR="0" indent="0" marL="0">
              <a:spcBef>
                <a:spcPts val="560"/>
              </a:spcBef>
              <a:buClr>
                <a:srgbClr val="888888"/>
              </a:buClr>
              <a:buFont typeface="Calibri"/>
              <a:buNone/>
              <a:defRPr/>
            </a:lvl1pPr>
            <a:lvl2pPr algn="ctr" rtl="0" marR="0" indent="0" marL="457200">
              <a:spcBef>
                <a:spcPts val="480"/>
              </a:spcBef>
              <a:buClr>
                <a:srgbClr val="888888"/>
              </a:buClr>
              <a:buFont typeface="Calibri"/>
              <a:buNone/>
              <a:defRPr/>
            </a:lvl2pPr>
            <a:lvl3pPr algn="ctr" rtl="0" marR="0" indent="0" marL="914400">
              <a:spcBef>
                <a:spcPts val="400"/>
              </a:spcBef>
              <a:buClr>
                <a:srgbClr val="888888"/>
              </a:buClr>
              <a:buFont typeface="Calibri"/>
              <a:buNone/>
              <a:defRPr/>
            </a:lvl3pPr>
            <a:lvl4pPr algn="ctr" rtl="0" marR="0" indent="0" marL="1371600">
              <a:spcBef>
                <a:spcPts val="360"/>
              </a:spcBef>
              <a:buClr>
                <a:srgbClr val="888888"/>
              </a:buClr>
              <a:buFont typeface="Calibri"/>
              <a:buNone/>
              <a:defRPr/>
            </a:lvl4pPr>
            <a:lvl5pPr algn="ctr" rtl="0" marR="0" indent="0" marL="1828800">
              <a:spcBef>
                <a:spcPts val="360"/>
              </a:spcBef>
              <a:buClr>
                <a:srgbClr val="888888"/>
              </a:buClr>
              <a:buFont typeface="Calibri"/>
              <a:buNone/>
              <a:defRPr/>
            </a:lvl5pPr>
            <a:lvl6pPr algn="ctr" rtl="0" marR="0" indent="0" marL="2286000">
              <a:spcBef>
                <a:spcPts val="400"/>
              </a:spcBef>
              <a:buClr>
                <a:srgbClr val="888888"/>
              </a:buClr>
              <a:buFont typeface="Calibri"/>
              <a:buNone/>
              <a:defRPr/>
            </a:lvl6pPr>
            <a:lvl7pPr algn="ctr" rtl="0" marR="0" indent="0" marL="2743200">
              <a:spcBef>
                <a:spcPts val="400"/>
              </a:spcBef>
              <a:buClr>
                <a:srgbClr val="888888"/>
              </a:buClr>
              <a:buFont typeface="Calibri"/>
              <a:buNone/>
              <a:defRPr/>
            </a:lvl7pPr>
            <a:lvl8pPr algn="ctr" rtl="0" marR="0" indent="0" marL="3200400">
              <a:spcBef>
                <a:spcPts val="400"/>
              </a:spcBef>
              <a:buClr>
                <a:srgbClr val="888888"/>
              </a:buClr>
              <a:buFont typeface="Calibri"/>
              <a:buNone/>
              <a:defRPr/>
            </a:lvl8pPr>
            <a:lvl9pPr algn="ctr" rtl="0" marR="0" indent="0" marL="3657600">
              <a:spcBef>
                <a:spcPts val="400"/>
              </a:spcBef>
              <a:buClr>
                <a:srgbClr val="888888"/>
              </a:buClr>
              <a:buFont typeface="Calibri"/>
              <a:buNone/>
              <a:defRPr/>
            </a:lvl9pPr>
          </a:lstStyle>
          <a:p/>
        </p:txBody>
      </p:sp>
      <p:sp>
        <p:nvSpPr>
          <p:cNvPr id="112" name="Shape 112"/>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13" name="Shape 113"/>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14" name="Shape 114"/>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600200" x="457200"/>
            <a:ext cy="496770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15" name="Shape 115"/>
        <p:cNvGrpSpPr/>
        <p:nvPr/>
      </p:nvGrpSpPr>
      <p:grpSpPr>
        <a:xfrm>
          <a:off y="0" x="0"/>
          <a:ext cy="0" cx="0"/>
          <a:chOff y="0" x="0"/>
          <a:chExt cy="0" cx="0"/>
        </a:xfrm>
      </p:grpSpPr>
      <p:sp>
        <p:nvSpPr>
          <p:cNvPr id="116" name="Shape 116"/>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buClr>
                <a:srgbClr val="0000CC"/>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7" name="Shape 117"/>
          <p:cNvSpPr txBox="1"/>
          <p:nvPr>
            <p:ph idx="1" type="body"/>
          </p:nvPr>
        </p:nvSpPr>
        <p:spPr>
          <a:xfrm>
            <a:off y="1600200" x="457200"/>
            <a:ext cy="4526100" cx="8229600"/>
          </a:xfrm>
          <a:prstGeom prst="rect">
            <a:avLst/>
          </a:prstGeom>
          <a:noFill/>
          <a:ln>
            <a:noFill/>
          </a:ln>
        </p:spPr>
        <p:txBody>
          <a:bodyPr bIns="91425" rIns="91425" lIns="91425" tIns="91425" anchor="t" anchorCtr="0"/>
          <a:lstStyle>
            <a:lvl1pPr algn="l" rtl="0" indent="-165100" marL="342900">
              <a:spcBef>
                <a:spcPts val="560"/>
              </a:spcBef>
              <a:buClr>
                <a:schemeClr val="dk1"/>
              </a:buClr>
              <a:buFont typeface="Calibri"/>
              <a:buChar char="•"/>
              <a:defRPr/>
            </a:lvl1pPr>
            <a:lvl2pPr algn="l" rtl="0" indent="-133350" marL="742950">
              <a:spcBef>
                <a:spcPts val="480"/>
              </a:spcBef>
              <a:buClr>
                <a:schemeClr val="dk1"/>
              </a:buClr>
              <a:buFont typeface="Calibri"/>
              <a:buChar char="–"/>
              <a:defRPr/>
            </a:lvl2pPr>
            <a:lvl3pPr algn="l" rtl="0" indent="-101600" marL="1143000">
              <a:spcBef>
                <a:spcPts val="400"/>
              </a:spcBef>
              <a:buClr>
                <a:schemeClr val="dk1"/>
              </a:buClr>
              <a:buFont typeface="Calibri"/>
              <a:buChar char="•"/>
              <a:defRPr/>
            </a:lvl3pPr>
            <a:lvl4pPr algn="l" rtl="0" indent="-114300" marL="1600200">
              <a:spcBef>
                <a:spcPts val="360"/>
              </a:spcBef>
              <a:buClr>
                <a:schemeClr val="dk1"/>
              </a:buClr>
              <a:buFont typeface="Calibri"/>
              <a:buChar char="–"/>
              <a:defRPr/>
            </a:lvl4pPr>
            <a:lvl5pPr algn="l" rtl="0" indent="-114300" marL="2057400">
              <a:spcBef>
                <a:spcPts val="360"/>
              </a:spcBef>
              <a:buClr>
                <a:schemeClr val="dk1"/>
              </a:buClr>
              <a:buFont typeface="Calibri"/>
              <a:buChar char="»"/>
              <a:defRPr/>
            </a:lvl5pPr>
            <a:lvl6pPr algn="l" rtl="0" indent="-101600" marL="2514600">
              <a:spcBef>
                <a:spcPts val="400"/>
              </a:spcBef>
              <a:buClr>
                <a:schemeClr val="dk1"/>
              </a:buClr>
              <a:buFont typeface="Calibri"/>
              <a:buChar char="•"/>
              <a:defRPr/>
            </a:lvl6pPr>
            <a:lvl7pPr algn="l" rtl="0" indent="-101600" marL="2971800">
              <a:spcBef>
                <a:spcPts val="400"/>
              </a:spcBef>
              <a:buClr>
                <a:schemeClr val="dk1"/>
              </a:buClr>
              <a:buFont typeface="Calibri"/>
              <a:buChar char="•"/>
              <a:defRPr/>
            </a:lvl7pPr>
            <a:lvl8pPr algn="l" rtl="0" indent="-101600" marL="3429000">
              <a:spcBef>
                <a:spcPts val="400"/>
              </a:spcBef>
              <a:buClr>
                <a:schemeClr val="dk1"/>
              </a:buClr>
              <a:buFont typeface="Calibri"/>
              <a:buChar char="•"/>
              <a:defRPr/>
            </a:lvl8pPr>
            <a:lvl9pPr algn="l" rtl="0" indent="-101600" marL="3886200">
              <a:spcBef>
                <a:spcPts val="400"/>
              </a:spcBef>
              <a:buClr>
                <a:schemeClr val="dk1"/>
              </a:buClr>
              <a:buFont typeface="Calibri"/>
              <a:buChar char="•"/>
              <a:defRPr/>
            </a:lvl9pPr>
          </a:lstStyle>
          <a:p/>
        </p:txBody>
      </p:sp>
      <p:sp>
        <p:nvSpPr>
          <p:cNvPr id="118" name="Shape 118"/>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19" name="Shape 119"/>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20" name="Shape 120"/>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21" name="Shape 121"/>
        <p:cNvGrpSpPr/>
        <p:nvPr/>
      </p:nvGrpSpPr>
      <p:grpSpPr>
        <a:xfrm>
          <a:off y="0" x="0"/>
          <a:ext cy="0" cx="0"/>
          <a:chOff y="0" x="0"/>
          <a:chExt cy="0" cx="0"/>
        </a:xfrm>
      </p:grpSpPr>
      <p:sp>
        <p:nvSpPr>
          <p:cNvPr id="122" name="Shape 122"/>
          <p:cNvSpPr txBox="1"/>
          <p:nvPr>
            <p:ph type="title"/>
          </p:nvPr>
        </p:nvSpPr>
        <p:spPr>
          <a:xfrm>
            <a:off y="4406900" x="722312"/>
            <a:ext cy="1361999" cx="7772400"/>
          </a:xfrm>
          <a:prstGeom prst="rect">
            <a:avLst/>
          </a:prstGeom>
          <a:noFill/>
          <a:ln>
            <a:noFill/>
          </a:ln>
        </p:spPr>
        <p:txBody>
          <a:bodyPr bIns="91425" rIns="91425" lIns="91425" t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23" name="Shape 123"/>
          <p:cNvSpPr txBox="1"/>
          <p:nvPr>
            <p:ph idx="1" type="body"/>
          </p:nvPr>
        </p:nvSpPr>
        <p:spPr>
          <a:xfrm>
            <a:off y="2906713" x="722312"/>
            <a:ext cy="1500300" cx="7772400"/>
          </a:xfrm>
          <a:prstGeom prst="rect">
            <a:avLst/>
          </a:prstGeom>
          <a:noFill/>
          <a:ln>
            <a:noFill/>
          </a:ln>
        </p:spPr>
        <p:txBody>
          <a:bodyPr bIns="91425" rIns="91425" lIns="91425" tIns="91425" anchor="b" anchorCtr="0"/>
          <a:lstStyle>
            <a:lvl1pPr rtl="0" indent="0" marL="0">
              <a:spcBef>
                <a:spcPts val="0"/>
              </a:spcBef>
              <a:buClr>
                <a:srgbClr val="888888"/>
              </a:buClr>
              <a:buFont typeface="Calibri"/>
              <a:buNone/>
              <a:defRPr/>
            </a:lvl1pPr>
            <a:lvl2pPr rtl="0" indent="0" marL="457200">
              <a:spcBef>
                <a:spcPts val="0"/>
              </a:spcBef>
              <a:buClr>
                <a:srgbClr val="888888"/>
              </a:buClr>
              <a:buFont typeface="Calibri"/>
              <a:buNone/>
              <a:defRPr/>
            </a:lvl2pPr>
            <a:lvl3pPr rtl="0" indent="0" marL="914400">
              <a:spcBef>
                <a:spcPts val="0"/>
              </a:spcBef>
              <a:buClr>
                <a:srgbClr val="888888"/>
              </a:buClr>
              <a:buFont typeface="Calibri"/>
              <a:buNone/>
              <a:defRPr/>
            </a:lvl3pPr>
            <a:lvl4pPr rtl="0" indent="0" marL="1371600">
              <a:spcBef>
                <a:spcPts val="0"/>
              </a:spcBef>
              <a:buClr>
                <a:srgbClr val="888888"/>
              </a:buClr>
              <a:buFont typeface="Calibri"/>
              <a:buNone/>
              <a:defRPr/>
            </a:lvl4pPr>
            <a:lvl5pPr rtl="0" indent="0" marL="1828800">
              <a:spcBef>
                <a:spcPts val="0"/>
              </a:spcBef>
              <a:buClr>
                <a:srgbClr val="888888"/>
              </a:buClr>
              <a:buFont typeface="Calibri"/>
              <a:buNone/>
              <a:defRPr/>
            </a:lvl5pPr>
            <a:lvl6pPr rtl="0" indent="0" marL="2286000">
              <a:spcBef>
                <a:spcPts val="0"/>
              </a:spcBef>
              <a:buClr>
                <a:srgbClr val="888888"/>
              </a:buClr>
              <a:buFont typeface="Calibri"/>
              <a:buNone/>
              <a:defRPr/>
            </a:lvl6pPr>
            <a:lvl7pPr rtl="0" indent="0" marL="2743200">
              <a:spcBef>
                <a:spcPts val="0"/>
              </a:spcBef>
              <a:buClr>
                <a:srgbClr val="888888"/>
              </a:buClr>
              <a:buFont typeface="Calibri"/>
              <a:buNone/>
              <a:defRPr/>
            </a:lvl7pPr>
            <a:lvl8pPr rtl="0" indent="0" marL="3200400">
              <a:spcBef>
                <a:spcPts val="0"/>
              </a:spcBef>
              <a:buClr>
                <a:srgbClr val="888888"/>
              </a:buClr>
              <a:buFont typeface="Calibri"/>
              <a:buNone/>
              <a:defRPr/>
            </a:lvl8pPr>
            <a:lvl9pPr rtl="0" indent="0" marL="3657600">
              <a:spcBef>
                <a:spcPts val="0"/>
              </a:spcBef>
              <a:buClr>
                <a:srgbClr val="888888"/>
              </a:buClr>
              <a:buFont typeface="Calibri"/>
              <a:buNone/>
              <a:defRPr/>
            </a:lvl9pPr>
          </a:lstStyle>
          <a:p/>
        </p:txBody>
      </p:sp>
      <p:sp>
        <p:nvSpPr>
          <p:cNvPr id="124" name="Shape 124"/>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25" name="Shape 125"/>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26" name="Shape 126"/>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27" name="Shape 127"/>
        <p:cNvGrpSpPr/>
        <p:nvPr/>
      </p:nvGrpSpPr>
      <p:grpSpPr>
        <a:xfrm>
          <a:off y="0" x="0"/>
          <a:ext cy="0" cx="0"/>
          <a:chOff y="0" x="0"/>
          <a:chExt cy="0" cx="0"/>
        </a:xfrm>
      </p:grpSpPr>
      <p:sp>
        <p:nvSpPr>
          <p:cNvPr id="128" name="Shape 128"/>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buClr>
                <a:srgbClr val="0000CC"/>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29" name="Shape 129"/>
          <p:cNvSpPr txBox="1"/>
          <p:nvPr>
            <p:ph idx="1" type="body"/>
          </p:nvPr>
        </p:nvSpPr>
        <p:spPr>
          <a:xfrm>
            <a:off y="1600200" x="457200"/>
            <a:ext cy="4526100" cx="40385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0" name="Shape 130"/>
          <p:cNvSpPr txBox="1"/>
          <p:nvPr>
            <p:ph idx="2" type="body"/>
          </p:nvPr>
        </p:nvSpPr>
        <p:spPr>
          <a:xfrm>
            <a:off y="1600200" x="4648200"/>
            <a:ext cy="4526100" cx="40385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1" name="Shape 131"/>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32" name="Shape 132"/>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33" name="Shape 133"/>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34" name="Shape 134"/>
        <p:cNvGrpSpPr/>
        <p:nvPr/>
      </p:nvGrpSpPr>
      <p:grpSpPr>
        <a:xfrm>
          <a:off y="0" x="0"/>
          <a:ext cy="0" cx="0"/>
          <a:chOff y="0" x="0"/>
          <a:chExt cy="0" cx="0"/>
        </a:xfrm>
      </p:grpSpPr>
      <p:sp>
        <p:nvSpPr>
          <p:cNvPr id="135" name="Shape 135"/>
          <p:cNvSpPr txBox="1"/>
          <p:nvPr>
            <p:ph type="title"/>
          </p:nvPr>
        </p:nvSpPr>
        <p:spPr>
          <a:xfrm>
            <a:off y="274637" x="457200"/>
            <a:ext cy="1143000"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6" name="Shape 136"/>
          <p:cNvSpPr txBox="1"/>
          <p:nvPr>
            <p:ph idx="1" type="body"/>
          </p:nvPr>
        </p:nvSpPr>
        <p:spPr>
          <a:xfrm>
            <a:off y="1535112" x="457200"/>
            <a:ext cy="639900" cx="4040099"/>
          </a:xfrm>
          <a:prstGeom prst="rect">
            <a:avLst/>
          </a:prstGeom>
          <a:noFill/>
          <a:ln>
            <a:noFill/>
          </a:ln>
        </p:spPr>
        <p:txBody>
          <a:bodyPr bIns="91425" rIns="91425" lIns="91425" tIns="91425" anchor="b"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
        <p:nvSpPr>
          <p:cNvPr id="137" name="Shape 137"/>
          <p:cNvSpPr txBox="1"/>
          <p:nvPr>
            <p:ph idx="2" type="body"/>
          </p:nvPr>
        </p:nvSpPr>
        <p:spPr>
          <a:xfrm>
            <a:off y="2174875" x="457200"/>
            <a:ext cy="3951300" cx="40400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8" name="Shape 138"/>
          <p:cNvSpPr txBox="1"/>
          <p:nvPr>
            <p:ph idx="3" type="body"/>
          </p:nvPr>
        </p:nvSpPr>
        <p:spPr>
          <a:xfrm>
            <a:off y="1535112" x="4645025"/>
            <a:ext cy="639900" cx="4041900"/>
          </a:xfrm>
          <a:prstGeom prst="rect">
            <a:avLst/>
          </a:prstGeom>
          <a:noFill/>
          <a:ln>
            <a:noFill/>
          </a:ln>
        </p:spPr>
        <p:txBody>
          <a:bodyPr bIns="91425" rIns="91425" lIns="91425" tIns="91425" anchor="b"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
        <p:nvSpPr>
          <p:cNvPr id="139" name="Shape 139"/>
          <p:cNvSpPr txBox="1"/>
          <p:nvPr>
            <p:ph idx="4" type="body"/>
          </p:nvPr>
        </p:nvSpPr>
        <p:spPr>
          <a:xfrm>
            <a:off y="2174875" x="4645025"/>
            <a:ext cy="3951300" cx="404190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0" name="Shape 140"/>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41" name="Shape 141"/>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42" name="Shape 142"/>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43" name="Shape 143"/>
        <p:cNvGrpSpPr/>
        <p:nvPr/>
      </p:nvGrpSpPr>
      <p:grpSpPr>
        <a:xfrm>
          <a:off y="0" x="0"/>
          <a:ext cy="0" cx="0"/>
          <a:chOff y="0" x="0"/>
          <a:chExt cy="0" cx="0"/>
        </a:xfrm>
      </p:grpSpPr>
      <p:sp>
        <p:nvSpPr>
          <p:cNvPr id="144" name="Shape 144"/>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buClr>
                <a:srgbClr val="0000CC"/>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5" name="Shape 145"/>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46" name="Shape 146"/>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47" name="Shape 147"/>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48" name="Shape 148"/>
        <p:cNvGrpSpPr/>
        <p:nvPr/>
      </p:nvGrpSpPr>
      <p:grpSpPr>
        <a:xfrm>
          <a:off y="0" x="0"/>
          <a:ext cy="0" cx="0"/>
          <a:chOff y="0" x="0"/>
          <a:chExt cy="0" cx="0"/>
        </a:xfrm>
      </p:grpSpPr>
      <p:sp>
        <p:nvSpPr>
          <p:cNvPr id="149" name="Shape 149"/>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50" name="Shape 150"/>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51" name="Shape 151"/>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52" name="Shape 152"/>
        <p:cNvGrpSpPr/>
        <p:nvPr/>
      </p:nvGrpSpPr>
      <p:grpSpPr>
        <a:xfrm>
          <a:off y="0" x="0"/>
          <a:ext cy="0" cx="0"/>
          <a:chOff y="0" x="0"/>
          <a:chExt cy="0" cx="0"/>
        </a:xfrm>
      </p:grpSpPr>
      <p:sp>
        <p:nvSpPr>
          <p:cNvPr id="153" name="Shape 153"/>
          <p:cNvSpPr txBox="1"/>
          <p:nvPr>
            <p:ph type="title"/>
          </p:nvPr>
        </p:nvSpPr>
        <p:spPr>
          <a:xfrm>
            <a:off y="273050" x="457200"/>
            <a:ext cy="1161900" cx="3008399"/>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54" name="Shape 154"/>
          <p:cNvSpPr txBox="1"/>
          <p:nvPr>
            <p:ph idx="1" type="body"/>
          </p:nvPr>
        </p:nvSpPr>
        <p:spPr>
          <a:xfrm>
            <a:off y="273050" x="3575050"/>
            <a:ext cy="5852999" cx="51116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55" name="Shape 155"/>
          <p:cNvSpPr txBox="1"/>
          <p:nvPr>
            <p:ph idx="2" type="body"/>
          </p:nvPr>
        </p:nvSpPr>
        <p:spPr>
          <a:xfrm>
            <a:off y="1435100" x="457200"/>
            <a:ext cy="4691099" cx="3008399"/>
          </a:xfrm>
          <a:prstGeom prst="rect">
            <a:avLst/>
          </a:prstGeom>
          <a:noFill/>
          <a:ln>
            <a:noFill/>
          </a:ln>
        </p:spPr>
        <p:txBody>
          <a:bodyPr bIns="91425" rIns="91425" lIns="91425" tIns="91425" anchor="t"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
        <p:nvSpPr>
          <p:cNvPr id="156" name="Shape 156"/>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57" name="Shape 157"/>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58" name="Shape 158"/>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59" name="Shape 159"/>
        <p:cNvGrpSpPr/>
        <p:nvPr/>
      </p:nvGrpSpPr>
      <p:grpSpPr>
        <a:xfrm>
          <a:off y="0" x="0"/>
          <a:ext cy="0" cx="0"/>
          <a:chOff y="0" x="0"/>
          <a:chExt cy="0" cx="0"/>
        </a:xfrm>
      </p:grpSpPr>
      <p:sp>
        <p:nvSpPr>
          <p:cNvPr id="160" name="Shape 160"/>
          <p:cNvSpPr txBox="1"/>
          <p:nvPr>
            <p:ph type="title"/>
          </p:nvPr>
        </p:nvSpPr>
        <p:spPr>
          <a:xfrm>
            <a:off y="4800600" x="1792288"/>
            <a:ext cy="566699" cx="5486399"/>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61" name="Shape 161"/>
          <p:cNvSpPr/>
          <p:nvPr>
            <p:ph idx="2" type="pic"/>
          </p:nvPr>
        </p:nvSpPr>
        <p:spPr>
          <a:xfrm>
            <a:off y="612775" x="1792288"/>
            <a:ext cy="4114800" cx="5486399"/>
          </a:xfrm>
          <a:prstGeom prst="rect">
            <a:avLst/>
          </a:prstGeom>
          <a:noFill/>
          <a:ln>
            <a:noFill/>
          </a:ln>
        </p:spPr>
      </p:sp>
      <p:sp>
        <p:nvSpPr>
          <p:cNvPr id="162" name="Shape 162"/>
          <p:cNvSpPr txBox="1"/>
          <p:nvPr>
            <p:ph idx="1" type="body"/>
          </p:nvPr>
        </p:nvSpPr>
        <p:spPr>
          <a:xfrm>
            <a:off y="5367337" x="1792288"/>
            <a:ext cy="804899" cx="5486399"/>
          </a:xfrm>
          <a:prstGeom prst="rect">
            <a:avLst/>
          </a:prstGeom>
          <a:noFill/>
          <a:ln>
            <a:noFill/>
          </a:ln>
        </p:spPr>
        <p:txBody>
          <a:bodyPr bIns="91425" rIns="91425" lIns="91425" tIns="91425" anchor="t" anchorCtr="0"/>
          <a:lstStyle>
            <a:lvl1pPr rtl="0" indent="0" marL="0">
              <a:spcBef>
                <a:spcPts val="0"/>
              </a:spcBef>
              <a:buFont typeface="Calibri"/>
              <a:buNone/>
              <a:defRPr/>
            </a:lvl1pPr>
            <a:lvl2pPr rtl="0" indent="0" marL="457200">
              <a:spcBef>
                <a:spcPts val="0"/>
              </a:spcBef>
              <a:buFont typeface="Calibri"/>
              <a:buNone/>
              <a:defRPr/>
            </a:lvl2pPr>
            <a:lvl3pPr rtl="0" indent="0" marL="914400">
              <a:spcBef>
                <a:spcPts val="0"/>
              </a:spcBef>
              <a:buFont typeface="Calibri"/>
              <a:buNone/>
              <a:defRPr/>
            </a:lvl3pPr>
            <a:lvl4pPr rtl="0" indent="0" marL="1371600">
              <a:spcBef>
                <a:spcPts val="0"/>
              </a:spcBef>
              <a:buFont typeface="Calibri"/>
              <a:buNone/>
              <a:defRPr/>
            </a:lvl4pPr>
            <a:lvl5pPr rtl="0" indent="0" marL="1828800">
              <a:spcBef>
                <a:spcPts val="0"/>
              </a:spcBef>
              <a:buFont typeface="Calibri"/>
              <a:buNone/>
              <a:defRPr/>
            </a:lvl5pPr>
            <a:lvl6pPr rtl="0" indent="0" marL="2286000">
              <a:spcBef>
                <a:spcPts val="0"/>
              </a:spcBef>
              <a:buFont typeface="Calibri"/>
              <a:buNone/>
              <a:defRPr/>
            </a:lvl6pPr>
            <a:lvl7pPr rtl="0" indent="0" marL="2743200">
              <a:spcBef>
                <a:spcPts val="0"/>
              </a:spcBef>
              <a:buFont typeface="Calibri"/>
              <a:buNone/>
              <a:defRPr/>
            </a:lvl7pPr>
            <a:lvl8pPr rtl="0" indent="0" marL="3200400">
              <a:spcBef>
                <a:spcPts val="0"/>
              </a:spcBef>
              <a:buFont typeface="Calibri"/>
              <a:buNone/>
              <a:defRPr/>
            </a:lvl8pPr>
            <a:lvl9pPr rtl="0" indent="0" marL="3657600">
              <a:spcBef>
                <a:spcPts val="0"/>
              </a:spcBef>
              <a:buFont typeface="Calibri"/>
              <a:buNone/>
              <a:defRPr/>
            </a:lvl9pPr>
          </a:lstStyle>
          <a:p/>
        </p:txBody>
      </p:sp>
      <p:sp>
        <p:nvSpPr>
          <p:cNvPr id="163" name="Shape 163"/>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64" name="Shape 164"/>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65" name="Shape 165"/>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66" name="Shape 166"/>
        <p:cNvGrpSpPr/>
        <p:nvPr/>
      </p:nvGrpSpPr>
      <p:grpSpPr>
        <a:xfrm>
          <a:off y="0" x="0"/>
          <a:ext cy="0" cx="0"/>
          <a:chOff y="0" x="0"/>
          <a:chExt cy="0" cx="0"/>
        </a:xfrm>
      </p:grpSpPr>
      <p:sp>
        <p:nvSpPr>
          <p:cNvPr id="167" name="Shape 167"/>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buClr>
                <a:srgbClr val="0000CC"/>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68" name="Shape 168"/>
          <p:cNvSpPr txBox="1"/>
          <p:nvPr>
            <p:ph idx="1" type="body"/>
          </p:nvPr>
        </p:nvSpPr>
        <p:spPr>
          <a:xfrm rot="5400000">
            <a:off y="-251550" x="2308949"/>
            <a:ext cy="8229600" cx="4526100"/>
          </a:xfrm>
          <a:prstGeom prst="rect">
            <a:avLst/>
          </a:prstGeom>
          <a:noFill/>
          <a:ln>
            <a:noFill/>
          </a:ln>
        </p:spPr>
        <p:txBody>
          <a:bodyPr bIns="91425" rIns="91425" lIns="91425" tIns="91425" anchor="t" anchorCtr="0"/>
          <a:lstStyle>
            <a:lvl1pPr algn="l" rtl="0" indent="-165100" marL="342900">
              <a:spcBef>
                <a:spcPts val="560"/>
              </a:spcBef>
              <a:buClr>
                <a:schemeClr val="dk1"/>
              </a:buClr>
              <a:buFont typeface="Calibri"/>
              <a:buChar char="•"/>
              <a:defRPr/>
            </a:lvl1pPr>
            <a:lvl2pPr algn="l" rtl="0" indent="-133350" marL="742950">
              <a:spcBef>
                <a:spcPts val="480"/>
              </a:spcBef>
              <a:buClr>
                <a:schemeClr val="dk1"/>
              </a:buClr>
              <a:buFont typeface="Calibri"/>
              <a:buChar char="–"/>
              <a:defRPr/>
            </a:lvl2pPr>
            <a:lvl3pPr algn="l" rtl="0" indent="-101600" marL="1143000">
              <a:spcBef>
                <a:spcPts val="400"/>
              </a:spcBef>
              <a:buClr>
                <a:schemeClr val="dk1"/>
              </a:buClr>
              <a:buFont typeface="Calibri"/>
              <a:buChar char="•"/>
              <a:defRPr/>
            </a:lvl3pPr>
            <a:lvl4pPr algn="l" rtl="0" indent="-114300" marL="1600200">
              <a:spcBef>
                <a:spcPts val="360"/>
              </a:spcBef>
              <a:buClr>
                <a:schemeClr val="dk1"/>
              </a:buClr>
              <a:buFont typeface="Calibri"/>
              <a:buChar char="–"/>
              <a:defRPr/>
            </a:lvl4pPr>
            <a:lvl5pPr algn="l" rtl="0" indent="-114300" marL="2057400">
              <a:spcBef>
                <a:spcPts val="360"/>
              </a:spcBef>
              <a:buClr>
                <a:schemeClr val="dk1"/>
              </a:buClr>
              <a:buFont typeface="Calibri"/>
              <a:buChar char="»"/>
              <a:defRPr/>
            </a:lvl5pPr>
            <a:lvl6pPr algn="l" rtl="0" indent="-101600" marL="2514600">
              <a:spcBef>
                <a:spcPts val="400"/>
              </a:spcBef>
              <a:buClr>
                <a:schemeClr val="dk1"/>
              </a:buClr>
              <a:buFont typeface="Calibri"/>
              <a:buChar char="•"/>
              <a:defRPr/>
            </a:lvl6pPr>
            <a:lvl7pPr algn="l" rtl="0" indent="-101600" marL="2971800">
              <a:spcBef>
                <a:spcPts val="400"/>
              </a:spcBef>
              <a:buClr>
                <a:schemeClr val="dk1"/>
              </a:buClr>
              <a:buFont typeface="Calibri"/>
              <a:buChar char="•"/>
              <a:defRPr/>
            </a:lvl7pPr>
            <a:lvl8pPr algn="l" rtl="0" indent="-101600" marL="3429000">
              <a:spcBef>
                <a:spcPts val="400"/>
              </a:spcBef>
              <a:buClr>
                <a:schemeClr val="dk1"/>
              </a:buClr>
              <a:buFont typeface="Calibri"/>
              <a:buChar char="•"/>
              <a:defRPr/>
            </a:lvl8pPr>
            <a:lvl9pPr algn="l" rtl="0" indent="-101600" marL="3886200">
              <a:spcBef>
                <a:spcPts val="400"/>
              </a:spcBef>
              <a:buClr>
                <a:schemeClr val="dk1"/>
              </a:buClr>
              <a:buFont typeface="Calibri"/>
              <a:buChar char="•"/>
              <a:defRPr/>
            </a:lvl9pPr>
          </a:lstStyle>
          <a:p/>
        </p:txBody>
      </p:sp>
      <p:sp>
        <p:nvSpPr>
          <p:cNvPr id="169" name="Shape 169"/>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70" name="Shape 170"/>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71" name="Shape 171"/>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72" name="Shape 172"/>
        <p:cNvGrpSpPr/>
        <p:nvPr/>
      </p:nvGrpSpPr>
      <p:grpSpPr>
        <a:xfrm>
          <a:off y="0" x="0"/>
          <a:ext cy="0" cx="0"/>
          <a:chOff y="0" x="0"/>
          <a:chExt cy="0" cx="0"/>
        </a:xfrm>
      </p:grpSpPr>
      <p:sp>
        <p:nvSpPr>
          <p:cNvPr id="173" name="Shape 173"/>
          <p:cNvSpPr txBox="1"/>
          <p:nvPr>
            <p:ph type="title"/>
          </p:nvPr>
        </p:nvSpPr>
        <p:spPr>
          <a:xfrm rot="5400000">
            <a:off y="2171687" x="4732349"/>
            <a:ext cy="2057400" cx="5851500"/>
          </a:xfrm>
          <a:prstGeom prst="rect">
            <a:avLst/>
          </a:prstGeom>
          <a:noFill/>
          <a:ln>
            <a:noFill/>
          </a:ln>
        </p:spPr>
        <p:txBody>
          <a:bodyPr bIns="91425" rIns="91425" lIns="91425" tIns="91425" anchor="ctr" anchorCtr="0"/>
          <a:lstStyle>
            <a:lvl1pPr algn="ctr" rtl="0">
              <a:spcBef>
                <a:spcPts val="0"/>
              </a:spcBef>
              <a:buClr>
                <a:srgbClr val="0000CC"/>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74" name="Shape 174"/>
          <p:cNvSpPr txBox="1"/>
          <p:nvPr>
            <p:ph idx="1" type="body"/>
          </p:nvPr>
        </p:nvSpPr>
        <p:spPr>
          <a:xfrm rot="5400000">
            <a:off y="190488" x="541350"/>
            <a:ext cy="6019799" cx="5851500"/>
          </a:xfrm>
          <a:prstGeom prst="rect">
            <a:avLst/>
          </a:prstGeom>
          <a:noFill/>
          <a:ln>
            <a:noFill/>
          </a:ln>
        </p:spPr>
        <p:txBody>
          <a:bodyPr bIns="91425" rIns="91425" lIns="91425" tIns="91425" anchor="t" anchorCtr="0"/>
          <a:lstStyle>
            <a:lvl1pPr algn="l" rtl="0" indent="-165100" marL="342900">
              <a:spcBef>
                <a:spcPts val="560"/>
              </a:spcBef>
              <a:buClr>
                <a:schemeClr val="dk1"/>
              </a:buClr>
              <a:buFont typeface="Calibri"/>
              <a:buChar char="•"/>
              <a:defRPr/>
            </a:lvl1pPr>
            <a:lvl2pPr algn="l" rtl="0" indent="-133350" marL="742950">
              <a:spcBef>
                <a:spcPts val="480"/>
              </a:spcBef>
              <a:buClr>
                <a:schemeClr val="dk1"/>
              </a:buClr>
              <a:buFont typeface="Calibri"/>
              <a:buChar char="–"/>
              <a:defRPr/>
            </a:lvl2pPr>
            <a:lvl3pPr algn="l" rtl="0" indent="-101600" marL="1143000">
              <a:spcBef>
                <a:spcPts val="400"/>
              </a:spcBef>
              <a:buClr>
                <a:schemeClr val="dk1"/>
              </a:buClr>
              <a:buFont typeface="Calibri"/>
              <a:buChar char="•"/>
              <a:defRPr/>
            </a:lvl3pPr>
            <a:lvl4pPr algn="l" rtl="0" indent="-114300" marL="1600200">
              <a:spcBef>
                <a:spcPts val="360"/>
              </a:spcBef>
              <a:buClr>
                <a:schemeClr val="dk1"/>
              </a:buClr>
              <a:buFont typeface="Calibri"/>
              <a:buChar char="–"/>
              <a:defRPr/>
            </a:lvl4pPr>
            <a:lvl5pPr algn="l" rtl="0" indent="-114300" marL="2057400">
              <a:spcBef>
                <a:spcPts val="360"/>
              </a:spcBef>
              <a:buClr>
                <a:schemeClr val="dk1"/>
              </a:buClr>
              <a:buFont typeface="Calibri"/>
              <a:buChar char="»"/>
              <a:defRPr/>
            </a:lvl5pPr>
            <a:lvl6pPr algn="l" rtl="0" indent="-101600" marL="2514600">
              <a:spcBef>
                <a:spcPts val="400"/>
              </a:spcBef>
              <a:buClr>
                <a:schemeClr val="dk1"/>
              </a:buClr>
              <a:buFont typeface="Calibri"/>
              <a:buChar char="•"/>
              <a:defRPr/>
            </a:lvl6pPr>
            <a:lvl7pPr algn="l" rtl="0" indent="-101600" marL="2971800">
              <a:spcBef>
                <a:spcPts val="400"/>
              </a:spcBef>
              <a:buClr>
                <a:schemeClr val="dk1"/>
              </a:buClr>
              <a:buFont typeface="Calibri"/>
              <a:buChar char="•"/>
              <a:defRPr/>
            </a:lvl7pPr>
            <a:lvl8pPr algn="l" rtl="0" indent="-101600" marL="3429000">
              <a:spcBef>
                <a:spcPts val="400"/>
              </a:spcBef>
              <a:buClr>
                <a:schemeClr val="dk1"/>
              </a:buClr>
              <a:buFont typeface="Calibri"/>
              <a:buChar char="•"/>
              <a:defRPr/>
            </a:lvl8pPr>
            <a:lvl9pPr algn="l" rtl="0" indent="-101600" marL="3886200">
              <a:spcBef>
                <a:spcPts val="400"/>
              </a:spcBef>
              <a:buClr>
                <a:schemeClr val="dk1"/>
              </a:buClr>
              <a:buFont typeface="Calibri"/>
              <a:buChar char="•"/>
              <a:defRPr/>
            </a:lvl9pPr>
          </a:lstStyle>
          <a:p/>
        </p:txBody>
      </p:sp>
      <p:sp>
        <p:nvSpPr>
          <p:cNvPr id="175" name="Shape 175"/>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76" name="Shape 176"/>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77" name="Shape 177"/>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y="1600200" x="457200"/>
            <a:ext cy="4967700"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y="1600200" x="4692273"/>
            <a:ext cy="4967700"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5875078" x="457200"/>
            <a:ext cy="692700" cx="8229600"/>
          </a:xfrm>
          <a:prstGeom prst="rect">
            <a:avLst/>
          </a:prstGeom>
        </p:spPr>
        <p:txBody>
          <a:bodyPr bIns="91425" rIns="91425" lIns="91425" tIns="91425" anchor="t" anchorCtr="0"/>
          <a:lstStyle>
            <a:lvl1pPr algn="ctr">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2" name="Shape 22"/>
        <p:cNvGrpSpPr/>
        <p:nvPr/>
      </p:nvGrpSpPr>
      <p:grpSpPr>
        <a:xfrm>
          <a:off y="0" x="0"/>
          <a:ext cy="0" cx="0"/>
          <a:chOff y="0" x="0"/>
          <a:chExt cy="0" cx="0"/>
        </a:xfrm>
      </p:grpSpPr>
      <p:sp>
        <p:nvSpPr>
          <p:cNvPr id="23" name="Shape 23"/>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4" name="Shape 24"/>
          <p:cNvSpPr txBox="1"/>
          <p:nvPr>
            <p:ph idx="1" type="body"/>
          </p:nvPr>
        </p:nvSpPr>
        <p:spPr>
          <a:xfrm>
            <a:off y="1600200" x="457200"/>
            <a:ext cy="4526100" cx="8229600"/>
          </a:xfrm>
          <a:prstGeom prst="rect">
            <a:avLst/>
          </a:prstGeom>
          <a:noFill/>
          <a:ln>
            <a:noFill/>
          </a:ln>
        </p:spPr>
        <p:txBody>
          <a:bodyPr bIns="91425" rIns="91425" lIns="91425" tIns="91425" anchor="t" anchorCtr="0"/>
          <a:lstStyle>
            <a:lvl1pPr algn="l" rtl="0" indent="-139700" marL="342900">
              <a:spcBef>
                <a:spcPts val="640"/>
              </a:spcBef>
              <a:buClr>
                <a:schemeClr val="dk1"/>
              </a:buClr>
              <a:buFont typeface="Calibri"/>
              <a:buChar char="•"/>
              <a:defRPr/>
            </a:lvl1pPr>
            <a:lvl2pPr algn="l" rtl="0" indent="-107950" marL="742950">
              <a:spcBef>
                <a:spcPts val="560"/>
              </a:spcBef>
              <a:buClr>
                <a:schemeClr val="dk1"/>
              </a:buClr>
              <a:buFont typeface="Calibri"/>
              <a:buChar char="–"/>
              <a:defRPr/>
            </a:lvl2pPr>
            <a:lvl3pPr algn="l" rtl="0" indent="-76200" marL="1143000">
              <a:spcBef>
                <a:spcPts val="480"/>
              </a:spcBef>
              <a:buClr>
                <a:schemeClr val="dk1"/>
              </a:buClr>
              <a:buFont typeface="Calibri"/>
              <a:buChar char="•"/>
              <a:defRPr/>
            </a:lvl3pPr>
            <a:lvl4pPr algn="l" rtl="0" indent="-101600" marL="1600200">
              <a:spcBef>
                <a:spcPts val="400"/>
              </a:spcBef>
              <a:buClr>
                <a:schemeClr val="dk1"/>
              </a:buClr>
              <a:buFont typeface="Calibri"/>
              <a:buChar char="–"/>
              <a:defRPr/>
            </a:lvl4pPr>
            <a:lvl5pPr algn="l" rtl="0" indent="-101600" marL="2057400">
              <a:spcBef>
                <a:spcPts val="400"/>
              </a:spcBef>
              <a:buClr>
                <a:schemeClr val="dk1"/>
              </a:buClr>
              <a:buFont typeface="Calibri"/>
              <a:buChar char="»"/>
              <a:defRPr/>
            </a:lvl5pPr>
            <a:lvl6pPr algn="l" rtl="0" indent="-101600" marL="2514600">
              <a:spcBef>
                <a:spcPts val="400"/>
              </a:spcBef>
              <a:buClr>
                <a:schemeClr val="dk1"/>
              </a:buClr>
              <a:buFont typeface="Calibri"/>
              <a:buChar char="•"/>
              <a:defRPr/>
            </a:lvl6pPr>
            <a:lvl7pPr algn="l" rtl="0" indent="-101600" marL="2971800">
              <a:spcBef>
                <a:spcPts val="400"/>
              </a:spcBef>
              <a:buClr>
                <a:schemeClr val="dk1"/>
              </a:buClr>
              <a:buFont typeface="Calibri"/>
              <a:buChar char="•"/>
              <a:defRPr/>
            </a:lvl7pPr>
            <a:lvl8pPr algn="l" rtl="0" indent="-101600" marL="3429000">
              <a:spcBef>
                <a:spcPts val="400"/>
              </a:spcBef>
              <a:buClr>
                <a:schemeClr val="dk1"/>
              </a:buClr>
              <a:buFont typeface="Calibri"/>
              <a:buChar char="•"/>
              <a:defRPr/>
            </a:lvl8pPr>
            <a:lvl9pPr algn="l" rtl="0" indent="-101600" marL="3886200">
              <a:spcBef>
                <a:spcPts val="400"/>
              </a:spcBef>
              <a:buClr>
                <a:schemeClr val="dk1"/>
              </a:buClr>
              <a:buFont typeface="Calibri"/>
              <a:buChar char="•"/>
              <a:defRPr/>
            </a:lvl9pPr>
          </a:lstStyle>
          <a:p/>
        </p:txBody>
      </p:sp>
      <p:sp>
        <p:nvSpPr>
          <p:cNvPr id="25" name="Shape 25"/>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6" name="Shape 26"/>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27" name="Shape 27"/>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34" name="Shape 34"/>
        <p:cNvGrpSpPr/>
        <p:nvPr/>
      </p:nvGrpSpPr>
      <p:grpSpPr>
        <a:xfrm>
          <a:off y="0" x="0"/>
          <a:ext cy="0" cx="0"/>
          <a:chOff y="0" x="0"/>
          <a:chExt cy="0" cx="0"/>
        </a:xfrm>
      </p:grpSpPr>
      <p:pic>
        <p:nvPicPr>
          <p:cNvPr id="35" name="Shape 35"/>
          <p:cNvPicPr preferRelativeResize="0"/>
          <p:nvPr/>
        </p:nvPicPr>
        <p:blipFill rotWithShape="1">
          <a:blip r:embed="rId2"/>
          <a:srcRect t="0" b="0" r="0" l="0"/>
          <a:stretch/>
        </p:blipFill>
        <p:spPr>
          <a:xfrm>
            <a:off y="5319894" x="7446240"/>
            <a:ext cy="1422299" cx="1409700"/>
          </a:xfrm>
          <a:prstGeom prst="rect">
            <a:avLst/>
          </a:prstGeom>
          <a:noFill/>
          <a:ln>
            <a:noFill/>
          </a:ln>
        </p:spPr>
      </p:pic>
      <p:sp>
        <p:nvSpPr>
          <p:cNvPr id="36" name="Shape 36"/>
          <p:cNvSpPr txBox="1"/>
          <p:nvPr>
            <p:ph type="ctrTitle"/>
          </p:nvPr>
        </p:nvSpPr>
        <p:spPr>
          <a:xfrm>
            <a:off y="1453096" x="685800"/>
            <a:ext cy="1470000" cx="7772400"/>
          </a:xfrm>
          <a:prstGeom prst="rect">
            <a:avLst/>
          </a:prstGeom>
          <a:noFill/>
          <a:ln>
            <a:noFill/>
          </a:ln>
        </p:spPr>
        <p:txBody>
          <a:bodyPr bIns="91425" rIns="91425" lIns="91425" tIns="91425" anchor="ctr" anchorCtr="0"/>
          <a:lstStyle>
            <a:lvl1pPr algn="ctr" rtl="0" marR="0" indent="0" marL="0">
              <a:spcBef>
                <a:spcPts val="0"/>
              </a:spcBef>
              <a:buClr>
                <a:schemeClr val="dk1"/>
              </a:buClr>
              <a:buFont typeface="Calibri"/>
              <a:buNone/>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37" name="Shape 37"/>
          <p:cNvSpPr txBox="1"/>
          <p:nvPr>
            <p:ph idx="1" type="subTitle"/>
          </p:nvPr>
        </p:nvSpPr>
        <p:spPr>
          <a:xfrm>
            <a:off y="3519314" x="1371600"/>
            <a:ext cy="1752600" cx="6400799"/>
          </a:xfrm>
          <a:prstGeom prst="rect">
            <a:avLst/>
          </a:prstGeom>
          <a:noFill/>
          <a:ln>
            <a:noFill/>
          </a:ln>
        </p:spPr>
        <p:txBody>
          <a:bodyPr bIns="91425" rIns="91425" lIns="91425" tIns="91425" anchor="t" anchorCtr="0"/>
          <a:lstStyle>
            <a:lvl1pPr algn="ctr" rtl="0" marR="0" indent="0" marL="0">
              <a:spcBef>
                <a:spcPts val="640"/>
              </a:spcBef>
              <a:buClr>
                <a:srgbClr val="888888"/>
              </a:buClr>
              <a:buFont typeface="Calibri"/>
              <a:buNone/>
              <a:defRPr/>
            </a:lvl1pPr>
            <a:lvl2pPr algn="ctr" rtl="0" marR="0" indent="0" marL="457200">
              <a:spcBef>
                <a:spcPts val="560"/>
              </a:spcBef>
              <a:buClr>
                <a:srgbClr val="888888"/>
              </a:buClr>
              <a:buFont typeface="Calibri"/>
              <a:buNone/>
              <a:defRPr/>
            </a:lvl2pPr>
            <a:lvl3pPr algn="ctr" rtl="0" marR="0" indent="0" marL="914400">
              <a:spcBef>
                <a:spcPts val="480"/>
              </a:spcBef>
              <a:buClr>
                <a:srgbClr val="888888"/>
              </a:buClr>
              <a:buFont typeface="Calibri"/>
              <a:buNone/>
              <a:defRPr/>
            </a:lvl3pPr>
            <a:lvl4pPr algn="ctr" rtl="0" marR="0" indent="0" marL="1371600">
              <a:spcBef>
                <a:spcPts val="400"/>
              </a:spcBef>
              <a:buClr>
                <a:srgbClr val="888888"/>
              </a:buClr>
              <a:buFont typeface="Calibri"/>
              <a:buNone/>
              <a:defRPr/>
            </a:lvl4pPr>
            <a:lvl5pPr algn="ctr" rtl="0" marR="0" indent="0" marL="1828800">
              <a:spcBef>
                <a:spcPts val="400"/>
              </a:spcBef>
              <a:buClr>
                <a:srgbClr val="888888"/>
              </a:buClr>
              <a:buFont typeface="Calibri"/>
              <a:buNone/>
              <a:defRPr/>
            </a:lvl5pPr>
            <a:lvl6pPr algn="ctr" rtl="0" marR="0" indent="0" marL="2286000">
              <a:spcBef>
                <a:spcPts val="400"/>
              </a:spcBef>
              <a:buClr>
                <a:srgbClr val="888888"/>
              </a:buClr>
              <a:buFont typeface="Calibri"/>
              <a:buNone/>
              <a:defRPr/>
            </a:lvl6pPr>
            <a:lvl7pPr algn="ctr" rtl="0" marR="0" indent="0" marL="2743200">
              <a:spcBef>
                <a:spcPts val="400"/>
              </a:spcBef>
              <a:buClr>
                <a:srgbClr val="888888"/>
              </a:buClr>
              <a:buFont typeface="Calibri"/>
              <a:buNone/>
              <a:defRPr/>
            </a:lvl7pPr>
            <a:lvl8pPr algn="ctr" rtl="0" marR="0" indent="0" marL="3200400">
              <a:spcBef>
                <a:spcPts val="400"/>
              </a:spcBef>
              <a:buClr>
                <a:srgbClr val="888888"/>
              </a:buClr>
              <a:buFont typeface="Calibri"/>
              <a:buNone/>
              <a:defRPr/>
            </a:lvl8pPr>
            <a:lvl9pPr algn="ctr" rtl="0" marR="0" indent="0" marL="3657600">
              <a:spcBef>
                <a:spcPts val="400"/>
              </a:spcBef>
              <a:buClr>
                <a:srgbClr val="888888"/>
              </a:buClr>
              <a:buFont typeface="Calibri"/>
              <a:buNone/>
              <a:defRPr/>
            </a:lvl9pPr>
          </a:lstStyle>
          <a:p/>
        </p:txBody>
      </p:sp>
      <p:sp>
        <p:nvSpPr>
          <p:cNvPr id="38" name="Shape 38"/>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9" name="Shape 39"/>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pic>
        <p:nvPicPr>
          <p:cNvPr id="40" name="Shape 40"/>
          <p:cNvPicPr preferRelativeResize="0"/>
          <p:nvPr/>
        </p:nvPicPr>
        <p:blipFill rotWithShape="1">
          <a:blip r:embed="rId3"/>
          <a:srcRect t="0" b="0" r="0" l="0"/>
          <a:stretch/>
        </p:blipFill>
        <p:spPr>
          <a:xfrm>
            <a:off y="5704785" x="230012"/>
            <a:ext cy="810600" cx="290399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1" name="Shape 41"/>
        <p:cNvGrpSpPr/>
        <p:nvPr/>
      </p:nvGrpSpPr>
      <p:grpSpPr>
        <a:xfrm>
          <a:off y="0" x="0"/>
          <a:ext cy="0" cx="0"/>
          <a:chOff y="0" x="0"/>
          <a:chExt cy="0" cx="0"/>
        </a:xfrm>
      </p:grpSpPr>
      <p:sp>
        <p:nvSpPr>
          <p:cNvPr id="42" name="Shape 42"/>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 name="Shape 43"/>
          <p:cNvSpPr txBox="1"/>
          <p:nvPr>
            <p:ph idx="1" type="body"/>
          </p:nvPr>
        </p:nvSpPr>
        <p:spPr>
          <a:xfrm>
            <a:off y="1600200" x="457200"/>
            <a:ext cy="4526100" cx="8229600"/>
          </a:xfrm>
          <a:prstGeom prst="rect">
            <a:avLst/>
          </a:prstGeom>
          <a:noFill/>
          <a:ln>
            <a:noFill/>
          </a:ln>
        </p:spPr>
        <p:txBody>
          <a:bodyPr bIns="91425" rIns="91425" lIns="91425" tIns="91425" anchor="t" anchorCtr="0"/>
          <a:lstStyle>
            <a:lvl1pPr algn="l" rtl="0" indent="-139700" marL="342900">
              <a:spcBef>
                <a:spcPts val="640"/>
              </a:spcBef>
              <a:buClr>
                <a:schemeClr val="dk1"/>
              </a:buClr>
              <a:buFont typeface="Calibri"/>
              <a:buChar char="•"/>
              <a:defRPr/>
            </a:lvl1pPr>
            <a:lvl2pPr algn="l" rtl="0" indent="-107950" marL="742950">
              <a:spcBef>
                <a:spcPts val="560"/>
              </a:spcBef>
              <a:buClr>
                <a:schemeClr val="dk1"/>
              </a:buClr>
              <a:buFont typeface="Calibri"/>
              <a:buChar char="–"/>
              <a:defRPr/>
            </a:lvl2pPr>
            <a:lvl3pPr algn="l" rtl="0" indent="-76200" marL="1143000">
              <a:spcBef>
                <a:spcPts val="480"/>
              </a:spcBef>
              <a:buClr>
                <a:schemeClr val="dk1"/>
              </a:buClr>
              <a:buFont typeface="Calibri"/>
              <a:buChar char="•"/>
              <a:defRPr/>
            </a:lvl3pPr>
            <a:lvl4pPr algn="l" rtl="0" indent="-101600" marL="1600200">
              <a:spcBef>
                <a:spcPts val="400"/>
              </a:spcBef>
              <a:buClr>
                <a:schemeClr val="dk1"/>
              </a:buClr>
              <a:buFont typeface="Calibri"/>
              <a:buChar char="–"/>
              <a:defRPr/>
            </a:lvl4pPr>
            <a:lvl5pPr algn="l" rtl="0" indent="-101600" marL="2057400">
              <a:spcBef>
                <a:spcPts val="400"/>
              </a:spcBef>
              <a:buClr>
                <a:schemeClr val="dk1"/>
              </a:buClr>
              <a:buFont typeface="Calibri"/>
              <a:buChar char="»"/>
              <a:defRPr/>
            </a:lvl5pPr>
            <a:lvl6pPr algn="l" rtl="0" indent="-101600" marL="2514600">
              <a:spcBef>
                <a:spcPts val="400"/>
              </a:spcBef>
              <a:buClr>
                <a:schemeClr val="dk1"/>
              </a:buClr>
              <a:buFont typeface="Calibri"/>
              <a:buChar char="•"/>
              <a:defRPr/>
            </a:lvl6pPr>
            <a:lvl7pPr algn="l" rtl="0" indent="-101600" marL="2971800">
              <a:spcBef>
                <a:spcPts val="400"/>
              </a:spcBef>
              <a:buClr>
                <a:schemeClr val="dk1"/>
              </a:buClr>
              <a:buFont typeface="Calibri"/>
              <a:buChar char="•"/>
              <a:defRPr/>
            </a:lvl7pPr>
            <a:lvl8pPr algn="l" rtl="0" indent="-101600" marL="3429000">
              <a:spcBef>
                <a:spcPts val="400"/>
              </a:spcBef>
              <a:buClr>
                <a:schemeClr val="dk1"/>
              </a:buClr>
              <a:buFont typeface="Calibri"/>
              <a:buChar char="•"/>
              <a:defRPr/>
            </a:lvl8pPr>
            <a:lvl9pPr algn="l" rtl="0" indent="-101600" marL="3886200">
              <a:spcBef>
                <a:spcPts val="400"/>
              </a:spcBef>
              <a:buClr>
                <a:schemeClr val="dk1"/>
              </a:buClr>
              <a:buFont typeface="Calibri"/>
              <a:buChar char="•"/>
              <a:defRPr/>
            </a:lvl9pPr>
          </a:lstStyle>
          <a:p/>
        </p:txBody>
      </p:sp>
      <p:sp>
        <p:nvSpPr>
          <p:cNvPr id="44" name="Shape 44"/>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5" name="Shape 45"/>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46" name="Shape 46"/>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4.xml" Type="http://schemas.openxmlformats.org/officeDocument/2006/relationships/theme" Id="rId8"/><Relationship Target="../slideLayouts/slideLayout7.xml" Type="http://schemas.openxmlformats.org/officeDocument/2006/relationships/slideLayout" Id="rId7"/></Relationships>
</file>

<file path=ppt/slideMasters/_rels/slideMaster2.xml.rels><?xml version="1.0" encoding="UTF-8" standalone="yes"?><Relationships xmlns="http://schemas.openxmlformats.org/package/2006/relationships"><Relationship Target="../theme/theme3.xml" Type="http://schemas.openxmlformats.org/officeDocument/2006/relationships/theme" Id="rId12"/><Relationship Target="../slideLayouts/slideLayout9.xml" Type="http://schemas.openxmlformats.org/officeDocument/2006/relationships/slideLayout" Id="rId2"/><Relationship Target="../slideLayouts/slideLayout8.xml" Type="http://schemas.openxmlformats.org/officeDocument/2006/relationships/slideLayout" Id="rId1"/><Relationship Target="../slideLayouts/slideLayout17.xml" Type="http://schemas.openxmlformats.org/officeDocument/2006/relationships/slideLayout" Id="rId10"/><Relationship Target="../slideLayouts/slideLayout11.xml" Type="http://schemas.openxmlformats.org/officeDocument/2006/relationships/slideLayout" Id="rId4"/><Relationship Target="../slideLayouts/slideLayout18.xml" Type="http://schemas.openxmlformats.org/officeDocument/2006/relationships/slideLayout" Id="rId11"/><Relationship Target="../slideLayouts/slideLayout10.xml" Type="http://schemas.openxmlformats.org/officeDocument/2006/relationships/slideLayout" Id="rId3"/><Relationship Target="../slideLayouts/slideLayout16.xml" Type="http://schemas.openxmlformats.org/officeDocument/2006/relationships/slideLayout" Id="rId9"/><Relationship Target="../slideLayouts/slideLayout13.xml" Type="http://schemas.openxmlformats.org/officeDocument/2006/relationships/slideLayout" Id="rId6"/><Relationship Target="../slideLayouts/slideLayout12.xml" Type="http://schemas.openxmlformats.org/officeDocument/2006/relationships/slideLayout" Id="rId5"/><Relationship Target="../slideLayouts/slideLayout15.xml" Type="http://schemas.openxmlformats.org/officeDocument/2006/relationships/slideLayout" Id="rId8"/><Relationship Target="../slideLayouts/slideLayout14.xml" Type="http://schemas.openxmlformats.org/officeDocument/2006/relationships/slideLayout" Id="rId7"/></Relationships>
</file>

<file path=ppt/slideMasters/_rels/slideMaster3.xml.rels><?xml version="1.0" encoding="UTF-8" standalone="yes"?><Relationships xmlns="http://schemas.openxmlformats.org/package/2006/relationships"><Relationship Target="../theme/theme2.xml" Type="http://schemas.openxmlformats.org/officeDocument/2006/relationships/theme" Id="rId12"/><Relationship Target="../slideLayouts/slideLayout20.xml" Type="http://schemas.openxmlformats.org/officeDocument/2006/relationships/slideLayout" Id="rId2"/><Relationship Target="../slideLayouts/slideLayout19.xml" Type="http://schemas.openxmlformats.org/officeDocument/2006/relationships/slideLayout" Id="rId1"/><Relationship Target="../slideLayouts/slideLayout28.xml" Type="http://schemas.openxmlformats.org/officeDocument/2006/relationships/slideLayout" Id="rId10"/><Relationship Target="../slideLayouts/slideLayout22.xml" Type="http://schemas.openxmlformats.org/officeDocument/2006/relationships/slideLayout" Id="rId4"/><Relationship Target="../slideLayouts/slideLayout29.xml" Type="http://schemas.openxmlformats.org/officeDocument/2006/relationships/slideLayout" Id="rId11"/><Relationship Target="../slideLayouts/slideLayout21.xml" Type="http://schemas.openxmlformats.org/officeDocument/2006/relationships/slideLayout" Id="rId3"/><Relationship Target="../slideLayouts/slideLayout27.xml" Type="http://schemas.openxmlformats.org/officeDocument/2006/relationships/slideLayout" Id="rId9"/><Relationship Target="../slideLayouts/slideLayout24.xml" Type="http://schemas.openxmlformats.org/officeDocument/2006/relationships/slideLayout" Id="rId6"/><Relationship Target="../slideLayouts/slideLayout23.xml" Type="http://schemas.openxmlformats.org/officeDocument/2006/relationships/slideLayout" Id="rId5"/><Relationship Target="../slideLayouts/slideLayout26.xml" Type="http://schemas.openxmlformats.org/officeDocument/2006/relationships/slideLayout" Id="rId8"/><Relationship Target="../slideLayouts/slideLayout25.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600200" x="457200"/>
            <a:ext cy="4967700" cx="8229600"/>
          </a:xfrm>
          <a:prstGeom prst="rect">
            <a:avLst/>
          </a:prstGeom>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 name="Shape 28"/>
        <p:cNvGrpSpPr/>
        <p:nvPr/>
      </p:nvGrpSpPr>
      <p:grpSpPr>
        <a:xfrm>
          <a:off y="0" x="0"/>
          <a:ext cy="0" cx="0"/>
          <a:chOff y="0" x="0"/>
          <a:chExt cy="0" cx="0"/>
        </a:xfrm>
      </p:grpSpPr>
      <p:sp>
        <p:nvSpPr>
          <p:cNvPr id="29" name="Shape 29"/>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spcBef>
                <a:spcPts val="0"/>
              </a:spcBef>
              <a:buClr>
                <a:schemeClr val="dk1"/>
              </a:buClr>
              <a:buFont typeface="Calibri"/>
              <a:buNone/>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30" name="Shape 30"/>
          <p:cNvSpPr txBox="1"/>
          <p:nvPr>
            <p:ph idx="1" type="body"/>
          </p:nvPr>
        </p:nvSpPr>
        <p:spPr>
          <a:xfrm>
            <a:off y="1600200" x="457200"/>
            <a:ext cy="4526100" cx="8229600"/>
          </a:xfrm>
          <a:prstGeom prst="rect">
            <a:avLst/>
          </a:prstGeom>
          <a:noFill/>
          <a:ln>
            <a:noFill/>
          </a:ln>
        </p:spPr>
        <p:txBody>
          <a:bodyPr bIns="91425" rIns="91425" lIns="91425" tIns="91425" anchor="t" anchorCtr="0"/>
          <a:lstStyle>
            <a:lvl1pPr algn="l" rtl="0" marR="0" indent="-139700" marL="342900">
              <a:spcBef>
                <a:spcPts val="640"/>
              </a:spcBef>
              <a:buClr>
                <a:schemeClr val="dk1"/>
              </a:buClr>
              <a:buFont typeface="Calibri"/>
              <a:buChar char="•"/>
              <a:defRPr/>
            </a:lvl1pPr>
            <a:lvl2pPr algn="l" rtl="0" marR="0" indent="-107950" marL="742950">
              <a:spcBef>
                <a:spcPts val="560"/>
              </a:spcBef>
              <a:buClr>
                <a:schemeClr val="dk1"/>
              </a:buClr>
              <a:buFont typeface="Calibri"/>
              <a:buChar char="–"/>
              <a:defRPr/>
            </a:lvl2pPr>
            <a:lvl3pPr algn="l" rtl="0" marR="0" indent="-76200" marL="1143000">
              <a:spcBef>
                <a:spcPts val="480"/>
              </a:spcBef>
              <a:buClr>
                <a:schemeClr val="dk1"/>
              </a:buClr>
              <a:buFont typeface="Calibri"/>
              <a:buChar char="•"/>
              <a:defRPr/>
            </a:lvl3pPr>
            <a:lvl4pPr algn="l" rtl="0" marR="0" indent="-101600" marL="1600200">
              <a:spcBef>
                <a:spcPts val="400"/>
              </a:spcBef>
              <a:buClr>
                <a:schemeClr val="dk1"/>
              </a:buClr>
              <a:buFont typeface="Calibri"/>
              <a:buChar char="–"/>
              <a:defRPr/>
            </a:lvl4pPr>
            <a:lvl5pPr algn="l" rtl="0" marR="0" indent="-101600" marL="2057400">
              <a:spcBef>
                <a:spcPts val="400"/>
              </a:spcBef>
              <a:buClr>
                <a:schemeClr val="dk1"/>
              </a:buClr>
              <a:buFont typeface="Calibri"/>
              <a:buChar char="»"/>
              <a:defRPr/>
            </a:lvl5pPr>
            <a:lvl6pPr algn="l" rtl="0" marR="0" indent="-101600" marL="2514600">
              <a:spcBef>
                <a:spcPts val="400"/>
              </a:spcBef>
              <a:buClr>
                <a:schemeClr val="dk1"/>
              </a:buClr>
              <a:buFont typeface="Calibri"/>
              <a:buChar char="•"/>
              <a:defRPr/>
            </a:lvl6pPr>
            <a:lvl7pPr algn="l" rtl="0" marR="0" indent="-101600" marL="2971800">
              <a:spcBef>
                <a:spcPts val="400"/>
              </a:spcBef>
              <a:buClr>
                <a:schemeClr val="dk1"/>
              </a:buClr>
              <a:buFont typeface="Calibri"/>
              <a:buChar char="•"/>
              <a:defRPr/>
            </a:lvl7pPr>
            <a:lvl8pPr algn="l" rtl="0" marR="0" indent="-101600" marL="3429000">
              <a:spcBef>
                <a:spcPts val="400"/>
              </a:spcBef>
              <a:buClr>
                <a:schemeClr val="dk1"/>
              </a:buClr>
              <a:buFont typeface="Calibri"/>
              <a:buChar char="•"/>
              <a:defRPr/>
            </a:lvl8pPr>
            <a:lvl9pPr algn="l" rtl="0" marR="0" indent="-101600" marL="3886200">
              <a:spcBef>
                <a:spcPts val="400"/>
              </a:spcBef>
              <a:buClr>
                <a:schemeClr val="dk1"/>
              </a:buClr>
              <a:buFont typeface="Calibri"/>
              <a:buChar char="•"/>
              <a:defRPr/>
            </a:lvl9pPr>
          </a:lstStyle>
          <a:p/>
        </p:txBody>
      </p:sp>
      <p:sp>
        <p:nvSpPr>
          <p:cNvPr id="31" name="Shape 31"/>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2" name="Shape 32"/>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33" name="Shape 33"/>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 accent2="accent2" accent3="accent3" accent4="accent4" accent5="accent5" accent6="accent6" hlink="hlink" tx2="lt2" tx1="dk1" bg2="dk2" bg1="lt1" folHlink="folHlink" accent1="accent1"/>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3" name="Shape 103"/>
        <p:cNvGrpSpPr/>
        <p:nvPr/>
      </p:nvGrpSpPr>
      <p:grpSpPr>
        <a:xfrm>
          <a:off y="0" x="0"/>
          <a:ext cy="0" cx="0"/>
          <a:chOff y="0" x="0"/>
          <a:chExt cy="0" cx="0"/>
        </a:xfrm>
      </p:grpSpPr>
      <p:sp>
        <p:nvSpPr>
          <p:cNvPr id="104" name="Shape 104"/>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spcBef>
                <a:spcPts val="0"/>
              </a:spcBef>
              <a:buClr>
                <a:srgbClr val="0000CC"/>
              </a:buClr>
              <a:buFont typeface="Calibri"/>
              <a:buNone/>
              <a:defRPr/>
            </a:lvl1pPr>
            <a:lvl2pPr algn="l" rtl="0" marR="0" indent="0" marL="0">
              <a:spcBef>
                <a:spcPts val="0"/>
              </a:spcBef>
              <a:defRPr/>
            </a:lvl2pPr>
            <a:lvl3pPr algn="l" rtl="0" marR="0" indent="0" marL="0">
              <a:spcBef>
                <a:spcPts val="0"/>
              </a:spcBef>
              <a:defRPr/>
            </a:lvl3pPr>
            <a:lvl4pPr algn="l" rtl="0" marR="0" indent="0" marL="0">
              <a:spcBef>
                <a:spcPts val="0"/>
              </a:spcBef>
              <a:defRPr/>
            </a:lvl4pPr>
            <a:lvl5pPr algn="l" rtl="0" marR="0" indent="0" marL="0">
              <a:spcBef>
                <a:spcPts val="0"/>
              </a:spcBef>
              <a:defRPr/>
            </a:lvl5pPr>
            <a:lvl6pPr algn="l" rtl="0" marR="0" indent="0" marL="0">
              <a:spcBef>
                <a:spcPts val="0"/>
              </a:spcBef>
              <a:defRPr/>
            </a:lvl6pPr>
            <a:lvl7pPr algn="l" rtl="0" marR="0" indent="0" marL="0">
              <a:spcBef>
                <a:spcPts val="0"/>
              </a:spcBef>
              <a:defRPr/>
            </a:lvl7pPr>
            <a:lvl8pPr algn="l" rtl="0" marR="0" indent="0" marL="0">
              <a:spcBef>
                <a:spcPts val="0"/>
              </a:spcBef>
              <a:defRPr/>
            </a:lvl8pPr>
            <a:lvl9pPr algn="l" rtl="0" marR="0" indent="0" marL="0">
              <a:spcBef>
                <a:spcPts val="0"/>
              </a:spcBef>
              <a:defRPr/>
            </a:lvl9pPr>
          </a:lstStyle>
          <a:p/>
        </p:txBody>
      </p:sp>
      <p:sp>
        <p:nvSpPr>
          <p:cNvPr id="105" name="Shape 105"/>
          <p:cNvSpPr txBox="1"/>
          <p:nvPr>
            <p:ph idx="1" type="body"/>
          </p:nvPr>
        </p:nvSpPr>
        <p:spPr>
          <a:xfrm>
            <a:off y="1600200" x="457200"/>
            <a:ext cy="4526100" cx="8229600"/>
          </a:xfrm>
          <a:prstGeom prst="rect">
            <a:avLst/>
          </a:prstGeom>
          <a:noFill/>
          <a:ln>
            <a:noFill/>
          </a:ln>
        </p:spPr>
        <p:txBody>
          <a:bodyPr bIns="91425" rIns="91425" lIns="91425" tIns="91425" anchor="t" anchorCtr="0"/>
          <a:lstStyle>
            <a:lvl1pPr algn="l" rtl="0" marR="0" indent="-165100" marL="342900">
              <a:spcBef>
                <a:spcPts val="560"/>
              </a:spcBef>
              <a:buClr>
                <a:schemeClr val="dk1"/>
              </a:buClr>
              <a:buFont typeface="Calibri"/>
              <a:buChar char="•"/>
              <a:defRPr/>
            </a:lvl1pPr>
            <a:lvl2pPr algn="l" rtl="0" marR="0" indent="-133350" marL="742950">
              <a:spcBef>
                <a:spcPts val="480"/>
              </a:spcBef>
              <a:buClr>
                <a:schemeClr val="dk1"/>
              </a:buClr>
              <a:buFont typeface="Calibri"/>
              <a:buChar char="–"/>
              <a:defRPr/>
            </a:lvl2pPr>
            <a:lvl3pPr algn="l" rtl="0" marR="0" indent="-101600" marL="1143000">
              <a:spcBef>
                <a:spcPts val="400"/>
              </a:spcBef>
              <a:buClr>
                <a:schemeClr val="dk1"/>
              </a:buClr>
              <a:buFont typeface="Calibri"/>
              <a:buChar char="•"/>
              <a:defRPr/>
            </a:lvl3pPr>
            <a:lvl4pPr algn="l" rtl="0" marR="0" indent="-114300" marL="1600200">
              <a:spcBef>
                <a:spcPts val="360"/>
              </a:spcBef>
              <a:buClr>
                <a:schemeClr val="dk1"/>
              </a:buClr>
              <a:buFont typeface="Calibri"/>
              <a:buChar char="–"/>
              <a:defRPr/>
            </a:lvl4pPr>
            <a:lvl5pPr algn="l" rtl="0" marR="0" indent="-114300" marL="2057400">
              <a:spcBef>
                <a:spcPts val="360"/>
              </a:spcBef>
              <a:buClr>
                <a:schemeClr val="dk1"/>
              </a:buClr>
              <a:buFont typeface="Calibri"/>
              <a:buChar char="»"/>
              <a:defRPr/>
            </a:lvl5pPr>
            <a:lvl6pPr algn="l" rtl="0" marR="0" indent="-101600" marL="2514600">
              <a:spcBef>
                <a:spcPts val="400"/>
              </a:spcBef>
              <a:buClr>
                <a:schemeClr val="dk1"/>
              </a:buClr>
              <a:buFont typeface="Calibri"/>
              <a:buChar char="•"/>
              <a:defRPr/>
            </a:lvl6pPr>
            <a:lvl7pPr algn="l" rtl="0" marR="0" indent="-101600" marL="2971800">
              <a:spcBef>
                <a:spcPts val="400"/>
              </a:spcBef>
              <a:buClr>
                <a:schemeClr val="dk1"/>
              </a:buClr>
              <a:buFont typeface="Calibri"/>
              <a:buChar char="•"/>
              <a:defRPr/>
            </a:lvl7pPr>
            <a:lvl8pPr algn="l" rtl="0" marR="0" indent="-101600" marL="3429000">
              <a:spcBef>
                <a:spcPts val="400"/>
              </a:spcBef>
              <a:buClr>
                <a:schemeClr val="dk1"/>
              </a:buClr>
              <a:buFont typeface="Calibri"/>
              <a:buChar char="•"/>
              <a:defRPr/>
            </a:lvl8pPr>
            <a:lvl9pPr algn="l" rtl="0" marR="0" indent="-101600" marL="3886200">
              <a:spcBef>
                <a:spcPts val="400"/>
              </a:spcBef>
              <a:buClr>
                <a:schemeClr val="dk1"/>
              </a:buClr>
              <a:buFont typeface="Calibri"/>
              <a:buChar char="•"/>
              <a:defRPr/>
            </a:lvl9pPr>
          </a:lstStyle>
          <a:p/>
        </p:txBody>
      </p:sp>
      <p:sp>
        <p:nvSpPr>
          <p:cNvPr id="106" name="Shape 106"/>
          <p:cNvSpPr txBox="1"/>
          <p:nvPr>
            <p:ph idx="10" type="dt"/>
          </p:nvPr>
        </p:nvSpPr>
        <p:spPr>
          <a:xfrm>
            <a:off y="6356350" x="457200"/>
            <a:ext cy="365099" cx="2133599"/>
          </a:xfrm>
          <a:prstGeom prst="rect">
            <a:avLst/>
          </a:prstGeom>
          <a:noFill/>
          <a:ln>
            <a:noFill/>
          </a:ln>
        </p:spPr>
        <p:txBody>
          <a:bodyPr bIns="91425" rIns="91425" lIns="91425" tIns="91425" anchor="ctr"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07" name="Shape 107"/>
          <p:cNvSpPr txBox="1"/>
          <p:nvPr>
            <p:ph idx="11" type="ftr"/>
          </p:nvPr>
        </p:nvSpPr>
        <p:spPr>
          <a:xfrm>
            <a:off y="6356350" x="3124200"/>
            <a:ext cy="365099" cx="2895600"/>
          </a:xfrm>
          <a:prstGeom prst="rect">
            <a:avLst/>
          </a:prstGeom>
          <a:noFill/>
          <a:ln>
            <a:noFill/>
          </a:ln>
        </p:spPr>
        <p:txBody>
          <a:bodyPr bIns="91425" rIns="91425" lIns="91425" tIns="91425" anchor="ctr"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08" name="Shape 108"/>
          <p:cNvSpPr txBox="1"/>
          <p:nvPr>
            <p:ph idx="12" type="sldNum"/>
          </p:nvPr>
        </p:nvSpPr>
        <p:spPr>
          <a:xfrm>
            <a:off y="6356350" x="6553200"/>
            <a:ext cy="365099" cx="2133599"/>
          </a:xfrm>
          <a:prstGeom prst="rect">
            <a:avLst/>
          </a:prstGeom>
          <a:noFill/>
          <a:ln>
            <a:noFill/>
          </a:ln>
        </p:spPr>
        <p:txBody>
          <a:bodyPr bIns="91425" rIns="91425" lIns="91425" tIns="91425" anchor="ctr"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 accent2="accent2" accent3="accent3" accent4="accent4" accent5="accent5" accent6="accent6" hlink="hlink" tx2="lt2" tx1="dk1" bg2="dk2" bg1="lt1" folHlink="folHlink" accent1="accent1"/>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4.xml" Type="http://schemas.openxmlformats.org/officeDocument/2006/relationships/slideLayout" Id="rId1"/><Relationship Target="../media/image44.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03.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05.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15.xml.rels><?xml version="1.0" encoding="UTF-8" standalone="yes"?><Relationships xmlns="http://schemas.openxmlformats.org/package/2006/relationships"><Relationship Target="../media/image37.png" Type="http://schemas.openxmlformats.org/officeDocument/2006/relationships/image" Id="rId19"/><Relationship Target="../media/image15.png" Type="http://schemas.openxmlformats.org/officeDocument/2006/relationships/image" Id="rId18"/><Relationship Target="../media/image16.png" Type="http://schemas.openxmlformats.org/officeDocument/2006/relationships/image" Id="rId17"/><Relationship Target="../media/image18.png" Type="http://schemas.openxmlformats.org/officeDocument/2006/relationships/image" Id="rId16"/><Relationship Target="../media/image17.png" Type="http://schemas.openxmlformats.org/officeDocument/2006/relationships/image" Id="rId15"/><Relationship Target="../media/image21.png" Type="http://schemas.openxmlformats.org/officeDocument/2006/relationships/image" Id="rId14"/><Relationship Target="../media/image27.png" Type="http://schemas.openxmlformats.org/officeDocument/2006/relationships/image" Id="rId21"/><Relationship Target="../notesSlides/notesSlide15.xml" Type="http://schemas.openxmlformats.org/officeDocument/2006/relationships/notesSlide" Id="rId2"/><Relationship Target="../media/image13.png" Type="http://schemas.openxmlformats.org/officeDocument/2006/relationships/image" Id="rId12"/><Relationship Target="../media/image14.png" Type="http://schemas.openxmlformats.org/officeDocument/2006/relationships/image" Id="rId13"/><Relationship Target="../slideLayouts/slideLayout2.xml" Type="http://schemas.openxmlformats.org/officeDocument/2006/relationships/slideLayout" Id="rId1"/><Relationship Target="../media/image04.png" Type="http://schemas.openxmlformats.org/officeDocument/2006/relationships/image" Id="rId4"/><Relationship Target="../media/image10.png" Type="http://schemas.openxmlformats.org/officeDocument/2006/relationships/image" Id="rId10"/><Relationship Target="../media/image02.png" Type="http://schemas.openxmlformats.org/officeDocument/2006/relationships/image" Id="rId3"/><Relationship Target="../media/image19.png" Type="http://schemas.openxmlformats.org/officeDocument/2006/relationships/image" Id="rId11"/><Relationship Target="../media/image25.png" Type="http://schemas.openxmlformats.org/officeDocument/2006/relationships/image" Id="rId20"/><Relationship Target="../media/image06.png" Type="http://schemas.openxmlformats.org/officeDocument/2006/relationships/image" Id="rId9"/><Relationship Target="../media/image08.png" Type="http://schemas.openxmlformats.org/officeDocument/2006/relationships/image" Id="rId6"/><Relationship Target="../media/image07.png" Type="http://schemas.openxmlformats.org/officeDocument/2006/relationships/image" Id="rId5"/><Relationship Target="../media/image11.png" Type="http://schemas.openxmlformats.org/officeDocument/2006/relationships/image" Id="rId8"/><Relationship Target="../media/image12.png" Type="http://schemas.openxmlformats.org/officeDocument/2006/relationships/image" Id="rId7"/></Relationships>
</file>

<file path=ppt/slides/_rels/slide16.xml.rels><?xml version="1.0" encoding="UTF-8" standalone="yes"?><Relationships xmlns="http://schemas.openxmlformats.org/package/2006/relationships"><Relationship Target="../media/image42.png" Type="http://schemas.openxmlformats.org/officeDocument/2006/relationships/image" Id="rId19"/><Relationship Target="../media/image41.png" Type="http://schemas.openxmlformats.org/officeDocument/2006/relationships/image" Id="rId18"/><Relationship Target="../media/image35.png" Type="http://schemas.openxmlformats.org/officeDocument/2006/relationships/image" Id="rId17"/><Relationship Target="../media/image43.png" Type="http://schemas.openxmlformats.org/officeDocument/2006/relationships/image" Id="rId16"/><Relationship Target="../media/image36.png" Type="http://schemas.openxmlformats.org/officeDocument/2006/relationships/image" Id="rId15"/><Relationship Target="../media/image47.png" Type="http://schemas.openxmlformats.org/officeDocument/2006/relationships/image" Id="rId14"/><Relationship Target="../media/image55.png" Type="http://schemas.openxmlformats.org/officeDocument/2006/relationships/image" Id="rId30"/><Relationship Target="../media/image28.png" Type="http://schemas.openxmlformats.org/officeDocument/2006/relationships/image" Id="rId12"/><Relationship Target="../media/image52.png" Type="http://schemas.openxmlformats.org/officeDocument/2006/relationships/image" Id="rId31"/><Relationship Target="../media/image34.png" Type="http://schemas.openxmlformats.org/officeDocument/2006/relationships/image" Id="rId13"/><Relationship Target="../media/image32.png" Type="http://schemas.openxmlformats.org/officeDocument/2006/relationships/image" Id="rId10"/><Relationship Target="../media/image31.png" Type="http://schemas.openxmlformats.org/officeDocument/2006/relationships/image" Id="rId11"/><Relationship Target="../media/image64.png" Type="http://schemas.openxmlformats.org/officeDocument/2006/relationships/image" Id="rId32"/><Relationship Target="../media/image51.png" Type="http://schemas.openxmlformats.org/officeDocument/2006/relationships/image" Id="rId29"/><Relationship Target="../media/image50.png" Type="http://schemas.openxmlformats.org/officeDocument/2006/relationships/image" Id="rId26"/><Relationship Target="../media/image49.png" Type="http://schemas.openxmlformats.org/officeDocument/2006/relationships/image" Id="rId25"/><Relationship Target="../media/image54.png" Type="http://schemas.openxmlformats.org/officeDocument/2006/relationships/image" Id="rId28"/><Relationship Target="../media/image48.png" Type="http://schemas.openxmlformats.org/officeDocument/2006/relationships/image" Id="rId27"/><Relationship Target="../notesSlides/notesSlide16.xml" Type="http://schemas.openxmlformats.org/officeDocument/2006/relationships/notesSlide" Id="rId2"/><Relationship Target="../media/image39.png" Type="http://schemas.openxmlformats.org/officeDocument/2006/relationships/image" Id="rId21"/><Relationship Target="../slideLayouts/slideLayout2.xml" Type="http://schemas.openxmlformats.org/officeDocument/2006/relationships/slideLayout" Id="rId1"/><Relationship Target="../media/image46.png" Type="http://schemas.openxmlformats.org/officeDocument/2006/relationships/image" Id="rId22"/><Relationship Target="../media/image24.png" Type="http://schemas.openxmlformats.org/officeDocument/2006/relationships/image" Id="rId4"/><Relationship Target="../media/image40.png" Type="http://schemas.openxmlformats.org/officeDocument/2006/relationships/image" Id="rId23"/><Relationship Target="../media/image22.png" Type="http://schemas.openxmlformats.org/officeDocument/2006/relationships/image" Id="rId3"/><Relationship Target="../media/image45.png" Type="http://schemas.openxmlformats.org/officeDocument/2006/relationships/image" Id="rId24"/><Relationship Target="../media/image38.png" Type="http://schemas.openxmlformats.org/officeDocument/2006/relationships/image" Id="rId20"/><Relationship Target="../media/image30.png" Type="http://schemas.openxmlformats.org/officeDocument/2006/relationships/image" Id="rId9"/><Relationship Target="../media/image26.png" Type="http://schemas.openxmlformats.org/officeDocument/2006/relationships/image" Id="rId6"/><Relationship Target="../media/image23.png" Type="http://schemas.openxmlformats.org/officeDocument/2006/relationships/image" Id="rId5"/><Relationship Target="../media/image29.png" Type="http://schemas.openxmlformats.org/officeDocument/2006/relationships/image" Id="rId8"/><Relationship Target="../media/image33.png" Type="http://schemas.openxmlformats.org/officeDocument/2006/relationships/image" Id="rId7"/></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114.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83.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3"/></Relationships>
</file>

<file path=ppt/slides/_rels/slide20.xml.rels><?xml version="1.0" encoding="UTF-8" standalone="yes"?><Relationships xmlns="http://schemas.openxmlformats.org/package/2006/relationships"><Relationship Target="../media/image89.png" Type="http://schemas.openxmlformats.org/officeDocument/2006/relationships/image" Id="rId38"/><Relationship Target="../media/image93.png" Type="http://schemas.openxmlformats.org/officeDocument/2006/relationships/image" Id="rId37"/><Relationship Target="../media/image71.png" Type="http://schemas.openxmlformats.org/officeDocument/2006/relationships/image" Id="rId19"/><Relationship Target="../media/image90.png" Type="http://schemas.openxmlformats.org/officeDocument/2006/relationships/image" Id="rId36"/><Relationship Target="../media/image73.png" Type="http://schemas.openxmlformats.org/officeDocument/2006/relationships/image" Id="rId18"/><Relationship Target="../media/image72.png" Type="http://schemas.openxmlformats.org/officeDocument/2006/relationships/image" Id="rId17"/><Relationship Target="../media/image66.png" Type="http://schemas.openxmlformats.org/officeDocument/2006/relationships/image" Id="rId16"/><Relationship Target="../media/image69.png" Type="http://schemas.openxmlformats.org/officeDocument/2006/relationships/image" Id="rId15"/><Relationship Target="../media/image65.png" Type="http://schemas.openxmlformats.org/officeDocument/2006/relationships/image" Id="rId14"/><Relationship Target="../media/image82.png" Type="http://schemas.openxmlformats.org/officeDocument/2006/relationships/image" Id="rId30"/><Relationship Target="../media/image62.png" Type="http://schemas.openxmlformats.org/officeDocument/2006/relationships/image" Id="rId12"/><Relationship Target="../media/image92.png" Type="http://schemas.openxmlformats.org/officeDocument/2006/relationships/image" Id="rId31"/><Relationship Target="../media/image67.png" Type="http://schemas.openxmlformats.org/officeDocument/2006/relationships/image" Id="rId13"/><Relationship Target="../media/image60.png" Type="http://schemas.openxmlformats.org/officeDocument/2006/relationships/image" Id="rId10"/><Relationship Target="../media/image61.png" Type="http://schemas.openxmlformats.org/officeDocument/2006/relationships/image" Id="rId11"/><Relationship Target="../media/image85.png" Type="http://schemas.openxmlformats.org/officeDocument/2006/relationships/image" Id="rId34"/><Relationship Target="../media/image87.png" Type="http://schemas.openxmlformats.org/officeDocument/2006/relationships/image" Id="rId35"/><Relationship Target="../media/image88.png" Type="http://schemas.openxmlformats.org/officeDocument/2006/relationships/image" Id="rId32"/><Relationship Target="../media/image86.png" Type="http://schemas.openxmlformats.org/officeDocument/2006/relationships/image" Id="rId33"/><Relationship Target="../media/image80.png" Type="http://schemas.openxmlformats.org/officeDocument/2006/relationships/image" Id="rId29"/><Relationship Target="../media/image77.png" Type="http://schemas.openxmlformats.org/officeDocument/2006/relationships/image" Id="rId26"/><Relationship Target="../media/image81.png" Type="http://schemas.openxmlformats.org/officeDocument/2006/relationships/image" Id="rId25"/><Relationship Target="../media/image79.png" Type="http://schemas.openxmlformats.org/officeDocument/2006/relationships/image" Id="rId28"/><Relationship Target="../media/image78.png" Type="http://schemas.openxmlformats.org/officeDocument/2006/relationships/image" Id="rId27"/><Relationship Target="../media/image75.png" Type="http://schemas.openxmlformats.org/officeDocument/2006/relationships/image" Id="rId21"/><Relationship Target="../notesSlides/notesSlide20.xml" Type="http://schemas.openxmlformats.org/officeDocument/2006/relationships/notesSlide" Id="rId2"/><Relationship Target="../media/image74.png" Type="http://schemas.openxmlformats.org/officeDocument/2006/relationships/image" Id="rId22"/><Relationship Target="../slideLayouts/slideLayout2.xml" Type="http://schemas.openxmlformats.org/officeDocument/2006/relationships/slideLayout" Id="rId1"/><Relationship Target="../media/image94.png" Type="http://schemas.openxmlformats.org/officeDocument/2006/relationships/image" Id="rId23"/><Relationship Target="../media/image57.png" Type="http://schemas.openxmlformats.org/officeDocument/2006/relationships/image" Id="rId4"/><Relationship Target="../media/image76.png" Type="http://schemas.openxmlformats.org/officeDocument/2006/relationships/image" Id="rId24"/><Relationship Target="../media/image84.png" Type="http://schemas.openxmlformats.org/officeDocument/2006/relationships/image" Id="rId3"/><Relationship Target="../media/image68.png" Type="http://schemas.openxmlformats.org/officeDocument/2006/relationships/image" Id="rId20"/><Relationship Target="../media/image59.png" Type="http://schemas.openxmlformats.org/officeDocument/2006/relationships/image" Id="rId9"/><Relationship Target="../media/image56.png" Type="http://schemas.openxmlformats.org/officeDocument/2006/relationships/image" Id="rId6"/><Relationship Target="../media/image53.png" Type="http://schemas.openxmlformats.org/officeDocument/2006/relationships/image" Id="rId5"/><Relationship Target="../media/image58.png" Type="http://schemas.openxmlformats.org/officeDocument/2006/relationships/image" Id="rId8"/><Relationship Target="../media/image63.png" Type="http://schemas.openxmlformats.org/officeDocument/2006/relationships/image" Id="rId7"/></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91.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 Target="../media/image129.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4.xml" Type="http://schemas.openxmlformats.org/officeDocument/2006/relationships/slideLayout" Id="rId1"/></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2.xml" Type="http://schemas.openxmlformats.org/officeDocument/2006/relationships/slideLayout" Id="rId1"/></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2.xml" Type="http://schemas.openxmlformats.org/officeDocument/2006/relationships/slideLayout" Id="rId1"/></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7.xml" Type="http://schemas.openxmlformats.org/officeDocument/2006/relationships/slideLayout" Id="rId1"/><Relationship Target="../media/image95.pn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7.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7.xml" Type="http://schemas.openxmlformats.org/officeDocument/2006/relationships/slideLayout" Id="rId1"/></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7.xml" Type="http://schemas.openxmlformats.org/officeDocument/2006/relationships/slideLayout" Id="rId1"/></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7.xml" Type="http://schemas.openxmlformats.org/officeDocument/2006/relationships/slideLayout" Id="rId1"/></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7.xml" Type="http://schemas.openxmlformats.org/officeDocument/2006/relationships/slideLayout" Id="rId1"/></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7.xml" Type="http://schemas.openxmlformats.org/officeDocument/2006/relationships/slideLayout" Id="rId1"/></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7.xml" Type="http://schemas.openxmlformats.org/officeDocument/2006/relationships/slideLayout" Id="rId1"/></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7.xml" Type="http://schemas.openxmlformats.org/officeDocument/2006/relationships/slideLayout" Id="rId1"/></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7.xml" Type="http://schemas.openxmlformats.org/officeDocument/2006/relationships/slideLayout" Id="rId1"/></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7.xml" Type="http://schemas.openxmlformats.org/officeDocument/2006/relationships/slideLayout" Id="rId1"/></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7.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7.xml" Type="http://schemas.openxmlformats.org/officeDocument/2006/relationships/slideLayout" Id="rId1"/></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7.xml" Type="http://schemas.openxmlformats.org/officeDocument/2006/relationships/slideLayout" Id="rId1"/></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7.xml" Type="http://schemas.openxmlformats.org/officeDocument/2006/relationships/slideLayout" Id="rId1"/></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7.xml" Type="http://schemas.openxmlformats.org/officeDocument/2006/relationships/slideLayout" Id="rId1"/></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7.xml" Type="http://schemas.openxmlformats.org/officeDocument/2006/relationships/slideLayout" Id="rId1"/></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7.xml" Type="http://schemas.openxmlformats.org/officeDocument/2006/relationships/slideLayout" Id="rId1"/></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7.xml" Type="http://schemas.openxmlformats.org/officeDocument/2006/relationships/slideLayout" Id="rId1"/><Relationship Target="../media/image128.png" Type="http://schemas.openxmlformats.org/officeDocument/2006/relationships/image" Id="rId3"/></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7.xml" Type="http://schemas.openxmlformats.org/officeDocument/2006/relationships/slideLayout" Id="rId1"/><Relationship Target="../media/image98.png" Type="http://schemas.openxmlformats.org/officeDocument/2006/relationships/image" Id="rId4"/><Relationship Target="../media/image102.png" Type="http://schemas.openxmlformats.org/officeDocument/2006/relationships/image" Id="rId3"/></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7.xml" Type="http://schemas.openxmlformats.org/officeDocument/2006/relationships/slideLayout" Id="rId1"/><Relationship Target="../media/image96.png" Type="http://schemas.openxmlformats.org/officeDocument/2006/relationships/image" Id="rId4"/><Relationship Target="../media/image106.png" Type="http://schemas.openxmlformats.org/officeDocument/2006/relationships/image" Id="rId3"/></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2.xml" Type="http://schemas.openxmlformats.org/officeDocument/2006/relationships/slideLayout" Id="rId1"/><Relationship Target="../media/image113.png" Type="http://schemas.openxmlformats.org/officeDocument/2006/relationships/image" Id="rId3"/></Relationships>
</file>

<file path=ppt/slides/_rels/slide51.xml.rels><?xml version="1.0" encoding="UTF-8" standalone="yes"?><Relationships xmlns="http://schemas.openxmlformats.org/package/2006/relationships"><Relationship Target="../notesSlides/notesSlide51.xml" Type="http://schemas.openxmlformats.org/officeDocument/2006/relationships/notesSlide" Id="rId2"/><Relationship Target="../slideLayouts/slideLayout2.xml" Type="http://schemas.openxmlformats.org/officeDocument/2006/relationships/slideLayout" Id="rId1"/></Relationships>
</file>

<file path=ppt/slides/_rels/slide52.xml.rels><?xml version="1.0" encoding="UTF-8" standalone="yes"?><Relationships xmlns="http://schemas.openxmlformats.org/package/2006/relationships"><Relationship Target="../notesSlides/notesSlide52.xml" Type="http://schemas.openxmlformats.org/officeDocument/2006/relationships/notesSlide" Id="rId2"/><Relationship Target="../slideLayouts/slideLayout2.xml" Type="http://schemas.openxmlformats.org/officeDocument/2006/relationships/slideLayout" Id="rId1"/></Relationships>
</file>

<file path=ppt/slides/_rels/slide53.xml.rels><?xml version="1.0" encoding="UTF-8" standalone="yes"?><Relationships xmlns="http://schemas.openxmlformats.org/package/2006/relationships"><Relationship Target="../notesSlides/notesSlide53.xml" Type="http://schemas.openxmlformats.org/officeDocument/2006/relationships/notesSlide" Id="rId2"/><Relationship Target="../slideLayouts/slideLayout2.xml" Type="http://schemas.openxmlformats.org/officeDocument/2006/relationships/slideLayout" Id="rId1"/><Relationship Target="../media/image99.png" Type="http://schemas.openxmlformats.org/officeDocument/2006/relationships/image" Id="rId4"/><Relationship Target="../media/image97.png" Type="http://schemas.openxmlformats.org/officeDocument/2006/relationships/image" Id="rId3"/><Relationship Target="../media/image101.png" Type="http://schemas.openxmlformats.org/officeDocument/2006/relationships/image" Id="rId6"/><Relationship Target="../media/image108.png" Type="http://schemas.openxmlformats.org/officeDocument/2006/relationships/image" Id="rId5"/></Relationships>
</file>

<file path=ppt/slides/_rels/slide54.xml.rels><?xml version="1.0" encoding="UTF-8" standalone="yes"?><Relationships xmlns="http://schemas.openxmlformats.org/package/2006/relationships"><Relationship Target="../notesSlides/notesSlide54.xml" Type="http://schemas.openxmlformats.org/officeDocument/2006/relationships/notesSlide" Id="rId2"/><Relationship Target="../slideLayouts/slideLayout13.xml" Type="http://schemas.openxmlformats.org/officeDocument/2006/relationships/slideLayout" Id="rId1"/></Relationships>
</file>

<file path=ppt/slides/_rels/slide55.xml.rels><?xml version="1.0" encoding="UTF-8" standalone="yes"?><Relationships xmlns="http://schemas.openxmlformats.org/package/2006/relationships"><Relationship Target="../notesSlides/notesSlide55.xml" Type="http://schemas.openxmlformats.org/officeDocument/2006/relationships/notesSlide" Id="rId2"/><Relationship Target="../slideLayouts/slideLayout13.xml" Type="http://schemas.openxmlformats.org/officeDocument/2006/relationships/slideLayout" Id="rId1"/></Relationships>
</file>

<file path=ppt/slides/_rels/slide56.xml.rels><?xml version="1.0" encoding="UTF-8" standalone="yes"?><Relationships xmlns="http://schemas.openxmlformats.org/package/2006/relationships"><Relationship Target="../notesSlides/notesSlide56.xml" Type="http://schemas.openxmlformats.org/officeDocument/2006/relationships/notesSlide" Id="rId2"/><Relationship Target="../slideLayouts/slideLayout13.xml" Type="http://schemas.openxmlformats.org/officeDocument/2006/relationships/slideLayout" Id="rId1"/></Relationships>
</file>

<file path=ppt/slides/_rels/slide57.xml.rels><?xml version="1.0" encoding="UTF-8" standalone="yes"?><Relationships xmlns="http://schemas.openxmlformats.org/package/2006/relationships"><Relationship Target="../notesSlides/notesSlide57.xml" Type="http://schemas.openxmlformats.org/officeDocument/2006/relationships/notesSlide" Id="rId2"/><Relationship Target="../slideLayouts/slideLayout13.xml" Type="http://schemas.openxmlformats.org/officeDocument/2006/relationships/slideLayout" Id="rId1"/></Relationships>
</file>

<file path=ppt/slides/_rels/slide58.xml.rels><?xml version="1.0" encoding="UTF-8" standalone="yes"?><Relationships xmlns="http://schemas.openxmlformats.org/package/2006/relationships"><Relationship Target="../notesSlides/notesSlide58.xml" Type="http://schemas.openxmlformats.org/officeDocument/2006/relationships/notesSlide" Id="rId2"/><Relationship Target="../slideLayouts/slideLayout13.xml" Type="http://schemas.openxmlformats.org/officeDocument/2006/relationships/slideLayout" Id="rId1"/><Relationship Target="../media/image100.jpg" Type="http://schemas.openxmlformats.org/officeDocument/2006/relationships/image" Id="rId3"/></Relationships>
</file>

<file path=ppt/slides/_rels/slide59.xml.rels><?xml version="1.0" encoding="UTF-8" standalone="yes"?><Relationships xmlns="http://schemas.openxmlformats.org/package/2006/relationships"><Relationship Target="../notesSlides/notesSlide59.xml" Type="http://schemas.openxmlformats.org/officeDocument/2006/relationships/notesSlide" Id="rId2"/><Relationship Target="../slideLayouts/slideLayout13.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70.png" Type="http://schemas.openxmlformats.org/officeDocument/2006/relationships/image" Id="rId3"/></Relationships>
</file>

<file path=ppt/slides/_rels/slide60.xml.rels><?xml version="1.0" encoding="UTF-8" standalone="yes"?><Relationships xmlns="http://schemas.openxmlformats.org/package/2006/relationships"><Relationship Target="../notesSlides/notesSlide60.xml" Type="http://schemas.openxmlformats.org/officeDocument/2006/relationships/notesSlide" Id="rId2"/><Relationship Target="../slideLayouts/slideLayout20.xml" Type="http://schemas.openxmlformats.org/officeDocument/2006/relationships/slideLayout" Id="rId1"/></Relationships>
</file>

<file path=ppt/slides/_rels/slide61.xml.rels><?xml version="1.0" encoding="UTF-8" standalone="yes"?><Relationships xmlns="http://schemas.openxmlformats.org/package/2006/relationships"><Relationship Target="../notesSlides/notesSlide61.xml" Type="http://schemas.openxmlformats.org/officeDocument/2006/relationships/notesSlide" Id="rId2"/><Relationship Target="../slideLayouts/slideLayout20.xml" Type="http://schemas.openxmlformats.org/officeDocument/2006/relationships/slideLayout" Id="rId1"/></Relationships>
</file>

<file path=ppt/slides/_rels/slide62.xml.rels><?xml version="1.0" encoding="UTF-8" standalone="yes"?><Relationships xmlns="http://schemas.openxmlformats.org/package/2006/relationships"><Relationship Target="../media/image112.gif" Type="http://schemas.openxmlformats.org/officeDocument/2006/relationships/image" Id="rId10"/><Relationship Target="../notesSlides/notesSlide62.xml" Type="http://schemas.openxmlformats.org/officeDocument/2006/relationships/notesSlide" Id="rId2"/><Relationship Target="../slideLayouts/slideLayout20.xml" Type="http://schemas.openxmlformats.org/officeDocument/2006/relationships/slideLayout" Id="rId1"/><Relationship Target="../media/image104.png" Type="http://schemas.openxmlformats.org/officeDocument/2006/relationships/image" Id="rId4"/><Relationship Target="../media/image103.png" Type="http://schemas.openxmlformats.org/officeDocument/2006/relationships/image" Id="rId3"/><Relationship Target="../media/image126.gif" Type="http://schemas.openxmlformats.org/officeDocument/2006/relationships/image" Id="rId9"/><Relationship Target="../media/image107.png" Type="http://schemas.openxmlformats.org/officeDocument/2006/relationships/image" Id="rId6"/><Relationship Target="../media/image105.png" Type="http://schemas.openxmlformats.org/officeDocument/2006/relationships/image" Id="rId5"/><Relationship Target="../media/image109.jpg" Type="http://schemas.openxmlformats.org/officeDocument/2006/relationships/image" Id="rId8"/><Relationship Target="../media/image110.png" Type="http://schemas.openxmlformats.org/officeDocument/2006/relationships/image" Id="rId7"/></Relationships>
</file>

<file path=ppt/slides/_rels/slide63.xml.rels><?xml version="1.0" encoding="UTF-8" standalone="yes"?><Relationships xmlns="http://schemas.openxmlformats.org/package/2006/relationships"><Relationship Target="../notesSlides/notesSlide63.xml" Type="http://schemas.openxmlformats.org/officeDocument/2006/relationships/notesSlide" Id="rId2"/><Relationship Target="../slideLayouts/slideLayout20.xml" Type="http://schemas.openxmlformats.org/officeDocument/2006/relationships/slideLayout" Id="rId1"/><Relationship Target="../media/image130.png" Type="http://schemas.openxmlformats.org/officeDocument/2006/relationships/image" Id="rId3"/></Relationships>
</file>

<file path=ppt/slides/_rels/slide64.xml.rels><?xml version="1.0" encoding="UTF-8" standalone="yes"?><Relationships xmlns="http://schemas.openxmlformats.org/package/2006/relationships"><Relationship Target="../notesSlides/notesSlide64.xml" Type="http://schemas.openxmlformats.org/officeDocument/2006/relationships/notesSlide" Id="rId2"/><Relationship Target="../slideLayouts/slideLayout20.xml" Type="http://schemas.openxmlformats.org/officeDocument/2006/relationships/slideLayout" Id="rId1"/><Relationship Target="../media/image115.png" Type="http://schemas.openxmlformats.org/officeDocument/2006/relationships/image" Id="rId4"/><Relationship Target="../media/image111.png" Type="http://schemas.openxmlformats.org/officeDocument/2006/relationships/image" Id="rId3"/><Relationship Target="../media/image117.jpg" Type="http://schemas.openxmlformats.org/officeDocument/2006/relationships/image" Id="rId6"/><Relationship Target="../media/image118.png" Type="http://schemas.openxmlformats.org/officeDocument/2006/relationships/image" Id="rId5"/></Relationships>
</file>

<file path=ppt/slides/_rels/slide65.xml.rels><?xml version="1.0" encoding="UTF-8" standalone="yes"?><Relationships xmlns="http://schemas.openxmlformats.org/package/2006/relationships"><Relationship Target="../notesSlides/notesSlide65.xml" Type="http://schemas.openxmlformats.org/officeDocument/2006/relationships/notesSlide" Id="rId2"/><Relationship Target="../slideLayouts/slideLayout20.xml" Type="http://schemas.openxmlformats.org/officeDocument/2006/relationships/slideLayout" Id="rId1"/></Relationships>
</file>

<file path=ppt/slides/_rels/slide66.xml.rels><?xml version="1.0" encoding="UTF-8" standalone="yes"?><Relationships xmlns="http://schemas.openxmlformats.org/package/2006/relationships"><Relationship Target="../notesSlides/notesSlide66.xml" Type="http://schemas.openxmlformats.org/officeDocument/2006/relationships/notesSlide" Id="rId2"/><Relationship Target="../slideLayouts/slideLayout19.xml" Type="http://schemas.openxmlformats.org/officeDocument/2006/relationships/slideLayout" Id="rId1"/></Relationships>
</file>

<file path=ppt/slides/_rels/slide67.xml.rels><?xml version="1.0" encoding="UTF-8" standalone="yes"?><Relationships xmlns="http://schemas.openxmlformats.org/package/2006/relationships"><Relationship Target="../notesSlides/notesSlide67.xml" Type="http://schemas.openxmlformats.org/officeDocument/2006/relationships/notesSlide" Id="rId2"/><Relationship Target="../slideLayouts/slideLayout20.xml" Type="http://schemas.openxmlformats.org/officeDocument/2006/relationships/slideLayout" Id="rId1"/><Relationship Target="../media/image121.png" Type="http://schemas.openxmlformats.org/officeDocument/2006/relationships/image" Id="rId4"/><Relationship Target="../media/image122.png" Type="http://schemas.openxmlformats.org/officeDocument/2006/relationships/image" Id="rId3"/><Relationship Target="../media/image116.jpg" Type="http://schemas.openxmlformats.org/officeDocument/2006/relationships/image" Id="rId5"/></Relationships>
</file>

<file path=ppt/slides/_rels/slide68.xml.rels><?xml version="1.0" encoding="UTF-8" standalone="yes"?><Relationships xmlns="http://schemas.openxmlformats.org/package/2006/relationships"><Relationship Target="../notesSlides/notesSlide68.xml" Type="http://schemas.openxmlformats.org/officeDocument/2006/relationships/notesSlide" Id="rId2"/><Relationship Target="../slideLayouts/slideLayout20.xml" Type="http://schemas.openxmlformats.org/officeDocument/2006/relationships/slideLayout" Id="rId1"/><Relationship Target="../media/image120.png" Type="http://schemas.openxmlformats.org/officeDocument/2006/relationships/image" Id="rId3"/></Relationships>
</file>

<file path=ppt/slides/_rels/slide69.xml.rels><?xml version="1.0" encoding="UTF-8" standalone="yes"?><Relationships xmlns="http://schemas.openxmlformats.org/package/2006/relationships"><Relationship Target="../notesSlides/notesSlide69.xml" Type="http://schemas.openxmlformats.org/officeDocument/2006/relationships/notesSlide" Id="rId2"/><Relationship Target="../slideLayouts/slideLayout20.xml" Type="http://schemas.openxmlformats.org/officeDocument/2006/relationships/slideLayout" Id="rId1"/><Relationship Target="../media/image127.png" Type="http://schemas.openxmlformats.org/officeDocument/2006/relationships/image" Id="rId4"/><Relationship Target="../media/image119.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s>
</file>

<file path=ppt/slides/_rels/slide70.xml.rels><?xml version="1.0" encoding="UTF-8" standalone="yes"?><Relationships xmlns="http://schemas.openxmlformats.org/package/2006/relationships"><Relationship Target="../notesSlides/notesSlide70.xml" Type="http://schemas.openxmlformats.org/officeDocument/2006/relationships/notesSlide" Id="rId2"/><Relationship Target="../slideLayouts/slideLayout20.xml" Type="http://schemas.openxmlformats.org/officeDocument/2006/relationships/slideLayout" Id="rId1"/><Relationship Target="../media/image127.png" Type="http://schemas.openxmlformats.org/officeDocument/2006/relationships/image" Id="rId4"/><Relationship Target="../media/image119.png" Type="http://schemas.openxmlformats.org/officeDocument/2006/relationships/image" Id="rId3"/></Relationships>
</file>

<file path=ppt/slides/_rels/slide71.xml.rels><?xml version="1.0" encoding="UTF-8" standalone="yes"?><Relationships xmlns="http://schemas.openxmlformats.org/package/2006/relationships"><Relationship Target="../notesSlides/notesSlide71.xml" Type="http://schemas.openxmlformats.org/officeDocument/2006/relationships/notesSlide" Id="rId2"/><Relationship Target="../slideLayouts/slideLayout20.xml" Type="http://schemas.openxmlformats.org/officeDocument/2006/relationships/slideLayout" Id="rId1"/><Relationship Target="../media/image127.png" Type="http://schemas.openxmlformats.org/officeDocument/2006/relationships/image" Id="rId4"/><Relationship Target="../media/image119.png" Type="http://schemas.openxmlformats.org/officeDocument/2006/relationships/image" Id="rId3"/></Relationships>
</file>

<file path=ppt/slides/_rels/slide72.xml.rels><?xml version="1.0" encoding="UTF-8" standalone="yes"?><Relationships xmlns="http://schemas.openxmlformats.org/package/2006/relationships"><Relationship Target="../notesSlides/notesSlide72.xml" Type="http://schemas.openxmlformats.org/officeDocument/2006/relationships/notesSlide" Id="rId2"/><Relationship Target="../slideLayouts/slideLayout20.xml" Type="http://schemas.openxmlformats.org/officeDocument/2006/relationships/slideLayout" Id="rId1"/></Relationships>
</file>

<file path=ppt/slides/_rels/slide73.xml.rels><?xml version="1.0" encoding="UTF-8" standalone="yes"?><Relationships xmlns="http://schemas.openxmlformats.org/package/2006/relationships"><Relationship Target="../notesSlides/notesSlide73.xml" Type="http://schemas.openxmlformats.org/officeDocument/2006/relationships/notesSlide" Id="rId2"/><Relationship Target="../slideLayouts/slideLayout20.xml" Type="http://schemas.openxmlformats.org/officeDocument/2006/relationships/slideLayout" Id="rId1"/><Relationship Target="../media/image124.png" Type="http://schemas.openxmlformats.org/officeDocument/2006/relationships/image" Id="rId4"/><Relationship Target="../media/image125.png" Type="http://schemas.openxmlformats.org/officeDocument/2006/relationships/image" Id="rId3"/><Relationship Target="../media/image123.png" Type="http://schemas.openxmlformats.org/officeDocument/2006/relationships/image" Id="rId5"/></Relationships>
</file>

<file path=ppt/slides/_rels/slide74.xml.rels><?xml version="1.0" encoding="UTF-8" standalone="yes"?><Relationships xmlns="http://schemas.openxmlformats.org/package/2006/relationships"><Relationship Target="../notesSlides/notesSlide74.xml" Type="http://schemas.openxmlformats.org/officeDocument/2006/relationships/notesSlide" Id="rId2"/><Relationship Target="../slideLayouts/slideLayout20.xml" Type="http://schemas.openxmlformats.org/officeDocument/2006/relationships/slideLayout" Id="rId1"/><Relationship Target="../media/image131.png" Type="http://schemas.openxmlformats.org/officeDocument/2006/relationships/image" Id="rId3"/></Relationships>
</file>

<file path=ppt/slides/_rels/slide75.xml.rels><?xml version="1.0" encoding="UTF-8" standalone="yes"?><Relationships xmlns="http://schemas.openxmlformats.org/package/2006/relationships"><Relationship Target="../notesSlides/notesSlide75.xml" Type="http://schemas.openxmlformats.org/officeDocument/2006/relationships/notesSlide" Id="rId2"/><Relationship Target="../slideLayouts/slideLayout20.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4.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4.xml" Type="http://schemas.openxmlformats.org/officeDocument/2006/relationships/slideLayout" Id="rId1"/><Relationship Target="../media/image00.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y="0" x="0"/>
          <a:ext cy="0" cx="0"/>
          <a:chOff y="0" x="0"/>
          <a:chExt cy="0" cx="0"/>
        </a:xfrm>
      </p:grpSpPr>
      <p:sp>
        <p:nvSpPr>
          <p:cNvPr id="179" name="Shape 179"/>
          <p:cNvSpPr txBox="1"/>
          <p:nvPr>
            <p:ph type="ctrTitle"/>
          </p:nvPr>
        </p:nvSpPr>
        <p:spPr>
          <a:xfrm>
            <a:off y="2111123" x="685800"/>
            <a:ext cy="1546500" cx="7772400"/>
          </a:xfrm>
          <a:prstGeom prst="rect">
            <a:avLst/>
          </a:prstGeom>
        </p:spPr>
        <p:txBody>
          <a:bodyPr bIns="91425" rIns="91425" lIns="91425" tIns="91425" anchor="b" anchorCtr="0">
            <a:noAutofit/>
          </a:bodyPr>
          <a:lstStyle/>
          <a:p>
            <a:pPr>
              <a:spcBef>
                <a:spcPts val="0"/>
              </a:spcBef>
              <a:buNone/>
            </a:pPr>
            <a:r>
              <a:rPr lang="en"/>
              <a:t>Data Centers</a:t>
            </a:r>
          </a:p>
        </p:txBody>
      </p:sp>
      <p:sp>
        <p:nvSpPr>
          <p:cNvPr id="180" name="Shape 180"/>
          <p:cNvSpPr txBox="1"/>
          <p:nvPr>
            <p:ph idx="1" type="subTitle"/>
          </p:nvPr>
        </p:nvSpPr>
        <p:spPr>
          <a:xfrm>
            <a:off y="3786737" x="685800"/>
            <a:ext cy="1046400" cx="77724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y="0" x="0"/>
          <a:ext cy="0" cx="0"/>
          <a:chOff y="0" x="0"/>
          <a:chExt cy="0" cx="0"/>
        </a:xfrm>
      </p:grpSpPr>
      <p:sp>
        <p:nvSpPr>
          <p:cNvPr id="239" name="Shape 239"/>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Aggregate to the Next Level</a:t>
            </a:r>
          </a:p>
        </p:txBody>
      </p:sp>
      <p:pic>
        <p:nvPicPr>
          <p:cNvPr id="240" name="Shape 240"/>
          <p:cNvPicPr preferRelativeResize="0"/>
          <p:nvPr/>
        </p:nvPicPr>
        <p:blipFill rotWithShape="1">
          <a:blip r:embed="rId3"/>
          <a:srcRect t="0" b="0" r="0" l="0"/>
          <a:stretch/>
        </p:blipFill>
        <p:spPr>
          <a:xfrm>
            <a:off y="1981200" x="533400"/>
            <a:ext cy="3784500" cx="8380499"/>
          </a:xfrm>
          <a:prstGeom prst="rect">
            <a:avLst/>
          </a:prstGeom>
          <a:noFill/>
          <a:ln>
            <a:noFill/>
          </a:ln>
        </p:spPr>
      </p:pic>
      <p:sp>
        <p:nvSpPr>
          <p:cNvPr id="241" name="Shape 241"/>
          <p:cNvSpPr txBox="1"/>
          <p:nvPr/>
        </p:nvSpPr>
        <p:spPr>
          <a:xfrm>
            <a:off y="4114800" x="381000"/>
            <a:ext cy="1828800" cx="8381999"/>
          </a:xfrm>
          <a:prstGeom prst="rect">
            <a:avLst/>
          </a:prstGeom>
          <a:solidFill>
            <a:srgbClr val="FFFFFF"/>
          </a:solidFill>
          <a:ln w="9525" cap="rnd">
            <a:solidFill>
              <a:srgbClr val="FFFFFF"/>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None/>
            </a:pPr>
            <a:r>
              <a:t/>
            </a: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y="0" x="0"/>
          <a:ext cy="0" cx="0"/>
          <a:chOff y="0" x="0"/>
          <a:chExt cy="0" cx="0"/>
        </a:xfrm>
      </p:grpSpPr>
      <p:sp>
        <p:nvSpPr>
          <p:cNvPr id="246" name="Shape 246"/>
          <p:cNvSpPr txBox="1"/>
          <p:nvPr>
            <p:ph type="title"/>
          </p:nvPr>
        </p:nvSpPr>
        <p:spPr>
          <a:xfrm>
            <a:off y="274637" x="457200"/>
            <a:ext cy="1143299" cx="8229600"/>
          </a:xfrm>
          <a:prstGeom prst="rect">
            <a:avLst/>
          </a:prstGeom>
        </p:spPr>
        <p:txBody>
          <a:bodyPr bIns="91425" rIns="91425" lIns="91425" tIns="91425" anchor="b" anchorCtr="0">
            <a:noAutofit/>
          </a:bodyPr>
          <a:lstStyle/>
          <a:p>
            <a:pPr rtl="0" lvl="0">
              <a:spcBef>
                <a:spcPts val="0"/>
              </a:spcBef>
              <a:buNone/>
            </a:pPr>
            <a:r>
              <a:t/>
            </a:r>
            <a:endParaRPr/>
          </a:p>
        </p:txBody>
      </p:sp>
      <p:sp>
        <p:nvSpPr>
          <p:cNvPr id="247" name="Shape 247"/>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p:txBody>
      </p:sp>
      <p:pic>
        <p:nvPicPr>
          <p:cNvPr id="248" name="Shape 248"/>
          <p:cNvPicPr preferRelativeResize="0"/>
          <p:nvPr/>
        </p:nvPicPr>
        <p:blipFill>
          <a:blip r:embed="rId3"/>
          <a:stretch>
            <a:fillRect/>
          </a:stretch>
        </p:blipFill>
        <p:spPr>
          <a:xfrm>
            <a:off y="0" x="-1147000"/>
            <a:ext cy="6858000" cx="10291001"/>
          </a:xfrm>
          <a:prstGeom prst="rect">
            <a:avLst/>
          </a:prstGeom>
          <a:noFill/>
          <a:ln>
            <a:noFill/>
          </a:ln>
        </p:spPr>
      </p:pic>
      <p:sp>
        <p:nvSpPr>
          <p:cNvPr id="249" name="Shape 249"/>
          <p:cNvSpPr txBox="1"/>
          <p:nvPr/>
        </p:nvSpPr>
        <p:spPr>
          <a:xfrm>
            <a:off y="5716500" x="-781975"/>
            <a:ext cy="1143299" cx="8826300"/>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y="0" x="0"/>
          <a:ext cy="0" cx="0"/>
          <a:chOff y="0" x="0"/>
          <a:chExt cy="0" cx="0"/>
        </a:xfrm>
      </p:grpSpPr>
      <p:sp>
        <p:nvSpPr>
          <p:cNvPr id="254" name="Shape 254"/>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t/>
            </a:r>
            <a:endParaRPr/>
          </a:p>
        </p:txBody>
      </p:sp>
      <p:sp>
        <p:nvSpPr>
          <p:cNvPr id="255" name="Shape 255"/>
          <p:cNvSpPr txBox="1"/>
          <p:nvPr>
            <p:ph idx="1" type="body"/>
          </p:nvPr>
        </p:nvSpPr>
        <p:spPr>
          <a:xfrm>
            <a:off y="1600200" x="457200"/>
            <a:ext cy="4967700" cx="8229600"/>
          </a:xfrm>
          <a:prstGeom prst="rect">
            <a:avLst/>
          </a:prstGeom>
        </p:spPr>
        <p:txBody>
          <a:bodyPr bIns="91425" rIns="91425" lIns="91425" tIns="91425" anchor="t" anchorCtr="0">
            <a:noAutofit/>
          </a:bodyPr>
          <a:lstStyle/>
          <a:p>
            <a:pPr>
              <a:spcBef>
                <a:spcPts val="0"/>
              </a:spcBef>
              <a:buNone/>
            </a:pPr>
            <a:r>
              <a:t/>
            </a:r>
            <a:endParaRPr/>
          </a:p>
        </p:txBody>
      </p:sp>
      <p:pic>
        <p:nvPicPr>
          <p:cNvPr id="256" name="Shape 256"/>
          <p:cNvPicPr preferRelativeResize="0"/>
          <p:nvPr/>
        </p:nvPicPr>
        <p:blipFill>
          <a:blip r:embed="rId3"/>
          <a:stretch>
            <a:fillRect/>
          </a:stretch>
        </p:blipFill>
        <p:spPr>
          <a:xfrm>
            <a:off y="0" x="-573524"/>
            <a:ext cy="6858000" cx="1029104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y="0" x="0"/>
          <a:ext cy="0" cx="0"/>
          <a:chOff y="0" x="0"/>
          <a:chExt cy="0" cx="0"/>
        </a:xfrm>
      </p:grpSpPr>
      <p:sp>
        <p:nvSpPr>
          <p:cNvPr id="261" name="Shape 261"/>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t/>
            </a:r>
            <a:endParaRPr/>
          </a:p>
        </p:txBody>
      </p:sp>
      <p:sp>
        <p:nvSpPr>
          <p:cNvPr id="262" name="Shape 262"/>
          <p:cNvSpPr txBox="1"/>
          <p:nvPr>
            <p:ph idx="1" type="body"/>
          </p:nvPr>
        </p:nvSpPr>
        <p:spPr>
          <a:xfrm>
            <a:off y="1600200" x="457200"/>
            <a:ext cy="4967700" cx="8229600"/>
          </a:xfrm>
          <a:prstGeom prst="rect">
            <a:avLst/>
          </a:prstGeom>
        </p:spPr>
        <p:txBody>
          <a:bodyPr bIns="91425" rIns="91425" lIns="91425" tIns="91425" anchor="t" anchorCtr="0">
            <a:noAutofit/>
          </a:bodyPr>
          <a:lstStyle/>
          <a:p>
            <a:pPr>
              <a:spcBef>
                <a:spcPts val="0"/>
              </a:spcBef>
              <a:buNone/>
            </a:pPr>
            <a:r>
              <a:t/>
            </a:r>
            <a:endParaRPr/>
          </a:p>
        </p:txBody>
      </p:sp>
      <p:pic>
        <p:nvPicPr>
          <p:cNvPr id="263" name="Shape 263"/>
          <p:cNvPicPr preferRelativeResize="0"/>
          <p:nvPr/>
        </p:nvPicPr>
        <p:blipFill>
          <a:blip r:embed="rId3"/>
          <a:stretch>
            <a:fillRect/>
          </a:stretch>
        </p:blipFill>
        <p:spPr>
          <a:xfrm>
            <a:off y="0" x="-573524"/>
            <a:ext cy="6858000" cx="1029104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y="0" x="0"/>
          <a:ext cy="0" cx="0"/>
          <a:chOff y="0" x="0"/>
          <a:chExt cy="0" cx="0"/>
        </a:xfrm>
      </p:grpSpPr>
      <p:sp>
        <p:nvSpPr>
          <p:cNvPr id="268" name="Shape 268"/>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The Data Center Network</a:t>
            </a:r>
          </a:p>
        </p:txBody>
      </p:sp>
      <p:sp>
        <p:nvSpPr>
          <p:cNvPr id="269" name="Shape 269"/>
          <p:cNvSpPr txBox="1"/>
          <p:nvPr>
            <p:ph idx="1" type="body"/>
          </p:nvPr>
        </p:nvSpPr>
        <p:spPr>
          <a:xfrm>
            <a:off y="1709550" x="457200"/>
            <a:ext cy="4477200" cx="8229600"/>
          </a:xfrm>
          <a:prstGeom prst="rect">
            <a:avLst/>
          </a:prstGeom>
        </p:spPr>
        <p:txBody>
          <a:bodyPr bIns="91425" rIns="91425" lIns="91425" tIns="91425" anchor="t" anchorCtr="0">
            <a:noAutofit/>
          </a:bodyPr>
          <a:lstStyle/>
          <a:p>
            <a:pPr rtl="0" lvl="0">
              <a:spcBef>
                <a:spcPts val="0"/>
              </a:spcBef>
              <a:buNone/>
            </a:pPr>
            <a:r>
              <a:rPr lang="en"/>
              <a:t>Goals:</a:t>
            </a:r>
          </a:p>
          <a:p>
            <a:pPr rtl="0" lvl="0">
              <a:spcBef>
                <a:spcPts val="0"/>
              </a:spcBef>
              <a:buNone/>
            </a:pPr>
            <a:r>
              <a:t/>
            </a:r>
            <a:endParaRPr/>
          </a:p>
          <a:p>
            <a:pPr rtl="0" lvl="0" indent="-419100" marL="457200">
              <a:spcBef>
                <a:spcPts val="0"/>
              </a:spcBef>
              <a:buClr>
                <a:schemeClr val="dk1"/>
              </a:buClr>
              <a:buSzPct val="100000"/>
              <a:buFont typeface="Arial"/>
              <a:buChar char="●"/>
            </a:pPr>
            <a:r>
              <a:rPr lang="en"/>
              <a:t>Low cost</a:t>
            </a:r>
          </a:p>
          <a:p>
            <a:pPr rtl="0" lvl="0">
              <a:spcBef>
                <a:spcPts val="0"/>
              </a:spcBef>
              <a:buNone/>
            </a:pPr>
            <a:r>
              <a:t/>
            </a:r>
            <a:endParaRPr/>
          </a:p>
          <a:p>
            <a:pPr rtl="0" lvl="0" indent="-419100" marL="457200">
              <a:spcBef>
                <a:spcPts val="0"/>
              </a:spcBef>
              <a:buClr>
                <a:schemeClr val="dk1"/>
              </a:buClr>
              <a:buSzPct val="100000"/>
              <a:buFont typeface="Arial"/>
              <a:buChar char="●"/>
            </a:pPr>
            <a:r>
              <a:rPr lang="en"/>
              <a:t>High bisection bandwidth (performance)</a:t>
            </a:r>
          </a:p>
          <a:p>
            <a:pPr rtl="0" lvl="0">
              <a:spcBef>
                <a:spcPts val="0"/>
              </a:spcBef>
              <a:buNone/>
            </a:pPr>
            <a:r>
              <a:t/>
            </a:r>
            <a:endParaRPr/>
          </a:p>
          <a:p>
            <a:pPr rtl="0" lvl="0" indent="-419100" marL="457200">
              <a:spcBef>
                <a:spcPts val="0"/>
              </a:spcBef>
              <a:buClr>
                <a:schemeClr val="dk1"/>
              </a:buClr>
              <a:buSzPct val="100000"/>
              <a:buFont typeface="Arial"/>
              <a:buChar char="●"/>
            </a:pPr>
            <a:r>
              <a:rPr lang="en"/>
              <a:t>Fault tolerance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y="0" x="0"/>
          <a:ext cy="0" cx="0"/>
          <a:chOff y="0" x="0"/>
          <a:chExt cy="0" cx="0"/>
        </a:xfrm>
      </p:grpSpPr>
      <p:sp>
        <p:nvSpPr>
          <p:cNvPr id="274" name="Shape 274"/>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Traditional Data Center Topology</a:t>
            </a:r>
          </a:p>
        </p:txBody>
      </p:sp>
      <p:sp>
        <p:nvSpPr>
          <p:cNvPr id="275" name="Shape 275"/>
          <p:cNvSpPr txBox="1"/>
          <p:nvPr/>
        </p:nvSpPr>
        <p:spPr>
          <a:xfrm>
            <a:off y="3035300" x="2000250"/>
            <a:ext cy="2425800" cx="3384600"/>
          </a:xfrm>
          <a:prstGeom prst="rect">
            <a:avLst/>
          </a:prstGeom>
          <a:gradFill>
            <a:gsLst>
              <a:gs pos="0">
                <a:srgbClr val="E4F9FF"/>
              </a:gs>
              <a:gs pos="65000">
                <a:srgbClr val="BBEFFF"/>
              </a:gs>
              <a:gs pos="100000">
                <a:srgbClr val="9EEAFF"/>
              </a:gs>
            </a:gsLst>
            <a:lin ang="5400012" scaled="0"/>
          </a:grad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t/>
            </a:r>
            <a:endParaRPr/>
          </a:p>
        </p:txBody>
      </p:sp>
      <p:cxnSp>
        <p:nvCxnSpPr>
          <p:cNvPr id="276" name="Shape 276"/>
          <p:cNvCxnSpPr/>
          <p:nvPr/>
        </p:nvCxnSpPr>
        <p:spPr>
          <a:xfrm>
            <a:off y="1954211" x="685800"/>
            <a:ext cy="11100" cx="7554900"/>
          </a:xfrm>
          <a:prstGeom prst="straightConnector1">
            <a:avLst/>
          </a:prstGeom>
          <a:noFill/>
          <a:ln w="9525" cap="rnd">
            <a:solidFill>
              <a:srgbClr val="7F7F7F"/>
            </a:solidFill>
            <a:prstDash val="solid"/>
            <a:miter/>
            <a:headEnd w="med" len="med" type="none"/>
            <a:tailEnd w="med" len="med" type="none"/>
          </a:ln>
        </p:spPr>
      </p:cxnSp>
      <p:grpSp>
        <p:nvGrpSpPr>
          <p:cNvPr id="277" name="Shape 277"/>
          <p:cNvGrpSpPr/>
          <p:nvPr/>
        </p:nvGrpSpPr>
        <p:grpSpPr>
          <a:xfrm>
            <a:off y="1785936" x="3956050"/>
            <a:ext cy="377700" cx="487499"/>
            <a:chOff y="1785936" x="3956050"/>
            <a:chExt cy="377700" cx="487499"/>
          </a:xfrm>
        </p:grpSpPr>
        <p:pic>
          <p:nvPicPr>
            <p:cNvPr id="278" name="Shape 278"/>
            <p:cNvPicPr preferRelativeResize="0"/>
            <p:nvPr/>
          </p:nvPicPr>
          <p:blipFill rotWithShape="1">
            <a:blip r:embed="rId3"/>
            <a:srcRect t="0" b="0" r="0" l="0"/>
            <a:stretch/>
          </p:blipFill>
          <p:spPr>
            <a:xfrm>
              <a:off y="1785936" x="3956050"/>
              <a:ext cy="377700" cx="487499"/>
            </a:xfrm>
            <a:prstGeom prst="rect">
              <a:avLst/>
            </a:prstGeom>
            <a:noFill/>
            <a:ln>
              <a:noFill/>
            </a:ln>
          </p:spPr>
        </p:pic>
        <p:sp>
          <p:nvSpPr>
            <p:cNvPr id="279" name="Shape 279"/>
            <p:cNvSpPr txBox="1"/>
            <p:nvPr/>
          </p:nvSpPr>
          <p:spPr>
            <a:xfrm>
              <a:off y="1863725" x="4071937"/>
              <a:ext cy="185700" cx="266699"/>
            </a:xfrm>
            <a:prstGeom prst="rect">
              <a:avLst/>
            </a:prstGeom>
            <a:noFill/>
            <a:ln>
              <a:noFill/>
            </a:ln>
          </p:spPr>
          <p:txBody>
            <a:bodyPr bIns="0" rIns="0" lIns="0" tIns="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CR</a:t>
              </a:r>
            </a:p>
          </p:txBody>
        </p:sp>
      </p:grpSp>
      <p:grpSp>
        <p:nvGrpSpPr>
          <p:cNvPr id="280" name="Shape 280"/>
          <p:cNvGrpSpPr/>
          <p:nvPr/>
        </p:nvGrpSpPr>
        <p:grpSpPr>
          <a:xfrm>
            <a:off y="1785936" x="5383212"/>
            <a:ext cy="377700" cx="487499"/>
            <a:chOff y="1785936" x="5383212"/>
            <a:chExt cy="377700" cx="487499"/>
          </a:xfrm>
        </p:grpSpPr>
        <p:pic>
          <p:nvPicPr>
            <p:cNvPr id="281" name="Shape 281"/>
            <p:cNvPicPr preferRelativeResize="0"/>
            <p:nvPr/>
          </p:nvPicPr>
          <p:blipFill rotWithShape="1">
            <a:blip r:embed="rId4"/>
            <a:srcRect t="0" b="0" r="0" l="0"/>
            <a:stretch/>
          </p:blipFill>
          <p:spPr>
            <a:xfrm>
              <a:off y="1785936" x="5383212"/>
              <a:ext cy="377700" cx="487499"/>
            </a:xfrm>
            <a:prstGeom prst="rect">
              <a:avLst/>
            </a:prstGeom>
            <a:noFill/>
            <a:ln>
              <a:noFill/>
            </a:ln>
          </p:spPr>
        </p:pic>
        <p:sp>
          <p:nvSpPr>
            <p:cNvPr id="282" name="Shape 282"/>
            <p:cNvSpPr txBox="1"/>
            <p:nvPr/>
          </p:nvSpPr>
          <p:spPr>
            <a:xfrm>
              <a:off y="1863725" x="5495925"/>
              <a:ext cy="185700" cx="265199"/>
            </a:xfrm>
            <a:prstGeom prst="rect">
              <a:avLst/>
            </a:prstGeom>
            <a:noFill/>
            <a:ln>
              <a:noFill/>
            </a:ln>
          </p:spPr>
          <p:txBody>
            <a:bodyPr bIns="0" rIns="0" lIns="0" tIns="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CR</a:t>
              </a:r>
            </a:p>
          </p:txBody>
        </p:sp>
      </p:grpSp>
      <p:grpSp>
        <p:nvGrpSpPr>
          <p:cNvPr id="283" name="Shape 283"/>
          <p:cNvGrpSpPr/>
          <p:nvPr/>
        </p:nvGrpSpPr>
        <p:grpSpPr>
          <a:xfrm>
            <a:off y="2547936" x="2981325"/>
            <a:ext cy="377700" cx="487499"/>
            <a:chOff y="2547936" x="2981325"/>
            <a:chExt cy="377700" cx="487499"/>
          </a:xfrm>
        </p:grpSpPr>
        <p:pic>
          <p:nvPicPr>
            <p:cNvPr id="284" name="Shape 284"/>
            <p:cNvPicPr preferRelativeResize="0"/>
            <p:nvPr/>
          </p:nvPicPr>
          <p:blipFill rotWithShape="1">
            <a:blip r:embed="rId5"/>
            <a:srcRect t="0" b="0" r="0" l="0"/>
            <a:stretch/>
          </p:blipFill>
          <p:spPr>
            <a:xfrm>
              <a:off y="2547936" x="2981325"/>
              <a:ext cy="377700" cx="487499"/>
            </a:xfrm>
            <a:prstGeom prst="rect">
              <a:avLst/>
            </a:prstGeom>
            <a:noFill/>
            <a:ln>
              <a:noFill/>
            </a:ln>
          </p:spPr>
        </p:pic>
        <p:sp>
          <p:nvSpPr>
            <p:cNvPr id="285" name="Shape 285"/>
            <p:cNvSpPr txBox="1"/>
            <p:nvPr/>
          </p:nvSpPr>
          <p:spPr>
            <a:xfrm>
              <a:off y="2624136" x="3097211"/>
              <a:ext cy="187199" cx="265199"/>
            </a:xfrm>
            <a:prstGeom prst="rect">
              <a:avLst/>
            </a:prstGeom>
            <a:noFill/>
            <a:ln>
              <a:noFill/>
            </a:ln>
          </p:spPr>
          <p:txBody>
            <a:bodyPr bIns="0" rIns="0" lIns="0" tIns="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AR</a:t>
              </a:r>
            </a:p>
          </p:txBody>
        </p:sp>
      </p:grpSp>
      <p:grpSp>
        <p:nvGrpSpPr>
          <p:cNvPr id="286" name="Shape 286"/>
          <p:cNvGrpSpPr/>
          <p:nvPr/>
        </p:nvGrpSpPr>
        <p:grpSpPr>
          <a:xfrm>
            <a:off y="2547936" x="3883025"/>
            <a:ext cy="377700" cx="487499"/>
            <a:chOff y="2547936" x="3883025"/>
            <a:chExt cy="377700" cx="487499"/>
          </a:xfrm>
        </p:grpSpPr>
        <p:pic>
          <p:nvPicPr>
            <p:cNvPr id="287" name="Shape 287"/>
            <p:cNvPicPr preferRelativeResize="0"/>
            <p:nvPr/>
          </p:nvPicPr>
          <p:blipFill rotWithShape="1">
            <a:blip r:embed="rId6"/>
            <a:srcRect t="0" b="0" r="0" l="0"/>
            <a:stretch/>
          </p:blipFill>
          <p:spPr>
            <a:xfrm>
              <a:off y="2547936" x="3883025"/>
              <a:ext cy="377700" cx="487499"/>
            </a:xfrm>
            <a:prstGeom prst="rect">
              <a:avLst/>
            </a:prstGeom>
            <a:noFill/>
            <a:ln>
              <a:noFill/>
            </a:ln>
          </p:spPr>
        </p:pic>
        <p:sp>
          <p:nvSpPr>
            <p:cNvPr id="288" name="Shape 288"/>
            <p:cNvSpPr txBox="1"/>
            <p:nvPr/>
          </p:nvSpPr>
          <p:spPr>
            <a:xfrm>
              <a:off y="2624136" x="3995737"/>
              <a:ext cy="187199" cx="266699"/>
            </a:xfrm>
            <a:prstGeom prst="rect">
              <a:avLst/>
            </a:prstGeom>
            <a:noFill/>
            <a:ln>
              <a:noFill/>
            </a:ln>
          </p:spPr>
          <p:txBody>
            <a:bodyPr bIns="0" rIns="0" lIns="0" tIns="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AR</a:t>
              </a:r>
            </a:p>
          </p:txBody>
        </p:sp>
      </p:grpSp>
      <p:grpSp>
        <p:nvGrpSpPr>
          <p:cNvPr id="289" name="Shape 289"/>
          <p:cNvGrpSpPr/>
          <p:nvPr/>
        </p:nvGrpSpPr>
        <p:grpSpPr>
          <a:xfrm>
            <a:off y="2547936" x="5541962"/>
            <a:ext cy="377700" cx="480900"/>
            <a:chOff y="2547936" x="5541962"/>
            <a:chExt cy="377700" cx="480900"/>
          </a:xfrm>
        </p:grpSpPr>
        <p:pic>
          <p:nvPicPr>
            <p:cNvPr id="290" name="Shape 290"/>
            <p:cNvPicPr preferRelativeResize="0"/>
            <p:nvPr/>
          </p:nvPicPr>
          <p:blipFill rotWithShape="1">
            <a:blip r:embed="rId7"/>
            <a:srcRect t="0" b="0" r="0" l="0"/>
            <a:stretch/>
          </p:blipFill>
          <p:spPr>
            <a:xfrm>
              <a:off y="2547936" x="5541962"/>
              <a:ext cy="377700" cx="480900"/>
            </a:xfrm>
            <a:prstGeom prst="rect">
              <a:avLst/>
            </a:prstGeom>
            <a:noFill/>
            <a:ln>
              <a:noFill/>
            </a:ln>
          </p:spPr>
        </p:pic>
        <p:sp>
          <p:nvSpPr>
            <p:cNvPr id="291" name="Shape 291"/>
            <p:cNvSpPr txBox="1"/>
            <p:nvPr/>
          </p:nvSpPr>
          <p:spPr>
            <a:xfrm>
              <a:off y="2624136" x="5651500"/>
              <a:ext cy="187199" cx="266699"/>
            </a:xfrm>
            <a:prstGeom prst="rect">
              <a:avLst/>
            </a:prstGeom>
            <a:noFill/>
            <a:ln>
              <a:noFill/>
            </a:ln>
          </p:spPr>
          <p:txBody>
            <a:bodyPr bIns="0" rIns="0" lIns="0" tIns="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AR</a:t>
              </a:r>
            </a:p>
          </p:txBody>
        </p:sp>
      </p:grpSp>
      <p:grpSp>
        <p:nvGrpSpPr>
          <p:cNvPr id="292" name="Shape 292"/>
          <p:cNvGrpSpPr/>
          <p:nvPr/>
        </p:nvGrpSpPr>
        <p:grpSpPr>
          <a:xfrm>
            <a:off y="2547936" x="6497637"/>
            <a:ext cy="377700" cx="489000"/>
            <a:chOff y="2547936" x="6497637"/>
            <a:chExt cy="377700" cx="489000"/>
          </a:xfrm>
        </p:grpSpPr>
        <p:pic>
          <p:nvPicPr>
            <p:cNvPr id="293" name="Shape 293"/>
            <p:cNvPicPr preferRelativeResize="0"/>
            <p:nvPr/>
          </p:nvPicPr>
          <p:blipFill rotWithShape="1">
            <a:blip r:embed="rId8"/>
            <a:srcRect t="0" b="0" r="0" l="0"/>
            <a:stretch/>
          </p:blipFill>
          <p:spPr>
            <a:xfrm>
              <a:off y="2547936" x="6497637"/>
              <a:ext cy="377700" cx="489000"/>
            </a:xfrm>
            <a:prstGeom prst="rect">
              <a:avLst/>
            </a:prstGeom>
            <a:noFill/>
            <a:ln>
              <a:noFill/>
            </a:ln>
          </p:spPr>
        </p:pic>
        <p:sp>
          <p:nvSpPr>
            <p:cNvPr id="294" name="Shape 294"/>
            <p:cNvSpPr txBox="1"/>
            <p:nvPr/>
          </p:nvSpPr>
          <p:spPr>
            <a:xfrm>
              <a:off y="2624136" x="6610350"/>
              <a:ext cy="187199" cx="265199"/>
            </a:xfrm>
            <a:prstGeom prst="rect">
              <a:avLst/>
            </a:prstGeom>
            <a:noFill/>
            <a:ln>
              <a:noFill/>
            </a:ln>
          </p:spPr>
          <p:txBody>
            <a:bodyPr bIns="0" rIns="0" lIns="0" tIns="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AR</a:t>
              </a:r>
            </a:p>
          </p:txBody>
        </p:sp>
      </p:grpSp>
      <p:cxnSp>
        <p:nvCxnSpPr>
          <p:cNvPr id="295" name="Shape 295"/>
          <p:cNvCxnSpPr/>
          <p:nvPr/>
        </p:nvCxnSpPr>
        <p:spPr>
          <a:xfrm rot="5400000">
            <a:off y="1848761" x="3467886"/>
            <a:ext cy="976199" cx="498599"/>
          </a:xfrm>
          <a:prstGeom prst="straightConnector1">
            <a:avLst/>
          </a:prstGeom>
          <a:noFill/>
          <a:ln w="9525" cap="rnd">
            <a:solidFill>
              <a:srgbClr val="000000"/>
            </a:solidFill>
            <a:prstDash val="solid"/>
            <a:miter/>
            <a:headEnd w="med" len="med" type="none"/>
            <a:tailEnd w="med" len="med" type="none"/>
          </a:ln>
        </p:spPr>
      </p:cxnSp>
      <p:cxnSp>
        <p:nvCxnSpPr>
          <p:cNvPr id="296" name="Shape 296"/>
          <p:cNvCxnSpPr/>
          <p:nvPr/>
        </p:nvCxnSpPr>
        <p:spPr>
          <a:xfrm rot="-5400000">
            <a:off y="1137336" x="4179074"/>
            <a:ext cy="2398800" cx="498599"/>
          </a:xfrm>
          <a:prstGeom prst="straightConnector1">
            <a:avLst/>
          </a:prstGeom>
          <a:noFill/>
          <a:ln w="9525" cap="rnd">
            <a:solidFill>
              <a:srgbClr val="000000"/>
            </a:solidFill>
            <a:prstDash val="solid"/>
            <a:miter/>
            <a:headEnd w="med" len="med" type="none"/>
            <a:tailEnd w="med" len="med" type="none"/>
          </a:ln>
        </p:spPr>
      </p:cxnSp>
      <p:cxnSp>
        <p:nvCxnSpPr>
          <p:cNvPr id="297" name="Shape 297"/>
          <p:cNvCxnSpPr/>
          <p:nvPr/>
        </p:nvCxnSpPr>
        <p:spPr>
          <a:xfrm rot="5400000">
            <a:off y="1587612" x="4629137"/>
            <a:ext cy="1498500" cx="498599"/>
          </a:xfrm>
          <a:prstGeom prst="straightConnector1">
            <a:avLst/>
          </a:prstGeom>
          <a:noFill/>
          <a:ln w="9525" cap="rnd">
            <a:solidFill>
              <a:srgbClr val="000000"/>
            </a:solidFill>
            <a:prstDash val="solid"/>
            <a:miter/>
            <a:headEnd w="med" len="med" type="none"/>
            <a:tailEnd w="med" len="med" type="none"/>
          </a:ln>
        </p:spPr>
      </p:cxnSp>
      <p:cxnSp>
        <p:nvCxnSpPr>
          <p:cNvPr id="298" name="Shape 298"/>
          <p:cNvCxnSpPr/>
          <p:nvPr/>
        </p:nvCxnSpPr>
        <p:spPr>
          <a:xfrm rot="10800000" flipH="1">
            <a:off y="2258261" x="5456987"/>
            <a:ext cy="157200" cx="498599"/>
          </a:xfrm>
          <a:prstGeom prst="straightConnector1">
            <a:avLst/>
          </a:prstGeom>
          <a:noFill/>
          <a:ln w="9525" cap="rnd">
            <a:solidFill>
              <a:srgbClr val="000000"/>
            </a:solidFill>
            <a:prstDash val="solid"/>
            <a:miter/>
            <a:headEnd w="med" len="med" type="none"/>
            <a:tailEnd w="med" len="med" type="none"/>
          </a:ln>
        </p:spPr>
      </p:cxnSp>
      <p:cxnSp>
        <p:nvCxnSpPr>
          <p:cNvPr id="299" name="Shape 299"/>
          <p:cNvCxnSpPr/>
          <p:nvPr/>
        </p:nvCxnSpPr>
        <p:spPr>
          <a:xfrm rot="10800000" flipH="1">
            <a:off y="1779611" x="5935637"/>
            <a:ext cy="1114499" cx="498599"/>
          </a:xfrm>
          <a:prstGeom prst="straightConnector1">
            <a:avLst/>
          </a:prstGeom>
          <a:noFill/>
          <a:ln w="9525" cap="rnd">
            <a:solidFill>
              <a:srgbClr val="000000"/>
            </a:solidFill>
            <a:prstDash val="solid"/>
            <a:miter/>
            <a:headEnd w="med" len="med" type="none"/>
            <a:tailEnd w="med" len="med" type="none"/>
          </a:ln>
        </p:spPr>
      </p:cxnSp>
      <p:cxnSp>
        <p:nvCxnSpPr>
          <p:cNvPr id="300" name="Shape 300"/>
          <p:cNvCxnSpPr/>
          <p:nvPr/>
        </p:nvCxnSpPr>
        <p:spPr>
          <a:xfrm rot="10800000" flipH="1">
            <a:off y="1068461" x="5224387"/>
            <a:ext cy="2536800" cx="498599"/>
          </a:xfrm>
          <a:prstGeom prst="straightConnector1">
            <a:avLst/>
          </a:prstGeom>
          <a:noFill/>
          <a:ln w="9525" cap="rnd">
            <a:solidFill>
              <a:srgbClr val="000000"/>
            </a:solidFill>
            <a:prstDash val="solid"/>
            <a:miter/>
            <a:headEnd w="med" len="med" type="none"/>
            <a:tailEnd w="med" len="med" type="none"/>
          </a:ln>
        </p:spPr>
      </p:cxnSp>
      <p:cxnSp>
        <p:nvCxnSpPr>
          <p:cNvPr id="301" name="Shape 301"/>
          <p:cNvCxnSpPr/>
          <p:nvPr/>
        </p:nvCxnSpPr>
        <p:spPr>
          <a:xfrm rot="5400000">
            <a:off y="2298762" x="3917887"/>
            <a:ext cy="76199" cx="498599"/>
          </a:xfrm>
          <a:prstGeom prst="straightConnector1">
            <a:avLst/>
          </a:prstGeom>
          <a:noFill/>
          <a:ln w="9525" cap="rnd">
            <a:solidFill>
              <a:srgbClr val="000000"/>
            </a:solidFill>
            <a:prstDash val="solid"/>
            <a:miter/>
            <a:headEnd w="med" len="med" type="none"/>
            <a:tailEnd w="med" len="med" type="none"/>
          </a:ln>
        </p:spPr>
      </p:cxnSp>
      <p:cxnSp>
        <p:nvCxnSpPr>
          <p:cNvPr id="302" name="Shape 302"/>
          <p:cNvCxnSpPr/>
          <p:nvPr/>
        </p:nvCxnSpPr>
        <p:spPr>
          <a:xfrm rot="10800000" flipH="1">
            <a:off y="1547111" x="4745737"/>
            <a:ext cy="1579499" cx="498599"/>
          </a:xfrm>
          <a:prstGeom prst="straightConnector1">
            <a:avLst/>
          </a:prstGeom>
          <a:noFill/>
          <a:ln w="9525" cap="rnd">
            <a:solidFill>
              <a:srgbClr val="000000"/>
            </a:solidFill>
            <a:prstDash val="solid"/>
            <a:miter/>
            <a:headEnd w="med" len="med" type="none"/>
            <a:tailEnd w="med" len="med" type="none"/>
          </a:ln>
        </p:spPr>
      </p:cxnSp>
      <p:sp>
        <p:nvSpPr>
          <p:cNvPr id="303" name="Shape 303"/>
          <p:cNvSpPr txBox="1"/>
          <p:nvPr/>
        </p:nvSpPr>
        <p:spPr>
          <a:xfrm>
            <a:off y="2305050" x="4572000"/>
            <a:ext cy="523800" cx="8111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Helvetica Neue"/>
              <a:buNone/>
            </a:pPr>
            <a:r>
              <a:rPr strike="noStrike" u="none" b="1" cap="none" baseline="0" sz="2800" lang="en" i="0">
                <a:solidFill>
                  <a:srgbClr val="000000"/>
                </a:solidFill>
                <a:latin typeface="Helvetica Neue"/>
                <a:ea typeface="Helvetica Neue"/>
                <a:cs typeface="Helvetica Neue"/>
                <a:sym typeface="Helvetica Neue"/>
              </a:rPr>
              <a:t>. . .</a:t>
            </a:r>
          </a:p>
        </p:txBody>
      </p:sp>
      <p:grpSp>
        <p:nvGrpSpPr>
          <p:cNvPr id="304" name="Shape 304"/>
          <p:cNvGrpSpPr/>
          <p:nvPr/>
        </p:nvGrpSpPr>
        <p:grpSpPr>
          <a:xfrm>
            <a:off y="3187700" x="3895725"/>
            <a:ext cy="366599" cx="463499"/>
            <a:chOff y="3187700" x="3895725"/>
            <a:chExt cy="366599" cx="463499"/>
          </a:xfrm>
        </p:grpSpPr>
        <p:pic>
          <p:nvPicPr>
            <p:cNvPr id="305" name="Shape 305"/>
            <p:cNvPicPr preferRelativeResize="0"/>
            <p:nvPr/>
          </p:nvPicPr>
          <p:blipFill rotWithShape="1">
            <a:blip r:embed="rId9"/>
            <a:srcRect t="0" b="0" r="0" l="0"/>
            <a:stretch/>
          </p:blipFill>
          <p:spPr>
            <a:xfrm>
              <a:off y="3187700" x="3895725"/>
              <a:ext cy="366599" cx="463499"/>
            </a:xfrm>
            <a:prstGeom prst="rect">
              <a:avLst/>
            </a:prstGeom>
            <a:noFill/>
            <a:ln>
              <a:noFill/>
            </a:ln>
          </p:spPr>
        </p:pic>
        <p:sp>
          <p:nvSpPr>
            <p:cNvPr id="306" name="Shape 306"/>
            <p:cNvSpPr txBox="1"/>
            <p:nvPr/>
          </p:nvSpPr>
          <p:spPr>
            <a:xfrm>
              <a:off y="3222625" x="3951287"/>
              <a:ext cy="243000" cx="3540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S</a:t>
              </a:r>
            </a:p>
          </p:txBody>
        </p:sp>
      </p:grpSp>
      <p:grpSp>
        <p:nvGrpSpPr>
          <p:cNvPr id="307" name="Shape 307"/>
          <p:cNvGrpSpPr/>
          <p:nvPr/>
        </p:nvGrpSpPr>
        <p:grpSpPr>
          <a:xfrm>
            <a:off y="3187700" x="2992436"/>
            <a:ext cy="366599" cx="463499"/>
            <a:chOff y="3187700" x="2992436"/>
            <a:chExt cy="366599" cx="463499"/>
          </a:xfrm>
        </p:grpSpPr>
        <p:pic>
          <p:nvPicPr>
            <p:cNvPr id="308" name="Shape 308"/>
            <p:cNvPicPr preferRelativeResize="0"/>
            <p:nvPr/>
          </p:nvPicPr>
          <p:blipFill rotWithShape="1">
            <a:blip r:embed="rId10"/>
            <a:srcRect t="0" b="0" r="0" l="0"/>
            <a:stretch/>
          </p:blipFill>
          <p:spPr>
            <a:xfrm>
              <a:off y="3187700" x="2992436"/>
              <a:ext cy="366599" cx="463499"/>
            </a:xfrm>
            <a:prstGeom prst="rect">
              <a:avLst/>
            </a:prstGeom>
            <a:noFill/>
            <a:ln>
              <a:noFill/>
            </a:ln>
          </p:spPr>
        </p:pic>
        <p:sp>
          <p:nvSpPr>
            <p:cNvPr id="309" name="Shape 309"/>
            <p:cNvSpPr txBox="1"/>
            <p:nvPr/>
          </p:nvSpPr>
          <p:spPr>
            <a:xfrm>
              <a:off y="3222625" x="3052761"/>
              <a:ext cy="243000" cx="352499"/>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S</a:t>
              </a:r>
            </a:p>
          </p:txBody>
        </p:sp>
      </p:grpSp>
      <p:cxnSp>
        <p:nvCxnSpPr>
          <p:cNvPr id="310" name="Shape 310"/>
          <p:cNvCxnSpPr/>
          <p:nvPr/>
        </p:nvCxnSpPr>
        <p:spPr>
          <a:xfrm rot="-5400000">
            <a:off y="3036024" x="3042374"/>
            <a:ext cy="0" cx="373199"/>
          </a:xfrm>
          <a:prstGeom prst="straightConnector1">
            <a:avLst/>
          </a:prstGeom>
          <a:noFill/>
          <a:ln w="9525" cap="rnd">
            <a:solidFill>
              <a:srgbClr val="000000"/>
            </a:solidFill>
            <a:prstDash val="solid"/>
            <a:miter/>
            <a:headEnd w="med" len="med" type="none"/>
            <a:tailEnd w="med" len="med" type="none"/>
          </a:ln>
        </p:spPr>
      </p:cxnSp>
      <p:cxnSp>
        <p:nvCxnSpPr>
          <p:cNvPr id="311" name="Shape 311"/>
          <p:cNvCxnSpPr/>
          <p:nvPr/>
        </p:nvCxnSpPr>
        <p:spPr>
          <a:xfrm rot="10800000" flipH="1">
            <a:off y="2586024" x="3492487"/>
            <a:ext cy="900000" cx="373199"/>
          </a:xfrm>
          <a:prstGeom prst="straightConnector1">
            <a:avLst/>
          </a:prstGeom>
          <a:noFill/>
          <a:ln w="9525" cap="rnd">
            <a:solidFill>
              <a:srgbClr val="000000"/>
            </a:solidFill>
            <a:prstDash val="solid"/>
            <a:miter/>
            <a:headEnd w="med" len="med" type="none"/>
            <a:tailEnd w="med" len="med" type="none"/>
          </a:ln>
        </p:spPr>
      </p:cxnSp>
      <p:cxnSp>
        <p:nvCxnSpPr>
          <p:cNvPr id="312" name="Shape 312"/>
          <p:cNvCxnSpPr/>
          <p:nvPr/>
        </p:nvCxnSpPr>
        <p:spPr>
          <a:xfrm rot="-5400000">
            <a:off y="3036024" x="3942487"/>
            <a:ext cy="0" cx="373199"/>
          </a:xfrm>
          <a:prstGeom prst="straightConnector1">
            <a:avLst/>
          </a:prstGeom>
          <a:noFill/>
          <a:ln w="9525" cap="rnd">
            <a:solidFill>
              <a:srgbClr val="000000"/>
            </a:solidFill>
            <a:prstDash val="solid"/>
            <a:miter/>
            <a:headEnd w="med" len="med" type="none"/>
            <a:tailEnd w="med" len="med" type="none"/>
          </a:ln>
        </p:spPr>
      </p:cxnSp>
      <p:cxnSp>
        <p:nvCxnSpPr>
          <p:cNvPr id="313" name="Shape 313"/>
          <p:cNvCxnSpPr/>
          <p:nvPr/>
        </p:nvCxnSpPr>
        <p:spPr>
          <a:xfrm rot="-5400000">
            <a:off y="2586024" x="3492375"/>
            <a:ext cy="900000" cx="373199"/>
          </a:xfrm>
          <a:prstGeom prst="straightConnector1">
            <a:avLst/>
          </a:prstGeom>
          <a:noFill/>
          <a:ln w="9525" cap="rnd">
            <a:solidFill>
              <a:srgbClr val="000000"/>
            </a:solidFill>
            <a:prstDash val="solid"/>
            <a:miter/>
            <a:headEnd w="med" len="med" type="none"/>
            <a:tailEnd w="med" len="med" type="none"/>
          </a:ln>
        </p:spPr>
      </p:cxnSp>
      <p:cxnSp>
        <p:nvCxnSpPr>
          <p:cNvPr id="314" name="Shape 314"/>
          <p:cNvCxnSpPr/>
          <p:nvPr/>
        </p:nvCxnSpPr>
        <p:spPr>
          <a:xfrm>
            <a:off y="3344862" x="3405187"/>
            <a:ext cy="1500" cx="545999"/>
          </a:xfrm>
          <a:prstGeom prst="straightConnector1">
            <a:avLst/>
          </a:prstGeom>
          <a:noFill/>
          <a:ln w="9525" cap="rnd">
            <a:solidFill>
              <a:srgbClr val="000000"/>
            </a:solidFill>
            <a:prstDash val="solid"/>
            <a:miter/>
            <a:headEnd w="med" len="med" type="none"/>
            <a:tailEnd w="med" len="med" type="none"/>
          </a:ln>
        </p:spPr>
      </p:cxnSp>
      <p:cxnSp>
        <p:nvCxnSpPr>
          <p:cNvPr id="315" name="Shape 315"/>
          <p:cNvCxnSpPr/>
          <p:nvPr/>
        </p:nvCxnSpPr>
        <p:spPr>
          <a:xfrm rot="-5400000">
            <a:off y="2831387" x="3009099"/>
            <a:ext cy="1754099" cx="485699"/>
          </a:xfrm>
          <a:prstGeom prst="straightConnector1">
            <a:avLst/>
          </a:prstGeom>
          <a:noFill/>
          <a:ln w="9525" cap="rnd">
            <a:solidFill>
              <a:srgbClr val="000000"/>
            </a:solidFill>
            <a:prstDash val="solid"/>
            <a:miter/>
            <a:headEnd w="med" len="med" type="none"/>
            <a:tailEnd w="med" len="med" type="none"/>
          </a:ln>
        </p:spPr>
      </p:cxnSp>
      <p:cxnSp>
        <p:nvCxnSpPr>
          <p:cNvPr id="316" name="Shape 316"/>
          <p:cNvCxnSpPr/>
          <p:nvPr/>
        </p:nvCxnSpPr>
        <p:spPr>
          <a:xfrm rot="-5400000">
            <a:off y="3281387" x="2559100"/>
            <a:ext cy="854100" cx="485699"/>
          </a:xfrm>
          <a:prstGeom prst="straightConnector1">
            <a:avLst/>
          </a:prstGeom>
          <a:noFill/>
          <a:ln w="9525" cap="rnd">
            <a:solidFill>
              <a:srgbClr val="000000"/>
            </a:solidFill>
            <a:prstDash val="solid"/>
            <a:miter/>
            <a:headEnd w="med" len="med" type="none"/>
            <a:tailEnd w="med" len="med" type="none"/>
          </a:ln>
        </p:spPr>
      </p:cxnSp>
      <p:cxnSp>
        <p:nvCxnSpPr>
          <p:cNvPr id="317" name="Shape 317"/>
          <p:cNvCxnSpPr/>
          <p:nvPr/>
        </p:nvCxnSpPr>
        <p:spPr>
          <a:xfrm rot="10800000" flipH="1">
            <a:off y="3685487" x="3009211"/>
            <a:ext cy="45900" cx="485699"/>
          </a:xfrm>
          <a:prstGeom prst="straightConnector1">
            <a:avLst/>
          </a:prstGeom>
          <a:noFill/>
          <a:ln w="9525" cap="rnd">
            <a:solidFill>
              <a:srgbClr val="000000"/>
            </a:solidFill>
            <a:prstDash val="solid"/>
            <a:miter/>
            <a:headEnd w="med" len="med" type="none"/>
            <a:tailEnd w="med" len="med" type="none"/>
          </a:ln>
        </p:spPr>
      </p:cxnSp>
      <p:cxnSp>
        <p:nvCxnSpPr>
          <p:cNvPr id="318" name="Shape 318"/>
          <p:cNvCxnSpPr/>
          <p:nvPr/>
        </p:nvCxnSpPr>
        <p:spPr>
          <a:xfrm rot="-5400000">
            <a:off y="3281387" x="3459211"/>
            <a:ext cy="854100" cx="485699"/>
          </a:xfrm>
          <a:prstGeom prst="straightConnector1">
            <a:avLst/>
          </a:prstGeom>
          <a:noFill/>
          <a:ln w="9525" cap="rnd">
            <a:solidFill>
              <a:srgbClr val="000000"/>
            </a:solidFill>
            <a:prstDash val="solid"/>
            <a:miter/>
            <a:headEnd w="med" len="med" type="none"/>
            <a:tailEnd w="med" len="med" type="none"/>
          </a:ln>
        </p:spPr>
      </p:cxnSp>
      <p:grpSp>
        <p:nvGrpSpPr>
          <p:cNvPr id="319" name="Shape 319"/>
          <p:cNvGrpSpPr/>
          <p:nvPr/>
        </p:nvGrpSpPr>
        <p:grpSpPr>
          <a:xfrm>
            <a:off y="1414462" x="506412"/>
            <a:ext cy="493799" cx="1334999"/>
            <a:chOff y="1414462" x="506412"/>
            <a:chExt cy="493799" cx="1334999"/>
          </a:xfrm>
        </p:grpSpPr>
        <p:pic>
          <p:nvPicPr>
            <p:cNvPr id="320" name="Shape 320"/>
            <p:cNvPicPr preferRelativeResize="0"/>
            <p:nvPr/>
          </p:nvPicPr>
          <p:blipFill rotWithShape="1">
            <a:blip r:embed="rId11"/>
            <a:srcRect t="0" b="0" r="0" l="0"/>
            <a:stretch/>
          </p:blipFill>
          <p:spPr>
            <a:xfrm>
              <a:off y="1414462" x="506412"/>
              <a:ext cy="493799" cx="1334999"/>
            </a:xfrm>
            <a:prstGeom prst="rect">
              <a:avLst/>
            </a:prstGeom>
            <a:noFill/>
            <a:ln>
              <a:noFill/>
            </a:ln>
          </p:spPr>
        </p:pic>
        <p:sp>
          <p:nvSpPr>
            <p:cNvPr id="321" name="Shape 321"/>
            <p:cNvSpPr txBox="1"/>
            <p:nvPr/>
          </p:nvSpPr>
          <p:spPr>
            <a:xfrm>
              <a:off y="1447800" x="539750"/>
              <a:ext cy="369900" cx="12129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Calibri"/>
                <a:buNone/>
              </a:pPr>
              <a:r>
                <a:rPr strike="noStrike" u="none" b="1" cap="none" baseline="0" sz="2000" lang="en" i="1">
                  <a:solidFill>
                    <a:srgbClr val="000000"/>
                  </a:solidFill>
                  <a:latin typeface="Calibri"/>
                  <a:ea typeface="Calibri"/>
                  <a:cs typeface="Calibri"/>
                  <a:sym typeface="Calibri"/>
                </a:rPr>
                <a:t>Internet</a:t>
              </a:r>
            </a:p>
          </p:txBody>
        </p:sp>
      </p:grpSp>
      <p:grpSp>
        <p:nvGrpSpPr>
          <p:cNvPr id="322" name="Shape 322"/>
          <p:cNvGrpSpPr/>
          <p:nvPr/>
        </p:nvGrpSpPr>
        <p:grpSpPr>
          <a:xfrm>
            <a:off y="3913187" x="3041650"/>
            <a:ext cy="366599" cx="463499"/>
            <a:chOff y="3913187" x="3041650"/>
            <a:chExt cy="366599" cx="463499"/>
          </a:xfrm>
        </p:grpSpPr>
        <p:pic>
          <p:nvPicPr>
            <p:cNvPr id="323" name="Shape 323"/>
            <p:cNvPicPr preferRelativeResize="0"/>
            <p:nvPr/>
          </p:nvPicPr>
          <p:blipFill rotWithShape="1">
            <a:blip r:embed="rId12"/>
            <a:srcRect t="0" b="0" r="0" l="0"/>
            <a:stretch/>
          </p:blipFill>
          <p:spPr>
            <a:xfrm>
              <a:off y="3913187" x="3041650"/>
              <a:ext cy="366599" cx="463499"/>
            </a:xfrm>
            <a:prstGeom prst="rect">
              <a:avLst/>
            </a:prstGeom>
            <a:noFill/>
            <a:ln>
              <a:noFill/>
            </a:ln>
          </p:spPr>
        </p:pic>
        <p:sp>
          <p:nvSpPr>
            <p:cNvPr id="324" name="Shape 324"/>
            <p:cNvSpPr txBox="1"/>
            <p:nvPr/>
          </p:nvSpPr>
          <p:spPr>
            <a:xfrm>
              <a:off y="3951287" x="3098800"/>
              <a:ext cy="243000" cx="352499"/>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S</a:t>
              </a:r>
            </a:p>
          </p:txBody>
        </p:sp>
      </p:grpSp>
      <p:grpSp>
        <p:nvGrpSpPr>
          <p:cNvPr id="325" name="Shape 325"/>
          <p:cNvGrpSpPr/>
          <p:nvPr/>
        </p:nvGrpSpPr>
        <p:grpSpPr>
          <a:xfrm>
            <a:off y="3913187" x="2139950"/>
            <a:ext cy="366599" cx="463499"/>
            <a:chOff y="3913187" x="2139950"/>
            <a:chExt cy="366599" cx="463499"/>
          </a:xfrm>
        </p:grpSpPr>
        <p:pic>
          <p:nvPicPr>
            <p:cNvPr id="326" name="Shape 326"/>
            <p:cNvPicPr preferRelativeResize="0"/>
            <p:nvPr/>
          </p:nvPicPr>
          <p:blipFill rotWithShape="1">
            <a:blip r:embed="rId13"/>
            <a:srcRect t="0" b="0" r="0" l="0"/>
            <a:stretch/>
          </p:blipFill>
          <p:spPr>
            <a:xfrm>
              <a:off y="3913187" x="2139950"/>
              <a:ext cy="366599" cx="463499"/>
            </a:xfrm>
            <a:prstGeom prst="rect">
              <a:avLst/>
            </a:prstGeom>
            <a:noFill/>
            <a:ln>
              <a:noFill/>
            </a:ln>
          </p:spPr>
        </p:pic>
        <p:sp>
          <p:nvSpPr>
            <p:cNvPr id="327" name="Shape 327"/>
            <p:cNvSpPr txBox="1"/>
            <p:nvPr/>
          </p:nvSpPr>
          <p:spPr>
            <a:xfrm>
              <a:off y="3951287" x="2198686"/>
              <a:ext cy="243000" cx="3540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S</a:t>
              </a:r>
            </a:p>
          </p:txBody>
        </p:sp>
      </p:grpSp>
      <p:cxnSp>
        <p:nvCxnSpPr>
          <p:cNvPr id="328" name="Shape 328"/>
          <p:cNvCxnSpPr/>
          <p:nvPr/>
        </p:nvCxnSpPr>
        <p:spPr>
          <a:xfrm rot="-5400000">
            <a:off y="3956748" x="2615374"/>
            <a:ext cy="896999" cx="422399"/>
          </a:xfrm>
          <a:prstGeom prst="straightConnector1">
            <a:avLst/>
          </a:prstGeom>
          <a:noFill/>
          <a:ln w="9525" cap="rnd">
            <a:solidFill>
              <a:srgbClr val="000000"/>
            </a:solidFill>
            <a:prstDash val="solid"/>
            <a:miter/>
            <a:headEnd w="med" len="med" type="none"/>
            <a:tailEnd w="med" len="med" type="none"/>
          </a:ln>
        </p:spPr>
      </p:cxnSp>
      <p:cxnSp>
        <p:nvCxnSpPr>
          <p:cNvPr id="329" name="Shape 329"/>
          <p:cNvCxnSpPr/>
          <p:nvPr/>
        </p:nvCxnSpPr>
        <p:spPr>
          <a:xfrm rot="10800000" flipH="1">
            <a:off y="4403600" x="2165225"/>
            <a:ext cy="3299" cx="422399"/>
          </a:xfrm>
          <a:prstGeom prst="straightConnector1">
            <a:avLst/>
          </a:prstGeom>
          <a:noFill/>
          <a:ln w="9525" cap="rnd">
            <a:solidFill>
              <a:srgbClr val="000000"/>
            </a:solidFill>
            <a:prstDash val="solid"/>
            <a:miter/>
            <a:headEnd w="med" len="med" type="none"/>
            <a:tailEnd w="med" len="med" type="none"/>
          </a:ln>
        </p:spPr>
      </p:cxnSp>
      <p:cxnSp>
        <p:nvCxnSpPr>
          <p:cNvPr id="330" name="Shape 330"/>
          <p:cNvCxnSpPr/>
          <p:nvPr/>
        </p:nvCxnSpPr>
        <p:spPr>
          <a:xfrm rot="10800000" flipH="1">
            <a:off y="3954349" x="2614499"/>
            <a:ext cy="901799" cx="422399"/>
          </a:xfrm>
          <a:prstGeom prst="straightConnector1">
            <a:avLst/>
          </a:prstGeom>
          <a:noFill/>
          <a:ln w="9525" cap="rnd">
            <a:solidFill>
              <a:srgbClr val="000000"/>
            </a:solidFill>
            <a:prstDash val="solid"/>
            <a:miter/>
            <a:headEnd w="med" len="med" type="none"/>
            <a:tailEnd w="med" len="med" type="none"/>
          </a:ln>
        </p:spPr>
      </p:cxnSp>
      <p:cxnSp>
        <p:nvCxnSpPr>
          <p:cNvPr id="331" name="Shape 331"/>
          <p:cNvCxnSpPr/>
          <p:nvPr/>
        </p:nvCxnSpPr>
        <p:spPr>
          <a:xfrm rot="10800000" flipH="1">
            <a:off y="4404498" x="3064649"/>
            <a:ext cy="1500" cx="422399"/>
          </a:xfrm>
          <a:prstGeom prst="straightConnector1">
            <a:avLst/>
          </a:prstGeom>
          <a:noFill/>
          <a:ln w="9525" cap="rnd">
            <a:solidFill>
              <a:srgbClr val="000000"/>
            </a:solidFill>
            <a:prstDash val="solid"/>
            <a:miter/>
            <a:headEnd w="med" len="med" type="none"/>
            <a:tailEnd w="med" len="med" type="none"/>
          </a:ln>
        </p:spPr>
      </p:cxnSp>
      <p:grpSp>
        <p:nvGrpSpPr>
          <p:cNvPr id="332" name="Shape 332"/>
          <p:cNvGrpSpPr/>
          <p:nvPr/>
        </p:nvGrpSpPr>
        <p:grpSpPr>
          <a:xfrm>
            <a:off y="4578350" x="2170111"/>
            <a:ext cy="584100" cx="414299"/>
            <a:chOff y="4578350" x="2170111"/>
            <a:chExt cy="584100" cx="414299"/>
          </a:xfrm>
        </p:grpSpPr>
        <p:pic>
          <p:nvPicPr>
            <p:cNvPr id="333" name="Shape 333"/>
            <p:cNvPicPr preferRelativeResize="0"/>
            <p:nvPr/>
          </p:nvPicPr>
          <p:blipFill rotWithShape="1">
            <a:blip r:embed="rId14"/>
            <a:srcRect t="0" b="0" r="0" l="0"/>
            <a:stretch/>
          </p:blipFill>
          <p:spPr>
            <a:xfrm>
              <a:off y="4578350" x="2170111"/>
              <a:ext cy="584100" cx="414299"/>
            </a:xfrm>
            <a:prstGeom prst="rect">
              <a:avLst/>
            </a:prstGeom>
            <a:noFill/>
            <a:ln>
              <a:noFill/>
            </a:ln>
          </p:spPr>
        </p:pic>
        <p:sp>
          <p:nvSpPr>
            <p:cNvPr id="334" name="Shape 334"/>
            <p:cNvSpPr txBox="1"/>
            <p:nvPr/>
          </p:nvSpPr>
          <p:spPr>
            <a:xfrm rot="-58436">
              <a:off y="4675254" x="2230499"/>
              <a:ext cy="354056"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A</a:t>
              </a:r>
            </a:p>
          </p:txBody>
        </p:sp>
      </p:grpSp>
      <p:grpSp>
        <p:nvGrpSpPr>
          <p:cNvPr id="335" name="Shape 335"/>
          <p:cNvGrpSpPr/>
          <p:nvPr/>
        </p:nvGrpSpPr>
        <p:grpSpPr>
          <a:xfrm>
            <a:off y="4578350" x="3067050"/>
            <a:ext cy="584100" cx="414299"/>
            <a:chOff y="4578350" x="3067050"/>
            <a:chExt cy="584100" cx="414299"/>
          </a:xfrm>
        </p:grpSpPr>
        <p:pic>
          <p:nvPicPr>
            <p:cNvPr id="336" name="Shape 336"/>
            <p:cNvPicPr preferRelativeResize="0"/>
            <p:nvPr/>
          </p:nvPicPr>
          <p:blipFill rotWithShape="1">
            <a:blip r:embed="rId15"/>
            <a:srcRect t="0" b="0" r="0" l="0"/>
            <a:stretch/>
          </p:blipFill>
          <p:spPr>
            <a:xfrm>
              <a:off y="4578350" x="3067050"/>
              <a:ext cy="584100" cx="414299"/>
            </a:xfrm>
            <a:prstGeom prst="rect">
              <a:avLst/>
            </a:prstGeom>
            <a:noFill/>
            <a:ln>
              <a:noFill/>
            </a:ln>
          </p:spPr>
        </p:pic>
        <p:sp>
          <p:nvSpPr>
            <p:cNvPr id="337" name="Shape 337"/>
            <p:cNvSpPr txBox="1"/>
            <p:nvPr/>
          </p:nvSpPr>
          <p:spPr>
            <a:xfrm rot="-58436">
              <a:off y="4675254" x="3129024"/>
              <a:ext cy="354056"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A</a:t>
              </a:r>
            </a:p>
          </p:txBody>
        </p:sp>
      </p:grpSp>
      <p:grpSp>
        <p:nvGrpSpPr>
          <p:cNvPr id="338" name="Shape 338"/>
          <p:cNvGrpSpPr/>
          <p:nvPr/>
        </p:nvGrpSpPr>
        <p:grpSpPr>
          <a:xfrm>
            <a:off y="4578350" x="2517775"/>
            <a:ext cy="584100" cx="414299"/>
            <a:chOff y="4578350" x="2517775"/>
            <a:chExt cy="584100" cx="414299"/>
          </a:xfrm>
        </p:grpSpPr>
        <p:pic>
          <p:nvPicPr>
            <p:cNvPr id="339" name="Shape 339"/>
            <p:cNvPicPr preferRelativeResize="0"/>
            <p:nvPr/>
          </p:nvPicPr>
          <p:blipFill rotWithShape="1">
            <a:blip r:embed="rId16"/>
            <a:srcRect t="0" b="0" r="0" l="0"/>
            <a:stretch/>
          </p:blipFill>
          <p:spPr>
            <a:xfrm>
              <a:off y="4578350" x="2517775"/>
              <a:ext cy="584100" cx="414299"/>
            </a:xfrm>
            <a:prstGeom prst="rect">
              <a:avLst/>
            </a:prstGeom>
            <a:noFill/>
            <a:ln>
              <a:noFill/>
            </a:ln>
          </p:spPr>
        </p:pic>
        <p:sp>
          <p:nvSpPr>
            <p:cNvPr id="340" name="Shape 340"/>
            <p:cNvSpPr txBox="1"/>
            <p:nvPr/>
          </p:nvSpPr>
          <p:spPr>
            <a:xfrm rot="-58436">
              <a:off y="4675254" x="2576574"/>
              <a:ext cy="354056"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A</a:t>
              </a:r>
            </a:p>
          </p:txBody>
        </p:sp>
      </p:grpSp>
      <p:sp>
        <p:nvSpPr>
          <p:cNvPr id="341" name="Shape 341"/>
          <p:cNvSpPr txBox="1"/>
          <p:nvPr/>
        </p:nvSpPr>
        <p:spPr>
          <a:xfrm>
            <a:off y="4667250" x="2841625"/>
            <a:ext cy="369900" cx="3443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Calibri"/>
              <a:buNone/>
            </a:pPr>
            <a:r>
              <a:rPr strike="noStrike" u="none" b="1" cap="none" baseline="0" sz="1800" lang="en" i="0">
                <a:solidFill>
                  <a:srgbClr val="000000"/>
                </a:solidFill>
                <a:latin typeface="Calibri"/>
                <a:ea typeface="Calibri"/>
                <a:cs typeface="Calibri"/>
                <a:sym typeface="Calibri"/>
              </a:rPr>
              <a:t>…</a:t>
            </a:r>
          </a:p>
        </p:txBody>
      </p:sp>
      <p:cxnSp>
        <p:nvCxnSpPr>
          <p:cNvPr id="342" name="Shape 342"/>
          <p:cNvCxnSpPr/>
          <p:nvPr/>
        </p:nvCxnSpPr>
        <p:spPr>
          <a:xfrm rot="-5400000">
            <a:off y="4129849" x="2788349"/>
            <a:ext cy="550799" cx="422399"/>
          </a:xfrm>
          <a:prstGeom prst="straightConnector1">
            <a:avLst/>
          </a:prstGeom>
          <a:noFill/>
          <a:ln w="9525" cap="rnd">
            <a:solidFill>
              <a:srgbClr val="000000"/>
            </a:solidFill>
            <a:prstDash val="solid"/>
            <a:miter/>
            <a:headEnd w="med" len="med" type="none"/>
            <a:tailEnd w="med" len="med" type="none"/>
          </a:ln>
        </p:spPr>
      </p:cxnSp>
      <p:cxnSp>
        <p:nvCxnSpPr>
          <p:cNvPr id="343" name="Shape 343"/>
          <p:cNvCxnSpPr/>
          <p:nvPr/>
        </p:nvCxnSpPr>
        <p:spPr>
          <a:xfrm rot="10800000" flipH="1">
            <a:off y="4230649" x="2338349"/>
            <a:ext cy="349200" cx="422399"/>
          </a:xfrm>
          <a:prstGeom prst="straightConnector1">
            <a:avLst/>
          </a:prstGeom>
          <a:noFill/>
          <a:ln w="9525" cap="rnd">
            <a:solidFill>
              <a:srgbClr val="000000"/>
            </a:solidFill>
            <a:prstDash val="solid"/>
            <a:miter/>
            <a:headEnd w="med" len="med" type="none"/>
            <a:tailEnd w="med" len="med" type="none"/>
          </a:ln>
        </p:spPr>
      </p:cxnSp>
      <p:grpSp>
        <p:nvGrpSpPr>
          <p:cNvPr id="344" name="Shape 344"/>
          <p:cNvGrpSpPr/>
          <p:nvPr/>
        </p:nvGrpSpPr>
        <p:grpSpPr>
          <a:xfrm>
            <a:off y="3913187" x="4748212"/>
            <a:ext cy="366599" cx="463499"/>
            <a:chOff y="3913187" x="4748212"/>
            <a:chExt cy="366599" cx="463499"/>
          </a:xfrm>
        </p:grpSpPr>
        <p:pic>
          <p:nvPicPr>
            <p:cNvPr id="345" name="Shape 345"/>
            <p:cNvPicPr preferRelativeResize="0"/>
            <p:nvPr/>
          </p:nvPicPr>
          <p:blipFill rotWithShape="1">
            <a:blip r:embed="rId17"/>
            <a:srcRect t="0" b="0" r="0" l="0"/>
            <a:stretch/>
          </p:blipFill>
          <p:spPr>
            <a:xfrm>
              <a:off y="3913187" x="4748212"/>
              <a:ext cy="366599" cx="463499"/>
            </a:xfrm>
            <a:prstGeom prst="rect">
              <a:avLst/>
            </a:prstGeom>
            <a:noFill/>
            <a:ln>
              <a:noFill/>
            </a:ln>
          </p:spPr>
        </p:pic>
        <p:sp>
          <p:nvSpPr>
            <p:cNvPr id="346" name="Shape 346"/>
            <p:cNvSpPr txBox="1"/>
            <p:nvPr/>
          </p:nvSpPr>
          <p:spPr>
            <a:xfrm>
              <a:off y="3951287" x="4803775"/>
              <a:ext cy="243000" cx="352499"/>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S</a:t>
              </a:r>
            </a:p>
          </p:txBody>
        </p:sp>
      </p:grpSp>
      <p:grpSp>
        <p:nvGrpSpPr>
          <p:cNvPr id="347" name="Shape 347"/>
          <p:cNvGrpSpPr/>
          <p:nvPr/>
        </p:nvGrpSpPr>
        <p:grpSpPr>
          <a:xfrm>
            <a:off y="3913187" x="3846512"/>
            <a:ext cy="366599" cx="463499"/>
            <a:chOff y="3913187" x="3846512"/>
            <a:chExt cy="366599" cx="463499"/>
          </a:xfrm>
        </p:grpSpPr>
        <p:pic>
          <p:nvPicPr>
            <p:cNvPr id="348" name="Shape 348"/>
            <p:cNvPicPr preferRelativeResize="0"/>
            <p:nvPr/>
          </p:nvPicPr>
          <p:blipFill rotWithShape="1">
            <a:blip r:embed="rId18"/>
            <a:srcRect t="0" b="0" r="0" l="0"/>
            <a:stretch/>
          </p:blipFill>
          <p:spPr>
            <a:xfrm>
              <a:off y="3913187" x="3846512"/>
              <a:ext cy="366599" cx="463499"/>
            </a:xfrm>
            <a:prstGeom prst="rect">
              <a:avLst/>
            </a:prstGeom>
            <a:noFill/>
            <a:ln>
              <a:noFill/>
            </a:ln>
          </p:spPr>
        </p:pic>
        <p:sp>
          <p:nvSpPr>
            <p:cNvPr id="349" name="Shape 349"/>
            <p:cNvSpPr txBox="1"/>
            <p:nvPr/>
          </p:nvSpPr>
          <p:spPr>
            <a:xfrm>
              <a:off y="3951287" x="3905250"/>
              <a:ext cy="243000" cx="352499"/>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S</a:t>
              </a:r>
            </a:p>
          </p:txBody>
        </p:sp>
      </p:grpSp>
      <p:cxnSp>
        <p:nvCxnSpPr>
          <p:cNvPr id="350" name="Shape 350"/>
          <p:cNvCxnSpPr/>
          <p:nvPr/>
        </p:nvCxnSpPr>
        <p:spPr>
          <a:xfrm rot="-5400000">
            <a:off y="3957649" x="4321037"/>
            <a:ext cy="895200" cx="422399"/>
          </a:xfrm>
          <a:prstGeom prst="straightConnector1">
            <a:avLst/>
          </a:prstGeom>
          <a:noFill/>
          <a:ln w="9525" cap="rnd">
            <a:solidFill>
              <a:srgbClr val="000000"/>
            </a:solidFill>
            <a:prstDash val="solid"/>
            <a:miter/>
            <a:headEnd w="med" len="med" type="none"/>
            <a:tailEnd w="med" len="med" type="none"/>
          </a:ln>
        </p:spPr>
      </p:cxnSp>
      <p:cxnSp>
        <p:nvCxnSpPr>
          <p:cNvPr id="351" name="Shape 351"/>
          <p:cNvCxnSpPr/>
          <p:nvPr/>
        </p:nvCxnSpPr>
        <p:spPr>
          <a:xfrm rot="10800000" flipH="1">
            <a:off y="4403600" x="3871787"/>
            <a:ext cy="3299" cx="422399"/>
          </a:xfrm>
          <a:prstGeom prst="straightConnector1">
            <a:avLst/>
          </a:prstGeom>
          <a:noFill/>
          <a:ln w="9525" cap="rnd">
            <a:solidFill>
              <a:srgbClr val="000000"/>
            </a:solidFill>
            <a:prstDash val="solid"/>
            <a:miter/>
            <a:headEnd w="med" len="med" type="none"/>
            <a:tailEnd w="med" len="med" type="none"/>
          </a:ln>
        </p:spPr>
      </p:cxnSp>
      <p:cxnSp>
        <p:nvCxnSpPr>
          <p:cNvPr id="352" name="Shape 352"/>
          <p:cNvCxnSpPr/>
          <p:nvPr/>
        </p:nvCxnSpPr>
        <p:spPr>
          <a:xfrm rot="10800000" flipH="1">
            <a:off y="3954349" x="4321062"/>
            <a:ext cy="901799" cx="422399"/>
          </a:xfrm>
          <a:prstGeom prst="straightConnector1">
            <a:avLst/>
          </a:prstGeom>
          <a:noFill/>
          <a:ln w="9525" cap="rnd">
            <a:solidFill>
              <a:srgbClr val="000000"/>
            </a:solidFill>
            <a:prstDash val="solid"/>
            <a:miter/>
            <a:headEnd w="med" len="med" type="none"/>
            <a:tailEnd w="med" len="med" type="none"/>
          </a:ln>
        </p:spPr>
      </p:cxnSp>
      <p:cxnSp>
        <p:nvCxnSpPr>
          <p:cNvPr id="353" name="Shape 353"/>
          <p:cNvCxnSpPr/>
          <p:nvPr/>
        </p:nvCxnSpPr>
        <p:spPr>
          <a:xfrm rot="10800000" flipH="1">
            <a:off y="4403600" x="4770312"/>
            <a:ext cy="3299" cx="422399"/>
          </a:xfrm>
          <a:prstGeom prst="straightConnector1">
            <a:avLst/>
          </a:prstGeom>
          <a:noFill/>
          <a:ln w="9525" cap="rnd">
            <a:solidFill>
              <a:srgbClr val="000000"/>
            </a:solidFill>
            <a:prstDash val="solid"/>
            <a:miter/>
            <a:headEnd w="med" len="med" type="none"/>
            <a:tailEnd w="med" len="med" type="none"/>
          </a:ln>
        </p:spPr>
      </p:cxnSp>
      <p:grpSp>
        <p:nvGrpSpPr>
          <p:cNvPr id="354" name="Shape 354"/>
          <p:cNvGrpSpPr/>
          <p:nvPr/>
        </p:nvGrpSpPr>
        <p:grpSpPr>
          <a:xfrm>
            <a:off y="4578350" x="3876675"/>
            <a:ext cy="584100" cx="414299"/>
            <a:chOff y="4578350" x="3876675"/>
            <a:chExt cy="584100" cx="414299"/>
          </a:xfrm>
        </p:grpSpPr>
        <p:pic>
          <p:nvPicPr>
            <p:cNvPr id="355" name="Shape 355"/>
            <p:cNvPicPr preferRelativeResize="0"/>
            <p:nvPr/>
          </p:nvPicPr>
          <p:blipFill rotWithShape="1">
            <a:blip r:embed="rId19"/>
            <a:srcRect t="0" b="0" r="0" l="0"/>
            <a:stretch/>
          </p:blipFill>
          <p:spPr>
            <a:xfrm>
              <a:off y="4578350" x="3876675"/>
              <a:ext cy="584100" cx="414299"/>
            </a:xfrm>
            <a:prstGeom prst="rect">
              <a:avLst/>
            </a:prstGeom>
            <a:noFill/>
            <a:ln>
              <a:noFill/>
            </a:ln>
          </p:spPr>
        </p:pic>
        <p:sp>
          <p:nvSpPr>
            <p:cNvPr id="356" name="Shape 356"/>
            <p:cNvSpPr txBox="1"/>
            <p:nvPr/>
          </p:nvSpPr>
          <p:spPr>
            <a:xfrm rot="-58436">
              <a:off y="4675253" x="3935460"/>
              <a:ext cy="355555"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A</a:t>
              </a:r>
            </a:p>
          </p:txBody>
        </p:sp>
      </p:grpSp>
      <p:grpSp>
        <p:nvGrpSpPr>
          <p:cNvPr id="357" name="Shape 357"/>
          <p:cNvGrpSpPr/>
          <p:nvPr/>
        </p:nvGrpSpPr>
        <p:grpSpPr>
          <a:xfrm>
            <a:off y="4578350" x="4773612"/>
            <a:ext cy="584100" cx="414299"/>
            <a:chOff y="4578350" x="4773612"/>
            <a:chExt cy="584100" cx="414299"/>
          </a:xfrm>
        </p:grpSpPr>
        <p:pic>
          <p:nvPicPr>
            <p:cNvPr id="358" name="Shape 358"/>
            <p:cNvPicPr preferRelativeResize="0"/>
            <p:nvPr/>
          </p:nvPicPr>
          <p:blipFill rotWithShape="1">
            <a:blip r:embed="rId20"/>
            <a:srcRect t="0" b="0" r="0" l="0"/>
            <a:stretch/>
          </p:blipFill>
          <p:spPr>
            <a:xfrm>
              <a:off y="4578350" x="4773612"/>
              <a:ext cy="584100" cx="414299"/>
            </a:xfrm>
            <a:prstGeom prst="rect">
              <a:avLst/>
            </a:prstGeom>
            <a:noFill/>
            <a:ln>
              <a:noFill/>
            </a:ln>
          </p:spPr>
        </p:pic>
        <p:sp>
          <p:nvSpPr>
            <p:cNvPr id="359" name="Shape 359"/>
            <p:cNvSpPr txBox="1"/>
            <p:nvPr/>
          </p:nvSpPr>
          <p:spPr>
            <a:xfrm rot="-58436">
              <a:off y="4675254" x="4835586"/>
              <a:ext cy="354056"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A</a:t>
              </a:r>
            </a:p>
          </p:txBody>
        </p:sp>
      </p:grpSp>
      <p:grpSp>
        <p:nvGrpSpPr>
          <p:cNvPr id="360" name="Shape 360"/>
          <p:cNvGrpSpPr/>
          <p:nvPr/>
        </p:nvGrpSpPr>
        <p:grpSpPr>
          <a:xfrm>
            <a:off y="4578350" x="4224337"/>
            <a:ext cy="584100" cx="414299"/>
            <a:chOff y="4578350" x="4224337"/>
            <a:chExt cy="584100" cx="414299"/>
          </a:xfrm>
        </p:grpSpPr>
        <p:pic>
          <p:nvPicPr>
            <p:cNvPr id="361" name="Shape 361"/>
            <p:cNvPicPr preferRelativeResize="0"/>
            <p:nvPr/>
          </p:nvPicPr>
          <p:blipFill rotWithShape="1">
            <a:blip r:embed="rId21"/>
            <a:srcRect t="0" b="0" r="0" l="0"/>
            <a:stretch/>
          </p:blipFill>
          <p:spPr>
            <a:xfrm>
              <a:off y="4578350" x="4224337"/>
              <a:ext cy="584100" cx="414299"/>
            </a:xfrm>
            <a:prstGeom prst="rect">
              <a:avLst/>
            </a:prstGeom>
            <a:noFill/>
            <a:ln>
              <a:noFill/>
            </a:ln>
          </p:spPr>
        </p:pic>
        <p:sp>
          <p:nvSpPr>
            <p:cNvPr id="362" name="Shape 362"/>
            <p:cNvSpPr txBox="1"/>
            <p:nvPr/>
          </p:nvSpPr>
          <p:spPr>
            <a:xfrm rot="-58436">
              <a:off y="4675253" x="4281535"/>
              <a:ext cy="355555"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A</a:t>
              </a:r>
            </a:p>
          </p:txBody>
        </p:sp>
      </p:grpSp>
      <p:sp>
        <p:nvSpPr>
          <p:cNvPr id="363" name="Shape 363"/>
          <p:cNvSpPr txBox="1"/>
          <p:nvPr/>
        </p:nvSpPr>
        <p:spPr>
          <a:xfrm>
            <a:off y="4667250" x="4533900"/>
            <a:ext cy="369900" cx="3428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Calibri"/>
              <a:buNone/>
            </a:pPr>
            <a:r>
              <a:rPr strike="noStrike" u="none" b="1" cap="none" baseline="0" sz="1800" lang="en" i="0">
                <a:solidFill>
                  <a:srgbClr val="000000"/>
                </a:solidFill>
                <a:latin typeface="Calibri"/>
                <a:ea typeface="Calibri"/>
                <a:cs typeface="Calibri"/>
                <a:sym typeface="Calibri"/>
              </a:rPr>
              <a:t>…</a:t>
            </a:r>
          </a:p>
        </p:txBody>
      </p:sp>
      <p:cxnSp>
        <p:nvCxnSpPr>
          <p:cNvPr id="364" name="Shape 364"/>
          <p:cNvCxnSpPr/>
          <p:nvPr/>
        </p:nvCxnSpPr>
        <p:spPr>
          <a:xfrm rot="-5400000">
            <a:off y="4130600" x="4494162"/>
            <a:ext cy="549300" cx="422399"/>
          </a:xfrm>
          <a:prstGeom prst="straightConnector1">
            <a:avLst/>
          </a:prstGeom>
          <a:noFill/>
          <a:ln w="9525" cap="rnd">
            <a:solidFill>
              <a:srgbClr val="000000"/>
            </a:solidFill>
            <a:prstDash val="solid"/>
            <a:miter/>
            <a:headEnd w="med" len="med" type="none"/>
            <a:tailEnd w="med" len="med" type="none"/>
          </a:ln>
        </p:spPr>
      </p:cxnSp>
      <p:cxnSp>
        <p:nvCxnSpPr>
          <p:cNvPr id="365" name="Shape 365"/>
          <p:cNvCxnSpPr/>
          <p:nvPr/>
        </p:nvCxnSpPr>
        <p:spPr>
          <a:xfrm rot="10800000" flipH="1">
            <a:off y="4230649" x="4044912"/>
            <a:ext cy="349200" cx="422399"/>
          </a:xfrm>
          <a:prstGeom prst="straightConnector1">
            <a:avLst/>
          </a:prstGeom>
          <a:noFill/>
          <a:ln w="9525" cap="rnd">
            <a:solidFill>
              <a:srgbClr val="000000"/>
            </a:solidFill>
            <a:prstDash val="solid"/>
            <a:miter/>
            <a:headEnd w="med" len="med" type="none"/>
            <a:tailEnd w="med" len="med" type="none"/>
          </a:ln>
        </p:spPr>
      </p:cxnSp>
      <p:cxnSp>
        <p:nvCxnSpPr>
          <p:cNvPr id="366" name="Shape 366"/>
          <p:cNvCxnSpPr/>
          <p:nvPr/>
        </p:nvCxnSpPr>
        <p:spPr>
          <a:xfrm rot="10800000" flipH="1">
            <a:off y="2832886" x="3861586"/>
            <a:ext cy="1751100" cx="485699"/>
          </a:xfrm>
          <a:prstGeom prst="straightConnector1">
            <a:avLst/>
          </a:prstGeom>
          <a:noFill/>
          <a:ln w="9525" cap="rnd">
            <a:solidFill>
              <a:srgbClr val="000000"/>
            </a:solidFill>
            <a:prstDash val="solid"/>
            <a:miter/>
            <a:headEnd w="med" len="med" type="none"/>
            <a:tailEnd w="med" len="med" type="none"/>
          </a:ln>
        </p:spPr>
      </p:cxnSp>
      <p:cxnSp>
        <p:nvCxnSpPr>
          <p:cNvPr id="367" name="Shape 367"/>
          <p:cNvCxnSpPr/>
          <p:nvPr/>
        </p:nvCxnSpPr>
        <p:spPr>
          <a:xfrm rot="10800000" flipH="1">
            <a:off y="3282137" x="3412312"/>
            <a:ext cy="852600" cx="485699"/>
          </a:xfrm>
          <a:prstGeom prst="straightConnector1">
            <a:avLst/>
          </a:prstGeom>
          <a:noFill/>
          <a:ln w="9525" cap="rnd">
            <a:solidFill>
              <a:srgbClr val="000000"/>
            </a:solidFill>
            <a:prstDash val="solid"/>
            <a:miter/>
            <a:headEnd w="med" len="med" type="none"/>
            <a:tailEnd w="med" len="med" type="none"/>
          </a:ln>
        </p:spPr>
      </p:cxnSp>
      <p:cxnSp>
        <p:nvCxnSpPr>
          <p:cNvPr id="368" name="Shape 368"/>
          <p:cNvCxnSpPr/>
          <p:nvPr/>
        </p:nvCxnSpPr>
        <p:spPr>
          <a:xfrm rot="-5400000">
            <a:off y="3684587" x="3862462"/>
            <a:ext cy="47700" cx="485699"/>
          </a:xfrm>
          <a:prstGeom prst="straightConnector1">
            <a:avLst/>
          </a:prstGeom>
          <a:noFill/>
          <a:ln w="9525" cap="rnd">
            <a:solidFill>
              <a:srgbClr val="000000"/>
            </a:solidFill>
            <a:prstDash val="solid"/>
            <a:miter/>
            <a:headEnd w="med" len="med" type="none"/>
            <a:tailEnd w="med" len="med" type="none"/>
          </a:ln>
        </p:spPr>
      </p:cxnSp>
      <p:cxnSp>
        <p:nvCxnSpPr>
          <p:cNvPr id="369" name="Shape 369"/>
          <p:cNvCxnSpPr/>
          <p:nvPr/>
        </p:nvCxnSpPr>
        <p:spPr>
          <a:xfrm rot="10800000" flipH="1">
            <a:off y="3283037" x="4311737"/>
            <a:ext cy="850800" cx="485699"/>
          </a:xfrm>
          <a:prstGeom prst="straightConnector1">
            <a:avLst/>
          </a:prstGeom>
          <a:noFill/>
          <a:ln w="9525" cap="rnd">
            <a:solidFill>
              <a:srgbClr val="000000"/>
            </a:solidFill>
            <a:prstDash val="solid"/>
            <a:miter/>
            <a:headEnd w="med" len="med" type="none"/>
            <a:tailEnd w="med" len="med" type="none"/>
          </a:ln>
        </p:spPr>
      </p:cxnSp>
      <p:sp>
        <p:nvSpPr>
          <p:cNvPr id="370" name="Shape 370"/>
          <p:cNvSpPr txBox="1"/>
          <p:nvPr/>
        </p:nvSpPr>
        <p:spPr>
          <a:xfrm>
            <a:off y="3870325" x="5397500"/>
            <a:ext cy="523800" cx="9017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Helvetica Neue"/>
              <a:buNone/>
            </a:pPr>
            <a:r>
              <a:rPr strike="noStrike" u="none" b="1" cap="none" baseline="0" sz="2800" lang="en" i="0">
                <a:solidFill>
                  <a:srgbClr val="000000"/>
                </a:solidFill>
                <a:latin typeface="Helvetica Neue"/>
                <a:ea typeface="Helvetica Neue"/>
                <a:cs typeface="Helvetica Neue"/>
                <a:sym typeface="Helvetica Neue"/>
              </a:rPr>
              <a:t>. . .</a:t>
            </a:r>
          </a:p>
        </p:txBody>
      </p:sp>
      <p:sp>
        <p:nvSpPr>
          <p:cNvPr id="371" name="Shape 371"/>
          <p:cNvSpPr txBox="1"/>
          <p:nvPr/>
        </p:nvSpPr>
        <p:spPr>
          <a:xfrm>
            <a:off y="4394125" x="6022850"/>
            <a:ext cy="1169999" cx="2743199"/>
          </a:xfrm>
          <a:prstGeom prst="rect">
            <a:avLst/>
          </a:prstGeom>
          <a:solidFill>
            <a:srgbClr val="EEECE1"/>
          </a:solidFill>
          <a:ln w="9525" cap="rnd">
            <a:solidFill>
              <a:srgbClr val="000000"/>
            </a:solidFill>
            <a:prstDash val="solid"/>
            <a:miter/>
            <a:headEnd w="med" len="med" type="none"/>
            <a:tailEnd w="med" len="med" type="none"/>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Calibri"/>
              <a:buNone/>
            </a:pPr>
            <a:r>
              <a:rPr strike="noStrike" u="none" b="1" cap="none" baseline="0" sz="1400" lang="en" i="0">
                <a:solidFill>
                  <a:srgbClr val="000000"/>
                </a:solidFill>
                <a:latin typeface="Calibri"/>
                <a:ea typeface="Calibri"/>
                <a:cs typeface="Calibri"/>
                <a:sym typeface="Calibri"/>
              </a:rPr>
              <a:t>Key</a:t>
            </a:r>
          </a:p>
          <a:p>
            <a:pPr algn="l" rtl="0" lvl="0" marR="0" indent="0" marL="0">
              <a:lnSpc>
                <a:spcPct val="100000"/>
              </a:lnSpc>
              <a:spcBef>
                <a:spcPts val="0"/>
              </a:spcBef>
              <a:spcAft>
                <a:spcPts val="0"/>
              </a:spcAft>
              <a:buClr>
                <a:srgbClr val="000000"/>
              </a:buClr>
              <a:buSzPct val="100000"/>
              <a:buFont typeface="Calibri"/>
              <a:buChar char="•"/>
            </a:pPr>
            <a:r>
              <a:rPr strike="noStrike" u="none" b="1" cap="none" baseline="0" sz="1400" lang="en" i="0">
                <a:solidFill>
                  <a:srgbClr val="000000"/>
                </a:solidFill>
                <a:latin typeface="Calibri"/>
                <a:ea typeface="Calibri"/>
                <a:cs typeface="Calibri"/>
                <a:sym typeface="Calibri"/>
              </a:rPr>
              <a:t>CR = Core Router</a:t>
            </a:r>
          </a:p>
          <a:p>
            <a:pPr algn="l" rtl="0" lvl="0" marR="0" indent="0" marL="0">
              <a:lnSpc>
                <a:spcPct val="100000"/>
              </a:lnSpc>
              <a:spcBef>
                <a:spcPts val="0"/>
              </a:spcBef>
              <a:spcAft>
                <a:spcPts val="0"/>
              </a:spcAft>
              <a:buClr>
                <a:srgbClr val="000000"/>
              </a:buClr>
              <a:buSzPct val="100000"/>
              <a:buFont typeface="Calibri"/>
              <a:buChar char="•"/>
            </a:pPr>
            <a:r>
              <a:rPr strike="noStrike" u="none" b="1" cap="none" baseline="0" sz="1400" lang="en" i="0">
                <a:solidFill>
                  <a:srgbClr val="000000"/>
                </a:solidFill>
                <a:latin typeface="Calibri"/>
                <a:ea typeface="Calibri"/>
                <a:cs typeface="Calibri"/>
                <a:sym typeface="Calibri"/>
              </a:rPr>
              <a:t>AR = Access Router</a:t>
            </a:r>
          </a:p>
          <a:p>
            <a:pPr algn="l" rtl="0" lvl="0" marR="0" indent="0" marL="0">
              <a:lnSpc>
                <a:spcPct val="100000"/>
              </a:lnSpc>
              <a:spcBef>
                <a:spcPts val="0"/>
              </a:spcBef>
              <a:spcAft>
                <a:spcPts val="0"/>
              </a:spcAft>
              <a:buClr>
                <a:srgbClr val="000000"/>
              </a:buClr>
              <a:buSzPct val="100000"/>
              <a:buFont typeface="Calibri"/>
              <a:buChar char="•"/>
            </a:pPr>
            <a:r>
              <a:rPr strike="noStrike" u="none" b="1" cap="none" baseline="0" sz="1400" lang="en" i="0">
                <a:solidFill>
                  <a:srgbClr val="000000"/>
                </a:solidFill>
                <a:latin typeface="Calibri"/>
                <a:ea typeface="Calibri"/>
                <a:cs typeface="Calibri"/>
                <a:sym typeface="Calibri"/>
              </a:rPr>
              <a:t>S = Ethernet Switch</a:t>
            </a:r>
          </a:p>
          <a:p>
            <a:pPr algn="l" rtl="0" lvl="0" marR="0" indent="0" marL="0">
              <a:lnSpc>
                <a:spcPct val="100000"/>
              </a:lnSpc>
              <a:spcBef>
                <a:spcPts val="0"/>
              </a:spcBef>
              <a:spcAft>
                <a:spcPts val="0"/>
              </a:spcAft>
              <a:buClr>
                <a:srgbClr val="000000"/>
              </a:buClr>
              <a:buSzPct val="100000"/>
              <a:buFont typeface="Calibri"/>
              <a:buChar char="•"/>
            </a:pPr>
            <a:r>
              <a:rPr strike="noStrike" u="none" b="1" cap="none" baseline="0" sz="1400" lang="en" i="0">
                <a:solidFill>
                  <a:srgbClr val="000000"/>
                </a:solidFill>
                <a:latin typeface="Calibri"/>
                <a:ea typeface="Calibri"/>
                <a:cs typeface="Calibri"/>
                <a:sym typeface="Calibri"/>
              </a:rPr>
              <a:t>A = Rack of app. servers          </a:t>
            </a:r>
          </a:p>
        </p:txBody>
      </p:sp>
      <p:sp>
        <p:nvSpPr>
          <p:cNvPr id="372" name="Shape 372"/>
          <p:cNvSpPr txBox="1"/>
          <p:nvPr/>
        </p:nvSpPr>
        <p:spPr>
          <a:xfrm>
            <a:off y="5103812" x="2003425"/>
            <a:ext cy="339600" cx="33495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Calibri"/>
              <a:buNone/>
            </a:pPr>
            <a:r>
              <a:rPr strike="noStrike" u="none" b="1" cap="none" baseline="0" sz="1600" lang="en" i="0">
                <a:solidFill>
                  <a:srgbClr val="000000"/>
                </a:solidFill>
                <a:latin typeface="Calibri"/>
                <a:ea typeface="Calibri"/>
                <a:cs typeface="Calibri"/>
                <a:sym typeface="Calibri"/>
              </a:rPr>
              <a:t>~ 1,000 servers/pod</a:t>
            </a:r>
          </a:p>
        </p:txBody>
      </p:sp>
      <p:cxnSp>
        <p:nvCxnSpPr>
          <p:cNvPr id="373" name="Shape 373"/>
          <p:cNvCxnSpPr/>
          <p:nvPr/>
        </p:nvCxnSpPr>
        <p:spPr>
          <a:xfrm rot="-5400000">
            <a:off y="1585986" x="5553137"/>
            <a:ext cy="163499" cx="312599"/>
          </a:xfrm>
          <a:prstGeom prst="straightConnector1">
            <a:avLst/>
          </a:prstGeom>
          <a:noFill/>
          <a:ln w="9525" cap="rnd">
            <a:solidFill>
              <a:srgbClr val="000000"/>
            </a:solidFill>
            <a:prstDash val="solid"/>
            <a:miter/>
            <a:headEnd w="med" len="med" type="none"/>
            <a:tailEnd w="med" len="med" type="none"/>
          </a:ln>
        </p:spPr>
      </p:cxnSp>
      <p:cxnSp>
        <p:nvCxnSpPr>
          <p:cNvPr id="374" name="Shape 374"/>
          <p:cNvCxnSpPr/>
          <p:nvPr/>
        </p:nvCxnSpPr>
        <p:spPr>
          <a:xfrm rot="10800000" flipH="1">
            <a:off y="1597086" x="5400737"/>
            <a:ext cy="141300" cx="312599"/>
          </a:xfrm>
          <a:prstGeom prst="straightConnector1">
            <a:avLst/>
          </a:prstGeom>
          <a:noFill/>
          <a:ln w="9525" cap="rnd">
            <a:solidFill>
              <a:srgbClr val="000000"/>
            </a:solidFill>
            <a:prstDash val="solid"/>
            <a:miter/>
            <a:headEnd w="med" len="med" type="none"/>
            <a:tailEnd w="med" len="med" type="none"/>
          </a:ln>
        </p:spPr>
      </p:cxnSp>
      <p:cxnSp>
        <p:nvCxnSpPr>
          <p:cNvPr id="375" name="Shape 375"/>
          <p:cNvCxnSpPr/>
          <p:nvPr/>
        </p:nvCxnSpPr>
        <p:spPr>
          <a:xfrm rot="5400000">
            <a:off y="1662124" x="5467424"/>
            <a:ext cy="1500" cx="322200"/>
          </a:xfrm>
          <a:prstGeom prst="straightConnector1">
            <a:avLst/>
          </a:prstGeom>
          <a:noFill/>
          <a:ln w="9525" cap="rnd">
            <a:solidFill>
              <a:srgbClr val="000000"/>
            </a:solidFill>
            <a:prstDash val="solid"/>
            <a:miter/>
            <a:headEnd w="med" len="med" type="none"/>
            <a:tailEnd w="med" len="med" type="none"/>
          </a:ln>
        </p:spPr>
      </p:cxnSp>
      <p:cxnSp>
        <p:nvCxnSpPr>
          <p:cNvPr id="376" name="Shape 376"/>
          <p:cNvCxnSpPr/>
          <p:nvPr/>
        </p:nvCxnSpPr>
        <p:spPr>
          <a:xfrm rot="-5400000">
            <a:off y="1580286" x="4118737"/>
            <a:ext cy="157200" cx="330300"/>
          </a:xfrm>
          <a:prstGeom prst="straightConnector1">
            <a:avLst/>
          </a:prstGeom>
          <a:noFill/>
          <a:ln w="9525" cap="rnd">
            <a:solidFill>
              <a:srgbClr val="000000"/>
            </a:solidFill>
            <a:prstDash val="solid"/>
            <a:miter/>
            <a:headEnd w="med" len="med" type="none"/>
            <a:tailEnd w="med" len="med" type="none"/>
          </a:ln>
        </p:spPr>
      </p:cxnSp>
      <p:cxnSp>
        <p:nvCxnSpPr>
          <p:cNvPr id="377" name="Shape 377"/>
          <p:cNvCxnSpPr/>
          <p:nvPr/>
        </p:nvCxnSpPr>
        <p:spPr>
          <a:xfrm rot="10800000" flipH="1">
            <a:off y="1585086" x="3966336"/>
            <a:ext cy="147599" cx="330300"/>
          </a:xfrm>
          <a:prstGeom prst="straightConnector1">
            <a:avLst/>
          </a:prstGeom>
          <a:noFill/>
          <a:ln w="9525" cap="rnd">
            <a:solidFill>
              <a:srgbClr val="000000"/>
            </a:solidFill>
            <a:prstDash val="solid"/>
            <a:miter/>
            <a:headEnd w="med" len="med" type="none"/>
            <a:tailEnd w="med" len="med" type="none"/>
          </a:ln>
        </p:spPr>
      </p:cxnSp>
      <p:cxnSp>
        <p:nvCxnSpPr>
          <p:cNvPr id="378" name="Shape 378"/>
          <p:cNvCxnSpPr/>
          <p:nvPr/>
        </p:nvCxnSpPr>
        <p:spPr>
          <a:xfrm rot="10800000">
            <a:off y="1655787" x="4036987"/>
            <a:ext cy="0" cx="336599"/>
          </a:xfrm>
          <a:prstGeom prst="straightConnector1">
            <a:avLst/>
          </a:prstGeom>
          <a:noFill/>
          <a:ln w="9525" cap="rnd">
            <a:solidFill>
              <a:srgbClr val="000000"/>
            </a:solidFill>
            <a:prstDash val="solid"/>
            <a:miter/>
            <a:headEnd w="med" len="med" type="none"/>
            <a:tailEnd w="med" len="med" type="none"/>
          </a:ln>
        </p:spPr>
      </p:cxnSp>
      <p:sp>
        <p:nvSpPr>
          <p:cNvPr id="379" name="Shape 379"/>
          <p:cNvSpPr txBox="1"/>
          <p:nvPr/>
        </p:nvSpPr>
        <p:spPr>
          <a:xfrm>
            <a:off y="5418375" x="102825"/>
            <a:ext cy="1000499" cx="8934900"/>
          </a:xfrm>
          <a:prstGeom prst="rect">
            <a:avLst/>
          </a:prstGeom>
        </p:spPr>
        <p:txBody>
          <a:bodyPr bIns="91425" rIns="91425" lIns="91425" tIns="91425" anchor="t" anchorCtr="0">
            <a:noAutofit/>
          </a:bodyPr>
          <a:lstStyle/>
          <a:p>
            <a:pPr rtl="0" lvl="0" indent="-381000" marL="457200">
              <a:spcBef>
                <a:spcPts val="560"/>
              </a:spcBef>
              <a:buClr>
                <a:srgbClr val="000000"/>
              </a:buClr>
              <a:buSzPct val="100000"/>
              <a:buFont typeface="Arial"/>
              <a:buChar char="●"/>
            </a:pPr>
            <a:r>
              <a:rPr sz="2400" lang="en">
                <a:solidFill>
                  <a:schemeClr val="dk1"/>
                </a:solidFill>
              </a:rPr>
              <a:t>Expensive routers in the core</a:t>
            </a:r>
          </a:p>
          <a:p>
            <a:pPr rtl="0" lvl="0" indent="-381000" marL="457200">
              <a:spcBef>
                <a:spcPts val="560"/>
              </a:spcBef>
              <a:buClr>
                <a:srgbClr val="000000"/>
              </a:buClr>
              <a:buSzPct val="100000"/>
              <a:buFont typeface="Arial"/>
              <a:buChar char="●"/>
            </a:pPr>
            <a:r>
              <a:rPr sz="2400" lang="en">
                <a:solidFill>
                  <a:schemeClr val="dk1"/>
                </a:solidFill>
              </a:rPr>
              <a:t>Scalability through hierarchical addressing/shortest-path routing</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3" name="Shape 383"/>
        <p:cNvGrpSpPr/>
        <p:nvPr/>
      </p:nvGrpSpPr>
      <p:grpSpPr>
        <a:xfrm>
          <a:off y="0" x="0"/>
          <a:ext cy="0" cx="0"/>
          <a:chOff y="0" x="0"/>
          <a:chExt cy="0" cx="0"/>
        </a:xfrm>
      </p:grpSpPr>
      <p:sp>
        <p:nvSpPr>
          <p:cNvPr id="384" name="Shape 384"/>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Capacity Mismatch</a:t>
            </a:r>
          </a:p>
        </p:txBody>
      </p:sp>
      <p:sp>
        <p:nvSpPr>
          <p:cNvPr id="385" name="Shape 385"/>
          <p:cNvSpPr txBox="1"/>
          <p:nvPr/>
        </p:nvSpPr>
        <p:spPr>
          <a:xfrm>
            <a:off y="3071811" x="1004887"/>
            <a:ext cy="2286000" cx="3281399"/>
          </a:xfrm>
          <a:prstGeom prst="rect">
            <a:avLst/>
          </a:prstGeom>
          <a:gradFill>
            <a:gsLst>
              <a:gs pos="0">
                <a:srgbClr val="E4F9FF"/>
              </a:gs>
              <a:gs pos="65000">
                <a:srgbClr val="BBEFFF"/>
              </a:gs>
              <a:gs pos="100000">
                <a:srgbClr val="9EEAFF"/>
              </a:gs>
            </a:gsLst>
            <a:lin ang="5400012" scaled="0"/>
          </a:grad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t/>
            </a:r>
            <a:endParaRPr/>
          </a:p>
        </p:txBody>
      </p:sp>
      <p:grpSp>
        <p:nvGrpSpPr>
          <p:cNvPr id="386" name="Shape 386"/>
          <p:cNvGrpSpPr/>
          <p:nvPr/>
        </p:nvGrpSpPr>
        <p:grpSpPr>
          <a:xfrm>
            <a:off y="1901825" x="2908300"/>
            <a:ext cy="371400" cx="480900"/>
            <a:chOff y="1901825" x="2908300"/>
            <a:chExt cy="371400" cx="480900"/>
          </a:xfrm>
        </p:grpSpPr>
        <p:pic>
          <p:nvPicPr>
            <p:cNvPr id="387" name="Shape 387"/>
            <p:cNvPicPr preferRelativeResize="0"/>
            <p:nvPr/>
          </p:nvPicPr>
          <p:blipFill rotWithShape="1">
            <a:blip r:embed="rId3"/>
            <a:srcRect t="0" b="0" r="0" l="0"/>
            <a:stretch/>
          </p:blipFill>
          <p:spPr>
            <a:xfrm>
              <a:off y="1901825" x="2908300"/>
              <a:ext cy="371400" cx="480900"/>
            </a:xfrm>
            <a:prstGeom prst="rect">
              <a:avLst/>
            </a:prstGeom>
            <a:noFill/>
            <a:ln>
              <a:noFill/>
            </a:ln>
          </p:spPr>
        </p:pic>
        <p:sp>
          <p:nvSpPr>
            <p:cNvPr id="388" name="Shape 388"/>
            <p:cNvSpPr txBox="1"/>
            <p:nvPr/>
          </p:nvSpPr>
          <p:spPr>
            <a:xfrm>
              <a:off y="1976436" x="3019425"/>
              <a:ext cy="185700" cx="265199"/>
            </a:xfrm>
            <a:prstGeom prst="rect">
              <a:avLst/>
            </a:prstGeom>
            <a:noFill/>
            <a:ln>
              <a:noFill/>
            </a:ln>
          </p:spPr>
          <p:txBody>
            <a:bodyPr bIns="0" rIns="0" lIns="0" tIns="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CR</a:t>
              </a:r>
            </a:p>
          </p:txBody>
        </p:sp>
      </p:grpSp>
      <p:grpSp>
        <p:nvGrpSpPr>
          <p:cNvPr id="389" name="Shape 389"/>
          <p:cNvGrpSpPr/>
          <p:nvPr/>
        </p:nvGrpSpPr>
        <p:grpSpPr>
          <a:xfrm>
            <a:off y="1901825" x="5626100"/>
            <a:ext cy="371400" cx="489000"/>
            <a:chOff y="1901825" x="5626100"/>
            <a:chExt cy="371400" cx="489000"/>
          </a:xfrm>
        </p:grpSpPr>
        <p:pic>
          <p:nvPicPr>
            <p:cNvPr id="390" name="Shape 390"/>
            <p:cNvPicPr preferRelativeResize="0"/>
            <p:nvPr/>
          </p:nvPicPr>
          <p:blipFill rotWithShape="1">
            <a:blip r:embed="rId4"/>
            <a:srcRect t="0" b="0" r="0" l="0"/>
            <a:stretch/>
          </p:blipFill>
          <p:spPr>
            <a:xfrm>
              <a:off y="1901825" x="5626100"/>
              <a:ext cy="371400" cx="489000"/>
            </a:xfrm>
            <a:prstGeom prst="rect">
              <a:avLst/>
            </a:prstGeom>
            <a:noFill/>
            <a:ln>
              <a:noFill/>
            </a:ln>
          </p:spPr>
        </p:pic>
        <p:sp>
          <p:nvSpPr>
            <p:cNvPr id="391" name="Shape 391"/>
            <p:cNvSpPr txBox="1"/>
            <p:nvPr/>
          </p:nvSpPr>
          <p:spPr>
            <a:xfrm>
              <a:off y="1976436" x="5740400"/>
              <a:ext cy="185700" cx="266699"/>
            </a:xfrm>
            <a:prstGeom prst="rect">
              <a:avLst/>
            </a:prstGeom>
            <a:noFill/>
            <a:ln>
              <a:noFill/>
            </a:ln>
          </p:spPr>
          <p:txBody>
            <a:bodyPr bIns="0" rIns="0" lIns="0" tIns="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CR</a:t>
              </a:r>
            </a:p>
          </p:txBody>
        </p:sp>
      </p:grpSp>
      <p:grpSp>
        <p:nvGrpSpPr>
          <p:cNvPr id="392" name="Shape 392"/>
          <p:cNvGrpSpPr/>
          <p:nvPr/>
        </p:nvGrpSpPr>
        <p:grpSpPr>
          <a:xfrm>
            <a:off y="2590800" x="1931986"/>
            <a:ext cy="371400" cx="487499"/>
            <a:chOff y="2590800" x="1931986"/>
            <a:chExt cy="371400" cx="487499"/>
          </a:xfrm>
        </p:grpSpPr>
        <p:pic>
          <p:nvPicPr>
            <p:cNvPr id="393" name="Shape 393"/>
            <p:cNvPicPr preferRelativeResize="0"/>
            <p:nvPr/>
          </p:nvPicPr>
          <p:blipFill rotWithShape="1">
            <a:blip r:embed="rId5"/>
            <a:srcRect t="0" b="0" r="0" l="0"/>
            <a:stretch/>
          </p:blipFill>
          <p:spPr>
            <a:xfrm>
              <a:off y="2590800" x="1931986"/>
              <a:ext cy="371400" cx="487499"/>
            </a:xfrm>
            <a:prstGeom prst="rect">
              <a:avLst/>
            </a:prstGeom>
            <a:noFill/>
            <a:ln>
              <a:noFill/>
            </a:ln>
          </p:spPr>
        </p:pic>
        <p:sp>
          <p:nvSpPr>
            <p:cNvPr id="394" name="Shape 394"/>
            <p:cNvSpPr txBox="1"/>
            <p:nvPr/>
          </p:nvSpPr>
          <p:spPr>
            <a:xfrm>
              <a:off y="2662236" x="2044700"/>
              <a:ext cy="185700" cx="265199"/>
            </a:xfrm>
            <a:prstGeom prst="rect">
              <a:avLst/>
            </a:prstGeom>
            <a:noFill/>
            <a:ln>
              <a:noFill/>
            </a:ln>
          </p:spPr>
          <p:txBody>
            <a:bodyPr bIns="0" rIns="0" lIns="0" tIns="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AR</a:t>
              </a:r>
            </a:p>
          </p:txBody>
        </p:sp>
      </p:grpSp>
      <p:grpSp>
        <p:nvGrpSpPr>
          <p:cNvPr id="395" name="Shape 395"/>
          <p:cNvGrpSpPr/>
          <p:nvPr/>
        </p:nvGrpSpPr>
        <p:grpSpPr>
          <a:xfrm>
            <a:off y="2590800" x="2828925"/>
            <a:ext cy="371400" cx="487499"/>
            <a:chOff y="2590800" x="2828925"/>
            <a:chExt cy="371400" cx="487499"/>
          </a:xfrm>
        </p:grpSpPr>
        <p:pic>
          <p:nvPicPr>
            <p:cNvPr id="396" name="Shape 396"/>
            <p:cNvPicPr preferRelativeResize="0"/>
            <p:nvPr/>
          </p:nvPicPr>
          <p:blipFill rotWithShape="1">
            <a:blip r:embed="rId6"/>
            <a:srcRect t="0" b="0" r="0" l="0"/>
            <a:stretch/>
          </p:blipFill>
          <p:spPr>
            <a:xfrm>
              <a:off y="2590800" x="2828925"/>
              <a:ext cy="371400" cx="487499"/>
            </a:xfrm>
            <a:prstGeom prst="rect">
              <a:avLst/>
            </a:prstGeom>
            <a:noFill/>
            <a:ln>
              <a:noFill/>
            </a:ln>
          </p:spPr>
        </p:pic>
        <p:sp>
          <p:nvSpPr>
            <p:cNvPr id="397" name="Shape 397"/>
            <p:cNvSpPr txBox="1"/>
            <p:nvPr/>
          </p:nvSpPr>
          <p:spPr>
            <a:xfrm>
              <a:off y="2662236" x="2943225"/>
              <a:ext cy="185700" cx="265199"/>
            </a:xfrm>
            <a:prstGeom prst="rect">
              <a:avLst/>
            </a:prstGeom>
            <a:noFill/>
            <a:ln>
              <a:noFill/>
            </a:ln>
          </p:spPr>
          <p:txBody>
            <a:bodyPr bIns="0" rIns="0" lIns="0" tIns="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AR</a:t>
              </a:r>
            </a:p>
          </p:txBody>
        </p:sp>
      </p:grpSp>
      <p:grpSp>
        <p:nvGrpSpPr>
          <p:cNvPr id="398" name="Shape 398"/>
          <p:cNvGrpSpPr/>
          <p:nvPr/>
        </p:nvGrpSpPr>
        <p:grpSpPr>
          <a:xfrm>
            <a:off y="2590800" x="5834062"/>
            <a:ext cy="371400" cx="487499"/>
            <a:chOff y="2590800" x="5834062"/>
            <a:chExt cy="371400" cx="487499"/>
          </a:xfrm>
        </p:grpSpPr>
        <p:pic>
          <p:nvPicPr>
            <p:cNvPr id="399" name="Shape 399"/>
            <p:cNvPicPr preferRelativeResize="0"/>
            <p:nvPr/>
          </p:nvPicPr>
          <p:blipFill rotWithShape="1">
            <a:blip r:embed="rId7"/>
            <a:srcRect t="0" b="0" r="0" l="0"/>
            <a:stretch/>
          </p:blipFill>
          <p:spPr>
            <a:xfrm>
              <a:off y="2590800" x="5834062"/>
              <a:ext cy="371400" cx="487499"/>
            </a:xfrm>
            <a:prstGeom prst="rect">
              <a:avLst/>
            </a:prstGeom>
            <a:noFill/>
            <a:ln>
              <a:noFill/>
            </a:ln>
          </p:spPr>
        </p:pic>
        <p:sp>
          <p:nvSpPr>
            <p:cNvPr id="400" name="Shape 400"/>
            <p:cNvSpPr txBox="1"/>
            <p:nvPr/>
          </p:nvSpPr>
          <p:spPr>
            <a:xfrm>
              <a:off y="2662236" x="5945187"/>
              <a:ext cy="185700" cx="266699"/>
            </a:xfrm>
            <a:prstGeom prst="rect">
              <a:avLst/>
            </a:prstGeom>
            <a:noFill/>
            <a:ln>
              <a:noFill/>
            </a:ln>
          </p:spPr>
          <p:txBody>
            <a:bodyPr bIns="0" rIns="0" lIns="0" tIns="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AR</a:t>
              </a:r>
            </a:p>
          </p:txBody>
        </p:sp>
      </p:grpSp>
      <p:grpSp>
        <p:nvGrpSpPr>
          <p:cNvPr id="401" name="Shape 401"/>
          <p:cNvGrpSpPr/>
          <p:nvPr/>
        </p:nvGrpSpPr>
        <p:grpSpPr>
          <a:xfrm>
            <a:off y="2590800" x="6724650"/>
            <a:ext cy="371400" cx="487499"/>
            <a:chOff y="2590800" x="6724650"/>
            <a:chExt cy="371400" cx="487499"/>
          </a:xfrm>
        </p:grpSpPr>
        <p:pic>
          <p:nvPicPr>
            <p:cNvPr id="402" name="Shape 402"/>
            <p:cNvPicPr preferRelativeResize="0"/>
            <p:nvPr/>
          </p:nvPicPr>
          <p:blipFill rotWithShape="1">
            <a:blip r:embed="rId8"/>
            <a:srcRect t="0" b="0" r="0" l="0"/>
            <a:stretch/>
          </p:blipFill>
          <p:spPr>
            <a:xfrm>
              <a:off y="2590800" x="6724650"/>
              <a:ext cy="371400" cx="487499"/>
            </a:xfrm>
            <a:prstGeom prst="rect">
              <a:avLst/>
            </a:prstGeom>
            <a:noFill/>
            <a:ln>
              <a:noFill/>
            </a:ln>
          </p:spPr>
        </p:pic>
        <p:sp>
          <p:nvSpPr>
            <p:cNvPr id="403" name="Shape 403"/>
            <p:cNvSpPr txBox="1"/>
            <p:nvPr/>
          </p:nvSpPr>
          <p:spPr>
            <a:xfrm>
              <a:off y="2662236" x="6837361"/>
              <a:ext cy="185700" cx="265199"/>
            </a:xfrm>
            <a:prstGeom prst="rect">
              <a:avLst/>
            </a:prstGeom>
            <a:noFill/>
            <a:ln>
              <a:noFill/>
            </a:ln>
          </p:spPr>
          <p:txBody>
            <a:bodyPr bIns="0" rIns="0" lIns="0" tIns="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AR</a:t>
              </a:r>
            </a:p>
          </p:txBody>
        </p:sp>
      </p:grpSp>
      <p:cxnSp>
        <p:nvCxnSpPr>
          <p:cNvPr id="404" name="Shape 404"/>
          <p:cNvCxnSpPr/>
          <p:nvPr/>
        </p:nvCxnSpPr>
        <p:spPr>
          <a:xfrm rot="5400000">
            <a:off y="1923374" x="2453474"/>
            <a:ext cy="976199" cx="422399"/>
          </a:xfrm>
          <a:prstGeom prst="straightConnector1">
            <a:avLst/>
          </a:prstGeom>
          <a:noFill/>
          <a:ln w="9525" cap="rnd">
            <a:solidFill>
              <a:srgbClr val="7F7F7F"/>
            </a:solidFill>
            <a:prstDash val="solid"/>
            <a:miter/>
            <a:headEnd w="med" len="med" type="none"/>
            <a:tailEnd w="med" len="med" type="none"/>
          </a:ln>
        </p:spPr>
      </p:cxnSp>
      <p:cxnSp>
        <p:nvCxnSpPr>
          <p:cNvPr id="405" name="Shape 405"/>
          <p:cNvCxnSpPr/>
          <p:nvPr/>
        </p:nvCxnSpPr>
        <p:spPr>
          <a:xfrm rot="-5400000">
            <a:off y="562749" x="3813861"/>
            <a:ext cy="3697199" cx="422399"/>
          </a:xfrm>
          <a:prstGeom prst="straightConnector1">
            <a:avLst/>
          </a:prstGeom>
          <a:noFill/>
          <a:ln w="9525" cap="rnd">
            <a:solidFill>
              <a:srgbClr val="7F7F7F"/>
            </a:solidFill>
            <a:prstDash val="solid"/>
            <a:miter/>
            <a:headEnd w="med" len="med" type="none"/>
            <a:tailEnd w="med" len="med" type="none"/>
          </a:ln>
        </p:spPr>
      </p:cxnSp>
      <p:cxnSp>
        <p:nvCxnSpPr>
          <p:cNvPr id="406" name="Shape 406"/>
          <p:cNvCxnSpPr/>
          <p:nvPr/>
        </p:nvCxnSpPr>
        <p:spPr>
          <a:xfrm rot="5400000">
            <a:off y="1012875" x="4263950"/>
            <a:ext cy="2797199" cx="422399"/>
          </a:xfrm>
          <a:prstGeom prst="straightConnector1">
            <a:avLst/>
          </a:prstGeom>
          <a:noFill/>
          <a:ln w="9525" cap="rnd">
            <a:solidFill>
              <a:srgbClr val="7F7F7F"/>
            </a:solidFill>
            <a:prstDash val="solid"/>
            <a:miter/>
            <a:headEnd w="med" len="med" type="none"/>
            <a:tailEnd w="med" len="med" type="none"/>
          </a:ln>
        </p:spPr>
      </p:cxnSp>
      <p:cxnSp>
        <p:nvCxnSpPr>
          <p:cNvPr id="407" name="Shape 407"/>
          <p:cNvCxnSpPr/>
          <p:nvPr/>
        </p:nvCxnSpPr>
        <p:spPr>
          <a:xfrm rot="10800000" flipH="1">
            <a:off y="2309024" x="5765000"/>
            <a:ext cy="204900" cx="422399"/>
          </a:xfrm>
          <a:prstGeom prst="straightConnector1">
            <a:avLst/>
          </a:prstGeom>
          <a:noFill/>
          <a:ln w="9525" cap="rnd">
            <a:solidFill>
              <a:srgbClr val="7F7F7F"/>
            </a:solidFill>
            <a:prstDash val="solid"/>
            <a:miter/>
            <a:headEnd w="med" len="med" type="none"/>
            <a:tailEnd w="med" len="med" type="none"/>
          </a:ln>
        </p:spPr>
      </p:cxnSp>
      <p:cxnSp>
        <p:nvCxnSpPr>
          <p:cNvPr id="408" name="Shape 408"/>
          <p:cNvCxnSpPr/>
          <p:nvPr/>
        </p:nvCxnSpPr>
        <p:spPr>
          <a:xfrm rot="10800000" flipH="1">
            <a:off y="1862924" x="6211099"/>
            <a:ext cy="1097100" cx="422399"/>
          </a:xfrm>
          <a:prstGeom prst="straightConnector1">
            <a:avLst/>
          </a:prstGeom>
          <a:noFill/>
          <a:ln w="9525" cap="rnd">
            <a:solidFill>
              <a:srgbClr val="7F7F7F"/>
            </a:solidFill>
            <a:prstDash val="solid"/>
            <a:miter/>
            <a:headEnd w="med" len="med" type="none"/>
            <a:tailEnd w="med" len="med" type="none"/>
          </a:ln>
        </p:spPr>
      </p:cxnSp>
      <p:cxnSp>
        <p:nvCxnSpPr>
          <p:cNvPr id="409" name="Shape 409"/>
          <p:cNvCxnSpPr/>
          <p:nvPr/>
        </p:nvCxnSpPr>
        <p:spPr>
          <a:xfrm rot="10800000" flipH="1">
            <a:off y="502573" x="4850475"/>
            <a:ext cy="3817800" cx="422399"/>
          </a:xfrm>
          <a:prstGeom prst="straightConnector1">
            <a:avLst/>
          </a:prstGeom>
          <a:noFill/>
          <a:ln w="9525" cap="rnd">
            <a:solidFill>
              <a:srgbClr val="7F7F7F"/>
            </a:solidFill>
            <a:prstDash val="solid"/>
            <a:miter/>
            <a:headEnd w="med" len="med" type="none"/>
            <a:tailEnd w="med" len="med" type="none"/>
          </a:ln>
        </p:spPr>
      </p:cxnSp>
      <p:cxnSp>
        <p:nvCxnSpPr>
          <p:cNvPr id="410" name="Shape 410"/>
          <p:cNvCxnSpPr/>
          <p:nvPr/>
        </p:nvCxnSpPr>
        <p:spPr>
          <a:xfrm rot="5400000">
            <a:off y="2373374" x="2903474"/>
            <a:ext cy="76199" cx="422399"/>
          </a:xfrm>
          <a:prstGeom prst="straightConnector1">
            <a:avLst/>
          </a:prstGeom>
          <a:noFill/>
          <a:ln w="9525" cap="rnd">
            <a:solidFill>
              <a:srgbClr val="7F7F7F"/>
            </a:solidFill>
            <a:prstDash val="solid"/>
            <a:miter/>
            <a:headEnd w="med" len="med" type="none"/>
            <a:tailEnd w="med" len="med" type="none"/>
          </a:ln>
        </p:spPr>
      </p:cxnSp>
      <p:cxnSp>
        <p:nvCxnSpPr>
          <p:cNvPr id="411" name="Shape 411"/>
          <p:cNvCxnSpPr/>
          <p:nvPr/>
        </p:nvCxnSpPr>
        <p:spPr>
          <a:xfrm rot="10800000" flipH="1">
            <a:off y="948524" x="4404524"/>
            <a:ext cy="2925900" cx="422399"/>
          </a:xfrm>
          <a:prstGeom prst="straightConnector1">
            <a:avLst/>
          </a:prstGeom>
          <a:noFill/>
          <a:ln w="9525" cap="rnd">
            <a:solidFill>
              <a:srgbClr val="7F7F7F"/>
            </a:solidFill>
            <a:prstDash val="solid"/>
            <a:miter/>
            <a:headEnd w="med" len="med" type="none"/>
            <a:tailEnd w="med" len="med" type="none"/>
          </a:ln>
        </p:spPr>
      </p:cxnSp>
      <p:grpSp>
        <p:nvGrpSpPr>
          <p:cNvPr id="412" name="Shape 412"/>
          <p:cNvGrpSpPr/>
          <p:nvPr/>
        </p:nvGrpSpPr>
        <p:grpSpPr>
          <a:xfrm>
            <a:off y="3224211" x="2840036"/>
            <a:ext cy="366599" cx="463499"/>
            <a:chOff y="3224211" x="2840036"/>
            <a:chExt cy="366599" cx="463499"/>
          </a:xfrm>
        </p:grpSpPr>
        <p:pic>
          <p:nvPicPr>
            <p:cNvPr id="413" name="Shape 413"/>
            <p:cNvPicPr preferRelativeResize="0"/>
            <p:nvPr/>
          </p:nvPicPr>
          <p:blipFill rotWithShape="1">
            <a:blip r:embed="rId9"/>
            <a:srcRect t="0" b="0" r="0" l="0"/>
            <a:stretch/>
          </p:blipFill>
          <p:spPr>
            <a:xfrm>
              <a:off y="3224211" x="2840036"/>
              <a:ext cy="366599" cx="463499"/>
            </a:xfrm>
            <a:prstGeom prst="rect">
              <a:avLst/>
            </a:prstGeom>
            <a:noFill/>
            <a:ln>
              <a:noFill/>
            </a:ln>
          </p:spPr>
        </p:pic>
        <p:sp>
          <p:nvSpPr>
            <p:cNvPr id="414" name="Shape 414"/>
            <p:cNvSpPr txBox="1"/>
            <p:nvPr/>
          </p:nvSpPr>
          <p:spPr>
            <a:xfrm>
              <a:off y="3260725" x="2898775"/>
              <a:ext cy="243000" cx="3540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S</a:t>
              </a:r>
            </a:p>
          </p:txBody>
        </p:sp>
      </p:grpSp>
      <p:grpSp>
        <p:nvGrpSpPr>
          <p:cNvPr id="415" name="Shape 415"/>
          <p:cNvGrpSpPr/>
          <p:nvPr/>
        </p:nvGrpSpPr>
        <p:grpSpPr>
          <a:xfrm>
            <a:off y="3224211" x="1944686"/>
            <a:ext cy="366599" cx="463499"/>
            <a:chOff y="3224211" x="1944686"/>
            <a:chExt cy="366599" cx="463499"/>
          </a:xfrm>
        </p:grpSpPr>
        <p:pic>
          <p:nvPicPr>
            <p:cNvPr id="416" name="Shape 416"/>
            <p:cNvPicPr preferRelativeResize="0"/>
            <p:nvPr/>
          </p:nvPicPr>
          <p:blipFill rotWithShape="1">
            <a:blip r:embed="rId10"/>
            <a:srcRect t="0" b="0" r="0" l="0"/>
            <a:stretch/>
          </p:blipFill>
          <p:spPr>
            <a:xfrm>
              <a:off y="3224211" x="1944686"/>
              <a:ext cy="366599" cx="463499"/>
            </a:xfrm>
            <a:prstGeom prst="rect">
              <a:avLst/>
            </a:prstGeom>
            <a:noFill/>
            <a:ln>
              <a:noFill/>
            </a:ln>
          </p:spPr>
        </p:pic>
        <p:sp>
          <p:nvSpPr>
            <p:cNvPr id="417" name="Shape 417"/>
            <p:cNvSpPr txBox="1"/>
            <p:nvPr/>
          </p:nvSpPr>
          <p:spPr>
            <a:xfrm>
              <a:off y="3260725" x="2000250"/>
              <a:ext cy="243000" cx="352499"/>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S</a:t>
              </a:r>
            </a:p>
          </p:txBody>
        </p:sp>
      </p:grpSp>
      <p:cxnSp>
        <p:nvCxnSpPr>
          <p:cNvPr id="418" name="Shape 418"/>
          <p:cNvCxnSpPr/>
          <p:nvPr/>
        </p:nvCxnSpPr>
        <p:spPr>
          <a:xfrm rot="-5400000">
            <a:off y="3073375" x="1989111"/>
            <a:ext cy="0" cx="374699"/>
          </a:xfrm>
          <a:prstGeom prst="straightConnector1">
            <a:avLst/>
          </a:prstGeom>
          <a:noFill/>
          <a:ln w="9525" cap="rnd">
            <a:solidFill>
              <a:srgbClr val="7F7F7F"/>
            </a:solidFill>
            <a:prstDash val="solid"/>
            <a:miter/>
            <a:headEnd w="med" len="med" type="none"/>
            <a:tailEnd w="med" len="med" type="none"/>
          </a:ln>
        </p:spPr>
      </p:cxnSp>
      <p:cxnSp>
        <p:nvCxnSpPr>
          <p:cNvPr id="419" name="Shape 419"/>
          <p:cNvCxnSpPr/>
          <p:nvPr/>
        </p:nvCxnSpPr>
        <p:spPr>
          <a:xfrm rot="10800000" flipH="1">
            <a:off y="2624124" x="2438387"/>
            <a:ext cy="898499" cx="374699"/>
          </a:xfrm>
          <a:prstGeom prst="straightConnector1">
            <a:avLst/>
          </a:prstGeom>
          <a:noFill/>
          <a:ln w="9525" cap="rnd">
            <a:solidFill>
              <a:srgbClr val="7F7F7F"/>
            </a:solidFill>
            <a:prstDash val="solid"/>
            <a:miter/>
            <a:headEnd w="med" len="med" type="none"/>
            <a:tailEnd w="med" len="med" type="none"/>
          </a:ln>
        </p:spPr>
      </p:cxnSp>
      <p:cxnSp>
        <p:nvCxnSpPr>
          <p:cNvPr id="420" name="Shape 420"/>
          <p:cNvCxnSpPr/>
          <p:nvPr/>
        </p:nvCxnSpPr>
        <p:spPr>
          <a:xfrm rot="-5400000">
            <a:off y="3072624" x="2888387"/>
            <a:ext cy="1500" cx="374699"/>
          </a:xfrm>
          <a:prstGeom prst="straightConnector1">
            <a:avLst/>
          </a:prstGeom>
          <a:noFill/>
          <a:ln w="9525" cap="rnd">
            <a:solidFill>
              <a:srgbClr val="7F7F7F"/>
            </a:solidFill>
            <a:prstDash val="solid"/>
            <a:miter/>
            <a:headEnd w="med" len="med" type="none"/>
            <a:tailEnd w="med" len="med" type="none"/>
          </a:ln>
        </p:spPr>
      </p:cxnSp>
      <p:cxnSp>
        <p:nvCxnSpPr>
          <p:cNvPr id="421" name="Shape 421"/>
          <p:cNvCxnSpPr/>
          <p:nvPr/>
        </p:nvCxnSpPr>
        <p:spPr>
          <a:xfrm rot="-5400000">
            <a:off y="2623374" x="2439111"/>
            <a:ext cy="900000" cx="374699"/>
          </a:xfrm>
          <a:prstGeom prst="straightConnector1">
            <a:avLst/>
          </a:prstGeom>
          <a:noFill/>
          <a:ln w="9525" cap="rnd">
            <a:solidFill>
              <a:srgbClr val="7F7F7F"/>
            </a:solidFill>
            <a:prstDash val="solid"/>
            <a:miter/>
            <a:headEnd w="med" len="med" type="none"/>
            <a:tailEnd w="med" len="med" type="none"/>
          </a:ln>
        </p:spPr>
      </p:cxnSp>
      <p:cxnSp>
        <p:nvCxnSpPr>
          <p:cNvPr id="422" name="Shape 422"/>
          <p:cNvCxnSpPr/>
          <p:nvPr/>
        </p:nvCxnSpPr>
        <p:spPr>
          <a:xfrm>
            <a:off y="3381375" x="2352675"/>
            <a:ext cy="1500" cx="545999"/>
          </a:xfrm>
          <a:prstGeom prst="straightConnector1">
            <a:avLst/>
          </a:prstGeom>
          <a:noFill/>
          <a:ln w="9525" cap="rnd">
            <a:solidFill>
              <a:srgbClr val="7F7F7F"/>
            </a:solidFill>
            <a:prstDash val="solid"/>
            <a:miter/>
            <a:headEnd w="med" len="med" type="none"/>
            <a:tailEnd w="med" len="med" type="none"/>
          </a:ln>
        </p:spPr>
      </p:cxnSp>
      <p:cxnSp>
        <p:nvCxnSpPr>
          <p:cNvPr id="423" name="Shape 423"/>
          <p:cNvCxnSpPr/>
          <p:nvPr/>
        </p:nvCxnSpPr>
        <p:spPr>
          <a:xfrm rot="-5400000">
            <a:off y="2869399" x="1956586"/>
            <a:ext cy="1752600" cx="484200"/>
          </a:xfrm>
          <a:prstGeom prst="straightConnector1">
            <a:avLst/>
          </a:prstGeom>
          <a:noFill/>
          <a:ln w="9525" cap="rnd">
            <a:solidFill>
              <a:srgbClr val="7F7F7F"/>
            </a:solidFill>
            <a:prstDash val="solid"/>
            <a:miter/>
            <a:headEnd w="med" len="med" type="none"/>
            <a:tailEnd w="med" len="med" type="none"/>
          </a:ln>
        </p:spPr>
      </p:cxnSp>
      <p:cxnSp>
        <p:nvCxnSpPr>
          <p:cNvPr id="424" name="Shape 424"/>
          <p:cNvCxnSpPr/>
          <p:nvPr/>
        </p:nvCxnSpPr>
        <p:spPr>
          <a:xfrm rot="-5400000">
            <a:off y="3318648" x="1507337"/>
            <a:ext cy="854100" cx="484200"/>
          </a:xfrm>
          <a:prstGeom prst="straightConnector1">
            <a:avLst/>
          </a:prstGeom>
          <a:noFill/>
          <a:ln w="9525" cap="rnd">
            <a:solidFill>
              <a:srgbClr val="7F7F7F"/>
            </a:solidFill>
            <a:prstDash val="solid"/>
            <a:miter/>
            <a:headEnd w="med" len="med" type="none"/>
            <a:tailEnd w="med" len="med" type="none"/>
          </a:ln>
        </p:spPr>
      </p:cxnSp>
      <p:cxnSp>
        <p:nvCxnSpPr>
          <p:cNvPr id="425" name="Shape 425"/>
          <p:cNvCxnSpPr/>
          <p:nvPr/>
        </p:nvCxnSpPr>
        <p:spPr>
          <a:xfrm rot="10800000" flipH="1">
            <a:off y="3722748" x="1957449"/>
            <a:ext cy="45900" cx="484200"/>
          </a:xfrm>
          <a:prstGeom prst="straightConnector1">
            <a:avLst/>
          </a:prstGeom>
          <a:noFill/>
          <a:ln w="9525" cap="rnd">
            <a:solidFill>
              <a:srgbClr val="7F7F7F"/>
            </a:solidFill>
            <a:prstDash val="solid"/>
            <a:miter/>
            <a:headEnd w="med" len="med" type="none"/>
            <a:tailEnd w="med" len="med" type="none"/>
          </a:ln>
        </p:spPr>
      </p:cxnSp>
      <p:cxnSp>
        <p:nvCxnSpPr>
          <p:cNvPr id="426" name="Shape 426"/>
          <p:cNvCxnSpPr/>
          <p:nvPr/>
        </p:nvCxnSpPr>
        <p:spPr>
          <a:xfrm rot="-5400000">
            <a:off y="3319398" x="2406700"/>
            <a:ext cy="852600" cx="484200"/>
          </a:xfrm>
          <a:prstGeom prst="straightConnector1">
            <a:avLst/>
          </a:prstGeom>
          <a:noFill/>
          <a:ln w="9525" cap="rnd">
            <a:solidFill>
              <a:srgbClr val="7F7F7F"/>
            </a:solidFill>
            <a:prstDash val="solid"/>
            <a:miter/>
            <a:headEnd w="med" len="med" type="none"/>
            <a:tailEnd w="med" len="med" type="none"/>
          </a:ln>
        </p:spPr>
      </p:cxnSp>
      <p:grpSp>
        <p:nvGrpSpPr>
          <p:cNvPr id="427" name="Shape 427"/>
          <p:cNvGrpSpPr/>
          <p:nvPr/>
        </p:nvGrpSpPr>
        <p:grpSpPr>
          <a:xfrm>
            <a:off y="3949700" x="1987550"/>
            <a:ext cy="366599" cx="463499"/>
            <a:chOff y="3949700" x="1987550"/>
            <a:chExt cy="366599" cx="463499"/>
          </a:xfrm>
        </p:grpSpPr>
        <p:pic>
          <p:nvPicPr>
            <p:cNvPr id="428" name="Shape 428"/>
            <p:cNvPicPr preferRelativeResize="0"/>
            <p:nvPr/>
          </p:nvPicPr>
          <p:blipFill rotWithShape="1">
            <a:blip r:embed="rId11"/>
            <a:srcRect t="0" b="0" r="0" l="0"/>
            <a:stretch/>
          </p:blipFill>
          <p:spPr>
            <a:xfrm>
              <a:off y="3949700" x="1987550"/>
              <a:ext cy="366599" cx="463499"/>
            </a:xfrm>
            <a:prstGeom prst="rect">
              <a:avLst/>
            </a:prstGeom>
            <a:noFill/>
            <a:ln>
              <a:noFill/>
            </a:ln>
          </p:spPr>
        </p:pic>
        <p:sp>
          <p:nvSpPr>
            <p:cNvPr id="429" name="Shape 429"/>
            <p:cNvSpPr txBox="1"/>
            <p:nvPr/>
          </p:nvSpPr>
          <p:spPr>
            <a:xfrm>
              <a:off y="3987800" x="2046286"/>
              <a:ext cy="243000" cx="352499"/>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S</a:t>
              </a:r>
            </a:p>
          </p:txBody>
        </p:sp>
      </p:grpSp>
      <p:grpSp>
        <p:nvGrpSpPr>
          <p:cNvPr id="430" name="Shape 430"/>
          <p:cNvGrpSpPr/>
          <p:nvPr/>
        </p:nvGrpSpPr>
        <p:grpSpPr>
          <a:xfrm>
            <a:off y="3949700" x="1090612"/>
            <a:ext cy="366599" cx="463499"/>
            <a:chOff y="3949700" x="1090612"/>
            <a:chExt cy="366599" cx="463499"/>
          </a:xfrm>
        </p:grpSpPr>
        <p:pic>
          <p:nvPicPr>
            <p:cNvPr id="431" name="Shape 431"/>
            <p:cNvPicPr preferRelativeResize="0"/>
            <p:nvPr/>
          </p:nvPicPr>
          <p:blipFill rotWithShape="1">
            <a:blip r:embed="rId12"/>
            <a:srcRect t="0" b="0" r="0" l="0"/>
            <a:stretch/>
          </p:blipFill>
          <p:spPr>
            <a:xfrm>
              <a:off y="3949700" x="1090612"/>
              <a:ext cy="366599" cx="463499"/>
            </a:xfrm>
            <a:prstGeom prst="rect">
              <a:avLst/>
            </a:prstGeom>
            <a:noFill/>
            <a:ln>
              <a:noFill/>
            </a:ln>
          </p:spPr>
        </p:pic>
        <p:sp>
          <p:nvSpPr>
            <p:cNvPr id="432" name="Shape 432"/>
            <p:cNvSpPr txBox="1"/>
            <p:nvPr/>
          </p:nvSpPr>
          <p:spPr>
            <a:xfrm>
              <a:off y="3987800" x="1146175"/>
              <a:ext cy="243000" cx="352499"/>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S</a:t>
              </a:r>
            </a:p>
          </p:txBody>
        </p:sp>
      </p:grpSp>
      <p:cxnSp>
        <p:nvCxnSpPr>
          <p:cNvPr id="433" name="Shape 433"/>
          <p:cNvCxnSpPr/>
          <p:nvPr/>
        </p:nvCxnSpPr>
        <p:spPr>
          <a:xfrm rot="-5400000">
            <a:off y="3993262" x="1562862"/>
            <a:ext cy="896999" cx="422399"/>
          </a:xfrm>
          <a:prstGeom prst="straightConnector1">
            <a:avLst/>
          </a:prstGeom>
          <a:noFill/>
          <a:ln w="9525" cap="rnd">
            <a:solidFill>
              <a:srgbClr val="7F7F7F"/>
            </a:solidFill>
            <a:prstDash val="solid"/>
            <a:miter/>
            <a:headEnd w="med" len="med" type="none"/>
            <a:tailEnd w="med" len="med" type="none"/>
          </a:ln>
        </p:spPr>
      </p:cxnSp>
      <p:cxnSp>
        <p:nvCxnSpPr>
          <p:cNvPr id="434" name="Shape 434"/>
          <p:cNvCxnSpPr/>
          <p:nvPr/>
        </p:nvCxnSpPr>
        <p:spPr>
          <a:xfrm rot="10800000" flipH="1">
            <a:off y="4440112" x="1112712"/>
            <a:ext cy="3299" cx="422399"/>
          </a:xfrm>
          <a:prstGeom prst="straightConnector1">
            <a:avLst/>
          </a:prstGeom>
          <a:noFill/>
          <a:ln w="9525" cap="rnd">
            <a:solidFill>
              <a:srgbClr val="7F7F7F"/>
            </a:solidFill>
            <a:prstDash val="solid"/>
            <a:miter/>
            <a:headEnd w="med" len="med" type="none"/>
            <a:tailEnd w="med" len="med" type="none"/>
          </a:ln>
        </p:spPr>
      </p:cxnSp>
      <p:cxnSp>
        <p:nvCxnSpPr>
          <p:cNvPr id="435" name="Shape 435"/>
          <p:cNvCxnSpPr/>
          <p:nvPr/>
        </p:nvCxnSpPr>
        <p:spPr>
          <a:xfrm rot="10800000" flipH="1">
            <a:off y="3990862" x="1561987"/>
            <a:ext cy="901799" cx="422399"/>
          </a:xfrm>
          <a:prstGeom prst="straightConnector1">
            <a:avLst/>
          </a:prstGeom>
          <a:noFill/>
          <a:ln w="9525" cap="rnd">
            <a:solidFill>
              <a:srgbClr val="7F7F7F"/>
            </a:solidFill>
            <a:prstDash val="solid"/>
            <a:miter/>
            <a:headEnd w="med" len="med" type="none"/>
            <a:tailEnd w="med" len="med" type="none"/>
          </a:ln>
        </p:spPr>
      </p:cxnSp>
      <p:cxnSp>
        <p:nvCxnSpPr>
          <p:cNvPr id="436" name="Shape 436"/>
          <p:cNvCxnSpPr/>
          <p:nvPr/>
        </p:nvCxnSpPr>
        <p:spPr>
          <a:xfrm rot="10800000" flipH="1">
            <a:off y="4441012" x="2012136"/>
            <a:ext cy="1500" cx="422399"/>
          </a:xfrm>
          <a:prstGeom prst="straightConnector1">
            <a:avLst/>
          </a:prstGeom>
          <a:noFill/>
          <a:ln w="9525" cap="rnd">
            <a:solidFill>
              <a:srgbClr val="7F7F7F"/>
            </a:solidFill>
            <a:prstDash val="solid"/>
            <a:miter/>
            <a:headEnd w="med" len="med" type="none"/>
            <a:tailEnd w="med" len="med" type="none"/>
          </a:ln>
        </p:spPr>
      </p:cxnSp>
      <p:grpSp>
        <p:nvGrpSpPr>
          <p:cNvPr id="437" name="Shape 437"/>
          <p:cNvGrpSpPr/>
          <p:nvPr/>
        </p:nvGrpSpPr>
        <p:grpSpPr>
          <a:xfrm>
            <a:off y="4614862" x="1116012"/>
            <a:ext cy="585899" cx="414299"/>
            <a:chOff y="4614862" x="1116012"/>
            <a:chExt cy="585899" cx="414299"/>
          </a:xfrm>
        </p:grpSpPr>
        <p:pic>
          <p:nvPicPr>
            <p:cNvPr id="438" name="Shape 438"/>
            <p:cNvPicPr preferRelativeResize="0"/>
            <p:nvPr/>
          </p:nvPicPr>
          <p:blipFill rotWithShape="1">
            <a:blip r:embed="rId13"/>
            <a:srcRect t="0" b="0" r="0" l="0"/>
            <a:stretch/>
          </p:blipFill>
          <p:spPr>
            <a:xfrm>
              <a:off y="4614862" x="1116012"/>
              <a:ext cy="585899" cx="414299"/>
            </a:xfrm>
            <a:prstGeom prst="rect">
              <a:avLst/>
            </a:prstGeom>
            <a:noFill/>
            <a:ln>
              <a:noFill/>
            </a:ln>
          </p:spPr>
        </p:pic>
        <p:sp>
          <p:nvSpPr>
            <p:cNvPr id="439" name="Shape 439"/>
            <p:cNvSpPr txBox="1"/>
            <p:nvPr/>
          </p:nvSpPr>
          <p:spPr>
            <a:xfrm rot="-58729">
              <a:off y="4711753" x="1179573"/>
              <a:ext cy="354056" cx="2985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A</a:t>
              </a:r>
            </a:p>
          </p:txBody>
        </p:sp>
      </p:grpSp>
      <p:grpSp>
        <p:nvGrpSpPr>
          <p:cNvPr id="440" name="Shape 440"/>
          <p:cNvGrpSpPr/>
          <p:nvPr/>
        </p:nvGrpSpPr>
        <p:grpSpPr>
          <a:xfrm>
            <a:off y="4614862" x="2017711"/>
            <a:ext cy="585899" cx="414299"/>
            <a:chOff y="4614862" x="2017711"/>
            <a:chExt cy="585899" cx="414299"/>
          </a:xfrm>
        </p:grpSpPr>
        <p:pic>
          <p:nvPicPr>
            <p:cNvPr id="441" name="Shape 441"/>
            <p:cNvPicPr preferRelativeResize="0"/>
            <p:nvPr/>
          </p:nvPicPr>
          <p:blipFill rotWithShape="1">
            <a:blip r:embed="rId14"/>
            <a:srcRect t="0" b="0" r="0" l="0"/>
            <a:stretch/>
          </p:blipFill>
          <p:spPr>
            <a:xfrm>
              <a:off y="4614862" x="2017711"/>
              <a:ext cy="585899" cx="414299"/>
            </a:xfrm>
            <a:prstGeom prst="rect">
              <a:avLst/>
            </a:prstGeom>
            <a:noFill/>
            <a:ln>
              <a:noFill/>
            </a:ln>
          </p:spPr>
        </p:pic>
        <p:sp>
          <p:nvSpPr>
            <p:cNvPr id="442" name="Shape 442"/>
            <p:cNvSpPr txBox="1"/>
            <p:nvPr/>
          </p:nvSpPr>
          <p:spPr>
            <a:xfrm rot="-58729">
              <a:off y="4711753" x="2078098"/>
              <a:ext cy="354056" cx="2985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A</a:t>
              </a:r>
            </a:p>
          </p:txBody>
        </p:sp>
      </p:grpSp>
      <p:grpSp>
        <p:nvGrpSpPr>
          <p:cNvPr id="443" name="Shape 443"/>
          <p:cNvGrpSpPr/>
          <p:nvPr/>
        </p:nvGrpSpPr>
        <p:grpSpPr>
          <a:xfrm>
            <a:off y="4614862" x="1463675"/>
            <a:ext cy="585899" cx="414299"/>
            <a:chOff y="4614862" x="1463675"/>
            <a:chExt cy="585899" cx="414299"/>
          </a:xfrm>
        </p:grpSpPr>
        <p:pic>
          <p:nvPicPr>
            <p:cNvPr id="444" name="Shape 444"/>
            <p:cNvPicPr preferRelativeResize="0"/>
            <p:nvPr/>
          </p:nvPicPr>
          <p:blipFill rotWithShape="1">
            <a:blip r:embed="rId15"/>
            <a:srcRect t="0" b="0" r="0" l="0"/>
            <a:stretch/>
          </p:blipFill>
          <p:spPr>
            <a:xfrm>
              <a:off y="4614862" x="1463675"/>
              <a:ext cy="585899" cx="414299"/>
            </a:xfrm>
            <a:prstGeom prst="rect">
              <a:avLst/>
            </a:prstGeom>
            <a:noFill/>
            <a:ln>
              <a:noFill/>
            </a:ln>
          </p:spPr>
        </p:pic>
        <p:sp>
          <p:nvSpPr>
            <p:cNvPr id="445" name="Shape 445"/>
            <p:cNvSpPr txBox="1"/>
            <p:nvPr/>
          </p:nvSpPr>
          <p:spPr>
            <a:xfrm rot="-58729">
              <a:off y="4711753" x="1524047"/>
              <a:ext cy="355555" cx="2985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A</a:t>
              </a:r>
            </a:p>
          </p:txBody>
        </p:sp>
      </p:grpSp>
      <p:sp>
        <p:nvSpPr>
          <p:cNvPr id="446" name="Shape 446"/>
          <p:cNvSpPr txBox="1"/>
          <p:nvPr/>
        </p:nvSpPr>
        <p:spPr>
          <a:xfrm>
            <a:off y="4735512" x="1789111"/>
            <a:ext cy="369900" cx="3443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Calibri"/>
              <a:buNone/>
            </a:pPr>
            <a:r>
              <a:rPr strike="noStrike" u="none" b="1" cap="none" baseline="0" sz="1800" lang="en" i="0">
                <a:solidFill>
                  <a:srgbClr val="000000"/>
                </a:solidFill>
                <a:latin typeface="Calibri"/>
                <a:ea typeface="Calibri"/>
                <a:cs typeface="Calibri"/>
                <a:sym typeface="Calibri"/>
              </a:rPr>
              <a:t>…</a:t>
            </a:r>
          </a:p>
        </p:txBody>
      </p:sp>
      <p:cxnSp>
        <p:nvCxnSpPr>
          <p:cNvPr id="447" name="Shape 447"/>
          <p:cNvCxnSpPr/>
          <p:nvPr/>
        </p:nvCxnSpPr>
        <p:spPr>
          <a:xfrm rot="-5400000">
            <a:off y="4166361" x="1735837"/>
            <a:ext cy="550799" cx="422399"/>
          </a:xfrm>
          <a:prstGeom prst="straightConnector1">
            <a:avLst/>
          </a:prstGeom>
          <a:noFill/>
          <a:ln w="9525" cap="rnd">
            <a:solidFill>
              <a:srgbClr val="7F7F7F"/>
            </a:solidFill>
            <a:prstDash val="solid"/>
            <a:miter/>
            <a:headEnd w="med" len="med" type="none"/>
            <a:tailEnd w="med" len="med" type="none"/>
          </a:ln>
        </p:spPr>
      </p:cxnSp>
      <p:cxnSp>
        <p:nvCxnSpPr>
          <p:cNvPr id="448" name="Shape 448"/>
          <p:cNvCxnSpPr/>
          <p:nvPr/>
        </p:nvCxnSpPr>
        <p:spPr>
          <a:xfrm rot="10800000" flipH="1">
            <a:off y="4267162" x="1285837"/>
            <a:ext cy="349200" cx="422399"/>
          </a:xfrm>
          <a:prstGeom prst="straightConnector1">
            <a:avLst/>
          </a:prstGeom>
          <a:noFill/>
          <a:ln w="9525" cap="rnd">
            <a:solidFill>
              <a:srgbClr val="7F7F7F"/>
            </a:solidFill>
            <a:prstDash val="solid"/>
            <a:miter/>
            <a:headEnd w="med" len="med" type="none"/>
            <a:tailEnd w="med" len="med" type="none"/>
          </a:ln>
        </p:spPr>
      </p:cxnSp>
      <p:grpSp>
        <p:nvGrpSpPr>
          <p:cNvPr id="449" name="Shape 449"/>
          <p:cNvGrpSpPr/>
          <p:nvPr/>
        </p:nvGrpSpPr>
        <p:grpSpPr>
          <a:xfrm>
            <a:off y="3949700" x="3694112"/>
            <a:ext cy="366599" cx="463499"/>
            <a:chOff y="3949700" x="3694112"/>
            <a:chExt cy="366599" cx="463499"/>
          </a:xfrm>
        </p:grpSpPr>
        <p:pic>
          <p:nvPicPr>
            <p:cNvPr id="450" name="Shape 450"/>
            <p:cNvPicPr preferRelativeResize="0"/>
            <p:nvPr/>
          </p:nvPicPr>
          <p:blipFill rotWithShape="1">
            <a:blip r:embed="rId16"/>
            <a:srcRect t="0" b="0" r="0" l="0"/>
            <a:stretch/>
          </p:blipFill>
          <p:spPr>
            <a:xfrm>
              <a:off y="3949700" x="3694112"/>
              <a:ext cy="366599" cx="463499"/>
            </a:xfrm>
            <a:prstGeom prst="rect">
              <a:avLst/>
            </a:prstGeom>
            <a:noFill/>
            <a:ln>
              <a:noFill/>
            </a:ln>
          </p:spPr>
        </p:pic>
        <p:sp>
          <p:nvSpPr>
            <p:cNvPr id="451" name="Shape 451"/>
            <p:cNvSpPr txBox="1"/>
            <p:nvPr/>
          </p:nvSpPr>
          <p:spPr>
            <a:xfrm>
              <a:off y="3987800" x="3751262"/>
              <a:ext cy="243000" cx="352499"/>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S</a:t>
              </a:r>
            </a:p>
          </p:txBody>
        </p:sp>
      </p:grpSp>
      <p:grpSp>
        <p:nvGrpSpPr>
          <p:cNvPr id="452" name="Shape 452"/>
          <p:cNvGrpSpPr/>
          <p:nvPr/>
        </p:nvGrpSpPr>
        <p:grpSpPr>
          <a:xfrm>
            <a:off y="3949700" x="2792411"/>
            <a:ext cy="366599" cx="463499"/>
            <a:chOff y="3949700" x="2792411"/>
            <a:chExt cy="366599" cx="463499"/>
          </a:xfrm>
        </p:grpSpPr>
        <p:pic>
          <p:nvPicPr>
            <p:cNvPr id="453" name="Shape 453"/>
            <p:cNvPicPr preferRelativeResize="0"/>
            <p:nvPr/>
          </p:nvPicPr>
          <p:blipFill rotWithShape="1">
            <a:blip r:embed="rId17"/>
            <a:srcRect t="0" b="0" r="0" l="0"/>
            <a:stretch/>
          </p:blipFill>
          <p:spPr>
            <a:xfrm>
              <a:off y="3949700" x="2792411"/>
              <a:ext cy="366599" cx="463499"/>
            </a:xfrm>
            <a:prstGeom prst="rect">
              <a:avLst/>
            </a:prstGeom>
            <a:noFill/>
            <a:ln>
              <a:noFill/>
            </a:ln>
          </p:spPr>
        </p:pic>
        <p:sp>
          <p:nvSpPr>
            <p:cNvPr id="454" name="Shape 454"/>
            <p:cNvSpPr txBox="1"/>
            <p:nvPr/>
          </p:nvSpPr>
          <p:spPr>
            <a:xfrm>
              <a:off y="3987800" x="2852736"/>
              <a:ext cy="243000" cx="352499"/>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S</a:t>
              </a:r>
            </a:p>
          </p:txBody>
        </p:sp>
      </p:grpSp>
      <p:cxnSp>
        <p:nvCxnSpPr>
          <p:cNvPr id="455" name="Shape 455"/>
          <p:cNvCxnSpPr/>
          <p:nvPr/>
        </p:nvCxnSpPr>
        <p:spPr>
          <a:xfrm rot="-5400000">
            <a:off y="3993474" x="3269424"/>
            <a:ext cy="895200" cx="420600"/>
          </a:xfrm>
          <a:prstGeom prst="straightConnector1">
            <a:avLst/>
          </a:prstGeom>
          <a:noFill/>
          <a:ln w="9525" cap="rnd">
            <a:solidFill>
              <a:srgbClr val="7F7F7F"/>
            </a:solidFill>
            <a:prstDash val="solid"/>
            <a:miter/>
            <a:headEnd w="med" len="med" type="none"/>
            <a:tailEnd w="med" len="med" type="none"/>
          </a:ln>
        </p:spPr>
      </p:cxnSp>
      <p:cxnSp>
        <p:nvCxnSpPr>
          <p:cNvPr id="456" name="Shape 456"/>
          <p:cNvCxnSpPr/>
          <p:nvPr/>
        </p:nvCxnSpPr>
        <p:spPr>
          <a:xfrm rot="10800000" flipH="1">
            <a:off y="4439423" x="2820174"/>
            <a:ext cy="3299" cx="420600"/>
          </a:xfrm>
          <a:prstGeom prst="straightConnector1">
            <a:avLst/>
          </a:prstGeom>
          <a:noFill/>
          <a:ln w="9525" cap="rnd">
            <a:solidFill>
              <a:srgbClr val="7F7F7F"/>
            </a:solidFill>
            <a:prstDash val="solid"/>
            <a:miter/>
            <a:headEnd w="med" len="med" type="none"/>
            <a:tailEnd w="med" len="med" type="none"/>
          </a:ln>
        </p:spPr>
      </p:cxnSp>
      <p:cxnSp>
        <p:nvCxnSpPr>
          <p:cNvPr id="457" name="Shape 457"/>
          <p:cNvCxnSpPr/>
          <p:nvPr/>
        </p:nvCxnSpPr>
        <p:spPr>
          <a:xfrm rot="10800000" flipH="1">
            <a:off y="3990174" x="3269449"/>
            <a:ext cy="901799" cx="420600"/>
          </a:xfrm>
          <a:prstGeom prst="straightConnector1">
            <a:avLst/>
          </a:prstGeom>
          <a:noFill/>
          <a:ln w="9525" cap="rnd">
            <a:solidFill>
              <a:srgbClr val="7F7F7F"/>
            </a:solidFill>
            <a:prstDash val="solid"/>
            <a:miter/>
            <a:headEnd w="med" len="med" type="none"/>
            <a:tailEnd w="med" len="med" type="none"/>
          </a:ln>
        </p:spPr>
      </p:cxnSp>
      <p:cxnSp>
        <p:nvCxnSpPr>
          <p:cNvPr id="458" name="Shape 458"/>
          <p:cNvCxnSpPr/>
          <p:nvPr/>
        </p:nvCxnSpPr>
        <p:spPr>
          <a:xfrm rot="10800000" flipH="1">
            <a:off y="4439423" x="3718698"/>
            <a:ext cy="3299" cx="420600"/>
          </a:xfrm>
          <a:prstGeom prst="straightConnector1">
            <a:avLst/>
          </a:prstGeom>
          <a:noFill/>
          <a:ln w="9525" cap="rnd">
            <a:solidFill>
              <a:srgbClr val="7F7F7F"/>
            </a:solidFill>
            <a:prstDash val="solid"/>
            <a:miter/>
            <a:headEnd w="med" len="med" type="none"/>
            <a:tailEnd w="med" len="med" type="none"/>
          </a:ln>
        </p:spPr>
      </p:cxnSp>
      <p:grpSp>
        <p:nvGrpSpPr>
          <p:cNvPr id="459" name="Shape 459"/>
          <p:cNvGrpSpPr/>
          <p:nvPr/>
        </p:nvGrpSpPr>
        <p:grpSpPr>
          <a:xfrm>
            <a:off y="4614862" x="2822575"/>
            <a:ext cy="585899" cx="414299"/>
            <a:chOff y="4614862" x="2822575"/>
            <a:chExt cy="585899" cx="414299"/>
          </a:xfrm>
        </p:grpSpPr>
        <p:pic>
          <p:nvPicPr>
            <p:cNvPr id="460" name="Shape 460"/>
            <p:cNvPicPr preferRelativeResize="0"/>
            <p:nvPr/>
          </p:nvPicPr>
          <p:blipFill rotWithShape="1">
            <a:blip r:embed="rId18"/>
            <a:srcRect t="0" b="0" r="0" l="0"/>
            <a:stretch/>
          </p:blipFill>
          <p:spPr>
            <a:xfrm>
              <a:off y="4614862" x="2822575"/>
              <a:ext cy="585899" cx="414299"/>
            </a:xfrm>
            <a:prstGeom prst="rect">
              <a:avLst/>
            </a:prstGeom>
            <a:noFill/>
            <a:ln>
              <a:noFill/>
            </a:ln>
          </p:spPr>
        </p:pic>
        <p:sp>
          <p:nvSpPr>
            <p:cNvPr id="461" name="Shape 461"/>
            <p:cNvSpPr txBox="1"/>
            <p:nvPr/>
          </p:nvSpPr>
          <p:spPr>
            <a:xfrm rot="-58436">
              <a:off y="4711767" x="2882947"/>
              <a:ext cy="355555"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A</a:t>
              </a:r>
            </a:p>
          </p:txBody>
        </p:sp>
      </p:grpSp>
      <p:grpSp>
        <p:nvGrpSpPr>
          <p:cNvPr id="462" name="Shape 462"/>
          <p:cNvGrpSpPr/>
          <p:nvPr/>
        </p:nvGrpSpPr>
        <p:grpSpPr>
          <a:xfrm>
            <a:off y="4614862" x="3724275"/>
            <a:ext cy="585899" cx="414299"/>
            <a:chOff y="4614862" x="3724275"/>
            <a:chExt cy="585899" cx="414299"/>
          </a:xfrm>
        </p:grpSpPr>
        <p:pic>
          <p:nvPicPr>
            <p:cNvPr id="463" name="Shape 463"/>
            <p:cNvPicPr preferRelativeResize="0"/>
            <p:nvPr/>
          </p:nvPicPr>
          <p:blipFill rotWithShape="1">
            <a:blip r:embed="rId19"/>
            <a:srcRect t="0" b="0" r="0" l="0"/>
            <a:stretch/>
          </p:blipFill>
          <p:spPr>
            <a:xfrm>
              <a:off y="4614862" x="3724275"/>
              <a:ext cy="585899" cx="414299"/>
            </a:xfrm>
            <a:prstGeom prst="rect">
              <a:avLst/>
            </a:prstGeom>
            <a:noFill/>
            <a:ln>
              <a:noFill/>
            </a:ln>
          </p:spPr>
        </p:pic>
        <p:sp>
          <p:nvSpPr>
            <p:cNvPr id="464" name="Shape 464"/>
            <p:cNvSpPr txBox="1"/>
            <p:nvPr/>
          </p:nvSpPr>
          <p:spPr>
            <a:xfrm rot="-58436">
              <a:off y="4711766" x="3783074"/>
              <a:ext cy="354056"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A</a:t>
              </a:r>
            </a:p>
          </p:txBody>
        </p:sp>
      </p:grpSp>
      <p:grpSp>
        <p:nvGrpSpPr>
          <p:cNvPr id="465" name="Shape 465"/>
          <p:cNvGrpSpPr/>
          <p:nvPr/>
        </p:nvGrpSpPr>
        <p:grpSpPr>
          <a:xfrm>
            <a:off y="4614862" x="3170236"/>
            <a:ext cy="585899" cx="414299"/>
            <a:chOff y="4614862" x="3170236"/>
            <a:chExt cy="585899" cx="414299"/>
          </a:xfrm>
        </p:grpSpPr>
        <p:pic>
          <p:nvPicPr>
            <p:cNvPr id="466" name="Shape 466"/>
            <p:cNvPicPr preferRelativeResize="0"/>
            <p:nvPr/>
          </p:nvPicPr>
          <p:blipFill rotWithShape="1">
            <a:blip r:embed="rId20"/>
            <a:srcRect t="0" b="0" r="0" l="0"/>
            <a:stretch/>
          </p:blipFill>
          <p:spPr>
            <a:xfrm>
              <a:off y="4614862" x="3170236"/>
              <a:ext cy="585899" cx="414299"/>
            </a:xfrm>
            <a:prstGeom prst="rect">
              <a:avLst/>
            </a:prstGeom>
            <a:noFill/>
            <a:ln>
              <a:noFill/>
            </a:ln>
          </p:spPr>
        </p:pic>
        <p:sp>
          <p:nvSpPr>
            <p:cNvPr id="467" name="Shape 467"/>
            <p:cNvSpPr txBox="1"/>
            <p:nvPr/>
          </p:nvSpPr>
          <p:spPr>
            <a:xfrm rot="-58436">
              <a:off y="4711766" x="3229036"/>
              <a:ext cy="354056"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A</a:t>
              </a:r>
            </a:p>
          </p:txBody>
        </p:sp>
      </p:grpSp>
      <p:sp>
        <p:nvSpPr>
          <p:cNvPr id="468" name="Shape 468"/>
          <p:cNvSpPr txBox="1"/>
          <p:nvPr/>
        </p:nvSpPr>
        <p:spPr>
          <a:xfrm>
            <a:off y="4733925" x="3481387"/>
            <a:ext cy="369900" cx="3428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Calibri"/>
              <a:buNone/>
            </a:pPr>
            <a:r>
              <a:rPr strike="noStrike" u="none" b="1" cap="none" baseline="0" sz="1800" lang="en" i="0">
                <a:solidFill>
                  <a:srgbClr val="000000"/>
                </a:solidFill>
                <a:latin typeface="Calibri"/>
                <a:ea typeface="Calibri"/>
                <a:cs typeface="Calibri"/>
                <a:sym typeface="Calibri"/>
              </a:rPr>
              <a:t>…</a:t>
            </a:r>
          </a:p>
        </p:txBody>
      </p:sp>
      <p:cxnSp>
        <p:nvCxnSpPr>
          <p:cNvPr id="469" name="Shape 469"/>
          <p:cNvCxnSpPr/>
          <p:nvPr/>
        </p:nvCxnSpPr>
        <p:spPr>
          <a:xfrm rot="-5400000">
            <a:off y="4166423" x="3442548"/>
            <a:ext cy="549300" cx="420600"/>
          </a:xfrm>
          <a:prstGeom prst="straightConnector1">
            <a:avLst/>
          </a:prstGeom>
          <a:noFill/>
          <a:ln w="9525" cap="rnd">
            <a:solidFill>
              <a:srgbClr val="7F7F7F"/>
            </a:solidFill>
            <a:prstDash val="solid"/>
            <a:miter/>
            <a:headEnd w="med" len="med" type="none"/>
            <a:tailEnd w="med" len="med" type="none"/>
          </a:ln>
        </p:spPr>
      </p:cxnSp>
      <p:cxnSp>
        <p:nvCxnSpPr>
          <p:cNvPr id="470" name="Shape 470"/>
          <p:cNvCxnSpPr/>
          <p:nvPr/>
        </p:nvCxnSpPr>
        <p:spPr>
          <a:xfrm rot="10800000" flipH="1">
            <a:off y="4266474" x="2993299"/>
            <a:ext cy="349200" cx="420600"/>
          </a:xfrm>
          <a:prstGeom prst="straightConnector1">
            <a:avLst/>
          </a:prstGeom>
          <a:noFill/>
          <a:ln w="9525" cap="rnd">
            <a:solidFill>
              <a:srgbClr val="7F7F7F"/>
            </a:solidFill>
            <a:prstDash val="solid"/>
            <a:miter/>
            <a:headEnd w="med" len="med" type="none"/>
            <a:tailEnd w="med" len="med" type="none"/>
          </a:ln>
        </p:spPr>
      </p:cxnSp>
      <p:cxnSp>
        <p:nvCxnSpPr>
          <p:cNvPr id="471" name="Shape 471"/>
          <p:cNvCxnSpPr/>
          <p:nvPr/>
        </p:nvCxnSpPr>
        <p:spPr>
          <a:xfrm rot="10800000" flipH="1">
            <a:off y="2870149" x="2809824"/>
            <a:ext cy="1751100" cx="484200"/>
          </a:xfrm>
          <a:prstGeom prst="straightConnector1">
            <a:avLst/>
          </a:prstGeom>
          <a:noFill/>
          <a:ln w="9525" cap="rnd">
            <a:solidFill>
              <a:srgbClr val="7F7F7F"/>
            </a:solidFill>
            <a:prstDash val="solid"/>
            <a:miter/>
            <a:headEnd w="med" len="med" type="none"/>
            <a:tailEnd w="med" len="med" type="none"/>
          </a:ln>
        </p:spPr>
      </p:cxnSp>
      <p:cxnSp>
        <p:nvCxnSpPr>
          <p:cNvPr id="472" name="Shape 472"/>
          <p:cNvCxnSpPr/>
          <p:nvPr/>
        </p:nvCxnSpPr>
        <p:spPr>
          <a:xfrm rot="10800000" flipH="1">
            <a:off y="3319398" x="2360548"/>
            <a:ext cy="852600" cx="484200"/>
          </a:xfrm>
          <a:prstGeom prst="straightConnector1">
            <a:avLst/>
          </a:prstGeom>
          <a:noFill/>
          <a:ln w="9525" cap="rnd">
            <a:solidFill>
              <a:srgbClr val="7F7F7F"/>
            </a:solidFill>
            <a:prstDash val="solid"/>
            <a:miter/>
            <a:headEnd w="med" len="med" type="none"/>
            <a:tailEnd w="med" len="med" type="none"/>
          </a:ln>
        </p:spPr>
      </p:cxnSp>
      <p:cxnSp>
        <p:nvCxnSpPr>
          <p:cNvPr id="473" name="Shape 473"/>
          <p:cNvCxnSpPr/>
          <p:nvPr/>
        </p:nvCxnSpPr>
        <p:spPr>
          <a:xfrm rot="-5400000">
            <a:off y="3722748" x="2809799"/>
            <a:ext cy="45900" cx="484200"/>
          </a:xfrm>
          <a:prstGeom prst="straightConnector1">
            <a:avLst/>
          </a:prstGeom>
          <a:noFill/>
          <a:ln w="9525" cap="rnd">
            <a:solidFill>
              <a:srgbClr val="7F7F7F"/>
            </a:solidFill>
            <a:prstDash val="solid"/>
            <a:miter/>
            <a:headEnd w="med" len="med" type="none"/>
            <a:tailEnd w="med" len="med" type="none"/>
          </a:ln>
        </p:spPr>
      </p:cxnSp>
      <p:cxnSp>
        <p:nvCxnSpPr>
          <p:cNvPr id="474" name="Shape 474"/>
          <p:cNvCxnSpPr/>
          <p:nvPr/>
        </p:nvCxnSpPr>
        <p:spPr>
          <a:xfrm rot="10800000" flipH="1">
            <a:off y="3319398" x="3259073"/>
            <a:ext cy="852600" cx="484200"/>
          </a:xfrm>
          <a:prstGeom prst="straightConnector1">
            <a:avLst/>
          </a:prstGeom>
          <a:noFill/>
          <a:ln w="9525" cap="rnd">
            <a:solidFill>
              <a:srgbClr val="7F7F7F"/>
            </a:solidFill>
            <a:prstDash val="solid"/>
            <a:miter/>
            <a:headEnd w="med" len="med" type="none"/>
            <a:tailEnd w="med" len="med" type="none"/>
          </a:ln>
        </p:spPr>
      </p:cxnSp>
      <p:sp>
        <p:nvSpPr>
          <p:cNvPr id="475" name="Shape 475"/>
          <p:cNvSpPr txBox="1"/>
          <p:nvPr/>
        </p:nvSpPr>
        <p:spPr>
          <a:xfrm>
            <a:off y="3906825" x="4286275"/>
            <a:ext cy="523800" cx="6999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Helvetica Neue"/>
              <a:buNone/>
            </a:pPr>
            <a:r>
              <a:rPr strike="noStrike" u="none" b="1" cap="none" baseline="0" sz="2800" lang="en" i="0">
                <a:solidFill>
                  <a:srgbClr val="000000"/>
                </a:solidFill>
                <a:latin typeface="Helvetica Neue"/>
                <a:ea typeface="Helvetica Neue"/>
                <a:cs typeface="Helvetica Neue"/>
                <a:sym typeface="Helvetica Neue"/>
              </a:rPr>
              <a:t>. . .</a:t>
            </a:r>
          </a:p>
        </p:txBody>
      </p:sp>
      <p:cxnSp>
        <p:nvCxnSpPr>
          <p:cNvPr id="476" name="Shape 476"/>
          <p:cNvCxnSpPr/>
          <p:nvPr/>
        </p:nvCxnSpPr>
        <p:spPr>
          <a:xfrm rot="-5400000">
            <a:off y="1699449" x="5798448"/>
            <a:ext cy="162000" cx="312599"/>
          </a:xfrm>
          <a:prstGeom prst="straightConnector1">
            <a:avLst/>
          </a:prstGeom>
          <a:noFill/>
          <a:ln w="9525" cap="rnd">
            <a:solidFill>
              <a:srgbClr val="7F7F7F"/>
            </a:solidFill>
            <a:prstDash val="solid"/>
            <a:miter/>
            <a:headEnd w="med" len="med" type="none"/>
            <a:tailEnd w="med" len="med" type="none"/>
          </a:ln>
        </p:spPr>
      </p:cxnSp>
      <p:cxnSp>
        <p:nvCxnSpPr>
          <p:cNvPr id="477" name="Shape 477"/>
          <p:cNvCxnSpPr/>
          <p:nvPr/>
        </p:nvCxnSpPr>
        <p:spPr>
          <a:xfrm rot="10800000" flipH="1">
            <a:off y="1709049" x="5646048"/>
            <a:ext cy="142800" cx="312599"/>
          </a:xfrm>
          <a:prstGeom prst="straightConnector1">
            <a:avLst/>
          </a:prstGeom>
          <a:noFill/>
          <a:ln w="9525" cap="rnd">
            <a:solidFill>
              <a:srgbClr val="7F7F7F"/>
            </a:solidFill>
            <a:prstDash val="solid"/>
            <a:miter/>
            <a:headEnd w="med" len="med" type="none"/>
            <a:tailEnd w="med" len="med" type="none"/>
          </a:ln>
        </p:spPr>
      </p:cxnSp>
      <p:cxnSp>
        <p:nvCxnSpPr>
          <p:cNvPr id="478" name="Shape 478"/>
          <p:cNvCxnSpPr/>
          <p:nvPr/>
        </p:nvCxnSpPr>
        <p:spPr>
          <a:xfrm rot="10800000">
            <a:off y="1775587" x="5712648"/>
            <a:ext cy="0" cx="322200"/>
          </a:xfrm>
          <a:prstGeom prst="straightConnector1">
            <a:avLst/>
          </a:prstGeom>
          <a:noFill/>
          <a:ln w="9525" cap="rnd">
            <a:solidFill>
              <a:srgbClr val="7F7F7F"/>
            </a:solidFill>
            <a:prstDash val="solid"/>
            <a:miter/>
            <a:headEnd w="med" len="med" type="none"/>
            <a:tailEnd w="med" len="med" type="none"/>
          </a:ln>
        </p:spPr>
      </p:cxnSp>
      <p:cxnSp>
        <p:nvCxnSpPr>
          <p:cNvPr id="479" name="Shape 479"/>
          <p:cNvCxnSpPr/>
          <p:nvPr/>
        </p:nvCxnSpPr>
        <p:spPr>
          <a:xfrm rot="-5400000">
            <a:off y="1692999" x="3066224"/>
            <a:ext cy="157200" cx="330300"/>
          </a:xfrm>
          <a:prstGeom prst="straightConnector1">
            <a:avLst/>
          </a:prstGeom>
          <a:noFill/>
          <a:ln w="9525" cap="rnd">
            <a:solidFill>
              <a:srgbClr val="7F7F7F"/>
            </a:solidFill>
            <a:prstDash val="solid"/>
            <a:miter/>
            <a:headEnd w="med" len="med" type="none"/>
            <a:tailEnd w="med" len="med" type="none"/>
          </a:ln>
        </p:spPr>
      </p:cxnSp>
      <p:cxnSp>
        <p:nvCxnSpPr>
          <p:cNvPr id="480" name="Shape 480"/>
          <p:cNvCxnSpPr/>
          <p:nvPr/>
        </p:nvCxnSpPr>
        <p:spPr>
          <a:xfrm rot="10800000" flipH="1">
            <a:off y="1697799" x="2913824"/>
            <a:ext cy="147599" cx="330300"/>
          </a:xfrm>
          <a:prstGeom prst="straightConnector1">
            <a:avLst/>
          </a:prstGeom>
          <a:noFill/>
          <a:ln w="9525" cap="rnd">
            <a:solidFill>
              <a:srgbClr val="7F7F7F"/>
            </a:solidFill>
            <a:prstDash val="solid"/>
            <a:miter/>
            <a:headEnd w="med" len="med" type="none"/>
            <a:tailEnd w="med" len="med" type="none"/>
          </a:ln>
        </p:spPr>
      </p:cxnSp>
      <p:cxnSp>
        <p:nvCxnSpPr>
          <p:cNvPr id="481" name="Shape 481"/>
          <p:cNvCxnSpPr/>
          <p:nvPr/>
        </p:nvCxnSpPr>
        <p:spPr>
          <a:xfrm rot="10800000">
            <a:off y="1768499" x="2984475"/>
            <a:ext cy="0" cx="336599"/>
          </a:xfrm>
          <a:prstGeom prst="straightConnector1">
            <a:avLst/>
          </a:prstGeom>
          <a:noFill/>
          <a:ln w="9525" cap="rnd">
            <a:solidFill>
              <a:srgbClr val="7F7F7F"/>
            </a:solidFill>
            <a:prstDash val="solid"/>
            <a:miter/>
            <a:headEnd w="med" len="med" type="none"/>
            <a:tailEnd w="med" len="med" type="none"/>
          </a:ln>
        </p:spPr>
      </p:cxnSp>
      <p:sp>
        <p:nvSpPr>
          <p:cNvPr id="482" name="Shape 482"/>
          <p:cNvSpPr txBox="1"/>
          <p:nvPr/>
        </p:nvSpPr>
        <p:spPr>
          <a:xfrm>
            <a:off y="3055936" x="4902200"/>
            <a:ext cy="2286000" cx="3281399"/>
          </a:xfrm>
          <a:prstGeom prst="rect">
            <a:avLst/>
          </a:prstGeom>
          <a:gradFill>
            <a:gsLst>
              <a:gs pos="0">
                <a:srgbClr val="E4F9FF"/>
              </a:gs>
              <a:gs pos="65000">
                <a:srgbClr val="BBEFFF"/>
              </a:gs>
              <a:gs pos="100000">
                <a:srgbClr val="9EEAFF"/>
              </a:gs>
            </a:gsLst>
            <a:lin ang="5400012" scaled="0"/>
          </a:gradFill>
          <a:ln>
            <a:noFill/>
          </a:ln>
        </p:spPr>
        <p:txBody>
          <a:bodyPr bIns="45700" rIns="91425" lIns="91425" tIns="45700" anchor="t" anchorCtr="0">
            <a:noAutofit/>
          </a:bodyPr>
          <a:lstStyle/>
          <a:p>
            <a:pPr algn="ctr" rtl="0" lvl="0" marR="0" indent="0" marL="0">
              <a:lnSpc>
                <a:spcPct val="100000"/>
              </a:lnSpc>
              <a:spcBef>
                <a:spcPts val="0"/>
              </a:spcBef>
              <a:spcAft>
                <a:spcPts val="0"/>
              </a:spcAft>
              <a:buNone/>
            </a:pPr>
            <a:r>
              <a:t/>
            </a:r>
            <a:endParaRPr/>
          </a:p>
        </p:txBody>
      </p:sp>
      <p:grpSp>
        <p:nvGrpSpPr>
          <p:cNvPr id="483" name="Shape 483"/>
          <p:cNvGrpSpPr/>
          <p:nvPr/>
        </p:nvGrpSpPr>
        <p:grpSpPr>
          <a:xfrm>
            <a:off y="3200400" x="6735761"/>
            <a:ext cy="365099" cx="463499"/>
            <a:chOff y="3200400" x="6735761"/>
            <a:chExt cy="365099" cx="463499"/>
          </a:xfrm>
        </p:grpSpPr>
        <p:pic>
          <p:nvPicPr>
            <p:cNvPr id="484" name="Shape 484"/>
            <p:cNvPicPr preferRelativeResize="0"/>
            <p:nvPr/>
          </p:nvPicPr>
          <p:blipFill rotWithShape="1">
            <a:blip r:embed="rId21"/>
            <a:srcRect t="0" b="0" r="0" l="0"/>
            <a:stretch/>
          </p:blipFill>
          <p:spPr>
            <a:xfrm>
              <a:off y="3200400" x="6735761"/>
              <a:ext cy="365099" cx="463499"/>
            </a:xfrm>
            <a:prstGeom prst="rect">
              <a:avLst/>
            </a:prstGeom>
            <a:noFill/>
            <a:ln>
              <a:noFill/>
            </a:ln>
          </p:spPr>
        </p:pic>
        <p:sp>
          <p:nvSpPr>
            <p:cNvPr id="485" name="Shape 485"/>
            <p:cNvSpPr txBox="1"/>
            <p:nvPr/>
          </p:nvSpPr>
          <p:spPr>
            <a:xfrm>
              <a:off y="3235325" x="6797675"/>
              <a:ext cy="243000" cx="352499"/>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S</a:t>
              </a:r>
            </a:p>
          </p:txBody>
        </p:sp>
      </p:grpSp>
      <p:grpSp>
        <p:nvGrpSpPr>
          <p:cNvPr id="486" name="Shape 486"/>
          <p:cNvGrpSpPr/>
          <p:nvPr/>
        </p:nvGrpSpPr>
        <p:grpSpPr>
          <a:xfrm>
            <a:off y="3200400" x="5840412"/>
            <a:ext cy="365099" cx="463499"/>
            <a:chOff y="3200400" x="5840412"/>
            <a:chExt cy="365099" cx="463499"/>
          </a:xfrm>
        </p:grpSpPr>
        <p:pic>
          <p:nvPicPr>
            <p:cNvPr id="487" name="Shape 487"/>
            <p:cNvPicPr preferRelativeResize="0"/>
            <p:nvPr/>
          </p:nvPicPr>
          <p:blipFill rotWithShape="1">
            <a:blip r:embed="rId22"/>
            <a:srcRect t="0" b="0" r="0" l="0"/>
            <a:stretch/>
          </p:blipFill>
          <p:spPr>
            <a:xfrm>
              <a:off y="3200400" x="5840412"/>
              <a:ext cy="365099" cx="463499"/>
            </a:xfrm>
            <a:prstGeom prst="rect">
              <a:avLst/>
            </a:prstGeom>
            <a:noFill/>
            <a:ln>
              <a:noFill/>
            </a:ln>
          </p:spPr>
        </p:pic>
        <p:sp>
          <p:nvSpPr>
            <p:cNvPr id="488" name="Shape 488"/>
            <p:cNvSpPr txBox="1"/>
            <p:nvPr/>
          </p:nvSpPr>
          <p:spPr>
            <a:xfrm>
              <a:off y="3235325" x="5897562"/>
              <a:ext cy="243000" cx="352499"/>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S</a:t>
              </a:r>
            </a:p>
          </p:txBody>
        </p:sp>
      </p:grpSp>
      <p:cxnSp>
        <p:nvCxnSpPr>
          <p:cNvPr id="489" name="Shape 489"/>
          <p:cNvCxnSpPr/>
          <p:nvPr/>
        </p:nvCxnSpPr>
        <p:spPr>
          <a:xfrm rot="-5400000">
            <a:off y="3058324" x="5901574"/>
            <a:ext cy="4799" cx="349200"/>
          </a:xfrm>
          <a:prstGeom prst="straightConnector1">
            <a:avLst/>
          </a:prstGeom>
          <a:noFill/>
          <a:ln w="9525" cap="rnd">
            <a:solidFill>
              <a:srgbClr val="7F7F7F"/>
            </a:solidFill>
            <a:prstDash val="solid"/>
            <a:miter/>
            <a:headEnd w="med" len="med" type="none"/>
            <a:tailEnd w="med" len="med" type="none"/>
          </a:ln>
        </p:spPr>
      </p:cxnSp>
      <p:cxnSp>
        <p:nvCxnSpPr>
          <p:cNvPr id="490" name="Shape 490"/>
          <p:cNvCxnSpPr/>
          <p:nvPr/>
        </p:nvCxnSpPr>
        <p:spPr>
          <a:xfrm rot="10800000" flipH="1">
            <a:off y="2613124" x="6351686"/>
            <a:ext cy="895200" cx="349200"/>
          </a:xfrm>
          <a:prstGeom prst="straightConnector1">
            <a:avLst/>
          </a:prstGeom>
          <a:noFill/>
          <a:ln w="9525" cap="rnd">
            <a:solidFill>
              <a:srgbClr val="7F7F7F"/>
            </a:solidFill>
            <a:prstDash val="solid"/>
            <a:miter/>
            <a:headEnd w="med" len="med" type="none"/>
            <a:tailEnd w="med" len="med" type="none"/>
          </a:ln>
        </p:spPr>
      </p:cxnSp>
      <p:cxnSp>
        <p:nvCxnSpPr>
          <p:cNvPr id="491" name="Shape 491"/>
          <p:cNvCxnSpPr/>
          <p:nvPr/>
        </p:nvCxnSpPr>
        <p:spPr>
          <a:xfrm rot="10800000" flipH="1">
            <a:off y="3059074" x="6797637"/>
            <a:ext cy="3299" cx="349200"/>
          </a:xfrm>
          <a:prstGeom prst="straightConnector1">
            <a:avLst/>
          </a:prstGeom>
          <a:noFill/>
          <a:ln w="9525" cap="rnd">
            <a:solidFill>
              <a:srgbClr val="7F7F7F"/>
            </a:solidFill>
            <a:prstDash val="solid"/>
            <a:miter/>
            <a:headEnd w="med" len="med" type="none"/>
            <a:tailEnd w="med" len="med" type="none"/>
          </a:ln>
        </p:spPr>
      </p:cxnSp>
      <p:cxnSp>
        <p:nvCxnSpPr>
          <p:cNvPr id="492" name="Shape 492"/>
          <p:cNvCxnSpPr/>
          <p:nvPr/>
        </p:nvCxnSpPr>
        <p:spPr>
          <a:xfrm rot="-5400000">
            <a:off y="2612224" x="6347674"/>
            <a:ext cy="896999" cx="349200"/>
          </a:xfrm>
          <a:prstGeom prst="straightConnector1">
            <a:avLst/>
          </a:prstGeom>
          <a:noFill/>
          <a:ln w="9525" cap="rnd">
            <a:solidFill>
              <a:srgbClr val="7F7F7F"/>
            </a:solidFill>
            <a:prstDash val="solid"/>
            <a:miter/>
            <a:headEnd w="med" len="med" type="none"/>
            <a:tailEnd w="med" len="med" type="none"/>
          </a:ln>
        </p:spPr>
      </p:cxnSp>
      <p:cxnSp>
        <p:nvCxnSpPr>
          <p:cNvPr id="493" name="Shape 493"/>
          <p:cNvCxnSpPr/>
          <p:nvPr/>
        </p:nvCxnSpPr>
        <p:spPr>
          <a:xfrm>
            <a:off y="3357562" x="6249987"/>
            <a:ext cy="1500" cx="547800"/>
          </a:xfrm>
          <a:prstGeom prst="straightConnector1">
            <a:avLst/>
          </a:prstGeom>
          <a:noFill/>
          <a:ln w="9525" cap="rnd">
            <a:solidFill>
              <a:srgbClr val="7F7F7F"/>
            </a:solidFill>
            <a:prstDash val="solid"/>
            <a:miter/>
            <a:headEnd w="med" len="med" type="none"/>
            <a:tailEnd w="med" len="med" type="none"/>
          </a:ln>
        </p:spPr>
      </p:cxnSp>
      <p:cxnSp>
        <p:nvCxnSpPr>
          <p:cNvPr id="494" name="Shape 494"/>
          <p:cNvCxnSpPr/>
          <p:nvPr/>
        </p:nvCxnSpPr>
        <p:spPr>
          <a:xfrm rot="-5400000">
            <a:off y="2844837" x="5854737"/>
            <a:ext cy="1752600" cx="485699"/>
          </a:xfrm>
          <a:prstGeom prst="straightConnector1">
            <a:avLst/>
          </a:prstGeom>
          <a:noFill/>
          <a:ln w="9525" cap="rnd">
            <a:solidFill>
              <a:srgbClr val="7F7F7F"/>
            </a:solidFill>
            <a:prstDash val="solid"/>
            <a:miter/>
            <a:headEnd w="med" len="med" type="none"/>
            <a:tailEnd w="med" len="med" type="none"/>
          </a:ln>
        </p:spPr>
      </p:cxnSp>
      <p:cxnSp>
        <p:nvCxnSpPr>
          <p:cNvPr id="495" name="Shape 495"/>
          <p:cNvCxnSpPr/>
          <p:nvPr/>
        </p:nvCxnSpPr>
        <p:spPr>
          <a:xfrm rot="-5400000">
            <a:off y="3294837" x="5404737"/>
            <a:ext cy="852600" cx="485699"/>
          </a:xfrm>
          <a:prstGeom prst="straightConnector1">
            <a:avLst/>
          </a:prstGeom>
          <a:noFill/>
          <a:ln w="9525" cap="rnd">
            <a:solidFill>
              <a:srgbClr val="7F7F7F"/>
            </a:solidFill>
            <a:prstDash val="solid"/>
            <a:miter/>
            <a:headEnd w="med" len="med" type="none"/>
            <a:tailEnd w="med" len="med" type="none"/>
          </a:ln>
        </p:spPr>
      </p:cxnSp>
      <p:cxnSp>
        <p:nvCxnSpPr>
          <p:cNvPr id="496" name="Shape 496"/>
          <p:cNvCxnSpPr/>
          <p:nvPr/>
        </p:nvCxnSpPr>
        <p:spPr>
          <a:xfrm rot="10800000" flipH="1">
            <a:off y="3698187" x="5854012"/>
            <a:ext cy="45900" cx="485699"/>
          </a:xfrm>
          <a:prstGeom prst="straightConnector1">
            <a:avLst/>
          </a:prstGeom>
          <a:noFill/>
          <a:ln w="9525" cap="rnd">
            <a:solidFill>
              <a:srgbClr val="7F7F7F"/>
            </a:solidFill>
            <a:prstDash val="solid"/>
            <a:miter/>
            <a:headEnd w="med" len="med" type="none"/>
            <a:tailEnd w="med" len="med" type="none"/>
          </a:ln>
        </p:spPr>
      </p:cxnSp>
      <p:cxnSp>
        <p:nvCxnSpPr>
          <p:cNvPr id="497" name="Shape 497"/>
          <p:cNvCxnSpPr/>
          <p:nvPr/>
        </p:nvCxnSpPr>
        <p:spPr>
          <a:xfrm rot="-5400000">
            <a:off y="3294087" x="6304012"/>
            <a:ext cy="854100" cx="485699"/>
          </a:xfrm>
          <a:prstGeom prst="straightConnector1">
            <a:avLst/>
          </a:prstGeom>
          <a:noFill/>
          <a:ln w="9525" cap="rnd">
            <a:solidFill>
              <a:srgbClr val="7F7F7F"/>
            </a:solidFill>
            <a:prstDash val="solid"/>
            <a:miter/>
            <a:headEnd w="med" len="med" type="none"/>
            <a:tailEnd w="med" len="med" type="none"/>
          </a:ln>
        </p:spPr>
      </p:cxnSp>
      <p:grpSp>
        <p:nvGrpSpPr>
          <p:cNvPr id="498" name="Shape 498"/>
          <p:cNvGrpSpPr/>
          <p:nvPr/>
        </p:nvGrpSpPr>
        <p:grpSpPr>
          <a:xfrm>
            <a:off y="3925887" x="5883275"/>
            <a:ext cy="365099" cx="461999"/>
            <a:chOff y="3925887" x="5883275"/>
            <a:chExt cy="365099" cx="461999"/>
          </a:xfrm>
        </p:grpSpPr>
        <p:pic>
          <p:nvPicPr>
            <p:cNvPr id="499" name="Shape 499"/>
            <p:cNvPicPr preferRelativeResize="0"/>
            <p:nvPr/>
          </p:nvPicPr>
          <p:blipFill rotWithShape="1">
            <a:blip r:embed="rId23"/>
            <a:srcRect t="0" b="0" r="0" l="0"/>
            <a:stretch/>
          </p:blipFill>
          <p:spPr>
            <a:xfrm>
              <a:off y="3925887" x="5883275"/>
              <a:ext cy="365099" cx="461999"/>
            </a:xfrm>
            <a:prstGeom prst="rect">
              <a:avLst/>
            </a:prstGeom>
            <a:noFill/>
            <a:ln>
              <a:noFill/>
            </a:ln>
          </p:spPr>
        </p:pic>
        <p:sp>
          <p:nvSpPr>
            <p:cNvPr id="500" name="Shape 500"/>
            <p:cNvSpPr txBox="1"/>
            <p:nvPr/>
          </p:nvSpPr>
          <p:spPr>
            <a:xfrm>
              <a:off y="3963987" x="5943600"/>
              <a:ext cy="243000" cx="352499"/>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S</a:t>
              </a:r>
            </a:p>
          </p:txBody>
        </p:sp>
      </p:grpSp>
      <p:grpSp>
        <p:nvGrpSpPr>
          <p:cNvPr id="501" name="Shape 501"/>
          <p:cNvGrpSpPr/>
          <p:nvPr/>
        </p:nvGrpSpPr>
        <p:grpSpPr>
          <a:xfrm>
            <a:off y="3925887" x="4986337"/>
            <a:ext cy="365099" cx="463499"/>
            <a:chOff y="3925887" x="4986337"/>
            <a:chExt cy="365099" cx="463499"/>
          </a:xfrm>
        </p:grpSpPr>
        <p:pic>
          <p:nvPicPr>
            <p:cNvPr id="502" name="Shape 502"/>
            <p:cNvPicPr preferRelativeResize="0"/>
            <p:nvPr/>
          </p:nvPicPr>
          <p:blipFill rotWithShape="1">
            <a:blip r:embed="rId24"/>
            <a:srcRect t="0" b="0" r="0" l="0"/>
            <a:stretch/>
          </p:blipFill>
          <p:spPr>
            <a:xfrm>
              <a:off y="3925887" x="4986337"/>
              <a:ext cy="365099" cx="463499"/>
            </a:xfrm>
            <a:prstGeom prst="rect">
              <a:avLst/>
            </a:prstGeom>
            <a:noFill/>
            <a:ln>
              <a:noFill/>
            </a:ln>
          </p:spPr>
        </p:pic>
        <p:sp>
          <p:nvSpPr>
            <p:cNvPr id="503" name="Shape 503"/>
            <p:cNvSpPr txBox="1"/>
            <p:nvPr/>
          </p:nvSpPr>
          <p:spPr>
            <a:xfrm>
              <a:off y="3963987" x="5043487"/>
              <a:ext cy="243000" cx="3540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S</a:t>
              </a:r>
            </a:p>
          </p:txBody>
        </p:sp>
      </p:grpSp>
      <p:cxnSp>
        <p:nvCxnSpPr>
          <p:cNvPr id="504" name="Shape 504"/>
          <p:cNvCxnSpPr/>
          <p:nvPr/>
        </p:nvCxnSpPr>
        <p:spPr>
          <a:xfrm rot="-5400000">
            <a:off y="3969448" x="5460174"/>
            <a:ext cy="896999" cx="422399"/>
          </a:xfrm>
          <a:prstGeom prst="straightConnector1">
            <a:avLst/>
          </a:prstGeom>
          <a:noFill/>
          <a:ln w="9525" cap="rnd">
            <a:solidFill>
              <a:srgbClr val="7F7F7F"/>
            </a:solidFill>
            <a:prstDash val="solid"/>
            <a:miter/>
            <a:headEnd w="med" len="med" type="none"/>
            <a:tailEnd w="med" len="med" type="none"/>
          </a:ln>
        </p:spPr>
      </p:cxnSp>
      <p:cxnSp>
        <p:nvCxnSpPr>
          <p:cNvPr id="505" name="Shape 505"/>
          <p:cNvCxnSpPr/>
          <p:nvPr/>
        </p:nvCxnSpPr>
        <p:spPr>
          <a:xfrm rot="10800000" flipH="1">
            <a:off y="4417198" x="5010923"/>
            <a:ext cy="1500" cx="422399"/>
          </a:xfrm>
          <a:prstGeom prst="straightConnector1">
            <a:avLst/>
          </a:prstGeom>
          <a:noFill/>
          <a:ln w="9525" cap="rnd">
            <a:solidFill>
              <a:srgbClr val="7F7F7F"/>
            </a:solidFill>
            <a:prstDash val="solid"/>
            <a:miter/>
            <a:headEnd w="med" len="med" type="none"/>
            <a:tailEnd w="med" len="med" type="none"/>
          </a:ln>
        </p:spPr>
      </p:cxnSp>
      <p:cxnSp>
        <p:nvCxnSpPr>
          <p:cNvPr id="506" name="Shape 506"/>
          <p:cNvCxnSpPr/>
          <p:nvPr/>
        </p:nvCxnSpPr>
        <p:spPr>
          <a:xfrm rot="10800000" flipH="1">
            <a:off y="3967049" x="5460887"/>
            <a:ext cy="901799" cx="422399"/>
          </a:xfrm>
          <a:prstGeom prst="straightConnector1">
            <a:avLst/>
          </a:prstGeom>
          <a:noFill/>
          <a:ln w="9525" cap="rnd">
            <a:solidFill>
              <a:srgbClr val="7F7F7F"/>
            </a:solidFill>
            <a:prstDash val="solid"/>
            <a:miter/>
            <a:headEnd w="med" len="med" type="none"/>
            <a:tailEnd w="med" len="med" type="none"/>
          </a:ln>
        </p:spPr>
      </p:cxnSp>
      <p:cxnSp>
        <p:nvCxnSpPr>
          <p:cNvPr id="507" name="Shape 507"/>
          <p:cNvCxnSpPr/>
          <p:nvPr/>
        </p:nvCxnSpPr>
        <p:spPr>
          <a:xfrm rot="10800000" flipH="1">
            <a:off y="4416300" x="5910137"/>
            <a:ext cy="3299" cx="422399"/>
          </a:xfrm>
          <a:prstGeom prst="straightConnector1">
            <a:avLst/>
          </a:prstGeom>
          <a:noFill/>
          <a:ln w="9525" cap="rnd">
            <a:solidFill>
              <a:srgbClr val="7F7F7F"/>
            </a:solidFill>
            <a:prstDash val="solid"/>
            <a:miter/>
            <a:headEnd w="med" len="med" type="none"/>
            <a:tailEnd w="med" len="med" type="none"/>
          </a:ln>
        </p:spPr>
      </p:cxnSp>
      <p:grpSp>
        <p:nvGrpSpPr>
          <p:cNvPr id="508" name="Shape 508"/>
          <p:cNvGrpSpPr/>
          <p:nvPr/>
        </p:nvGrpSpPr>
        <p:grpSpPr>
          <a:xfrm>
            <a:off y="4591050" x="5016500"/>
            <a:ext cy="584100" cx="414299"/>
            <a:chOff y="4591050" x="5016500"/>
            <a:chExt cy="584100" cx="414299"/>
          </a:xfrm>
        </p:grpSpPr>
        <p:pic>
          <p:nvPicPr>
            <p:cNvPr id="509" name="Shape 509"/>
            <p:cNvPicPr preferRelativeResize="0"/>
            <p:nvPr/>
          </p:nvPicPr>
          <p:blipFill rotWithShape="1">
            <a:blip r:embed="rId25"/>
            <a:srcRect t="0" b="0" r="0" l="0"/>
            <a:stretch/>
          </p:blipFill>
          <p:spPr>
            <a:xfrm>
              <a:off y="4591050" x="5016500"/>
              <a:ext cy="584100" cx="414299"/>
            </a:xfrm>
            <a:prstGeom prst="rect">
              <a:avLst/>
            </a:prstGeom>
            <a:noFill/>
            <a:ln>
              <a:noFill/>
            </a:ln>
          </p:spPr>
        </p:pic>
        <p:sp>
          <p:nvSpPr>
            <p:cNvPr id="510" name="Shape 510"/>
            <p:cNvSpPr txBox="1"/>
            <p:nvPr/>
          </p:nvSpPr>
          <p:spPr>
            <a:xfrm rot="-58436">
              <a:off y="4687954" x="5075299"/>
              <a:ext cy="354056"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A</a:t>
              </a:r>
            </a:p>
          </p:txBody>
        </p:sp>
      </p:grpSp>
      <p:grpSp>
        <p:nvGrpSpPr>
          <p:cNvPr id="511" name="Shape 511"/>
          <p:cNvGrpSpPr/>
          <p:nvPr/>
        </p:nvGrpSpPr>
        <p:grpSpPr>
          <a:xfrm>
            <a:off y="4591050" x="5913437"/>
            <a:ext cy="584100" cx="414299"/>
            <a:chOff y="4591050" x="5913437"/>
            <a:chExt cy="584100" cx="414299"/>
          </a:xfrm>
        </p:grpSpPr>
        <p:pic>
          <p:nvPicPr>
            <p:cNvPr id="512" name="Shape 512"/>
            <p:cNvPicPr preferRelativeResize="0"/>
            <p:nvPr/>
          </p:nvPicPr>
          <p:blipFill rotWithShape="1">
            <a:blip r:embed="rId26"/>
            <a:srcRect t="0" b="0" r="0" l="0"/>
            <a:stretch/>
          </p:blipFill>
          <p:spPr>
            <a:xfrm>
              <a:off y="4591050" x="5913437"/>
              <a:ext cy="584100" cx="414299"/>
            </a:xfrm>
            <a:prstGeom prst="rect">
              <a:avLst/>
            </a:prstGeom>
            <a:noFill/>
            <a:ln>
              <a:noFill/>
            </a:ln>
          </p:spPr>
        </p:pic>
        <p:sp>
          <p:nvSpPr>
            <p:cNvPr id="513" name="Shape 513"/>
            <p:cNvSpPr txBox="1"/>
            <p:nvPr/>
          </p:nvSpPr>
          <p:spPr>
            <a:xfrm rot="-58436">
              <a:off y="4687954" x="5973824"/>
              <a:ext cy="354056"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A</a:t>
              </a:r>
            </a:p>
          </p:txBody>
        </p:sp>
      </p:grpSp>
      <p:grpSp>
        <p:nvGrpSpPr>
          <p:cNvPr id="514" name="Shape 514"/>
          <p:cNvGrpSpPr/>
          <p:nvPr/>
        </p:nvGrpSpPr>
        <p:grpSpPr>
          <a:xfrm>
            <a:off y="4591050" x="5357812"/>
            <a:ext cy="584100" cx="414299"/>
            <a:chOff y="4591050" x="5357812"/>
            <a:chExt cy="584100" cx="414299"/>
          </a:xfrm>
        </p:grpSpPr>
        <p:pic>
          <p:nvPicPr>
            <p:cNvPr id="515" name="Shape 515"/>
            <p:cNvPicPr preferRelativeResize="0"/>
            <p:nvPr/>
          </p:nvPicPr>
          <p:blipFill rotWithShape="1">
            <a:blip r:embed="rId27"/>
            <a:srcRect t="0" b="0" r="0" l="0"/>
            <a:stretch/>
          </p:blipFill>
          <p:spPr>
            <a:xfrm>
              <a:off y="4591050" x="5357812"/>
              <a:ext cy="584100" cx="414299"/>
            </a:xfrm>
            <a:prstGeom prst="rect">
              <a:avLst/>
            </a:prstGeom>
            <a:noFill/>
            <a:ln>
              <a:noFill/>
            </a:ln>
          </p:spPr>
        </p:pic>
        <p:sp>
          <p:nvSpPr>
            <p:cNvPr id="516" name="Shape 516"/>
            <p:cNvSpPr txBox="1"/>
            <p:nvPr/>
          </p:nvSpPr>
          <p:spPr>
            <a:xfrm rot="-58436">
              <a:off y="4687954" x="5421374"/>
              <a:ext cy="354056"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A</a:t>
              </a:r>
            </a:p>
          </p:txBody>
        </p:sp>
      </p:grpSp>
      <p:sp>
        <p:nvSpPr>
          <p:cNvPr id="517" name="Shape 517"/>
          <p:cNvSpPr txBox="1"/>
          <p:nvPr/>
        </p:nvSpPr>
        <p:spPr>
          <a:xfrm>
            <a:off y="4711700" x="5686425"/>
            <a:ext cy="369900" cx="3443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Calibri"/>
              <a:buNone/>
            </a:pPr>
            <a:r>
              <a:rPr strike="noStrike" u="none" b="1" cap="none" baseline="0" sz="1800" lang="en" i="0">
                <a:solidFill>
                  <a:srgbClr val="000000"/>
                </a:solidFill>
                <a:latin typeface="Calibri"/>
                <a:ea typeface="Calibri"/>
                <a:cs typeface="Calibri"/>
                <a:sym typeface="Calibri"/>
              </a:rPr>
              <a:t>…</a:t>
            </a:r>
          </a:p>
        </p:txBody>
      </p:sp>
      <p:cxnSp>
        <p:nvCxnSpPr>
          <p:cNvPr id="518" name="Shape 518"/>
          <p:cNvCxnSpPr/>
          <p:nvPr/>
        </p:nvCxnSpPr>
        <p:spPr>
          <a:xfrm rot="-5400000">
            <a:off y="4142549" x="5633149"/>
            <a:ext cy="550799" cx="422399"/>
          </a:xfrm>
          <a:prstGeom prst="straightConnector1">
            <a:avLst/>
          </a:prstGeom>
          <a:noFill/>
          <a:ln w="9525" cap="rnd">
            <a:solidFill>
              <a:srgbClr val="7F7F7F"/>
            </a:solidFill>
            <a:prstDash val="solid"/>
            <a:miter/>
            <a:headEnd w="med" len="med" type="none"/>
            <a:tailEnd w="med" len="med" type="none"/>
          </a:ln>
        </p:spPr>
      </p:cxnSp>
      <p:cxnSp>
        <p:nvCxnSpPr>
          <p:cNvPr id="519" name="Shape 519"/>
          <p:cNvCxnSpPr/>
          <p:nvPr/>
        </p:nvCxnSpPr>
        <p:spPr>
          <a:xfrm rot="10800000" flipH="1">
            <a:off y="4244099" x="5183899"/>
            <a:ext cy="347700" cx="422399"/>
          </a:xfrm>
          <a:prstGeom prst="straightConnector1">
            <a:avLst/>
          </a:prstGeom>
          <a:noFill/>
          <a:ln w="9525" cap="rnd">
            <a:solidFill>
              <a:srgbClr val="7F7F7F"/>
            </a:solidFill>
            <a:prstDash val="solid"/>
            <a:miter/>
            <a:headEnd w="med" len="med" type="none"/>
            <a:tailEnd w="med" len="med" type="none"/>
          </a:ln>
        </p:spPr>
      </p:cxnSp>
      <p:grpSp>
        <p:nvGrpSpPr>
          <p:cNvPr id="520" name="Shape 520"/>
          <p:cNvGrpSpPr/>
          <p:nvPr/>
        </p:nvGrpSpPr>
        <p:grpSpPr>
          <a:xfrm>
            <a:off y="3925887" x="7589836"/>
            <a:ext cy="365099" cx="463499"/>
            <a:chOff y="3925887" x="7589836"/>
            <a:chExt cy="365099" cx="463499"/>
          </a:xfrm>
        </p:grpSpPr>
        <p:pic>
          <p:nvPicPr>
            <p:cNvPr id="521" name="Shape 521"/>
            <p:cNvPicPr preferRelativeResize="0"/>
            <p:nvPr/>
          </p:nvPicPr>
          <p:blipFill rotWithShape="1">
            <a:blip r:embed="rId28"/>
            <a:srcRect t="0" b="0" r="0" l="0"/>
            <a:stretch/>
          </p:blipFill>
          <p:spPr>
            <a:xfrm>
              <a:off y="3925887" x="7589836"/>
              <a:ext cy="365099" cx="463499"/>
            </a:xfrm>
            <a:prstGeom prst="rect">
              <a:avLst/>
            </a:prstGeom>
            <a:noFill/>
            <a:ln>
              <a:noFill/>
            </a:ln>
          </p:spPr>
        </p:pic>
        <p:sp>
          <p:nvSpPr>
            <p:cNvPr id="522" name="Shape 522"/>
            <p:cNvSpPr txBox="1"/>
            <p:nvPr/>
          </p:nvSpPr>
          <p:spPr>
            <a:xfrm>
              <a:off y="3963987" x="7648575"/>
              <a:ext cy="243000" cx="3540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S</a:t>
              </a:r>
            </a:p>
          </p:txBody>
        </p:sp>
      </p:grpSp>
      <p:grpSp>
        <p:nvGrpSpPr>
          <p:cNvPr id="523" name="Shape 523"/>
          <p:cNvGrpSpPr/>
          <p:nvPr/>
        </p:nvGrpSpPr>
        <p:grpSpPr>
          <a:xfrm>
            <a:off y="3925887" x="6692900"/>
            <a:ext cy="365099" cx="463499"/>
            <a:chOff y="3925887" x="6692900"/>
            <a:chExt cy="365099" cx="463499"/>
          </a:xfrm>
        </p:grpSpPr>
        <p:pic>
          <p:nvPicPr>
            <p:cNvPr id="524" name="Shape 524"/>
            <p:cNvPicPr preferRelativeResize="0"/>
            <p:nvPr/>
          </p:nvPicPr>
          <p:blipFill rotWithShape="1">
            <a:blip r:embed="rId29"/>
            <a:srcRect t="0" b="0" r="0" l="0"/>
            <a:stretch/>
          </p:blipFill>
          <p:spPr>
            <a:xfrm>
              <a:off y="3925887" x="6692900"/>
              <a:ext cy="365099" cx="463499"/>
            </a:xfrm>
            <a:prstGeom prst="rect">
              <a:avLst/>
            </a:prstGeom>
            <a:noFill/>
            <a:ln>
              <a:noFill/>
            </a:ln>
          </p:spPr>
        </p:pic>
        <p:sp>
          <p:nvSpPr>
            <p:cNvPr id="525" name="Shape 525"/>
            <p:cNvSpPr txBox="1"/>
            <p:nvPr/>
          </p:nvSpPr>
          <p:spPr>
            <a:xfrm>
              <a:off y="3963987" x="6750050"/>
              <a:ext cy="243000" cx="352499"/>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S</a:t>
              </a:r>
            </a:p>
          </p:txBody>
        </p:sp>
      </p:grpSp>
      <p:cxnSp>
        <p:nvCxnSpPr>
          <p:cNvPr id="526" name="Shape 526"/>
          <p:cNvCxnSpPr/>
          <p:nvPr/>
        </p:nvCxnSpPr>
        <p:spPr>
          <a:xfrm rot="-5400000">
            <a:off y="3969661" x="7166736"/>
            <a:ext cy="895200" cx="420600"/>
          </a:xfrm>
          <a:prstGeom prst="straightConnector1">
            <a:avLst/>
          </a:prstGeom>
          <a:noFill/>
          <a:ln w="9525" cap="rnd">
            <a:solidFill>
              <a:srgbClr val="7F7F7F"/>
            </a:solidFill>
            <a:prstDash val="solid"/>
            <a:miter/>
            <a:headEnd w="med" len="med" type="none"/>
            <a:tailEnd w="med" len="med" type="none"/>
          </a:ln>
        </p:spPr>
      </p:cxnSp>
      <p:cxnSp>
        <p:nvCxnSpPr>
          <p:cNvPr id="527" name="Shape 527"/>
          <p:cNvCxnSpPr/>
          <p:nvPr/>
        </p:nvCxnSpPr>
        <p:spPr>
          <a:xfrm rot="10800000" flipH="1">
            <a:off y="4415612" x="6717486"/>
            <a:ext cy="3299" cx="420600"/>
          </a:xfrm>
          <a:prstGeom prst="straightConnector1">
            <a:avLst/>
          </a:prstGeom>
          <a:noFill/>
          <a:ln w="9525" cap="rnd">
            <a:solidFill>
              <a:srgbClr val="7F7F7F"/>
            </a:solidFill>
            <a:prstDash val="solid"/>
            <a:miter/>
            <a:headEnd w="med" len="med" type="none"/>
            <a:tailEnd w="med" len="med" type="none"/>
          </a:ln>
        </p:spPr>
      </p:cxnSp>
      <p:cxnSp>
        <p:nvCxnSpPr>
          <p:cNvPr id="528" name="Shape 528"/>
          <p:cNvCxnSpPr/>
          <p:nvPr/>
        </p:nvCxnSpPr>
        <p:spPr>
          <a:xfrm rot="10800000" flipH="1">
            <a:off y="3966361" x="7166761"/>
            <a:ext cy="901799" cx="420600"/>
          </a:xfrm>
          <a:prstGeom prst="straightConnector1">
            <a:avLst/>
          </a:prstGeom>
          <a:noFill/>
          <a:ln w="9525" cap="rnd">
            <a:solidFill>
              <a:srgbClr val="7F7F7F"/>
            </a:solidFill>
            <a:prstDash val="solid"/>
            <a:miter/>
            <a:headEnd w="med" len="med" type="none"/>
            <a:tailEnd w="med" len="med" type="none"/>
          </a:ln>
        </p:spPr>
      </p:cxnSp>
      <p:cxnSp>
        <p:nvCxnSpPr>
          <p:cNvPr id="529" name="Shape 529"/>
          <p:cNvCxnSpPr/>
          <p:nvPr/>
        </p:nvCxnSpPr>
        <p:spPr>
          <a:xfrm rot="10800000" flipH="1">
            <a:off y="4415612" x="7616011"/>
            <a:ext cy="3299" cx="420600"/>
          </a:xfrm>
          <a:prstGeom prst="straightConnector1">
            <a:avLst/>
          </a:prstGeom>
          <a:noFill/>
          <a:ln w="9525" cap="rnd">
            <a:solidFill>
              <a:srgbClr val="7F7F7F"/>
            </a:solidFill>
            <a:prstDash val="solid"/>
            <a:miter/>
            <a:headEnd w="med" len="med" type="none"/>
            <a:tailEnd w="med" len="med" type="none"/>
          </a:ln>
        </p:spPr>
      </p:cxnSp>
      <p:grpSp>
        <p:nvGrpSpPr>
          <p:cNvPr id="530" name="Shape 530"/>
          <p:cNvGrpSpPr/>
          <p:nvPr/>
        </p:nvGrpSpPr>
        <p:grpSpPr>
          <a:xfrm>
            <a:off y="4591050" x="6724650"/>
            <a:ext cy="584100" cx="408000"/>
            <a:chOff y="4591050" x="6724650"/>
            <a:chExt cy="584100" cx="408000"/>
          </a:xfrm>
        </p:grpSpPr>
        <p:pic>
          <p:nvPicPr>
            <p:cNvPr id="531" name="Shape 531"/>
            <p:cNvPicPr preferRelativeResize="0"/>
            <p:nvPr/>
          </p:nvPicPr>
          <p:blipFill rotWithShape="1">
            <a:blip r:embed="rId30"/>
            <a:srcRect t="0" b="0" r="0" l="0"/>
            <a:stretch/>
          </p:blipFill>
          <p:spPr>
            <a:xfrm>
              <a:off y="4591050" x="6724650"/>
              <a:ext cy="584100" cx="408000"/>
            </a:xfrm>
            <a:prstGeom prst="rect">
              <a:avLst/>
            </a:prstGeom>
            <a:noFill/>
            <a:ln>
              <a:noFill/>
            </a:ln>
          </p:spPr>
        </p:pic>
        <p:sp>
          <p:nvSpPr>
            <p:cNvPr id="532" name="Shape 532"/>
            <p:cNvSpPr txBox="1"/>
            <p:nvPr/>
          </p:nvSpPr>
          <p:spPr>
            <a:xfrm rot="-58729">
              <a:off y="4686353" x="6781847"/>
              <a:ext cy="355555" cx="2985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A</a:t>
              </a:r>
            </a:p>
          </p:txBody>
        </p:sp>
      </p:grpSp>
      <p:grpSp>
        <p:nvGrpSpPr>
          <p:cNvPr id="533" name="Shape 533"/>
          <p:cNvGrpSpPr/>
          <p:nvPr/>
        </p:nvGrpSpPr>
        <p:grpSpPr>
          <a:xfrm>
            <a:off y="4591050" x="7620000"/>
            <a:ext cy="584100" cx="414299"/>
            <a:chOff y="4591050" x="7620000"/>
            <a:chExt cy="584100" cx="414299"/>
          </a:xfrm>
        </p:grpSpPr>
        <p:pic>
          <p:nvPicPr>
            <p:cNvPr id="534" name="Shape 534"/>
            <p:cNvPicPr preferRelativeResize="0"/>
            <p:nvPr/>
          </p:nvPicPr>
          <p:blipFill rotWithShape="1">
            <a:blip r:embed="rId31"/>
            <a:srcRect t="0" b="0" r="0" l="0"/>
            <a:stretch/>
          </p:blipFill>
          <p:spPr>
            <a:xfrm>
              <a:off y="4591050" x="7620000"/>
              <a:ext cy="584100" cx="414299"/>
            </a:xfrm>
            <a:prstGeom prst="rect">
              <a:avLst/>
            </a:prstGeom>
            <a:noFill/>
            <a:ln>
              <a:noFill/>
            </a:ln>
          </p:spPr>
        </p:pic>
        <p:sp>
          <p:nvSpPr>
            <p:cNvPr id="535" name="Shape 535"/>
            <p:cNvSpPr txBox="1"/>
            <p:nvPr/>
          </p:nvSpPr>
          <p:spPr>
            <a:xfrm rot="-58729">
              <a:off y="4686353" x="7681973"/>
              <a:ext cy="354056" cx="2985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A</a:t>
              </a:r>
            </a:p>
          </p:txBody>
        </p:sp>
      </p:grpSp>
      <p:grpSp>
        <p:nvGrpSpPr>
          <p:cNvPr id="536" name="Shape 536"/>
          <p:cNvGrpSpPr/>
          <p:nvPr/>
        </p:nvGrpSpPr>
        <p:grpSpPr>
          <a:xfrm>
            <a:off y="4591050" x="7065961"/>
            <a:ext cy="584100" cx="414299"/>
            <a:chOff y="4591050" x="7065961"/>
            <a:chExt cy="584100" cx="414299"/>
          </a:xfrm>
        </p:grpSpPr>
        <p:pic>
          <p:nvPicPr>
            <p:cNvPr id="537" name="Shape 537"/>
            <p:cNvPicPr preferRelativeResize="0"/>
            <p:nvPr/>
          </p:nvPicPr>
          <p:blipFill rotWithShape="1">
            <a:blip r:embed="rId32"/>
            <a:srcRect t="0" b="0" r="0" l="0"/>
            <a:stretch/>
          </p:blipFill>
          <p:spPr>
            <a:xfrm>
              <a:off y="4591050" x="7065961"/>
              <a:ext cy="584100" cx="414299"/>
            </a:xfrm>
            <a:prstGeom prst="rect">
              <a:avLst/>
            </a:prstGeom>
            <a:noFill/>
            <a:ln>
              <a:noFill/>
            </a:ln>
          </p:spPr>
        </p:pic>
        <p:sp>
          <p:nvSpPr>
            <p:cNvPr id="538" name="Shape 538"/>
            <p:cNvSpPr txBox="1"/>
            <p:nvPr/>
          </p:nvSpPr>
          <p:spPr>
            <a:xfrm rot="-58729">
              <a:off y="4686353" x="7127922"/>
              <a:ext cy="355555" cx="2985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Calibri"/>
                <a:buNone/>
              </a:pPr>
              <a:r>
                <a:rPr strike="noStrike" u="none" b="1" cap="none" baseline="0" sz="1600" lang="en" i="0">
                  <a:solidFill>
                    <a:srgbClr val="FFFFFF"/>
                  </a:solidFill>
                  <a:latin typeface="Calibri"/>
                  <a:ea typeface="Calibri"/>
                  <a:cs typeface="Calibri"/>
                  <a:sym typeface="Calibri"/>
                </a:rPr>
                <a:t>A</a:t>
              </a:r>
            </a:p>
          </p:txBody>
        </p:sp>
      </p:grpSp>
      <p:sp>
        <p:nvSpPr>
          <p:cNvPr id="539" name="Shape 539"/>
          <p:cNvSpPr txBox="1"/>
          <p:nvPr/>
        </p:nvSpPr>
        <p:spPr>
          <a:xfrm>
            <a:off y="4710112" x="7378700"/>
            <a:ext cy="369900" cx="3428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Calibri"/>
              <a:buNone/>
            </a:pPr>
            <a:r>
              <a:rPr strike="noStrike" u="none" b="1" cap="none" baseline="0" sz="1800" lang="en" i="0">
                <a:solidFill>
                  <a:srgbClr val="000000"/>
                </a:solidFill>
                <a:latin typeface="Calibri"/>
                <a:ea typeface="Calibri"/>
                <a:cs typeface="Calibri"/>
                <a:sym typeface="Calibri"/>
              </a:rPr>
              <a:t>…</a:t>
            </a:r>
          </a:p>
        </p:txBody>
      </p:sp>
      <p:cxnSp>
        <p:nvCxnSpPr>
          <p:cNvPr id="540" name="Shape 540"/>
          <p:cNvCxnSpPr/>
          <p:nvPr/>
        </p:nvCxnSpPr>
        <p:spPr>
          <a:xfrm rot="-5400000">
            <a:off y="4142612" x="7339861"/>
            <a:ext cy="549300" cx="420600"/>
          </a:xfrm>
          <a:prstGeom prst="straightConnector1">
            <a:avLst/>
          </a:prstGeom>
          <a:noFill/>
          <a:ln w="9525" cap="rnd">
            <a:solidFill>
              <a:srgbClr val="7F7F7F"/>
            </a:solidFill>
            <a:prstDash val="solid"/>
            <a:miter/>
            <a:headEnd w="med" len="med" type="none"/>
            <a:tailEnd w="med" len="med" type="none"/>
          </a:ln>
        </p:spPr>
      </p:cxnSp>
      <p:cxnSp>
        <p:nvCxnSpPr>
          <p:cNvPr id="541" name="Shape 541"/>
          <p:cNvCxnSpPr/>
          <p:nvPr/>
        </p:nvCxnSpPr>
        <p:spPr>
          <a:xfrm rot="10800000" flipH="1">
            <a:off y="4242661" x="6890611"/>
            <a:ext cy="349200" cx="420600"/>
          </a:xfrm>
          <a:prstGeom prst="straightConnector1">
            <a:avLst/>
          </a:prstGeom>
          <a:noFill/>
          <a:ln w="9525" cap="rnd">
            <a:solidFill>
              <a:srgbClr val="7F7F7F"/>
            </a:solidFill>
            <a:prstDash val="solid"/>
            <a:miter/>
            <a:headEnd w="med" len="med" type="none"/>
            <a:tailEnd w="med" len="med" type="none"/>
          </a:ln>
        </p:spPr>
      </p:cxnSp>
      <p:cxnSp>
        <p:nvCxnSpPr>
          <p:cNvPr id="542" name="Shape 542"/>
          <p:cNvCxnSpPr/>
          <p:nvPr/>
        </p:nvCxnSpPr>
        <p:spPr>
          <a:xfrm rot="10800000" flipH="1">
            <a:off y="2845586" x="6706386"/>
            <a:ext cy="1751100" cx="485699"/>
          </a:xfrm>
          <a:prstGeom prst="straightConnector1">
            <a:avLst/>
          </a:prstGeom>
          <a:noFill/>
          <a:ln w="9525" cap="rnd">
            <a:solidFill>
              <a:srgbClr val="7F7F7F"/>
            </a:solidFill>
            <a:prstDash val="solid"/>
            <a:miter/>
            <a:headEnd w="med" len="med" type="none"/>
            <a:tailEnd w="med" len="med" type="none"/>
          </a:ln>
        </p:spPr>
      </p:cxnSp>
      <p:cxnSp>
        <p:nvCxnSpPr>
          <p:cNvPr id="543" name="Shape 543"/>
          <p:cNvCxnSpPr/>
          <p:nvPr/>
        </p:nvCxnSpPr>
        <p:spPr>
          <a:xfrm rot="10800000" flipH="1">
            <a:off y="3294837" x="6257111"/>
            <a:ext cy="852600" cx="485699"/>
          </a:xfrm>
          <a:prstGeom prst="straightConnector1">
            <a:avLst/>
          </a:prstGeom>
          <a:noFill/>
          <a:ln w="9525" cap="rnd">
            <a:solidFill>
              <a:srgbClr val="7F7F7F"/>
            </a:solidFill>
            <a:prstDash val="solid"/>
            <a:miter/>
            <a:headEnd w="med" len="med" type="none"/>
            <a:tailEnd w="med" len="med" type="none"/>
          </a:ln>
        </p:spPr>
      </p:cxnSp>
      <p:cxnSp>
        <p:nvCxnSpPr>
          <p:cNvPr id="544" name="Shape 544"/>
          <p:cNvCxnSpPr/>
          <p:nvPr/>
        </p:nvCxnSpPr>
        <p:spPr>
          <a:xfrm rot="-5400000">
            <a:off y="3697287" x="6707261"/>
            <a:ext cy="47700" cx="485699"/>
          </a:xfrm>
          <a:prstGeom prst="straightConnector1">
            <a:avLst/>
          </a:prstGeom>
          <a:noFill/>
          <a:ln w="9525" cap="rnd">
            <a:solidFill>
              <a:srgbClr val="7F7F7F"/>
            </a:solidFill>
            <a:prstDash val="solid"/>
            <a:miter/>
            <a:headEnd w="med" len="med" type="none"/>
            <a:tailEnd w="med" len="med" type="none"/>
          </a:ln>
        </p:spPr>
      </p:cxnSp>
      <p:cxnSp>
        <p:nvCxnSpPr>
          <p:cNvPr id="545" name="Shape 545"/>
          <p:cNvCxnSpPr/>
          <p:nvPr/>
        </p:nvCxnSpPr>
        <p:spPr>
          <a:xfrm rot="10800000" flipH="1">
            <a:off y="3295737" x="7156537"/>
            <a:ext cy="850800" cx="485699"/>
          </a:xfrm>
          <a:prstGeom prst="straightConnector1">
            <a:avLst/>
          </a:prstGeom>
          <a:noFill/>
          <a:ln w="9525" cap="rnd">
            <a:solidFill>
              <a:srgbClr val="7F7F7F"/>
            </a:solidFill>
            <a:prstDash val="solid"/>
            <a:miter/>
            <a:headEnd w="med" len="med" type="none"/>
            <a:tailEnd w="med" len="med" type="none"/>
          </a:ln>
        </p:spPr>
      </p:cxnSp>
      <p:sp>
        <p:nvSpPr>
          <p:cNvPr id="546" name="Shape 546"/>
          <p:cNvSpPr/>
          <p:nvPr/>
        </p:nvSpPr>
        <p:spPr>
          <a:xfrm>
            <a:off y="1940300" x="2663162"/>
            <a:ext cy="894600" cx="3817800"/>
          </a:xfrm>
          <a:prstGeom prst="curvedDownArrow">
            <a:avLst>
              <a:gd fmla="val 25000" name="adj1"/>
              <a:gd fmla="val 50000" name="adj2"/>
              <a:gd fmla="val 25000" name="adj3"/>
            </a:avLst>
          </a:prstGeom>
          <a:solidFill>
            <a:srgbClr val="FF0000"/>
          </a:solidFill>
          <a:ln>
            <a:noFill/>
          </a:ln>
        </p:spPr>
        <p:txBody>
          <a:bodyPr bIns="91425" rIns="91425" lIns="91425" tIns="91425" anchor="t" anchorCtr="0">
            <a:noAutofit/>
          </a:bodyPr>
          <a:lstStyle/>
          <a:p>
            <a:pPr algn="ctr">
              <a:spcBef>
                <a:spcPts val="0"/>
              </a:spcBef>
              <a:buNone/>
            </a:pPr>
            <a:r>
              <a:rPr b="1" sz="1800" lang="en"/>
              <a:t>~ 200:1</a:t>
            </a:r>
          </a:p>
        </p:txBody>
      </p:sp>
      <p:sp>
        <p:nvSpPr>
          <p:cNvPr id="547" name="Shape 547"/>
          <p:cNvSpPr/>
          <p:nvPr/>
        </p:nvSpPr>
        <p:spPr>
          <a:xfrm>
            <a:off y="3417787" x="1636350"/>
            <a:ext cy="585899" cx="1975500"/>
          </a:xfrm>
          <a:prstGeom prst="curvedDownArrow">
            <a:avLst>
              <a:gd fmla="val 25000" name="adj1"/>
              <a:gd fmla="val 50000" name="adj2"/>
              <a:gd fmla="val 25000" name="adj3"/>
            </a:avLst>
          </a:prstGeom>
          <a:solidFill>
            <a:srgbClr val="FF9900"/>
          </a:solidFill>
          <a:ln>
            <a:noFill/>
          </a:ln>
        </p:spPr>
        <p:txBody>
          <a:bodyPr bIns="91425" rIns="91425" lIns="91425" tIns="91425" anchor="t" anchorCtr="0">
            <a:noAutofit/>
          </a:bodyPr>
          <a:lstStyle/>
          <a:p>
            <a:pPr algn="ctr" rtl="0" lvl="0">
              <a:spcBef>
                <a:spcPts val="0"/>
              </a:spcBef>
              <a:buNone/>
            </a:pPr>
            <a:r>
              <a:rPr b="1" sz="1800" lang="en"/>
              <a:t>~ 40:1</a:t>
            </a:r>
          </a:p>
        </p:txBody>
      </p:sp>
      <p:sp>
        <p:nvSpPr>
          <p:cNvPr id="548" name="Shape 548"/>
          <p:cNvSpPr/>
          <p:nvPr/>
        </p:nvSpPr>
        <p:spPr>
          <a:xfrm>
            <a:off y="4178350" x="1172450"/>
            <a:ext cy="484200" cx="1180200"/>
          </a:xfrm>
          <a:prstGeom prst="curvedDownArrow">
            <a:avLst>
              <a:gd fmla="val 25000" name="adj1"/>
              <a:gd fmla="val 50000" name="adj2"/>
              <a:gd fmla="val 25000" name="adj3"/>
            </a:avLst>
          </a:prstGeom>
          <a:solidFill>
            <a:srgbClr val="274E13"/>
          </a:solidFill>
          <a:ln>
            <a:noFill/>
          </a:ln>
        </p:spPr>
        <p:txBody>
          <a:bodyPr bIns="91425" rIns="91425" lIns="91425" tIns="91425" anchor="t" anchorCtr="0">
            <a:noAutofit/>
          </a:bodyPr>
          <a:lstStyle/>
          <a:p>
            <a:pPr algn="ctr" rtl="0" lvl="0">
              <a:spcBef>
                <a:spcPts val="0"/>
              </a:spcBef>
              <a:buNone/>
            </a:pPr>
            <a:r>
              <a:rPr b="1" sz="1800" lang="en"/>
              <a:t>~ 5:1</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2" name="Shape 552"/>
        <p:cNvGrpSpPr/>
        <p:nvPr/>
      </p:nvGrpSpPr>
      <p:grpSpPr>
        <a:xfrm>
          <a:off y="0" x="0"/>
          <a:ext cy="0" cx="0"/>
          <a:chOff y="0" x="0"/>
          <a:chExt cy="0" cx="0"/>
        </a:xfrm>
      </p:grpSpPr>
      <p:sp>
        <p:nvSpPr>
          <p:cNvPr id="553" name="Shape 553"/>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Facebook’s Topology</a:t>
            </a:r>
          </a:p>
        </p:txBody>
      </p:sp>
      <p:sp>
        <p:nvSpPr>
          <p:cNvPr id="554" name="Shape 554"/>
          <p:cNvSpPr txBox="1"/>
          <p:nvPr>
            <p:ph idx="1" type="body"/>
          </p:nvPr>
        </p:nvSpPr>
        <p:spPr>
          <a:xfrm>
            <a:off y="4091850" x="457200"/>
            <a:ext cy="2476199"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Side links for redundancy</a:t>
            </a:r>
          </a:p>
          <a:p>
            <a:pPr rtl="0" lvl="0" indent="-419100" marL="457200">
              <a:spcBef>
                <a:spcPts val="0"/>
              </a:spcBef>
              <a:buClr>
                <a:schemeClr val="dk1"/>
              </a:buClr>
              <a:buSzPct val="100000"/>
              <a:buFont typeface="Arial"/>
              <a:buChar char="●"/>
            </a:pPr>
            <a:r>
              <a:rPr lang="en"/>
              <a:t>FC and CSW are still expensive</a:t>
            </a:r>
          </a:p>
          <a:p>
            <a:pPr rtl="0" lvl="0" indent="-419100" marL="457200">
              <a:spcBef>
                <a:spcPts val="0"/>
              </a:spcBef>
              <a:buClr>
                <a:schemeClr val="dk1"/>
              </a:buClr>
              <a:buSzPct val="100000"/>
              <a:buFont typeface="Arial"/>
              <a:buChar char="●"/>
            </a:pPr>
            <a:r>
              <a:rPr lang="en"/>
              <a:t>No oversubscription!</a:t>
            </a:r>
          </a:p>
          <a:p>
            <a:pPr lvl="1" indent="-381000" marL="914400">
              <a:spcBef>
                <a:spcPts val="0"/>
              </a:spcBef>
              <a:buClr>
                <a:schemeClr val="dk1"/>
              </a:buClr>
              <a:buSzPct val="80000"/>
              <a:buFont typeface="Courier New"/>
              <a:buChar char="o"/>
            </a:pPr>
            <a:r>
              <a:rPr lang="en"/>
              <a:t>Except at the rack level</a:t>
            </a:r>
          </a:p>
        </p:txBody>
      </p:sp>
      <p:pic>
        <p:nvPicPr>
          <p:cNvPr id="555" name="Shape 555"/>
          <p:cNvPicPr preferRelativeResize="0"/>
          <p:nvPr/>
        </p:nvPicPr>
        <p:blipFill rotWithShape="1">
          <a:blip r:embed="rId3"/>
          <a:srcRect t="55192" b="19119" r="24956" l="22624"/>
          <a:stretch/>
        </p:blipFill>
        <p:spPr>
          <a:xfrm>
            <a:off y="1522775" x="378150"/>
            <a:ext cy="2569074" cx="8387698"/>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9" name="Shape 559"/>
        <p:cNvGrpSpPr/>
        <p:nvPr/>
      </p:nvGrpSpPr>
      <p:grpSpPr>
        <a:xfrm>
          <a:off y="0" x="0"/>
          <a:ext cy="0" cx="0"/>
          <a:chOff y="0" x="0"/>
          <a:chExt cy="0" cx="0"/>
        </a:xfrm>
      </p:grpSpPr>
      <p:sp>
        <p:nvSpPr>
          <p:cNvPr id="560" name="Shape 560"/>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FatTree Topology (Google)</a:t>
            </a:r>
          </a:p>
        </p:txBody>
      </p:sp>
      <p:pic>
        <p:nvPicPr>
          <p:cNvPr id="561" name="Shape 561"/>
          <p:cNvPicPr preferRelativeResize="0"/>
          <p:nvPr/>
        </p:nvPicPr>
        <p:blipFill>
          <a:blip r:embed="rId3"/>
          <a:stretch>
            <a:fillRect/>
          </a:stretch>
        </p:blipFill>
        <p:spPr>
          <a:xfrm>
            <a:off y="1417650" x="442912"/>
            <a:ext cy="3371850" cx="8258175"/>
          </a:xfrm>
          <a:prstGeom prst="rect">
            <a:avLst/>
          </a:prstGeom>
        </p:spPr>
      </p:pic>
      <p:sp>
        <p:nvSpPr>
          <p:cNvPr id="562" name="Shape 562"/>
          <p:cNvSpPr txBox="1"/>
          <p:nvPr>
            <p:ph idx="1" type="body"/>
          </p:nvPr>
        </p:nvSpPr>
        <p:spPr>
          <a:xfrm>
            <a:off y="4716475" x="457200"/>
            <a:ext cy="18516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Clos network of commodity switches</a:t>
            </a:r>
          </a:p>
          <a:p>
            <a:pPr rtl="0" lvl="0" indent="-419100" marL="457200">
              <a:spcBef>
                <a:spcPts val="0"/>
              </a:spcBef>
              <a:buClr>
                <a:schemeClr val="dk1"/>
              </a:buClr>
              <a:buSzPct val="100000"/>
              <a:buFont typeface="Arial"/>
              <a:buChar char="●"/>
            </a:pPr>
            <a:r>
              <a:rPr lang="en"/>
              <a:t>More redundancy</a:t>
            </a:r>
          </a:p>
          <a:p>
            <a:pPr rtl="0" lvl="0" indent="-419100" marL="457200">
              <a:spcBef>
                <a:spcPts val="0"/>
              </a:spcBef>
              <a:buClr>
                <a:schemeClr val="dk1"/>
              </a:buClr>
              <a:buSzPct val="100000"/>
              <a:buFont typeface="Arial"/>
              <a:buChar char="●"/>
            </a:pPr>
            <a:r>
              <a:rPr lang="en"/>
              <a:t>Some oversubscription</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6" name="Shape 566"/>
        <p:cNvGrpSpPr/>
        <p:nvPr/>
      </p:nvGrpSpPr>
      <p:grpSpPr>
        <a:xfrm>
          <a:off y="0" x="0"/>
          <a:ext cy="0" cx="0"/>
          <a:chOff y="0" x="0"/>
          <a:chExt cy="0" cx="0"/>
        </a:xfrm>
      </p:grpSpPr>
      <p:sp>
        <p:nvSpPr>
          <p:cNvPr id="567" name="Shape 567"/>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PortLand/Hedera</a:t>
            </a:r>
          </a:p>
        </p:txBody>
      </p:sp>
      <p:sp>
        <p:nvSpPr>
          <p:cNvPr id="568" name="Shape 568"/>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Use a centralized controller</a:t>
            </a:r>
          </a:p>
          <a:p>
            <a:pPr rtl="0" lvl="1" indent="-381000" marL="914400">
              <a:spcBef>
                <a:spcPts val="0"/>
              </a:spcBef>
              <a:buClr>
                <a:schemeClr val="dk1"/>
              </a:buClr>
              <a:buSzPct val="80000"/>
              <a:buFont typeface="Courier New"/>
              <a:buChar char="o"/>
            </a:pPr>
            <a:r>
              <a:rPr lang="en"/>
              <a:t>OpenFlow</a:t>
            </a:r>
          </a:p>
          <a:p>
            <a:pPr rtl="0" lvl="0" indent="0" marL="457200">
              <a:spcBef>
                <a:spcPts val="0"/>
              </a:spcBef>
              <a:buNone/>
            </a:pPr>
            <a:r>
              <a:t/>
            </a:r>
            <a:endParaRPr/>
          </a:p>
          <a:p>
            <a:pPr rtl="0" lvl="0" indent="-419100" marL="457200">
              <a:spcBef>
                <a:spcPts val="0"/>
              </a:spcBef>
              <a:buClr>
                <a:schemeClr val="dk1"/>
              </a:buClr>
              <a:buSzPct val="100000"/>
              <a:buFont typeface="Arial"/>
              <a:buChar char="●"/>
            </a:pPr>
            <a:r>
              <a:rPr lang="en"/>
              <a:t>Take the opportunity to do traffic engineering</a:t>
            </a:r>
          </a:p>
          <a:p>
            <a:pPr rtl="0" lvl="1" indent="-381000" marL="914400">
              <a:spcBef>
                <a:spcPts val="0"/>
              </a:spcBef>
              <a:buClr>
                <a:schemeClr val="dk1"/>
              </a:buClr>
              <a:buSzPct val="80000"/>
              <a:buFont typeface="Courier New"/>
              <a:buChar char="o"/>
            </a:pPr>
            <a:r>
              <a:rPr lang="en"/>
              <a:t>Specialized topology</a:t>
            </a:r>
          </a:p>
          <a:p>
            <a:pPr rtl="0" lvl="1" indent="-381000" marL="914400">
              <a:spcBef>
                <a:spcPts val="0"/>
              </a:spcBef>
              <a:buClr>
                <a:schemeClr val="dk1"/>
              </a:buClr>
              <a:buSzPct val="80000"/>
              <a:buFont typeface="Courier New"/>
              <a:buChar char="o"/>
            </a:pPr>
            <a:r>
              <a:rPr lang="en"/>
              <a:t>Flexible movement of workload</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y="0" x="0"/>
          <a:ext cy="0" cx="0"/>
          <a:chOff y="0" x="0"/>
          <a:chExt cy="0" cx="0"/>
        </a:xfrm>
      </p:grpSpPr>
      <p:sp>
        <p:nvSpPr>
          <p:cNvPr id="185" name="Shape 185"/>
          <p:cNvSpPr txBox="1"/>
          <p:nvPr>
            <p:ph type="title"/>
          </p:nvPr>
        </p:nvSpPr>
        <p:spPr>
          <a:xfrm>
            <a:off y="274637" x="457200"/>
            <a:ext cy="1143299" cx="8229600"/>
          </a:xfrm>
          <a:prstGeom prst="rect">
            <a:avLst/>
          </a:prstGeom>
        </p:spPr>
        <p:txBody>
          <a:bodyPr bIns="91425" rIns="91425" lIns="91425" tIns="91425" anchor="b" anchorCtr="0">
            <a:noAutofit/>
          </a:bodyPr>
          <a:lstStyle/>
          <a:p>
            <a:pPr>
              <a:spcBef>
                <a:spcPts val="0"/>
              </a:spcBef>
              <a:buNone/>
            </a:pPr>
            <a:r>
              <a:t/>
            </a:r>
            <a:endParaRPr/>
          </a:p>
        </p:txBody>
      </p:sp>
      <p:sp>
        <p:nvSpPr>
          <p:cNvPr id="186" name="Shape 186"/>
          <p:cNvSpPr txBox="1"/>
          <p:nvPr>
            <p:ph idx="1" type="body"/>
          </p:nvPr>
        </p:nvSpPr>
        <p:spPr>
          <a:xfrm>
            <a:off y="1600200" x="457200"/>
            <a:ext cy="4967700" cx="8229600"/>
          </a:xfrm>
          <a:prstGeom prst="rect">
            <a:avLst/>
          </a:prstGeom>
        </p:spPr>
        <p:txBody>
          <a:bodyPr bIns="91425" rIns="91425" lIns="91425" tIns="91425" anchor="t" anchorCtr="0">
            <a:noAutofit/>
          </a:bodyPr>
          <a:lstStyle/>
          <a:p>
            <a:pPr>
              <a:spcBef>
                <a:spcPts val="0"/>
              </a:spcBef>
              <a:buNone/>
            </a:pPr>
            <a:r>
              <a:t/>
            </a:r>
            <a:endParaRPr/>
          </a:p>
        </p:txBody>
      </p:sp>
      <p:pic>
        <p:nvPicPr>
          <p:cNvPr id="187" name="Shape 187"/>
          <p:cNvPicPr preferRelativeResize="0"/>
          <p:nvPr/>
        </p:nvPicPr>
        <p:blipFill>
          <a:blip r:embed="rId3"/>
          <a:stretch>
            <a:fillRect/>
          </a:stretch>
        </p:blipFill>
        <p:spPr>
          <a:xfrm>
            <a:off y="0" x="-1147000"/>
            <a:ext cy="6858000" cx="10291001"/>
          </a:xfrm>
          <a:prstGeom prst="rect">
            <a:avLst/>
          </a:prstGeom>
          <a:noFill/>
          <a:ln>
            <a:noFill/>
          </a:ln>
        </p:spPr>
      </p:pic>
      <p:sp>
        <p:nvSpPr>
          <p:cNvPr id="188" name="Shape 188"/>
          <p:cNvSpPr txBox="1"/>
          <p:nvPr/>
        </p:nvSpPr>
        <p:spPr>
          <a:xfrm>
            <a:off y="5716500" x="-781975"/>
            <a:ext cy="1143299" cx="8826300"/>
          </a:xfrm>
          <a:prstGeom prst="rect">
            <a:avLst/>
          </a:prstGeom>
        </p:spPr>
        <p:txBody>
          <a:bodyPr bIns="91425" rIns="91425" lIns="91425" tIns="91425" anchor="t" anchorCtr="0">
            <a:noAutofit/>
          </a:bodyPr>
          <a:lstStyle/>
          <a:p>
            <a:pPr>
              <a:spcBef>
                <a:spcPts val="0"/>
              </a:spcBef>
              <a:buNone/>
            </a:pPr>
            <a:r>
              <a:t/>
            </a:r>
            <a:endParaRPr/>
          </a:p>
        </p:txBody>
      </p:sp>
      <p:sp>
        <p:nvSpPr>
          <p:cNvPr id="189" name="Shape 189"/>
          <p:cNvSpPr/>
          <p:nvPr/>
        </p:nvSpPr>
        <p:spPr>
          <a:xfrm>
            <a:off y="5015425" x="89875"/>
            <a:ext cy="1393199" cx="7864799"/>
          </a:xfrm>
          <a:prstGeom prst="roundRect">
            <a:avLst>
              <a:gd fmla="val 16667" name="adj"/>
            </a:avLst>
          </a:prstGeom>
          <a:solidFill>
            <a:srgbClr val="674EA7"/>
          </a:solidFill>
          <a:ln>
            <a:noFill/>
          </a:ln>
        </p:spPr>
        <p:txBody>
          <a:bodyPr bIns="91425" rIns="91425" lIns="91425" tIns="91425" anchor="ctr" anchorCtr="0">
            <a:noAutofit/>
          </a:bodyPr>
          <a:lstStyle/>
          <a:p>
            <a:pPr algn="ctr">
              <a:spcBef>
                <a:spcPts val="0"/>
              </a:spcBef>
              <a:buNone/>
            </a:pPr>
            <a:r>
              <a:rPr sz="3000" lang="en">
                <a:solidFill>
                  <a:srgbClr val="FFFFFF"/>
                </a:solidFill>
              </a:rPr>
              <a:t>A data center is a centralized facility that houses computers and related systems.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2" name="Shape 572"/>
        <p:cNvGrpSpPr/>
        <p:nvPr/>
      </p:nvGrpSpPr>
      <p:grpSpPr>
        <a:xfrm>
          <a:off y="0" x="0"/>
          <a:ext cy="0" cx="0"/>
          <a:chOff y="0" x="0"/>
          <a:chExt cy="0" cx="0"/>
        </a:xfrm>
      </p:grpSpPr>
      <p:sp>
        <p:nvSpPr>
          <p:cNvPr id="573" name="Shape 573"/>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VL2 (Microsoft)</a:t>
            </a:r>
          </a:p>
        </p:txBody>
      </p:sp>
      <p:pic>
        <p:nvPicPr>
          <p:cNvPr id="574" name="Shape 574"/>
          <p:cNvPicPr preferRelativeResize="0"/>
          <p:nvPr/>
        </p:nvPicPr>
        <p:blipFill rotWithShape="1">
          <a:blip r:embed="rId3"/>
          <a:srcRect t="0" b="0" r="0" l="0"/>
          <a:stretch/>
        </p:blipFill>
        <p:spPr>
          <a:xfrm>
            <a:off y="1878011" x="877887"/>
            <a:ext cy="3413099" cx="7381799"/>
          </a:xfrm>
          <a:prstGeom prst="rect">
            <a:avLst/>
          </a:prstGeom>
          <a:noFill/>
          <a:ln>
            <a:noFill/>
          </a:ln>
        </p:spPr>
      </p:pic>
      <p:sp>
        <p:nvSpPr>
          <p:cNvPr id="575" name="Shape 575"/>
          <p:cNvSpPr/>
          <p:nvPr/>
        </p:nvSpPr>
        <p:spPr>
          <a:xfrm>
            <a:off y="2743200" x="3184525"/>
            <a:ext cy="807900" cx="2606700"/>
          </a:xfrm>
          <a:prstGeom prst="roundRect">
            <a:avLst>
              <a:gd fmla="val 16667" name="adj"/>
            </a:avLst>
          </a:prstGeom>
          <a:gradFill>
            <a:gsLst>
              <a:gs pos="0">
                <a:srgbClr val="BCBCBC"/>
              </a:gs>
              <a:gs pos="100000">
                <a:srgbClr val="000000"/>
              </a:gs>
            </a:gsLst>
            <a:lin ang="5400012" scaled="0"/>
          </a:gradFill>
          <a:ln w="9525" cap="rnd">
            <a:solidFill>
              <a:srgbClr val="000000"/>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2300" lang="en" i="0">
                <a:solidFill>
                  <a:srgbClr val="FFFFFF"/>
                </a:solidFill>
                <a:latin typeface="Arial"/>
                <a:ea typeface="Arial"/>
                <a:cs typeface="Arial"/>
                <a:sym typeface="Arial"/>
              </a:rPr>
              <a:t>1. L2 semantics</a:t>
            </a:r>
          </a:p>
        </p:txBody>
      </p:sp>
      <p:sp>
        <p:nvSpPr>
          <p:cNvPr id="576" name="Shape 576"/>
          <p:cNvSpPr/>
          <p:nvPr/>
        </p:nvSpPr>
        <p:spPr>
          <a:xfrm>
            <a:off y="3802062" x="1600200"/>
            <a:ext cy="807900" cx="2659199"/>
          </a:xfrm>
          <a:prstGeom prst="roundRect">
            <a:avLst>
              <a:gd fmla="val 16667" name="adj"/>
            </a:avLst>
          </a:prstGeom>
          <a:solidFill>
            <a:srgbClr val="33CC33"/>
          </a:solidFill>
          <a:ln w="9525" cap="rnd">
            <a:solidFill>
              <a:srgbClr val="F9F9F9"/>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2300" lang="en" i="0">
                <a:solidFill>
                  <a:srgbClr val="FFFFFF"/>
                </a:solidFill>
                <a:latin typeface="Arial"/>
                <a:ea typeface="Arial"/>
                <a:cs typeface="Arial"/>
                <a:sym typeface="Arial"/>
              </a:rPr>
              <a:t>2. Uniform high capacity</a:t>
            </a:r>
          </a:p>
        </p:txBody>
      </p:sp>
      <p:sp>
        <p:nvSpPr>
          <p:cNvPr id="577" name="Shape 577"/>
          <p:cNvSpPr/>
          <p:nvPr/>
        </p:nvSpPr>
        <p:spPr>
          <a:xfrm>
            <a:off y="3802062" x="4724400"/>
            <a:ext cy="807900" cx="2624100"/>
          </a:xfrm>
          <a:prstGeom prst="roundRect">
            <a:avLst>
              <a:gd fmla="val 16667" name="adj"/>
            </a:avLst>
          </a:prstGeom>
          <a:gradFill>
            <a:gsLst>
              <a:gs pos="0">
                <a:srgbClr val="FFA46E"/>
              </a:gs>
              <a:gs pos="100000">
                <a:srgbClr val="FF7A00"/>
              </a:gs>
            </a:gsLst>
            <a:lin ang="5400012" scaled="0"/>
          </a:gradFill>
          <a:ln w="9525" cap="rnd">
            <a:solidFill>
              <a:srgbClr val="F57700"/>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2300" lang="en" i="0">
                <a:solidFill>
                  <a:srgbClr val="FFFFFF"/>
                </a:solidFill>
                <a:latin typeface="Arial"/>
                <a:ea typeface="Arial"/>
                <a:cs typeface="Arial"/>
                <a:sym typeface="Arial"/>
              </a:rPr>
              <a:t>3. Performance isolation</a:t>
            </a:r>
          </a:p>
        </p:txBody>
      </p:sp>
      <p:cxnSp>
        <p:nvCxnSpPr>
          <p:cNvPr id="578" name="Shape 578"/>
          <p:cNvCxnSpPr/>
          <p:nvPr/>
        </p:nvCxnSpPr>
        <p:spPr>
          <a:xfrm rot="-5400000">
            <a:off y="4899723" x="1562862"/>
            <a:ext cy="896999" cx="422399"/>
          </a:xfrm>
          <a:prstGeom prst="straightConnector1">
            <a:avLst/>
          </a:prstGeom>
          <a:noFill/>
          <a:ln w="9525" cap="rnd">
            <a:solidFill>
              <a:srgbClr val="000000"/>
            </a:solidFill>
            <a:prstDash val="solid"/>
            <a:miter/>
            <a:headEnd w="med" len="med" type="none"/>
            <a:tailEnd w="med" len="med" type="none"/>
          </a:ln>
        </p:spPr>
      </p:cxnSp>
      <p:cxnSp>
        <p:nvCxnSpPr>
          <p:cNvPr id="579" name="Shape 579"/>
          <p:cNvCxnSpPr/>
          <p:nvPr/>
        </p:nvCxnSpPr>
        <p:spPr>
          <a:xfrm rot="10800000" flipH="1">
            <a:off y="5346575" x="1112712"/>
            <a:ext cy="3299" cx="422399"/>
          </a:xfrm>
          <a:prstGeom prst="straightConnector1">
            <a:avLst/>
          </a:prstGeom>
          <a:noFill/>
          <a:ln w="9525" cap="rnd">
            <a:solidFill>
              <a:srgbClr val="000000"/>
            </a:solidFill>
            <a:prstDash val="solid"/>
            <a:miter/>
            <a:headEnd w="med" len="med" type="none"/>
            <a:tailEnd w="med" len="med" type="none"/>
          </a:ln>
        </p:spPr>
      </p:cxnSp>
      <p:cxnSp>
        <p:nvCxnSpPr>
          <p:cNvPr id="580" name="Shape 580"/>
          <p:cNvCxnSpPr/>
          <p:nvPr/>
        </p:nvCxnSpPr>
        <p:spPr>
          <a:xfrm rot="10800000" flipH="1">
            <a:off y="4897324" x="1561987"/>
            <a:ext cy="901799" cx="422399"/>
          </a:xfrm>
          <a:prstGeom prst="straightConnector1">
            <a:avLst/>
          </a:prstGeom>
          <a:noFill/>
          <a:ln w="9525" cap="rnd">
            <a:solidFill>
              <a:srgbClr val="000000"/>
            </a:solidFill>
            <a:prstDash val="solid"/>
            <a:miter/>
            <a:headEnd w="med" len="med" type="none"/>
            <a:tailEnd w="med" len="med" type="none"/>
          </a:ln>
        </p:spPr>
      </p:cxnSp>
      <p:cxnSp>
        <p:nvCxnSpPr>
          <p:cNvPr id="581" name="Shape 581"/>
          <p:cNvCxnSpPr/>
          <p:nvPr/>
        </p:nvCxnSpPr>
        <p:spPr>
          <a:xfrm rot="10800000" flipH="1">
            <a:off y="5347473" x="2012136"/>
            <a:ext cy="1500" cx="422399"/>
          </a:xfrm>
          <a:prstGeom prst="straightConnector1">
            <a:avLst/>
          </a:prstGeom>
          <a:noFill/>
          <a:ln w="9525" cap="rnd">
            <a:solidFill>
              <a:srgbClr val="000000"/>
            </a:solidFill>
            <a:prstDash val="solid"/>
            <a:miter/>
            <a:headEnd w="med" len="med" type="none"/>
            <a:tailEnd w="med" len="med" type="none"/>
          </a:ln>
        </p:spPr>
      </p:cxnSp>
      <p:grpSp>
        <p:nvGrpSpPr>
          <p:cNvPr id="582" name="Shape 582"/>
          <p:cNvGrpSpPr/>
          <p:nvPr/>
        </p:nvGrpSpPr>
        <p:grpSpPr>
          <a:xfrm>
            <a:off y="5522912" x="1116012"/>
            <a:ext cy="585899" cx="414299"/>
            <a:chOff y="5522912" x="1116012"/>
            <a:chExt cy="585899" cx="414299"/>
          </a:xfrm>
        </p:grpSpPr>
        <p:pic>
          <p:nvPicPr>
            <p:cNvPr id="583" name="Shape 583"/>
            <p:cNvPicPr preferRelativeResize="0"/>
            <p:nvPr/>
          </p:nvPicPr>
          <p:blipFill rotWithShape="1">
            <a:blip r:embed="rId4"/>
            <a:srcRect t="0" b="0" r="0" l="0"/>
            <a:stretch/>
          </p:blipFill>
          <p:spPr>
            <a:xfrm>
              <a:off y="5522912" x="1116012"/>
              <a:ext cy="585899" cx="414299"/>
            </a:xfrm>
            <a:prstGeom prst="rect">
              <a:avLst/>
            </a:prstGeom>
            <a:noFill/>
            <a:ln>
              <a:noFill/>
            </a:ln>
          </p:spPr>
        </p:pic>
        <p:sp>
          <p:nvSpPr>
            <p:cNvPr id="584" name="Shape 584"/>
            <p:cNvSpPr txBox="1"/>
            <p:nvPr/>
          </p:nvSpPr>
          <p:spPr>
            <a:xfrm rot="-58729">
              <a:off y="5618215" x="1179573"/>
              <a:ext cy="354056" cx="2985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grpSp>
        <p:nvGrpSpPr>
          <p:cNvPr id="585" name="Shape 585"/>
          <p:cNvGrpSpPr/>
          <p:nvPr/>
        </p:nvGrpSpPr>
        <p:grpSpPr>
          <a:xfrm>
            <a:off y="5522912" x="2017711"/>
            <a:ext cy="585899" cx="414299"/>
            <a:chOff y="5522912" x="2017711"/>
            <a:chExt cy="585899" cx="414299"/>
          </a:xfrm>
        </p:grpSpPr>
        <p:pic>
          <p:nvPicPr>
            <p:cNvPr id="586" name="Shape 586"/>
            <p:cNvPicPr preferRelativeResize="0"/>
            <p:nvPr/>
          </p:nvPicPr>
          <p:blipFill rotWithShape="1">
            <a:blip r:embed="rId5"/>
            <a:srcRect t="0" b="0" r="0" l="0"/>
            <a:stretch/>
          </p:blipFill>
          <p:spPr>
            <a:xfrm>
              <a:off y="5522912" x="2017711"/>
              <a:ext cy="585899" cx="414299"/>
            </a:xfrm>
            <a:prstGeom prst="rect">
              <a:avLst/>
            </a:prstGeom>
            <a:noFill/>
            <a:ln>
              <a:noFill/>
            </a:ln>
          </p:spPr>
        </p:pic>
        <p:sp>
          <p:nvSpPr>
            <p:cNvPr id="587" name="Shape 587"/>
            <p:cNvSpPr txBox="1"/>
            <p:nvPr/>
          </p:nvSpPr>
          <p:spPr>
            <a:xfrm rot="-58729">
              <a:off y="5618215" x="2078098"/>
              <a:ext cy="354056" cx="2985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grpSp>
        <p:nvGrpSpPr>
          <p:cNvPr id="588" name="Shape 588"/>
          <p:cNvGrpSpPr/>
          <p:nvPr/>
        </p:nvGrpSpPr>
        <p:grpSpPr>
          <a:xfrm>
            <a:off y="5522912" x="1463675"/>
            <a:ext cy="585899" cx="414299"/>
            <a:chOff y="5522912" x="1463675"/>
            <a:chExt cy="585899" cx="414299"/>
          </a:xfrm>
        </p:grpSpPr>
        <p:pic>
          <p:nvPicPr>
            <p:cNvPr id="589" name="Shape 589"/>
            <p:cNvPicPr preferRelativeResize="0"/>
            <p:nvPr/>
          </p:nvPicPr>
          <p:blipFill rotWithShape="1">
            <a:blip r:embed="rId6"/>
            <a:srcRect t="0" b="0" r="0" l="0"/>
            <a:stretch/>
          </p:blipFill>
          <p:spPr>
            <a:xfrm>
              <a:off y="5522912" x="1463675"/>
              <a:ext cy="585899" cx="414299"/>
            </a:xfrm>
            <a:prstGeom prst="rect">
              <a:avLst/>
            </a:prstGeom>
            <a:noFill/>
            <a:ln>
              <a:noFill/>
            </a:ln>
          </p:spPr>
        </p:pic>
        <p:sp>
          <p:nvSpPr>
            <p:cNvPr id="590" name="Shape 590"/>
            <p:cNvSpPr txBox="1"/>
            <p:nvPr/>
          </p:nvSpPr>
          <p:spPr>
            <a:xfrm rot="-58729">
              <a:off y="5618215" x="1524047"/>
              <a:ext cy="355555" cx="2985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sp>
        <p:nvSpPr>
          <p:cNvPr id="591" name="Shape 591"/>
          <p:cNvSpPr txBox="1"/>
          <p:nvPr/>
        </p:nvSpPr>
        <p:spPr>
          <a:xfrm>
            <a:off y="5641975" x="1789111"/>
            <a:ext cy="369900" cx="3443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1800" lang="en" i="0">
                <a:solidFill>
                  <a:srgbClr val="000000"/>
                </a:solidFill>
                <a:latin typeface="Arial"/>
                <a:ea typeface="Arial"/>
                <a:cs typeface="Arial"/>
                <a:sym typeface="Arial"/>
              </a:rPr>
              <a:t>…</a:t>
            </a:r>
          </a:p>
        </p:txBody>
      </p:sp>
      <p:cxnSp>
        <p:nvCxnSpPr>
          <p:cNvPr id="592" name="Shape 592"/>
          <p:cNvCxnSpPr/>
          <p:nvPr/>
        </p:nvCxnSpPr>
        <p:spPr>
          <a:xfrm rot="-5400000">
            <a:off y="5072824" x="1735837"/>
            <a:ext cy="550799" cx="422399"/>
          </a:xfrm>
          <a:prstGeom prst="straightConnector1">
            <a:avLst/>
          </a:prstGeom>
          <a:noFill/>
          <a:ln w="9525" cap="rnd">
            <a:solidFill>
              <a:srgbClr val="000000"/>
            </a:solidFill>
            <a:prstDash val="solid"/>
            <a:miter/>
            <a:headEnd w="med" len="med" type="none"/>
            <a:tailEnd w="med" len="med" type="none"/>
          </a:ln>
        </p:spPr>
      </p:cxnSp>
      <p:cxnSp>
        <p:nvCxnSpPr>
          <p:cNvPr id="593" name="Shape 593"/>
          <p:cNvCxnSpPr/>
          <p:nvPr/>
        </p:nvCxnSpPr>
        <p:spPr>
          <a:xfrm rot="10800000" flipH="1">
            <a:off y="5173624" x="1285837"/>
            <a:ext cy="349200" cx="422399"/>
          </a:xfrm>
          <a:prstGeom prst="straightConnector1">
            <a:avLst/>
          </a:prstGeom>
          <a:noFill/>
          <a:ln w="9525" cap="rnd">
            <a:solidFill>
              <a:srgbClr val="000000"/>
            </a:solidFill>
            <a:prstDash val="solid"/>
            <a:miter/>
            <a:headEnd w="med" len="med" type="none"/>
            <a:tailEnd w="med" len="med" type="none"/>
          </a:ln>
        </p:spPr>
      </p:cxnSp>
      <p:grpSp>
        <p:nvGrpSpPr>
          <p:cNvPr id="594" name="Shape 594"/>
          <p:cNvGrpSpPr/>
          <p:nvPr/>
        </p:nvGrpSpPr>
        <p:grpSpPr>
          <a:xfrm>
            <a:off y="5522912" x="1463675"/>
            <a:ext cy="585899" cx="414299"/>
            <a:chOff y="5522912" x="1463675"/>
            <a:chExt cy="585899" cx="414299"/>
          </a:xfrm>
        </p:grpSpPr>
        <p:pic>
          <p:nvPicPr>
            <p:cNvPr id="595" name="Shape 595"/>
            <p:cNvPicPr preferRelativeResize="0"/>
            <p:nvPr/>
          </p:nvPicPr>
          <p:blipFill rotWithShape="1">
            <a:blip r:embed="rId7"/>
            <a:srcRect t="0" b="0" r="0" l="0"/>
            <a:stretch/>
          </p:blipFill>
          <p:spPr>
            <a:xfrm>
              <a:off y="5522912" x="1463675"/>
              <a:ext cy="585899" cx="414299"/>
            </a:xfrm>
            <a:prstGeom prst="rect">
              <a:avLst/>
            </a:prstGeom>
            <a:noFill/>
            <a:ln>
              <a:noFill/>
            </a:ln>
          </p:spPr>
        </p:pic>
        <p:sp>
          <p:nvSpPr>
            <p:cNvPr id="596" name="Shape 596"/>
            <p:cNvSpPr txBox="1"/>
            <p:nvPr/>
          </p:nvSpPr>
          <p:spPr>
            <a:xfrm rot="-58436">
              <a:off y="5619816" x="1520886"/>
              <a:ext cy="354056"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grpSp>
        <p:nvGrpSpPr>
          <p:cNvPr id="597" name="Shape 597"/>
          <p:cNvGrpSpPr/>
          <p:nvPr/>
        </p:nvGrpSpPr>
        <p:grpSpPr>
          <a:xfrm>
            <a:off y="5522912" x="1116012"/>
            <a:ext cy="585899" cx="414299"/>
            <a:chOff y="5522912" x="1116012"/>
            <a:chExt cy="585899" cx="414299"/>
          </a:xfrm>
        </p:grpSpPr>
        <p:pic>
          <p:nvPicPr>
            <p:cNvPr id="598" name="Shape 598"/>
            <p:cNvPicPr preferRelativeResize="0"/>
            <p:nvPr/>
          </p:nvPicPr>
          <p:blipFill rotWithShape="1">
            <a:blip r:embed="rId8"/>
            <a:srcRect t="0" b="0" r="0" l="0"/>
            <a:stretch/>
          </p:blipFill>
          <p:spPr>
            <a:xfrm>
              <a:off y="5522912" x="1116012"/>
              <a:ext cy="585899" cx="414299"/>
            </a:xfrm>
            <a:prstGeom prst="rect">
              <a:avLst/>
            </a:prstGeom>
            <a:noFill/>
            <a:ln>
              <a:noFill/>
            </a:ln>
          </p:spPr>
        </p:pic>
        <p:sp>
          <p:nvSpPr>
            <p:cNvPr id="599" name="Shape 599"/>
            <p:cNvSpPr txBox="1"/>
            <p:nvPr/>
          </p:nvSpPr>
          <p:spPr>
            <a:xfrm rot="-58436">
              <a:off y="5621404" x="1174811"/>
              <a:ext cy="354056"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grpSp>
        <p:nvGrpSpPr>
          <p:cNvPr id="600" name="Shape 600"/>
          <p:cNvGrpSpPr/>
          <p:nvPr/>
        </p:nvGrpSpPr>
        <p:grpSpPr>
          <a:xfrm>
            <a:off y="5522912" x="1463675"/>
            <a:ext cy="585899" cx="408000"/>
            <a:chOff y="5522912" x="1463675"/>
            <a:chExt cy="585899" cx="408000"/>
          </a:xfrm>
        </p:grpSpPr>
        <p:pic>
          <p:nvPicPr>
            <p:cNvPr id="601" name="Shape 601"/>
            <p:cNvPicPr preferRelativeResize="0"/>
            <p:nvPr/>
          </p:nvPicPr>
          <p:blipFill rotWithShape="1">
            <a:blip r:embed="rId9"/>
            <a:srcRect t="0" b="0" r="0" l="0"/>
            <a:stretch/>
          </p:blipFill>
          <p:spPr>
            <a:xfrm>
              <a:off y="5522912" x="1463675"/>
              <a:ext cy="585899" cx="408000"/>
            </a:xfrm>
            <a:prstGeom prst="rect">
              <a:avLst/>
            </a:prstGeom>
            <a:noFill/>
            <a:ln>
              <a:noFill/>
            </a:ln>
          </p:spPr>
        </p:pic>
        <p:sp>
          <p:nvSpPr>
            <p:cNvPr id="602" name="Shape 602"/>
            <p:cNvSpPr txBox="1"/>
            <p:nvPr/>
          </p:nvSpPr>
          <p:spPr>
            <a:xfrm rot="-58436">
              <a:off y="5616642" x="1519285"/>
              <a:ext cy="355555"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cxnSp>
        <p:nvCxnSpPr>
          <p:cNvPr id="603" name="Shape 603"/>
          <p:cNvCxnSpPr/>
          <p:nvPr/>
        </p:nvCxnSpPr>
        <p:spPr>
          <a:xfrm rot="-5400000">
            <a:off y="4899936" x="3269424"/>
            <a:ext cy="895200" cx="420600"/>
          </a:xfrm>
          <a:prstGeom prst="straightConnector1">
            <a:avLst/>
          </a:prstGeom>
          <a:noFill/>
          <a:ln w="9525" cap="rnd">
            <a:solidFill>
              <a:srgbClr val="000000"/>
            </a:solidFill>
            <a:prstDash val="solid"/>
            <a:miter/>
            <a:headEnd w="med" len="med" type="none"/>
            <a:tailEnd w="med" len="med" type="none"/>
          </a:ln>
        </p:spPr>
      </p:cxnSp>
      <p:cxnSp>
        <p:nvCxnSpPr>
          <p:cNvPr id="604" name="Shape 604"/>
          <p:cNvCxnSpPr/>
          <p:nvPr/>
        </p:nvCxnSpPr>
        <p:spPr>
          <a:xfrm rot="10800000" flipH="1">
            <a:off y="5345887" x="2820174"/>
            <a:ext cy="3299" cx="420600"/>
          </a:xfrm>
          <a:prstGeom prst="straightConnector1">
            <a:avLst/>
          </a:prstGeom>
          <a:noFill/>
          <a:ln w="9525" cap="rnd">
            <a:solidFill>
              <a:srgbClr val="000000"/>
            </a:solidFill>
            <a:prstDash val="solid"/>
            <a:miter/>
            <a:headEnd w="med" len="med" type="none"/>
            <a:tailEnd w="med" len="med" type="none"/>
          </a:ln>
        </p:spPr>
      </p:cxnSp>
      <p:cxnSp>
        <p:nvCxnSpPr>
          <p:cNvPr id="605" name="Shape 605"/>
          <p:cNvCxnSpPr/>
          <p:nvPr/>
        </p:nvCxnSpPr>
        <p:spPr>
          <a:xfrm rot="10800000" flipH="1">
            <a:off y="4896636" x="3269449"/>
            <a:ext cy="901799" cx="420600"/>
          </a:xfrm>
          <a:prstGeom prst="straightConnector1">
            <a:avLst/>
          </a:prstGeom>
          <a:noFill/>
          <a:ln w="9525" cap="rnd">
            <a:solidFill>
              <a:srgbClr val="000000"/>
            </a:solidFill>
            <a:prstDash val="solid"/>
            <a:miter/>
            <a:headEnd w="med" len="med" type="none"/>
            <a:tailEnd w="med" len="med" type="none"/>
          </a:ln>
        </p:spPr>
      </p:cxnSp>
      <p:cxnSp>
        <p:nvCxnSpPr>
          <p:cNvPr id="606" name="Shape 606"/>
          <p:cNvCxnSpPr/>
          <p:nvPr/>
        </p:nvCxnSpPr>
        <p:spPr>
          <a:xfrm rot="10800000" flipH="1">
            <a:off y="5345887" x="3718698"/>
            <a:ext cy="3299" cx="420600"/>
          </a:xfrm>
          <a:prstGeom prst="straightConnector1">
            <a:avLst/>
          </a:prstGeom>
          <a:noFill/>
          <a:ln w="9525" cap="rnd">
            <a:solidFill>
              <a:srgbClr val="000000"/>
            </a:solidFill>
            <a:prstDash val="solid"/>
            <a:miter/>
            <a:headEnd w="med" len="med" type="none"/>
            <a:tailEnd w="med" len="med" type="none"/>
          </a:ln>
        </p:spPr>
      </p:cxnSp>
      <p:grpSp>
        <p:nvGrpSpPr>
          <p:cNvPr id="607" name="Shape 607"/>
          <p:cNvGrpSpPr/>
          <p:nvPr/>
        </p:nvGrpSpPr>
        <p:grpSpPr>
          <a:xfrm>
            <a:off y="5522912" x="2822575"/>
            <a:ext cy="585899" cx="414299"/>
            <a:chOff y="5522912" x="2822575"/>
            <a:chExt cy="585899" cx="414299"/>
          </a:xfrm>
        </p:grpSpPr>
        <p:pic>
          <p:nvPicPr>
            <p:cNvPr id="608" name="Shape 608"/>
            <p:cNvPicPr preferRelativeResize="0"/>
            <p:nvPr/>
          </p:nvPicPr>
          <p:blipFill rotWithShape="1">
            <a:blip r:embed="rId10"/>
            <a:srcRect t="0" b="0" r="0" l="0"/>
            <a:stretch/>
          </p:blipFill>
          <p:spPr>
            <a:xfrm>
              <a:off y="5522912" x="2822575"/>
              <a:ext cy="585899" cx="414299"/>
            </a:xfrm>
            <a:prstGeom prst="rect">
              <a:avLst/>
            </a:prstGeom>
            <a:noFill/>
            <a:ln>
              <a:noFill/>
            </a:ln>
          </p:spPr>
        </p:pic>
        <p:sp>
          <p:nvSpPr>
            <p:cNvPr id="609" name="Shape 609"/>
            <p:cNvSpPr txBox="1"/>
            <p:nvPr/>
          </p:nvSpPr>
          <p:spPr>
            <a:xfrm rot="-58436">
              <a:off y="5618228" x="2882947"/>
              <a:ext cy="355555"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grpSp>
        <p:nvGrpSpPr>
          <p:cNvPr id="610" name="Shape 610"/>
          <p:cNvGrpSpPr/>
          <p:nvPr/>
        </p:nvGrpSpPr>
        <p:grpSpPr>
          <a:xfrm>
            <a:off y="5522912" x="3724275"/>
            <a:ext cy="585899" cx="414299"/>
            <a:chOff y="5522912" x="3724275"/>
            <a:chExt cy="585899" cx="414299"/>
          </a:xfrm>
        </p:grpSpPr>
        <p:pic>
          <p:nvPicPr>
            <p:cNvPr id="611" name="Shape 611"/>
            <p:cNvPicPr preferRelativeResize="0"/>
            <p:nvPr/>
          </p:nvPicPr>
          <p:blipFill rotWithShape="1">
            <a:blip r:embed="rId11"/>
            <a:srcRect t="0" b="0" r="0" l="0"/>
            <a:stretch/>
          </p:blipFill>
          <p:spPr>
            <a:xfrm>
              <a:off y="5522912" x="3724275"/>
              <a:ext cy="585899" cx="414299"/>
            </a:xfrm>
            <a:prstGeom prst="rect">
              <a:avLst/>
            </a:prstGeom>
            <a:noFill/>
            <a:ln>
              <a:noFill/>
            </a:ln>
          </p:spPr>
        </p:pic>
        <p:sp>
          <p:nvSpPr>
            <p:cNvPr id="612" name="Shape 612"/>
            <p:cNvSpPr txBox="1"/>
            <p:nvPr/>
          </p:nvSpPr>
          <p:spPr>
            <a:xfrm rot="-58436">
              <a:off y="5618229" x="3783074"/>
              <a:ext cy="354056"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grpSp>
        <p:nvGrpSpPr>
          <p:cNvPr id="613" name="Shape 613"/>
          <p:cNvGrpSpPr/>
          <p:nvPr/>
        </p:nvGrpSpPr>
        <p:grpSpPr>
          <a:xfrm>
            <a:off y="5522912" x="3170236"/>
            <a:ext cy="585899" cx="414299"/>
            <a:chOff y="5522912" x="3170236"/>
            <a:chExt cy="585899" cx="414299"/>
          </a:xfrm>
        </p:grpSpPr>
        <p:pic>
          <p:nvPicPr>
            <p:cNvPr id="614" name="Shape 614"/>
            <p:cNvPicPr preferRelativeResize="0"/>
            <p:nvPr/>
          </p:nvPicPr>
          <p:blipFill rotWithShape="1">
            <a:blip r:embed="rId12"/>
            <a:srcRect t="0" b="0" r="0" l="0"/>
            <a:stretch/>
          </p:blipFill>
          <p:spPr>
            <a:xfrm>
              <a:off y="5522912" x="3170236"/>
              <a:ext cy="585899" cx="414299"/>
            </a:xfrm>
            <a:prstGeom prst="rect">
              <a:avLst/>
            </a:prstGeom>
            <a:noFill/>
            <a:ln>
              <a:noFill/>
            </a:ln>
          </p:spPr>
        </p:pic>
        <p:sp>
          <p:nvSpPr>
            <p:cNvPr id="615" name="Shape 615"/>
            <p:cNvSpPr txBox="1"/>
            <p:nvPr/>
          </p:nvSpPr>
          <p:spPr>
            <a:xfrm rot="-58436">
              <a:off y="5618229" x="3229036"/>
              <a:ext cy="354056"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sp>
        <p:nvSpPr>
          <p:cNvPr id="616" name="Shape 616"/>
          <p:cNvSpPr txBox="1"/>
          <p:nvPr/>
        </p:nvSpPr>
        <p:spPr>
          <a:xfrm>
            <a:off y="5640387" x="3481387"/>
            <a:ext cy="369900" cx="3428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1800" lang="en" i="0">
                <a:solidFill>
                  <a:srgbClr val="000000"/>
                </a:solidFill>
                <a:latin typeface="Arial"/>
                <a:ea typeface="Arial"/>
                <a:cs typeface="Arial"/>
                <a:sym typeface="Arial"/>
              </a:rPr>
              <a:t>…</a:t>
            </a:r>
          </a:p>
        </p:txBody>
      </p:sp>
      <p:cxnSp>
        <p:nvCxnSpPr>
          <p:cNvPr id="617" name="Shape 617"/>
          <p:cNvCxnSpPr/>
          <p:nvPr/>
        </p:nvCxnSpPr>
        <p:spPr>
          <a:xfrm rot="-5400000">
            <a:off y="5072887" x="3442548"/>
            <a:ext cy="549300" cx="420600"/>
          </a:xfrm>
          <a:prstGeom prst="straightConnector1">
            <a:avLst/>
          </a:prstGeom>
          <a:noFill/>
          <a:ln w="9525" cap="rnd">
            <a:solidFill>
              <a:srgbClr val="000000"/>
            </a:solidFill>
            <a:prstDash val="solid"/>
            <a:miter/>
            <a:headEnd w="med" len="med" type="none"/>
            <a:tailEnd w="med" len="med" type="none"/>
          </a:ln>
        </p:spPr>
      </p:cxnSp>
      <p:cxnSp>
        <p:nvCxnSpPr>
          <p:cNvPr id="618" name="Shape 618"/>
          <p:cNvCxnSpPr/>
          <p:nvPr/>
        </p:nvCxnSpPr>
        <p:spPr>
          <a:xfrm rot="10800000" flipH="1">
            <a:off y="5172936" x="2993299"/>
            <a:ext cy="349200" cx="420600"/>
          </a:xfrm>
          <a:prstGeom prst="straightConnector1">
            <a:avLst/>
          </a:prstGeom>
          <a:noFill/>
          <a:ln w="9525" cap="rnd">
            <a:solidFill>
              <a:srgbClr val="000000"/>
            </a:solidFill>
            <a:prstDash val="solid"/>
            <a:miter/>
            <a:headEnd w="med" len="med" type="none"/>
            <a:tailEnd w="med" len="med" type="none"/>
          </a:ln>
        </p:spPr>
      </p:cxnSp>
      <p:grpSp>
        <p:nvGrpSpPr>
          <p:cNvPr id="619" name="Shape 619"/>
          <p:cNvGrpSpPr/>
          <p:nvPr/>
        </p:nvGrpSpPr>
        <p:grpSpPr>
          <a:xfrm>
            <a:off y="5522912" x="2822575"/>
            <a:ext cy="585899" cx="414299"/>
            <a:chOff y="5522912" x="2822575"/>
            <a:chExt cy="585899" cx="414299"/>
          </a:xfrm>
        </p:grpSpPr>
        <p:pic>
          <p:nvPicPr>
            <p:cNvPr id="620" name="Shape 620"/>
            <p:cNvPicPr preferRelativeResize="0"/>
            <p:nvPr/>
          </p:nvPicPr>
          <p:blipFill rotWithShape="1">
            <a:blip r:embed="rId13"/>
            <a:srcRect t="0" b="0" r="0" l="0"/>
            <a:stretch/>
          </p:blipFill>
          <p:spPr>
            <a:xfrm>
              <a:off y="5522912" x="2822575"/>
              <a:ext cy="585899" cx="414299"/>
            </a:xfrm>
            <a:prstGeom prst="rect">
              <a:avLst/>
            </a:prstGeom>
            <a:noFill/>
            <a:ln>
              <a:noFill/>
            </a:ln>
          </p:spPr>
        </p:pic>
        <p:sp>
          <p:nvSpPr>
            <p:cNvPr id="621" name="Shape 621"/>
            <p:cNvSpPr txBox="1"/>
            <p:nvPr/>
          </p:nvSpPr>
          <p:spPr>
            <a:xfrm rot="-58436">
              <a:off y="5618229" x="2882961"/>
              <a:ext cy="354056"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grpSp>
        <p:nvGrpSpPr>
          <p:cNvPr id="622" name="Shape 622"/>
          <p:cNvGrpSpPr/>
          <p:nvPr/>
        </p:nvGrpSpPr>
        <p:grpSpPr>
          <a:xfrm>
            <a:off y="5522912" x="3717925"/>
            <a:ext cy="585899" cx="415800"/>
            <a:chOff y="5522912" x="3717925"/>
            <a:chExt cy="585899" cx="415800"/>
          </a:xfrm>
        </p:grpSpPr>
        <p:pic>
          <p:nvPicPr>
            <p:cNvPr id="623" name="Shape 623"/>
            <p:cNvPicPr preferRelativeResize="0"/>
            <p:nvPr/>
          </p:nvPicPr>
          <p:blipFill rotWithShape="1">
            <a:blip r:embed="rId14"/>
            <a:srcRect t="0" b="0" r="0" l="0"/>
            <a:stretch/>
          </p:blipFill>
          <p:spPr>
            <a:xfrm>
              <a:off y="5522912" x="3717925"/>
              <a:ext cy="585899" cx="415800"/>
            </a:xfrm>
            <a:prstGeom prst="rect">
              <a:avLst/>
            </a:prstGeom>
            <a:noFill/>
            <a:ln>
              <a:noFill/>
            </a:ln>
          </p:spPr>
        </p:pic>
        <p:sp>
          <p:nvSpPr>
            <p:cNvPr id="624" name="Shape 624"/>
            <p:cNvSpPr txBox="1"/>
            <p:nvPr/>
          </p:nvSpPr>
          <p:spPr>
            <a:xfrm rot="-58729">
              <a:off y="5618215" x="3781485"/>
              <a:ext cy="354056" cx="2985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grpSp>
        <p:nvGrpSpPr>
          <p:cNvPr id="625" name="Shape 625"/>
          <p:cNvGrpSpPr/>
          <p:nvPr/>
        </p:nvGrpSpPr>
        <p:grpSpPr>
          <a:xfrm>
            <a:off y="5522912" x="3170236"/>
            <a:ext cy="585899" cx="414299"/>
            <a:chOff y="5522912" x="3170236"/>
            <a:chExt cy="585899" cx="414299"/>
          </a:xfrm>
        </p:grpSpPr>
        <p:pic>
          <p:nvPicPr>
            <p:cNvPr id="626" name="Shape 626"/>
            <p:cNvPicPr preferRelativeResize="0"/>
            <p:nvPr/>
          </p:nvPicPr>
          <p:blipFill rotWithShape="1">
            <a:blip r:embed="rId15"/>
            <a:srcRect t="0" b="0" r="0" l="0"/>
            <a:stretch/>
          </p:blipFill>
          <p:spPr>
            <a:xfrm>
              <a:off y="5522912" x="3170236"/>
              <a:ext cy="585899" cx="414299"/>
            </a:xfrm>
            <a:prstGeom prst="rect">
              <a:avLst/>
            </a:prstGeom>
            <a:noFill/>
            <a:ln>
              <a:noFill/>
            </a:ln>
          </p:spPr>
        </p:pic>
        <p:sp>
          <p:nvSpPr>
            <p:cNvPr id="627" name="Shape 627"/>
            <p:cNvSpPr txBox="1"/>
            <p:nvPr/>
          </p:nvSpPr>
          <p:spPr>
            <a:xfrm rot="-58729">
              <a:off y="5616628" x="3230609"/>
              <a:ext cy="355555" cx="2985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grpSp>
        <p:nvGrpSpPr>
          <p:cNvPr id="628" name="Shape 628"/>
          <p:cNvGrpSpPr/>
          <p:nvPr/>
        </p:nvGrpSpPr>
        <p:grpSpPr>
          <a:xfrm>
            <a:off y="5529262" x="3717925"/>
            <a:ext cy="585899" cx="415800"/>
            <a:chOff y="5529262" x="3717925"/>
            <a:chExt cy="585899" cx="415800"/>
          </a:xfrm>
        </p:grpSpPr>
        <p:pic>
          <p:nvPicPr>
            <p:cNvPr id="629" name="Shape 629"/>
            <p:cNvPicPr preferRelativeResize="0"/>
            <p:nvPr/>
          </p:nvPicPr>
          <p:blipFill rotWithShape="1">
            <a:blip r:embed="rId16"/>
            <a:srcRect t="0" b="0" r="0" l="0"/>
            <a:stretch/>
          </p:blipFill>
          <p:spPr>
            <a:xfrm>
              <a:off y="5529262" x="3717925"/>
              <a:ext cy="585899" cx="415800"/>
            </a:xfrm>
            <a:prstGeom prst="rect">
              <a:avLst/>
            </a:prstGeom>
            <a:noFill/>
            <a:ln>
              <a:noFill/>
            </a:ln>
          </p:spPr>
        </p:pic>
        <p:sp>
          <p:nvSpPr>
            <p:cNvPr id="630" name="Shape 630"/>
            <p:cNvSpPr txBox="1"/>
            <p:nvPr/>
          </p:nvSpPr>
          <p:spPr>
            <a:xfrm rot="-58436">
              <a:off y="5622992" x="3778297"/>
              <a:ext cy="355555"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grpSp>
        <p:nvGrpSpPr>
          <p:cNvPr id="631" name="Shape 631"/>
          <p:cNvGrpSpPr/>
          <p:nvPr/>
        </p:nvGrpSpPr>
        <p:grpSpPr>
          <a:xfrm>
            <a:off y="5522912" x="2017711"/>
            <a:ext cy="585899" cx="414299"/>
            <a:chOff y="5522912" x="2017711"/>
            <a:chExt cy="585899" cx="414299"/>
          </a:xfrm>
        </p:grpSpPr>
        <p:pic>
          <p:nvPicPr>
            <p:cNvPr id="632" name="Shape 632"/>
            <p:cNvPicPr preferRelativeResize="0"/>
            <p:nvPr/>
          </p:nvPicPr>
          <p:blipFill rotWithShape="1">
            <a:blip r:embed="rId17"/>
            <a:srcRect t="0" b="0" r="0" l="0"/>
            <a:stretch/>
          </p:blipFill>
          <p:spPr>
            <a:xfrm>
              <a:off y="5522912" x="2017711"/>
              <a:ext cy="585899" cx="414299"/>
            </a:xfrm>
            <a:prstGeom prst="rect">
              <a:avLst/>
            </a:prstGeom>
            <a:noFill/>
            <a:ln>
              <a:noFill/>
            </a:ln>
          </p:spPr>
        </p:pic>
        <p:sp>
          <p:nvSpPr>
            <p:cNvPr id="633" name="Shape 633"/>
            <p:cNvSpPr txBox="1"/>
            <p:nvPr/>
          </p:nvSpPr>
          <p:spPr>
            <a:xfrm rot="-58436">
              <a:off y="5619816" x="2076511"/>
              <a:ext cy="354056"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cxnSp>
        <p:nvCxnSpPr>
          <p:cNvPr id="634" name="Shape 634"/>
          <p:cNvCxnSpPr/>
          <p:nvPr/>
        </p:nvCxnSpPr>
        <p:spPr>
          <a:xfrm rot="-5400000">
            <a:off y="4876124" x="7166736"/>
            <a:ext cy="895200" cx="420600"/>
          </a:xfrm>
          <a:prstGeom prst="straightConnector1">
            <a:avLst/>
          </a:prstGeom>
          <a:noFill/>
          <a:ln w="9525" cap="rnd">
            <a:solidFill>
              <a:srgbClr val="000000"/>
            </a:solidFill>
            <a:prstDash val="solid"/>
            <a:miter/>
            <a:headEnd w="med" len="med" type="none"/>
            <a:tailEnd w="med" len="med" type="none"/>
          </a:ln>
        </p:spPr>
      </p:cxnSp>
      <p:cxnSp>
        <p:nvCxnSpPr>
          <p:cNvPr id="635" name="Shape 635"/>
          <p:cNvCxnSpPr/>
          <p:nvPr/>
        </p:nvCxnSpPr>
        <p:spPr>
          <a:xfrm rot="10800000" flipH="1">
            <a:off y="5322073" x="6717486"/>
            <a:ext cy="3299" cx="420600"/>
          </a:xfrm>
          <a:prstGeom prst="straightConnector1">
            <a:avLst/>
          </a:prstGeom>
          <a:noFill/>
          <a:ln w="9525" cap="rnd">
            <a:solidFill>
              <a:srgbClr val="000000"/>
            </a:solidFill>
            <a:prstDash val="solid"/>
            <a:miter/>
            <a:headEnd w="med" len="med" type="none"/>
            <a:tailEnd w="med" len="med" type="none"/>
          </a:ln>
        </p:spPr>
      </p:cxnSp>
      <p:cxnSp>
        <p:nvCxnSpPr>
          <p:cNvPr id="636" name="Shape 636"/>
          <p:cNvCxnSpPr/>
          <p:nvPr/>
        </p:nvCxnSpPr>
        <p:spPr>
          <a:xfrm rot="10800000" flipH="1">
            <a:off y="4872824" x="7166761"/>
            <a:ext cy="901799" cx="420600"/>
          </a:xfrm>
          <a:prstGeom prst="straightConnector1">
            <a:avLst/>
          </a:prstGeom>
          <a:noFill/>
          <a:ln w="9525" cap="rnd">
            <a:solidFill>
              <a:srgbClr val="000000"/>
            </a:solidFill>
            <a:prstDash val="solid"/>
            <a:miter/>
            <a:headEnd w="med" len="med" type="none"/>
            <a:tailEnd w="med" len="med" type="none"/>
          </a:ln>
        </p:spPr>
      </p:cxnSp>
      <p:cxnSp>
        <p:nvCxnSpPr>
          <p:cNvPr id="637" name="Shape 637"/>
          <p:cNvCxnSpPr/>
          <p:nvPr/>
        </p:nvCxnSpPr>
        <p:spPr>
          <a:xfrm rot="10800000" flipH="1">
            <a:off y="5322073" x="7616011"/>
            <a:ext cy="3299" cx="420600"/>
          </a:xfrm>
          <a:prstGeom prst="straightConnector1">
            <a:avLst/>
          </a:prstGeom>
          <a:noFill/>
          <a:ln w="9525" cap="rnd">
            <a:solidFill>
              <a:srgbClr val="000000"/>
            </a:solidFill>
            <a:prstDash val="solid"/>
            <a:miter/>
            <a:headEnd w="med" len="med" type="none"/>
            <a:tailEnd w="med" len="med" type="none"/>
          </a:ln>
        </p:spPr>
      </p:cxnSp>
      <p:grpSp>
        <p:nvGrpSpPr>
          <p:cNvPr id="638" name="Shape 638"/>
          <p:cNvGrpSpPr/>
          <p:nvPr/>
        </p:nvGrpSpPr>
        <p:grpSpPr>
          <a:xfrm>
            <a:off y="5499100" x="6724650"/>
            <a:ext cy="584100" cx="408000"/>
            <a:chOff y="5499100" x="6724650"/>
            <a:chExt cy="584100" cx="408000"/>
          </a:xfrm>
        </p:grpSpPr>
        <p:pic>
          <p:nvPicPr>
            <p:cNvPr id="639" name="Shape 639"/>
            <p:cNvPicPr preferRelativeResize="0"/>
            <p:nvPr/>
          </p:nvPicPr>
          <p:blipFill rotWithShape="1">
            <a:blip r:embed="rId18"/>
            <a:srcRect t="0" b="0" r="0" l="0"/>
            <a:stretch/>
          </p:blipFill>
          <p:spPr>
            <a:xfrm>
              <a:off y="5499100" x="6724650"/>
              <a:ext cy="584100" cx="408000"/>
            </a:xfrm>
            <a:prstGeom prst="rect">
              <a:avLst/>
            </a:prstGeom>
            <a:noFill/>
            <a:ln>
              <a:noFill/>
            </a:ln>
          </p:spPr>
        </p:pic>
        <p:sp>
          <p:nvSpPr>
            <p:cNvPr id="640" name="Shape 640"/>
            <p:cNvSpPr txBox="1"/>
            <p:nvPr/>
          </p:nvSpPr>
          <p:spPr>
            <a:xfrm rot="-58729">
              <a:off y="5592815" x="6781847"/>
              <a:ext cy="355555" cx="2985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grpSp>
        <p:nvGrpSpPr>
          <p:cNvPr id="641" name="Shape 641"/>
          <p:cNvGrpSpPr/>
          <p:nvPr/>
        </p:nvGrpSpPr>
        <p:grpSpPr>
          <a:xfrm>
            <a:off y="5499100" x="7620000"/>
            <a:ext cy="584100" cx="414299"/>
            <a:chOff y="5499100" x="7620000"/>
            <a:chExt cy="584100" cx="414299"/>
          </a:xfrm>
        </p:grpSpPr>
        <p:pic>
          <p:nvPicPr>
            <p:cNvPr id="642" name="Shape 642"/>
            <p:cNvPicPr preferRelativeResize="0"/>
            <p:nvPr/>
          </p:nvPicPr>
          <p:blipFill rotWithShape="1">
            <a:blip r:embed="rId19"/>
            <a:srcRect t="0" b="0" r="0" l="0"/>
            <a:stretch/>
          </p:blipFill>
          <p:spPr>
            <a:xfrm>
              <a:off y="5499100" x="7620000"/>
              <a:ext cy="584100" cx="414299"/>
            </a:xfrm>
            <a:prstGeom prst="rect">
              <a:avLst/>
            </a:prstGeom>
            <a:noFill/>
            <a:ln>
              <a:noFill/>
            </a:ln>
          </p:spPr>
        </p:pic>
        <p:sp>
          <p:nvSpPr>
            <p:cNvPr id="643" name="Shape 643"/>
            <p:cNvSpPr txBox="1"/>
            <p:nvPr/>
          </p:nvSpPr>
          <p:spPr>
            <a:xfrm rot="-58729">
              <a:off y="5592815" x="7681973"/>
              <a:ext cy="354056" cx="2985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grpSp>
        <p:nvGrpSpPr>
          <p:cNvPr id="644" name="Shape 644"/>
          <p:cNvGrpSpPr/>
          <p:nvPr/>
        </p:nvGrpSpPr>
        <p:grpSpPr>
          <a:xfrm>
            <a:off y="5499100" x="7065961"/>
            <a:ext cy="584100" cx="414299"/>
            <a:chOff y="5499100" x="7065961"/>
            <a:chExt cy="584100" cx="414299"/>
          </a:xfrm>
        </p:grpSpPr>
        <p:pic>
          <p:nvPicPr>
            <p:cNvPr id="645" name="Shape 645"/>
            <p:cNvPicPr preferRelativeResize="0"/>
            <p:nvPr/>
          </p:nvPicPr>
          <p:blipFill rotWithShape="1">
            <a:blip r:embed="rId20"/>
            <a:srcRect t="0" b="0" r="0" l="0"/>
            <a:stretch/>
          </p:blipFill>
          <p:spPr>
            <a:xfrm>
              <a:off y="5499100" x="7065961"/>
              <a:ext cy="584100" cx="414299"/>
            </a:xfrm>
            <a:prstGeom prst="rect">
              <a:avLst/>
            </a:prstGeom>
            <a:noFill/>
            <a:ln>
              <a:noFill/>
            </a:ln>
          </p:spPr>
        </p:pic>
        <p:sp>
          <p:nvSpPr>
            <p:cNvPr id="646" name="Shape 646"/>
            <p:cNvSpPr txBox="1"/>
            <p:nvPr/>
          </p:nvSpPr>
          <p:spPr>
            <a:xfrm rot="-58729">
              <a:off y="5592815" x="7127922"/>
              <a:ext cy="355555" cx="2985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sp>
        <p:nvSpPr>
          <p:cNvPr id="647" name="Shape 647"/>
          <p:cNvSpPr txBox="1"/>
          <p:nvPr/>
        </p:nvSpPr>
        <p:spPr>
          <a:xfrm>
            <a:off y="5616575" x="7378700"/>
            <a:ext cy="369900" cx="3428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1800" lang="en" i="0">
                <a:solidFill>
                  <a:srgbClr val="000000"/>
                </a:solidFill>
                <a:latin typeface="Arial"/>
                <a:ea typeface="Arial"/>
                <a:cs typeface="Arial"/>
                <a:sym typeface="Arial"/>
              </a:rPr>
              <a:t>…</a:t>
            </a:r>
          </a:p>
        </p:txBody>
      </p:sp>
      <p:cxnSp>
        <p:nvCxnSpPr>
          <p:cNvPr id="648" name="Shape 648"/>
          <p:cNvCxnSpPr/>
          <p:nvPr/>
        </p:nvCxnSpPr>
        <p:spPr>
          <a:xfrm rot="-5400000">
            <a:off y="5049073" x="7339861"/>
            <a:ext cy="549300" cx="420600"/>
          </a:xfrm>
          <a:prstGeom prst="straightConnector1">
            <a:avLst/>
          </a:prstGeom>
          <a:noFill/>
          <a:ln w="9525" cap="rnd">
            <a:solidFill>
              <a:srgbClr val="000000"/>
            </a:solidFill>
            <a:prstDash val="solid"/>
            <a:miter/>
            <a:headEnd w="med" len="med" type="none"/>
            <a:tailEnd w="med" len="med" type="none"/>
          </a:ln>
        </p:spPr>
      </p:cxnSp>
      <p:cxnSp>
        <p:nvCxnSpPr>
          <p:cNvPr id="649" name="Shape 649"/>
          <p:cNvCxnSpPr/>
          <p:nvPr/>
        </p:nvCxnSpPr>
        <p:spPr>
          <a:xfrm rot="10800000" flipH="1">
            <a:off y="5149124" x="6890611"/>
            <a:ext cy="349200" cx="420600"/>
          </a:xfrm>
          <a:prstGeom prst="straightConnector1">
            <a:avLst/>
          </a:prstGeom>
          <a:noFill/>
          <a:ln w="9525" cap="rnd">
            <a:solidFill>
              <a:srgbClr val="000000"/>
            </a:solidFill>
            <a:prstDash val="solid"/>
            <a:miter/>
            <a:headEnd w="med" len="med" type="none"/>
            <a:tailEnd w="med" len="med" type="none"/>
          </a:ln>
        </p:spPr>
      </p:cxnSp>
      <p:grpSp>
        <p:nvGrpSpPr>
          <p:cNvPr id="650" name="Shape 650"/>
          <p:cNvGrpSpPr/>
          <p:nvPr/>
        </p:nvGrpSpPr>
        <p:grpSpPr>
          <a:xfrm>
            <a:off y="5499100" x="7065961"/>
            <a:ext cy="584100" cx="414299"/>
            <a:chOff y="5499100" x="7065961"/>
            <a:chExt cy="584100" cx="414299"/>
          </a:xfrm>
        </p:grpSpPr>
        <p:pic>
          <p:nvPicPr>
            <p:cNvPr id="651" name="Shape 651"/>
            <p:cNvPicPr preferRelativeResize="0"/>
            <p:nvPr/>
          </p:nvPicPr>
          <p:blipFill rotWithShape="1">
            <a:blip r:embed="rId21"/>
            <a:srcRect t="0" b="0" r="0" l="0"/>
            <a:stretch/>
          </p:blipFill>
          <p:spPr>
            <a:xfrm>
              <a:off y="5499100" x="7065961"/>
              <a:ext cy="584100" cx="414299"/>
            </a:xfrm>
            <a:prstGeom prst="rect">
              <a:avLst/>
            </a:prstGeom>
            <a:noFill/>
            <a:ln>
              <a:noFill/>
            </a:ln>
          </p:spPr>
        </p:pic>
        <p:sp>
          <p:nvSpPr>
            <p:cNvPr id="652" name="Shape 652"/>
            <p:cNvSpPr txBox="1"/>
            <p:nvPr/>
          </p:nvSpPr>
          <p:spPr>
            <a:xfrm rot="-58436">
              <a:off y="5594416" x="7126349"/>
              <a:ext cy="354056"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grpSp>
        <p:nvGrpSpPr>
          <p:cNvPr id="653" name="Shape 653"/>
          <p:cNvGrpSpPr/>
          <p:nvPr/>
        </p:nvGrpSpPr>
        <p:grpSpPr>
          <a:xfrm>
            <a:off y="5499100" x="7620000"/>
            <a:ext cy="584100" cx="414299"/>
            <a:chOff y="5499100" x="7620000"/>
            <a:chExt cy="584100" cx="414299"/>
          </a:xfrm>
        </p:grpSpPr>
        <p:pic>
          <p:nvPicPr>
            <p:cNvPr id="654" name="Shape 654"/>
            <p:cNvPicPr preferRelativeResize="0"/>
            <p:nvPr/>
          </p:nvPicPr>
          <p:blipFill rotWithShape="1">
            <a:blip r:embed="rId22"/>
            <a:srcRect t="0" b="0" r="0" l="0"/>
            <a:stretch/>
          </p:blipFill>
          <p:spPr>
            <a:xfrm>
              <a:off y="5499100" x="7620000"/>
              <a:ext cy="584100" cx="414299"/>
            </a:xfrm>
            <a:prstGeom prst="rect">
              <a:avLst/>
            </a:prstGeom>
            <a:noFill/>
            <a:ln>
              <a:noFill/>
            </a:ln>
          </p:spPr>
        </p:pic>
        <p:sp>
          <p:nvSpPr>
            <p:cNvPr id="655" name="Shape 655"/>
            <p:cNvSpPr txBox="1"/>
            <p:nvPr/>
          </p:nvSpPr>
          <p:spPr>
            <a:xfrm rot="-58436">
              <a:off y="5596004" x="7678799"/>
              <a:ext cy="354056"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grpSp>
        <p:nvGrpSpPr>
          <p:cNvPr id="656" name="Shape 656"/>
          <p:cNvGrpSpPr/>
          <p:nvPr/>
        </p:nvGrpSpPr>
        <p:grpSpPr>
          <a:xfrm>
            <a:off y="5499100" x="6718300"/>
            <a:ext cy="584100" cx="414299"/>
            <a:chOff y="5499100" x="6718300"/>
            <a:chExt cy="584100" cx="414299"/>
          </a:xfrm>
        </p:grpSpPr>
        <p:pic>
          <p:nvPicPr>
            <p:cNvPr id="657" name="Shape 657"/>
            <p:cNvPicPr preferRelativeResize="0"/>
            <p:nvPr/>
          </p:nvPicPr>
          <p:blipFill rotWithShape="1">
            <a:blip r:embed="rId23"/>
            <a:srcRect t="0" b="0" r="0" l="0"/>
            <a:stretch/>
          </p:blipFill>
          <p:spPr>
            <a:xfrm>
              <a:off y="5499100" x="6718300"/>
              <a:ext cy="584100" cx="414299"/>
            </a:xfrm>
            <a:prstGeom prst="rect">
              <a:avLst/>
            </a:prstGeom>
            <a:noFill/>
            <a:ln>
              <a:noFill/>
            </a:ln>
          </p:spPr>
        </p:pic>
        <p:sp>
          <p:nvSpPr>
            <p:cNvPr id="658" name="Shape 658"/>
            <p:cNvSpPr txBox="1"/>
            <p:nvPr/>
          </p:nvSpPr>
          <p:spPr>
            <a:xfrm rot="-58436">
              <a:off y="5596004" x="6777099"/>
              <a:ext cy="354056"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grpSp>
        <p:nvGrpSpPr>
          <p:cNvPr id="659" name="Shape 659"/>
          <p:cNvGrpSpPr/>
          <p:nvPr/>
        </p:nvGrpSpPr>
        <p:grpSpPr>
          <a:xfrm>
            <a:off y="5492750" x="7065961"/>
            <a:ext cy="584100" cx="414299"/>
            <a:chOff y="5492750" x="7065961"/>
            <a:chExt cy="584100" cx="414299"/>
          </a:xfrm>
        </p:grpSpPr>
        <p:pic>
          <p:nvPicPr>
            <p:cNvPr id="660" name="Shape 660"/>
            <p:cNvPicPr preferRelativeResize="0"/>
            <p:nvPr/>
          </p:nvPicPr>
          <p:blipFill rotWithShape="1">
            <a:blip r:embed="rId24"/>
            <a:srcRect t="0" b="0" r="0" l="0"/>
            <a:stretch/>
          </p:blipFill>
          <p:spPr>
            <a:xfrm>
              <a:off y="5492750" x="7065961"/>
              <a:ext cy="584100" cx="414299"/>
            </a:xfrm>
            <a:prstGeom prst="rect">
              <a:avLst/>
            </a:prstGeom>
            <a:noFill/>
            <a:ln>
              <a:noFill/>
            </a:ln>
          </p:spPr>
        </p:pic>
        <p:sp>
          <p:nvSpPr>
            <p:cNvPr id="661" name="Shape 661"/>
            <p:cNvSpPr txBox="1"/>
            <p:nvPr/>
          </p:nvSpPr>
          <p:spPr>
            <a:xfrm rot="-58436">
              <a:off y="5589653" x="7123160"/>
              <a:ext cy="355555"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grpSp>
        <p:nvGrpSpPr>
          <p:cNvPr id="662" name="Shape 662"/>
          <p:cNvGrpSpPr/>
          <p:nvPr/>
        </p:nvGrpSpPr>
        <p:grpSpPr>
          <a:xfrm>
            <a:off y="5499100" x="7620000"/>
            <a:ext cy="584100" cx="414299"/>
            <a:chOff y="5499100" x="7620000"/>
            <a:chExt cy="584100" cx="414299"/>
          </a:xfrm>
        </p:grpSpPr>
        <p:pic>
          <p:nvPicPr>
            <p:cNvPr id="663" name="Shape 663"/>
            <p:cNvPicPr preferRelativeResize="0"/>
            <p:nvPr/>
          </p:nvPicPr>
          <p:blipFill rotWithShape="1">
            <a:blip r:embed="rId25"/>
            <a:srcRect t="0" b="0" r="0" l="0"/>
            <a:stretch/>
          </p:blipFill>
          <p:spPr>
            <a:xfrm>
              <a:off y="5499100" x="7620000"/>
              <a:ext cy="584100" cx="414299"/>
            </a:xfrm>
            <a:prstGeom prst="rect">
              <a:avLst/>
            </a:prstGeom>
            <a:noFill/>
            <a:ln>
              <a:noFill/>
            </a:ln>
          </p:spPr>
        </p:pic>
        <p:sp>
          <p:nvSpPr>
            <p:cNvPr id="664" name="Shape 664"/>
            <p:cNvSpPr txBox="1"/>
            <p:nvPr/>
          </p:nvSpPr>
          <p:spPr>
            <a:xfrm rot="-58436">
              <a:off y="5594416" x="7678799"/>
              <a:ext cy="354056"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grpSp>
        <p:nvGrpSpPr>
          <p:cNvPr id="665" name="Shape 665"/>
          <p:cNvGrpSpPr/>
          <p:nvPr/>
        </p:nvGrpSpPr>
        <p:grpSpPr>
          <a:xfrm>
            <a:off y="5510212" x="6718300"/>
            <a:ext cy="585899" cx="414299"/>
            <a:chOff y="5510212" x="6718300"/>
            <a:chExt cy="585899" cx="414299"/>
          </a:xfrm>
        </p:grpSpPr>
        <p:pic>
          <p:nvPicPr>
            <p:cNvPr id="666" name="Shape 666"/>
            <p:cNvPicPr preferRelativeResize="0"/>
            <p:nvPr/>
          </p:nvPicPr>
          <p:blipFill rotWithShape="1">
            <a:blip r:embed="rId26"/>
            <a:srcRect t="0" b="0" r="0" l="0"/>
            <a:stretch/>
          </p:blipFill>
          <p:spPr>
            <a:xfrm>
              <a:off y="5510212" x="6718300"/>
              <a:ext cy="585899" cx="414299"/>
            </a:xfrm>
            <a:prstGeom prst="rect">
              <a:avLst/>
            </a:prstGeom>
            <a:noFill/>
            <a:ln>
              <a:noFill/>
            </a:ln>
          </p:spPr>
        </p:pic>
        <p:sp>
          <p:nvSpPr>
            <p:cNvPr id="667" name="Shape 667"/>
            <p:cNvSpPr txBox="1"/>
            <p:nvPr/>
          </p:nvSpPr>
          <p:spPr>
            <a:xfrm rot="-58436">
              <a:off y="5605528" x="6777085"/>
              <a:ext cy="355555"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cxnSp>
        <p:nvCxnSpPr>
          <p:cNvPr id="668" name="Shape 668"/>
          <p:cNvCxnSpPr/>
          <p:nvPr/>
        </p:nvCxnSpPr>
        <p:spPr>
          <a:xfrm rot="-5400000">
            <a:off y="4875912" x="5612574"/>
            <a:ext cy="896999" cx="422399"/>
          </a:xfrm>
          <a:prstGeom prst="straightConnector1">
            <a:avLst/>
          </a:prstGeom>
          <a:noFill/>
          <a:ln w="9525" cap="rnd">
            <a:solidFill>
              <a:srgbClr val="000000"/>
            </a:solidFill>
            <a:prstDash val="solid"/>
            <a:miter/>
            <a:headEnd w="med" len="med" type="none"/>
            <a:tailEnd w="med" len="med" type="none"/>
          </a:ln>
        </p:spPr>
      </p:cxnSp>
      <p:cxnSp>
        <p:nvCxnSpPr>
          <p:cNvPr id="669" name="Shape 669"/>
          <p:cNvCxnSpPr/>
          <p:nvPr/>
        </p:nvCxnSpPr>
        <p:spPr>
          <a:xfrm rot="10800000" flipH="1">
            <a:off y="5323662" x="5163323"/>
            <a:ext cy="1500" cx="422399"/>
          </a:xfrm>
          <a:prstGeom prst="straightConnector1">
            <a:avLst/>
          </a:prstGeom>
          <a:noFill/>
          <a:ln w="9525" cap="rnd">
            <a:solidFill>
              <a:srgbClr val="000000"/>
            </a:solidFill>
            <a:prstDash val="solid"/>
            <a:miter/>
            <a:headEnd w="med" len="med" type="none"/>
            <a:tailEnd w="med" len="med" type="none"/>
          </a:ln>
        </p:spPr>
      </p:cxnSp>
      <p:cxnSp>
        <p:nvCxnSpPr>
          <p:cNvPr id="670" name="Shape 670"/>
          <p:cNvCxnSpPr/>
          <p:nvPr/>
        </p:nvCxnSpPr>
        <p:spPr>
          <a:xfrm rot="10800000" flipH="1">
            <a:off y="4873512" x="5613287"/>
            <a:ext cy="901799" cx="422399"/>
          </a:xfrm>
          <a:prstGeom prst="straightConnector1">
            <a:avLst/>
          </a:prstGeom>
          <a:noFill/>
          <a:ln w="9525" cap="rnd">
            <a:solidFill>
              <a:srgbClr val="000000"/>
            </a:solidFill>
            <a:prstDash val="solid"/>
            <a:miter/>
            <a:headEnd w="med" len="med" type="none"/>
            <a:tailEnd w="med" len="med" type="none"/>
          </a:ln>
        </p:spPr>
      </p:cxnSp>
      <p:cxnSp>
        <p:nvCxnSpPr>
          <p:cNvPr id="671" name="Shape 671"/>
          <p:cNvCxnSpPr/>
          <p:nvPr/>
        </p:nvCxnSpPr>
        <p:spPr>
          <a:xfrm rot="10800000" flipH="1">
            <a:off y="5322762" x="6062537"/>
            <a:ext cy="3299" cx="422399"/>
          </a:xfrm>
          <a:prstGeom prst="straightConnector1">
            <a:avLst/>
          </a:prstGeom>
          <a:noFill/>
          <a:ln w="9525" cap="rnd">
            <a:solidFill>
              <a:srgbClr val="000000"/>
            </a:solidFill>
            <a:prstDash val="solid"/>
            <a:miter/>
            <a:headEnd w="med" len="med" type="none"/>
            <a:tailEnd w="med" len="med" type="none"/>
          </a:ln>
        </p:spPr>
      </p:cxnSp>
      <p:grpSp>
        <p:nvGrpSpPr>
          <p:cNvPr id="672" name="Shape 672"/>
          <p:cNvGrpSpPr/>
          <p:nvPr/>
        </p:nvGrpSpPr>
        <p:grpSpPr>
          <a:xfrm>
            <a:off y="5499100" x="5168900"/>
            <a:ext cy="584100" cx="414299"/>
            <a:chOff y="5499100" x="5016500"/>
            <a:chExt cy="584100" cx="414299"/>
          </a:xfrm>
        </p:grpSpPr>
        <p:pic>
          <p:nvPicPr>
            <p:cNvPr id="673" name="Shape 673"/>
            <p:cNvPicPr preferRelativeResize="0"/>
            <p:nvPr/>
          </p:nvPicPr>
          <p:blipFill rotWithShape="1">
            <a:blip r:embed="rId27"/>
            <a:srcRect t="0" b="0" r="0" l="0"/>
            <a:stretch/>
          </p:blipFill>
          <p:spPr>
            <a:xfrm>
              <a:off y="5499100" x="5016500"/>
              <a:ext cy="584100" cx="414299"/>
            </a:xfrm>
            <a:prstGeom prst="rect">
              <a:avLst/>
            </a:prstGeom>
            <a:noFill/>
            <a:ln>
              <a:noFill/>
            </a:ln>
          </p:spPr>
        </p:pic>
        <p:sp>
          <p:nvSpPr>
            <p:cNvPr id="674" name="Shape 674"/>
            <p:cNvSpPr txBox="1"/>
            <p:nvPr/>
          </p:nvSpPr>
          <p:spPr>
            <a:xfrm rot="-58436">
              <a:off y="5594416" x="5075299"/>
              <a:ext cy="354056"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grpSp>
        <p:nvGrpSpPr>
          <p:cNvPr id="675" name="Shape 675"/>
          <p:cNvGrpSpPr/>
          <p:nvPr/>
        </p:nvGrpSpPr>
        <p:grpSpPr>
          <a:xfrm>
            <a:off y="5499100" x="6065837"/>
            <a:ext cy="584100" cx="414299"/>
            <a:chOff y="5499100" x="5913437"/>
            <a:chExt cy="584100" cx="414299"/>
          </a:xfrm>
        </p:grpSpPr>
        <p:pic>
          <p:nvPicPr>
            <p:cNvPr id="676" name="Shape 676"/>
            <p:cNvPicPr preferRelativeResize="0"/>
            <p:nvPr/>
          </p:nvPicPr>
          <p:blipFill rotWithShape="1">
            <a:blip r:embed="rId28"/>
            <a:srcRect t="0" b="0" r="0" l="0"/>
            <a:stretch/>
          </p:blipFill>
          <p:spPr>
            <a:xfrm>
              <a:off y="5499100" x="5913437"/>
              <a:ext cy="584100" cx="414299"/>
            </a:xfrm>
            <a:prstGeom prst="rect">
              <a:avLst/>
            </a:prstGeom>
            <a:noFill/>
            <a:ln>
              <a:noFill/>
            </a:ln>
          </p:spPr>
        </p:pic>
        <p:sp>
          <p:nvSpPr>
            <p:cNvPr id="677" name="Shape 677"/>
            <p:cNvSpPr txBox="1"/>
            <p:nvPr/>
          </p:nvSpPr>
          <p:spPr>
            <a:xfrm rot="-58436">
              <a:off y="5594416" x="5973824"/>
              <a:ext cy="354056"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grpSp>
        <p:nvGrpSpPr>
          <p:cNvPr id="678" name="Shape 678"/>
          <p:cNvGrpSpPr/>
          <p:nvPr/>
        </p:nvGrpSpPr>
        <p:grpSpPr>
          <a:xfrm>
            <a:off y="5499100" x="5510212"/>
            <a:ext cy="584100" cx="414299"/>
            <a:chOff y="5499100" x="5357812"/>
            <a:chExt cy="584100" cx="414299"/>
          </a:xfrm>
        </p:grpSpPr>
        <p:pic>
          <p:nvPicPr>
            <p:cNvPr id="679" name="Shape 679"/>
            <p:cNvPicPr preferRelativeResize="0"/>
            <p:nvPr/>
          </p:nvPicPr>
          <p:blipFill rotWithShape="1">
            <a:blip r:embed="rId29"/>
            <a:srcRect t="0" b="0" r="0" l="0"/>
            <a:stretch/>
          </p:blipFill>
          <p:spPr>
            <a:xfrm>
              <a:off y="5499100" x="5357812"/>
              <a:ext cy="584100" cx="414299"/>
            </a:xfrm>
            <a:prstGeom prst="rect">
              <a:avLst/>
            </a:prstGeom>
            <a:noFill/>
            <a:ln>
              <a:noFill/>
            </a:ln>
          </p:spPr>
        </p:pic>
        <p:sp>
          <p:nvSpPr>
            <p:cNvPr id="680" name="Shape 680"/>
            <p:cNvSpPr txBox="1"/>
            <p:nvPr/>
          </p:nvSpPr>
          <p:spPr>
            <a:xfrm rot="-58436">
              <a:off y="5594416" x="5421374"/>
              <a:ext cy="354056"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sp>
        <p:nvSpPr>
          <p:cNvPr id="681" name="Shape 681"/>
          <p:cNvSpPr txBox="1"/>
          <p:nvPr/>
        </p:nvSpPr>
        <p:spPr>
          <a:xfrm>
            <a:off y="5618162" x="5838825"/>
            <a:ext cy="369900" cx="3443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1800" lang="en" i="0">
                <a:solidFill>
                  <a:srgbClr val="000000"/>
                </a:solidFill>
                <a:latin typeface="Arial"/>
                <a:ea typeface="Arial"/>
                <a:cs typeface="Arial"/>
                <a:sym typeface="Arial"/>
              </a:rPr>
              <a:t>…</a:t>
            </a:r>
          </a:p>
        </p:txBody>
      </p:sp>
      <p:cxnSp>
        <p:nvCxnSpPr>
          <p:cNvPr id="682" name="Shape 682"/>
          <p:cNvCxnSpPr/>
          <p:nvPr/>
        </p:nvCxnSpPr>
        <p:spPr>
          <a:xfrm rot="-5400000">
            <a:off y="5049011" x="5785549"/>
            <a:ext cy="550799" cx="422399"/>
          </a:xfrm>
          <a:prstGeom prst="straightConnector1">
            <a:avLst/>
          </a:prstGeom>
          <a:noFill/>
          <a:ln w="9525" cap="rnd">
            <a:solidFill>
              <a:srgbClr val="000000"/>
            </a:solidFill>
            <a:prstDash val="solid"/>
            <a:miter/>
            <a:headEnd w="med" len="med" type="none"/>
            <a:tailEnd w="med" len="med" type="none"/>
          </a:ln>
        </p:spPr>
      </p:cxnSp>
      <p:cxnSp>
        <p:nvCxnSpPr>
          <p:cNvPr id="683" name="Shape 683"/>
          <p:cNvCxnSpPr/>
          <p:nvPr/>
        </p:nvCxnSpPr>
        <p:spPr>
          <a:xfrm rot="10800000" flipH="1">
            <a:off y="5150561" x="5336299"/>
            <a:ext cy="347700" cx="422399"/>
          </a:xfrm>
          <a:prstGeom prst="straightConnector1">
            <a:avLst/>
          </a:prstGeom>
          <a:noFill/>
          <a:ln w="9525" cap="rnd">
            <a:solidFill>
              <a:srgbClr val="000000"/>
            </a:solidFill>
            <a:prstDash val="solid"/>
            <a:miter/>
            <a:headEnd w="med" len="med" type="none"/>
            <a:tailEnd w="med" len="med" type="none"/>
          </a:ln>
        </p:spPr>
      </p:cxnSp>
      <p:grpSp>
        <p:nvGrpSpPr>
          <p:cNvPr id="684" name="Shape 684"/>
          <p:cNvGrpSpPr/>
          <p:nvPr/>
        </p:nvGrpSpPr>
        <p:grpSpPr>
          <a:xfrm>
            <a:off y="5499100" x="5510212"/>
            <a:ext cy="584100" cx="414299"/>
            <a:chOff y="5499100" x="5357812"/>
            <a:chExt cy="584100" cx="414299"/>
          </a:xfrm>
        </p:grpSpPr>
        <p:pic>
          <p:nvPicPr>
            <p:cNvPr id="685" name="Shape 685"/>
            <p:cNvPicPr preferRelativeResize="0"/>
            <p:nvPr/>
          </p:nvPicPr>
          <p:blipFill rotWithShape="1">
            <a:blip r:embed="rId30"/>
            <a:srcRect t="0" b="0" r="0" l="0"/>
            <a:stretch/>
          </p:blipFill>
          <p:spPr>
            <a:xfrm>
              <a:off y="5499100" x="5357812"/>
              <a:ext cy="584100" cx="414299"/>
            </a:xfrm>
            <a:prstGeom prst="rect">
              <a:avLst/>
            </a:prstGeom>
            <a:noFill/>
            <a:ln>
              <a:noFill/>
            </a:ln>
          </p:spPr>
        </p:pic>
        <p:sp>
          <p:nvSpPr>
            <p:cNvPr id="686" name="Shape 686"/>
            <p:cNvSpPr txBox="1"/>
            <p:nvPr/>
          </p:nvSpPr>
          <p:spPr>
            <a:xfrm rot="-58436">
              <a:off y="5594416" x="5419786"/>
              <a:ext cy="354056"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grpSp>
        <p:nvGrpSpPr>
          <p:cNvPr id="687" name="Shape 687"/>
          <p:cNvGrpSpPr/>
          <p:nvPr/>
        </p:nvGrpSpPr>
        <p:grpSpPr>
          <a:xfrm>
            <a:off y="5499100" x="6065837"/>
            <a:ext cy="584100" cx="414299"/>
            <a:chOff y="5499100" x="5913437"/>
            <a:chExt cy="584100" cx="414299"/>
          </a:xfrm>
        </p:grpSpPr>
        <p:pic>
          <p:nvPicPr>
            <p:cNvPr id="688" name="Shape 688"/>
            <p:cNvPicPr preferRelativeResize="0"/>
            <p:nvPr/>
          </p:nvPicPr>
          <p:blipFill rotWithShape="1">
            <a:blip r:embed="rId31"/>
            <a:srcRect t="0" b="0" r="0" l="0"/>
            <a:stretch/>
          </p:blipFill>
          <p:spPr>
            <a:xfrm>
              <a:off y="5499100" x="5913437"/>
              <a:ext cy="584100" cx="414299"/>
            </a:xfrm>
            <a:prstGeom prst="rect">
              <a:avLst/>
            </a:prstGeom>
            <a:noFill/>
            <a:ln>
              <a:noFill/>
            </a:ln>
          </p:spPr>
        </p:pic>
        <p:sp>
          <p:nvSpPr>
            <p:cNvPr id="689" name="Shape 689"/>
            <p:cNvSpPr txBox="1"/>
            <p:nvPr/>
          </p:nvSpPr>
          <p:spPr>
            <a:xfrm rot="-58436">
              <a:off y="5596004" x="5972236"/>
              <a:ext cy="354056"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grpSp>
        <p:nvGrpSpPr>
          <p:cNvPr id="690" name="Shape 690"/>
          <p:cNvGrpSpPr/>
          <p:nvPr/>
        </p:nvGrpSpPr>
        <p:grpSpPr>
          <a:xfrm>
            <a:off y="5499100" x="5168900"/>
            <a:ext cy="584100" cx="409500"/>
            <a:chOff y="5499100" x="5016500"/>
            <a:chExt cy="584100" cx="409500"/>
          </a:xfrm>
        </p:grpSpPr>
        <p:pic>
          <p:nvPicPr>
            <p:cNvPr id="691" name="Shape 691"/>
            <p:cNvPicPr preferRelativeResize="0"/>
            <p:nvPr/>
          </p:nvPicPr>
          <p:blipFill rotWithShape="1">
            <a:blip r:embed="rId32"/>
            <a:srcRect t="0" b="0" r="0" l="0"/>
            <a:stretch/>
          </p:blipFill>
          <p:spPr>
            <a:xfrm>
              <a:off y="5499100" x="5016500"/>
              <a:ext cy="584100" cx="409500"/>
            </a:xfrm>
            <a:prstGeom prst="rect">
              <a:avLst/>
            </a:prstGeom>
            <a:noFill/>
            <a:ln>
              <a:noFill/>
            </a:ln>
          </p:spPr>
        </p:pic>
        <p:sp>
          <p:nvSpPr>
            <p:cNvPr id="692" name="Shape 692"/>
            <p:cNvSpPr txBox="1"/>
            <p:nvPr/>
          </p:nvSpPr>
          <p:spPr>
            <a:xfrm rot="-58729">
              <a:off y="5592815" x="5075298"/>
              <a:ext cy="354056" cx="2985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grpSp>
        <p:nvGrpSpPr>
          <p:cNvPr id="693" name="Shape 693"/>
          <p:cNvGrpSpPr/>
          <p:nvPr/>
        </p:nvGrpSpPr>
        <p:grpSpPr>
          <a:xfrm>
            <a:off y="5492750" x="5510212"/>
            <a:ext cy="584100" cx="414299"/>
            <a:chOff y="5492750" x="5357812"/>
            <a:chExt cy="584100" cx="414299"/>
          </a:xfrm>
        </p:grpSpPr>
        <p:pic>
          <p:nvPicPr>
            <p:cNvPr id="694" name="Shape 694"/>
            <p:cNvPicPr preferRelativeResize="0"/>
            <p:nvPr/>
          </p:nvPicPr>
          <p:blipFill rotWithShape="1">
            <a:blip r:embed="rId33"/>
            <a:srcRect t="0" b="0" r="0" l="0"/>
            <a:stretch/>
          </p:blipFill>
          <p:spPr>
            <a:xfrm>
              <a:off y="5492750" x="5357812"/>
              <a:ext cy="584100" cx="414299"/>
            </a:xfrm>
            <a:prstGeom prst="rect">
              <a:avLst/>
            </a:prstGeom>
            <a:noFill/>
            <a:ln>
              <a:noFill/>
            </a:ln>
          </p:spPr>
        </p:pic>
        <p:sp>
          <p:nvSpPr>
            <p:cNvPr id="695" name="Shape 695"/>
            <p:cNvSpPr txBox="1"/>
            <p:nvPr/>
          </p:nvSpPr>
          <p:spPr>
            <a:xfrm rot="-58436">
              <a:off y="5589654" x="5419786"/>
              <a:ext cy="354056"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grpSp>
        <p:nvGrpSpPr>
          <p:cNvPr id="696" name="Shape 696"/>
          <p:cNvGrpSpPr/>
          <p:nvPr/>
        </p:nvGrpSpPr>
        <p:grpSpPr>
          <a:xfrm>
            <a:off y="5505450" x="6059487"/>
            <a:ext cy="584100" cx="414299"/>
            <a:chOff y="5505450" x="5907087"/>
            <a:chExt cy="584100" cx="414299"/>
          </a:xfrm>
        </p:grpSpPr>
        <p:pic>
          <p:nvPicPr>
            <p:cNvPr id="697" name="Shape 697"/>
            <p:cNvPicPr preferRelativeResize="0"/>
            <p:nvPr/>
          </p:nvPicPr>
          <p:blipFill rotWithShape="1">
            <a:blip r:embed="rId34"/>
            <a:srcRect t="0" b="0" r="0" l="0"/>
            <a:stretch/>
          </p:blipFill>
          <p:spPr>
            <a:xfrm>
              <a:off y="5505450" x="5907087"/>
              <a:ext cy="584100" cx="414299"/>
            </a:xfrm>
            <a:prstGeom prst="rect">
              <a:avLst/>
            </a:prstGeom>
            <a:noFill/>
            <a:ln>
              <a:noFill/>
            </a:ln>
          </p:spPr>
        </p:pic>
        <p:sp>
          <p:nvSpPr>
            <p:cNvPr id="698" name="Shape 698"/>
            <p:cNvSpPr txBox="1"/>
            <p:nvPr/>
          </p:nvSpPr>
          <p:spPr>
            <a:xfrm rot="-58729">
              <a:off y="5597578" x="5967473"/>
              <a:ext cy="354056" cx="2985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grpSp>
        <p:nvGrpSpPr>
          <p:cNvPr id="699" name="Shape 699"/>
          <p:cNvGrpSpPr/>
          <p:nvPr/>
        </p:nvGrpSpPr>
        <p:grpSpPr>
          <a:xfrm>
            <a:off y="5505450" x="6059487"/>
            <a:ext cy="584100" cx="414299"/>
            <a:chOff y="5505450" x="5907087"/>
            <a:chExt cy="584100" cx="414299"/>
          </a:xfrm>
        </p:grpSpPr>
        <p:pic>
          <p:nvPicPr>
            <p:cNvPr id="700" name="Shape 700"/>
            <p:cNvPicPr preferRelativeResize="0"/>
            <p:nvPr/>
          </p:nvPicPr>
          <p:blipFill rotWithShape="1">
            <a:blip r:embed="rId35"/>
            <a:srcRect t="0" b="0" r="0" l="0"/>
            <a:stretch/>
          </p:blipFill>
          <p:spPr>
            <a:xfrm>
              <a:off y="5505450" x="5907087"/>
              <a:ext cy="584100" cx="414299"/>
            </a:xfrm>
            <a:prstGeom prst="rect">
              <a:avLst/>
            </a:prstGeom>
            <a:noFill/>
            <a:ln>
              <a:noFill/>
            </a:ln>
          </p:spPr>
        </p:pic>
        <p:sp>
          <p:nvSpPr>
            <p:cNvPr id="701" name="Shape 701"/>
            <p:cNvSpPr txBox="1"/>
            <p:nvPr/>
          </p:nvSpPr>
          <p:spPr>
            <a:xfrm rot="-58436">
              <a:off y="5602354" x="5965886"/>
              <a:ext cy="354056"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grpSp>
        <p:nvGrpSpPr>
          <p:cNvPr id="702" name="Shape 702"/>
          <p:cNvGrpSpPr/>
          <p:nvPr/>
        </p:nvGrpSpPr>
        <p:grpSpPr>
          <a:xfrm>
            <a:off y="5499100" x="6059487"/>
            <a:ext cy="584100" cx="414299"/>
            <a:chOff y="5499100" x="5907087"/>
            <a:chExt cy="584100" cx="414299"/>
          </a:xfrm>
        </p:grpSpPr>
        <p:pic>
          <p:nvPicPr>
            <p:cNvPr id="703" name="Shape 703"/>
            <p:cNvPicPr preferRelativeResize="0"/>
            <p:nvPr/>
          </p:nvPicPr>
          <p:blipFill rotWithShape="1">
            <a:blip r:embed="rId36"/>
            <a:srcRect t="0" b="0" r="0" l="0"/>
            <a:stretch/>
          </p:blipFill>
          <p:spPr>
            <a:xfrm>
              <a:off y="5499100" x="5907087"/>
              <a:ext cy="584100" cx="414299"/>
            </a:xfrm>
            <a:prstGeom prst="rect">
              <a:avLst/>
            </a:prstGeom>
            <a:noFill/>
            <a:ln>
              <a:noFill/>
            </a:ln>
          </p:spPr>
        </p:pic>
        <p:sp>
          <p:nvSpPr>
            <p:cNvPr id="704" name="Shape 704"/>
            <p:cNvSpPr txBox="1"/>
            <p:nvPr/>
          </p:nvSpPr>
          <p:spPr>
            <a:xfrm rot="-58436">
              <a:off y="5596003" x="5967460"/>
              <a:ext cy="355555"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grpSp>
        <p:nvGrpSpPr>
          <p:cNvPr id="705" name="Shape 705"/>
          <p:cNvGrpSpPr/>
          <p:nvPr/>
        </p:nvGrpSpPr>
        <p:grpSpPr>
          <a:xfrm>
            <a:off y="5505450" x="5157787"/>
            <a:ext cy="584100" cx="414299"/>
            <a:chOff y="5505450" x="5005387"/>
            <a:chExt cy="584100" cx="414299"/>
          </a:xfrm>
        </p:grpSpPr>
        <p:pic>
          <p:nvPicPr>
            <p:cNvPr id="706" name="Shape 706"/>
            <p:cNvPicPr preferRelativeResize="0"/>
            <p:nvPr/>
          </p:nvPicPr>
          <p:blipFill rotWithShape="1">
            <a:blip r:embed="rId37"/>
            <a:srcRect t="0" b="0" r="0" l="0"/>
            <a:stretch/>
          </p:blipFill>
          <p:spPr>
            <a:xfrm>
              <a:off y="5505450" x="5005387"/>
              <a:ext cy="584100" cx="414299"/>
            </a:xfrm>
            <a:prstGeom prst="rect">
              <a:avLst/>
            </a:prstGeom>
            <a:noFill/>
            <a:ln>
              <a:noFill/>
            </a:ln>
          </p:spPr>
        </p:pic>
        <p:sp>
          <p:nvSpPr>
            <p:cNvPr id="707" name="Shape 707"/>
            <p:cNvSpPr txBox="1"/>
            <p:nvPr/>
          </p:nvSpPr>
          <p:spPr>
            <a:xfrm rot="-58729">
              <a:off y="5597578" x="5067347"/>
              <a:ext cy="355555" cx="2985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grpSp>
        <p:nvGrpSpPr>
          <p:cNvPr id="708" name="Shape 708"/>
          <p:cNvGrpSpPr/>
          <p:nvPr/>
        </p:nvGrpSpPr>
        <p:grpSpPr>
          <a:xfrm>
            <a:off y="5499100" x="5510212"/>
            <a:ext cy="584100" cx="414299"/>
            <a:chOff y="5499100" x="5357812"/>
            <a:chExt cy="584100" cx="414299"/>
          </a:xfrm>
        </p:grpSpPr>
        <p:pic>
          <p:nvPicPr>
            <p:cNvPr id="709" name="Shape 709"/>
            <p:cNvPicPr preferRelativeResize="0"/>
            <p:nvPr/>
          </p:nvPicPr>
          <p:blipFill rotWithShape="1">
            <a:blip r:embed="rId38"/>
            <a:srcRect t="0" b="0" r="0" l="0"/>
            <a:stretch/>
          </p:blipFill>
          <p:spPr>
            <a:xfrm>
              <a:off y="5499100" x="5357812"/>
              <a:ext cy="584100" cx="414299"/>
            </a:xfrm>
            <a:prstGeom prst="rect">
              <a:avLst/>
            </a:prstGeom>
            <a:noFill/>
            <a:ln>
              <a:noFill/>
            </a:ln>
          </p:spPr>
        </p:pic>
        <p:sp>
          <p:nvSpPr>
            <p:cNvPr id="710" name="Shape 710"/>
            <p:cNvSpPr txBox="1"/>
            <p:nvPr/>
          </p:nvSpPr>
          <p:spPr>
            <a:xfrm rot="-58436">
              <a:off y="5596003" x="5418185"/>
              <a:ext cy="355555" cx="300043"/>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1600" lang="en" i="0">
                  <a:solidFill>
                    <a:srgbClr val="FFFFFF"/>
                  </a:solidFill>
                  <a:latin typeface="Arial"/>
                  <a:ea typeface="Arial"/>
                  <a:cs typeface="Arial"/>
                  <a:sym typeface="Arial"/>
                </a:rPr>
                <a:t>A</a:t>
              </a:r>
            </a:p>
          </p:txBody>
        </p:sp>
      </p:gr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4" name="Shape 714"/>
        <p:cNvGrpSpPr/>
        <p:nvPr/>
      </p:nvGrpSpPr>
      <p:grpSpPr>
        <a:xfrm>
          <a:off y="0" x="0"/>
          <a:ext cy="0" cx="0"/>
          <a:chOff y="0" x="0"/>
          <a:chExt cy="0" cx="0"/>
        </a:xfrm>
      </p:grpSpPr>
      <p:sp>
        <p:nvSpPr>
          <p:cNvPr id="715" name="Shape 715"/>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VL2 Goals and Solutions</a:t>
            </a:r>
          </a:p>
        </p:txBody>
      </p:sp>
      <p:sp>
        <p:nvSpPr>
          <p:cNvPr id="716" name="Shape 716"/>
          <p:cNvSpPr/>
          <p:nvPr/>
        </p:nvSpPr>
        <p:spPr>
          <a:xfrm>
            <a:off y="1462087" x="6124575"/>
            <a:ext cy="4557599" cx="2867099"/>
          </a:xfrm>
          <a:prstGeom prst="roundRect">
            <a:avLst>
              <a:gd fmla="val 814" name="adj"/>
            </a:avLst>
          </a:prstGeom>
          <a:solidFill>
            <a:srgbClr val="D9D9D9"/>
          </a:solidFill>
          <a:ln>
            <a:noFill/>
          </a:ln>
        </p:spPr>
        <p:txBody>
          <a:bodyPr bIns="0" rIns="0" lIns="0" tIns="0" anchor="t"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2600" lang="en" i="0">
                <a:solidFill>
                  <a:srgbClr val="000000"/>
                </a:solidFill>
                <a:latin typeface="Arial"/>
                <a:ea typeface="Arial"/>
                <a:cs typeface="Arial"/>
                <a:sym typeface="Arial"/>
              </a:rPr>
              <a:t>Solution</a:t>
            </a:r>
          </a:p>
        </p:txBody>
      </p:sp>
      <p:sp>
        <p:nvSpPr>
          <p:cNvPr id="717" name="Shape 717"/>
          <p:cNvSpPr/>
          <p:nvPr/>
        </p:nvSpPr>
        <p:spPr>
          <a:xfrm>
            <a:off y="1462087" x="3224211"/>
            <a:ext cy="4557599" cx="2867099"/>
          </a:xfrm>
          <a:prstGeom prst="roundRect">
            <a:avLst>
              <a:gd fmla="val 742" name="adj"/>
            </a:avLst>
          </a:prstGeom>
          <a:solidFill>
            <a:srgbClr val="D9D9D9"/>
          </a:solidFill>
          <a:ln>
            <a:noFill/>
          </a:ln>
        </p:spPr>
        <p:txBody>
          <a:bodyPr bIns="0" rIns="0" lIns="0" tIns="0" anchor="t"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2600" lang="en" i="0">
                <a:solidFill>
                  <a:srgbClr val="000000"/>
                </a:solidFill>
                <a:latin typeface="Arial"/>
                <a:ea typeface="Arial"/>
                <a:cs typeface="Arial"/>
                <a:sym typeface="Arial"/>
              </a:rPr>
              <a:t>Approach</a:t>
            </a:r>
          </a:p>
        </p:txBody>
      </p:sp>
      <p:sp>
        <p:nvSpPr>
          <p:cNvPr id="718" name="Shape 718"/>
          <p:cNvSpPr/>
          <p:nvPr/>
        </p:nvSpPr>
        <p:spPr>
          <a:xfrm>
            <a:off y="1462087" x="323850"/>
            <a:ext cy="4557599" cx="2867099"/>
          </a:xfrm>
          <a:prstGeom prst="roundRect">
            <a:avLst>
              <a:gd fmla="val 886" name="adj"/>
            </a:avLst>
          </a:prstGeom>
          <a:solidFill>
            <a:srgbClr val="D9D9D9"/>
          </a:solidFill>
          <a:ln>
            <a:noFill/>
          </a:ln>
        </p:spPr>
        <p:txBody>
          <a:bodyPr bIns="0" rIns="0" lIns="0" tIns="0" anchor="t" anchorCtr="0">
            <a:noAutofit/>
          </a:bodyPr>
          <a:lstStyle/>
          <a:p>
            <a:pPr algn="ctr" rtl="0" lvl="0" marR="0" indent="0" marL="0">
              <a:lnSpc>
                <a:spcPct val="100000"/>
              </a:lnSpc>
              <a:spcBef>
                <a:spcPts val="0"/>
              </a:spcBef>
              <a:spcAft>
                <a:spcPts val="0"/>
              </a:spcAft>
              <a:buClr>
                <a:srgbClr val="000000"/>
              </a:buClr>
              <a:buSzPct val="25000"/>
              <a:buFont typeface="Arial"/>
              <a:buNone/>
            </a:pPr>
            <a:r>
              <a:rPr strike="noStrike" u="none" b="1" cap="none" baseline="0" sz="2600" lang="en" i="0">
                <a:solidFill>
                  <a:srgbClr val="000000"/>
                </a:solidFill>
                <a:latin typeface="Arial"/>
                <a:ea typeface="Arial"/>
                <a:cs typeface="Arial"/>
                <a:sym typeface="Arial"/>
              </a:rPr>
              <a:t>Objective</a:t>
            </a:r>
          </a:p>
        </p:txBody>
      </p:sp>
      <p:sp>
        <p:nvSpPr>
          <p:cNvPr id="719" name="Shape 719"/>
          <p:cNvSpPr/>
          <p:nvPr/>
        </p:nvSpPr>
        <p:spPr>
          <a:xfrm>
            <a:off y="3311525" x="390525"/>
            <a:ext cy="1209600" cx="2732100"/>
          </a:xfrm>
          <a:prstGeom prst="roundRect">
            <a:avLst>
              <a:gd fmla="val 2948" name="adj"/>
            </a:avLst>
          </a:prstGeom>
          <a:solidFill>
            <a:srgbClr val="33CC33"/>
          </a:solidFill>
          <a:ln w="9525" cap="rnd">
            <a:solidFill>
              <a:srgbClr val="F9F9F9"/>
            </a:solidFill>
            <a:prstDash val="solid"/>
            <a:miter/>
            <a:headEnd w="med" len="med" type="none"/>
            <a:tailEnd w="med" len="med" type="none"/>
          </a:ln>
        </p:spPr>
        <p:txBody>
          <a:bodyPr bIns="45700" rIns="91425" lIns="91425" tIns="45700" anchor="ctr" anchorCtr="0">
            <a:noAutofit/>
          </a:bodyPr>
          <a:lstStyle/>
          <a:p>
            <a:pPr algn="ctr" rtl="0" lvl="0" marR="0" indent="-290512" marL="341312">
              <a:lnSpc>
                <a:spcPct val="130000"/>
              </a:lnSpc>
              <a:spcBef>
                <a:spcPts val="0"/>
              </a:spcBef>
              <a:spcAft>
                <a:spcPts val="0"/>
              </a:spcAft>
              <a:buClr>
                <a:srgbClr val="FFFFFF"/>
              </a:buClr>
              <a:buSzPct val="25000"/>
              <a:buFont typeface="Arial"/>
              <a:buNone/>
            </a:pPr>
            <a:r>
              <a:rPr strike="noStrike" u="none" b="1" cap="none" baseline="0" sz="2000" lang="en" i="0">
                <a:solidFill>
                  <a:srgbClr val="FFFFFF"/>
                </a:solidFill>
                <a:latin typeface="Arial"/>
                <a:ea typeface="Arial"/>
                <a:cs typeface="Arial"/>
                <a:sym typeface="Arial"/>
              </a:rPr>
              <a:t>2. Uniform</a:t>
            </a:r>
            <a:br>
              <a:rPr strike="noStrike" u="none" b="1" cap="none" baseline="0" sz="2000" lang="en" i="0">
                <a:solidFill>
                  <a:srgbClr val="FFFFFF"/>
                </a:solidFill>
                <a:latin typeface="Arial"/>
                <a:ea typeface="Arial"/>
                <a:cs typeface="Arial"/>
                <a:sym typeface="Arial"/>
              </a:rPr>
            </a:br>
            <a:r>
              <a:rPr strike="noStrike" u="none" b="1" cap="none" baseline="0" sz="2000" lang="en" i="0">
                <a:solidFill>
                  <a:srgbClr val="FFFFFF"/>
                </a:solidFill>
                <a:latin typeface="Arial"/>
                <a:ea typeface="Arial"/>
                <a:cs typeface="Arial"/>
                <a:sym typeface="Arial"/>
              </a:rPr>
              <a:t>high capacity between servers</a:t>
            </a:r>
          </a:p>
        </p:txBody>
      </p:sp>
      <p:sp>
        <p:nvSpPr>
          <p:cNvPr id="720" name="Shape 720"/>
          <p:cNvSpPr/>
          <p:nvPr/>
        </p:nvSpPr>
        <p:spPr>
          <a:xfrm>
            <a:off y="4651375" x="3292475"/>
            <a:ext cy="1165199" cx="2730599"/>
          </a:xfrm>
          <a:prstGeom prst="roundRect">
            <a:avLst>
              <a:gd fmla="val 3083" name="adj"/>
            </a:avLst>
          </a:prstGeom>
          <a:solidFill>
            <a:srgbClr val="FFFFFF"/>
          </a:solidFill>
          <a:ln w="57150" cap="rnd">
            <a:solidFill>
              <a:srgbClr val="F47A00"/>
            </a:solidFill>
            <a:prstDash val="solid"/>
            <a:miter/>
            <a:headEnd w="med" len="med" type="none"/>
            <a:tailEnd w="med" len="med" type="none"/>
          </a:ln>
        </p:spPr>
        <p:txBody>
          <a:bodyPr bIns="0" rIns="0" lIns="0" tIns="0" anchor="ctr" anchorCtr="0">
            <a:noAutofit/>
          </a:bodyPr>
          <a:lstStyle/>
          <a:p>
            <a:pPr algn="ctr" rtl="0" lvl="0" marR="0" indent="0" marL="0">
              <a:lnSpc>
                <a:spcPct val="130000"/>
              </a:lnSpc>
              <a:spcBef>
                <a:spcPts val="0"/>
              </a:spcBef>
              <a:spcAft>
                <a:spcPts val="0"/>
              </a:spcAft>
              <a:buClr>
                <a:srgbClr val="FFAF5F"/>
              </a:buClr>
              <a:buSzPct val="25000"/>
              <a:buFont typeface="Arial"/>
              <a:buNone/>
            </a:pPr>
            <a:r>
              <a:rPr strike="noStrike" u="none" b="1" cap="none" baseline="0" sz="2000" lang="en" i="0">
                <a:solidFill>
                  <a:srgbClr val="FFAF5F"/>
                </a:solidFill>
                <a:latin typeface="Arial"/>
                <a:ea typeface="Arial"/>
                <a:cs typeface="Arial"/>
                <a:sym typeface="Arial"/>
              </a:rPr>
              <a:t>Enforce hose model using existing mechanisms only</a:t>
            </a:r>
          </a:p>
        </p:txBody>
      </p:sp>
      <p:sp>
        <p:nvSpPr>
          <p:cNvPr id="721" name="Shape 721"/>
          <p:cNvSpPr/>
          <p:nvPr/>
        </p:nvSpPr>
        <p:spPr>
          <a:xfrm>
            <a:off y="2041525" x="3292475"/>
            <a:ext cy="1125600" cx="2730599"/>
          </a:xfrm>
          <a:prstGeom prst="roundRect">
            <a:avLst>
              <a:gd fmla="val 2819" name="adj"/>
            </a:avLst>
          </a:prstGeom>
          <a:solidFill>
            <a:srgbClr val="FFFFFF"/>
          </a:solidFill>
          <a:ln w="57150" cap="rnd">
            <a:solidFill>
              <a:srgbClr val="660066"/>
            </a:solidFill>
            <a:prstDash val="solid"/>
            <a:miter/>
            <a:headEnd w="med" len="med" type="none"/>
            <a:tailEnd w="med" len="med" type="none"/>
          </a:ln>
        </p:spPr>
        <p:txBody>
          <a:bodyPr bIns="0" rIns="91425" lIns="91425" tIns="0" anchor="ctr" anchorCtr="0">
            <a:noAutofit/>
          </a:bodyPr>
          <a:lstStyle/>
          <a:p>
            <a:pPr algn="ctr" rtl="0" lvl="0" marR="0" indent="0" marL="0">
              <a:lnSpc>
                <a:spcPct val="130000"/>
              </a:lnSpc>
              <a:spcBef>
                <a:spcPts val="0"/>
              </a:spcBef>
              <a:spcAft>
                <a:spcPts val="0"/>
              </a:spcAft>
              <a:buClr>
                <a:srgbClr val="7030A0"/>
              </a:buClr>
              <a:buSzPct val="25000"/>
              <a:buFont typeface="Arial"/>
              <a:buNone/>
            </a:pPr>
            <a:r>
              <a:rPr strike="noStrike" u="none" b="1" cap="none" baseline="0" sz="2000" lang="en" i="0">
                <a:solidFill>
                  <a:srgbClr val="7030A0"/>
                </a:solidFill>
                <a:latin typeface="Arial"/>
                <a:ea typeface="Arial"/>
                <a:cs typeface="Arial"/>
                <a:sym typeface="Arial"/>
              </a:rPr>
              <a:t>Employ flat addressing</a:t>
            </a:r>
          </a:p>
        </p:txBody>
      </p:sp>
      <p:sp>
        <p:nvSpPr>
          <p:cNvPr id="722" name="Shape 722"/>
          <p:cNvSpPr/>
          <p:nvPr/>
        </p:nvSpPr>
        <p:spPr>
          <a:xfrm>
            <a:off y="2055811" x="392112"/>
            <a:ext cy="1097100" cx="2730599"/>
          </a:xfrm>
          <a:prstGeom prst="roundRect">
            <a:avLst>
              <a:gd fmla="val 2981" name="adj"/>
            </a:avLst>
          </a:prstGeom>
          <a:solidFill>
            <a:srgbClr val="660066"/>
          </a:solidFill>
          <a:ln w="9525" cap="rnd">
            <a:solidFill>
              <a:srgbClr val="000000"/>
            </a:solidFill>
            <a:prstDash val="solid"/>
            <a:miter/>
            <a:headEnd w="med" len="med" type="none"/>
            <a:tailEnd w="med" len="med" type="none"/>
          </a:ln>
        </p:spPr>
        <p:txBody>
          <a:bodyPr bIns="45700" rIns="91425" lIns="91425" tIns="45700" anchor="ctr" anchorCtr="0">
            <a:noAutofit/>
          </a:bodyPr>
          <a:lstStyle/>
          <a:p>
            <a:pPr algn="ctr" rtl="0" lvl="0" marR="0" indent="-296862" marL="347662">
              <a:lnSpc>
                <a:spcPct val="130000"/>
              </a:lnSpc>
              <a:spcBef>
                <a:spcPts val="0"/>
              </a:spcBef>
              <a:spcAft>
                <a:spcPts val="0"/>
              </a:spcAft>
              <a:buClr>
                <a:srgbClr val="FFFFFF"/>
              </a:buClr>
              <a:buSzPct val="25000"/>
              <a:buFont typeface="Arial"/>
              <a:buNone/>
            </a:pPr>
            <a:r>
              <a:rPr strike="noStrike" u="none" b="1" cap="none" baseline="0" sz="2000" lang="en" i="0">
                <a:solidFill>
                  <a:srgbClr val="FFFFFF"/>
                </a:solidFill>
                <a:latin typeface="Arial"/>
                <a:ea typeface="Arial"/>
                <a:cs typeface="Arial"/>
                <a:sym typeface="Arial"/>
              </a:rPr>
              <a:t>1. Layer-2 semantics</a:t>
            </a:r>
          </a:p>
        </p:txBody>
      </p:sp>
      <p:sp>
        <p:nvSpPr>
          <p:cNvPr id="723" name="Shape 723"/>
          <p:cNvSpPr/>
          <p:nvPr/>
        </p:nvSpPr>
        <p:spPr>
          <a:xfrm>
            <a:off y="4660900" x="392112"/>
            <a:ext cy="1146299" cx="2730599"/>
          </a:xfrm>
          <a:prstGeom prst="roundRect">
            <a:avLst>
              <a:gd fmla="val 2806" name="adj"/>
            </a:avLst>
          </a:prstGeom>
          <a:gradFill>
            <a:gsLst>
              <a:gs pos="0">
                <a:srgbClr val="FFA46E"/>
              </a:gs>
              <a:gs pos="100000">
                <a:srgbClr val="FF7A00"/>
              </a:gs>
            </a:gsLst>
            <a:lin ang="5400012" scaled="0"/>
          </a:gradFill>
          <a:ln w="9525" cap="rnd">
            <a:solidFill>
              <a:srgbClr val="F57700"/>
            </a:solidFill>
            <a:prstDash val="solid"/>
            <a:miter/>
            <a:headEnd w="med" len="med" type="none"/>
            <a:tailEnd w="med" len="med" type="none"/>
          </a:ln>
        </p:spPr>
        <p:txBody>
          <a:bodyPr bIns="45700" rIns="91425" lIns="91425" tIns="45700" anchor="ctr" anchorCtr="0">
            <a:noAutofit/>
          </a:bodyPr>
          <a:lstStyle/>
          <a:p>
            <a:pPr algn="ctr" rtl="0" lvl="0" marR="0" indent="-290512" marL="341312">
              <a:lnSpc>
                <a:spcPct val="113043"/>
              </a:lnSpc>
              <a:spcBef>
                <a:spcPts val="0"/>
              </a:spcBef>
              <a:spcAft>
                <a:spcPts val="0"/>
              </a:spcAft>
              <a:buClr>
                <a:srgbClr val="FFFFFF"/>
              </a:buClr>
              <a:buSzPct val="25000"/>
              <a:buFont typeface="Arial"/>
              <a:buNone/>
            </a:pPr>
            <a:r>
              <a:rPr strike="noStrike" u="none" b="1" cap="none" baseline="0" sz="2300" lang="en" i="0">
                <a:solidFill>
                  <a:srgbClr val="FFFFFF"/>
                </a:solidFill>
                <a:latin typeface="Arial"/>
                <a:ea typeface="Arial"/>
                <a:cs typeface="Arial"/>
                <a:sym typeface="Arial"/>
              </a:rPr>
              <a:t>3. </a:t>
            </a:r>
            <a:r>
              <a:rPr strike="noStrike" u="none" b="1" cap="none" baseline="0" sz="2000" lang="en" i="0">
                <a:solidFill>
                  <a:srgbClr val="FFFFFF"/>
                </a:solidFill>
                <a:latin typeface="Arial"/>
                <a:ea typeface="Arial"/>
                <a:cs typeface="Arial"/>
                <a:sym typeface="Arial"/>
              </a:rPr>
              <a:t>Performance Isolation</a:t>
            </a:r>
          </a:p>
        </p:txBody>
      </p:sp>
      <p:sp>
        <p:nvSpPr>
          <p:cNvPr id="724" name="Shape 724"/>
          <p:cNvSpPr/>
          <p:nvPr/>
        </p:nvSpPr>
        <p:spPr>
          <a:xfrm>
            <a:off y="3305175" x="3292475"/>
            <a:ext cy="1223999" cx="2730599"/>
          </a:xfrm>
          <a:prstGeom prst="roundRect">
            <a:avLst>
              <a:gd fmla="val 2647" name="adj"/>
            </a:avLst>
          </a:prstGeom>
          <a:solidFill>
            <a:srgbClr val="FFFFFF"/>
          </a:solidFill>
          <a:ln w="57150" cap="rnd">
            <a:solidFill>
              <a:srgbClr val="33CC33"/>
            </a:solidFill>
            <a:prstDash val="solid"/>
            <a:miter/>
            <a:headEnd w="med" len="med" type="none"/>
            <a:tailEnd w="med" len="med" type="none"/>
          </a:ln>
        </p:spPr>
        <p:txBody>
          <a:bodyPr bIns="0" rIns="0" lIns="0" tIns="0" anchor="ctr" anchorCtr="0">
            <a:noAutofit/>
          </a:bodyPr>
          <a:lstStyle/>
          <a:p>
            <a:pPr algn="ctr" rtl="0" lvl="0" marR="0" indent="0" marL="0">
              <a:lnSpc>
                <a:spcPct val="100000"/>
              </a:lnSpc>
              <a:spcBef>
                <a:spcPts val="0"/>
              </a:spcBef>
              <a:spcAft>
                <a:spcPts val="0"/>
              </a:spcAft>
              <a:buClr>
                <a:srgbClr val="33CC33"/>
              </a:buClr>
              <a:buSzPct val="25000"/>
              <a:buFont typeface="Arial"/>
              <a:buNone/>
            </a:pPr>
            <a:r>
              <a:rPr strike="noStrike" u="none" b="1" cap="none" baseline="0" sz="2300" lang="en" i="0">
                <a:solidFill>
                  <a:srgbClr val="33CC33"/>
                </a:solidFill>
                <a:latin typeface="Arial"/>
                <a:ea typeface="Arial"/>
                <a:cs typeface="Arial"/>
                <a:sym typeface="Arial"/>
              </a:rPr>
              <a:t>Guarantee bandwidth for</a:t>
            </a:r>
            <a:br>
              <a:rPr strike="noStrike" u="none" b="1" cap="none" baseline="0" sz="2300" lang="en" i="0">
                <a:solidFill>
                  <a:srgbClr val="33CC33"/>
                </a:solidFill>
                <a:latin typeface="Arial"/>
                <a:ea typeface="Arial"/>
                <a:cs typeface="Arial"/>
                <a:sym typeface="Arial"/>
              </a:rPr>
            </a:br>
            <a:r>
              <a:rPr strike="noStrike" u="none" b="1" cap="none" baseline="0" sz="2300" lang="en" i="0">
                <a:solidFill>
                  <a:srgbClr val="33CC33"/>
                </a:solidFill>
                <a:latin typeface="Arial"/>
                <a:ea typeface="Arial"/>
                <a:cs typeface="Arial"/>
                <a:sym typeface="Arial"/>
              </a:rPr>
              <a:t>hose-model traffic</a:t>
            </a:r>
          </a:p>
        </p:txBody>
      </p:sp>
      <p:sp>
        <p:nvSpPr>
          <p:cNvPr id="725" name="Shape 725"/>
          <p:cNvSpPr/>
          <p:nvPr/>
        </p:nvSpPr>
        <p:spPr>
          <a:xfrm>
            <a:off y="3292475" x="6176962"/>
            <a:ext cy="1247699" cx="2730599"/>
          </a:xfrm>
          <a:prstGeom prst="roundRect">
            <a:avLst>
              <a:gd fmla="val 2067" name="adj"/>
            </a:avLst>
          </a:prstGeom>
          <a:solidFill>
            <a:srgbClr val="33CC33"/>
          </a:solidFill>
          <a:ln w="9525" cap="rnd">
            <a:solidFill>
              <a:srgbClr val="F9F9F9"/>
            </a:solidFill>
            <a:prstDash val="solid"/>
            <a:miter/>
            <a:headEnd w="med" len="med" type="none"/>
            <a:tailEnd w="med" len="med" type="none"/>
          </a:ln>
        </p:spPr>
        <p:txBody>
          <a:bodyPr bIns="0" rIns="0" lIns="0" tIns="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2000" lang="en" i="0">
                <a:solidFill>
                  <a:srgbClr val="FFFFFF"/>
                </a:solidFill>
                <a:latin typeface="Arial"/>
                <a:ea typeface="Arial"/>
                <a:cs typeface="Arial"/>
                <a:sym typeface="Arial"/>
              </a:rPr>
              <a:t>Flow-based random traffic indirection</a:t>
            </a:r>
            <a:br>
              <a:rPr strike="noStrike" u="none" b="1" cap="none" baseline="0" sz="2000" lang="en" i="0">
                <a:solidFill>
                  <a:srgbClr val="FFFFFF"/>
                </a:solidFill>
                <a:latin typeface="Arial"/>
                <a:ea typeface="Arial"/>
                <a:cs typeface="Arial"/>
                <a:sym typeface="Arial"/>
              </a:rPr>
            </a:br>
            <a:r>
              <a:rPr strike="noStrike" u="none" b="1" cap="none" baseline="0" sz="2000" lang="en" i="0">
                <a:solidFill>
                  <a:srgbClr val="FFFFFF"/>
                </a:solidFill>
                <a:latin typeface="Arial"/>
                <a:ea typeface="Arial"/>
                <a:cs typeface="Arial"/>
                <a:sym typeface="Arial"/>
              </a:rPr>
              <a:t>(Valiant LB)</a:t>
            </a:r>
          </a:p>
        </p:txBody>
      </p:sp>
      <p:sp>
        <p:nvSpPr>
          <p:cNvPr id="726" name="Shape 726"/>
          <p:cNvSpPr/>
          <p:nvPr/>
        </p:nvSpPr>
        <p:spPr>
          <a:xfrm>
            <a:off y="2041525" x="6176962"/>
            <a:ext cy="1125600" cx="2730599"/>
          </a:xfrm>
          <a:prstGeom prst="roundRect">
            <a:avLst>
              <a:gd fmla="val 2965" name="adj"/>
            </a:avLst>
          </a:prstGeom>
          <a:solidFill>
            <a:srgbClr val="660066"/>
          </a:solidFill>
          <a:ln w="9525" cap="rnd">
            <a:solidFill>
              <a:srgbClr val="000000"/>
            </a:solidFill>
            <a:prstDash val="solid"/>
            <a:miter/>
            <a:headEnd w="med" len="med" type="none"/>
            <a:tailEnd w="med" len="med" type="none"/>
          </a:ln>
        </p:spPr>
        <p:txBody>
          <a:bodyPr bIns="0" rIns="0" lIns="0" tIns="0" anchor="ctr" anchorCtr="0">
            <a:noAutofit/>
          </a:bodyPr>
          <a:lstStyle/>
          <a:p>
            <a:pPr algn="ctr" rtl="0" lvl="0" marR="0" indent="0" marL="0">
              <a:lnSpc>
                <a:spcPct val="130000"/>
              </a:lnSpc>
              <a:spcBef>
                <a:spcPts val="0"/>
              </a:spcBef>
              <a:spcAft>
                <a:spcPts val="0"/>
              </a:spcAft>
              <a:buClr>
                <a:srgbClr val="FFFFFF"/>
              </a:buClr>
              <a:buSzPct val="25000"/>
              <a:buFont typeface="Arial"/>
              <a:buNone/>
            </a:pPr>
            <a:r>
              <a:rPr strike="noStrike" u="none" b="1" cap="none" baseline="0" sz="2000" lang="en" i="0">
                <a:solidFill>
                  <a:srgbClr val="FFFFFF"/>
                </a:solidFill>
                <a:latin typeface="Arial"/>
                <a:ea typeface="Arial"/>
                <a:cs typeface="Arial"/>
                <a:sym typeface="Arial"/>
              </a:rPr>
              <a:t>Name-location separation &amp; resolution service</a:t>
            </a:r>
          </a:p>
        </p:txBody>
      </p:sp>
      <p:sp>
        <p:nvSpPr>
          <p:cNvPr id="727" name="Shape 727"/>
          <p:cNvSpPr/>
          <p:nvPr/>
        </p:nvSpPr>
        <p:spPr>
          <a:xfrm>
            <a:off y="4662487" x="6176962"/>
            <a:ext cy="1143000" cx="2730599"/>
          </a:xfrm>
          <a:prstGeom prst="roundRect">
            <a:avLst>
              <a:gd fmla="val 2196" name="adj"/>
            </a:avLst>
          </a:prstGeom>
          <a:gradFill>
            <a:gsLst>
              <a:gs pos="0">
                <a:srgbClr val="FFA46E"/>
              </a:gs>
              <a:gs pos="100000">
                <a:srgbClr val="FF7A00"/>
              </a:gs>
            </a:gsLst>
            <a:lin ang="5400012" scaled="0"/>
          </a:gradFill>
          <a:ln w="9525" cap="rnd">
            <a:solidFill>
              <a:srgbClr val="F57700"/>
            </a:solidFill>
            <a:prstDash val="solid"/>
            <a:miter/>
            <a:headEnd w="med" len="med" type="none"/>
            <a:tailEnd w="med" len="med" type="none"/>
          </a:ln>
        </p:spPr>
        <p:txBody>
          <a:bodyPr bIns="0" rIns="0" lIns="0" tIns="0" anchor="ctr" anchorCtr="0">
            <a:noAutofit/>
          </a:bodyPr>
          <a:lstStyle/>
          <a:p>
            <a:pPr algn="ctr" rtl="0" lvl="0" marR="0" indent="0" marL="0">
              <a:lnSpc>
                <a:spcPct val="100000"/>
              </a:lnSpc>
              <a:spcBef>
                <a:spcPts val="0"/>
              </a:spcBef>
              <a:spcAft>
                <a:spcPts val="0"/>
              </a:spcAft>
              <a:buClr>
                <a:srgbClr val="FFFFFF"/>
              </a:buClr>
              <a:buSzPct val="25000"/>
              <a:buFont typeface="Arial"/>
              <a:buNone/>
            </a:pPr>
            <a:r>
              <a:rPr strike="noStrike" u="none" b="1" cap="none" baseline="0" sz="2000" lang="en" i="0">
                <a:solidFill>
                  <a:srgbClr val="FFFFFF"/>
                </a:solidFill>
                <a:latin typeface="Arial"/>
                <a:ea typeface="Arial"/>
                <a:cs typeface="Arial"/>
                <a:sym typeface="Arial"/>
              </a:rPr>
              <a:t>TCP</a:t>
            </a:r>
          </a:p>
        </p:txBody>
      </p:sp>
      <p:sp>
        <p:nvSpPr>
          <p:cNvPr id="728" name="Shape 728"/>
          <p:cNvSpPr txBox="1"/>
          <p:nvPr/>
        </p:nvSpPr>
        <p:spPr>
          <a:xfrm>
            <a:off y="6229350" x="762000"/>
            <a:ext cy="399900" cx="76994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Helvetica Neue"/>
              <a:buNone/>
            </a:pPr>
            <a:r>
              <a:rPr strike="noStrike" u="none" b="1" cap="none" baseline="0" sz="2000" lang="en" i="0">
                <a:solidFill>
                  <a:srgbClr val="000000"/>
                </a:solidFill>
                <a:latin typeface="Helvetica Neue"/>
                <a:ea typeface="Helvetica Neue"/>
                <a:cs typeface="Helvetica Neue"/>
                <a:sym typeface="Helvetica Neue"/>
              </a:rPr>
              <a:t>“Hose”: each node has ingress/egress bandwidth constraints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2" name="Shape 732"/>
        <p:cNvGrpSpPr/>
        <p:nvPr/>
      </p:nvGrpSpPr>
      <p:grpSpPr>
        <a:xfrm>
          <a:off y="0" x="0"/>
          <a:ext cy="0" cx="0"/>
          <a:chOff y="0" x="0"/>
          <a:chExt cy="0" cx="0"/>
        </a:xfrm>
      </p:grpSpPr>
      <p:sp>
        <p:nvSpPr>
          <p:cNvPr id="733" name="Shape 733"/>
          <p:cNvSpPr txBox="1"/>
          <p:nvPr>
            <p:ph type="title"/>
          </p:nvPr>
        </p:nvSpPr>
        <p:spPr>
          <a:xfrm>
            <a:off y="3580137" x="457200"/>
            <a:ext cy="1143000" cx="8229600"/>
          </a:xfrm>
          <a:prstGeom prst="rect">
            <a:avLst/>
          </a:prstGeom>
        </p:spPr>
        <p:txBody>
          <a:bodyPr bIns="91425" rIns="91425" lIns="91425" tIns="91425" anchor="b" anchorCtr="0">
            <a:noAutofit/>
          </a:bodyPr>
          <a:lstStyle/>
          <a:p>
            <a:pPr>
              <a:spcBef>
                <a:spcPts val="0"/>
              </a:spcBef>
              <a:buNone/>
            </a:pPr>
            <a:r>
              <a:rPr lang="en"/>
              <a:t>The Wide Area Network</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7" name="Shape 737"/>
        <p:cNvGrpSpPr/>
        <p:nvPr/>
      </p:nvGrpSpPr>
      <p:grpSpPr>
        <a:xfrm>
          <a:off y="0" x="0"/>
          <a:ext cy="0" cx="0"/>
          <a:chOff y="0" x="0"/>
          <a:chExt cy="0" cx="0"/>
        </a:xfrm>
      </p:grpSpPr>
      <p:sp>
        <p:nvSpPr>
          <p:cNvPr id="738" name="Shape 738"/>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Wide Area Network: Client-Server</a:t>
            </a:r>
          </a:p>
        </p:txBody>
      </p:sp>
      <p:grpSp>
        <p:nvGrpSpPr>
          <p:cNvPr id="739" name="Shape 739"/>
          <p:cNvGrpSpPr/>
          <p:nvPr/>
        </p:nvGrpSpPr>
        <p:grpSpPr>
          <a:xfrm>
            <a:off y="1267401" x="147416"/>
            <a:ext cy="5594418" cx="8295035"/>
            <a:chOff y="0" x="0"/>
            <a:chExt cy="2147483647" cx="2147483647"/>
          </a:xfrm>
        </p:grpSpPr>
        <p:cxnSp>
          <p:nvCxnSpPr>
            <p:cNvPr id="740" name="Shape 740"/>
            <p:cNvCxnSpPr/>
            <p:nvPr/>
          </p:nvCxnSpPr>
          <p:spPr>
            <a:xfrm rot="10800000" flipH="1">
              <a:off y="900317675" x="320636809"/>
              <a:ext cy="63716626" cx="334925109"/>
            </a:xfrm>
            <a:prstGeom prst="straightConnector1">
              <a:avLst/>
            </a:prstGeom>
            <a:noFill/>
            <a:ln w="25400" cap="rnd">
              <a:solidFill>
                <a:srgbClr val="F47A00"/>
              </a:solidFill>
              <a:prstDash val="solid"/>
              <a:miter/>
              <a:headEnd w="med" len="med" type="none"/>
              <a:tailEnd w="med" len="med" type="none"/>
            </a:ln>
          </p:spPr>
        </p:cxnSp>
        <p:cxnSp>
          <p:nvCxnSpPr>
            <p:cNvPr id="741" name="Shape 741"/>
            <p:cNvCxnSpPr/>
            <p:nvPr/>
          </p:nvCxnSpPr>
          <p:spPr>
            <a:xfrm flipH="1">
              <a:off y="638495821" x="1420754284"/>
              <a:ext cy="139969533" cx="158960250"/>
            </a:xfrm>
            <a:prstGeom prst="straightConnector1">
              <a:avLst/>
            </a:prstGeom>
            <a:noFill/>
            <a:ln w="25400" cap="rnd">
              <a:solidFill>
                <a:srgbClr val="F47A00"/>
              </a:solidFill>
              <a:prstDash val="solid"/>
              <a:miter/>
              <a:headEnd w="med" len="med" type="none"/>
              <a:tailEnd w="med" len="med" type="none"/>
            </a:ln>
          </p:spPr>
        </p:cxnSp>
        <p:cxnSp>
          <p:nvCxnSpPr>
            <p:cNvPr id="742" name="Shape 742"/>
            <p:cNvCxnSpPr/>
            <p:nvPr/>
          </p:nvCxnSpPr>
          <p:spPr>
            <a:xfrm rot="5400000">
              <a:off y="734527359" x="1533914240"/>
              <a:ext cy="174798178" cx="209489646"/>
            </a:xfrm>
            <a:prstGeom prst="straightConnector1">
              <a:avLst/>
            </a:prstGeom>
            <a:noFill/>
            <a:ln w="25400" cap="rnd">
              <a:solidFill>
                <a:srgbClr val="F47A00"/>
              </a:solidFill>
              <a:prstDash val="solid"/>
              <a:miter/>
              <a:headEnd w="med" len="med" type="none"/>
              <a:tailEnd w="med" len="med" type="none"/>
            </a:ln>
          </p:spPr>
        </p:cxnSp>
        <p:cxnSp>
          <p:nvCxnSpPr>
            <p:cNvPr id="743" name="Shape 743"/>
            <p:cNvCxnSpPr/>
            <p:nvPr/>
          </p:nvCxnSpPr>
          <p:spPr>
            <a:xfrm rot="5400000">
              <a:off y="800061313" x="1541055195"/>
              <a:ext cy="246973217" cx="346563230"/>
            </a:xfrm>
            <a:prstGeom prst="straightConnector1">
              <a:avLst/>
            </a:prstGeom>
            <a:noFill/>
            <a:ln w="25400" cap="rnd">
              <a:solidFill>
                <a:srgbClr val="F47A00"/>
              </a:solidFill>
              <a:prstDash val="solid"/>
              <a:miter/>
              <a:headEnd w="med" len="med" type="none"/>
              <a:tailEnd w="med" len="med" type="none"/>
            </a:ln>
          </p:spPr>
        </p:cxnSp>
        <p:cxnSp>
          <p:nvCxnSpPr>
            <p:cNvPr id="744" name="Shape 744"/>
            <p:cNvCxnSpPr/>
            <p:nvPr/>
          </p:nvCxnSpPr>
          <p:spPr>
            <a:xfrm rot="-5400000">
              <a:off y="1772681842" x="557655306"/>
              <a:ext cy="163521088" cx="168540289"/>
            </a:xfrm>
            <a:prstGeom prst="straightConnector1">
              <a:avLst/>
            </a:prstGeom>
            <a:noFill/>
            <a:ln w="25400" cap="rnd">
              <a:solidFill>
                <a:srgbClr val="F47A00"/>
              </a:solidFill>
              <a:prstDash val="solid"/>
              <a:miter/>
              <a:headEnd w="med" len="med" type="none"/>
              <a:tailEnd w="med" len="med" type="none"/>
            </a:ln>
          </p:spPr>
        </p:cxnSp>
        <p:cxnSp>
          <p:nvCxnSpPr>
            <p:cNvPr id="745" name="Shape 745"/>
            <p:cNvCxnSpPr/>
            <p:nvPr/>
          </p:nvCxnSpPr>
          <p:spPr>
            <a:xfrm rot="-5400000">
              <a:off y="1766436148" x="1102579029"/>
              <a:ext cy="98676558" cx="220696937"/>
            </a:xfrm>
            <a:prstGeom prst="straightConnector1">
              <a:avLst/>
            </a:prstGeom>
            <a:noFill/>
            <a:ln w="25400" cap="rnd">
              <a:solidFill>
                <a:srgbClr val="F47A00"/>
              </a:solidFill>
              <a:prstDash val="solid"/>
              <a:miter/>
              <a:headEnd w="med" len="med" type="none"/>
              <a:tailEnd w="med" len="med" type="none"/>
            </a:ln>
          </p:spPr>
        </p:cxnSp>
        <p:cxnSp>
          <p:nvCxnSpPr>
            <p:cNvPr id="746" name="Shape 746"/>
            <p:cNvCxnSpPr/>
            <p:nvPr/>
          </p:nvCxnSpPr>
          <p:spPr>
            <a:xfrm rot="10800000" flipH="1">
              <a:off y="1636855465" x="1379348792"/>
              <a:ext cy="283060367" cx="273715870"/>
            </a:xfrm>
            <a:prstGeom prst="straightConnector1">
              <a:avLst/>
            </a:prstGeom>
            <a:noFill/>
            <a:ln w="25400" cap="rnd">
              <a:solidFill>
                <a:srgbClr val="F47A00"/>
              </a:solidFill>
              <a:prstDash val="solid"/>
              <a:miter/>
              <a:headEnd w="med" len="med" type="none"/>
              <a:tailEnd w="med" len="med" type="none"/>
            </a:ln>
          </p:spPr>
        </p:cxnSp>
        <p:cxnSp>
          <p:nvCxnSpPr>
            <p:cNvPr id="747" name="Shape 747"/>
            <p:cNvCxnSpPr/>
            <p:nvPr/>
          </p:nvCxnSpPr>
          <p:spPr>
            <a:xfrm>
              <a:off y="591200296" x="616446352"/>
              <a:ext cy="258847698" cx="114846912"/>
            </a:xfrm>
            <a:prstGeom prst="straightConnector1">
              <a:avLst/>
            </a:prstGeom>
            <a:noFill/>
            <a:ln w="25400" cap="rnd">
              <a:solidFill>
                <a:srgbClr val="F47A00"/>
              </a:solidFill>
              <a:prstDash val="solid"/>
              <a:miter/>
              <a:headEnd w="med" len="med" type="none"/>
              <a:tailEnd w="med" len="med" type="none"/>
            </a:ln>
          </p:spPr>
        </p:cxnSp>
        <p:cxnSp>
          <p:nvCxnSpPr>
            <p:cNvPr id="748" name="Shape 748"/>
            <p:cNvCxnSpPr/>
            <p:nvPr/>
          </p:nvCxnSpPr>
          <p:spPr>
            <a:xfrm rot="10800000" flipH="1">
              <a:off y="731426291" x="481848633"/>
              <a:ext cy="181001051" cx="209489646"/>
            </a:xfrm>
            <a:prstGeom prst="straightConnector1">
              <a:avLst/>
            </a:prstGeom>
            <a:noFill/>
            <a:ln w="25400" cap="rnd">
              <a:solidFill>
                <a:srgbClr val="F47A00"/>
              </a:solidFill>
              <a:prstDash val="solid"/>
              <a:miter/>
              <a:headEnd w="med" len="med" type="none"/>
              <a:tailEnd w="med" len="med" type="none"/>
            </a:ln>
          </p:spPr>
        </p:cxnSp>
        <p:pic>
          <p:nvPicPr>
            <p:cNvPr id="749" name="Shape 749"/>
            <p:cNvPicPr preferRelativeResize="0"/>
            <p:nvPr/>
          </p:nvPicPr>
          <p:blipFill rotWithShape="1">
            <a:blip r:embed="rId3"/>
            <a:srcRect t="0" b="0" r="0" l="0"/>
            <a:stretch/>
          </p:blipFill>
          <p:spPr>
            <a:xfrm>
              <a:off y="653703014" x="396545165"/>
              <a:ext cy="1261143787" cx="1347812855"/>
            </a:xfrm>
            <a:prstGeom prst="rect">
              <a:avLst/>
            </a:prstGeom>
            <a:noFill/>
            <a:ln>
              <a:noFill/>
            </a:ln>
          </p:spPr>
        </p:pic>
        <p:sp>
          <p:nvSpPr>
            <p:cNvPr id="750" name="Shape 750"/>
            <p:cNvSpPr txBox="1"/>
            <p:nvPr/>
          </p:nvSpPr>
          <p:spPr>
            <a:xfrm>
              <a:off y="497891881" x="317159528"/>
              <a:ext cy="185981075" cx="349886908"/>
            </a:xfrm>
            <a:prstGeom prst="rect">
              <a:avLst/>
            </a:prstGeom>
            <a:solidFill>
              <a:srgbClr val="666666"/>
            </a:solid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Helvetica Neue"/>
                <a:buNone/>
              </a:pPr>
              <a:r>
                <a:rPr strike="noStrike" u="none" b="1" cap="none" baseline="0" sz="2400" lang="en" i="0">
                  <a:solidFill>
                    <a:srgbClr val="000000"/>
                  </a:solidFill>
                  <a:latin typeface="Helvetica Neue"/>
                  <a:ea typeface="Helvetica Neue"/>
                  <a:cs typeface="Helvetica Neue"/>
                  <a:sym typeface="Helvetica Neue"/>
                </a:rPr>
                <a:t>Router</a:t>
              </a:r>
            </a:p>
          </p:txBody>
        </p:sp>
        <p:sp>
          <p:nvSpPr>
            <p:cNvPr id="751" name="Shape 751"/>
            <p:cNvSpPr txBox="1"/>
            <p:nvPr/>
          </p:nvSpPr>
          <p:spPr>
            <a:xfrm>
              <a:off y="497887182" x="1579714535"/>
              <a:ext cy="185986747" cx="317920444"/>
            </a:xfrm>
            <a:prstGeom prst="rect">
              <a:avLst/>
            </a:prstGeom>
            <a:solidFill>
              <a:srgbClr val="666666"/>
            </a:solid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Helvetica Neue"/>
                <a:buNone/>
              </a:pPr>
              <a:r>
                <a:rPr strike="noStrike" u="none" b="1" cap="none" baseline="0" sz="2400" lang="en" i="0">
                  <a:solidFill>
                    <a:srgbClr val="000000"/>
                  </a:solidFill>
                  <a:latin typeface="Helvetica Neue"/>
                  <a:ea typeface="Helvetica Neue"/>
                  <a:cs typeface="Helvetica Neue"/>
                  <a:sym typeface="Helvetica Neue"/>
                </a:rPr>
                <a:t>Router</a:t>
              </a:r>
            </a:p>
          </p:txBody>
        </p:sp>
        <p:sp>
          <p:nvSpPr>
            <p:cNvPr id="752" name="Shape 752"/>
            <p:cNvSpPr txBox="1"/>
            <p:nvPr/>
          </p:nvSpPr>
          <p:spPr>
            <a:xfrm>
              <a:off y="1015287602" x="5007763"/>
              <a:ext cy="334560974" cx="370796412"/>
            </a:xfrm>
            <a:prstGeom prst="rect">
              <a:avLst/>
            </a:prstGeom>
            <a:solidFill>
              <a:srgbClr val="33CC33"/>
            </a:solid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Helvetica Neue"/>
                <a:buNone/>
              </a:pPr>
              <a:r>
                <a:rPr strike="noStrike" u="none" b="1" cap="none" baseline="0" sz="2400" lang="en" i="0">
                  <a:solidFill>
                    <a:srgbClr val="000000"/>
                  </a:solidFill>
                  <a:latin typeface="Helvetica Neue"/>
                  <a:ea typeface="Helvetica Neue"/>
                  <a:cs typeface="Helvetica Neue"/>
                  <a:sym typeface="Helvetica Neue"/>
                </a:rPr>
                <a:t>DNS Server</a:t>
              </a:r>
            </a:p>
          </p:txBody>
        </p:sp>
        <p:cxnSp>
          <p:nvCxnSpPr>
            <p:cNvPr id="753" name="Shape 753"/>
            <p:cNvCxnSpPr/>
            <p:nvPr/>
          </p:nvCxnSpPr>
          <p:spPr>
            <a:xfrm rot="10800000" flipH="1">
              <a:off y="1374228645" x="178643118"/>
              <a:ext cy="561609984" cx="437514719"/>
            </a:xfrm>
            <a:prstGeom prst="straightConnector1">
              <a:avLst/>
            </a:prstGeom>
            <a:noFill/>
            <a:ln w="25400" cap="rnd">
              <a:solidFill>
                <a:srgbClr val="C0504D"/>
              </a:solidFill>
              <a:prstDash val="solid"/>
              <a:miter/>
              <a:headEnd w="med" len="med" type="none"/>
              <a:tailEnd w="lg" len="lg" type="stealth"/>
            </a:ln>
          </p:spPr>
        </p:cxnSp>
        <p:cxnSp>
          <p:nvCxnSpPr>
            <p:cNvPr id="754" name="Shape 754"/>
            <p:cNvCxnSpPr/>
            <p:nvPr/>
          </p:nvCxnSpPr>
          <p:spPr>
            <a:xfrm rot="10800000" flipH="1">
              <a:off y="1367575250" x="111636524"/>
              <a:ext cy="576833981" cx="438807875"/>
            </a:xfrm>
            <a:prstGeom prst="straightConnector1">
              <a:avLst/>
            </a:prstGeom>
            <a:noFill/>
            <a:ln w="25400" cap="rnd">
              <a:solidFill>
                <a:srgbClr val="C0504D"/>
              </a:solidFill>
              <a:prstDash val="solid"/>
              <a:miter/>
              <a:headEnd w="med" len="med" type="none"/>
              <a:tailEnd w="lg" len="lg" type="stealth"/>
            </a:ln>
          </p:spPr>
        </p:cxnSp>
        <p:sp>
          <p:nvSpPr>
            <p:cNvPr id="755" name="Shape 755"/>
            <p:cNvSpPr txBox="1"/>
            <p:nvPr/>
          </p:nvSpPr>
          <p:spPr>
            <a:xfrm>
              <a:off y="1821786980" x="0"/>
              <a:ext cy="284996351" cx="525625054"/>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Helvetica Neue"/>
                <a:buNone/>
              </a:pPr>
              <a:r>
                <a:rPr strike="noStrike" u="none" b="1" cap="none" baseline="0" sz="2000" lang="en" i="1">
                  <a:solidFill>
                    <a:srgbClr val="000000"/>
                  </a:solidFill>
                  <a:latin typeface="Helvetica Neue"/>
                  <a:ea typeface="Helvetica Neue"/>
                  <a:cs typeface="Helvetica Neue"/>
                  <a:sym typeface="Helvetica Neue"/>
                </a:rPr>
                <a:t>DNS-based</a:t>
              </a:r>
            </a:p>
            <a:p>
              <a:pPr algn="ctr" rtl="0" lvl="0" marR="0" indent="0" marL="0">
                <a:lnSpc>
                  <a:spcPct val="100000"/>
                </a:lnSpc>
                <a:spcBef>
                  <a:spcPts val="0"/>
                </a:spcBef>
                <a:spcAft>
                  <a:spcPts val="0"/>
                </a:spcAft>
                <a:buClr>
                  <a:srgbClr val="000000"/>
                </a:buClr>
                <a:buSzPct val="25000"/>
                <a:buFont typeface="Helvetica Neue"/>
                <a:buNone/>
              </a:pPr>
              <a:r>
                <a:rPr strike="noStrike" u="none" b="1" cap="none" baseline="0" sz="2000" lang="en" i="1">
                  <a:solidFill>
                    <a:srgbClr val="000000"/>
                  </a:solidFill>
                  <a:latin typeface="Helvetica Neue"/>
                  <a:ea typeface="Helvetica Neue"/>
                  <a:cs typeface="Helvetica Neue"/>
                  <a:sym typeface="Helvetica Neue"/>
                </a:rPr>
                <a:t>site selection</a:t>
              </a:r>
            </a:p>
          </p:txBody>
        </p:sp>
        <p:sp>
          <p:nvSpPr>
            <p:cNvPr id="756" name="Shape 756"/>
            <p:cNvSpPr/>
            <p:nvPr/>
          </p:nvSpPr>
          <p:spPr>
            <a:xfrm>
              <a:off y="5853831" x="94884625"/>
              <a:ext cy="772608313" cx="616858519"/>
            </a:xfrm>
            <a:prstGeom prst="roundRect">
              <a:avLst>
                <a:gd fmla="val 16667" name="adj"/>
              </a:avLst>
            </a:prstGeom>
            <a:noFill/>
            <a:ln w="9525" cap="rnd">
              <a:solidFill>
                <a:srgbClr val="F57700"/>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None/>
              </a:pPr>
              <a:r>
                <a:t/>
              </a:r>
              <a:endParaRPr/>
            </a:p>
          </p:txBody>
        </p:sp>
        <p:sp>
          <p:nvSpPr>
            <p:cNvPr id="757" name="Shape 757"/>
            <p:cNvSpPr/>
            <p:nvPr/>
          </p:nvSpPr>
          <p:spPr>
            <a:xfrm>
              <a:off y="0" x="1520392229"/>
              <a:ext cy="772608313" cx="597047115"/>
            </a:xfrm>
            <a:prstGeom prst="roundRect">
              <a:avLst>
                <a:gd fmla="val 16667" name="adj"/>
              </a:avLst>
            </a:prstGeom>
            <a:noFill/>
            <a:ln w="9525" cap="rnd">
              <a:solidFill>
                <a:srgbClr val="F57700"/>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None/>
              </a:pPr>
              <a:r>
                <a:t/>
              </a:r>
              <a:endParaRPr/>
            </a:p>
          </p:txBody>
        </p:sp>
        <p:grpSp>
          <p:nvGrpSpPr>
            <p:cNvPr id="758" name="Shape 758"/>
            <p:cNvGrpSpPr/>
            <p:nvPr/>
          </p:nvGrpSpPr>
          <p:grpSpPr>
            <a:xfrm>
              <a:off y="66815035" x="149846607"/>
              <a:ext cy="260219974" cx="397024905"/>
              <a:chOff y="0" x="0"/>
              <a:chExt cy="2147483646" cx="2147483647"/>
            </a:xfrm>
          </p:grpSpPr>
          <p:sp>
            <p:nvSpPr>
              <p:cNvPr id="759" name="Shape 759"/>
              <p:cNvSpPr/>
              <p:nvPr/>
            </p:nvSpPr>
            <p:spPr>
              <a:xfrm>
                <a:off y="667018505" x="1190989990"/>
                <a:ext cy="1408272166" cx="359970709"/>
              </a:xfrm>
              <a:prstGeom prst="roundRect">
                <a:avLst>
                  <a:gd fmla="val 16667" name="adj"/>
                </a:avLst>
              </a:prstGeom>
              <a:gradFill>
                <a:gsLst>
                  <a:gs pos="0">
                    <a:srgbClr val="FFA46E"/>
                  </a:gs>
                  <a:gs pos="100000">
                    <a:srgbClr val="FF7A00"/>
                  </a:gs>
                </a:gsLst>
                <a:lin ang="5400012" scaled="0"/>
              </a:gradFill>
              <a:ln w="9525" cap="rnd">
                <a:solidFill>
                  <a:srgbClr val="F57700"/>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None/>
                </a:pPr>
                <a:r>
                  <a:t/>
                </a:r>
                <a:endParaRPr/>
              </a:p>
            </p:txBody>
          </p:sp>
          <p:sp>
            <p:nvSpPr>
              <p:cNvPr id="760" name="Shape 760"/>
              <p:cNvSpPr/>
              <p:nvPr/>
            </p:nvSpPr>
            <p:spPr>
              <a:xfrm>
                <a:off y="667018505" x="1787512937"/>
                <a:ext cy="1408272166" cx="359970709"/>
              </a:xfrm>
              <a:prstGeom prst="roundRect">
                <a:avLst>
                  <a:gd fmla="val 16667" name="adj"/>
                </a:avLst>
              </a:prstGeom>
              <a:gradFill>
                <a:gsLst>
                  <a:gs pos="0">
                    <a:srgbClr val="FFA46E"/>
                  </a:gs>
                  <a:gs pos="100000">
                    <a:srgbClr val="FF7A00"/>
                  </a:gs>
                </a:gsLst>
                <a:lin ang="5400012" scaled="0"/>
              </a:gradFill>
              <a:ln w="9525" cap="rnd">
                <a:solidFill>
                  <a:srgbClr val="F57700"/>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None/>
                </a:pPr>
                <a:r>
                  <a:t/>
                </a:r>
                <a:endParaRPr/>
              </a:p>
            </p:txBody>
          </p:sp>
          <p:sp>
            <p:nvSpPr>
              <p:cNvPr id="761" name="Shape 761"/>
              <p:cNvSpPr/>
              <p:nvPr/>
            </p:nvSpPr>
            <p:spPr>
              <a:xfrm>
                <a:off y="714485921" x="0"/>
                <a:ext cy="1408275573" cx="359970709"/>
              </a:xfrm>
              <a:prstGeom prst="roundRect">
                <a:avLst>
                  <a:gd fmla="val 16667" name="adj"/>
                </a:avLst>
              </a:prstGeom>
              <a:gradFill>
                <a:gsLst>
                  <a:gs pos="0">
                    <a:srgbClr val="FFA46E"/>
                  </a:gs>
                  <a:gs pos="100000">
                    <a:srgbClr val="FF7A00"/>
                  </a:gs>
                </a:gsLst>
                <a:lin ang="5400012" scaled="0"/>
              </a:gradFill>
              <a:ln w="9525" cap="rnd">
                <a:solidFill>
                  <a:srgbClr val="F57700"/>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None/>
                </a:pPr>
                <a:r>
                  <a:t/>
                </a:r>
                <a:endParaRPr/>
              </a:p>
            </p:txBody>
          </p:sp>
          <p:sp>
            <p:nvSpPr>
              <p:cNvPr id="762" name="Shape 762"/>
              <p:cNvSpPr txBox="1"/>
              <p:nvPr/>
            </p:nvSpPr>
            <p:spPr>
              <a:xfrm>
                <a:off y="0" x="121690063"/>
                <a:ext cy="2147483646" cx="1280442171"/>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F47A00"/>
                  </a:buClr>
                  <a:buSzPct val="25000"/>
                  <a:buFont typeface="Helvetica Neue"/>
                  <a:buNone/>
                </a:pPr>
                <a:r>
                  <a:rPr strike="noStrike" u="none" b="1" cap="none" baseline="0" sz="3600" lang="en" i="0">
                    <a:solidFill>
                      <a:srgbClr val="F47A00"/>
                    </a:solidFill>
                    <a:latin typeface="Helvetica Neue"/>
                    <a:ea typeface="Helvetica Neue"/>
                    <a:cs typeface="Helvetica Neue"/>
                    <a:sym typeface="Helvetica Neue"/>
                  </a:rPr>
                  <a:t>. . .</a:t>
                </a:r>
              </a:p>
            </p:txBody>
          </p:sp>
        </p:grpSp>
        <p:grpSp>
          <p:nvGrpSpPr>
            <p:cNvPr id="763" name="Shape 763"/>
            <p:cNvGrpSpPr/>
            <p:nvPr/>
          </p:nvGrpSpPr>
          <p:grpSpPr>
            <a:xfrm>
              <a:off y="66818037" x="1631066986"/>
              <a:ext cy="260212420" cx="397024616"/>
              <a:chOff y="0" x="0"/>
              <a:chExt cy="2147483647" cx="2147483647"/>
            </a:xfrm>
          </p:grpSpPr>
          <p:sp>
            <p:nvSpPr>
              <p:cNvPr id="764" name="Shape 764"/>
              <p:cNvSpPr/>
              <p:nvPr/>
            </p:nvSpPr>
            <p:spPr>
              <a:xfrm>
                <a:off y="624815726" x="1190989295"/>
                <a:ext cy="1408313047" cx="359970970"/>
              </a:xfrm>
              <a:prstGeom prst="roundRect">
                <a:avLst>
                  <a:gd fmla="val 16667" name="adj"/>
                </a:avLst>
              </a:prstGeom>
              <a:gradFill>
                <a:gsLst>
                  <a:gs pos="0">
                    <a:srgbClr val="FFA46E"/>
                  </a:gs>
                  <a:gs pos="100000">
                    <a:srgbClr val="FF7A00"/>
                  </a:gs>
                </a:gsLst>
                <a:lin ang="5400012" scaled="0"/>
              </a:gradFill>
              <a:ln w="9525" cap="rnd">
                <a:solidFill>
                  <a:srgbClr val="F57700"/>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None/>
                </a:pPr>
                <a:r>
                  <a:t/>
                </a:r>
                <a:endParaRPr/>
              </a:p>
            </p:txBody>
          </p:sp>
          <p:sp>
            <p:nvSpPr>
              <p:cNvPr id="765" name="Shape 765"/>
              <p:cNvSpPr/>
              <p:nvPr/>
            </p:nvSpPr>
            <p:spPr>
              <a:xfrm>
                <a:off y="624815726" x="1787512676"/>
                <a:ext cy="1408313047" cx="359970970"/>
              </a:xfrm>
              <a:prstGeom prst="roundRect">
                <a:avLst>
                  <a:gd fmla="val 16667" name="adj"/>
                </a:avLst>
              </a:prstGeom>
              <a:gradFill>
                <a:gsLst>
                  <a:gs pos="0">
                    <a:srgbClr val="FFA46E"/>
                  </a:gs>
                  <a:gs pos="100000">
                    <a:srgbClr val="FF7A00"/>
                  </a:gs>
                </a:gsLst>
                <a:lin ang="5400012" scaled="0"/>
              </a:gradFill>
              <a:ln w="9525" cap="rnd">
                <a:solidFill>
                  <a:srgbClr val="F57700"/>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None/>
                </a:pPr>
                <a:r>
                  <a:t/>
                </a:r>
                <a:endParaRPr/>
              </a:p>
            </p:txBody>
          </p:sp>
          <p:sp>
            <p:nvSpPr>
              <p:cNvPr id="766" name="Shape 766"/>
              <p:cNvSpPr/>
              <p:nvPr/>
            </p:nvSpPr>
            <p:spPr>
              <a:xfrm>
                <a:off y="672284521" x="0"/>
                <a:ext cy="1408316454" cx="359970970"/>
              </a:xfrm>
              <a:prstGeom prst="roundRect">
                <a:avLst>
                  <a:gd fmla="val 16667" name="adj"/>
                </a:avLst>
              </a:prstGeom>
              <a:gradFill>
                <a:gsLst>
                  <a:gs pos="0">
                    <a:srgbClr val="FFA46E"/>
                  </a:gs>
                  <a:gs pos="100000">
                    <a:srgbClr val="FF7A00"/>
                  </a:gs>
                </a:gsLst>
                <a:lin ang="5400012" scaled="0"/>
              </a:gradFill>
              <a:ln w="9525" cap="rnd">
                <a:solidFill>
                  <a:srgbClr val="F57700"/>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None/>
                </a:pPr>
                <a:r>
                  <a:t/>
                </a:r>
                <a:endParaRPr/>
              </a:p>
            </p:txBody>
          </p:sp>
          <p:sp>
            <p:nvSpPr>
              <p:cNvPr id="767" name="Shape 767"/>
              <p:cNvSpPr txBox="1"/>
              <p:nvPr/>
            </p:nvSpPr>
            <p:spPr>
              <a:xfrm>
                <a:off y="0" x="186170709"/>
                <a:ext cy="2147483647" cx="1161149182"/>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F47A00"/>
                  </a:buClr>
                  <a:buSzPct val="25000"/>
                  <a:buFont typeface="Helvetica Neue"/>
                  <a:buNone/>
                </a:pPr>
                <a:r>
                  <a:rPr strike="noStrike" u="none" b="1" cap="none" baseline="0" sz="3600" lang="en" i="0">
                    <a:solidFill>
                      <a:srgbClr val="F47A00"/>
                    </a:solidFill>
                    <a:latin typeface="Helvetica Neue"/>
                    <a:ea typeface="Helvetica Neue"/>
                    <a:cs typeface="Helvetica Neue"/>
                    <a:sym typeface="Helvetica Neue"/>
                  </a:rPr>
                  <a:t>. . .</a:t>
                </a:r>
              </a:p>
            </p:txBody>
          </p:sp>
        </p:grpSp>
        <p:sp>
          <p:nvSpPr>
            <p:cNvPr id="768" name="Shape 768"/>
            <p:cNvSpPr txBox="1"/>
            <p:nvPr/>
          </p:nvSpPr>
          <p:spPr>
            <a:xfrm>
              <a:off y="337950333" x="76961188"/>
              <a:ext cy="185867210" cx="336423391"/>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Helvetica Neue"/>
                <a:buNone/>
              </a:pPr>
              <a:r>
                <a:rPr strike="noStrike" u="none" b="1" cap="none" baseline="0" sz="2400" lang="en" i="0">
                  <a:solidFill>
                    <a:srgbClr val="000000"/>
                  </a:solidFill>
                  <a:latin typeface="Helvetica Neue"/>
                  <a:ea typeface="Helvetica Neue"/>
                  <a:cs typeface="Helvetica Neue"/>
                  <a:sym typeface="Helvetica Neue"/>
                </a:rPr>
                <a:t>Servers</a:t>
              </a:r>
            </a:p>
          </p:txBody>
        </p:sp>
        <p:sp>
          <p:nvSpPr>
            <p:cNvPr id="769" name="Shape 769"/>
            <p:cNvSpPr txBox="1"/>
            <p:nvPr/>
          </p:nvSpPr>
          <p:spPr>
            <a:xfrm>
              <a:off y="337946233" x="1797596738"/>
              <a:ext cy="185875497" cx="349886908"/>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000000"/>
                </a:buClr>
                <a:buSzPct val="25000"/>
                <a:buFont typeface="Helvetica Neue"/>
                <a:buNone/>
              </a:pPr>
              <a:r>
                <a:rPr strike="noStrike" u="none" b="1" cap="none" baseline="0" sz="2400" lang="en" i="0">
                  <a:solidFill>
                    <a:srgbClr val="000000"/>
                  </a:solidFill>
                  <a:latin typeface="Helvetica Neue"/>
                  <a:ea typeface="Helvetica Neue"/>
                  <a:cs typeface="Helvetica Neue"/>
                  <a:sym typeface="Helvetica Neue"/>
                </a:rPr>
                <a:t>Servers</a:t>
              </a:r>
            </a:p>
          </p:txBody>
        </p:sp>
        <p:sp>
          <p:nvSpPr>
            <p:cNvPr id="770" name="Shape 770"/>
            <p:cNvSpPr txBox="1"/>
            <p:nvPr/>
          </p:nvSpPr>
          <p:spPr>
            <a:xfrm>
              <a:off y="1169093549" x="879489985"/>
              <a:ext cy="210644187" cx="426964288"/>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Helvetica Neue"/>
                <a:buNone/>
              </a:pPr>
              <a:r>
                <a:rPr strike="noStrike" u="none" b="1" cap="none" baseline="0" sz="2800" lang="en" i="0">
                  <a:solidFill>
                    <a:srgbClr val="000000"/>
                  </a:solidFill>
                  <a:latin typeface="Helvetica Neue"/>
                  <a:ea typeface="Helvetica Neue"/>
                  <a:cs typeface="Helvetica Neue"/>
                  <a:sym typeface="Helvetica Neue"/>
                </a:rPr>
                <a:t>Internet</a:t>
              </a:r>
            </a:p>
          </p:txBody>
        </p:sp>
        <p:sp>
          <p:nvSpPr>
            <p:cNvPr id="771" name="Shape 771"/>
            <p:cNvSpPr txBox="1"/>
            <p:nvPr/>
          </p:nvSpPr>
          <p:spPr>
            <a:xfrm>
              <a:off y="1746280005" x="1653538329"/>
              <a:ext cy="185867210" cx="33684774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Helvetica Neue"/>
                <a:buNone/>
              </a:pPr>
              <a:r>
                <a:rPr strike="noStrike" u="none" b="1" cap="none" baseline="0" sz="2400" lang="en" i="0">
                  <a:solidFill>
                    <a:srgbClr val="000000"/>
                  </a:solidFill>
                  <a:latin typeface="Helvetica Neue"/>
                  <a:ea typeface="Helvetica Neue"/>
                  <a:cs typeface="Helvetica Neue"/>
                  <a:sym typeface="Helvetica Neue"/>
                </a:rPr>
                <a:t>Clients</a:t>
              </a:r>
            </a:p>
          </p:txBody>
        </p:sp>
        <p:sp>
          <p:nvSpPr>
            <p:cNvPr id="772" name="Shape 772"/>
            <p:cNvSpPr txBox="1"/>
            <p:nvPr/>
          </p:nvSpPr>
          <p:spPr>
            <a:xfrm>
              <a:off y="1981309582" x="525557458"/>
              <a:ext cy="166174064" cx="318300717"/>
            </a:xfrm>
            <a:prstGeom prst="rect">
              <a:avLst/>
            </a:prstGeom>
            <a:solidFill>
              <a:srgbClr val="FFAF5F"/>
            </a:solidFill>
            <a:ln w="9525" cap="rnd">
              <a:solidFill>
                <a:srgbClr val="000045"/>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None/>
              </a:pPr>
              <a:r>
                <a:t/>
              </a:r>
              <a:endParaRPr/>
            </a:p>
          </p:txBody>
        </p:sp>
        <p:sp>
          <p:nvSpPr>
            <p:cNvPr id="773" name="Shape 773"/>
            <p:cNvSpPr txBox="1"/>
            <p:nvPr/>
          </p:nvSpPr>
          <p:spPr>
            <a:xfrm>
              <a:off y="1979392606" x="981522323"/>
              <a:ext cy="166174064" cx="303089053"/>
            </a:xfrm>
            <a:prstGeom prst="rect">
              <a:avLst/>
            </a:prstGeom>
            <a:solidFill>
              <a:srgbClr val="FFAF5F"/>
            </a:solidFill>
            <a:ln w="9525" cap="rnd">
              <a:solidFill>
                <a:srgbClr val="000045"/>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None/>
              </a:pPr>
              <a:r>
                <a:t/>
              </a:r>
              <a:endParaRPr/>
            </a:p>
          </p:txBody>
        </p:sp>
        <p:sp>
          <p:nvSpPr>
            <p:cNvPr id="774" name="Shape 774"/>
            <p:cNvSpPr txBox="1"/>
            <p:nvPr/>
          </p:nvSpPr>
          <p:spPr>
            <a:xfrm>
              <a:off y="1981309582" x="1458022545"/>
              <a:ext cy="166174064" cx="307652643"/>
            </a:xfrm>
            <a:prstGeom prst="rect">
              <a:avLst/>
            </a:prstGeom>
            <a:solidFill>
              <a:srgbClr val="FFAF5F"/>
            </a:solidFill>
            <a:ln w="9525" cap="rnd">
              <a:solidFill>
                <a:srgbClr val="000045"/>
              </a:solidFill>
              <a:prstDash val="solid"/>
              <a:miter/>
              <a:headEnd w="med" len="med" type="none"/>
              <a:tailEnd w="med" len="med" type="none"/>
            </a:ln>
          </p:spPr>
          <p:txBody>
            <a:bodyPr bIns="45700" rIns="91425" lIns="91425" tIns="45700" anchor="ctr" anchorCtr="0">
              <a:noAutofit/>
            </a:bodyPr>
            <a:lstStyle/>
            <a:p>
              <a:pPr algn="ctr" rtl="0" lvl="0" marR="0" indent="0" marL="0">
                <a:lnSpc>
                  <a:spcPct val="100000"/>
                </a:lnSpc>
                <a:spcBef>
                  <a:spcPts val="0"/>
                </a:spcBef>
                <a:spcAft>
                  <a:spcPts val="0"/>
                </a:spcAft>
                <a:buNone/>
              </a:pPr>
              <a:r>
                <a:t/>
              </a:r>
              <a:endParaRPr/>
            </a:p>
          </p:txBody>
        </p:sp>
        <p:sp>
          <p:nvSpPr>
            <p:cNvPr id="775" name="Shape 775"/>
            <p:cNvSpPr txBox="1"/>
            <p:nvPr/>
          </p:nvSpPr>
          <p:spPr>
            <a:xfrm>
              <a:off y="192953831" x="789900170"/>
              <a:ext cy="185867210" cx="494756092"/>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Helvetica Neue"/>
                <a:buNone/>
              </a:pPr>
              <a:r>
                <a:rPr strike="noStrike" u="none" b="1" cap="none" baseline="0" sz="2400" lang="en" i="0">
                  <a:solidFill>
                    <a:srgbClr val="000000"/>
                  </a:solidFill>
                  <a:latin typeface="Helvetica Neue"/>
                  <a:ea typeface="Helvetica Neue"/>
                  <a:cs typeface="Helvetica Neue"/>
                  <a:sym typeface="Helvetica Neue"/>
                </a:rPr>
                <a:t>Data Centers</a:t>
              </a:r>
            </a:p>
          </p:txBody>
        </p:sp>
      </p:gr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9" name="Shape 779"/>
        <p:cNvGrpSpPr/>
        <p:nvPr/>
      </p:nvGrpSpPr>
      <p:grpSpPr>
        <a:xfrm>
          <a:off y="0" x="0"/>
          <a:ext cy="0" cx="0"/>
          <a:chOff y="0" x="0"/>
          <a:chExt cy="0" cx="0"/>
        </a:xfrm>
      </p:grpSpPr>
      <p:sp>
        <p:nvSpPr>
          <p:cNvPr id="780" name="Shape 780"/>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Wide Area Network: Inter-DC</a:t>
            </a:r>
          </a:p>
        </p:txBody>
      </p:sp>
      <p:pic>
        <p:nvPicPr>
          <p:cNvPr id="781" name="Shape 781"/>
          <p:cNvPicPr preferRelativeResize="0"/>
          <p:nvPr/>
        </p:nvPicPr>
        <p:blipFill rotWithShape="1">
          <a:blip r:embed="rId3"/>
          <a:srcRect t="22823" b="41302" r="37073" l="15438"/>
          <a:stretch/>
        </p:blipFill>
        <p:spPr>
          <a:xfrm>
            <a:off y="1482200" x="772450"/>
            <a:ext cy="3587800" cx="7599076"/>
          </a:xfrm>
          <a:prstGeom prst="rect">
            <a:avLst/>
          </a:prstGeom>
        </p:spPr>
      </p:pic>
      <p:sp>
        <p:nvSpPr>
          <p:cNvPr id="782" name="Shape 782"/>
          <p:cNvSpPr txBox="1"/>
          <p:nvPr/>
        </p:nvSpPr>
        <p:spPr>
          <a:xfrm>
            <a:off y="4999400" x="772475"/>
            <a:ext cy="1635299" cx="7914299"/>
          </a:xfrm>
          <a:prstGeom prst="rect">
            <a:avLst/>
          </a:prstGeom>
        </p:spPr>
        <p:txBody>
          <a:bodyPr bIns="91425" rIns="91425" lIns="91425" tIns="91425" anchor="t" anchorCtr="0">
            <a:noAutofit/>
          </a:bodyPr>
          <a:lstStyle/>
          <a:p>
            <a:pPr rtl="0" lvl="0" indent="-381000" marL="457200">
              <a:spcBef>
                <a:spcPts val="0"/>
              </a:spcBef>
              <a:buClr>
                <a:srgbClr val="000000"/>
              </a:buClr>
              <a:buSzPct val="100000"/>
              <a:buFont typeface="Arial"/>
              <a:buChar char="●"/>
            </a:pPr>
            <a:r>
              <a:rPr sz="2400" lang="en"/>
              <a:t>Full control</a:t>
            </a:r>
          </a:p>
          <a:p>
            <a:pPr rtl="0" lvl="0" indent="-381000" marL="457200">
              <a:spcBef>
                <a:spcPts val="0"/>
              </a:spcBef>
              <a:buClr>
                <a:srgbClr val="000000"/>
              </a:buClr>
              <a:buSzPct val="100000"/>
              <a:buFont typeface="Arial"/>
              <a:buChar char="●"/>
            </a:pPr>
            <a:r>
              <a:rPr sz="2400" lang="en"/>
              <a:t>Small number of sites</a:t>
            </a:r>
          </a:p>
          <a:p>
            <a:pPr rtl="0" lvl="0" indent="-381000" marL="457200">
              <a:spcBef>
                <a:spcPts val="0"/>
              </a:spcBef>
              <a:buClr>
                <a:srgbClr val="000000"/>
              </a:buClr>
              <a:buSzPct val="100000"/>
              <a:buFont typeface="Arial"/>
              <a:buChar char="●"/>
            </a:pPr>
            <a:r>
              <a:rPr sz="2400" lang="en"/>
              <a:t>Stable demand</a:t>
            </a:r>
          </a:p>
          <a:p>
            <a:pPr lvl="0" indent="-381000" marL="457200">
              <a:spcBef>
                <a:spcPts val="0"/>
              </a:spcBef>
              <a:buClr>
                <a:srgbClr val="000000"/>
              </a:buClr>
              <a:buSzPct val="100000"/>
              <a:buFont typeface="Arial"/>
              <a:buChar char="●"/>
            </a:pPr>
            <a:r>
              <a:rPr sz="2400" lang="en">
                <a:solidFill>
                  <a:schemeClr val="dk1"/>
                </a:solidFill>
              </a:rPr>
              <a:t>Elastic bandwidth demands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6" name="Shape 786"/>
        <p:cNvGrpSpPr/>
        <p:nvPr/>
      </p:nvGrpSpPr>
      <p:grpSpPr>
        <a:xfrm>
          <a:off y="0" x="0"/>
          <a:ext cy="0" cx="0"/>
          <a:chOff y="0" x="0"/>
          <a:chExt cy="0" cx="0"/>
        </a:xfrm>
      </p:grpSpPr>
      <p:sp>
        <p:nvSpPr>
          <p:cNvPr id="787" name="Shape 787"/>
          <p:cNvSpPr txBox="1"/>
          <p:nvPr>
            <p:ph type="title"/>
          </p:nvPr>
        </p:nvSpPr>
        <p:spPr>
          <a:xfrm>
            <a:off y="2857487" x="457200"/>
            <a:ext cy="1143000" cx="8229600"/>
          </a:xfrm>
          <a:prstGeom prst="rect">
            <a:avLst/>
          </a:prstGeom>
        </p:spPr>
        <p:txBody>
          <a:bodyPr bIns="91425" rIns="91425" lIns="91425" tIns="91425" anchor="b" anchorCtr="0">
            <a:noAutofit/>
          </a:bodyPr>
          <a:lstStyle/>
          <a:p>
            <a:pPr>
              <a:spcBef>
                <a:spcPts val="0"/>
              </a:spcBef>
              <a:buNone/>
            </a:pPr>
            <a:r>
              <a:rPr lang="en"/>
              <a:t>Recent Research</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1" name="Shape 791"/>
        <p:cNvGrpSpPr/>
        <p:nvPr/>
      </p:nvGrpSpPr>
      <p:grpSpPr>
        <a:xfrm>
          <a:off y="0" x="0"/>
          <a:ext cy="0" cx="0"/>
          <a:chOff y="0" x="0"/>
          <a:chExt cy="0" cx="0"/>
        </a:xfrm>
      </p:grpSpPr>
      <p:sp>
        <p:nvSpPr>
          <p:cNvPr id="792" name="Shape 792"/>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Recent DC Network Research</a:t>
            </a:r>
          </a:p>
        </p:txBody>
      </p:sp>
      <p:sp>
        <p:nvSpPr>
          <p:cNvPr id="793" name="Shape 793"/>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Goals</a:t>
            </a:r>
          </a:p>
          <a:p>
            <a:pPr rtl="0" lvl="1" indent="-381000" marL="914400">
              <a:spcBef>
                <a:spcPts val="0"/>
              </a:spcBef>
              <a:buClr>
                <a:schemeClr val="dk1"/>
              </a:buClr>
              <a:buSzPct val="80000"/>
              <a:buFont typeface="Courier New"/>
              <a:buChar char="o"/>
            </a:pPr>
            <a:r>
              <a:rPr lang="en"/>
              <a:t>Fault tolerance</a:t>
            </a:r>
          </a:p>
          <a:p>
            <a:pPr rtl="0" lvl="1" indent="-381000" marL="914400">
              <a:spcBef>
                <a:spcPts val="0"/>
              </a:spcBef>
              <a:buClr>
                <a:schemeClr val="dk1"/>
              </a:buClr>
              <a:buSzPct val="80000"/>
              <a:buFont typeface="Courier New"/>
              <a:buChar char="o"/>
            </a:pPr>
            <a:r>
              <a:rPr lang="en"/>
              <a:t>Low cost</a:t>
            </a:r>
          </a:p>
          <a:p>
            <a:pPr rtl="0" lvl="1" indent="-381000" marL="914400">
              <a:spcBef>
                <a:spcPts val="0"/>
              </a:spcBef>
              <a:buClr>
                <a:schemeClr val="dk1"/>
              </a:buClr>
              <a:buSzPct val="80000"/>
              <a:buFont typeface="Courier New"/>
              <a:buChar char="o"/>
            </a:pPr>
            <a:r>
              <a:rPr lang="en"/>
              <a:t>High performance</a:t>
            </a:r>
          </a:p>
          <a:p>
            <a:pPr rtl="0" lvl="0" indent="0" marL="457200">
              <a:spcBef>
                <a:spcPts val="0"/>
              </a:spcBef>
              <a:buNone/>
            </a:pPr>
            <a:r>
              <a:t/>
            </a:r>
            <a:endParaRPr/>
          </a:p>
          <a:p>
            <a:pPr rtl="0" lvl="0" indent="-419100" marL="457200">
              <a:spcBef>
                <a:spcPts val="0"/>
              </a:spcBef>
              <a:buClr>
                <a:schemeClr val="dk1"/>
              </a:buClr>
              <a:buSzPct val="100000"/>
              <a:buFont typeface="Arial"/>
              <a:buChar char="●"/>
            </a:pPr>
            <a:r>
              <a:rPr lang="en"/>
              <a:t>Why its interesting</a:t>
            </a:r>
          </a:p>
          <a:p>
            <a:pPr rtl="0" lvl="1" indent="-381000" marL="914400">
              <a:spcBef>
                <a:spcPts val="0"/>
              </a:spcBef>
              <a:buClr>
                <a:schemeClr val="dk1"/>
              </a:buClr>
              <a:buSzPct val="80000"/>
              <a:buFont typeface="Courier New"/>
              <a:buChar char="o"/>
            </a:pPr>
            <a:r>
              <a:rPr lang="en"/>
              <a:t>Massive scale</a:t>
            </a:r>
          </a:p>
          <a:p>
            <a:pPr rtl="0" lvl="1" indent="-381000" marL="914400">
              <a:spcBef>
                <a:spcPts val="0"/>
              </a:spcBef>
              <a:buClr>
                <a:schemeClr val="dk1"/>
              </a:buClr>
              <a:buSzPct val="80000"/>
              <a:buFont typeface="Courier New"/>
              <a:buChar char="o"/>
            </a:pPr>
            <a:r>
              <a:rPr lang="en"/>
              <a:t>Full control down to the hardware</a:t>
            </a:r>
          </a:p>
          <a:p>
            <a:pPr rtl="0" lvl="1" indent="-381000" marL="914400">
              <a:spcBef>
                <a:spcPts val="0"/>
              </a:spcBef>
              <a:buClr>
                <a:schemeClr val="dk1"/>
              </a:buClr>
              <a:buSzPct val="80000"/>
              <a:buFont typeface="Courier New"/>
              <a:buChar char="o"/>
            </a:pPr>
            <a:r>
              <a:rPr lang="en"/>
              <a:t>Importance of the tail</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7" name="Shape 797"/>
        <p:cNvGrpSpPr/>
        <p:nvPr/>
      </p:nvGrpSpPr>
      <p:grpSpPr>
        <a:xfrm>
          <a:off y="0" x="0"/>
          <a:ext cy="0" cx="0"/>
          <a:chOff y="0" x="0"/>
          <a:chExt cy="0" cx="0"/>
        </a:xfrm>
      </p:grpSpPr>
      <p:sp>
        <p:nvSpPr>
          <p:cNvPr id="798" name="Shape 798"/>
          <p:cNvSpPr txBox="1"/>
          <p:nvPr>
            <p:ph type="title"/>
          </p:nvPr>
        </p:nvSpPr>
        <p:spPr>
          <a:xfrm>
            <a:off y="2857487" x="457200"/>
            <a:ext cy="1143000" cx="8229600"/>
          </a:xfrm>
          <a:prstGeom prst="rect">
            <a:avLst/>
          </a:prstGeom>
        </p:spPr>
        <p:txBody>
          <a:bodyPr bIns="91425" rIns="91425" lIns="91425" tIns="91425" anchor="b" anchorCtr="0">
            <a:noAutofit/>
          </a:bodyPr>
          <a:lstStyle/>
          <a:p>
            <a:pPr>
              <a:spcBef>
                <a:spcPts val="0"/>
              </a:spcBef>
              <a:buNone/>
            </a:pPr>
            <a:r>
              <a:rPr lang="en"/>
              <a:t>Fault Tolerance and Data Center Topologies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2" name="Shape 802"/>
        <p:cNvGrpSpPr/>
        <p:nvPr/>
      </p:nvGrpSpPr>
      <p:grpSpPr>
        <a:xfrm>
          <a:off y="0" x="0"/>
          <a:ext cy="0" cx="0"/>
          <a:chOff y="0" x="0"/>
          <a:chExt cy="0" cx="0"/>
        </a:xfrm>
      </p:grpSpPr>
      <p:pic>
        <p:nvPicPr>
          <p:cNvPr id="803" name="Shape 803"/>
          <p:cNvPicPr preferRelativeResize="0"/>
          <p:nvPr/>
        </p:nvPicPr>
        <p:blipFill rotWithShape="1">
          <a:blip r:embed="rId3"/>
          <a:srcRect t="0" b="0" r="0" l="0"/>
          <a:stretch/>
        </p:blipFill>
        <p:spPr>
          <a:xfrm>
            <a:off y="1417638" x="883962"/>
            <a:ext cy="3372599" cx="8261100"/>
          </a:xfrm>
          <a:prstGeom prst="rect">
            <a:avLst/>
          </a:prstGeom>
          <a:noFill/>
          <a:ln>
            <a:noFill/>
          </a:ln>
        </p:spPr>
      </p:pic>
      <p:sp>
        <p:nvSpPr>
          <p:cNvPr id="804" name="Shape 804"/>
          <p:cNvSpPr txBox="1"/>
          <p:nvPr>
            <p:ph type="title"/>
          </p:nvPr>
        </p:nvSpPr>
        <p:spPr>
          <a:xfrm>
            <a:off y="274637" x="457200"/>
            <a:ext cy="1143000" cx="8229600"/>
          </a:xfrm>
          <a:prstGeom prst="rect">
            <a:avLst/>
          </a:prstGeom>
          <a:noFill/>
          <a:ln>
            <a:noFill/>
          </a:ln>
        </p:spPr>
        <p:txBody>
          <a:bodyPr bIns="45700" rIns="91425" lIns="91425" tIns="45700" anchor="b" anchorCtr="0">
            <a:noAutofit/>
          </a:bodyPr>
          <a:lstStyle/>
          <a:p>
            <a:pPr algn="l" rtl="0" lvl="0" marR="0" indent="0" marL="0">
              <a:spcBef>
                <a:spcPts val="0"/>
              </a:spcBef>
              <a:buClr>
                <a:schemeClr val="dk1"/>
              </a:buClr>
              <a:buSzPct val="25000"/>
              <a:buFont typeface="Calibri"/>
              <a:buNone/>
            </a:pPr>
            <a:r>
              <a:rPr lang="en">
                <a:solidFill>
                  <a:schemeClr val="dk1"/>
                </a:solidFill>
              </a:rPr>
              <a:t>Failure Example: PortLand</a:t>
            </a:r>
          </a:p>
        </p:txBody>
      </p:sp>
      <p:sp>
        <p:nvSpPr>
          <p:cNvPr id="805" name="Shape 805"/>
          <p:cNvSpPr txBox="1"/>
          <p:nvPr>
            <p:ph idx="1" type="body"/>
          </p:nvPr>
        </p:nvSpPr>
        <p:spPr>
          <a:xfrm>
            <a:off y="4790348" x="457200"/>
            <a:ext cy="1335900" cx="8229600"/>
          </a:xfrm>
          <a:prstGeom prst="rect">
            <a:avLst/>
          </a:prstGeom>
          <a:noFill/>
          <a:ln>
            <a:noFill/>
          </a:ln>
        </p:spPr>
        <p:txBody>
          <a:bodyPr bIns="45700" rIns="91425" lIns="91425" tIns="45700" anchor="t" anchorCtr="0">
            <a:noAutofit/>
          </a:bodyPr>
          <a:lstStyle/>
          <a:p>
            <a:pPr algn="l" rtl="0" lvl="0" marR="0" indent="-342900" marL="342900">
              <a:lnSpc>
                <a:spcPct val="80000"/>
              </a:lnSpc>
              <a:spcBef>
                <a:spcPts val="0"/>
              </a:spcBef>
              <a:buClr>
                <a:schemeClr val="dk1"/>
              </a:buClr>
              <a:buSzPct val="100000"/>
              <a:buFont typeface="Calibri"/>
              <a:buChar char="•"/>
            </a:pPr>
            <a:r>
              <a:rPr strike="noStrike" u="none" b="0" cap="none" baseline="0" sz="2700" lang="en" i="0">
                <a:solidFill>
                  <a:schemeClr val="dk1"/>
                </a:solidFill>
                <a:latin typeface="Calibri"/>
                <a:ea typeface="Calibri"/>
                <a:cs typeface="Calibri"/>
                <a:sym typeface="Calibri"/>
              </a:rPr>
              <a:t>Heartbeats to detect failures</a:t>
            </a:r>
          </a:p>
          <a:p>
            <a:pPr algn="l" rtl="0" lvl="0" marR="0" indent="-342900" marL="342900">
              <a:lnSpc>
                <a:spcPct val="80000"/>
              </a:lnSpc>
              <a:spcBef>
                <a:spcPts val="540"/>
              </a:spcBef>
              <a:buClr>
                <a:schemeClr val="dk1"/>
              </a:buClr>
              <a:buSzPct val="100000"/>
              <a:buFont typeface="Calibri"/>
              <a:buChar char="•"/>
            </a:pPr>
            <a:r>
              <a:rPr strike="noStrike" u="none" b="0" cap="none" baseline="0" sz="2700" lang="en" i="0">
                <a:solidFill>
                  <a:schemeClr val="dk1"/>
                </a:solidFill>
                <a:latin typeface="Calibri"/>
                <a:ea typeface="Calibri"/>
                <a:cs typeface="Calibri"/>
                <a:sym typeface="Calibri"/>
              </a:rPr>
              <a:t>Centralized controller installs updated routes</a:t>
            </a:r>
          </a:p>
          <a:p>
            <a:pPr algn="l" rtl="0" lvl="0" marR="0" indent="-342900" marL="342900">
              <a:lnSpc>
                <a:spcPct val="80000"/>
              </a:lnSpc>
              <a:spcBef>
                <a:spcPts val="540"/>
              </a:spcBef>
              <a:buClr>
                <a:schemeClr val="dk1"/>
              </a:buClr>
              <a:buSzPct val="100000"/>
              <a:buFont typeface="Calibri"/>
              <a:buChar char="•"/>
            </a:pPr>
            <a:r>
              <a:rPr strike="noStrike" u="none" b="0" cap="none" baseline="0" sz="2700" lang="en" i="0">
                <a:solidFill>
                  <a:schemeClr val="dk1"/>
                </a:solidFill>
                <a:latin typeface="Calibri"/>
                <a:ea typeface="Calibri"/>
                <a:cs typeface="Calibri"/>
                <a:sym typeface="Calibri"/>
              </a:rPr>
              <a:t>Exploits path redundancy</a:t>
            </a:r>
          </a:p>
        </p:txBody>
      </p:sp>
      <p:sp>
        <p:nvSpPr>
          <p:cNvPr id="806" name="Shape 806"/>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sp>
        <p:nvSpPr>
          <p:cNvPr id="807" name="Shape 807"/>
          <p:cNvSpPr/>
          <p:nvPr/>
        </p:nvSpPr>
        <p:spPr>
          <a:xfrm>
            <a:off y="2813005" x="1118737"/>
            <a:ext cy="616200" cx="540599"/>
          </a:xfrm>
          <a:prstGeom prst="mathMultiply">
            <a:avLst>
              <a:gd fmla="val 23520" name="adj1"/>
            </a:avLst>
          </a:prstGeom>
          <a:solidFill>
            <a:srgbClr val="FF0000"/>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08" name="Shape 808"/>
          <p:cNvSpPr/>
          <p:nvPr/>
        </p:nvSpPr>
        <p:spPr>
          <a:xfrm>
            <a:off y="1301295" x="8000217"/>
            <a:ext cy="2549099" cx="1013700"/>
          </a:xfrm>
          <a:prstGeom prst="rect">
            <a:avLst/>
          </a:prstGeom>
          <a:solidFill>
            <a:schemeClr val="lt1"/>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3" name="Shape 813"/>
        <p:cNvGrpSpPr/>
        <p:nvPr/>
      </p:nvGrpSpPr>
      <p:grpSpPr>
        <a:xfrm>
          <a:off y="0" x="0"/>
          <a:ext cy="0" cx="0"/>
          <a:chOff y="0" x="0"/>
          <a:chExt cy="0" cx="0"/>
        </a:xfrm>
      </p:grpSpPr>
      <p:sp>
        <p:nvSpPr>
          <p:cNvPr id="814" name="Shape 814"/>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 i="0">
                <a:solidFill>
                  <a:schemeClr val="dk1"/>
                </a:solidFill>
                <a:latin typeface="Calibri"/>
                <a:ea typeface="Calibri"/>
                <a:cs typeface="Calibri"/>
                <a:sym typeface="Calibri"/>
              </a:rPr>
              <a:t>Unsolved Issues with FatTrees</a:t>
            </a:r>
          </a:p>
        </p:txBody>
      </p:sp>
      <p:sp>
        <p:nvSpPr>
          <p:cNvPr id="815" name="Shape 815"/>
          <p:cNvSpPr txBox="1"/>
          <p:nvPr>
            <p:ph idx="1" type="body"/>
          </p:nvPr>
        </p:nvSpPr>
        <p:spPr>
          <a:xfrm>
            <a:off y="1600200" x="457199"/>
            <a:ext cy="4526100" cx="8381999"/>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buClr>
                <a:srgbClr val="000000"/>
              </a:buClr>
              <a:buSzPct val="100000"/>
              <a:buFont typeface="Calibri"/>
              <a:buChar char="•"/>
            </a:pPr>
            <a:r>
              <a:rPr strike="noStrike" u="none" b="1" cap="none" baseline="0" sz="3200" lang="en" i="0">
                <a:solidFill>
                  <a:srgbClr val="000000"/>
                </a:solidFill>
                <a:latin typeface="Calibri"/>
                <a:ea typeface="Calibri"/>
                <a:cs typeface="Calibri"/>
                <a:sym typeface="Calibri"/>
              </a:rPr>
              <a:t>Slow Detection</a:t>
            </a:r>
          </a:p>
          <a:p>
            <a:pPr algn="l" rtl="0" lvl="1" marR="0" indent="-285750" marL="742950">
              <a:lnSpc>
                <a:spcPct val="90000"/>
              </a:lnSpc>
              <a:spcBef>
                <a:spcPts val="560"/>
              </a:spcBef>
              <a:buClr>
                <a:srgbClr val="000000"/>
              </a:buClr>
              <a:buSzPct val="100000"/>
              <a:buFont typeface="Calibri"/>
              <a:buChar char="–"/>
            </a:pPr>
            <a:r>
              <a:rPr strike="noStrike" u="none" b="0" cap="none" baseline="0" sz="2800" lang="en" i="0">
                <a:solidFill>
                  <a:srgbClr val="000000"/>
                </a:solidFill>
                <a:latin typeface="Calibri"/>
                <a:ea typeface="Calibri"/>
                <a:cs typeface="Calibri"/>
                <a:sym typeface="Calibri"/>
              </a:rPr>
              <a:t>Commodity switches fail often</a:t>
            </a:r>
          </a:p>
          <a:p>
            <a:pPr algn="l" rtl="0" lvl="1" marR="0" indent="-285750" marL="742950">
              <a:lnSpc>
                <a:spcPct val="90000"/>
              </a:lnSpc>
              <a:spcBef>
                <a:spcPts val="560"/>
              </a:spcBef>
              <a:buClr>
                <a:srgbClr val="000000"/>
              </a:buClr>
              <a:buSzPct val="100000"/>
              <a:buFont typeface="Calibri"/>
              <a:buChar char="–"/>
            </a:pPr>
            <a:r>
              <a:rPr strike="noStrike" u="none" b="0" cap="none" baseline="0" sz="2800" lang="en" i="0">
                <a:solidFill>
                  <a:srgbClr val="000000"/>
                </a:solidFill>
                <a:latin typeface="Calibri"/>
                <a:ea typeface="Calibri"/>
                <a:cs typeface="Calibri"/>
                <a:sym typeface="Calibri"/>
              </a:rPr>
              <a:t>Not always sure they failed (gray/partial failures)</a:t>
            </a:r>
          </a:p>
          <a:p>
            <a:pPr algn="l" rtl="0" lvl="0" marR="0" indent="-342900" marL="342900">
              <a:lnSpc>
                <a:spcPct val="90000"/>
              </a:lnSpc>
              <a:spcBef>
                <a:spcPts val="640"/>
              </a:spcBef>
              <a:buClr>
                <a:srgbClr val="000000"/>
              </a:buClr>
              <a:buSzPct val="100000"/>
              <a:buFont typeface="Calibri"/>
              <a:buChar char="•"/>
            </a:pPr>
            <a:r>
              <a:rPr strike="noStrike" u="none" b="1" cap="none" baseline="0" sz="3200" lang="en" i="0">
                <a:solidFill>
                  <a:srgbClr val="000000"/>
                </a:solidFill>
                <a:latin typeface="Calibri"/>
                <a:ea typeface="Calibri"/>
                <a:cs typeface="Calibri"/>
                <a:sym typeface="Calibri"/>
              </a:rPr>
              <a:t>Slow Recovery</a:t>
            </a:r>
          </a:p>
          <a:p>
            <a:pPr algn="l" rtl="0" lvl="1" marR="0" indent="-285750" marL="742950">
              <a:lnSpc>
                <a:spcPct val="90000"/>
              </a:lnSpc>
              <a:spcBef>
                <a:spcPts val="560"/>
              </a:spcBef>
              <a:buClr>
                <a:srgbClr val="000000"/>
              </a:buClr>
              <a:buSzPct val="100000"/>
              <a:buFont typeface="Calibri"/>
              <a:buChar char="–"/>
            </a:pPr>
            <a:r>
              <a:rPr strike="noStrike" u="none" b="0" cap="none" baseline="0" sz="2800" lang="en" i="0">
                <a:solidFill>
                  <a:srgbClr val="000000"/>
                </a:solidFill>
                <a:latin typeface="Calibri"/>
                <a:ea typeface="Calibri"/>
                <a:cs typeface="Calibri"/>
                <a:sym typeface="Calibri"/>
              </a:rPr>
              <a:t>Failure recovery is not local</a:t>
            </a:r>
          </a:p>
          <a:p>
            <a:pPr algn="l" rtl="0" lvl="1" marR="0" indent="-285750" marL="742950">
              <a:lnSpc>
                <a:spcPct val="90000"/>
              </a:lnSpc>
              <a:spcBef>
                <a:spcPts val="560"/>
              </a:spcBef>
              <a:buClr>
                <a:srgbClr val="000000"/>
              </a:buClr>
              <a:buSzPct val="100000"/>
              <a:buFont typeface="Calibri"/>
              <a:buChar char="–"/>
            </a:pPr>
            <a:r>
              <a:rPr strike="noStrike" u="none" b="0" cap="none" baseline="0" sz="2800" lang="en" i="0">
                <a:solidFill>
                  <a:srgbClr val="000000"/>
                </a:solidFill>
                <a:latin typeface="Calibri"/>
                <a:ea typeface="Calibri"/>
                <a:cs typeface="Calibri"/>
                <a:sym typeface="Calibri"/>
              </a:rPr>
              <a:t>Topology does not support local reroutes</a:t>
            </a:r>
          </a:p>
          <a:p>
            <a:pPr algn="l" rtl="0" lvl="0" marR="0" indent="-342900" marL="342900">
              <a:lnSpc>
                <a:spcPct val="90000"/>
              </a:lnSpc>
              <a:spcBef>
                <a:spcPts val="640"/>
              </a:spcBef>
              <a:buClr>
                <a:srgbClr val="000000"/>
              </a:buClr>
              <a:buSzPct val="100000"/>
              <a:buFont typeface="Calibri"/>
              <a:buChar char="•"/>
            </a:pPr>
            <a:r>
              <a:rPr strike="noStrike" u="none" b="1" cap="none" baseline="0" sz="3200" lang="en" i="0">
                <a:solidFill>
                  <a:srgbClr val="000000"/>
                </a:solidFill>
                <a:latin typeface="Calibri"/>
                <a:ea typeface="Calibri"/>
                <a:cs typeface="Calibri"/>
                <a:sym typeface="Calibri"/>
              </a:rPr>
              <a:t>Suboptimal Flow Assignment</a:t>
            </a:r>
          </a:p>
          <a:p>
            <a:pPr algn="l" rtl="0" lvl="1" marR="0" indent="-285750" marL="742950">
              <a:lnSpc>
                <a:spcPct val="90000"/>
              </a:lnSpc>
              <a:spcBef>
                <a:spcPts val="560"/>
              </a:spcBef>
              <a:buClr>
                <a:srgbClr val="000000"/>
              </a:buClr>
              <a:buSzPct val="100000"/>
              <a:buFont typeface="Calibri"/>
              <a:buChar char="–"/>
            </a:pPr>
            <a:r>
              <a:rPr strike="noStrike" u="none" b="0" cap="none" baseline="0" sz="2800" lang="en" i="0">
                <a:solidFill>
                  <a:srgbClr val="000000"/>
                </a:solidFill>
                <a:latin typeface="Calibri"/>
                <a:ea typeface="Calibri"/>
                <a:cs typeface="Calibri"/>
                <a:sym typeface="Calibri"/>
              </a:rPr>
              <a:t>Failures result in an unbalanced tree</a:t>
            </a:r>
          </a:p>
          <a:p>
            <a:pPr algn="l" rtl="0" lvl="1" marR="0" indent="-285750" marL="742950">
              <a:lnSpc>
                <a:spcPct val="90000"/>
              </a:lnSpc>
              <a:spcBef>
                <a:spcPts val="560"/>
              </a:spcBef>
              <a:buClr>
                <a:srgbClr val="000000"/>
              </a:buClr>
              <a:buSzPct val="100000"/>
              <a:buFont typeface="Calibri"/>
              <a:buChar char="–"/>
            </a:pPr>
            <a:r>
              <a:rPr strike="noStrike" u="none" b="0" cap="none" baseline="0" sz="2800" lang="en" i="0">
                <a:solidFill>
                  <a:srgbClr val="000000"/>
                </a:solidFill>
                <a:latin typeface="Calibri"/>
                <a:ea typeface="Calibri"/>
                <a:cs typeface="Calibri"/>
                <a:sym typeface="Calibri"/>
              </a:rPr>
              <a:t>Loses load balancing properties</a:t>
            </a:r>
          </a:p>
        </p:txBody>
      </p:sp>
      <p:sp>
        <p:nvSpPr>
          <p:cNvPr id="816" name="Shape 816"/>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y="0" x="0"/>
          <a:ext cy="0" cx="0"/>
          <a:chOff y="0" x="0"/>
          <a:chExt cy="0" cx="0"/>
        </a:xfrm>
      </p:grpSpPr>
      <p:sp>
        <p:nvSpPr>
          <p:cNvPr id="194" name="Shape 194"/>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Cloud Computing</a:t>
            </a:r>
          </a:p>
        </p:txBody>
      </p:sp>
      <p:sp>
        <p:nvSpPr>
          <p:cNvPr id="195" name="Shape 195"/>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Elastic resources</a:t>
            </a:r>
          </a:p>
          <a:p>
            <a:pPr rtl="0" lvl="1" indent="-381000" marL="914400">
              <a:spcBef>
                <a:spcPts val="0"/>
              </a:spcBef>
              <a:buClr>
                <a:schemeClr val="dk1"/>
              </a:buClr>
              <a:buSzPct val="80000"/>
              <a:buFont typeface="Courier New"/>
              <a:buChar char="o"/>
            </a:pPr>
            <a:r>
              <a:rPr lang="en"/>
              <a:t>Expand and contract resources</a:t>
            </a:r>
          </a:p>
          <a:p>
            <a:pPr rtl="0" lvl="1" indent="-381000" marL="914400">
              <a:spcBef>
                <a:spcPts val="0"/>
              </a:spcBef>
              <a:buClr>
                <a:schemeClr val="dk1"/>
              </a:buClr>
              <a:buSzPct val="80000"/>
              <a:buFont typeface="Courier New"/>
              <a:buChar char="o"/>
            </a:pPr>
            <a:r>
              <a:rPr lang="en"/>
              <a:t>Pay-per-use</a:t>
            </a:r>
          </a:p>
          <a:p>
            <a:pPr rtl="0" lvl="1" indent="-381000" marL="914400">
              <a:spcBef>
                <a:spcPts val="0"/>
              </a:spcBef>
              <a:buClr>
                <a:schemeClr val="dk1"/>
              </a:buClr>
              <a:buSzPct val="80000"/>
              <a:buFont typeface="Courier New"/>
              <a:buChar char="o"/>
            </a:pPr>
            <a:r>
              <a:rPr lang="en"/>
              <a:t>Infrastructure on demand</a:t>
            </a:r>
          </a:p>
          <a:p>
            <a:pPr rtl="0" lvl="0" indent="-419100" marL="457200">
              <a:spcBef>
                <a:spcPts val="0"/>
              </a:spcBef>
              <a:buClr>
                <a:schemeClr val="dk1"/>
              </a:buClr>
              <a:buSzPct val="100000"/>
              <a:buFont typeface="Arial"/>
              <a:buChar char="●"/>
            </a:pPr>
            <a:r>
              <a:rPr lang="en"/>
              <a:t>Multi-tenancy</a:t>
            </a:r>
          </a:p>
          <a:p>
            <a:pPr rtl="0" lvl="1" indent="-381000" marL="914400">
              <a:spcBef>
                <a:spcPts val="0"/>
              </a:spcBef>
              <a:buClr>
                <a:schemeClr val="dk1"/>
              </a:buClr>
              <a:buSzPct val="80000"/>
              <a:buFont typeface="Courier New"/>
              <a:buChar char="o"/>
            </a:pPr>
            <a:r>
              <a:rPr lang="en"/>
              <a:t>Multiple independent users</a:t>
            </a:r>
          </a:p>
          <a:p>
            <a:pPr rtl="0" lvl="1" indent="-381000" marL="914400">
              <a:spcBef>
                <a:spcPts val="0"/>
              </a:spcBef>
              <a:buClr>
                <a:schemeClr val="dk1"/>
              </a:buClr>
              <a:buSzPct val="80000"/>
              <a:buFont typeface="Courier New"/>
              <a:buChar char="o"/>
            </a:pPr>
            <a:r>
              <a:rPr lang="en"/>
              <a:t>Security and resource isolation</a:t>
            </a:r>
          </a:p>
          <a:p>
            <a:pPr rtl="0" lvl="1" indent="-381000" marL="914400">
              <a:spcBef>
                <a:spcPts val="0"/>
              </a:spcBef>
              <a:buClr>
                <a:schemeClr val="dk1"/>
              </a:buClr>
              <a:buSzPct val="80000"/>
              <a:buFont typeface="Courier New"/>
              <a:buChar char="o"/>
            </a:pPr>
            <a:r>
              <a:rPr lang="en"/>
              <a:t>amortize the cost of the (shared) infrastructure</a:t>
            </a:r>
          </a:p>
          <a:p>
            <a:pPr rtl="0" lvl="0" indent="-419100" marL="457200">
              <a:spcBef>
                <a:spcPts val="0"/>
              </a:spcBef>
              <a:buClr>
                <a:schemeClr val="dk1"/>
              </a:buClr>
              <a:buSzPct val="100000"/>
              <a:buFont typeface="Arial"/>
              <a:buChar char="●"/>
            </a:pPr>
            <a:r>
              <a:rPr lang="en"/>
              <a:t>Flexible service management</a:t>
            </a:r>
          </a:p>
          <a:p>
            <a:pPr rtl="0" lvl="1" indent="-381000" marL="914400">
              <a:spcBef>
                <a:spcPts val="0"/>
              </a:spcBef>
              <a:buClr>
                <a:schemeClr val="dk1"/>
              </a:buClr>
              <a:buSzPct val="80000"/>
              <a:buFont typeface="Courier New"/>
              <a:buChar char="o"/>
            </a:pPr>
            <a:r>
              <a:rPr lang="en"/>
              <a:t>Resiliency: isolate failure of servers and storage</a:t>
            </a:r>
          </a:p>
          <a:p>
            <a:pPr lvl="1" indent="-381000" marL="914400">
              <a:spcBef>
                <a:spcPts val="0"/>
              </a:spcBef>
              <a:buClr>
                <a:schemeClr val="dk1"/>
              </a:buClr>
              <a:buSzPct val="80000"/>
              <a:buFont typeface="Courier New"/>
              <a:buChar char="o"/>
            </a:pPr>
            <a:r>
              <a:rPr lang="en"/>
              <a:t>Workload movement: move work to other locations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1" name="Shape 821"/>
        <p:cNvGrpSpPr/>
        <p:nvPr/>
      </p:nvGrpSpPr>
      <p:grpSpPr>
        <a:xfrm>
          <a:off y="0" x="0"/>
          <a:ext cy="0" cx="0"/>
          <a:chOff y="0" x="0"/>
          <a:chExt cy="0" cx="0"/>
        </a:xfrm>
      </p:grpSpPr>
      <p:sp>
        <p:nvSpPr>
          <p:cNvPr id="822" name="Shape 822"/>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 i="0">
                <a:solidFill>
                  <a:schemeClr val="dk1"/>
                </a:solidFill>
                <a:latin typeface="Calibri"/>
                <a:ea typeface="Calibri"/>
                <a:cs typeface="Calibri"/>
                <a:sym typeface="Calibri"/>
              </a:rPr>
              <a:t>F10</a:t>
            </a:r>
          </a:p>
        </p:txBody>
      </p:sp>
      <p:sp>
        <p:nvSpPr>
          <p:cNvPr id="823" name="Shape 823"/>
          <p:cNvSpPr txBox="1"/>
          <p:nvPr>
            <p:ph idx="1" type="body"/>
          </p:nvPr>
        </p:nvSpPr>
        <p:spPr>
          <a:xfrm>
            <a:off y="1600200" x="457200"/>
            <a:ext cy="4526100" cx="8229600"/>
          </a:xfrm>
          <a:prstGeom prst="rect">
            <a:avLst/>
          </a:prstGeom>
          <a:noFill/>
          <a:ln>
            <a:noFill/>
          </a:ln>
        </p:spPr>
        <p:txBody>
          <a:bodyPr bIns="45700" rIns="91425" lIns="91425" tIns="45700" anchor="t" anchorCtr="0">
            <a:noAutofit/>
          </a:bodyPr>
          <a:lstStyle/>
          <a:p>
            <a:pPr algn="l" rtl="0" lvl="0" marR="0" indent="-342900" marL="342900">
              <a:spcBef>
                <a:spcPts val="0"/>
              </a:spcBef>
              <a:buClr>
                <a:schemeClr val="dk1"/>
              </a:buClr>
              <a:buSzPct val="100000"/>
              <a:buFont typeface="Calibri"/>
              <a:buChar char="•"/>
            </a:pPr>
            <a:r>
              <a:rPr strike="noStrike" u="none" b="0" cap="none" baseline="0" sz="3200" lang="en" i="0">
                <a:solidFill>
                  <a:schemeClr val="dk1"/>
                </a:solidFill>
                <a:latin typeface="Calibri"/>
                <a:ea typeface="Calibri"/>
                <a:cs typeface="Calibri"/>
                <a:sym typeface="Calibri"/>
              </a:rPr>
              <a:t>Co-design of topology, routing protocols and failure detector</a:t>
            </a:r>
          </a:p>
          <a:p>
            <a:pPr algn="l" rtl="0" lvl="1" marR="0" indent="-285750" marL="742950">
              <a:spcBef>
                <a:spcPts val="560"/>
              </a:spcBef>
              <a:buClr>
                <a:schemeClr val="dk1"/>
              </a:buClr>
              <a:buSzPct val="100000"/>
              <a:buFont typeface="Calibri"/>
              <a:buChar char="–"/>
            </a:pPr>
            <a:r>
              <a:rPr strike="noStrike" u="none" b="0" cap="none" baseline="0" sz="2800" lang="en" i="0">
                <a:solidFill>
                  <a:schemeClr val="dk1"/>
                </a:solidFill>
                <a:latin typeface="Calibri"/>
                <a:ea typeface="Calibri"/>
                <a:cs typeface="Calibri"/>
                <a:sym typeface="Calibri"/>
              </a:rPr>
              <a:t>Novel topology that enables local, fast recovery</a:t>
            </a:r>
          </a:p>
          <a:p>
            <a:pPr algn="l" rtl="0" lvl="1" marR="0" indent="-285750" marL="742950">
              <a:spcBef>
                <a:spcPts val="560"/>
              </a:spcBef>
              <a:buClr>
                <a:schemeClr val="dk1"/>
              </a:buClr>
              <a:buSzPct val="100000"/>
              <a:buFont typeface="Calibri"/>
              <a:buChar char="–"/>
            </a:pPr>
            <a:r>
              <a:rPr strike="noStrike" u="none" b="0" cap="none" baseline="0" sz="2800" lang="en" i="0">
                <a:solidFill>
                  <a:schemeClr val="dk1"/>
                </a:solidFill>
                <a:latin typeface="Calibri"/>
                <a:ea typeface="Calibri"/>
                <a:cs typeface="Calibri"/>
                <a:sym typeface="Calibri"/>
              </a:rPr>
              <a:t>Cascading protocols for optimal recovery</a:t>
            </a:r>
          </a:p>
          <a:p>
            <a:pPr algn="l" rtl="0" lvl="1" marR="0" indent="-285750" marL="742950">
              <a:spcBef>
                <a:spcPts val="560"/>
              </a:spcBef>
              <a:buClr>
                <a:schemeClr val="dk1"/>
              </a:buClr>
              <a:buSzPct val="100000"/>
              <a:buFont typeface="Calibri"/>
              <a:buChar char="–"/>
            </a:pPr>
            <a:r>
              <a:rPr strike="noStrike" u="none" b="0" cap="none" baseline="0" sz="2800" lang="en" i="0">
                <a:solidFill>
                  <a:schemeClr val="dk1"/>
                </a:solidFill>
                <a:latin typeface="Calibri"/>
                <a:ea typeface="Calibri"/>
                <a:cs typeface="Calibri"/>
                <a:sym typeface="Calibri"/>
              </a:rPr>
              <a:t>Fine-grained failure detector for fast detection</a:t>
            </a:r>
          </a:p>
          <a:p>
            <a:pPr algn="l" rtl="0" lvl="0" marR="0" indent="-139700" marL="342900">
              <a:spcBef>
                <a:spcPts val="640"/>
              </a:spcBef>
              <a:buClr>
                <a:schemeClr val="dk1"/>
              </a:buClr>
              <a:buFont typeface="Calibri"/>
              <a:buNone/>
            </a:pPr>
            <a:r>
              <a:t/>
            </a:r>
            <a:endParaRPr strike="noStrike" u="none" b="0" cap="none" baseline="0" sz="3200" i="0">
              <a:solidFill>
                <a:schemeClr val="dk1"/>
              </a:solidFill>
              <a:latin typeface="Calibri"/>
              <a:ea typeface="Calibri"/>
              <a:cs typeface="Calibri"/>
              <a:sym typeface="Calibri"/>
            </a:endParaRPr>
          </a:p>
          <a:p>
            <a:pPr algn="l" rtl="0" lvl="0" marR="0" indent="-342900" marL="342900">
              <a:spcBef>
                <a:spcPts val="640"/>
              </a:spcBef>
              <a:buClr>
                <a:schemeClr val="dk1"/>
              </a:buClr>
              <a:buSzPct val="100000"/>
              <a:buFont typeface="Calibri"/>
              <a:buChar char="•"/>
            </a:pPr>
            <a:r>
              <a:rPr strike="noStrike" u="none" b="0" cap="none" baseline="0" sz="3200" lang="en" i="0">
                <a:solidFill>
                  <a:schemeClr val="dk1"/>
                </a:solidFill>
                <a:latin typeface="Calibri"/>
                <a:ea typeface="Calibri"/>
                <a:cs typeface="Calibri"/>
                <a:sym typeface="Calibri"/>
              </a:rPr>
              <a:t>Same # of switches/links as FatTrees</a:t>
            </a:r>
          </a:p>
        </p:txBody>
      </p:sp>
      <p:sp>
        <p:nvSpPr>
          <p:cNvPr id="824" name="Shape 824"/>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9" name="Shape 829"/>
        <p:cNvGrpSpPr/>
        <p:nvPr/>
      </p:nvGrpSpPr>
      <p:grpSpPr>
        <a:xfrm>
          <a:off y="0" x="0"/>
          <a:ext cy="0" cx="0"/>
          <a:chOff y="0" x="0"/>
          <a:chExt cy="0" cx="0"/>
        </a:xfrm>
      </p:grpSpPr>
      <p:sp>
        <p:nvSpPr>
          <p:cNvPr id="830" name="Shape 830"/>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 i="0">
                <a:solidFill>
                  <a:schemeClr val="dk1"/>
                </a:solidFill>
                <a:latin typeface="Calibri"/>
                <a:ea typeface="Calibri"/>
                <a:cs typeface="Calibri"/>
                <a:sym typeface="Calibri"/>
              </a:rPr>
              <a:t>Outline</a:t>
            </a:r>
          </a:p>
        </p:txBody>
      </p:sp>
      <p:sp>
        <p:nvSpPr>
          <p:cNvPr id="831" name="Shape 831"/>
          <p:cNvSpPr txBox="1"/>
          <p:nvPr>
            <p:ph idx="1" type="body"/>
          </p:nvPr>
        </p:nvSpPr>
        <p:spPr>
          <a:xfrm>
            <a:off y="1600200" x="457200"/>
            <a:ext cy="4526100" cx="8229600"/>
          </a:xfrm>
          <a:prstGeom prst="rect">
            <a:avLst/>
          </a:prstGeom>
          <a:noFill/>
          <a:ln>
            <a:noFill/>
          </a:ln>
        </p:spPr>
        <p:txBody>
          <a:bodyPr bIns="45700" rIns="91425" lIns="91425" tIns="45700" anchor="t" anchorCtr="0">
            <a:noAutofit/>
          </a:bodyPr>
          <a:lstStyle/>
          <a:p>
            <a:pPr algn="l" rtl="0" lvl="0" marR="0" indent="-342900" marL="342900">
              <a:spcBef>
                <a:spcPts val="0"/>
              </a:spcBef>
              <a:buClr>
                <a:srgbClr val="BFBFBF"/>
              </a:buClr>
              <a:buSzPct val="100000"/>
              <a:buFont typeface="Calibri"/>
              <a:buChar char="•"/>
            </a:pPr>
            <a:r>
              <a:rPr strike="noStrike" u="none" b="0" cap="none" baseline="0" sz="3600" lang="en" i="0">
                <a:solidFill>
                  <a:srgbClr val="BFBFBF"/>
                </a:solidFill>
                <a:latin typeface="Calibri"/>
                <a:ea typeface="Calibri"/>
                <a:cs typeface="Calibri"/>
                <a:sym typeface="Calibri"/>
              </a:rPr>
              <a:t>Motivation &amp; Approach</a:t>
            </a:r>
          </a:p>
          <a:p>
            <a:pPr algn="l" rtl="0" lvl="0" marR="0" indent="-342900" marL="342900">
              <a:spcBef>
                <a:spcPts val="720"/>
              </a:spcBef>
              <a:buClr>
                <a:schemeClr val="dk1"/>
              </a:buClr>
              <a:buSzPct val="100000"/>
              <a:buFont typeface="Calibri"/>
              <a:buChar char="•"/>
            </a:pPr>
            <a:r>
              <a:rPr strike="noStrike" u="none" b="0" cap="none" baseline="0" sz="3600" lang="en" i="0">
                <a:solidFill>
                  <a:schemeClr val="dk1"/>
                </a:solidFill>
                <a:latin typeface="Calibri"/>
                <a:ea typeface="Calibri"/>
                <a:cs typeface="Calibri"/>
                <a:sym typeface="Calibri"/>
              </a:rPr>
              <a:t>Topology: AB FatTree</a:t>
            </a:r>
          </a:p>
          <a:p>
            <a:pPr algn="l" rtl="0" lvl="0" marR="0" indent="-342900" marL="342900">
              <a:spcBef>
                <a:spcPts val="720"/>
              </a:spcBef>
              <a:buClr>
                <a:schemeClr val="dk1"/>
              </a:buClr>
              <a:buSzPct val="100000"/>
              <a:buFont typeface="Calibri"/>
              <a:buChar char="•"/>
            </a:pPr>
            <a:r>
              <a:rPr strike="noStrike" u="none" b="0" cap="none" baseline="0" sz="3600" lang="en" i="0">
                <a:solidFill>
                  <a:schemeClr val="dk1"/>
                </a:solidFill>
                <a:latin typeface="Calibri"/>
                <a:ea typeface="Calibri"/>
                <a:cs typeface="Calibri"/>
                <a:sym typeface="Calibri"/>
              </a:rPr>
              <a:t>Cascaded Failover Protocols</a:t>
            </a:r>
          </a:p>
          <a:p>
            <a:pPr algn="l" rtl="0" lvl="0" marR="0" indent="-342900" marL="342900">
              <a:spcBef>
                <a:spcPts val="720"/>
              </a:spcBef>
              <a:buClr>
                <a:schemeClr val="dk1"/>
              </a:buClr>
              <a:buSzPct val="100000"/>
              <a:buFont typeface="Calibri"/>
              <a:buChar char="•"/>
            </a:pPr>
            <a:r>
              <a:rPr strike="noStrike" u="none" b="0" cap="none" baseline="0" sz="3600" lang="en" i="0">
                <a:solidFill>
                  <a:schemeClr val="dk1"/>
                </a:solidFill>
                <a:latin typeface="Calibri"/>
                <a:ea typeface="Calibri"/>
                <a:cs typeface="Calibri"/>
                <a:sym typeface="Calibri"/>
              </a:rPr>
              <a:t>Evaluation</a:t>
            </a:r>
          </a:p>
          <a:p>
            <a:pPr algn="l" rtl="0" lvl="0" marR="0" indent="-342900" marL="342900">
              <a:spcBef>
                <a:spcPts val="720"/>
              </a:spcBef>
              <a:buClr>
                <a:schemeClr val="dk1"/>
              </a:buClr>
              <a:buSzPct val="100000"/>
              <a:buFont typeface="Calibri"/>
              <a:buChar char="•"/>
            </a:pPr>
            <a:r>
              <a:rPr strike="noStrike" u="none" b="0" cap="none" baseline="0" sz="3600" lang="en" i="0">
                <a:solidFill>
                  <a:schemeClr val="dk1"/>
                </a:solidFill>
                <a:latin typeface="Calibri"/>
                <a:ea typeface="Calibri"/>
                <a:cs typeface="Calibri"/>
                <a:sym typeface="Calibri"/>
              </a:rPr>
              <a:t>Conclusion</a:t>
            </a:r>
          </a:p>
          <a:p>
            <a:pPr algn="l" rtl="0" lvl="0" marR="0" indent="-139700" marL="342900">
              <a:spcBef>
                <a:spcPts val="640"/>
              </a:spcBef>
              <a:buClr>
                <a:schemeClr val="dk1"/>
              </a:buClr>
              <a:buFont typeface="Calibri"/>
              <a:buNone/>
            </a:pPr>
            <a:r>
              <a:t/>
            </a:r>
            <a:endParaRPr strike="noStrike" u="none" b="0" cap="none" baseline="0" sz="3200" i="0">
              <a:solidFill>
                <a:schemeClr val="dk1"/>
              </a:solidFill>
              <a:latin typeface="Calibri"/>
              <a:ea typeface="Calibri"/>
              <a:cs typeface="Calibri"/>
              <a:sym typeface="Calibri"/>
            </a:endParaRPr>
          </a:p>
        </p:txBody>
      </p:sp>
      <p:sp>
        <p:nvSpPr>
          <p:cNvPr id="832" name="Shape 832"/>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7" name="Shape 837"/>
        <p:cNvGrpSpPr/>
        <p:nvPr/>
      </p:nvGrpSpPr>
      <p:grpSpPr>
        <a:xfrm>
          <a:off y="0" x="0"/>
          <a:ext cy="0" cx="0"/>
          <a:chOff y="0" x="0"/>
          <a:chExt cy="0" cx="0"/>
        </a:xfrm>
      </p:grpSpPr>
      <p:cxnSp>
        <p:nvCxnSpPr>
          <p:cNvPr id="838" name="Shape 838"/>
          <p:cNvCxnSpPr/>
          <p:nvPr/>
        </p:nvCxnSpPr>
        <p:spPr>
          <a:xfrm flipH="1">
            <a:off y="3086323" x="7984546"/>
            <a:ext cy="644700" cx="9300"/>
          </a:xfrm>
          <a:prstGeom prst="straightConnector1">
            <a:avLst/>
          </a:prstGeom>
          <a:noFill/>
          <a:ln w="9525" cap="flat">
            <a:solidFill>
              <a:schemeClr val="dk1"/>
            </a:solidFill>
            <a:prstDash val="solid"/>
            <a:round/>
            <a:headEnd w="med" len="med" type="none"/>
            <a:tailEnd w="med" len="med" type="none"/>
          </a:ln>
        </p:spPr>
      </p:cxnSp>
      <p:cxnSp>
        <p:nvCxnSpPr>
          <p:cNvPr id="839" name="Shape 839"/>
          <p:cNvCxnSpPr/>
          <p:nvPr/>
        </p:nvCxnSpPr>
        <p:spPr>
          <a:xfrm rot="10800000">
            <a:off y="1821094" x="7074046"/>
            <a:ext cy="871800" cx="919800"/>
          </a:xfrm>
          <a:prstGeom prst="straightConnector1">
            <a:avLst/>
          </a:prstGeom>
          <a:noFill/>
          <a:ln w="9525" cap="flat">
            <a:solidFill>
              <a:schemeClr val="dk1"/>
            </a:solidFill>
            <a:prstDash val="solid"/>
            <a:round/>
            <a:headEnd w="med" len="med" type="none"/>
            <a:tailEnd w="med" len="med" type="none"/>
          </a:ln>
        </p:spPr>
      </p:cxnSp>
      <p:cxnSp>
        <p:nvCxnSpPr>
          <p:cNvPr id="840" name="Shape 840"/>
          <p:cNvCxnSpPr/>
          <p:nvPr/>
        </p:nvCxnSpPr>
        <p:spPr>
          <a:xfrm flipH="1">
            <a:off y="1821027" x="4065342"/>
            <a:ext cy="870599" cx="3008700"/>
          </a:xfrm>
          <a:prstGeom prst="straightConnector1">
            <a:avLst/>
          </a:prstGeom>
          <a:noFill/>
          <a:ln w="9525" cap="flat">
            <a:solidFill>
              <a:schemeClr val="dk1"/>
            </a:solidFill>
            <a:prstDash val="solid"/>
            <a:round/>
            <a:headEnd w="med" len="med" type="none"/>
            <a:tailEnd w="med" len="med" type="none"/>
          </a:ln>
        </p:spPr>
      </p:cxnSp>
      <p:cxnSp>
        <p:nvCxnSpPr>
          <p:cNvPr id="841" name="Shape 841"/>
          <p:cNvCxnSpPr/>
          <p:nvPr/>
        </p:nvCxnSpPr>
        <p:spPr>
          <a:xfrm rot="10800000" flipH="1">
            <a:off y="3084926" x="2136089"/>
            <a:ext cy="644099" cx="1929300"/>
          </a:xfrm>
          <a:prstGeom prst="straightConnector1">
            <a:avLst/>
          </a:prstGeom>
          <a:noFill/>
          <a:ln w="9525" cap="flat">
            <a:solidFill>
              <a:schemeClr val="dk1"/>
            </a:solidFill>
            <a:prstDash val="solid"/>
            <a:round/>
            <a:headEnd w="med" len="med" type="none"/>
            <a:tailEnd w="med" len="med" type="none"/>
          </a:ln>
        </p:spPr>
      </p:cxnSp>
      <p:sp>
        <p:nvSpPr>
          <p:cNvPr id="842" name="Shape 842"/>
          <p:cNvSpPr txBox="1"/>
          <p:nvPr>
            <p:ph type="title"/>
          </p:nvPr>
        </p:nvSpPr>
        <p:spPr>
          <a:xfrm>
            <a:off y="274637" x="245477"/>
            <a:ext cy="1143000" cx="86877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3600" lang="en" i="0">
                <a:solidFill>
                  <a:schemeClr val="dk1"/>
                </a:solidFill>
                <a:latin typeface="Calibri"/>
                <a:ea typeface="Calibri"/>
                <a:cs typeface="Calibri"/>
                <a:sym typeface="Calibri"/>
              </a:rPr>
              <a:t>Why is FatTree Recovery Slow?</a:t>
            </a:r>
          </a:p>
        </p:txBody>
      </p:sp>
      <p:sp>
        <p:nvSpPr>
          <p:cNvPr id="843" name="Shape 843"/>
          <p:cNvSpPr txBox="1"/>
          <p:nvPr>
            <p:ph idx="1" type="body"/>
          </p:nvPr>
        </p:nvSpPr>
        <p:spPr>
          <a:xfrm>
            <a:off y="4989698" x="457200"/>
            <a:ext cy="1136400" cx="8229600"/>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buClr>
                <a:schemeClr val="dk1"/>
              </a:buClr>
              <a:buSzPct val="100000"/>
              <a:buFont typeface="Calibri"/>
              <a:buChar char="•"/>
            </a:pPr>
            <a:r>
              <a:rPr strike="noStrike" u="none" b="0" cap="none" baseline="0" sz="2700" lang="en" i="0">
                <a:solidFill>
                  <a:schemeClr val="dk1"/>
                </a:solidFill>
                <a:latin typeface="Calibri"/>
                <a:ea typeface="Calibri"/>
                <a:cs typeface="Calibri"/>
                <a:sym typeface="Calibri"/>
              </a:rPr>
              <a:t>Lots of redundancy on the upward path</a:t>
            </a:r>
          </a:p>
          <a:p>
            <a:pPr algn="l" rtl="0" lvl="0" marR="0" indent="-342900" marL="342900">
              <a:lnSpc>
                <a:spcPct val="90000"/>
              </a:lnSpc>
              <a:spcBef>
                <a:spcPts val="540"/>
              </a:spcBef>
              <a:buClr>
                <a:schemeClr val="dk1"/>
              </a:buClr>
              <a:buSzPct val="100000"/>
              <a:buFont typeface="Calibri"/>
              <a:buChar char="•"/>
            </a:pPr>
            <a:r>
              <a:rPr strike="noStrike" u="none" b="0" cap="none" baseline="0" sz="2700" lang="en" i="0">
                <a:solidFill>
                  <a:schemeClr val="dk1"/>
                </a:solidFill>
                <a:latin typeface="Calibri"/>
                <a:ea typeface="Calibri"/>
                <a:cs typeface="Calibri"/>
                <a:sym typeface="Calibri"/>
              </a:rPr>
              <a:t>Immediately restore connectivity at the point of failure</a:t>
            </a:r>
          </a:p>
        </p:txBody>
      </p:sp>
      <p:sp>
        <p:nvSpPr>
          <p:cNvPr id="844" name="Shape 844"/>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sp>
        <p:nvSpPr>
          <p:cNvPr id="845" name="Shape 845"/>
          <p:cNvSpPr/>
          <p:nvPr/>
        </p:nvSpPr>
        <p:spPr>
          <a:xfrm>
            <a:off y="1425645" x="912654"/>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46" name="Shape 846"/>
          <p:cNvSpPr/>
          <p:nvPr/>
        </p:nvSpPr>
        <p:spPr>
          <a:xfrm>
            <a:off y="1426296" x="1823201"/>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47" name="Shape 847"/>
          <p:cNvSpPr/>
          <p:nvPr/>
        </p:nvSpPr>
        <p:spPr>
          <a:xfrm>
            <a:off y="1426296" x="2832560"/>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48" name="Shape 848"/>
          <p:cNvSpPr/>
          <p:nvPr/>
        </p:nvSpPr>
        <p:spPr>
          <a:xfrm>
            <a:off y="1426949" x="3743107"/>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49" name="Shape 849"/>
          <p:cNvSpPr/>
          <p:nvPr/>
        </p:nvSpPr>
        <p:spPr>
          <a:xfrm>
            <a:off y="1426949" x="4841248"/>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50" name="Shape 850"/>
          <p:cNvSpPr/>
          <p:nvPr/>
        </p:nvSpPr>
        <p:spPr>
          <a:xfrm>
            <a:off y="1427600" x="5751796"/>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51" name="Shape 851"/>
          <p:cNvSpPr/>
          <p:nvPr/>
        </p:nvSpPr>
        <p:spPr>
          <a:xfrm>
            <a:off y="1427600" x="6761154"/>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52" name="Shape 852"/>
          <p:cNvSpPr/>
          <p:nvPr/>
        </p:nvSpPr>
        <p:spPr>
          <a:xfrm>
            <a:off y="1428251" x="7671702"/>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53" name="Shape 853"/>
          <p:cNvSpPr/>
          <p:nvPr/>
        </p:nvSpPr>
        <p:spPr>
          <a:xfrm>
            <a:off y="4594314" x="910008"/>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SzPct val="25000"/>
              <a:buNone/>
            </a:pPr>
            <a:r>
              <a:rPr strike="noStrike" u="none" b="0" cap="none" baseline="0" sz="2600" lang="en" i="0">
                <a:solidFill>
                  <a:schemeClr val="dk1"/>
                </a:solidFill>
                <a:latin typeface="Calibri"/>
                <a:ea typeface="Calibri"/>
                <a:cs typeface="Calibri"/>
                <a:sym typeface="Calibri"/>
              </a:rPr>
              <a:t>dst</a:t>
            </a:r>
          </a:p>
        </p:txBody>
      </p:sp>
      <p:sp>
        <p:nvSpPr>
          <p:cNvPr id="854" name="Shape 854"/>
          <p:cNvSpPr/>
          <p:nvPr/>
        </p:nvSpPr>
        <p:spPr>
          <a:xfrm>
            <a:off y="4594967" x="1820555"/>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55" name="Shape 855"/>
          <p:cNvSpPr/>
          <p:nvPr/>
        </p:nvSpPr>
        <p:spPr>
          <a:xfrm>
            <a:off y="4594967" x="2829914"/>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56" name="Shape 856"/>
          <p:cNvSpPr/>
          <p:nvPr/>
        </p:nvSpPr>
        <p:spPr>
          <a:xfrm>
            <a:off y="4595619" x="3740460"/>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57" name="Shape 857"/>
          <p:cNvSpPr/>
          <p:nvPr/>
        </p:nvSpPr>
        <p:spPr>
          <a:xfrm>
            <a:off y="4595619" x="4838601"/>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58" name="Shape 858"/>
          <p:cNvSpPr/>
          <p:nvPr/>
        </p:nvSpPr>
        <p:spPr>
          <a:xfrm>
            <a:off y="4596269" x="5749148"/>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59" name="Shape 859"/>
          <p:cNvSpPr/>
          <p:nvPr/>
        </p:nvSpPr>
        <p:spPr>
          <a:xfrm>
            <a:off y="4596269" x="6758507"/>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60" name="Shape 860"/>
          <p:cNvSpPr/>
          <p:nvPr/>
        </p:nvSpPr>
        <p:spPr>
          <a:xfrm>
            <a:off y="4596921" x="7669054"/>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SzPct val="25000"/>
              <a:buNone/>
            </a:pPr>
            <a:r>
              <a:rPr strike="noStrike" u="none" b="0" cap="none" baseline="0" sz="2600" lang="en" i="0">
                <a:solidFill>
                  <a:schemeClr val="dk1"/>
                </a:solidFill>
                <a:latin typeface="Calibri"/>
                <a:ea typeface="Calibri"/>
                <a:cs typeface="Calibri"/>
                <a:sym typeface="Calibri"/>
              </a:rPr>
              <a:t>src</a:t>
            </a:r>
          </a:p>
        </p:txBody>
      </p:sp>
      <p:sp>
        <p:nvSpPr>
          <p:cNvPr id="861" name="Shape 861"/>
          <p:cNvSpPr/>
          <p:nvPr/>
        </p:nvSpPr>
        <p:spPr>
          <a:xfrm>
            <a:off y="3728373" x="912654"/>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62" name="Shape 862"/>
          <p:cNvSpPr/>
          <p:nvPr/>
        </p:nvSpPr>
        <p:spPr>
          <a:xfrm>
            <a:off y="3729026" x="1823201"/>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63" name="Shape 863"/>
          <p:cNvSpPr/>
          <p:nvPr/>
        </p:nvSpPr>
        <p:spPr>
          <a:xfrm>
            <a:off y="3729026" x="2832560"/>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64" name="Shape 864"/>
          <p:cNvSpPr/>
          <p:nvPr/>
        </p:nvSpPr>
        <p:spPr>
          <a:xfrm>
            <a:off y="3729676" x="3743107"/>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65" name="Shape 865"/>
          <p:cNvSpPr/>
          <p:nvPr/>
        </p:nvSpPr>
        <p:spPr>
          <a:xfrm>
            <a:off y="3729676" x="4841248"/>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66" name="Shape 866"/>
          <p:cNvSpPr/>
          <p:nvPr/>
        </p:nvSpPr>
        <p:spPr>
          <a:xfrm>
            <a:off y="3730328" x="5751796"/>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67" name="Shape 867"/>
          <p:cNvSpPr/>
          <p:nvPr/>
        </p:nvSpPr>
        <p:spPr>
          <a:xfrm>
            <a:off y="3730328" x="6761154"/>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68" name="Shape 868"/>
          <p:cNvSpPr/>
          <p:nvPr/>
        </p:nvSpPr>
        <p:spPr>
          <a:xfrm>
            <a:off y="3730980" x="7671702"/>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69" name="Shape 869"/>
          <p:cNvSpPr/>
          <p:nvPr/>
        </p:nvSpPr>
        <p:spPr>
          <a:xfrm>
            <a:off y="2690288" x="921912"/>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70" name="Shape 870"/>
          <p:cNvSpPr/>
          <p:nvPr/>
        </p:nvSpPr>
        <p:spPr>
          <a:xfrm>
            <a:off y="2690940" x="1832459"/>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71" name="Shape 871"/>
          <p:cNvSpPr/>
          <p:nvPr/>
        </p:nvSpPr>
        <p:spPr>
          <a:xfrm>
            <a:off y="2690940" x="2841818"/>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72" name="Shape 872"/>
          <p:cNvSpPr/>
          <p:nvPr/>
        </p:nvSpPr>
        <p:spPr>
          <a:xfrm>
            <a:off y="2691591" x="3752366"/>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73" name="Shape 873"/>
          <p:cNvSpPr/>
          <p:nvPr/>
        </p:nvSpPr>
        <p:spPr>
          <a:xfrm>
            <a:off y="2691591" x="4850505"/>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74" name="Shape 874"/>
          <p:cNvSpPr/>
          <p:nvPr/>
        </p:nvSpPr>
        <p:spPr>
          <a:xfrm>
            <a:off y="2692242" x="5761053"/>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75" name="Shape 875"/>
          <p:cNvSpPr/>
          <p:nvPr/>
        </p:nvSpPr>
        <p:spPr>
          <a:xfrm>
            <a:off y="2692242" x="6770413"/>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876" name="Shape 876"/>
          <p:cNvSpPr/>
          <p:nvPr/>
        </p:nvSpPr>
        <p:spPr>
          <a:xfrm>
            <a:off y="2692894" x="7680960"/>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cxnSp>
        <p:nvCxnSpPr>
          <p:cNvPr id="877" name="Shape 877"/>
          <p:cNvCxnSpPr>
            <a:stCxn id="853" idx="0"/>
            <a:endCxn id="861" idx="2"/>
          </p:cNvCxnSpPr>
          <p:nvPr/>
        </p:nvCxnSpPr>
        <p:spPr>
          <a:xfrm rot="10800000" flipH="1">
            <a:off y="4121673" x="1222908"/>
            <a:ext cy="472641" cx="2646"/>
          </a:xfrm>
          <a:prstGeom prst="straightConnector1">
            <a:avLst/>
          </a:prstGeom>
          <a:noFill/>
          <a:ln w="9525" cap="flat">
            <a:solidFill>
              <a:schemeClr val="dk1"/>
            </a:solidFill>
            <a:prstDash val="solid"/>
            <a:round/>
            <a:headEnd w="med" len="med" type="none"/>
            <a:tailEnd w="med" len="med" type="none"/>
          </a:ln>
        </p:spPr>
      </p:cxnSp>
      <p:cxnSp>
        <p:nvCxnSpPr>
          <p:cNvPr id="878" name="Shape 878"/>
          <p:cNvCxnSpPr>
            <a:stCxn id="853" idx="0"/>
            <a:endCxn id="862" idx="2"/>
          </p:cNvCxnSpPr>
          <p:nvPr/>
        </p:nvCxnSpPr>
        <p:spPr>
          <a:xfrm rot="10800000" flipH="1">
            <a:off y="4122326" x="1222908"/>
            <a:ext cy="471988" cx="913193"/>
          </a:xfrm>
          <a:prstGeom prst="straightConnector1">
            <a:avLst/>
          </a:prstGeom>
          <a:noFill/>
          <a:ln w="9525" cap="flat">
            <a:solidFill>
              <a:schemeClr val="dk1"/>
            </a:solidFill>
            <a:prstDash val="solid"/>
            <a:round/>
            <a:headEnd w="med" len="med" type="none"/>
            <a:tailEnd w="med" len="med" type="none"/>
          </a:ln>
        </p:spPr>
      </p:cxnSp>
      <p:cxnSp>
        <p:nvCxnSpPr>
          <p:cNvPr id="879" name="Shape 879"/>
          <p:cNvCxnSpPr>
            <a:stCxn id="854" idx="0"/>
            <a:endCxn id="861" idx="2"/>
          </p:cNvCxnSpPr>
          <p:nvPr/>
        </p:nvCxnSpPr>
        <p:spPr>
          <a:xfrm rot="10800000">
            <a:off y="4121673" x="1225554"/>
            <a:ext cy="473293" cx="907900"/>
          </a:xfrm>
          <a:prstGeom prst="straightConnector1">
            <a:avLst/>
          </a:prstGeom>
          <a:noFill/>
          <a:ln w="9525" cap="flat">
            <a:solidFill>
              <a:schemeClr val="dk1"/>
            </a:solidFill>
            <a:prstDash val="solid"/>
            <a:round/>
            <a:headEnd w="med" len="med" type="none"/>
            <a:tailEnd w="med" len="med" type="none"/>
          </a:ln>
        </p:spPr>
      </p:cxnSp>
      <p:cxnSp>
        <p:nvCxnSpPr>
          <p:cNvPr id="880" name="Shape 880"/>
          <p:cNvCxnSpPr>
            <a:stCxn id="854" idx="0"/>
            <a:endCxn id="862" idx="2"/>
          </p:cNvCxnSpPr>
          <p:nvPr/>
        </p:nvCxnSpPr>
        <p:spPr>
          <a:xfrm rot="10800000" flipH="1">
            <a:off y="4122326" x="2133455"/>
            <a:ext cy="472641" cx="2646"/>
          </a:xfrm>
          <a:prstGeom prst="straightConnector1">
            <a:avLst/>
          </a:prstGeom>
          <a:noFill/>
          <a:ln w="9525" cap="flat">
            <a:solidFill>
              <a:schemeClr val="dk1"/>
            </a:solidFill>
            <a:prstDash val="solid"/>
            <a:round/>
            <a:headEnd w="med" len="med" type="none"/>
            <a:tailEnd w="med" len="med" type="none"/>
          </a:ln>
        </p:spPr>
      </p:cxnSp>
      <p:cxnSp>
        <p:nvCxnSpPr>
          <p:cNvPr id="881" name="Shape 881"/>
          <p:cNvCxnSpPr>
            <a:stCxn id="855" idx="0"/>
            <a:endCxn id="863" idx="2"/>
          </p:cNvCxnSpPr>
          <p:nvPr/>
        </p:nvCxnSpPr>
        <p:spPr>
          <a:xfrm rot="10800000" flipH="1">
            <a:off y="4122326" x="3142814"/>
            <a:ext cy="472641" cx="2646"/>
          </a:xfrm>
          <a:prstGeom prst="straightConnector1">
            <a:avLst/>
          </a:prstGeom>
          <a:noFill/>
          <a:ln w="9525" cap="flat">
            <a:solidFill>
              <a:schemeClr val="dk1"/>
            </a:solidFill>
            <a:prstDash val="solid"/>
            <a:round/>
            <a:headEnd w="med" len="med" type="none"/>
            <a:tailEnd w="med" len="med" type="none"/>
          </a:ln>
        </p:spPr>
      </p:cxnSp>
      <p:cxnSp>
        <p:nvCxnSpPr>
          <p:cNvPr id="882" name="Shape 882"/>
          <p:cNvCxnSpPr>
            <a:stCxn id="855" idx="0"/>
            <a:endCxn id="864" idx="2"/>
          </p:cNvCxnSpPr>
          <p:nvPr/>
        </p:nvCxnSpPr>
        <p:spPr>
          <a:xfrm rot="10800000" flipH="1">
            <a:off y="4122976" x="3142814"/>
            <a:ext cy="471990" cx="913193"/>
          </a:xfrm>
          <a:prstGeom prst="straightConnector1">
            <a:avLst/>
          </a:prstGeom>
          <a:noFill/>
          <a:ln w="9525" cap="flat">
            <a:solidFill>
              <a:schemeClr val="dk1"/>
            </a:solidFill>
            <a:prstDash val="solid"/>
            <a:round/>
            <a:headEnd w="med" len="med" type="none"/>
            <a:tailEnd w="med" len="med" type="none"/>
          </a:ln>
        </p:spPr>
      </p:cxnSp>
      <p:cxnSp>
        <p:nvCxnSpPr>
          <p:cNvPr id="883" name="Shape 883"/>
          <p:cNvCxnSpPr>
            <a:stCxn id="856" idx="0"/>
            <a:endCxn id="863" idx="2"/>
          </p:cNvCxnSpPr>
          <p:nvPr/>
        </p:nvCxnSpPr>
        <p:spPr>
          <a:xfrm rot="10800000">
            <a:off y="4122326" x="3145460"/>
            <a:ext cy="473292" cx="907900"/>
          </a:xfrm>
          <a:prstGeom prst="straightConnector1">
            <a:avLst/>
          </a:prstGeom>
          <a:noFill/>
          <a:ln w="9525" cap="flat">
            <a:solidFill>
              <a:schemeClr val="dk1"/>
            </a:solidFill>
            <a:prstDash val="solid"/>
            <a:round/>
            <a:headEnd w="med" len="med" type="none"/>
            <a:tailEnd w="med" len="med" type="none"/>
          </a:ln>
        </p:spPr>
      </p:cxnSp>
      <p:cxnSp>
        <p:nvCxnSpPr>
          <p:cNvPr id="884" name="Shape 884"/>
          <p:cNvCxnSpPr>
            <a:stCxn id="856" idx="0"/>
            <a:endCxn id="864" idx="2"/>
          </p:cNvCxnSpPr>
          <p:nvPr/>
        </p:nvCxnSpPr>
        <p:spPr>
          <a:xfrm rot="10800000" flipH="1">
            <a:off y="4122976" x="4053360"/>
            <a:ext cy="472642" cx="2646"/>
          </a:xfrm>
          <a:prstGeom prst="straightConnector1">
            <a:avLst/>
          </a:prstGeom>
          <a:noFill/>
          <a:ln w="9525" cap="flat">
            <a:solidFill>
              <a:schemeClr val="dk1"/>
            </a:solidFill>
            <a:prstDash val="solid"/>
            <a:round/>
            <a:headEnd w="med" len="med" type="none"/>
            <a:tailEnd w="med" len="med" type="none"/>
          </a:ln>
        </p:spPr>
      </p:cxnSp>
      <p:cxnSp>
        <p:nvCxnSpPr>
          <p:cNvPr id="885" name="Shape 885"/>
          <p:cNvCxnSpPr>
            <a:stCxn id="857" idx="0"/>
            <a:endCxn id="865" idx="2"/>
          </p:cNvCxnSpPr>
          <p:nvPr/>
        </p:nvCxnSpPr>
        <p:spPr>
          <a:xfrm rot="10800000" flipH="1">
            <a:off y="4122976" x="5151501"/>
            <a:ext cy="472642" cx="2646"/>
          </a:xfrm>
          <a:prstGeom prst="straightConnector1">
            <a:avLst/>
          </a:prstGeom>
          <a:noFill/>
          <a:ln w="9525" cap="flat">
            <a:solidFill>
              <a:schemeClr val="dk1"/>
            </a:solidFill>
            <a:prstDash val="solid"/>
            <a:round/>
            <a:headEnd w="med" len="med" type="none"/>
            <a:tailEnd w="med" len="med" type="none"/>
          </a:ln>
        </p:spPr>
      </p:cxnSp>
      <p:cxnSp>
        <p:nvCxnSpPr>
          <p:cNvPr id="886" name="Shape 886"/>
          <p:cNvCxnSpPr>
            <a:stCxn id="857" idx="0"/>
            <a:endCxn id="866" idx="2"/>
          </p:cNvCxnSpPr>
          <p:nvPr/>
        </p:nvCxnSpPr>
        <p:spPr>
          <a:xfrm rot="10800000" flipH="1">
            <a:off y="4123628" x="5151501"/>
            <a:ext cy="471991" cx="913194"/>
          </a:xfrm>
          <a:prstGeom prst="straightConnector1">
            <a:avLst/>
          </a:prstGeom>
          <a:noFill/>
          <a:ln w="9525" cap="flat">
            <a:solidFill>
              <a:schemeClr val="dk1"/>
            </a:solidFill>
            <a:prstDash val="solid"/>
            <a:round/>
            <a:headEnd w="med" len="med" type="none"/>
            <a:tailEnd w="med" len="med" type="none"/>
          </a:ln>
        </p:spPr>
      </p:cxnSp>
      <p:cxnSp>
        <p:nvCxnSpPr>
          <p:cNvPr id="887" name="Shape 887"/>
          <p:cNvCxnSpPr>
            <a:stCxn id="858" idx="0"/>
            <a:endCxn id="865" idx="2"/>
          </p:cNvCxnSpPr>
          <p:nvPr/>
        </p:nvCxnSpPr>
        <p:spPr>
          <a:xfrm rot="10800000">
            <a:off y="4122976" x="5154148"/>
            <a:ext cy="473292" cx="907900"/>
          </a:xfrm>
          <a:prstGeom prst="straightConnector1">
            <a:avLst/>
          </a:prstGeom>
          <a:noFill/>
          <a:ln w="9525" cap="flat">
            <a:solidFill>
              <a:schemeClr val="dk1"/>
            </a:solidFill>
            <a:prstDash val="solid"/>
            <a:round/>
            <a:headEnd w="med" len="med" type="none"/>
            <a:tailEnd w="med" len="med" type="none"/>
          </a:ln>
        </p:spPr>
      </p:cxnSp>
      <p:cxnSp>
        <p:nvCxnSpPr>
          <p:cNvPr id="888" name="Shape 888"/>
          <p:cNvCxnSpPr>
            <a:stCxn id="858" idx="0"/>
            <a:endCxn id="866" idx="2"/>
          </p:cNvCxnSpPr>
          <p:nvPr/>
        </p:nvCxnSpPr>
        <p:spPr>
          <a:xfrm rot="10800000" flipH="1">
            <a:off y="4123628" x="6062048"/>
            <a:ext cy="472641" cx="2647"/>
          </a:xfrm>
          <a:prstGeom prst="straightConnector1">
            <a:avLst/>
          </a:prstGeom>
          <a:noFill/>
          <a:ln w="9525" cap="flat">
            <a:solidFill>
              <a:schemeClr val="dk1"/>
            </a:solidFill>
            <a:prstDash val="solid"/>
            <a:round/>
            <a:headEnd w="med" len="med" type="none"/>
            <a:tailEnd w="med" len="med" type="none"/>
          </a:ln>
        </p:spPr>
      </p:cxnSp>
      <p:cxnSp>
        <p:nvCxnSpPr>
          <p:cNvPr id="889" name="Shape 889"/>
          <p:cNvCxnSpPr>
            <a:stCxn id="859" idx="0"/>
            <a:endCxn id="867" idx="2"/>
          </p:cNvCxnSpPr>
          <p:nvPr/>
        </p:nvCxnSpPr>
        <p:spPr>
          <a:xfrm rot="10800000" flipH="1">
            <a:off y="4123628" x="7071407"/>
            <a:ext cy="472641" cx="2646"/>
          </a:xfrm>
          <a:prstGeom prst="straightConnector1">
            <a:avLst/>
          </a:prstGeom>
          <a:noFill/>
          <a:ln w="9525" cap="flat">
            <a:solidFill>
              <a:schemeClr val="dk1"/>
            </a:solidFill>
            <a:prstDash val="solid"/>
            <a:round/>
            <a:headEnd w="med" len="med" type="none"/>
            <a:tailEnd w="med" len="med" type="none"/>
          </a:ln>
        </p:spPr>
      </p:cxnSp>
      <p:cxnSp>
        <p:nvCxnSpPr>
          <p:cNvPr id="890" name="Shape 890"/>
          <p:cNvCxnSpPr>
            <a:stCxn id="859" idx="0"/>
            <a:endCxn id="868" idx="2"/>
          </p:cNvCxnSpPr>
          <p:nvPr/>
        </p:nvCxnSpPr>
        <p:spPr>
          <a:xfrm rot="10800000" flipH="1">
            <a:off y="4124280" x="7071407"/>
            <a:ext cy="471989" cx="913194"/>
          </a:xfrm>
          <a:prstGeom prst="straightConnector1">
            <a:avLst/>
          </a:prstGeom>
          <a:noFill/>
          <a:ln w="9525" cap="flat">
            <a:solidFill>
              <a:schemeClr val="dk1"/>
            </a:solidFill>
            <a:prstDash val="solid"/>
            <a:round/>
            <a:headEnd w="med" len="med" type="none"/>
            <a:tailEnd w="med" len="med" type="none"/>
          </a:ln>
        </p:spPr>
      </p:cxnSp>
      <p:cxnSp>
        <p:nvCxnSpPr>
          <p:cNvPr id="891" name="Shape 891"/>
          <p:cNvCxnSpPr>
            <a:stCxn id="860" idx="0"/>
            <a:endCxn id="867" idx="2"/>
          </p:cNvCxnSpPr>
          <p:nvPr/>
        </p:nvCxnSpPr>
        <p:spPr>
          <a:xfrm rot="10800000">
            <a:off y="4123628" x="7074054"/>
            <a:ext cy="473293" cx="907900"/>
          </a:xfrm>
          <a:prstGeom prst="straightConnector1">
            <a:avLst/>
          </a:prstGeom>
          <a:noFill/>
          <a:ln w="9525" cap="flat">
            <a:solidFill>
              <a:schemeClr val="dk1"/>
            </a:solidFill>
            <a:prstDash val="solid"/>
            <a:round/>
            <a:headEnd w="med" len="med" type="none"/>
            <a:tailEnd w="med" len="med" type="none"/>
          </a:ln>
        </p:spPr>
      </p:cxnSp>
      <p:cxnSp>
        <p:nvCxnSpPr>
          <p:cNvPr id="892" name="Shape 892"/>
          <p:cNvCxnSpPr>
            <a:stCxn id="860" idx="0"/>
            <a:endCxn id="868" idx="2"/>
          </p:cNvCxnSpPr>
          <p:nvPr/>
        </p:nvCxnSpPr>
        <p:spPr>
          <a:xfrm rot="10800000" flipH="1">
            <a:off y="4124280" x="7981954"/>
            <a:ext cy="472641" cx="2647"/>
          </a:xfrm>
          <a:prstGeom prst="straightConnector1">
            <a:avLst/>
          </a:prstGeom>
          <a:noFill/>
          <a:ln w="9525" cap="flat">
            <a:solidFill>
              <a:schemeClr val="dk1"/>
            </a:solidFill>
            <a:prstDash val="solid"/>
            <a:round/>
            <a:headEnd w="med" len="med" type="none"/>
            <a:tailEnd w="med" len="med" type="none"/>
          </a:ln>
        </p:spPr>
      </p:cxnSp>
      <p:cxnSp>
        <p:nvCxnSpPr>
          <p:cNvPr id="893" name="Shape 893"/>
          <p:cNvCxnSpPr>
            <a:stCxn id="861" idx="0"/>
            <a:endCxn id="869" idx="2"/>
          </p:cNvCxnSpPr>
          <p:nvPr/>
        </p:nvCxnSpPr>
        <p:spPr>
          <a:xfrm rot="10800000" flipH="1">
            <a:off y="3083588" x="1225554"/>
            <a:ext cy="644785" cx="9258"/>
          </a:xfrm>
          <a:prstGeom prst="straightConnector1">
            <a:avLst/>
          </a:prstGeom>
          <a:noFill/>
          <a:ln w="9525" cap="flat">
            <a:solidFill>
              <a:schemeClr val="dk1"/>
            </a:solidFill>
            <a:prstDash val="solid"/>
            <a:round/>
            <a:headEnd w="med" len="med" type="none"/>
            <a:tailEnd w="med" len="med" type="none"/>
          </a:ln>
        </p:spPr>
      </p:cxnSp>
      <p:cxnSp>
        <p:nvCxnSpPr>
          <p:cNvPr id="894" name="Shape 894"/>
          <p:cNvCxnSpPr>
            <a:stCxn id="870" idx="2"/>
            <a:endCxn id="861" idx="0"/>
          </p:cNvCxnSpPr>
          <p:nvPr/>
        </p:nvCxnSpPr>
        <p:spPr>
          <a:xfrm flipH="1">
            <a:off y="3084240" x="1225554"/>
            <a:ext cy="644133" cx="919804"/>
          </a:xfrm>
          <a:prstGeom prst="straightConnector1">
            <a:avLst/>
          </a:prstGeom>
          <a:noFill/>
          <a:ln w="9525" cap="flat">
            <a:solidFill>
              <a:schemeClr val="dk1"/>
            </a:solidFill>
            <a:prstDash val="solid"/>
            <a:round/>
            <a:headEnd w="med" len="med" type="none"/>
            <a:tailEnd w="med" len="med" type="none"/>
          </a:ln>
        </p:spPr>
      </p:cxnSp>
      <p:cxnSp>
        <p:nvCxnSpPr>
          <p:cNvPr id="895" name="Shape 895"/>
          <p:cNvCxnSpPr>
            <a:stCxn id="862" idx="0"/>
            <a:endCxn id="871" idx="2"/>
          </p:cNvCxnSpPr>
          <p:nvPr/>
        </p:nvCxnSpPr>
        <p:spPr>
          <a:xfrm rot="10800000" flipH="1">
            <a:off y="3084240" x="2136101"/>
            <a:ext cy="644786" cx="1018616"/>
          </a:xfrm>
          <a:prstGeom prst="straightConnector1">
            <a:avLst/>
          </a:prstGeom>
          <a:noFill/>
          <a:ln w="9525" cap="flat">
            <a:solidFill>
              <a:schemeClr val="dk1"/>
            </a:solidFill>
            <a:prstDash val="solid"/>
            <a:round/>
            <a:headEnd w="med" len="med" type="none"/>
            <a:tailEnd w="med" len="med" type="none"/>
          </a:ln>
        </p:spPr>
      </p:cxnSp>
      <p:cxnSp>
        <p:nvCxnSpPr>
          <p:cNvPr id="896" name="Shape 896"/>
          <p:cNvCxnSpPr>
            <a:stCxn id="861" idx="0"/>
            <a:endCxn id="870" idx="2"/>
          </p:cNvCxnSpPr>
          <p:nvPr/>
        </p:nvCxnSpPr>
        <p:spPr>
          <a:xfrm rot="10800000" flipH="1">
            <a:off y="3084240" x="1225554"/>
            <a:ext cy="644133" cx="919804"/>
          </a:xfrm>
          <a:prstGeom prst="straightConnector1">
            <a:avLst/>
          </a:prstGeom>
          <a:noFill/>
          <a:ln w="57150" cap="flat">
            <a:solidFill>
              <a:srgbClr val="008000"/>
            </a:solidFill>
            <a:prstDash val="solid"/>
            <a:round/>
            <a:headEnd w="med" len="med" type="none"/>
            <a:tailEnd w="med" len="med" type="none"/>
          </a:ln>
        </p:spPr>
      </p:cxnSp>
      <p:cxnSp>
        <p:nvCxnSpPr>
          <p:cNvPr id="897" name="Shape 897"/>
          <p:cNvCxnSpPr>
            <a:stCxn id="863" idx="0"/>
            <a:endCxn id="869" idx="2"/>
          </p:cNvCxnSpPr>
          <p:nvPr/>
        </p:nvCxnSpPr>
        <p:spPr>
          <a:xfrm rot="10800000">
            <a:off y="3083588" x="1234812"/>
            <a:ext cy="645438" cx="1910647"/>
          </a:xfrm>
          <a:prstGeom prst="straightConnector1">
            <a:avLst/>
          </a:prstGeom>
          <a:noFill/>
          <a:ln w="9525" cap="flat">
            <a:solidFill>
              <a:schemeClr val="dk1"/>
            </a:solidFill>
            <a:prstDash val="solid"/>
            <a:round/>
            <a:headEnd w="med" len="med" type="none"/>
            <a:tailEnd w="med" len="med" type="none"/>
          </a:ln>
        </p:spPr>
      </p:cxnSp>
      <p:cxnSp>
        <p:nvCxnSpPr>
          <p:cNvPr id="898" name="Shape 898"/>
          <p:cNvCxnSpPr>
            <a:stCxn id="863" idx="0"/>
            <a:endCxn id="870" idx="2"/>
          </p:cNvCxnSpPr>
          <p:nvPr/>
        </p:nvCxnSpPr>
        <p:spPr>
          <a:xfrm rot="10800000">
            <a:off y="3084240" x="2145359"/>
            <a:ext cy="644786" cx="1000100"/>
          </a:xfrm>
          <a:prstGeom prst="straightConnector1">
            <a:avLst/>
          </a:prstGeom>
          <a:noFill/>
          <a:ln w="9525" cap="flat">
            <a:solidFill>
              <a:schemeClr val="dk1"/>
            </a:solidFill>
            <a:prstDash val="solid"/>
            <a:round/>
            <a:headEnd w="med" len="med" type="none"/>
            <a:tailEnd w="med" len="med" type="none"/>
          </a:ln>
        </p:spPr>
      </p:cxnSp>
      <p:cxnSp>
        <p:nvCxnSpPr>
          <p:cNvPr id="899" name="Shape 899"/>
          <p:cNvCxnSpPr>
            <a:stCxn id="864" idx="0"/>
            <a:endCxn id="871" idx="2"/>
          </p:cNvCxnSpPr>
          <p:nvPr/>
        </p:nvCxnSpPr>
        <p:spPr>
          <a:xfrm rot="10800000">
            <a:off y="3084240" x="3154718"/>
            <a:ext cy="645436" cx="901288"/>
          </a:xfrm>
          <a:prstGeom prst="straightConnector1">
            <a:avLst/>
          </a:prstGeom>
          <a:noFill/>
          <a:ln w="9525" cap="flat">
            <a:solidFill>
              <a:schemeClr val="dk1"/>
            </a:solidFill>
            <a:prstDash val="solid"/>
            <a:round/>
            <a:headEnd w="med" len="med" type="none"/>
            <a:tailEnd w="med" len="med" type="none"/>
          </a:ln>
        </p:spPr>
      </p:cxnSp>
      <p:cxnSp>
        <p:nvCxnSpPr>
          <p:cNvPr id="900" name="Shape 900"/>
          <p:cNvCxnSpPr>
            <a:stCxn id="864" idx="0"/>
            <a:endCxn id="872" idx="2"/>
          </p:cNvCxnSpPr>
          <p:nvPr/>
        </p:nvCxnSpPr>
        <p:spPr>
          <a:xfrm rot="10800000" flipH="1">
            <a:off y="3084891" x="4056007"/>
            <a:ext cy="644784" cx="9258"/>
          </a:xfrm>
          <a:prstGeom prst="straightConnector1">
            <a:avLst/>
          </a:prstGeom>
          <a:noFill/>
          <a:ln w="9525" cap="flat">
            <a:solidFill>
              <a:schemeClr val="dk1"/>
            </a:solidFill>
            <a:prstDash val="solid"/>
            <a:round/>
            <a:headEnd w="med" len="med" type="none"/>
            <a:tailEnd w="med" len="med" type="none"/>
          </a:ln>
        </p:spPr>
      </p:cxnSp>
      <p:cxnSp>
        <p:nvCxnSpPr>
          <p:cNvPr id="901" name="Shape 901"/>
          <p:cNvCxnSpPr>
            <a:stCxn id="873" idx="2"/>
            <a:endCxn id="865" idx="0"/>
          </p:cNvCxnSpPr>
          <p:nvPr/>
        </p:nvCxnSpPr>
        <p:spPr>
          <a:xfrm flipH="1">
            <a:off y="3084891" x="5154148"/>
            <a:ext cy="644784" cx="9257"/>
          </a:xfrm>
          <a:prstGeom prst="straightConnector1">
            <a:avLst/>
          </a:prstGeom>
          <a:noFill/>
          <a:ln w="9525" cap="flat">
            <a:solidFill>
              <a:schemeClr val="dk1"/>
            </a:solidFill>
            <a:prstDash val="solid"/>
            <a:round/>
            <a:headEnd w="med" len="med" type="none"/>
            <a:tailEnd w="med" len="med" type="none"/>
          </a:ln>
        </p:spPr>
      </p:cxnSp>
      <p:cxnSp>
        <p:nvCxnSpPr>
          <p:cNvPr id="902" name="Shape 902"/>
          <p:cNvCxnSpPr>
            <a:stCxn id="874" idx="2"/>
            <a:endCxn id="865" idx="0"/>
          </p:cNvCxnSpPr>
          <p:nvPr/>
        </p:nvCxnSpPr>
        <p:spPr>
          <a:xfrm flipH="1">
            <a:off y="3085542" x="5154148"/>
            <a:ext cy="644133" cx="919805"/>
          </a:xfrm>
          <a:prstGeom prst="straightConnector1">
            <a:avLst/>
          </a:prstGeom>
          <a:noFill/>
          <a:ln w="9525" cap="flat">
            <a:solidFill>
              <a:schemeClr val="dk1"/>
            </a:solidFill>
            <a:prstDash val="solid"/>
            <a:round/>
            <a:headEnd w="med" len="med" type="none"/>
            <a:tailEnd w="med" len="med" type="none"/>
          </a:ln>
        </p:spPr>
      </p:cxnSp>
      <p:cxnSp>
        <p:nvCxnSpPr>
          <p:cNvPr id="903" name="Shape 903"/>
          <p:cNvCxnSpPr>
            <a:stCxn id="867" idx="0"/>
            <a:endCxn id="873" idx="2"/>
          </p:cNvCxnSpPr>
          <p:nvPr/>
        </p:nvCxnSpPr>
        <p:spPr>
          <a:xfrm rot="10800000">
            <a:off y="3084891" x="5163405"/>
            <a:ext cy="645436" cx="1910648"/>
          </a:xfrm>
          <a:prstGeom prst="straightConnector1">
            <a:avLst/>
          </a:prstGeom>
          <a:noFill/>
          <a:ln w="9525" cap="flat">
            <a:solidFill>
              <a:schemeClr val="dk1"/>
            </a:solidFill>
            <a:prstDash val="solid"/>
            <a:round/>
            <a:headEnd w="med" len="med" type="none"/>
            <a:tailEnd w="med" len="med" type="none"/>
          </a:ln>
        </p:spPr>
      </p:cxnSp>
      <p:cxnSp>
        <p:nvCxnSpPr>
          <p:cNvPr id="904" name="Shape 904"/>
          <p:cNvCxnSpPr>
            <a:stCxn id="867" idx="0"/>
            <a:endCxn id="874" idx="2"/>
          </p:cNvCxnSpPr>
          <p:nvPr/>
        </p:nvCxnSpPr>
        <p:spPr>
          <a:xfrm rot="10800000">
            <a:off y="3085542" x="6073953"/>
            <a:ext cy="644785" cx="1000100"/>
          </a:xfrm>
          <a:prstGeom prst="straightConnector1">
            <a:avLst/>
          </a:prstGeom>
          <a:noFill/>
          <a:ln w="9525" cap="flat">
            <a:solidFill>
              <a:schemeClr val="dk1"/>
            </a:solidFill>
            <a:prstDash val="solid"/>
            <a:round/>
            <a:headEnd w="med" len="med" type="none"/>
            <a:tailEnd w="med" len="med" type="none"/>
          </a:ln>
        </p:spPr>
      </p:cxnSp>
      <p:cxnSp>
        <p:nvCxnSpPr>
          <p:cNvPr id="905" name="Shape 905"/>
          <p:cNvCxnSpPr>
            <a:stCxn id="866" idx="0"/>
            <a:endCxn id="875" idx="2"/>
          </p:cNvCxnSpPr>
          <p:nvPr/>
        </p:nvCxnSpPr>
        <p:spPr>
          <a:xfrm rot="10800000" flipH="1">
            <a:off y="3085542" x="6064696"/>
            <a:ext cy="644785" cx="1018617"/>
          </a:xfrm>
          <a:prstGeom prst="straightConnector1">
            <a:avLst/>
          </a:prstGeom>
          <a:noFill/>
          <a:ln w="9525" cap="flat">
            <a:solidFill>
              <a:schemeClr val="dk1"/>
            </a:solidFill>
            <a:prstDash val="solid"/>
            <a:round/>
            <a:headEnd w="med" len="med" type="none"/>
            <a:tailEnd w="med" len="med" type="none"/>
          </a:ln>
        </p:spPr>
      </p:cxnSp>
      <p:cxnSp>
        <p:nvCxnSpPr>
          <p:cNvPr id="906" name="Shape 906"/>
          <p:cNvCxnSpPr>
            <a:stCxn id="866" idx="0"/>
            <a:endCxn id="876" idx="2"/>
          </p:cNvCxnSpPr>
          <p:nvPr/>
        </p:nvCxnSpPr>
        <p:spPr>
          <a:xfrm rot="10800000" flipH="1">
            <a:off y="3086194" x="6064696"/>
            <a:ext cy="644133" cx="1929164"/>
          </a:xfrm>
          <a:prstGeom prst="straightConnector1">
            <a:avLst/>
          </a:prstGeom>
          <a:noFill/>
          <a:ln w="9525" cap="flat">
            <a:solidFill>
              <a:schemeClr val="dk1"/>
            </a:solidFill>
            <a:prstDash val="solid"/>
            <a:round/>
            <a:headEnd w="med" len="med" type="none"/>
            <a:tailEnd w="med" len="med" type="none"/>
          </a:ln>
        </p:spPr>
      </p:cxnSp>
      <p:cxnSp>
        <p:nvCxnSpPr>
          <p:cNvPr id="907" name="Shape 907"/>
          <p:cNvCxnSpPr>
            <a:stCxn id="868" idx="0"/>
            <a:endCxn id="875" idx="2"/>
          </p:cNvCxnSpPr>
          <p:nvPr/>
        </p:nvCxnSpPr>
        <p:spPr>
          <a:xfrm rot="10800000">
            <a:off y="3085542" x="7083313"/>
            <a:ext cy="645437" cx="901289"/>
          </a:xfrm>
          <a:prstGeom prst="straightConnector1">
            <a:avLst/>
          </a:prstGeom>
          <a:noFill/>
          <a:ln w="9525" cap="flat">
            <a:solidFill>
              <a:schemeClr val="dk1"/>
            </a:solidFill>
            <a:prstDash val="solid"/>
            <a:round/>
            <a:headEnd w="med" len="med" type="none"/>
            <a:tailEnd w="med" len="med" type="none"/>
          </a:ln>
        </p:spPr>
      </p:cxnSp>
      <p:cxnSp>
        <p:nvCxnSpPr>
          <p:cNvPr id="908" name="Shape 908"/>
          <p:cNvCxnSpPr>
            <a:stCxn id="867" idx="0"/>
            <a:endCxn id="874" idx="2"/>
          </p:cNvCxnSpPr>
          <p:nvPr/>
        </p:nvCxnSpPr>
        <p:spPr>
          <a:xfrm rot="10800000">
            <a:off y="3085542" x="6073953"/>
            <a:ext cy="644785" cx="1000100"/>
          </a:xfrm>
          <a:prstGeom prst="straightConnector1">
            <a:avLst/>
          </a:prstGeom>
          <a:noFill/>
          <a:ln w="57150" cap="flat">
            <a:solidFill>
              <a:srgbClr val="008000"/>
            </a:solidFill>
            <a:prstDash val="solid"/>
            <a:round/>
            <a:headEnd w="med" len="med" type="none"/>
            <a:tailEnd w="med" len="med" type="none"/>
          </a:ln>
        </p:spPr>
      </p:cxnSp>
      <p:cxnSp>
        <p:nvCxnSpPr>
          <p:cNvPr id="909" name="Shape 909"/>
          <p:cNvCxnSpPr>
            <a:stCxn id="869" idx="0"/>
            <a:endCxn id="845" idx="2"/>
          </p:cNvCxnSpPr>
          <p:nvPr/>
        </p:nvCxnSpPr>
        <p:spPr>
          <a:xfrm rot="10800000">
            <a:off y="1818945" x="1225554"/>
            <a:ext cy="871343" cx="9258"/>
          </a:xfrm>
          <a:prstGeom prst="straightConnector1">
            <a:avLst/>
          </a:prstGeom>
          <a:noFill/>
          <a:ln w="9525" cap="flat">
            <a:solidFill>
              <a:schemeClr val="dk1"/>
            </a:solidFill>
            <a:prstDash val="solid"/>
            <a:round/>
            <a:headEnd w="med" len="med" type="none"/>
            <a:tailEnd w="med" len="med" type="none"/>
          </a:ln>
        </p:spPr>
      </p:cxnSp>
      <p:cxnSp>
        <p:nvCxnSpPr>
          <p:cNvPr id="910" name="Shape 910"/>
          <p:cNvCxnSpPr>
            <a:stCxn id="846" idx="2"/>
            <a:endCxn id="869" idx="0"/>
          </p:cNvCxnSpPr>
          <p:nvPr/>
        </p:nvCxnSpPr>
        <p:spPr>
          <a:xfrm flipH="1">
            <a:off y="1819596" x="1234812"/>
            <a:ext cy="870691" cx="901288"/>
          </a:xfrm>
          <a:prstGeom prst="straightConnector1">
            <a:avLst/>
          </a:prstGeom>
          <a:noFill/>
          <a:ln w="9525" cap="flat">
            <a:solidFill>
              <a:schemeClr val="dk1"/>
            </a:solidFill>
            <a:prstDash val="solid"/>
            <a:round/>
            <a:headEnd w="med" len="med" type="none"/>
            <a:tailEnd w="med" len="med" type="none"/>
          </a:ln>
        </p:spPr>
      </p:cxnSp>
      <p:cxnSp>
        <p:nvCxnSpPr>
          <p:cNvPr id="911" name="Shape 911"/>
          <p:cNvCxnSpPr>
            <a:stCxn id="871" idx="0"/>
            <a:endCxn id="849" idx="2"/>
          </p:cNvCxnSpPr>
          <p:nvPr/>
        </p:nvCxnSpPr>
        <p:spPr>
          <a:xfrm rot="10800000" flipH="1">
            <a:off y="1820249" x="3154718"/>
            <a:ext cy="870691" cx="1999429"/>
          </a:xfrm>
          <a:prstGeom prst="straightConnector1">
            <a:avLst/>
          </a:prstGeom>
          <a:noFill/>
          <a:ln w="9525" cap="flat">
            <a:solidFill>
              <a:schemeClr val="dk1"/>
            </a:solidFill>
            <a:prstDash val="solid"/>
            <a:round/>
            <a:headEnd w="med" len="med" type="none"/>
            <a:tailEnd w="med" len="med" type="none"/>
          </a:ln>
        </p:spPr>
      </p:cxnSp>
      <p:cxnSp>
        <p:nvCxnSpPr>
          <p:cNvPr id="912" name="Shape 912"/>
          <p:cNvCxnSpPr>
            <a:stCxn id="871" idx="0"/>
            <a:endCxn id="850" idx="2"/>
          </p:cNvCxnSpPr>
          <p:nvPr/>
        </p:nvCxnSpPr>
        <p:spPr>
          <a:xfrm rot="10800000" flipH="1">
            <a:off y="1820899" x="3154718"/>
            <a:ext cy="870040" cx="2909977"/>
          </a:xfrm>
          <a:prstGeom prst="straightConnector1">
            <a:avLst/>
          </a:prstGeom>
          <a:noFill/>
          <a:ln w="9525" cap="flat">
            <a:solidFill>
              <a:schemeClr val="dk1"/>
            </a:solidFill>
            <a:prstDash val="solid"/>
            <a:round/>
            <a:headEnd w="med" len="med" type="none"/>
            <a:tailEnd w="med" len="med" type="none"/>
          </a:ln>
        </p:spPr>
      </p:cxnSp>
      <p:cxnSp>
        <p:nvCxnSpPr>
          <p:cNvPr id="913" name="Shape 913"/>
          <p:cNvCxnSpPr>
            <a:stCxn id="870" idx="0"/>
            <a:endCxn id="847" idx="2"/>
          </p:cNvCxnSpPr>
          <p:nvPr/>
        </p:nvCxnSpPr>
        <p:spPr>
          <a:xfrm rot="10800000" flipH="1">
            <a:off y="1819596" x="2145359"/>
            <a:ext cy="871343" cx="1000100"/>
          </a:xfrm>
          <a:prstGeom prst="straightConnector1">
            <a:avLst/>
          </a:prstGeom>
          <a:noFill/>
          <a:ln w="9525" cap="flat">
            <a:solidFill>
              <a:schemeClr val="dk1"/>
            </a:solidFill>
            <a:prstDash val="solid"/>
            <a:round/>
            <a:headEnd w="med" len="med" type="none"/>
            <a:tailEnd w="med" len="med" type="none"/>
          </a:ln>
        </p:spPr>
      </p:cxnSp>
      <p:cxnSp>
        <p:nvCxnSpPr>
          <p:cNvPr id="914" name="Shape 914"/>
          <p:cNvCxnSpPr>
            <a:stCxn id="870" idx="0"/>
            <a:endCxn id="848" idx="2"/>
          </p:cNvCxnSpPr>
          <p:nvPr/>
        </p:nvCxnSpPr>
        <p:spPr>
          <a:xfrm rot="10800000" flipH="1">
            <a:off y="1820249" x="2145359"/>
            <a:ext cy="870691" cx="1910647"/>
          </a:xfrm>
          <a:prstGeom prst="straightConnector1">
            <a:avLst/>
          </a:prstGeom>
          <a:noFill/>
          <a:ln w="9525" cap="flat">
            <a:solidFill>
              <a:schemeClr val="dk1"/>
            </a:solidFill>
            <a:prstDash val="solid"/>
            <a:round/>
            <a:headEnd w="med" len="med" type="none"/>
            <a:tailEnd w="med" len="med" type="none"/>
          </a:ln>
        </p:spPr>
      </p:cxnSp>
      <p:cxnSp>
        <p:nvCxnSpPr>
          <p:cNvPr id="915" name="Shape 915"/>
          <p:cNvCxnSpPr>
            <a:stCxn id="870" idx="0"/>
            <a:endCxn id="848" idx="2"/>
          </p:cNvCxnSpPr>
          <p:nvPr/>
        </p:nvCxnSpPr>
        <p:spPr>
          <a:xfrm rot="10800000" flipH="1">
            <a:off y="1820249" x="2145359"/>
            <a:ext cy="870691" cx="1910647"/>
          </a:xfrm>
          <a:prstGeom prst="straightConnector1">
            <a:avLst/>
          </a:prstGeom>
          <a:noFill/>
          <a:ln w="57150" cap="flat">
            <a:solidFill>
              <a:srgbClr val="008000"/>
            </a:solidFill>
            <a:prstDash val="solid"/>
            <a:round/>
            <a:headEnd w="med" len="med" type="none"/>
            <a:tailEnd w="med" len="med" type="none"/>
          </a:ln>
        </p:spPr>
      </p:cxnSp>
      <p:cxnSp>
        <p:nvCxnSpPr>
          <p:cNvPr id="916" name="Shape 916"/>
          <p:cNvCxnSpPr>
            <a:stCxn id="872" idx="0"/>
            <a:endCxn id="852" idx="2"/>
          </p:cNvCxnSpPr>
          <p:nvPr/>
        </p:nvCxnSpPr>
        <p:spPr>
          <a:xfrm rot="10800000" flipH="1">
            <a:off y="1821551" x="4065266"/>
            <a:ext cy="870040" cx="3919336"/>
          </a:xfrm>
          <a:prstGeom prst="straightConnector1">
            <a:avLst/>
          </a:prstGeom>
          <a:noFill/>
          <a:ln w="9525" cap="flat">
            <a:solidFill>
              <a:schemeClr val="dk1"/>
            </a:solidFill>
            <a:prstDash val="solid"/>
            <a:round/>
            <a:headEnd w="med" len="med" type="none"/>
            <a:tailEnd w="med" len="med" type="none"/>
          </a:ln>
        </p:spPr>
      </p:cxnSp>
      <p:cxnSp>
        <p:nvCxnSpPr>
          <p:cNvPr id="917" name="Shape 917"/>
          <p:cNvCxnSpPr>
            <a:stCxn id="873" idx="0"/>
            <a:endCxn id="846" idx="2"/>
          </p:cNvCxnSpPr>
          <p:nvPr/>
        </p:nvCxnSpPr>
        <p:spPr>
          <a:xfrm rot="10800000">
            <a:off y="1819596" x="2136101"/>
            <a:ext cy="871995" cx="3027303"/>
          </a:xfrm>
          <a:prstGeom prst="straightConnector1">
            <a:avLst/>
          </a:prstGeom>
          <a:noFill/>
          <a:ln w="9525" cap="flat">
            <a:solidFill>
              <a:schemeClr val="dk1"/>
            </a:solidFill>
            <a:prstDash val="solid"/>
            <a:round/>
            <a:headEnd w="med" len="med" type="none"/>
            <a:tailEnd w="med" len="med" type="none"/>
          </a:ln>
        </p:spPr>
      </p:cxnSp>
      <p:cxnSp>
        <p:nvCxnSpPr>
          <p:cNvPr id="918" name="Shape 918"/>
          <p:cNvCxnSpPr>
            <a:stCxn id="873" idx="0"/>
            <a:endCxn id="845" idx="2"/>
          </p:cNvCxnSpPr>
          <p:nvPr/>
        </p:nvCxnSpPr>
        <p:spPr>
          <a:xfrm rot="10800000">
            <a:off y="1818945" x="1225554"/>
            <a:ext cy="872646" cx="3937850"/>
          </a:xfrm>
          <a:prstGeom prst="straightConnector1">
            <a:avLst/>
          </a:prstGeom>
          <a:noFill/>
          <a:ln w="9525" cap="flat">
            <a:solidFill>
              <a:schemeClr val="dk1"/>
            </a:solidFill>
            <a:prstDash val="solid"/>
            <a:round/>
            <a:headEnd w="med" len="med" type="none"/>
            <a:tailEnd w="med" len="med" type="none"/>
          </a:ln>
        </p:spPr>
      </p:cxnSp>
      <p:cxnSp>
        <p:nvCxnSpPr>
          <p:cNvPr id="919" name="Shape 919"/>
          <p:cNvCxnSpPr>
            <a:stCxn id="875" idx="0"/>
            <a:endCxn id="849" idx="2"/>
          </p:cNvCxnSpPr>
          <p:nvPr/>
        </p:nvCxnSpPr>
        <p:spPr>
          <a:xfrm rot="10800000">
            <a:off y="1820249" x="5154148"/>
            <a:ext cy="871993" cx="1929165"/>
          </a:xfrm>
          <a:prstGeom prst="straightConnector1">
            <a:avLst/>
          </a:prstGeom>
          <a:noFill/>
          <a:ln w="9525" cap="flat">
            <a:solidFill>
              <a:schemeClr val="dk1"/>
            </a:solidFill>
            <a:prstDash val="solid"/>
            <a:round/>
            <a:headEnd w="med" len="med" type="none"/>
            <a:tailEnd w="med" len="med" type="none"/>
          </a:ln>
        </p:spPr>
      </p:cxnSp>
      <p:cxnSp>
        <p:nvCxnSpPr>
          <p:cNvPr id="920" name="Shape 920"/>
          <p:cNvCxnSpPr>
            <a:stCxn id="875" idx="0"/>
            <a:endCxn id="850" idx="2"/>
          </p:cNvCxnSpPr>
          <p:nvPr/>
        </p:nvCxnSpPr>
        <p:spPr>
          <a:xfrm rot="10800000">
            <a:off y="1820899" x="6064696"/>
            <a:ext cy="871342" cx="1018617"/>
          </a:xfrm>
          <a:prstGeom prst="straightConnector1">
            <a:avLst/>
          </a:prstGeom>
          <a:noFill/>
          <a:ln w="9525" cap="flat">
            <a:solidFill>
              <a:schemeClr val="dk1"/>
            </a:solidFill>
            <a:prstDash val="solid"/>
            <a:round/>
            <a:headEnd w="med" len="med" type="none"/>
            <a:tailEnd w="med" len="med" type="none"/>
          </a:ln>
        </p:spPr>
      </p:cxnSp>
      <p:cxnSp>
        <p:nvCxnSpPr>
          <p:cNvPr id="921" name="Shape 921"/>
          <p:cNvCxnSpPr>
            <a:stCxn id="874" idx="0"/>
          </p:cNvCxnSpPr>
          <p:nvPr/>
        </p:nvCxnSpPr>
        <p:spPr>
          <a:xfrm rot="10800000">
            <a:off y="1821642" x="3142953"/>
            <a:ext cy="870599" cx="2930999"/>
          </a:xfrm>
          <a:prstGeom prst="straightConnector1">
            <a:avLst/>
          </a:prstGeom>
          <a:noFill/>
          <a:ln w="9525" cap="flat">
            <a:solidFill>
              <a:schemeClr val="dk1"/>
            </a:solidFill>
            <a:prstDash val="solid"/>
            <a:round/>
            <a:headEnd w="med" len="med" type="none"/>
            <a:tailEnd w="med" len="med" type="none"/>
          </a:ln>
        </p:spPr>
      </p:cxnSp>
      <p:cxnSp>
        <p:nvCxnSpPr>
          <p:cNvPr id="922" name="Shape 922"/>
          <p:cNvCxnSpPr>
            <a:stCxn id="874" idx="0"/>
            <a:endCxn id="848" idx="2"/>
          </p:cNvCxnSpPr>
          <p:nvPr/>
        </p:nvCxnSpPr>
        <p:spPr>
          <a:xfrm rot="10800000">
            <a:off y="1820249" x="4056007"/>
            <a:ext cy="871993" cx="2017946"/>
          </a:xfrm>
          <a:prstGeom prst="straightConnector1">
            <a:avLst/>
          </a:prstGeom>
          <a:noFill/>
          <a:ln w="9525" cap="flat">
            <a:solidFill>
              <a:schemeClr val="dk1"/>
            </a:solidFill>
            <a:prstDash val="solid"/>
            <a:round/>
            <a:headEnd w="med" len="med" type="none"/>
            <a:tailEnd w="med" len="med" type="none"/>
          </a:ln>
        </p:spPr>
      </p:cxnSp>
      <p:cxnSp>
        <p:nvCxnSpPr>
          <p:cNvPr id="923" name="Shape 923"/>
          <p:cNvCxnSpPr>
            <a:stCxn id="874" idx="0"/>
            <a:endCxn id="848" idx="2"/>
          </p:cNvCxnSpPr>
          <p:nvPr/>
        </p:nvCxnSpPr>
        <p:spPr>
          <a:xfrm rot="10800000">
            <a:off y="1820249" x="4056007"/>
            <a:ext cy="871993" cx="2017946"/>
          </a:xfrm>
          <a:prstGeom prst="straightConnector1">
            <a:avLst/>
          </a:prstGeom>
          <a:noFill/>
          <a:ln w="57150" cap="flat">
            <a:solidFill>
              <a:srgbClr val="008000"/>
            </a:solidFill>
            <a:prstDash val="solid"/>
            <a:round/>
            <a:headEnd w="med" len="med" type="none"/>
            <a:tailEnd w="med" len="med" type="none"/>
          </a:ln>
        </p:spPr>
      </p:cxnSp>
      <p:cxnSp>
        <p:nvCxnSpPr>
          <p:cNvPr id="924" name="Shape 924"/>
          <p:cNvCxnSpPr>
            <a:stCxn id="876" idx="0"/>
            <a:endCxn id="852" idx="2"/>
          </p:cNvCxnSpPr>
          <p:nvPr/>
        </p:nvCxnSpPr>
        <p:spPr>
          <a:xfrm rot="10800000">
            <a:off y="1821551" x="7984602"/>
            <a:ext cy="871342" cx="9257"/>
          </a:xfrm>
          <a:prstGeom prst="straightConnector1">
            <a:avLst/>
          </a:prstGeom>
          <a:noFill/>
          <a:ln w="9525" cap="flat">
            <a:solidFill>
              <a:schemeClr val="dk1"/>
            </a:solidFill>
            <a:prstDash val="solid"/>
            <a:round/>
            <a:headEnd w="med" len="med" type="none"/>
            <a:tailEnd w="med" len="med" type="none"/>
          </a:ln>
        </p:spPr>
      </p:cxnSp>
      <p:cxnSp>
        <p:nvCxnSpPr>
          <p:cNvPr id="925" name="Shape 925"/>
          <p:cNvCxnSpPr>
            <a:stCxn id="853" idx="0"/>
            <a:endCxn id="861" idx="2"/>
          </p:cNvCxnSpPr>
          <p:nvPr/>
        </p:nvCxnSpPr>
        <p:spPr>
          <a:xfrm rot="10800000" flipH="1">
            <a:off y="4121673" x="1222908"/>
            <a:ext cy="472641" cx="2646"/>
          </a:xfrm>
          <a:prstGeom prst="straightConnector1">
            <a:avLst/>
          </a:prstGeom>
          <a:noFill/>
          <a:ln w="57150" cap="flat">
            <a:solidFill>
              <a:srgbClr val="0000FF"/>
            </a:solidFill>
            <a:prstDash val="solid"/>
            <a:round/>
            <a:headEnd w="med" len="med" type="none"/>
            <a:tailEnd w="med" len="med" type="none"/>
          </a:ln>
        </p:spPr>
      </p:cxnSp>
      <p:cxnSp>
        <p:nvCxnSpPr>
          <p:cNvPr id="926" name="Shape 926"/>
          <p:cNvCxnSpPr>
            <a:stCxn id="861" idx="0"/>
            <a:endCxn id="869" idx="2"/>
          </p:cNvCxnSpPr>
          <p:nvPr/>
        </p:nvCxnSpPr>
        <p:spPr>
          <a:xfrm rot="10800000" flipH="1">
            <a:off y="3083588" x="1225554"/>
            <a:ext cy="644785" cx="9258"/>
          </a:xfrm>
          <a:prstGeom prst="straightConnector1">
            <a:avLst/>
          </a:prstGeom>
          <a:noFill/>
          <a:ln w="57150" cap="flat">
            <a:solidFill>
              <a:srgbClr val="0000FF"/>
            </a:solidFill>
            <a:prstDash val="solid"/>
            <a:round/>
            <a:headEnd w="med" len="med" type="none"/>
            <a:tailEnd w="med" len="med" type="none"/>
          </a:ln>
        </p:spPr>
      </p:cxnSp>
      <p:cxnSp>
        <p:nvCxnSpPr>
          <p:cNvPr id="927" name="Shape 927"/>
          <p:cNvCxnSpPr>
            <a:stCxn id="869" idx="0"/>
            <a:endCxn id="846" idx="2"/>
          </p:cNvCxnSpPr>
          <p:nvPr/>
        </p:nvCxnSpPr>
        <p:spPr>
          <a:xfrm rot="10800000" flipH="1">
            <a:off y="1819596" x="1234812"/>
            <a:ext cy="870691" cx="901288"/>
          </a:xfrm>
          <a:prstGeom prst="straightConnector1">
            <a:avLst/>
          </a:prstGeom>
          <a:noFill/>
          <a:ln w="57150" cap="flat">
            <a:solidFill>
              <a:srgbClr val="0000FF"/>
            </a:solidFill>
            <a:prstDash val="solid"/>
            <a:round/>
            <a:headEnd w="med" len="med" type="none"/>
            <a:tailEnd w="med" len="med" type="none"/>
          </a:ln>
        </p:spPr>
      </p:cxnSp>
      <p:cxnSp>
        <p:nvCxnSpPr>
          <p:cNvPr id="928" name="Shape 928"/>
          <p:cNvCxnSpPr>
            <a:stCxn id="873" idx="0"/>
            <a:endCxn id="846" idx="2"/>
          </p:cNvCxnSpPr>
          <p:nvPr/>
        </p:nvCxnSpPr>
        <p:spPr>
          <a:xfrm rot="10800000">
            <a:off y="1819596" x="2136101"/>
            <a:ext cy="871995" cx="3027303"/>
          </a:xfrm>
          <a:prstGeom prst="straightConnector1">
            <a:avLst/>
          </a:prstGeom>
          <a:noFill/>
          <a:ln w="57150" cap="flat">
            <a:solidFill>
              <a:srgbClr val="0000FF"/>
            </a:solidFill>
            <a:prstDash val="solid"/>
            <a:round/>
            <a:headEnd w="med" len="med" type="none"/>
            <a:tailEnd w="med" len="med" type="none"/>
          </a:ln>
        </p:spPr>
      </p:cxnSp>
      <p:cxnSp>
        <p:nvCxnSpPr>
          <p:cNvPr id="929" name="Shape 929"/>
          <p:cNvCxnSpPr>
            <a:stCxn id="867" idx="0"/>
            <a:endCxn id="873" idx="2"/>
          </p:cNvCxnSpPr>
          <p:nvPr/>
        </p:nvCxnSpPr>
        <p:spPr>
          <a:xfrm rot="10800000">
            <a:off y="3084891" x="5163405"/>
            <a:ext cy="645436" cx="1910648"/>
          </a:xfrm>
          <a:prstGeom prst="straightConnector1">
            <a:avLst/>
          </a:prstGeom>
          <a:noFill/>
          <a:ln w="57150" cap="flat">
            <a:solidFill>
              <a:srgbClr val="0000FF"/>
            </a:solidFill>
            <a:prstDash val="solid"/>
            <a:round/>
            <a:headEnd w="med" len="med" type="none"/>
            <a:tailEnd w="med" len="med" type="none"/>
          </a:ln>
        </p:spPr>
      </p:cxnSp>
      <p:cxnSp>
        <p:nvCxnSpPr>
          <p:cNvPr id="930" name="Shape 930"/>
          <p:cNvCxnSpPr>
            <a:endCxn id="867" idx="2"/>
          </p:cNvCxnSpPr>
          <p:nvPr/>
        </p:nvCxnSpPr>
        <p:spPr>
          <a:xfrm rot="10800000">
            <a:off y="4123628" x="7074054"/>
            <a:ext cy="473100" cx="907799"/>
          </a:xfrm>
          <a:prstGeom prst="straightConnector1">
            <a:avLst/>
          </a:prstGeom>
          <a:noFill/>
          <a:ln w="57150" cap="flat">
            <a:solidFill>
              <a:srgbClr val="0000FF"/>
            </a:solidFill>
            <a:prstDash val="solid"/>
            <a:round/>
            <a:headEnd w="med" len="med" type="none"/>
            <a:tailEnd w="med" len="med" type="none"/>
          </a:ln>
        </p:spPr>
      </p:cxnSp>
      <p:sp>
        <p:nvSpPr>
          <p:cNvPr id="931" name="Shape 931"/>
          <p:cNvSpPr/>
          <p:nvPr/>
        </p:nvSpPr>
        <p:spPr>
          <a:xfrm>
            <a:off y="2602027" x="4859494"/>
            <a:ext cy="569100" cx="589200"/>
          </a:xfrm>
          <a:prstGeom prst="mathMultiply">
            <a:avLst>
              <a:gd fmla="val 23520" name="adj1"/>
            </a:avLst>
          </a:prstGeom>
          <a:solidFill>
            <a:srgbClr val="FF0000"/>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925"/>
                                        </p:tgtEl>
                                        <p:attrNameLst>
                                          <p:attrName>style.visibility</p:attrName>
                                        </p:attrNameLst>
                                      </p:cBhvr>
                                      <p:to>
                                        <p:strVal val="visible"/>
                                      </p:to>
                                    </p:set>
                                    <p:animEffect transition="in" filter="fade">
                                      <p:cBhvr>
                                        <p:cTn dur="1"/>
                                        <p:tgtEl>
                                          <p:spTgt spid="925"/>
                                        </p:tgtEl>
                                      </p:cBhvr>
                                    </p:animEffect>
                                  </p:childTnLst>
                                </p:cTn>
                              </p:par>
                              <p:par>
                                <p:cTn presetID="10" fill="hold" presetSubtype="0" presetClass="entr" nodeType="withEffect">
                                  <p:stCondLst>
                                    <p:cond delay="0"/>
                                  </p:stCondLst>
                                  <p:childTnLst>
                                    <p:set>
                                      <p:cBhvr>
                                        <p:cTn dur="1" fill="hold">
                                          <p:stCondLst>
                                            <p:cond delay="0"/>
                                          </p:stCondLst>
                                        </p:cTn>
                                        <p:tgtEl>
                                          <p:spTgt spid="926"/>
                                        </p:tgtEl>
                                        <p:attrNameLst>
                                          <p:attrName>style.visibility</p:attrName>
                                        </p:attrNameLst>
                                      </p:cBhvr>
                                      <p:to>
                                        <p:strVal val="visible"/>
                                      </p:to>
                                    </p:set>
                                    <p:animEffect transition="in" filter="fade">
                                      <p:cBhvr>
                                        <p:cTn dur="1"/>
                                        <p:tgtEl>
                                          <p:spTgt spid="926"/>
                                        </p:tgtEl>
                                      </p:cBhvr>
                                    </p:animEffect>
                                  </p:childTnLst>
                                </p:cTn>
                              </p:par>
                              <p:par>
                                <p:cTn presetID="10" fill="hold" presetSubtype="0" presetClass="entr" nodeType="withEffect">
                                  <p:stCondLst>
                                    <p:cond delay="0"/>
                                  </p:stCondLst>
                                  <p:childTnLst>
                                    <p:set>
                                      <p:cBhvr>
                                        <p:cTn dur="1" fill="hold">
                                          <p:stCondLst>
                                            <p:cond delay="0"/>
                                          </p:stCondLst>
                                        </p:cTn>
                                        <p:tgtEl>
                                          <p:spTgt spid="927"/>
                                        </p:tgtEl>
                                        <p:attrNameLst>
                                          <p:attrName>style.visibility</p:attrName>
                                        </p:attrNameLst>
                                      </p:cBhvr>
                                      <p:to>
                                        <p:strVal val="visible"/>
                                      </p:to>
                                    </p:set>
                                    <p:animEffect transition="in" filter="fade">
                                      <p:cBhvr>
                                        <p:cTn dur="1"/>
                                        <p:tgtEl>
                                          <p:spTgt spid="927"/>
                                        </p:tgtEl>
                                      </p:cBhvr>
                                    </p:animEffect>
                                  </p:childTnLst>
                                </p:cTn>
                              </p:par>
                              <p:par>
                                <p:cTn presetID="10" fill="hold" presetSubtype="0" presetClass="entr" nodeType="withEffect">
                                  <p:stCondLst>
                                    <p:cond delay="0"/>
                                  </p:stCondLst>
                                  <p:childTnLst>
                                    <p:set>
                                      <p:cBhvr>
                                        <p:cTn dur="1" fill="hold">
                                          <p:stCondLst>
                                            <p:cond delay="0"/>
                                          </p:stCondLst>
                                        </p:cTn>
                                        <p:tgtEl>
                                          <p:spTgt spid="928"/>
                                        </p:tgtEl>
                                        <p:attrNameLst>
                                          <p:attrName>style.visibility</p:attrName>
                                        </p:attrNameLst>
                                      </p:cBhvr>
                                      <p:to>
                                        <p:strVal val="visible"/>
                                      </p:to>
                                    </p:set>
                                    <p:animEffect transition="in" filter="fade">
                                      <p:cBhvr>
                                        <p:cTn dur="1"/>
                                        <p:tgtEl>
                                          <p:spTgt spid="928"/>
                                        </p:tgtEl>
                                      </p:cBhvr>
                                    </p:animEffect>
                                  </p:childTnLst>
                                </p:cTn>
                              </p:par>
                              <p:par>
                                <p:cTn presetID="10" fill="hold" presetSubtype="0" presetClass="entr" nodeType="withEffect">
                                  <p:stCondLst>
                                    <p:cond delay="0"/>
                                  </p:stCondLst>
                                  <p:childTnLst>
                                    <p:set>
                                      <p:cBhvr>
                                        <p:cTn dur="1" fill="hold">
                                          <p:stCondLst>
                                            <p:cond delay="0"/>
                                          </p:stCondLst>
                                        </p:cTn>
                                        <p:tgtEl>
                                          <p:spTgt spid="929"/>
                                        </p:tgtEl>
                                        <p:attrNameLst>
                                          <p:attrName>style.visibility</p:attrName>
                                        </p:attrNameLst>
                                      </p:cBhvr>
                                      <p:to>
                                        <p:strVal val="visible"/>
                                      </p:to>
                                    </p:set>
                                    <p:animEffect transition="in" filter="fade">
                                      <p:cBhvr>
                                        <p:cTn dur="1"/>
                                        <p:tgtEl>
                                          <p:spTgt spid="929"/>
                                        </p:tgtEl>
                                      </p:cBhvr>
                                    </p:animEffect>
                                  </p:childTnLst>
                                </p:cTn>
                              </p:par>
                              <p:par>
                                <p:cTn presetID="10" fill="hold" presetSubtype="0" presetClass="entr" nodeType="withEffect">
                                  <p:stCondLst>
                                    <p:cond delay="0"/>
                                  </p:stCondLst>
                                  <p:childTnLst>
                                    <p:set>
                                      <p:cBhvr>
                                        <p:cTn dur="1" fill="hold">
                                          <p:stCondLst>
                                            <p:cond delay="0"/>
                                          </p:stCondLst>
                                        </p:cTn>
                                        <p:tgtEl>
                                          <p:spTgt spid="930"/>
                                        </p:tgtEl>
                                        <p:attrNameLst>
                                          <p:attrName>style.visibility</p:attrName>
                                        </p:attrNameLst>
                                      </p:cBhvr>
                                      <p:to>
                                        <p:strVal val="visible"/>
                                      </p:to>
                                    </p:set>
                                    <p:animEffect transition="in" filter="fade">
                                      <p:cBhvr>
                                        <p:cTn dur="1"/>
                                        <p:tgtEl>
                                          <p:spTgt spid="930"/>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931"/>
                                        </p:tgtEl>
                                        <p:attrNameLst>
                                          <p:attrName>style.visibility</p:attrName>
                                        </p:attrNameLst>
                                      </p:cBhvr>
                                      <p:to>
                                        <p:strVal val="visible"/>
                                      </p:to>
                                    </p:set>
                                    <p:animEffect transition="in" filter="fade">
                                      <p:cBhvr>
                                        <p:cTn dur="1"/>
                                        <p:tgtEl>
                                          <p:spTgt spid="931"/>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896"/>
                                        </p:tgtEl>
                                        <p:attrNameLst>
                                          <p:attrName>style.visibility</p:attrName>
                                        </p:attrNameLst>
                                      </p:cBhvr>
                                      <p:to>
                                        <p:strVal val="visible"/>
                                      </p:to>
                                    </p:set>
                                    <p:animEffect transition="in" filter="fade">
                                      <p:cBhvr>
                                        <p:cTn dur="1"/>
                                        <p:tgtEl>
                                          <p:spTgt spid="896"/>
                                        </p:tgtEl>
                                      </p:cBhvr>
                                    </p:animEffect>
                                  </p:childTnLst>
                                </p:cTn>
                              </p:par>
                              <p:par>
                                <p:cTn presetID="10" fill="hold" presetSubtype="0" presetClass="entr" nodeType="withEffect">
                                  <p:stCondLst>
                                    <p:cond delay="0"/>
                                  </p:stCondLst>
                                  <p:childTnLst>
                                    <p:set>
                                      <p:cBhvr>
                                        <p:cTn dur="1" fill="hold">
                                          <p:stCondLst>
                                            <p:cond delay="0"/>
                                          </p:stCondLst>
                                        </p:cTn>
                                        <p:tgtEl>
                                          <p:spTgt spid="915"/>
                                        </p:tgtEl>
                                        <p:attrNameLst>
                                          <p:attrName>style.visibility</p:attrName>
                                        </p:attrNameLst>
                                      </p:cBhvr>
                                      <p:to>
                                        <p:strVal val="visible"/>
                                      </p:to>
                                    </p:set>
                                    <p:animEffect transition="in" filter="fade">
                                      <p:cBhvr>
                                        <p:cTn dur="1"/>
                                        <p:tgtEl>
                                          <p:spTgt spid="915"/>
                                        </p:tgtEl>
                                      </p:cBhvr>
                                    </p:animEffect>
                                  </p:childTnLst>
                                </p:cTn>
                              </p:par>
                              <p:par>
                                <p:cTn presetID="10" fill="hold" presetSubtype="0" presetClass="entr" nodeType="withEffect">
                                  <p:stCondLst>
                                    <p:cond delay="0"/>
                                  </p:stCondLst>
                                  <p:childTnLst>
                                    <p:set>
                                      <p:cBhvr>
                                        <p:cTn dur="1" fill="hold">
                                          <p:stCondLst>
                                            <p:cond delay="0"/>
                                          </p:stCondLst>
                                        </p:cTn>
                                        <p:tgtEl>
                                          <p:spTgt spid="923"/>
                                        </p:tgtEl>
                                        <p:attrNameLst>
                                          <p:attrName>style.visibility</p:attrName>
                                        </p:attrNameLst>
                                      </p:cBhvr>
                                      <p:to>
                                        <p:strVal val="visible"/>
                                      </p:to>
                                    </p:set>
                                    <p:animEffect transition="in" filter="fade">
                                      <p:cBhvr>
                                        <p:cTn dur="1"/>
                                        <p:tgtEl>
                                          <p:spTgt spid="923"/>
                                        </p:tgtEl>
                                      </p:cBhvr>
                                    </p:animEffect>
                                  </p:childTnLst>
                                </p:cTn>
                              </p:par>
                              <p:par>
                                <p:cTn presetID="10" fill="hold" presetSubtype="0" presetClass="entr" nodeType="withEffect">
                                  <p:stCondLst>
                                    <p:cond delay="0"/>
                                  </p:stCondLst>
                                  <p:childTnLst>
                                    <p:set>
                                      <p:cBhvr>
                                        <p:cTn dur="1" fill="hold">
                                          <p:stCondLst>
                                            <p:cond delay="0"/>
                                          </p:stCondLst>
                                        </p:cTn>
                                        <p:tgtEl>
                                          <p:spTgt spid="908"/>
                                        </p:tgtEl>
                                        <p:attrNameLst>
                                          <p:attrName>style.visibility</p:attrName>
                                        </p:attrNameLst>
                                      </p:cBhvr>
                                      <p:to>
                                        <p:strVal val="visible"/>
                                      </p:to>
                                    </p:set>
                                    <p:animEffect transition="in" filter="fade">
                                      <p:cBhvr>
                                        <p:cTn dur="1"/>
                                        <p:tgtEl>
                                          <p:spTgt spid="908"/>
                                        </p:tgtEl>
                                      </p:cBhvr>
                                    </p:animEffect>
                                  </p:childTnLst>
                                </p:cTn>
                              </p:par>
                              <p:par>
                                <p:cTn presetID="10" fill="hold" presetSubtype="0" presetClass="exit" nodeType="withEffect">
                                  <p:stCondLst>
                                    <p:cond delay="0"/>
                                  </p:stCondLst>
                                  <p:childTnLst>
                                    <p:animEffect transition="out" filter="fade">
                                      <p:cBhvr>
                                        <p:cTn dur="1"/>
                                        <p:tgtEl>
                                          <p:spTgt spid="926"/>
                                        </p:tgtEl>
                                      </p:cBhvr>
                                    </p:animEffect>
                                    <p:set>
                                      <p:cBhvr>
                                        <p:cTn dur="1" fill="hold">
                                          <p:stCondLst>
                                            <p:cond delay="1"/>
                                          </p:stCondLst>
                                        </p:cTn>
                                        <p:tgtEl>
                                          <p:spTgt spid="926"/>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1"/>
                                        <p:tgtEl>
                                          <p:spTgt spid="927"/>
                                        </p:tgtEl>
                                      </p:cBhvr>
                                    </p:animEffect>
                                    <p:set>
                                      <p:cBhvr>
                                        <p:cTn dur="1" fill="hold">
                                          <p:stCondLst>
                                            <p:cond delay="1"/>
                                          </p:stCondLst>
                                        </p:cTn>
                                        <p:tgtEl>
                                          <p:spTgt spid="927"/>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1"/>
                                        <p:tgtEl>
                                          <p:spTgt spid="928"/>
                                        </p:tgtEl>
                                      </p:cBhvr>
                                    </p:animEffect>
                                    <p:set>
                                      <p:cBhvr>
                                        <p:cTn dur="1" fill="hold">
                                          <p:stCondLst>
                                            <p:cond delay="1"/>
                                          </p:stCondLst>
                                        </p:cTn>
                                        <p:tgtEl>
                                          <p:spTgt spid="928"/>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1"/>
                                        <p:tgtEl>
                                          <p:spTgt spid="929"/>
                                        </p:tgtEl>
                                      </p:cBhvr>
                                    </p:animEffect>
                                    <p:set>
                                      <p:cBhvr>
                                        <p:cTn dur="1" fill="hold">
                                          <p:stCondLst>
                                            <p:cond delay="1"/>
                                          </p:stCondLst>
                                        </p:cTn>
                                        <p:tgtEl>
                                          <p:spTgt spid="92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6" name="Shape 936"/>
        <p:cNvGrpSpPr/>
        <p:nvPr/>
      </p:nvGrpSpPr>
      <p:grpSpPr>
        <a:xfrm>
          <a:off y="0" x="0"/>
          <a:ext cy="0" cx="0"/>
          <a:chOff y="0" x="0"/>
          <a:chExt cy="0" cx="0"/>
        </a:xfrm>
      </p:grpSpPr>
      <p:sp>
        <p:nvSpPr>
          <p:cNvPr id="937" name="Shape 937"/>
          <p:cNvSpPr txBox="1"/>
          <p:nvPr>
            <p:ph type="title"/>
          </p:nvPr>
        </p:nvSpPr>
        <p:spPr>
          <a:xfrm>
            <a:off y="274637" x="245477"/>
            <a:ext cy="1143000" cx="86877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3600" lang="en" i="0">
                <a:solidFill>
                  <a:schemeClr val="dk1"/>
                </a:solidFill>
                <a:latin typeface="Calibri"/>
                <a:ea typeface="Calibri"/>
                <a:cs typeface="Calibri"/>
                <a:sym typeface="Calibri"/>
              </a:rPr>
              <a:t>Why is FatTree Recovery Slow?</a:t>
            </a:r>
          </a:p>
        </p:txBody>
      </p:sp>
      <p:sp>
        <p:nvSpPr>
          <p:cNvPr id="938" name="Shape 938"/>
          <p:cNvSpPr txBox="1"/>
          <p:nvPr>
            <p:ph idx="1" type="body"/>
          </p:nvPr>
        </p:nvSpPr>
        <p:spPr>
          <a:xfrm>
            <a:off y="4989698" x="457200"/>
            <a:ext cy="1136400" cx="5929500"/>
          </a:xfrm>
          <a:prstGeom prst="rect">
            <a:avLst/>
          </a:prstGeom>
          <a:noFill/>
          <a:ln>
            <a:noFill/>
          </a:ln>
        </p:spPr>
        <p:txBody>
          <a:bodyPr bIns="45700" rIns="91425" lIns="91425" tIns="45700" anchor="t" anchorCtr="0">
            <a:noAutofit/>
          </a:bodyPr>
          <a:lstStyle/>
          <a:p>
            <a:pPr algn="l" rtl="0" lvl="0" marR="0" indent="-342900" marL="342900">
              <a:spcBef>
                <a:spcPts val="0"/>
              </a:spcBef>
              <a:buClr>
                <a:schemeClr val="dk1"/>
              </a:buClr>
              <a:buSzPct val="98333"/>
              <a:buFont typeface="Calibri"/>
              <a:buChar char="•"/>
            </a:pPr>
            <a:r>
              <a:rPr strike="noStrike" u="none" b="0" cap="none" baseline="0" sz="2950" lang="en" i="0">
                <a:solidFill>
                  <a:schemeClr val="dk1"/>
                </a:solidFill>
                <a:latin typeface="Calibri"/>
                <a:ea typeface="Calibri"/>
                <a:cs typeface="Calibri"/>
                <a:sym typeface="Calibri"/>
              </a:rPr>
              <a:t>No redundancy on the way down</a:t>
            </a:r>
          </a:p>
          <a:p>
            <a:pPr algn="l" rtl="0" lvl="0" marR="0" indent="-342900" marL="342900">
              <a:spcBef>
                <a:spcPts val="590"/>
              </a:spcBef>
              <a:buClr>
                <a:schemeClr val="dk1"/>
              </a:buClr>
              <a:buSzPct val="98333"/>
              <a:buFont typeface="Calibri"/>
              <a:buChar char="•"/>
            </a:pPr>
            <a:r>
              <a:rPr strike="noStrike" u="none" b="0" cap="none" baseline="0" sz="2950" lang="en" i="0">
                <a:solidFill>
                  <a:schemeClr val="dk1"/>
                </a:solidFill>
                <a:latin typeface="Calibri"/>
                <a:ea typeface="Calibri"/>
                <a:cs typeface="Calibri"/>
                <a:sym typeface="Calibri"/>
              </a:rPr>
              <a:t>Alternatives are many hops away</a:t>
            </a:r>
          </a:p>
        </p:txBody>
      </p:sp>
      <p:sp>
        <p:nvSpPr>
          <p:cNvPr id="939" name="Shape 939"/>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sp>
        <p:nvSpPr>
          <p:cNvPr id="940" name="Shape 940"/>
          <p:cNvSpPr/>
          <p:nvPr/>
        </p:nvSpPr>
        <p:spPr>
          <a:xfrm>
            <a:off y="1425645" x="912654"/>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41" name="Shape 941"/>
          <p:cNvSpPr/>
          <p:nvPr/>
        </p:nvSpPr>
        <p:spPr>
          <a:xfrm>
            <a:off y="1426296" x="1823201"/>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42" name="Shape 942"/>
          <p:cNvSpPr/>
          <p:nvPr/>
        </p:nvSpPr>
        <p:spPr>
          <a:xfrm>
            <a:off y="1426296" x="2832560"/>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43" name="Shape 943"/>
          <p:cNvSpPr/>
          <p:nvPr/>
        </p:nvSpPr>
        <p:spPr>
          <a:xfrm>
            <a:off y="1426949" x="3743107"/>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44" name="Shape 944"/>
          <p:cNvSpPr/>
          <p:nvPr/>
        </p:nvSpPr>
        <p:spPr>
          <a:xfrm>
            <a:off y="1426949" x="4841248"/>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45" name="Shape 945"/>
          <p:cNvSpPr/>
          <p:nvPr/>
        </p:nvSpPr>
        <p:spPr>
          <a:xfrm>
            <a:off y="1427600" x="5751796"/>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46" name="Shape 946"/>
          <p:cNvSpPr/>
          <p:nvPr/>
        </p:nvSpPr>
        <p:spPr>
          <a:xfrm>
            <a:off y="1427600" x="6761154"/>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47" name="Shape 947"/>
          <p:cNvSpPr/>
          <p:nvPr/>
        </p:nvSpPr>
        <p:spPr>
          <a:xfrm>
            <a:off y="1428251" x="7671702"/>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48" name="Shape 948"/>
          <p:cNvSpPr/>
          <p:nvPr/>
        </p:nvSpPr>
        <p:spPr>
          <a:xfrm>
            <a:off y="4594314" x="910008"/>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SzPct val="25000"/>
              <a:buNone/>
            </a:pPr>
            <a:r>
              <a:rPr strike="noStrike" u="none" b="0" cap="none" baseline="0" sz="2600" lang="en" i="0">
                <a:solidFill>
                  <a:schemeClr val="dk1"/>
                </a:solidFill>
                <a:latin typeface="Calibri"/>
                <a:ea typeface="Calibri"/>
                <a:cs typeface="Calibri"/>
                <a:sym typeface="Calibri"/>
              </a:rPr>
              <a:t>dst</a:t>
            </a:r>
          </a:p>
        </p:txBody>
      </p:sp>
      <p:sp>
        <p:nvSpPr>
          <p:cNvPr id="949" name="Shape 949"/>
          <p:cNvSpPr/>
          <p:nvPr/>
        </p:nvSpPr>
        <p:spPr>
          <a:xfrm>
            <a:off y="4594967" x="1820555"/>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50" name="Shape 950"/>
          <p:cNvSpPr/>
          <p:nvPr/>
        </p:nvSpPr>
        <p:spPr>
          <a:xfrm>
            <a:off y="4594967" x="2829914"/>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51" name="Shape 951"/>
          <p:cNvSpPr/>
          <p:nvPr/>
        </p:nvSpPr>
        <p:spPr>
          <a:xfrm>
            <a:off y="4595619" x="3740460"/>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52" name="Shape 952"/>
          <p:cNvSpPr/>
          <p:nvPr/>
        </p:nvSpPr>
        <p:spPr>
          <a:xfrm>
            <a:off y="4595619" x="4838601"/>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53" name="Shape 953"/>
          <p:cNvSpPr/>
          <p:nvPr/>
        </p:nvSpPr>
        <p:spPr>
          <a:xfrm>
            <a:off y="4596269" x="5749148"/>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54" name="Shape 954"/>
          <p:cNvSpPr/>
          <p:nvPr/>
        </p:nvSpPr>
        <p:spPr>
          <a:xfrm>
            <a:off y="4596269" x="6758507"/>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55" name="Shape 955"/>
          <p:cNvSpPr/>
          <p:nvPr/>
        </p:nvSpPr>
        <p:spPr>
          <a:xfrm>
            <a:off y="4596921" x="7669054"/>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SzPct val="25000"/>
              <a:buNone/>
            </a:pPr>
            <a:r>
              <a:rPr strike="noStrike" u="none" b="0" cap="none" baseline="0" sz="2600" lang="en" i="0">
                <a:solidFill>
                  <a:schemeClr val="dk1"/>
                </a:solidFill>
                <a:latin typeface="Calibri"/>
                <a:ea typeface="Calibri"/>
                <a:cs typeface="Calibri"/>
                <a:sym typeface="Calibri"/>
              </a:rPr>
              <a:t>src</a:t>
            </a:r>
          </a:p>
        </p:txBody>
      </p:sp>
      <p:sp>
        <p:nvSpPr>
          <p:cNvPr id="956" name="Shape 956"/>
          <p:cNvSpPr/>
          <p:nvPr/>
        </p:nvSpPr>
        <p:spPr>
          <a:xfrm>
            <a:off y="3728373" x="912654"/>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57" name="Shape 957"/>
          <p:cNvSpPr/>
          <p:nvPr/>
        </p:nvSpPr>
        <p:spPr>
          <a:xfrm>
            <a:off y="3729026" x="1823201"/>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58" name="Shape 958"/>
          <p:cNvSpPr/>
          <p:nvPr/>
        </p:nvSpPr>
        <p:spPr>
          <a:xfrm>
            <a:off y="3729026" x="2832560"/>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59" name="Shape 959"/>
          <p:cNvSpPr/>
          <p:nvPr/>
        </p:nvSpPr>
        <p:spPr>
          <a:xfrm>
            <a:off y="3729676" x="3743107"/>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60" name="Shape 960"/>
          <p:cNvSpPr/>
          <p:nvPr/>
        </p:nvSpPr>
        <p:spPr>
          <a:xfrm>
            <a:off y="3729676" x="4841248"/>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61" name="Shape 961"/>
          <p:cNvSpPr/>
          <p:nvPr/>
        </p:nvSpPr>
        <p:spPr>
          <a:xfrm>
            <a:off y="3730328" x="5751796"/>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62" name="Shape 962"/>
          <p:cNvSpPr/>
          <p:nvPr/>
        </p:nvSpPr>
        <p:spPr>
          <a:xfrm>
            <a:off y="3730328" x="6761154"/>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63" name="Shape 963"/>
          <p:cNvSpPr/>
          <p:nvPr/>
        </p:nvSpPr>
        <p:spPr>
          <a:xfrm>
            <a:off y="3730980" x="7671702"/>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64" name="Shape 964"/>
          <p:cNvSpPr/>
          <p:nvPr/>
        </p:nvSpPr>
        <p:spPr>
          <a:xfrm>
            <a:off y="2690288" x="921912"/>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65" name="Shape 965"/>
          <p:cNvSpPr/>
          <p:nvPr/>
        </p:nvSpPr>
        <p:spPr>
          <a:xfrm>
            <a:off y="2690940" x="1832459"/>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66" name="Shape 966"/>
          <p:cNvSpPr/>
          <p:nvPr/>
        </p:nvSpPr>
        <p:spPr>
          <a:xfrm>
            <a:off y="2690940" x="2841818"/>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67" name="Shape 967"/>
          <p:cNvSpPr/>
          <p:nvPr/>
        </p:nvSpPr>
        <p:spPr>
          <a:xfrm>
            <a:off y="2691591" x="3752366"/>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68" name="Shape 968"/>
          <p:cNvSpPr/>
          <p:nvPr/>
        </p:nvSpPr>
        <p:spPr>
          <a:xfrm>
            <a:off y="2691591" x="4850505"/>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69" name="Shape 969"/>
          <p:cNvSpPr/>
          <p:nvPr/>
        </p:nvSpPr>
        <p:spPr>
          <a:xfrm>
            <a:off y="2692242" x="5761053"/>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70" name="Shape 970"/>
          <p:cNvSpPr/>
          <p:nvPr/>
        </p:nvSpPr>
        <p:spPr>
          <a:xfrm>
            <a:off y="2692242" x="6770413"/>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971" name="Shape 971"/>
          <p:cNvSpPr/>
          <p:nvPr/>
        </p:nvSpPr>
        <p:spPr>
          <a:xfrm>
            <a:off y="2692894" x="7680960"/>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cxnSp>
        <p:nvCxnSpPr>
          <p:cNvPr id="972" name="Shape 972"/>
          <p:cNvCxnSpPr>
            <a:stCxn id="948" idx="0"/>
            <a:endCxn id="956" idx="2"/>
          </p:cNvCxnSpPr>
          <p:nvPr/>
        </p:nvCxnSpPr>
        <p:spPr>
          <a:xfrm rot="10800000" flipH="1">
            <a:off y="4121673" x="1222908"/>
            <a:ext cy="472641" cx="2646"/>
          </a:xfrm>
          <a:prstGeom prst="straightConnector1">
            <a:avLst/>
          </a:prstGeom>
          <a:noFill/>
          <a:ln w="9525" cap="flat">
            <a:solidFill>
              <a:schemeClr val="dk1"/>
            </a:solidFill>
            <a:prstDash val="solid"/>
            <a:round/>
            <a:headEnd w="med" len="med" type="none"/>
            <a:tailEnd w="med" len="med" type="none"/>
          </a:ln>
        </p:spPr>
      </p:cxnSp>
      <p:cxnSp>
        <p:nvCxnSpPr>
          <p:cNvPr id="973" name="Shape 973"/>
          <p:cNvCxnSpPr>
            <a:stCxn id="948" idx="0"/>
            <a:endCxn id="957" idx="2"/>
          </p:cNvCxnSpPr>
          <p:nvPr/>
        </p:nvCxnSpPr>
        <p:spPr>
          <a:xfrm rot="10800000" flipH="1">
            <a:off y="4122326" x="1222908"/>
            <a:ext cy="471988" cx="913193"/>
          </a:xfrm>
          <a:prstGeom prst="straightConnector1">
            <a:avLst/>
          </a:prstGeom>
          <a:noFill/>
          <a:ln w="9525" cap="flat">
            <a:solidFill>
              <a:schemeClr val="dk1"/>
            </a:solidFill>
            <a:prstDash val="solid"/>
            <a:round/>
            <a:headEnd w="med" len="med" type="none"/>
            <a:tailEnd w="med" len="med" type="none"/>
          </a:ln>
        </p:spPr>
      </p:cxnSp>
      <p:cxnSp>
        <p:nvCxnSpPr>
          <p:cNvPr id="974" name="Shape 974"/>
          <p:cNvCxnSpPr>
            <a:stCxn id="949" idx="0"/>
            <a:endCxn id="956" idx="2"/>
          </p:cNvCxnSpPr>
          <p:nvPr/>
        </p:nvCxnSpPr>
        <p:spPr>
          <a:xfrm rot="10800000">
            <a:off y="4121673" x="1225554"/>
            <a:ext cy="473293" cx="907900"/>
          </a:xfrm>
          <a:prstGeom prst="straightConnector1">
            <a:avLst/>
          </a:prstGeom>
          <a:noFill/>
          <a:ln w="9525" cap="flat">
            <a:solidFill>
              <a:schemeClr val="dk1"/>
            </a:solidFill>
            <a:prstDash val="solid"/>
            <a:round/>
            <a:headEnd w="med" len="med" type="none"/>
            <a:tailEnd w="med" len="med" type="none"/>
          </a:ln>
        </p:spPr>
      </p:cxnSp>
      <p:cxnSp>
        <p:nvCxnSpPr>
          <p:cNvPr id="975" name="Shape 975"/>
          <p:cNvCxnSpPr>
            <a:stCxn id="949" idx="0"/>
            <a:endCxn id="957" idx="2"/>
          </p:cNvCxnSpPr>
          <p:nvPr/>
        </p:nvCxnSpPr>
        <p:spPr>
          <a:xfrm rot="10800000" flipH="1">
            <a:off y="4122326" x="2133455"/>
            <a:ext cy="472641" cx="2646"/>
          </a:xfrm>
          <a:prstGeom prst="straightConnector1">
            <a:avLst/>
          </a:prstGeom>
          <a:noFill/>
          <a:ln w="9525" cap="flat">
            <a:solidFill>
              <a:schemeClr val="dk1"/>
            </a:solidFill>
            <a:prstDash val="solid"/>
            <a:round/>
            <a:headEnd w="med" len="med" type="none"/>
            <a:tailEnd w="med" len="med" type="none"/>
          </a:ln>
        </p:spPr>
      </p:cxnSp>
      <p:cxnSp>
        <p:nvCxnSpPr>
          <p:cNvPr id="976" name="Shape 976"/>
          <p:cNvCxnSpPr>
            <a:stCxn id="950" idx="0"/>
            <a:endCxn id="958" idx="2"/>
          </p:cNvCxnSpPr>
          <p:nvPr/>
        </p:nvCxnSpPr>
        <p:spPr>
          <a:xfrm rot="10800000" flipH="1">
            <a:off y="4122326" x="3142814"/>
            <a:ext cy="472641" cx="2646"/>
          </a:xfrm>
          <a:prstGeom prst="straightConnector1">
            <a:avLst/>
          </a:prstGeom>
          <a:noFill/>
          <a:ln w="9525" cap="flat">
            <a:solidFill>
              <a:schemeClr val="dk1"/>
            </a:solidFill>
            <a:prstDash val="solid"/>
            <a:round/>
            <a:headEnd w="med" len="med" type="none"/>
            <a:tailEnd w="med" len="med" type="none"/>
          </a:ln>
        </p:spPr>
      </p:cxnSp>
      <p:cxnSp>
        <p:nvCxnSpPr>
          <p:cNvPr id="977" name="Shape 977"/>
          <p:cNvCxnSpPr>
            <a:stCxn id="950" idx="0"/>
            <a:endCxn id="959" idx="2"/>
          </p:cNvCxnSpPr>
          <p:nvPr/>
        </p:nvCxnSpPr>
        <p:spPr>
          <a:xfrm rot="10800000" flipH="1">
            <a:off y="4122976" x="3142814"/>
            <a:ext cy="471990" cx="913193"/>
          </a:xfrm>
          <a:prstGeom prst="straightConnector1">
            <a:avLst/>
          </a:prstGeom>
          <a:noFill/>
          <a:ln w="9525" cap="flat">
            <a:solidFill>
              <a:schemeClr val="dk1"/>
            </a:solidFill>
            <a:prstDash val="solid"/>
            <a:round/>
            <a:headEnd w="med" len="med" type="none"/>
            <a:tailEnd w="med" len="med" type="none"/>
          </a:ln>
        </p:spPr>
      </p:cxnSp>
      <p:cxnSp>
        <p:nvCxnSpPr>
          <p:cNvPr id="978" name="Shape 978"/>
          <p:cNvCxnSpPr>
            <a:stCxn id="951" idx="0"/>
            <a:endCxn id="958" idx="2"/>
          </p:cNvCxnSpPr>
          <p:nvPr/>
        </p:nvCxnSpPr>
        <p:spPr>
          <a:xfrm rot="10800000">
            <a:off y="4122326" x="3145460"/>
            <a:ext cy="473292" cx="907900"/>
          </a:xfrm>
          <a:prstGeom prst="straightConnector1">
            <a:avLst/>
          </a:prstGeom>
          <a:noFill/>
          <a:ln w="9525" cap="flat">
            <a:solidFill>
              <a:schemeClr val="dk1"/>
            </a:solidFill>
            <a:prstDash val="solid"/>
            <a:round/>
            <a:headEnd w="med" len="med" type="none"/>
            <a:tailEnd w="med" len="med" type="none"/>
          </a:ln>
        </p:spPr>
      </p:cxnSp>
      <p:cxnSp>
        <p:nvCxnSpPr>
          <p:cNvPr id="979" name="Shape 979"/>
          <p:cNvCxnSpPr>
            <a:stCxn id="951" idx="0"/>
            <a:endCxn id="959" idx="2"/>
          </p:cNvCxnSpPr>
          <p:nvPr/>
        </p:nvCxnSpPr>
        <p:spPr>
          <a:xfrm rot="10800000" flipH="1">
            <a:off y="4122976" x="4053360"/>
            <a:ext cy="472642" cx="2646"/>
          </a:xfrm>
          <a:prstGeom prst="straightConnector1">
            <a:avLst/>
          </a:prstGeom>
          <a:noFill/>
          <a:ln w="9525" cap="flat">
            <a:solidFill>
              <a:schemeClr val="dk1"/>
            </a:solidFill>
            <a:prstDash val="solid"/>
            <a:round/>
            <a:headEnd w="med" len="med" type="none"/>
            <a:tailEnd w="med" len="med" type="none"/>
          </a:ln>
        </p:spPr>
      </p:cxnSp>
      <p:cxnSp>
        <p:nvCxnSpPr>
          <p:cNvPr id="980" name="Shape 980"/>
          <p:cNvCxnSpPr>
            <a:stCxn id="952" idx="0"/>
            <a:endCxn id="960" idx="2"/>
          </p:cNvCxnSpPr>
          <p:nvPr/>
        </p:nvCxnSpPr>
        <p:spPr>
          <a:xfrm rot="10800000" flipH="1">
            <a:off y="4122976" x="5151501"/>
            <a:ext cy="472642" cx="2646"/>
          </a:xfrm>
          <a:prstGeom prst="straightConnector1">
            <a:avLst/>
          </a:prstGeom>
          <a:noFill/>
          <a:ln w="9525" cap="flat">
            <a:solidFill>
              <a:schemeClr val="dk1"/>
            </a:solidFill>
            <a:prstDash val="solid"/>
            <a:round/>
            <a:headEnd w="med" len="med" type="none"/>
            <a:tailEnd w="med" len="med" type="none"/>
          </a:ln>
        </p:spPr>
      </p:cxnSp>
      <p:cxnSp>
        <p:nvCxnSpPr>
          <p:cNvPr id="981" name="Shape 981"/>
          <p:cNvCxnSpPr>
            <a:stCxn id="952" idx="0"/>
            <a:endCxn id="961" idx="2"/>
          </p:cNvCxnSpPr>
          <p:nvPr/>
        </p:nvCxnSpPr>
        <p:spPr>
          <a:xfrm rot="10800000" flipH="1">
            <a:off y="4123628" x="5151501"/>
            <a:ext cy="471991" cx="913194"/>
          </a:xfrm>
          <a:prstGeom prst="straightConnector1">
            <a:avLst/>
          </a:prstGeom>
          <a:noFill/>
          <a:ln w="9525" cap="flat">
            <a:solidFill>
              <a:schemeClr val="dk1"/>
            </a:solidFill>
            <a:prstDash val="solid"/>
            <a:round/>
            <a:headEnd w="med" len="med" type="none"/>
            <a:tailEnd w="med" len="med" type="none"/>
          </a:ln>
        </p:spPr>
      </p:cxnSp>
      <p:cxnSp>
        <p:nvCxnSpPr>
          <p:cNvPr id="982" name="Shape 982"/>
          <p:cNvCxnSpPr>
            <a:stCxn id="953" idx="0"/>
            <a:endCxn id="960" idx="2"/>
          </p:cNvCxnSpPr>
          <p:nvPr/>
        </p:nvCxnSpPr>
        <p:spPr>
          <a:xfrm rot="10800000">
            <a:off y="4122976" x="5154148"/>
            <a:ext cy="473292" cx="907900"/>
          </a:xfrm>
          <a:prstGeom prst="straightConnector1">
            <a:avLst/>
          </a:prstGeom>
          <a:noFill/>
          <a:ln w="9525" cap="flat">
            <a:solidFill>
              <a:schemeClr val="dk1"/>
            </a:solidFill>
            <a:prstDash val="solid"/>
            <a:round/>
            <a:headEnd w="med" len="med" type="none"/>
            <a:tailEnd w="med" len="med" type="none"/>
          </a:ln>
        </p:spPr>
      </p:cxnSp>
      <p:cxnSp>
        <p:nvCxnSpPr>
          <p:cNvPr id="983" name="Shape 983"/>
          <p:cNvCxnSpPr>
            <a:stCxn id="953" idx="0"/>
            <a:endCxn id="961" idx="2"/>
          </p:cNvCxnSpPr>
          <p:nvPr/>
        </p:nvCxnSpPr>
        <p:spPr>
          <a:xfrm rot="10800000" flipH="1">
            <a:off y="4123628" x="6062048"/>
            <a:ext cy="472641" cx="2647"/>
          </a:xfrm>
          <a:prstGeom prst="straightConnector1">
            <a:avLst/>
          </a:prstGeom>
          <a:noFill/>
          <a:ln w="9525" cap="flat">
            <a:solidFill>
              <a:schemeClr val="dk1"/>
            </a:solidFill>
            <a:prstDash val="solid"/>
            <a:round/>
            <a:headEnd w="med" len="med" type="none"/>
            <a:tailEnd w="med" len="med" type="none"/>
          </a:ln>
        </p:spPr>
      </p:cxnSp>
      <p:cxnSp>
        <p:nvCxnSpPr>
          <p:cNvPr id="984" name="Shape 984"/>
          <p:cNvCxnSpPr>
            <a:stCxn id="954" idx="0"/>
            <a:endCxn id="962" idx="2"/>
          </p:cNvCxnSpPr>
          <p:nvPr/>
        </p:nvCxnSpPr>
        <p:spPr>
          <a:xfrm rot="10800000" flipH="1">
            <a:off y="4123628" x="7071407"/>
            <a:ext cy="472641" cx="2646"/>
          </a:xfrm>
          <a:prstGeom prst="straightConnector1">
            <a:avLst/>
          </a:prstGeom>
          <a:noFill/>
          <a:ln w="9525" cap="flat">
            <a:solidFill>
              <a:schemeClr val="dk1"/>
            </a:solidFill>
            <a:prstDash val="solid"/>
            <a:round/>
            <a:headEnd w="med" len="med" type="none"/>
            <a:tailEnd w="med" len="med" type="none"/>
          </a:ln>
        </p:spPr>
      </p:cxnSp>
      <p:cxnSp>
        <p:nvCxnSpPr>
          <p:cNvPr id="985" name="Shape 985"/>
          <p:cNvCxnSpPr>
            <a:stCxn id="954" idx="0"/>
            <a:endCxn id="963" idx="2"/>
          </p:cNvCxnSpPr>
          <p:nvPr/>
        </p:nvCxnSpPr>
        <p:spPr>
          <a:xfrm rot="10800000" flipH="1">
            <a:off y="4124280" x="7071407"/>
            <a:ext cy="471989" cx="913194"/>
          </a:xfrm>
          <a:prstGeom prst="straightConnector1">
            <a:avLst/>
          </a:prstGeom>
          <a:noFill/>
          <a:ln w="9525" cap="flat">
            <a:solidFill>
              <a:schemeClr val="dk1"/>
            </a:solidFill>
            <a:prstDash val="solid"/>
            <a:round/>
            <a:headEnd w="med" len="med" type="none"/>
            <a:tailEnd w="med" len="med" type="none"/>
          </a:ln>
        </p:spPr>
      </p:cxnSp>
      <p:cxnSp>
        <p:nvCxnSpPr>
          <p:cNvPr id="986" name="Shape 986"/>
          <p:cNvCxnSpPr>
            <a:stCxn id="955" idx="0"/>
            <a:endCxn id="962" idx="2"/>
          </p:cNvCxnSpPr>
          <p:nvPr/>
        </p:nvCxnSpPr>
        <p:spPr>
          <a:xfrm rot="10800000">
            <a:off y="4123628" x="7074054"/>
            <a:ext cy="473293" cx="907900"/>
          </a:xfrm>
          <a:prstGeom prst="straightConnector1">
            <a:avLst/>
          </a:prstGeom>
          <a:noFill/>
          <a:ln w="9525" cap="flat">
            <a:solidFill>
              <a:schemeClr val="dk1"/>
            </a:solidFill>
            <a:prstDash val="solid"/>
            <a:round/>
            <a:headEnd w="med" len="med" type="none"/>
            <a:tailEnd w="med" len="med" type="none"/>
          </a:ln>
        </p:spPr>
      </p:cxnSp>
      <p:cxnSp>
        <p:nvCxnSpPr>
          <p:cNvPr id="987" name="Shape 987"/>
          <p:cNvCxnSpPr>
            <a:stCxn id="955" idx="0"/>
            <a:endCxn id="963" idx="2"/>
          </p:cNvCxnSpPr>
          <p:nvPr/>
        </p:nvCxnSpPr>
        <p:spPr>
          <a:xfrm rot="10800000" flipH="1">
            <a:off y="4124280" x="7981954"/>
            <a:ext cy="472641" cx="2647"/>
          </a:xfrm>
          <a:prstGeom prst="straightConnector1">
            <a:avLst/>
          </a:prstGeom>
          <a:noFill/>
          <a:ln w="9525" cap="flat">
            <a:solidFill>
              <a:schemeClr val="dk1"/>
            </a:solidFill>
            <a:prstDash val="solid"/>
            <a:round/>
            <a:headEnd w="med" len="med" type="none"/>
            <a:tailEnd w="med" len="med" type="none"/>
          </a:ln>
        </p:spPr>
      </p:cxnSp>
      <p:cxnSp>
        <p:nvCxnSpPr>
          <p:cNvPr id="988" name="Shape 988"/>
          <p:cNvCxnSpPr>
            <a:stCxn id="956" idx="0"/>
            <a:endCxn id="964" idx="2"/>
          </p:cNvCxnSpPr>
          <p:nvPr/>
        </p:nvCxnSpPr>
        <p:spPr>
          <a:xfrm rot="10800000" flipH="1">
            <a:off y="3083588" x="1225554"/>
            <a:ext cy="644785" cx="9258"/>
          </a:xfrm>
          <a:prstGeom prst="straightConnector1">
            <a:avLst/>
          </a:prstGeom>
          <a:noFill/>
          <a:ln w="9525" cap="flat">
            <a:solidFill>
              <a:schemeClr val="dk1"/>
            </a:solidFill>
            <a:prstDash val="solid"/>
            <a:round/>
            <a:headEnd w="med" len="med" type="none"/>
            <a:tailEnd w="med" len="med" type="none"/>
          </a:ln>
        </p:spPr>
      </p:cxnSp>
      <p:cxnSp>
        <p:nvCxnSpPr>
          <p:cNvPr id="989" name="Shape 989"/>
          <p:cNvCxnSpPr>
            <a:stCxn id="965" idx="2"/>
            <a:endCxn id="956" idx="0"/>
          </p:cNvCxnSpPr>
          <p:nvPr/>
        </p:nvCxnSpPr>
        <p:spPr>
          <a:xfrm flipH="1">
            <a:off y="3084240" x="1225554"/>
            <a:ext cy="644133" cx="919804"/>
          </a:xfrm>
          <a:prstGeom prst="straightConnector1">
            <a:avLst/>
          </a:prstGeom>
          <a:noFill/>
          <a:ln w="9525" cap="flat">
            <a:solidFill>
              <a:schemeClr val="dk1"/>
            </a:solidFill>
            <a:prstDash val="solid"/>
            <a:round/>
            <a:headEnd w="med" len="med" type="none"/>
            <a:tailEnd w="med" len="med" type="none"/>
          </a:ln>
        </p:spPr>
      </p:cxnSp>
      <p:cxnSp>
        <p:nvCxnSpPr>
          <p:cNvPr id="990" name="Shape 990"/>
          <p:cNvCxnSpPr>
            <a:stCxn id="957" idx="0"/>
            <a:endCxn id="966" idx="2"/>
          </p:cNvCxnSpPr>
          <p:nvPr/>
        </p:nvCxnSpPr>
        <p:spPr>
          <a:xfrm rot="10800000" flipH="1">
            <a:off y="3084240" x="2136101"/>
            <a:ext cy="644786" cx="1018616"/>
          </a:xfrm>
          <a:prstGeom prst="straightConnector1">
            <a:avLst/>
          </a:prstGeom>
          <a:noFill/>
          <a:ln w="9525" cap="flat">
            <a:solidFill>
              <a:schemeClr val="dk1"/>
            </a:solidFill>
            <a:prstDash val="solid"/>
            <a:round/>
            <a:headEnd w="med" len="med" type="none"/>
            <a:tailEnd w="med" len="med" type="none"/>
          </a:ln>
        </p:spPr>
      </p:cxnSp>
      <p:cxnSp>
        <p:nvCxnSpPr>
          <p:cNvPr id="991" name="Shape 991"/>
          <p:cNvCxnSpPr>
            <a:stCxn id="957" idx="0"/>
            <a:endCxn id="967" idx="2"/>
          </p:cNvCxnSpPr>
          <p:nvPr/>
        </p:nvCxnSpPr>
        <p:spPr>
          <a:xfrm rot="10800000" flipH="1">
            <a:off y="3084891" x="2136101"/>
            <a:ext cy="644134" cx="1929164"/>
          </a:xfrm>
          <a:prstGeom prst="straightConnector1">
            <a:avLst/>
          </a:prstGeom>
          <a:noFill/>
          <a:ln w="9525" cap="flat">
            <a:solidFill>
              <a:schemeClr val="dk1"/>
            </a:solidFill>
            <a:prstDash val="solid"/>
            <a:round/>
            <a:headEnd w="med" len="med" type="none"/>
            <a:tailEnd w="med" len="med" type="none"/>
          </a:ln>
        </p:spPr>
      </p:cxnSp>
      <p:cxnSp>
        <p:nvCxnSpPr>
          <p:cNvPr id="992" name="Shape 992"/>
          <p:cNvCxnSpPr>
            <a:stCxn id="958" idx="0"/>
            <a:endCxn id="964" idx="2"/>
          </p:cNvCxnSpPr>
          <p:nvPr/>
        </p:nvCxnSpPr>
        <p:spPr>
          <a:xfrm rot="10800000">
            <a:off y="3083588" x="1234812"/>
            <a:ext cy="645438" cx="1910647"/>
          </a:xfrm>
          <a:prstGeom prst="straightConnector1">
            <a:avLst/>
          </a:prstGeom>
          <a:noFill/>
          <a:ln w="9525" cap="flat">
            <a:solidFill>
              <a:schemeClr val="dk1"/>
            </a:solidFill>
            <a:prstDash val="solid"/>
            <a:round/>
            <a:headEnd w="med" len="med" type="none"/>
            <a:tailEnd w="med" len="med" type="none"/>
          </a:ln>
        </p:spPr>
      </p:cxnSp>
      <p:cxnSp>
        <p:nvCxnSpPr>
          <p:cNvPr id="993" name="Shape 993"/>
          <p:cNvCxnSpPr>
            <a:stCxn id="958" idx="0"/>
            <a:endCxn id="965" idx="2"/>
          </p:cNvCxnSpPr>
          <p:nvPr/>
        </p:nvCxnSpPr>
        <p:spPr>
          <a:xfrm rot="10800000">
            <a:off y="3084240" x="2145359"/>
            <a:ext cy="644786" cx="1000100"/>
          </a:xfrm>
          <a:prstGeom prst="straightConnector1">
            <a:avLst/>
          </a:prstGeom>
          <a:noFill/>
          <a:ln w="9525" cap="flat">
            <a:solidFill>
              <a:schemeClr val="dk1"/>
            </a:solidFill>
            <a:prstDash val="solid"/>
            <a:round/>
            <a:headEnd w="med" len="med" type="none"/>
            <a:tailEnd w="med" len="med" type="none"/>
          </a:ln>
        </p:spPr>
      </p:cxnSp>
      <p:cxnSp>
        <p:nvCxnSpPr>
          <p:cNvPr id="994" name="Shape 994"/>
          <p:cNvCxnSpPr>
            <a:stCxn id="959" idx="0"/>
            <a:endCxn id="966" idx="2"/>
          </p:cNvCxnSpPr>
          <p:nvPr/>
        </p:nvCxnSpPr>
        <p:spPr>
          <a:xfrm rot="10800000">
            <a:off y="3084240" x="3154718"/>
            <a:ext cy="645436" cx="901288"/>
          </a:xfrm>
          <a:prstGeom prst="straightConnector1">
            <a:avLst/>
          </a:prstGeom>
          <a:noFill/>
          <a:ln w="9525" cap="flat">
            <a:solidFill>
              <a:schemeClr val="dk1"/>
            </a:solidFill>
            <a:prstDash val="solid"/>
            <a:round/>
            <a:headEnd w="med" len="med" type="none"/>
            <a:tailEnd w="med" len="med" type="none"/>
          </a:ln>
        </p:spPr>
      </p:cxnSp>
      <p:cxnSp>
        <p:nvCxnSpPr>
          <p:cNvPr id="995" name="Shape 995"/>
          <p:cNvCxnSpPr>
            <a:stCxn id="959" idx="0"/>
            <a:endCxn id="967" idx="2"/>
          </p:cNvCxnSpPr>
          <p:nvPr/>
        </p:nvCxnSpPr>
        <p:spPr>
          <a:xfrm rot="10800000" flipH="1">
            <a:off y="3084891" x="4056007"/>
            <a:ext cy="644784" cx="9258"/>
          </a:xfrm>
          <a:prstGeom prst="straightConnector1">
            <a:avLst/>
          </a:prstGeom>
          <a:noFill/>
          <a:ln w="9525" cap="flat">
            <a:solidFill>
              <a:schemeClr val="dk1"/>
            </a:solidFill>
            <a:prstDash val="solid"/>
            <a:round/>
            <a:headEnd w="med" len="med" type="none"/>
            <a:tailEnd w="med" len="med" type="none"/>
          </a:ln>
        </p:spPr>
      </p:cxnSp>
      <p:cxnSp>
        <p:nvCxnSpPr>
          <p:cNvPr id="996" name="Shape 996"/>
          <p:cNvCxnSpPr>
            <a:stCxn id="968" idx="2"/>
            <a:endCxn id="960" idx="0"/>
          </p:cNvCxnSpPr>
          <p:nvPr/>
        </p:nvCxnSpPr>
        <p:spPr>
          <a:xfrm flipH="1">
            <a:off y="3084891" x="5154148"/>
            <a:ext cy="644784" cx="9257"/>
          </a:xfrm>
          <a:prstGeom prst="straightConnector1">
            <a:avLst/>
          </a:prstGeom>
          <a:noFill/>
          <a:ln w="9525" cap="flat">
            <a:solidFill>
              <a:schemeClr val="dk1"/>
            </a:solidFill>
            <a:prstDash val="solid"/>
            <a:round/>
            <a:headEnd w="med" len="med" type="none"/>
            <a:tailEnd w="med" len="med" type="none"/>
          </a:ln>
        </p:spPr>
      </p:cxnSp>
      <p:cxnSp>
        <p:nvCxnSpPr>
          <p:cNvPr id="997" name="Shape 997"/>
          <p:cNvCxnSpPr>
            <a:stCxn id="969" idx="2"/>
            <a:endCxn id="960" idx="0"/>
          </p:cNvCxnSpPr>
          <p:nvPr/>
        </p:nvCxnSpPr>
        <p:spPr>
          <a:xfrm flipH="1">
            <a:off y="3085542" x="5154148"/>
            <a:ext cy="644133" cx="919805"/>
          </a:xfrm>
          <a:prstGeom prst="straightConnector1">
            <a:avLst/>
          </a:prstGeom>
          <a:noFill/>
          <a:ln w="9525" cap="flat">
            <a:solidFill>
              <a:schemeClr val="dk1"/>
            </a:solidFill>
            <a:prstDash val="solid"/>
            <a:round/>
            <a:headEnd w="med" len="med" type="none"/>
            <a:tailEnd w="med" len="med" type="none"/>
          </a:ln>
        </p:spPr>
      </p:cxnSp>
      <p:cxnSp>
        <p:nvCxnSpPr>
          <p:cNvPr id="998" name="Shape 998"/>
          <p:cNvCxnSpPr>
            <a:stCxn id="962" idx="0"/>
            <a:endCxn id="968" idx="2"/>
          </p:cNvCxnSpPr>
          <p:nvPr/>
        </p:nvCxnSpPr>
        <p:spPr>
          <a:xfrm rot="10800000">
            <a:off y="3084891" x="5163405"/>
            <a:ext cy="645436" cx="1910648"/>
          </a:xfrm>
          <a:prstGeom prst="straightConnector1">
            <a:avLst/>
          </a:prstGeom>
          <a:noFill/>
          <a:ln w="9525" cap="flat">
            <a:solidFill>
              <a:schemeClr val="dk1"/>
            </a:solidFill>
            <a:prstDash val="solid"/>
            <a:round/>
            <a:headEnd w="med" len="med" type="none"/>
            <a:tailEnd w="med" len="med" type="none"/>
          </a:ln>
        </p:spPr>
      </p:cxnSp>
      <p:cxnSp>
        <p:nvCxnSpPr>
          <p:cNvPr id="999" name="Shape 999"/>
          <p:cNvCxnSpPr>
            <a:stCxn id="962" idx="0"/>
            <a:endCxn id="969" idx="2"/>
          </p:cNvCxnSpPr>
          <p:nvPr/>
        </p:nvCxnSpPr>
        <p:spPr>
          <a:xfrm rot="10800000">
            <a:off y="3085542" x="6073953"/>
            <a:ext cy="644785" cx="1000100"/>
          </a:xfrm>
          <a:prstGeom prst="straightConnector1">
            <a:avLst/>
          </a:prstGeom>
          <a:noFill/>
          <a:ln w="9525" cap="flat">
            <a:solidFill>
              <a:schemeClr val="dk1"/>
            </a:solidFill>
            <a:prstDash val="solid"/>
            <a:round/>
            <a:headEnd w="med" len="med" type="none"/>
            <a:tailEnd w="med" len="med" type="none"/>
          </a:ln>
        </p:spPr>
      </p:cxnSp>
      <p:cxnSp>
        <p:nvCxnSpPr>
          <p:cNvPr id="1000" name="Shape 1000"/>
          <p:cNvCxnSpPr>
            <a:stCxn id="961" idx="0"/>
            <a:endCxn id="970" idx="2"/>
          </p:cNvCxnSpPr>
          <p:nvPr/>
        </p:nvCxnSpPr>
        <p:spPr>
          <a:xfrm rot="10800000" flipH="1">
            <a:off y="3085542" x="6064696"/>
            <a:ext cy="644785" cx="1018617"/>
          </a:xfrm>
          <a:prstGeom prst="straightConnector1">
            <a:avLst/>
          </a:prstGeom>
          <a:noFill/>
          <a:ln w="9525" cap="flat">
            <a:solidFill>
              <a:schemeClr val="dk1"/>
            </a:solidFill>
            <a:prstDash val="solid"/>
            <a:round/>
            <a:headEnd w="med" len="med" type="none"/>
            <a:tailEnd w="med" len="med" type="none"/>
          </a:ln>
        </p:spPr>
      </p:cxnSp>
      <p:cxnSp>
        <p:nvCxnSpPr>
          <p:cNvPr id="1001" name="Shape 1001"/>
          <p:cNvCxnSpPr>
            <a:stCxn id="961" idx="0"/>
            <a:endCxn id="971" idx="2"/>
          </p:cNvCxnSpPr>
          <p:nvPr/>
        </p:nvCxnSpPr>
        <p:spPr>
          <a:xfrm rot="10800000" flipH="1">
            <a:off y="3086194" x="6064696"/>
            <a:ext cy="644133" cx="1929164"/>
          </a:xfrm>
          <a:prstGeom prst="straightConnector1">
            <a:avLst/>
          </a:prstGeom>
          <a:noFill/>
          <a:ln w="9525" cap="flat">
            <a:solidFill>
              <a:schemeClr val="dk1"/>
            </a:solidFill>
            <a:prstDash val="solid"/>
            <a:round/>
            <a:headEnd w="med" len="med" type="none"/>
            <a:tailEnd w="med" len="med" type="none"/>
          </a:ln>
        </p:spPr>
      </p:cxnSp>
      <p:cxnSp>
        <p:nvCxnSpPr>
          <p:cNvPr id="1002" name="Shape 1002"/>
          <p:cNvCxnSpPr>
            <a:stCxn id="963" idx="0"/>
            <a:endCxn id="970" idx="2"/>
          </p:cNvCxnSpPr>
          <p:nvPr/>
        </p:nvCxnSpPr>
        <p:spPr>
          <a:xfrm rot="10800000">
            <a:off y="3085542" x="7083313"/>
            <a:ext cy="645437" cx="901289"/>
          </a:xfrm>
          <a:prstGeom prst="straightConnector1">
            <a:avLst/>
          </a:prstGeom>
          <a:noFill/>
          <a:ln w="9525" cap="flat">
            <a:solidFill>
              <a:schemeClr val="dk1"/>
            </a:solidFill>
            <a:prstDash val="solid"/>
            <a:round/>
            <a:headEnd w="med" len="med" type="none"/>
            <a:tailEnd w="med" len="med" type="none"/>
          </a:ln>
        </p:spPr>
      </p:cxnSp>
      <p:cxnSp>
        <p:nvCxnSpPr>
          <p:cNvPr id="1003" name="Shape 1003"/>
          <p:cNvCxnSpPr>
            <a:stCxn id="963" idx="0"/>
            <a:endCxn id="971" idx="2"/>
          </p:cNvCxnSpPr>
          <p:nvPr/>
        </p:nvCxnSpPr>
        <p:spPr>
          <a:xfrm rot="10800000" flipH="1">
            <a:off y="3086194" x="7984602"/>
            <a:ext cy="644785" cx="9257"/>
          </a:xfrm>
          <a:prstGeom prst="straightConnector1">
            <a:avLst/>
          </a:prstGeom>
          <a:noFill/>
          <a:ln w="9525" cap="flat">
            <a:solidFill>
              <a:schemeClr val="dk1"/>
            </a:solidFill>
            <a:prstDash val="solid"/>
            <a:round/>
            <a:headEnd w="med" len="med" type="none"/>
            <a:tailEnd w="med" len="med" type="none"/>
          </a:ln>
        </p:spPr>
      </p:cxnSp>
      <p:cxnSp>
        <p:nvCxnSpPr>
          <p:cNvPr id="1004" name="Shape 1004"/>
          <p:cNvCxnSpPr>
            <a:stCxn id="964" idx="0"/>
            <a:endCxn id="940" idx="2"/>
          </p:cNvCxnSpPr>
          <p:nvPr/>
        </p:nvCxnSpPr>
        <p:spPr>
          <a:xfrm rot="10800000">
            <a:off y="1818945" x="1225554"/>
            <a:ext cy="871343" cx="9258"/>
          </a:xfrm>
          <a:prstGeom prst="straightConnector1">
            <a:avLst/>
          </a:prstGeom>
          <a:noFill/>
          <a:ln w="9525" cap="flat">
            <a:solidFill>
              <a:schemeClr val="dk1"/>
            </a:solidFill>
            <a:prstDash val="solid"/>
            <a:round/>
            <a:headEnd w="med" len="med" type="none"/>
            <a:tailEnd w="med" len="med" type="none"/>
          </a:ln>
        </p:spPr>
      </p:cxnSp>
      <p:cxnSp>
        <p:nvCxnSpPr>
          <p:cNvPr id="1005" name="Shape 1005"/>
          <p:cNvCxnSpPr>
            <a:stCxn id="941" idx="2"/>
            <a:endCxn id="964" idx="0"/>
          </p:cNvCxnSpPr>
          <p:nvPr/>
        </p:nvCxnSpPr>
        <p:spPr>
          <a:xfrm flipH="1">
            <a:off y="1819596" x="1234812"/>
            <a:ext cy="870691" cx="901288"/>
          </a:xfrm>
          <a:prstGeom prst="straightConnector1">
            <a:avLst/>
          </a:prstGeom>
          <a:noFill/>
          <a:ln w="9525" cap="flat">
            <a:solidFill>
              <a:schemeClr val="dk1"/>
            </a:solidFill>
            <a:prstDash val="solid"/>
            <a:round/>
            <a:headEnd w="med" len="med" type="none"/>
            <a:tailEnd w="med" len="med" type="none"/>
          </a:ln>
        </p:spPr>
      </p:cxnSp>
      <p:cxnSp>
        <p:nvCxnSpPr>
          <p:cNvPr id="1006" name="Shape 1006"/>
          <p:cNvCxnSpPr>
            <a:stCxn id="966" idx="0"/>
            <a:endCxn id="944" idx="2"/>
          </p:cNvCxnSpPr>
          <p:nvPr/>
        </p:nvCxnSpPr>
        <p:spPr>
          <a:xfrm rot="10800000" flipH="1">
            <a:off y="1820249" x="3154718"/>
            <a:ext cy="870691" cx="1999429"/>
          </a:xfrm>
          <a:prstGeom prst="straightConnector1">
            <a:avLst/>
          </a:prstGeom>
          <a:noFill/>
          <a:ln w="9525" cap="flat">
            <a:solidFill>
              <a:schemeClr val="dk1"/>
            </a:solidFill>
            <a:prstDash val="solid"/>
            <a:round/>
            <a:headEnd w="med" len="med" type="none"/>
            <a:tailEnd w="med" len="med" type="none"/>
          </a:ln>
        </p:spPr>
      </p:cxnSp>
      <p:cxnSp>
        <p:nvCxnSpPr>
          <p:cNvPr id="1007" name="Shape 1007"/>
          <p:cNvCxnSpPr>
            <a:stCxn id="966" idx="0"/>
            <a:endCxn id="945" idx="2"/>
          </p:cNvCxnSpPr>
          <p:nvPr/>
        </p:nvCxnSpPr>
        <p:spPr>
          <a:xfrm rot="10800000" flipH="1">
            <a:off y="1820899" x="3154718"/>
            <a:ext cy="870040" cx="2909977"/>
          </a:xfrm>
          <a:prstGeom prst="straightConnector1">
            <a:avLst/>
          </a:prstGeom>
          <a:noFill/>
          <a:ln w="9525" cap="flat">
            <a:solidFill>
              <a:schemeClr val="dk1"/>
            </a:solidFill>
            <a:prstDash val="solid"/>
            <a:round/>
            <a:headEnd w="med" len="med" type="none"/>
            <a:tailEnd w="med" len="med" type="none"/>
          </a:ln>
        </p:spPr>
      </p:cxnSp>
      <p:cxnSp>
        <p:nvCxnSpPr>
          <p:cNvPr id="1008" name="Shape 1008"/>
          <p:cNvCxnSpPr>
            <a:stCxn id="965" idx="0"/>
            <a:endCxn id="942" idx="2"/>
          </p:cNvCxnSpPr>
          <p:nvPr/>
        </p:nvCxnSpPr>
        <p:spPr>
          <a:xfrm rot="10800000" flipH="1">
            <a:off y="1819596" x="2145359"/>
            <a:ext cy="871343" cx="1000100"/>
          </a:xfrm>
          <a:prstGeom prst="straightConnector1">
            <a:avLst/>
          </a:prstGeom>
          <a:noFill/>
          <a:ln w="9525" cap="flat">
            <a:solidFill>
              <a:schemeClr val="dk1"/>
            </a:solidFill>
            <a:prstDash val="solid"/>
            <a:round/>
            <a:headEnd w="med" len="med" type="none"/>
            <a:tailEnd w="med" len="med" type="none"/>
          </a:ln>
        </p:spPr>
      </p:cxnSp>
      <p:cxnSp>
        <p:nvCxnSpPr>
          <p:cNvPr id="1009" name="Shape 1009"/>
          <p:cNvCxnSpPr>
            <a:stCxn id="965" idx="0"/>
            <a:endCxn id="943" idx="2"/>
          </p:cNvCxnSpPr>
          <p:nvPr/>
        </p:nvCxnSpPr>
        <p:spPr>
          <a:xfrm rot="10800000" flipH="1">
            <a:off y="1820249" x="2145359"/>
            <a:ext cy="870691" cx="1910647"/>
          </a:xfrm>
          <a:prstGeom prst="straightConnector1">
            <a:avLst/>
          </a:prstGeom>
          <a:noFill/>
          <a:ln w="9525" cap="flat">
            <a:solidFill>
              <a:schemeClr val="dk1"/>
            </a:solidFill>
            <a:prstDash val="solid"/>
            <a:round/>
            <a:headEnd w="med" len="med" type="none"/>
            <a:tailEnd w="med" len="med" type="none"/>
          </a:ln>
        </p:spPr>
      </p:cxnSp>
      <p:cxnSp>
        <p:nvCxnSpPr>
          <p:cNvPr id="1010" name="Shape 1010"/>
          <p:cNvCxnSpPr>
            <a:stCxn id="967" idx="0"/>
            <a:endCxn id="946" idx="2"/>
          </p:cNvCxnSpPr>
          <p:nvPr/>
        </p:nvCxnSpPr>
        <p:spPr>
          <a:xfrm rot="10800000" flipH="1">
            <a:off y="1820899" x="4065266"/>
            <a:ext cy="870691" cx="3008788"/>
          </a:xfrm>
          <a:prstGeom prst="straightConnector1">
            <a:avLst/>
          </a:prstGeom>
          <a:noFill/>
          <a:ln w="9525" cap="flat">
            <a:solidFill>
              <a:schemeClr val="dk1"/>
            </a:solidFill>
            <a:prstDash val="solid"/>
            <a:round/>
            <a:headEnd w="med" len="med" type="none"/>
            <a:tailEnd w="med" len="med" type="none"/>
          </a:ln>
        </p:spPr>
      </p:cxnSp>
      <p:cxnSp>
        <p:nvCxnSpPr>
          <p:cNvPr id="1011" name="Shape 1011"/>
          <p:cNvCxnSpPr>
            <a:stCxn id="967" idx="0"/>
            <a:endCxn id="947" idx="2"/>
          </p:cNvCxnSpPr>
          <p:nvPr/>
        </p:nvCxnSpPr>
        <p:spPr>
          <a:xfrm rot="10800000" flipH="1">
            <a:off y="1821551" x="4065266"/>
            <a:ext cy="870040" cx="3919336"/>
          </a:xfrm>
          <a:prstGeom prst="straightConnector1">
            <a:avLst/>
          </a:prstGeom>
          <a:noFill/>
          <a:ln w="9525" cap="flat">
            <a:solidFill>
              <a:schemeClr val="dk1"/>
            </a:solidFill>
            <a:prstDash val="solid"/>
            <a:round/>
            <a:headEnd w="med" len="med" type="none"/>
            <a:tailEnd w="med" len="med" type="none"/>
          </a:ln>
        </p:spPr>
      </p:cxnSp>
      <p:cxnSp>
        <p:nvCxnSpPr>
          <p:cNvPr id="1012" name="Shape 1012"/>
          <p:cNvCxnSpPr>
            <a:stCxn id="968" idx="0"/>
            <a:endCxn id="941" idx="2"/>
          </p:cNvCxnSpPr>
          <p:nvPr/>
        </p:nvCxnSpPr>
        <p:spPr>
          <a:xfrm rot="10800000">
            <a:off y="1819596" x="2136101"/>
            <a:ext cy="871995" cx="3027303"/>
          </a:xfrm>
          <a:prstGeom prst="straightConnector1">
            <a:avLst/>
          </a:prstGeom>
          <a:noFill/>
          <a:ln w="9525" cap="flat">
            <a:solidFill>
              <a:schemeClr val="dk1"/>
            </a:solidFill>
            <a:prstDash val="solid"/>
            <a:round/>
            <a:headEnd w="med" len="med" type="none"/>
            <a:tailEnd w="med" len="med" type="none"/>
          </a:ln>
        </p:spPr>
      </p:cxnSp>
      <p:cxnSp>
        <p:nvCxnSpPr>
          <p:cNvPr id="1013" name="Shape 1013"/>
          <p:cNvCxnSpPr>
            <a:stCxn id="968" idx="0"/>
            <a:endCxn id="940" idx="2"/>
          </p:cNvCxnSpPr>
          <p:nvPr/>
        </p:nvCxnSpPr>
        <p:spPr>
          <a:xfrm rot="10800000">
            <a:off y="1818945" x="1225554"/>
            <a:ext cy="872646" cx="3937850"/>
          </a:xfrm>
          <a:prstGeom prst="straightConnector1">
            <a:avLst/>
          </a:prstGeom>
          <a:noFill/>
          <a:ln w="9525" cap="flat">
            <a:solidFill>
              <a:schemeClr val="dk1"/>
            </a:solidFill>
            <a:prstDash val="solid"/>
            <a:round/>
            <a:headEnd w="med" len="med" type="none"/>
            <a:tailEnd w="med" len="med" type="none"/>
          </a:ln>
        </p:spPr>
      </p:cxnSp>
      <p:cxnSp>
        <p:nvCxnSpPr>
          <p:cNvPr id="1014" name="Shape 1014"/>
          <p:cNvCxnSpPr>
            <a:stCxn id="970" idx="0"/>
            <a:endCxn id="944" idx="2"/>
          </p:cNvCxnSpPr>
          <p:nvPr/>
        </p:nvCxnSpPr>
        <p:spPr>
          <a:xfrm rot="10800000">
            <a:off y="1820249" x="5154148"/>
            <a:ext cy="871993" cx="1929165"/>
          </a:xfrm>
          <a:prstGeom prst="straightConnector1">
            <a:avLst/>
          </a:prstGeom>
          <a:noFill/>
          <a:ln w="9525" cap="flat">
            <a:solidFill>
              <a:schemeClr val="dk1"/>
            </a:solidFill>
            <a:prstDash val="solid"/>
            <a:round/>
            <a:headEnd w="med" len="med" type="none"/>
            <a:tailEnd w="med" len="med" type="none"/>
          </a:ln>
        </p:spPr>
      </p:cxnSp>
      <p:cxnSp>
        <p:nvCxnSpPr>
          <p:cNvPr id="1015" name="Shape 1015"/>
          <p:cNvCxnSpPr>
            <a:stCxn id="970" idx="0"/>
            <a:endCxn id="945" idx="2"/>
          </p:cNvCxnSpPr>
          <p:nvPr/>
        </p:nvCxnSpPr>
        <p:spPr>
          <a:xfrm rot="10800000">
            <a:off y="1820899" x="6064696"/>
            <a:ext cy="871342" cx="1018617"/>
          </a:xfrm>
          <a:prstGeom prst="straightConnector1">
            <a:avLst/>
          </a:prstGeom>
          <a:noFill/>
          <a:ln w="9525" cap="flat">
            <a:solidFill>
              <a:schemeClr val="dk1"/>
            </a:solidFill>
            <a:prstDash val="solid"/>
            <a:round/>
            <a:headEnd w="med" len="med" type="none"/>
            <a:tailEnd w="med" len="med" type="none"/>
          </a:ln>
        </p:spPr>
      </p:cxnSp>
      <p:cxnSp>
        <p:nvCxnSpPr>
          <p:cNvPr id="1016" name="Shape 1016"/>
          <p:cNvCxnSpPr>
            <a:stCxn id="969" idx="0"/>
          </p:cNvCxnSpPr>
          <p:nvPr/>
        </p:nvCxnSpPr>
        <p:spPr>
          <a:xfrm rot="10800000">
            <a:off y="1821642" x="3142953"/>
            <a:ext cy="870599" cx="2930999"/>
          </a:xfrm>
          <a:prstGeom prst="straightConnector1">
            <a:avLst/>
          </a:prstGeom>
          <a:noFill/>
          <a:ln w="9525" cap="flat">
            <a:solidFill>
              <a:schemeClr val="dk1"/>
            </a:solidFill>
            <a:prstDash val="solid"/>
            <a:round/>
            <a:headEnd w="med" len="med" type="none"/>
            <a:tailEnd w="med" len="med" type="none"/>
          </a:ln>
        </p:spPr>
      </p:cxnSp>
      <p:cxnSp>
        <p:nvCxnSpPr>
          <p:cNvPr id="1017" name="Shape 1017"/>
          <p:cNvCxnSpPr>
            <a:stCxn id="969" idx="0"/>
            <a:endCxn id="943" idx="2"/>
          </p:cNvCxnSpPr>
          <p:nvPr/>
        </p:nvCxnSpPr>
        <p:spPr>
          <a:xfrm rot="10800000">
            <a:off y="1820249" x="4056007"/>
            <a:ext cy="871993" cx="2017946"/>
          </a:xfrm>
          <a:prstGeom prst="straightConnector1">
            <a:avLst/>
          </a:prstGeom>
          <a:noFill/>
          <a:ln w="9525" cap="flat">
            <a:solidFill>
              <a:schemeClr val="dk1"/>
            </a:solidFill>
            <a:prstDash val="solid"/>
            <a:round/>
            <a:headEnd w="med" len="med" type="none"/>
            <a:tailEnd w="med" len="med" type="none"/>
          </a:ln>
        </p:spPr>
      </p:cxnSp>
      <p:cxnSp>
        <p:nvCxnSpPr>
          <p:cNvPr id="1018" name="Shape 1018"/>
          <p:cNvCxnSpPr>
            <a:stCxn id="971" idx="0"/>
            <a:endCxn id="946" idx="2"/>
          </p:cNvCxnSpPr>
          <p:nvPr/>
        </p:nvCxnSpPr>
        <p:spPr>
          <a:xfrm rot="10800000">
            <a:off y="1820899" x="7074054"/>
            <a:ext cy="871994" cx="919805"/>
          </a:xfrm>
          <a:prstGeom prst="straightConnector1">
            <a:avLst/>
          </a:prstGeom>
          <a:noFill/>
          <a:ln w="9525" cap="flat">
            <a:solidFill>
              <a:schemeClr val="dk1"/>
            </a:solidFill>
            <a:prstDash val="solid"/>
            <a:round/>
            <a:headEnd w="med" len="med" type="none"/>
            <a:tailEnd w="med" len="med" type="none"/>
          </a:ln>
        </p:spPr>
      </p:cxnSp>
      <p:cxnSp>
        <p:nvCxnSpPr>
          <p:cNvPr id="1019" name="Shape 1019"/>
          <p:cNvCxnSpPr>
            <a:stCxn id="971" idx="0"/>
            <a:endCxn id="947" idx="2"/>
          </p:cNvCxnSpPr>
          <p:nvPr/>
        </p:nvCxnSpPr>
        <p:spPr>
          <a:xfrm rot="10800000">
            <a:off y="1821551" x="7984602"/>
            <a:ext cy="871342" cx="9257"/>
          </a:xfrm>
          <a:prstGeom prst="straightConnector1">
            <a:avLst/>
          </a:prstGeom>
          <a:noFill/>
          <a:ln w="9525" cap="flat">
            <a:solidFill>
              <a:schemeClr val="dk1"/>
            </a:solidFill>
            <a:prstDash val="solid"/>
            <a:round/>
            <a:headEnd w="med" len="med" type="none"/>
            <a:tailEnd w="med" len="med" type="none"/>
          </a:ln>
        </p:spPr>
      </p:cxnSp>
      <p:sp>
        <p:nvSpPr>
          <p:cNvPr id="1020" name="Shape 1020"/>
          <p:cNvSpPr/>
          <p:nvPr/>
        </p:nvSpPr>
        <p:spPr>
          <a:xfrm>
            <a:off y="3636382" x="928254"/>
            <a:ext cy="569100" cx="589200"/>
          </a:xfrm>
          <a:prstGeom prst="mathMultiply">
            <a:avLst>
              <a:gd fmla="val 23520" name="adj1"/>
            </a:avLst>
          </a:prstGeom>
          <a:solidFill>
            <a:srgbClr val="FF0000"/>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021" name="Shape 1021"/>
          <p:cNvSpPr/>
          <p:nvPr/>
        </p:nvSpPr>
        <p:spPr>
          <a:xfrm>
            <a:off y="2690288" x="1832459"/>
            <a:ext cy="393299" cx="625799"/>
          </a:xfrm>
          <a:prstGeom prst="rect">
            <a:avLst/>
          </a:prstGeom>
          <a:solidFill>
            <a:srgbClr val="FFFFFF"/>
          </a:solid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000000"/>
              </a:solidFill>
              <a:latin typeface="Calibri"/>
              <a:ea typeface="Calibri"/>
              <a:cs typeface="Calibri"/>
              <a:sym typeface="Calibri"/>
            </a:endParaRPr>
          </a:p>
        </p:txBody>
      </p:sp>
      <p:sp>
        <p:nvSpPr>
          <p:cNvPr id="1022" name="Shape 1022"/>
          <p:cNvSpPr/>
          <p:nvPr/>
        </p:nvSpPr>
        <p:spPr>
          <a:xfrm>
            <a:off y="2690288" x="919762"/>
            <a:ext cy="393299" cx="625799"/>
          </a:xfrm>
          <a:prstGeom prst="rect">
            <a:avLst/>
          </a:prstGeom>
          <a:solidFill>
            <a:srgbClr val="FFFFFF"/>
          </a:solid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000000"/>
              </a:solidFill>
              <a:latin typeface="Calibri"/>
              <a:ea typeface="Calibri"/>
              <a:cs typeface="Calibri"/>
              <a:sym typeface="Calibri"/>
            </a:endParaRPr>
          </a:p>
        </p:txBody>
      </p:sp>
      <p:sp>
        <p:nvSpPr>
          <p:cNvPr id="1023" name="Shape 1023"/>
          <p:cNvSpPr/>
          <p:nvPr/>
        </p:nvSpPr>
        <p:spPr>
          <a:xfrm>
            <a:off y="1429733" x="2829914"/>
            <a:ext cy="393299" cx="625799"/>
          </a:xfrm>
          <a:prstGeom prst="rect">
            <a:avLst/>
          </a:prstGeom>
          <a:solidFill>
            <a:srgbClr val="FFFFFF"/>
          </a:solid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000000"/>
              </a:solidFill>
              <a:latin typeface="Calibri"/>
              <a:ea typeface="Calibri"/>
              <a:cs typeface="Calibri"/>
              <a:sym typeface="Calibri"/>
            </a:endParaRPr>
          </a:p>
        </p:txBody>
      </p:sp>
      <p:sp>
        <p:nvSpPr>
          <p:cNvPr id="1024" name="Shape 1024"/>
          <p:cNvSpPr/>
          <p:nvPr/>
        </p:nvSpPr>
        <p:spPr>
          <a:xfrm>
            <a:off y="1429733" x="1820555"/>
            <a:ext cy="393299" cx="625799"/>
          </a:xfrm>
          <a:prstGeom prst="rect">
            <a:avLst/>
          </a:prstGeom>
          <a:solidFill>
            <a:srgbClr val="FFFFFF"/>
          </a:solid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000000"/>
              </a:solidFill>
              <a:latin typeface="Calibri"/>
              <a:ea typeface="Calibri"/>
              <a:cs typeface="Calibri"/>
              <a:sym typeface="Calibri"/>
            </a:endParaRPr>
          </a:p>
        </p:txBody>
      </p:sp>
      <p:sp>
        <p:nvSpPr>
          <p:cNvPr id="1025" name="Shape 1025"/>
          <p:cNvSpPr/>
          <p:nvPr/>
        </p:nvSpPr>
        <p:spPr>
          <a:xfrm>
            <a:off y="1429733" x="910008"/>
            <a:ext cy="393299" cx="625799"/>
          </a:xfrm>
          <a:prstGeom prst="rect">
            <a:avLst/>
          </a:prstGeom>
          <a:solidFill>
            <a:srgbClr val="FFFFFF"/>
          </a:solid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000000"/>
              </a:solidFill>
              <a:latin typeface="Calibri"/>
              <a:ea typeface="Calibri"/>
              <a:cs typeface="Calibri"/>
              <a:sym typeface="Calibri"/>
            </a:endParaRPr>
          </a:p>
        </p:txBody>
      </p:sp>
      <p:sp>
        <p:nvSpPr>
          <p:cNvPr id="1026" name="Shape 1026"/>
          <p:cNvSpPr/>
          <p:nvPr/>
        </p:nvSpPr>
        <p:spPr>
          <a:xfrm>
            <a:off y="1429733" x="3740460"/>
            <a:ext cy="393299" cx="625799"/>
          </a:xfrm>
          <a:prstGeom prst="rect">
            <a:avLst/>
          </a:prstGeom>
          <a:solidFill>
            <a:srgbClr val="FFFFFF"/>
          </a:solid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000000"/>
              </a:solidFill>
              <a:latin typeface="Calibri"/>
              <a:ea typeface="Calibri"/>
              <a:cs typeface="Calibri"/>
              <a:sym typeface="Calibri"/>
            </a:endParaRPr>
          </a:p>
        </p:txBody>
      </p:sp>
      <p:sp>
        <p:nvSpPr>
          <p:cNvPr id="1027" name="Shape 1027"/>
          <p:cNvSpPr/>
          <p:nvPr/>
        </p:nvSpPr>
        <p:spPr>
          <a:xfrm>
            <a:off y="2690288" x="4850505"/>
            <a:ext cy="393299" cx="625799"/>
          </a:xfrm>
          <a:prstGeom prst="rect">
            <a:avLst/>
          </a:prstGeom>
          <a:solidFill>
            <a:srgbClr val="FFFFFF"/>
          </a:solid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000000"/>
              </a:solidFill>
              <a:latin typeface="Calibri"/>
              <a:ea typeface="Calibri"/>
              <a:cs typeface="Calibri"/>
              <a:sym typeface="Calibri"/>
            </a:endParaRPr>
          </a:p>
        </p:txBody>
      </p:sp>
      <p:sp>
        <p:nvSpPr>
          <p:cNvPr id="1028" name="Shape 1028"/>
          <p:cNvSpPr/>
          <p:nvPr/>
        </p:nvSpPr>
        <p:spPr>
          <a:xfrm>
            <a:off y="2690288" x="5761053"/>
            <a:ext cy="393299" cx="625799"/>
          </a:xfrm>
          <a:prstGeom prst="rect">
            <a:avLst/>
          </a:prstGeom>
          <a:solidFill>
            <a:srgbClr val="FFFFFF"/>
          </a:solid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000000"/>
              </a:solidFill>
              <a:latin typeface="Calibri"/>
              <a:ea typeface="Calibri"/>
              <a:cs typeface="Calibri"/>
              <a:sym typeface="Calibri"/>
            </a:endParaRPr>
          </a:p>
        </p:txBody>
      </p:sp>
      <p:sp>
        <p:nvSpPr>
          <p:cNvPr id="1029" name="Shape 1029"/>
          <p:cNvSpPr/>
          <p:nvPr/>
        </p:nvSpPr>
        <p:spPr>
          <a:xfrm>
            <a:off y="3730980" x="4841248"/>
            <a:ext cy="393299" cx="625799"/>
          </a:xfrm>
          <a:prstGeom prst="rect">
            <a:avLst/>
          </a:prstGeom>
          <a:solidFill>
            <a:srgbClr val="FFFFFF"/>
          </a:solid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000000"/>
              </a:solidFill>
              <a:latin typeface="Calibri"/>
              <a:ea typeface="Calibri"/>
              <a:cs typeface="Calibri"/>
              <a:sym typeface="Calibri"/>
            </a:endParaRPr>
          </a:p>
        </p:txBody>
      </p:sp>
      <p:sp>
        <p:nvSpPr>
          <p:cNvPr id="1030" name="Shape 1030"/>
          <p:cNvSpPr/>
          <p:nvPr/>
        </p:nvSpPr>
        <p:spPr>
          <a:xfrm>
            <a:off y="3728373" x="6761154"/>
            <a:ext cy="393299" cx="625799"/>
          </a:xfrm>
          <a:prstGeom prst="rect">
            <a:avLst/>
          </a:prstGeom>
          <a:solidFill>
            <a:srgbClr val="FFFFFF"/>
          </a:solid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000000"/>
              </a:solidFill>
              <a:latin typeface="Calibri"/>
              <a:ea typeface="Calibri"/>
              <a:cs typeface="Calibri"/>
              <a:sym typeface="Calibri"/>
            </a:endParaRPr>
          </a:p>
        </p:txBody>
      </p:sp>
      <p:sp>
        <p:nvSpPr>
          <p:cNvPr id="1031" name="Shape 1031"/>
          <p:cNvSpPr/>
          <p:nvPr/>
        </p:nvSpPr>
        <p:spPr>
          <a:xfrm>
            <a:off y="4594314" x="4838601"/>
            <a:ext cy="393299" cx="6257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032" name="Shape 1032"/>
          <p:cNvSpPr/>
          <p:nvPr/>
        </p:nvSpPr>
        <p:spPr>
          <a:xfrm>
            <a:off y="4596921" x="7680960"/>
            <a:ext cy="393299" cx="6257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SzPct val="25000"/>
              <a:buNone/>
            </a:pPr>
            <a:r>
              <a:rPr strike="noStrike" u="none" b="0" cap="none" baseline="0" sz="2600" lang="en" i="0">
                <a:solidFill>
                  <a:schemeClr val="dk1"/>
                </a:solidFill>
                <a:latin typeface="Calibri"/>
                <a:ea typeface="Calibri"/>
                <a:cs typeface="Calibri"/>
                <a:sym typeface="Calibri"/>
              </a:rPr>
              <a:t>src</a:t>
            </a:r>
          </a:p>
        </p:txBody>
      </p:sp>
      <p:sp>
        <p:nvSpPr>
          <p:cNvPr id="1033" name="Shape 1033"/>
          <p:cNvSpPr/>
          <p:nvPr/>
        </p:nvSpPr>
        <p:spPr>
          <a:xfrm>
            <a:off y="3730980" x="2841818"/>
            <a:ext cy="395999" cx="625799"/>
          </a:xfrm>
          <a:prstGeom prst="rect">
            <a:avLst/>
          </a:prstGeom>
          <a:solidFill>
            <a:srgbClr val="FFFFFF"/>
          </a:solid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000000"/>
              </a:solidFill>
              <a:latin typeface="Calibri"/>
              <a:ea typeface="Calibri"/>
              <a:cs typeface="Calibri"/>
              <a:sym typeface="Calibri"/>
            </a:endParaRPr>
          </a:p>
        </p:txBody>
      </p:sp>
      <p:sp>
        <p:nvSpPr>
          <p:cNvPr id="1034" name="Shape 1034"/>
          <p:cNvSpPr/>
          <p:nvPr/>
        </p:nvSpPr>
        <p:spPr>
          <a:xfrm>
            <a:off y="4594314" x="2832560"/>
            <a:ext cy="393299" cx="6257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035" name="Shape 1035"/>
          <p:cNvSpPr/>
          <p:nvPr/>
        </p:nvSpPr>
        <p:spPr>
          <a:xfrm>
            <a:off y="4596921" x="3752366"/>
            <a:ext cy="393299" cx="6257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cxnSp>
        <p:nvCxnSpPr>
          <p:cNvPr id="1036" name="Shape 1036"/>
          <p:cNvCxnSpPr>
            <a:endCxn id="956" idx="2"/>
          </p:cNvCxnSpPr>
          <p:nvPr/>
        </p:nvCxnSpPr>
        <p:spPr>
          <a:xfrm rot="10800000" flipH="1">
            <a:off y="4121673" x="1222854"/>
            <a:ext cy="475199" cx="2699"/>
          </a:xfrm>
          <a:prstGeom prst="straightConnector1">
            <a:avLst/>
          </a:prstGeom>
          <a:noFill/>
          <a:ln w="57150" cap="flat">
            <a:solidFill>
              <a:srgbClr val="0000FF"/>
            </a:solidFill>
            <a:prstDash val="solid"/>
            <a:round/>
            <a:headEnd w="med" len="med" type="none"/>
            <a:tailEnd w="med" len="med" type="none"/>
          </a:ln>
        </p:spPr>
      </p:cxnSp>
      <p:cxnSp>
        <p:nvCxnSpPr>
          <p:cNvPr id="1037" name="Shape 1037"/>
          <p:cNvCxnSpPr>
            <a:stCxn id="1022" idx="2"/>
            <a:endCxn id="956" idx="0"/>
          </p:cNvCxnSpPr>
          <p:nvPr/>
        </p:nvCxnSpPr>
        <p:spPr>
          <a:xfrm flipH="1">
            <a:off y="3083588" x="1225554"/>
            <a:ext cy="644785" cx="7107"/>
          </a:xfrm>
          <a:prstGeom prst="straightConnector1">
            <a:avLst/>
          </a:prstGeom>
          <a:noFill/>
          <a:ln w="57150" cap="flat">
            <a:solidFill>
              <a:srgbClr val="0000FF"/>
            </a:solidFill>
            <a:prstDash val="solid"/>
            <a:round/>
            <a:headEnd w="med" len="med" type="none"/>
            <a:tailEnd w="med" len="med" type="none"/>
          </a:ln>
        </p:spPr>
      </p:cxnSp>
      <p:cxnSp>
        <p:nvCxnSpPr>
          <p:cNvPr id="1038" name="Shape 1038"/>
          <p:cNvCxnSpPr>
            <a:stCxn id="941" idx="2"/>
            <a:endCxn id="1022" idx="0"/>
          </p:cNvCxnSpPr>
          <p:nvPr/>
        </p:nvCxnSpPr>
        <p:spPr>
          <a:xfrm flipH="1">
            <a:off y="1819596" x="1232662"/>
            <a:ext cy="870691" cx="903439"/>
          </a:xfrm>
          <a:prstGeom prst="straightConnector1">
            <a:avLst/>
          </a:prstGeom>
          <a:noFill/>
          <a:ln w="57150" cap="flat">
            <a:solidFill>
              <a:srgbClr val="0000FF"/>
            </a:solidFill>
            <a:prstDash val="solid"/>
            <a:round/>
            <a:headEnd w="med" len="med" type="none"/>
            <a:tailEnd w="med" len="med" type="none"/>
          </a:ln>
        </p:spPr>
      </p:cxnSp>
      <p:cxnSp>
        <p:nvCxnSpPr>
          <p:cNvPr id="1039" name="Shape 1039"/>
          <p:cNvCxnSpPr>
            <a:stCxn id="1027" idx="0"/>
            <a:endCxn id="1024" idx="2"/>
          </p:cNvCxnSpPr>
          <p:nvPr/>
        </p:nvCxnSpPr>
        <p:spPr>
          <a:xfrm rot="10800000">
            <a:off y="1823033" x="2133455"/>
            <a:ext cy="867255" cx="3029950"/>
          </a:xfrm>
          <a:prstGeom prst="straightConnector1">
            <a:avLst/>
          </a:prstGeom>
          <a:noFill/>
          <a:ln w="57150" cap="flat">
            <a:solidFill>
              <a:srgbClr val="0000FF"/>
            </a:solidFill>
            <a:prstDash val="solid"/>
            <a:round/>
            <a:headEnd w="med" len="med" type="none"/>
            <a:tailEnd w="med" len="med" type="none"/>
          </a:ln>
        </p:spPr>
      </p:cxnSp>
      <p:cxnSp>
        <p:nvCxnSpPr>
          <p:cNvPr id="1040" name="Shape 1040"/>
          <p:cNvCxnSpPr>
            <a:stCxn id="1027" idx="2"/>
            <a:endCxn id="1030" idx="0"/>
          </p:cNvCxnSpPr>
          <p:nvPr/>
        </p:nvCxnSpPr>
        <p:spPr>
          <a:xfrm>
            <a:off y="3083588" x="5163405"/>
            <a:ext cy="644785" cx="1910648"/>
          </a:xfrm>
          <a:prstGeom prst="straightConnector1">
            <a:avLst/>
          </a:prstGeom>
          <a:noFill/>
          <a:ln w="57150" cap="flat">
            <a:solidFill>
              <a:srgbClr val="0000FF"/>
            </a:solidFill>
            <a:prstDash val="solid"/>
            <a:round/>
            <a:headEnd w="med" len="med" type="none"/>
            <a:tailEnd w="med" len="med" type="none"/>
          </a:ln>
        </p:spPr>
      </p:cxnSp>
      <p:cxnSp>
        <p:nvCxnSpPr>
          <p:cNvPr id="1041" name="Shape 1041"/>
          <p:cNvCxnSpPr>
            <a:stCxn id="1032" idx="0"/>
            <a:endCxn id="962" idx="2"/>
          </p:cNvCxnSpPr>
          <p:nvPr/>
        </p:nvCxnSpPr>
        <p:spPr>
          <a:xfrm rot="10800000">
            <a:off y="4123628" x="7074054"/>
            <a:ext cy="473293" cx="919805"/>
          </a:xfrm>
          <a:prstGeom prst="straightConnector1">
            <a:avLst/>
          </a:prstGeom>
          <a:noFill/>
          <a:ln w="57150" cap="flat">
            <a:solidFill>
              <a:srgbClr val="0000FF"/>
            </a:solidFill>
            <a:prstDash val="solid"/>
            <a:round/>
            <a:headEnd w="med" len="med" type="none"/>
            <a:tailEnd w="med" len="med" type="none"/>
          </a:ln>
        </p:spPr>
      </p:cxnSp>
      <p:sp>
        <p:nvSpPr>
          <p:cNvPr id="1042" name="Shape 1042"/>
          <p:cNvSpPr/>
          <p:nvPr/>
        </p:nvSpPr>
        <p:spPr>
          <a:xfrm>
            <a:off y="4596921" x="5751796"/>
            <a:ext cy="393299" cx="6257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043" name="Shape 1043"/>
          <p:cNvSpPr/>
          <p:nvPr/>
        </p:nvSpPr>
        <p:spPr>
          <a:xfrm>
            <a:off y="4594314" x="6758507"/>
            <a:ext cy="393299" cx="6257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044" name="Shape 1044"/>
          <p:cNvSpPr/>
          <p:nvPr/>
        </p:nvSpPr>
        <p:spPr>
          <a:xfrm>
            <a:off y="5196887" x="6297071"/>
            <a:ext cy="317100" cx="534000"/>
          </a:xfrm>
          <a:prstGeom prst="rect">
            <a:avLst/>
          </a:prstGeom>
          <a:solidFill>
            <a:srgbClr val="FFFFFF"/>
          </a:solid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000000"/>
              </a:solidFill>
              <a:latin typeface="Calibri"/>
              <a:ea typeface="Calibri"/>
              <a:cs typeface="Calibri"/>
              <a:sym typeface="Calibri"/>
            </a:endParaRPr>
          </a:p>
        </p:txBody>
      </p:sp>
      <p:sp>
        <p:nvSpPr>
          <p:cNvPr id="1045" name="Shape 1045"/>
          <p:cNvSpPr/>
          <p:nvPr/>
        </p:nvSpPr>
        <p:spPr>
          <a:xfrm>
            <a:off y="5642373" x="6297071"/>
            <a:ext cy="317100" cx="534000"/>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046" name="Shape 1046"/>
          <p:cNvSpPr txBox="1"/>
          <p:nvPr/>
        </p:nvSpPr>
        <p:spPr>
          <a:xfrm>
            <a:off y="5148507" x="6851010"/>
            <a:ext cy="400199" cx="25610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2000" lang="en" i="0">
                <a:solidFill>
                  <a:schemeClr val="dk1"/>
                </a:solidFill>
                <a:latin typeface="Calibri"/>
                <a:ea typeface="Calibri"/>
                <a:cs typeface="Calibri"/>
                <a:sym typeface="Calibri"/>
              </a:rPr>
              <a:t>No direct path</a:t>
            </a:r>
          </a:p>
        </p:txBody>
      </p:sp>
      <p:sp>
        <p:nvSpPr>
          <p:cNvPr id="1047" name="Shape 1047"/>
          <p:cNvSpPr txBox="1"/>
          <p:nvPr/>
        </p:nvSpPr>
        <p:spPr>
          <a:xfrm>
            <a:off y="5586498" x="6851009"/>
            <a:ext cy="400199" cx="21177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2000" lang="en" i="0">
                <a:solidFill>
                  <a:schemeClr val="dk1"/>
                </a:solidFill>
                <a:latin typeface="Calibri"/>
                <a:ea typeface="Calibri"/>
                <a:cs typeface="Calibri"/>
                <a:sym typeface="Calibri"/>
              </a:rPr>
              <a:t>Has alternate path</a:t>
            </a:r>
          </a:p>
        </p:txBody>
      </p:sp>
      <p:cxnSp>
        <p:nvCxnSpPr>
          <p:cNvPr id="1048" name="Shape 1048"/>
          <p:cNvCxnSpPr>
            <a:stCxn id="1021" idx="2"/>
            <a:endCxn id="956" idx="0"/>
          </p:cNvCxnSpPr>
          <p:nvPr/>
        </p:nvCxnSpPr>
        <p:spPr>
          <a:xfrm flipH="1">
            <a:off y="3083588" x="1225554"/>
            <a:ext cy="644785" cx="919804"/>
          </a:xfrm>
          <a:prstGeom prst="straightConnector1">
            <a:avLst/>
          </a:prstGeom>
          <a:noFill/>
          <a:ln w="57150" cap="flat">
            <a:solidFill>
              <a:srgbClr val="0000FF"/>
            </a:solidFill>
            <a:prstDash val="solid"/>
            <a:round/>
            <a:headEnd w="med" len="med" type="none"/>
            <a:tailEnd w="med" len="med" type="none"/>
          </a:ln>
        </p:spPr>
      </p:cxnSp>
      <p:cxnSp>
        <p:nvCxnSpPr>
          <p:cNvPr id="1049" name="Shape 1049"/>
          <p:cNvCxnSpPr>
            <a:stCxn id="940" idx="2"/>
            <a:endCxn id="1022" idx="0"/>
          </p:cNvCxnSpPr>
          <p:nvPr/>
        </p:nvCxnSpPr>
        <p:spPr>
          <a:xfrm>
            <a:off y="1818945" x="1225554"/>
            <a:ext cy="871343" cx="7107"/>
          </a:xfrm>
          <a:prstGeom prst="straightConnector1">
            <a:avLst/>
          </a:prstGeom>
          <a:noFill/>
          <a:ln w="57150" cap="flat">
            <a:solidFill>
              <a:srgbClr val="0000FF"/>
            </a:solidFill>
            <a:prstDash val="solid"/>
            <a:round/>
            <a:headEnd w="med" len="med" type="none"/>
            <a:tailEnd w="med" len="med" type="none"/>
          </a:ln>
        </p:spPr>
      </p:cxnSp>
      <p:cxnSp>
        <p:nvCxnSpPr>
          <p:cNvPr id="1050" name="Shape 1050"/>
          <p:cNvCxnSpPr>
            <a:stCxn id="1025" idx="2"/>
            <a:endCxn id="1027" idx="0"/>
          </p:cNvCxnSpPr>
          <p:nvPr/>
        </p:nvCxnSpPr>
        <p:spPr>
          <a:xfrm>
            <a:off y="1823033" x="1222908"/>
            <a:ext cy="867255" cx="3940497"/>
          </a:xfrm>
          <a:prstGeom prst="straightConnector1">
            <a:avLst/>
          </a:prstGeom>
          <a:noFill/>
          <a:ln w="57150" cap="flat">
            <a:solidFill>
              <a:srgbClr val="0000FF"/>
            </a:solidFill>
            <a:prstDash val="solid"/>
            <a:round/>
            <a:headEnd w="med" len="med" type="none"/>
            <a:tailEnd w="med" len="med" type="none"/>
          </a:ln>
        </p:spPr>
      </p:cxnSp>
      <p:cxnSp>
        <p:nvCxnSpPr>
          <p:cNvPr id="1051" name="Shape 1051"/>
          <p:cNvCxnSpPr>
            <a:stCxn id="1023" idx="2"/>
            <a:endCxn id="1021" idx="0"/>
          </p:cNvCxnSpPr>
          <p:nvPr/>
        </p:nvCxnSpPr>
        <p:spPr>
          <a:xfrm flipH="1">
            <a:off y="1823033" x="2145359"/>
            <a:ext cy="867255" cx="997454"/>
          </a:xfrm>
          <a:prstGeom prst="straightConnector1">
            <a:avLst/>
          </a:prstGeom>
          <a:noFill/>
          <a:ln w="57150" cap="flat">
            <a:solidFill>
              <a:srgbClr val="0000FF"/>
            </a:solidFill>
            <a:prstDash val="solid"/>
            <a:round/>
            <a:headEnd w="med" len="med" type="none"/>
            <a:tailEnd w="med" len="med" type="none"/>
          </a:ln>
        </p:spPr>
      </p:cxnSp>
      <p:cxnSp>
        <p:nvCxnSpPr>
          <p:cNvPr id="1052" name="Shape 1052"/>
          <p:cNvCxnSpPr>
            <a:stCxn id="943" idx="2"/>
            <a:endCxn id="1021" idx="0"/>
          </p:cNvCxnSpPr>
          <p:nvPr/>
        </p:nvCxnSpPr>
        <p:spPr>
          <a:xfrm flipH="1">
            <a:off y="1820249" x="2145359"/>
            <a:ext cy="870039" cx="1910647"/>
          </a:xfrm>
          <a:prstGeom prst="straightConnector1">
            <a:avLst/>
          </a:prstGeom>
          <a:noFill/>
          <a:ln w="57150" cap="flat">
            <a:solidFill>
              <a:srgbClr val="0000FF"/>
            </a:solidFill>
            <a:prstDash val="solid"/>
            <a:round/>
            <a:headEnd w="med" len="med" type="none"/>
            <a:tailEnd w="med" len="med" type="none"/>
          </a:ln>
        </p:spPr>
      </p:cxnSp>
      <p:cxnSp>
        <p:nvCxnSpPr>
          <p:cNvPr id="1053" name="Shape 1053"/>
          <p:cNvCxnSpPr>
            <a:stCxn id="958" idx="0"/>
            <a:endCxn id="964" idx="2"/>
          </p:cNvCxnSpPr>
          <p:nvPr/>
        </p:nvCxnSpPr>
        <p:spPr>
          <a:xfrm rot="10800000">
            <a:off y="3083588" x="1234812"/>
            <a:ext cy="645438" cx="1910647"/>
          </a:xfrm>
          <a:prstGeom prst="straightConnector1">
            <a:avLst/>
          </a:prstGeom>
          <a:noFill/>
          <a:ln w="57150" cap="flat">
            <a:solidFill>
              <a:srgbClr val="0000FF"/>
            </a:solidFill>
            <a:prstDash val="solid"/>
            <a:round/>
            <a:headEnd w="med" len="med" type="none"/>
            <a:tailEnd w="med" len="med" type="none"/>
          </a:ln>
        </p:spPr>
      </p:cxnSp>
      <p:cxnSp>
        <p:nvCxnSpPr>
          <p:cNvPr id="1054" name="Shape 1054"/>
          <p:cNvCxnSpPr>
            <a:stCxn id="1021" idx="2"/>
            <a:endCxn id="1033" idx="0"/>
          </p:cNvCxnSpPr>
          <p:nvPr/>
        </p:nvCxnSpPr>
        <p:spPr>
          <a:xfrm>
            <a:off y="3083588" x="2145359"/>
            <a:ext cy="647391" cx="1009358"/>
          </a:xfrm>
          <a:prstGeom prst="straightConnector1">
            <a:avLst/>
          </a:prstGeom>
          <a:noFill/>
          <a:ln w="57150" cap="flat">
            <a:solidFill>
              <a:srgbClr val="0000FF"/>
            </a:solidFill>
            <a:prstDash val="solid"/>
            <a:round/>
            <a:headEnd w="med" len="med" type="none"/>
            <a:tailEnd w="med" len="med" type="none"/>
          </a:ln>
        </p:spPr>
      </p:cxnSp>
      <p:cxnSp>
        <p:nvCxnSpPr>
          <p:cNvPr id="1055" name="Shape 1055"/>
          <p:cNvCxnSpPr>
            <a:stCxn id="1033" idx="2"/>
            <a:endCxn id="1034" idx="0"/>
          </p:cNvCxnSpPr>
          <p:nvPr/>
        </p:nvCxnSpPr>
        <p:spPr>
          <a:xfrm flipH="1">
            <a:off y="4126980" x="3145460"/>
            <a:ext cy="467334" cx="9258"/>
          </a:xfrm>
          <a:prstGeom prst="straightConnector1">
            <a:avLst/>
          </a:prstGeom>
          <a:noFill/>
          <a:ln w="57150" cap="flat">
            <a:solidFill>
              <a:srgbClr val="0000FF"/>
            </a:solidFill>
            <a:prstDash val="solid"/>
            <a:round/>
            <a:headEnd w="med" len="med" type="none"/>
            <a:tailEnd w="med" len="med" type="none"/>
          </a:ln>
        </p:spPr>
      </p:cxnSp>
      <p:cxnSp>
        <p:nvCxnSpPr>
          <p:cNvPr id="1056" name="Shape 1056"/>
          <p:cNvCxnSpPr>
            <a:stCxn id="943" idx="2"/>
            <a:endCxn id="1028" idx="0"/>
          </p:cNvCxnSpPr>
          <p:nvPr/>
        </p:nvCxnSpPr>
        <p:spPr>
          <a:xfrm>
            <a:off y="1820249" x="4056007"/>
            <a:ext cy="870039" cx="2017946"/>
          </a:xfrm>
          <a:prstGeom prst="straightConnector1">
            <a:avLst/>
          </a:prstGeom>
          <a:noFill/>
          <a:ln w="57150" cap="flat">
            <a:solidFill>
              <a:srgbClr val="0000FF"/>
            </a:solidFill>
            <a:prstDash val="solid"/>
            <a:round/>
            <a:headEnd w="med" len="med" type="none"/>
            <a:tailEnd w="med" len="med" type="none"/>
          </a:ln>
        </p:spPr>
      </p:cxnSp>
      <p:cxnSp>
        <p:nvCxnSpPr>
          <p:cNvPr id="1057" name="Shape 1057"/>
          <p:cNvCxnSpPr>
            <a:stCxn id="1023" idx="2"/>
            <a:endCxn id="969" idx="0"/>
          </p:cNvCxnSpPr>
          <p:nvPr/>
        </p:nvCxnSpPr>
        <p:spPr>
          <a:xfrm>
            <a:off y="1823033" x="3142814"/>
            <a:ext cy="869209" cx="2931139"/>
          </a:xfrm>
          <a:prstGeom prst="straightConnector1">
            <a:avLst/>
          </a:prstGeom>
          <a:noFill/>
          <a:ln w="57150" cap="flat">
            <a:solidFill>
              <a:srgbClr val="0000FF"/>
            </a:solidFill>
            <a:prstDash val="solid"/>
            <a:round/>
            <a:headEnd w="med" len="med" type="none"/>
            <a:tailEnd w="med" len="med" type="none"/>
          </a:ln>
        </p:spPr>
      </p:cxnSp>
      <p:cxnSp>
        <p:nvCxnSpPr>
          <p:cNvPr id="1058" name="Shape 1058"/>
          <p:cNvCxnSpPr>
            <a:stCxn id="969" idx="2"/>
            <a:endCxn id="1030" idx="0"/>
          </p:cNvCxnSpPr>
          <p:nvPr/>
        </p:nvCxnSpPr>
        <p:spPr>
          <a:xfrm>
            <a:off y="3085542" x="6073953"/>
            <a:ext cy="642830" cx="1000100"/>
          </a:xfrm>
          <a:prstGeom prst="straightConnector1">
            <a:avLst/>
          </a:prstGeom>
          <a:noFill/>
          <a:ln w="57150" cap="flat">
            <a:solidFill>
              <a:srgbClr val="0000FF"/>
            </a:solidFill>
            <a:prstDash val="solid"/>
            <a:round/>
            <a:headEnd w="med" len="med" type="none"/>
            <a:tailEnd w="med" len="med" type="none"/>
          </a:ln>
        </p:spPr>
      </p:cxnSp>
      <p:cxnSp>
        <p:nvCxnSpPr>
          <p:cNvPr id="1059" name="Shape 1059"/>
          <p:cNvCxnSpPr>
            <a:stCxn id="968" idx="2"/>
            <a:endCxn id="1029" idx="0"/>
          </p:cNvCxnSpPr>
          <p:nvPr/>
        </p:nvCxnSpPr>
        <p:spPr>
          <a:xfrm flipH="1">
            <a:off y="3084891" x="5154148"/>
            <a:ext cy="646088" cx="9257"/>
          </a:xfrm>
          <a:prstGeom prst="straightConnector1">
            <a:avLst/>
          </a:prstGeom>
          <a:noFill/>
          <a:ln w="57150" cap="flat">
            <a:solidFill>
              <a:srgbClr val="0000FF"/>
            </a:solidFill>
            <a:prstDash val="solid"/>
            <a:round/>
            <a:headEnd w="med" len="med" type="none"/>
            <a:tailEnd w="med" len="med" type="none"/>
          </a:ln>
        </p:spPr>
      </p:cxnSp>
      <p:cxnSp>
        <p:nvCxnSpPr>
          <p:cNvPr id="1060" name="Shape 1060"/>
          <p:cNvCxnSpPr>
            <a:stCxn id="1028" idx="2"/>
            <a:endCxn id="1029" idx="0"/>
          </p:cNvCxnSpPr>
          <p:nvPr/>
        </p:nvCxnSpPr>
        <p:spPr>
          <a:xfrm flipH="1">
            <a:off y="3083588" x="5154148"/>
            <a:ext cy="647391" cx="919805"/>
          </a:xfrm>
          <a:prstGeom prst="straightConnector1">
            <a:avLst/>
          </a:prstGeom>
          <a:noFill/>
          <a:ln w="57150" cap="flat">
            <a:solidFill>
              <a:srgbClr val="0000FF"/>
            </a:solidFill>
            <a:prstDash val="solid"/>
            <a:round/>
            <a:headEnd w="med" len="med" type="none"/>
            <a:tailEnd w="med" len="med" type="none"/>
          </a:ln>
        </p:spPr>
      </p:cxnSp>
      <p:cxnSp>
        <p:nvCxnSpPr>
          <p:cNvPr id="1061" name="Shape 1061"/>
          <p:cNvCxnSpPr>
            <a:stCxn id="960" idx="2"/>
            <a:endCxn id="1042" idx="0"/>
          </p:cNvCxnSpPr>
          <p:nvPr/>
        </p:nvCxnSpPr>
        <p:spPr>
          <a:xfrm>
            <a:off y="4122976" x="5154148"/>
            <a:ext cy="473944" cx="910548"/>
          </a:xfrm>
          <a:prstGeom prst="straightConnector1">
            <a:avLst/>
          </a:prstGeom>
          <a:noFill/>
          <a:ln w="57150" cap="flat">
            <a:solidFill>
              <a:srgbClr val="0000FF"/>
            </a:solidFill>
            <a:prstDash val="solid"/>
            <a:round/>
            <a:headEnd w="med" len="med" type="none"/>
            <a:tailEnd w="med" len="med" type="none"/>
          </a:ln>
        </p:spPr>
      </p:cxnSp>
      <p:cxnSp>
        <p:nvCxnSpPr>
          <p:cNvPr id="1062" name="Shape 1062"/>
          <p:cNvCxnSpPr>
            <a:stCxn id="958" idx="2"/>
            <a:endCxn id="951" idx="0"/>
          </p:cNvCxnSpPr>
          <p:nvPr/>
        </p:nvCxnSpPr>
        <p:spPr>
          <a:xfrm>
            <a:off y="4122326" x="3145460"/>
            <a:ext cy="473292" cx="907900"/>
          </a:xfrm>
          <a:prstGeom prst="straightConnector1">
            <a:avLst/>
          </a:prstGeom>
          <a:noFill/>
          <a:ln w="57150" cap="flat">
            <a:solidFill>
              <a:srgbClr val="0000FF"/>
            </a:solidFill>
            <a:prstDash val="solid"/>
            <a:round/>
            <a:headEnd w="med" len="med" type="none"/>
            <a:tailEnd w="med" len="med" type="none"/>
          </a:ln>
        </p:spPr>
      </p:cxnSp>
      <p:cxnSp>
        <p:nvCxnSpPr>
          <p:cNvPr id="1063" name="Shape 1063"/>
          <p:cNvCxnSpPr>
            <a:stCxn id="960" idx="2"/>
            <a:endCxn id="1031" idx="0"/>
          </p:cNvCxnSpPr>
          <p:nvPr/>
        </p:nvCxnSpPr>
        <p:spPr>
          <a:xfrm flipH="1">
            <a:off y="4122976" x="5151501"/>
            <a:ext cy="471337" cx="2646"/>
          </a:xfrm>
          <a:prstGeom prst="straightConnector1">
            <a:avLst/>
          </a:prstGeom>
          <a:noFill/>
          <a:ln w="57150" cap="flat">
            <a:solidFill>
              <a:srgbClr val="0000FF"/>
            </a:solidFill>
            <a:prstDash val="solid"/>
            <a:round/>
            <a:headEnd w="med" len="med" type="none"/>
            <a:tailEnd w="med" len="med" type="none"/>
          </a:ln>
        </p:spPr>
      </p:cxnSp>
      <p:cxnSp>
        <p:nvCxnSpPr>
          <p:cNvPr id="1064" name="Shape 1064"/>
          <p:cNvCxnSpPr>
            <a:stCxn id="1030" idx="2"/>
            <a:endCxn id="954" idx="0"/>
          </p:cNvCxnSpPr>
          <p:nvPr/>
        </p:nvCxnSpPr>
        <p:spPr>
          <a:xfrm flipH="1">
            <a:off y="4121673" x="7071407"/>
            <a:ext cy="474596" cx="2646"/>
          </a:xfrm>
          <a:prstGeom prst="straightConnector1">
            <a:avLst/>
          </a:prstGeom>
          <a:noFill/>
          <a:ln w="57150" cap="flat">
            <a:solidFill>
              <a:srgbClr val="0000FF"/>
            </a:solidFill>
            <a:prstDash val="solid"/>
            <a:round/>
            <a:headEnd w="med" len="med" type="none"/>
            <a:tailEnd w="med" len="med" type="none"/>
          </a:ln>
        </p:spPr>
      </p:cxn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020"/>
                                        </p:tgtEl>
                                        <p:attrNameLst>
                                          <p:attrName>style.visibility</p:attrName>
                                        </p:attrNameLst>
                                      </p:cBhvr>
                                      <p:to>
                                        <p:strVal val="visible"/>
                                      </p:to>
                                    </p:set>
                                    <p:animEffect transition="in" filter="fade">
                                      <p:cBhvr>
                                        <p:cTn dur="1"/>
                                        <p:tgtEl>
                                          <p:spTgt spid="1020"/>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022"/>
                                        </p:tgtEl>
                                        <p:attrNameLst>
                                          <p:attrName>style.visibility</p:attrName>
                                        </p:attrNameLst>
                                      </p:cBhvr>
                                      <p:to>
                                        <p:strVal val="visible"/>
                                      </p:to>
                                    </p:set>
                                    <p:animEffect transition="in" filter="fade">
                                      <p:cBhvr>
                                        <p:cTn dur="1"/>
                                        <p:tgtEl>
                                          <p:spTgt spid="1022"/>
                                        </p:tgtEl>
                                      </p:cBhvr>
                                    </p:animEffect>
                                  </p:childTnLst>
                                </p:cTn>
                              </p:par>
                              <p:par>
                                <p:cTn presetID="10" fill="hold" presetSubtype="0" presetClass="entr" nodeType="withEffect">
                                  <p:stCondLst>
                                    <p:cond delay="0"/>
                                  </p:stCondLst>
                                  <p:childTnLst>
                                    <p:set>
                                      <p:cBhvr>
                                        <p:cTn dur="1" fill="hold">
                                          <p:stCondLst>
                                            <p:cond delay="0"/>
                                          </p:stCondLst>
                                        </p:cTn>
                                        <p:tgtEl>
                                          <p:spTgt spid="1044"/>
                                        </p:tgtEl>
                                        <p:attrNameLst>
                                          <p:attrName>style.visibility</p:attrName>
                                        </p:attrNameLst>
                                      </p:cBhvr>
                                      <p:to>
                                        <p:strVal val="visible"/>
                                      </p:to>
                                    </p:set>
                                    <p:animEffect transition="in" filter="fade">
                                      <p:cBhvr>
                                        <p:cTn dur="1"/>
                                        <p:tgtEl>
                                          <p:spTgt spid="1044"/>
                                        </p:tgtEl>
                                      </p:cBhvr>
                                    </p:animEffect>
                                  </p:childTnLst>
                                </p:cTn>
                              </p:par>
                              <p:par>
                                <p:cTn presetID="10" fill="hold" presetSubtype="0" presetClass="entr" nodeType="withEffect">
                                  <p:stCondLst>
                                    <p:cond delay="0"/>
                                  </p:stCondLst>
                                  <p:childTnLst>
                                    <p:set>
                                      <p:cBhvr>
                                        <p:cTn dur="1" fill="hold">
                                          <p:stCondLst>
                                            <p:cond delay="0"/>
                                          </p:stCondLst>
                                        </p:cTn>
                                        <p:tgtEl>
                                          <p:spTgt spid="1046"/>
                                        </p:tgtEl>
                                        <p:attrNameLst>
                                          <p:attrName>style.visibility</p:attrName>
                                        </p:attrNameLst>
                                      </p:cBhvr>
                                      <p:to>
                                        <p:strVal val="visible"/>
                                      </p:to>
                                    </p:set>
                                    <p:animEffect transition="in" filter="fade">
                                      <p:cBhvr>
                                        <p:cTn dur="1"/>
                                        <p:tgtEl>
                                          <p:spTgt spid="1046"/>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024"/>
                                        </p:tgtEl>
                                        <p:attrNameLst>
                                          <p:attrName>style.visibility</p:attrName>
                                        </p:attrNameLst>
                                      </p:cBhvr>
                                      <p:to>
                                        <p:strVal val="visible"/>
                                      </p:to>
                                    </p:set>
                                    <p:animEffect transition="in" filter="fade">
                                      <p:cBhvr>
                                        <p:cTn dur="1"/>
                                        <p:tgtEl>
                                          <p:spTgt spid="1024"/>
                                        </p:tgtEl>
                                      </p:cBhvr>
                                    </p:animEffect>
                                  </p:childTnLst>
                                </p:cTn>
                              </p:par>
                              <p:par>
                                <p:cTn presetID="10" fill="hold" presetSubtype="0" presetClass="entr"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
                                        <p:tgtEl>
                                          <p:spTgt spid="1027"/>
                                        </p:tgtEl>
                                      </p:cBhvr>
                                    </p:animEffect>
                                  </p:childTnLst>
                                </p:cTn>
                              </p:par>
                              <p:par>
                                <p:cTn presetID="10" fill="hold" presetSubtype="0" presetClass="entr" nodeType="withEffect">
                                  <p:stCondLst>
                                    <p:cond delay="0"/>
                                  </p:stCondLst>
                                  <p:childTnLst>
                                    <p:set>
                                      <p:cBhvr>
                                        <p:cTn dur="1" fill="hold">
                                          <p:stCondLst>
                                            <p:cond delay="0"/>
                                          </p:stCondLst>
                                        </p:cTn>
                                        <p:tgtEl>
                                          <p:spTgt spid="1030"/>
                                        </p:tgtEl>
                                        <p:attrNameLst>
                                          <p:attrName>style.visibility</p:attrName>
                                        </p:attrNameLst>
                                      </p:cBhvr>
                                      <p:to>
                                        <p:strVal val="visible"/>
                                      </p:to>
                                    </p:set>
                                    <p:animEffect transition="in" filter="fade">
                                      <p:cBhvr>
                                        <p:cTn dur="1"/>
                                        <p:tgtEl>
                                          <p:spTgt spid="1030"/>
                                        </p:tgtEl>
                                      </p:cBhvr>
                                    </p:animEffect>
                                  </p:childTnLst>
                                </p:cTn>
                              </p:par>
                              <p:par>
                                <p:cTn presetID="10" fill="hold" presetSubtype="0" presetClass="entr" nodeType="withEffect">
                                  <p:stCondLst>
                                    <p:cond delay="0"/>
                                  </p:stCondLst>
                                  <p:childTnLst>
                                    <p:set>
                                      <p:cBhvr>
                                        <p:cTn dur="1" fill="hold">
                                          <p:stCondLst>
                                            <p:cond delay="0"/>
                                          </p:stCondLst>
                                        </p:cTn>
                                        <p:tgtEl>
                                          <p:spTgt spid="1032"/>
                                        </p:tgtEl>
                                        <p:attrNameLst>
                                          <p:attrName>style.visibility</p:attrName>
                                        </p:attrNameLst>
                                      </p:cBhvr>
                                      <p:to>
                                        <p:strVal val="visible"/>
                                      </p:to>
                                    </p:set>
                                    <p:animEffect transition="in" filter="fade">
                                      <p:cBhvr>
                                        <p:cTn dur="1"/>
                                        <p:tgtEl>
                                          <p:spTgt spid="1032"/>
                                        </p:tgtEl>
                                      </p:cBhvr>
                                    </p:animEffect>
                                  </p:childTnLst>
                                </p:cTn>
                              </p:par>
                              <p:par>
                                <p:cTn presetID="10" fill="hold" presetSubtype="0" presetClass="entr" nodeType="withEffect">
                                  <p:stCondLst>
                                    <p:cond delay="0"/>
                                  </p:stCondLst>
                                  <p:childTnLst>
                                    <p:set>
                                      <p:cBhvr>
                                        <p:cTn dur="1" fill="hold">
                                          <p:stCondLst>
                                            <p:cond delay="0"/>
                                          </p:stCondLst>
                                        </p:cTn>
                                        <p:tgtEl>
                                          <p:spTgt spid="1045"/>
                                        </p:tgtEl>
                                        <p:attrNameLst>
                                          <p:attrName>style.visibility</p:attrName>
                                        </p:attrNameLst>
                                      </p:cBhvr>
                                      <p:to>
                                        <p:strVal val="visible"/>
                                      </p:to>
                                    </p:set>
                                    <p:animEffect transition="in" filter="fade">
                                      <p:cBhvr>
                                        <p:cTn dur="1"/>
                                        <p:tgtEl>
                                          <p:spTgt spid="1045"/>
                                        </p:tgtEl>
                                      </p:cBhvr>
                                    </p:animEffect>
                                  </p:childTnLst>
                                </p:cTn>
                              </p:par>
                              <p:par>
                                <p:cTn presetID="10" fill="hold" presetSubtype="0" presetClass="entr" nodeType="withEffect">
                                  <p:stCondLst>
                                    <p:cond delay="0"/>
                                  </p:stCondLst>
                                  <p:childTnLst>
                                    <p:set>
                                      <p:cBhvr>
                                        <p:cTn dur="1" fill="hold">
                                          <p:stCondLst>
                                            <p:cond delay="0"/>
                                          </p:stCondLst>
                                        </p:cTn>
                                        <p:tgtEl>
                                          <p:spTgt spid="1047"/>
                                        </p:tgtEl>
                                        <p:attrNameLst>
                                          <p:attrName>style.visibility</p:attrName>
                                        </p:attrNameLst>
                                      </p:cBhvr>
                                      <p:to>
                                        <p:strVal val="visible"/>
                                      </p:to>
                                    </p:set>
                                    <p:animEffect transition="in" filter="fade">
                                      <p:cBhvr>
                                        <p:cTn dur="1"/>
                                        <p:tgtEl>
                                          <p:spTgt spid="1047"/>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021"/>
                                        </p:tgtEl>
                                        <p:attrNameLst>
                                          <p:attrName>style.visibility</p:attrName>
                                        </p:attrNameLst>
                                      </p:cBhvr>
                                      <p:to>
                                        <p:strVal val="visible"/>
                                      </p:to>
                                    </p:set>
                                    <p:animEffect transition="in" filter="fade">
                                      <p:cBhvr>
                                        <p:cTn dur="1"/>
                                        <p:tgtEl>
                                          <p:spTgt spid="1021"/>
                                        </p:tgtEl>
                                      </p:cBhvr>
                                    </p:animEffect>
                                  </p:childTnLst>
                                </p:cTn>
                              </p:par>
                              <p:par>
                                <p:cTn presetID="10" fill="hold" presetSubtype="0" presetClass="entr" nodeType="withEffect">
                                  <p:stCondLst>
                                    <p:cond delay="0"/>
                                  </p:stCondLst>
                                  <p:childTnLst>
                                    <p:set>
                                      <p:cBhvr>
                                        <p:cTn dur="1" fill="hold">
                                          <p:stCondLst>
                                            <p:cond delay="0"/>
                                          </p:stCondLst>
                                        </p:cTn>
                                        <p:tgtEl>
                                          <p:spTgt spid="1023"/>
                                        </p:tgtEl>
                                        <p:attrNameLst>
                                          <p:attrName>style.visibility</p:attrName>
                                        </p:attrNameLst>
                                      </p:cBhvr>
                                      <p:to>
                                        <p:strVal val="visible"/>
                                      </p:to>
                                    </p:set>
                                    <p:animEffect transition="in" filter="fade">
                                      <p:cBhvr>
                                        <p:cTn dur="1"/>
                                        <p:tgtEl>
                                          <p:spTgt spid="1023"/>
                                        </p:tgtEl>
                                      </p:cBhvr>
                                    </p:animEffect>
                                  </p:childTnLst>
                                </p:cTn>
                              </p:par>
                              <p:par>
                                <p:cTn presetID="10" fill="hold" presetSubtype="0" presetClass="entr" nodeType="withEffect">
                                  <p:stCondLst>
                                    <p:cond delay="0"/>
                                  </p:stCondLst>
                                  <p:childTnLst>
                                    <p:set>
                                      <p:cBhvr>
                                        <p:cTn dur="1" fill="hold">
                                          <p:stCondLst>
                                            <p:cond delay="0"/>
                                          </p:stCondLst>
                                        </p:cTn>
                                        <p:tgtEl>
                                          <p:spTgt spid="1025"/>
                                        </p:tgtEl>
                                        <p:attrNameLst>
                                          <p:attrName>style.visibility</p:attrName>
                                        </p:attrNameLst>
                                      </p:cBhvr>
                                      <p:to>
                                        <p:strVal val="visible"/>
                                      </p:to>
                                    </p:set>
                                    <p:animEffect transition="in" filter="fade">
                                      <p:cBhvr>
                                        <p:cTn dur="1"/>
                                        <p:tgtEl>
                                          <p:spTgt spid="1025"/>
                                        </p:tgtEl>
                                      </p:cBhvr>
                                    </p:animEffect>
                                  </p:childTnLst>
                                </p:cTn>
                              </p:par>
                              <p:par>
                                <p:cTn presetID="10" fill="hold" presetSubtype="0" presetClass="entr" nodeType="withEffect">
                                  <p:stCondLst>
                                    <p:cond delay="0"/>
                                  </p:stCondLst>
                                  <p:childTnLst>
                                    <p:set>
                                      <p:cBhvr>
                                        <p:cTn dur="1" fill="hold">
                                          <p:stCondLst>
                                            <p:cond delay="0"/>
                                          </p:stCondLst>
                                        </p:cTn>
                                        <p:tgtEl>
                                          <p:spTgt spid="1026"/>
                                        </p:tgtEl>
                                        <p:attrNameLst>
                                          <p:attrName>style.visibility</p:attrName>
                                        </p:attrNameLst>
                                      </p:cBhvr>
                                      <p:to>
                                        <p:strVal val="visible"/>
                                      </p:to>
                                    </p:set>
                                    <p:animEffect transition="in" filter="fade">
                                      <p:cBhvr>
                                        <p:cTn dur="1"/>
                                        <p:tgtEl>
                                          <p:spTgt spid="1026"/>
                                        </p:tgtEl>
                                      </p:cBhvr>
                                    </p:animEffect>
                                  </p:childTnLst>
                                </p:cTn>
                              </p:par>
                              <p:par>
                                <p:cTn presetID="10" fill="hold" presetSubtype="0" presetClass="entr"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
                                        <p:tgtEl>
                                          <p:spTgt spid="1028"/>
                                        </p:tgtEl>
                                      </p:cBhvr>
                                    </p:animEffect>
                                  </p:childTnLst>
                                </p:cTn>
                              </p:par>
                              <p:par>
                                <p:cTn presetID="10" fill="hold" presetSubtype="0" presetClass="entr" nodeType="with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1"/>
                                        <p:tgtEl>
                                          <p:spTgt spid="1029"/>
                                        </p:tgtEl>
                                      </p:cBhvr>
                                    </p:animEffect>
                                  </p:childTnLst>
                                </p:cTn>
                              </p:par>
                              <p:par>
                                <p:cTn presetID="10" fill="hold" presetSubtype="0" presetClass="entr" nodeType="withEffect">
                                  <p:stCondLst>
                                    <p:cond delay="0"/>
                                  </p:stCondLst>
                                  <p:childTnLst>
                                    <p:set>
                                      <p:cBhvr>
                                        <p:cTn dur="1" fill="hold">
                                          <p:stCondLst>
                                            <p:cond delay="0"/>
                                          </p:stCondLst>
                                        </p:cTn>
                                        <p:tgtEl>
                                          <p:spTgt spid="1050"/>
                                        </p:tgtEl>
                                        <p:attrNameLst>
                                          <p:attrName>style.visibility</p:attrName>
                                        </p:attrNameLst>
                                      </p:cBhvr>
                                      <p:to>
                                        <p:strVal val="visible"/>
                                      </p:to>
                                    </p:set>
                                    <p:animEffect transition="in" filter="fade">
                                      <p:cBhvr>
                                        <p:cTn dur="1"/>
                                        <p:tgtEl>
                                          <p:spTgt spid="1050"/>
                                        </p:tgtEl>
                                      </p:cBhvr>
                                    </p:animEffect>
                                  </p:childTnLst>
                                </p:cTn>
                              </p:par>
                              <p:par>
                                <p:cTn presetID="10" fill="hold" presetSubtype="0" presetClass="entr" nodeType="withEffect">
                                  <p:stCondLst>
                                    <p:cond delay="0"/>
                                  </p:stCondLst>
                                  <p:childTnLst>
                                    <p:set>
                                      <p:cBhvr>
                                        <p:cTn dur="1" fill="hold">
                                          <p:stCondLst>
                                            <p:cond delay="0"/>
                                          </p:stCondLst>
                                        </p:cTn>
                                        <p:tgtEl>
                                          <p:spTgt spid="1048"/>
                                        </p:tgtEl>
                                        <p:attrNameLst>
                                          <p:attrName>style.visibility</p:attrName>
                                        </p:attrNameLst>
                                      </p:cBhvr>
                                      <p:to>
                                        <p:strVal val="visible"/>
                                      </p:to>
                                    </p:set>
                                    <p:animEffect transition="in" filter="fade">
                                      <p:cBhvr>
                                        <p:cTn dur="1"/>
                                        <p:tgtEl>
                                          <p:spTgt spid="1048"/>
                                        </p:tgtEl>
                                      </p:cBhvr>
                                    </p:animEffect>
                                  </p:childTnLst>
                                </p:cTn>
                              </p:par>
                              <p:par>
                                <p:cTn presetID="10" fill="hold" presetSubtype="0" presetClass="entr" nodeType="withEffect">
                                  <p:stCondLst>
                                    <p:cond delay="0"/>
                                  </p:stCondLst>
                                  <p:childTnLst>
                                    <p:set>
                                      <p:cBhvr>
                                        <p:cTn dur="1" fill="hold">
                                          <p:stCondLst>
                                            <p:cond delay="0"/>
                                          </p:stCondLst>
                                        </p:cTn>
                                        <p:tgtEl>
                                          <p:spTgt spid="1053"/>
                                        </p:tgtEl>
                                        <p:attrNameLst>
                                          <p:attrName>style.visibility</p:attrName>
                                        </p:attrNameLst>
                                      </p:cBhvr>
                                      <p:to>
                                        <p:strVal val="visible"/>
                                      </p:to>
                                    </p:set>
                                    <p:animEffect transition="in" filter="fade">
                                      <p:cBhvr>
                                        <p:cTn dur="1"/>
                                        <p:tgtEl>
                                          <p:spTgt spid="1053"/>
                                        </p:tgtEl>
                                      </p:cBhvr>
                                    </p:animEffect>
                                  </p:childTnLst>
                                </p:cTn>
                              </p:par>
                              <p:par>
                                <p:cTn presetID="10" fill="hold" presetSubtype="0" presetClass="entr" nodeType="withEffect">
                                  <p:stCondLst>
                                    <p:cond delay="0"/>
                                  </p:stCondLst>
                                  <p:childTnLst>
                                    <p:set>
                                      <p:cBhvr>
                                        <p:cTn dur="1" fill="hold">
                                          <p:stCondLst>
                                            <p:cond delay="0"/>
                                          </p:stCondLst>
                                        </p:cTn>
                                        <p:tgtEl>
                                          <p:spTgt spid="1054"/>
                                        </p:tgtEl>
                                        <p:attrNameLst>
                                          <p:attrName>style.visibility</p:attrName>
                                        </p:attrNameLst>
                                      </p:cBhvr>
                                      <p:to>
                                        <p:strVal val="visible"/>
                                      </p:to>
                                    </p:set>
                                    <p:animEffect transition="in" filter="fade">
                                      <p:cBhvr>
                                        <p:cTn dur="1"/>
                                        <p:tgtEl>
                                          <p:spTgt spid="1054"/>
                                        </p:tgtEl>
                                      </p:cBhvr>
                                    </p:animEffect>
                                  </p:childTnLst>
                                </p:cTn>
                              </p:par>
                              <p:par>
                                <p:cTn presetID="10" fill="hold" presetSubtype="0" presetClass="entr" nodeType="withEffect">
                                  <p:stCondLst>
                                    <p:cond delay="0"/>
                                  </p:stCondLst>
                                  <p:childTnLst>
                                    <p:set>
                                      <p:cBhvr>
                                        <p:cTn dur="1" fill="hold">
                                          <p:stCondLst>
                                            <p:cond delay="0"/>
                                          </p:stCondLst>
                                        </p:cTn>
                                        <p:tgtEl>
                                          <p:spTgt spid="1055"/>
                                        </p:tgtEl>
                                        <p:attrNameLst>
                                          <p:attrName>style.visibility</p:attrName>
                                        </p:attrNameLst>
                                      </p:cBhvr>
                                      <p:to>
                                        <p:strVal val="visible"/>
                                      </p:to>
                                    </p:set>
                                    <p:animEffect transition="in" filter="fade">
                                      <p:cBhvr>
                                        <p:cTn dur="1"/>
                                        <p:tgtEl>
                                          <p:spTgt spid="1055"/>
                                        </p:tgtEl>
                                      </p:cBhvr>
                                    </p:animEffect>
                                  </p:childTnLst>
                                </p:cTn>
                              </p:par>
                              <p:par>
                                <p:cTn presetID="10" fill="hold" presetSubtype="0" presetClass="entr" nodeType="withEffect">
                                  <p:stCondLst>
                                    <p:cond delay="0"/>
                                  </p:stCondLst>
                                  <p:childTnLst>
                                    <p:set>
                                      <p:cBhvr>
                                        <p:cTn dur="1" fill="hold">
                                          <p:stCondLst>
                                            <p:cond delay="0"/>
                                          </p:stCondLst>
                                        </p:cTn>
                                        <p:tgtEl>
                                          <p:spTgt spid="1056"/>
                                        </p:tgtEl>
                                        <p:attrNameLst>
                                          <p:attrName>style.visibility</p:attrName>
                                        </p:attrNameLst>
                                      </p:cBhvr>
                                      <p:to>
                                        <p:strVal val="visible"/>
                                      </p:to>
                                    </p:set>
                                    <p:animEffect transition="in" filter="fade">
                                      <p:cBhvr>
                                        <p:cTn dur="1"/>
                                        <p:tgtEl>
                                          <p:spTgt spid="1056"/>
                                        </p:tgtEl>
                                      </p:cBhvr>
                                    </p:animEffect>
                                  </p:childTnLst>
                                </p:cTn>
                              </p:par>
                              <p:par>
                                <p:cTn presetID="10" fill="hold" presetSubtype="0" presetClass="entr" nodeType="withEffect">
                                  <p:stCondLst>
                                    <p:cond delay="0"/>
                                  </p:stCondLst>
                                  <p:childTnLst>
                                    <p:set>
                                      <p:cBhvr>
                                        <p:cTn dur="1" fill="hold">
                                          <p:stCondLst>
                                            <p:cond delay="0"/>
                                          </p:stCondLst>
                                        </p:cTn>
                                        <p:tgtEl>
                                          <p:spTgt spid="1057"/>
                                        </p:tgtEl>
                                        <p:attrNameLst>
                                          <p:attrName>style.visibility</p:attrName>
                                        </p:attrNameLst>
                                      </p:cBhvr>
                                      <p:to>
                                        <p:strVal val="visible"/>
                                      </p:to>
                                    </p:set>
                                    <p:animEffect transition="in" filter="fade">
                                      <p:cBhvr>
                                        <p:cTn dur="1"/>
                                        <p:tgtEl>
                                          <p:spTgt spid="1057"/>
                                        </p:tgtEl>
                                      </p:cBhvr>
                                    </p:animEffect>
                                  </p:childTnLst>
                                </p:cTn>
                              </p:par>
                              <p:par>
                                <p:cTn presetID="10" fill="hold" presetSubtype="0" presetClass="entr" nodeType="withEffect">
                                  <p:stCondLst>
                                    <p:cond delay="0"/>
                                  </p:stCondLst>
                                  <p:childTnLst>
                                    <p:set>
                                      <p:cBhvr>
                                        <p:cTn dur="1" fill="hold">
                                          <p:stCondLst>
                                            <p:cond delay="0"/>
                                          </p:stCondLst>
                                        </p:cTn>
                                        <p:tgtEl>
                                          <p:spTgt spid="1058"/>
                                        </p:tgtEl>
                                        <p:attrNameLst>
                                          <p:attrName>style.visibility</p:attrName>
                                        </p:attrNameLst>
                                      </p:cBhvr>
                                      <p:to>
                                        <p:strVal val="visible"/>
                                      </p:to>
                                    </p:set>
                                    <p:animEffect transition="in" filter="fade">
                                      <p:cBhvr>
                                        <p:cTn dur="1"/>
                                        <p:tgtEl>
                                          <p:spTgt spid="1058"/>
                                        </p:tgtEl>
                                      </p:cBhvr>
                                    </p:animEffect>
                                  </p:childTnLst>
                                </p:cTn>
                              </p:par>
                              <p:par>
                                <p:cTn presetID="10" fill="hold" presetSubtype="0" presetClass="entr" nodeType="withEffect">
                                  <p:stCondLst>
                                    <p:cond delay="0"/>
                                  </p:stCondLst>
                                  <p:childTnLst>
                                    <p:set>
                                      <p:cBhvr>
                                        <p:cTn dur="1" fill="hold">
                                          <p:stCondLst>
                                            <p:cond delay="0"/>
                                          </p:stCondLst>
                                        </p:cTn>
                                        <p:tgtEl>
                                          <p:spTgt spid="1059"/>
                                        </p:tgtEl>
                                        <p:attrNameLst>
                                          <p:attrName>style.visibility</p:attrName>
                                        </p:attrNameLst>
                                      </p:cBhvr>
                                      <p:to>
                                        <p:strVal val="visible"/>
                                      </p:to>
                                    </p:set>
                                    <p:animEffect transition="in" filter="fade">
                                      <p:cBhvr>
                                        <p:cTn dur="1"/>
                                        <p:tgtEl>
                                          <p:spTgt spid="1059"/>
                                        </p:tgtEl>
                                      </p:cBhvr>
                                    </p:animEffect>
                                  </p:childTnLst>
                                </p:cTn>
                              </p:par>
                              <p:par>
                                <p:cTn presetID="10" fill="hold" presetSubtype="0" presetClass="entr" nodeType="withEffect">
                                  <p:stCondLst>
                                    <p:cond delay="0"/>
                                  </p:stCondLst>
                                  <p:childTnLst>
                                    <p:set>
                                      <p:cBhvr>
                                        <p:cTn dur="1" fill="hold">
                                          <p:stCondLst>
                                            <p:cond delay="0"/>
                                          </p:stCondLst>
                                        </p:cTn>
                                        <p:tgtEl>
                                          <p:spTgt spid="1060"/>
                                        </p:tgtEl>
                                        <p:attrNameLst>
                                          <p:attrName>style.visibility</p:attrName>
                                        </p:attrNameLst>
                                      </p:cBhvr>
                                      <p:to>
                                        <p:strVal val="visible"/>
                                      </p:to>
                                    </p:set>
                                    <p:animEffect transition="in" filter="fade">
                                      <p:cBhvr>
                                        <p:cTn dur="1"/>
                                        <p:tgtEl>
                                          <p:spTgt spid="1060"/>
                                        </p:tgtEl>
                                      </p:cBhvr>
                                    </p:animEffect>
                                  </p:childTnLst>
                                </p:cTn>
                              </p:par>
                              <p:par>
                                <p:cTn presetID="10" fill="hold" presetSubtype="0" presetClass="entr" nodeType="withEffect">
                                  <p:stCondLst>
                                    <p:cond delay="0"/>
                                  </p:stCondLst>
                                  <p:childTnLst>
                                    <p:set>
                                      <p:cBhvr>
                                        <p:cTn dur="1" fill="hold">
                                          <p:stCondLst>
                                            <p:cond delay="0"/>
                                          </p:stCondLst>
                                        </p:cTn>
                                        <p:tgtEl>
                                          <p:spTgt spid="1061"/>
                                        </p:tgtEl>
                                        <p:attrNameLst>
                                          <p:attrName>style.visibility</p:attrName>
                                        </p:attrNameLst>
                                      </p:cBhvr>
                                      <p:to>
                                        <p:strVal val="visible"/>
                                      </p:to>
                                    </p:set>
                                    <p:animEffect transition="in" filter="fade">
                                      <p:cBhvr>
                                        <p:cTn dur="1"/>
                                        <p:tgtEl>
                                          <p:spTgt spid="1061"/>
                                        </p:tgtEl>
                                      </p:cBhvr>
                                    </p:animEffect>
                                  </p:childTnLst>
                                </p:cTn>
                              </p:par>
                              <p:par>
                                <p:cTn presetID="10" fill="hold" presetSubtype="0" presetClass="entr" nodeType="withEffect">
                                  <p:stCondLst>
                                    <p:cond delay="0"/>
                                  </p:stCondLst>
                                  <p:childTnLst>
                                    <p:set>
                                      <p:cBhvr>
                                        <p:cTn dur="1" fill="hold">
                                          <p:stCondLst>
                                            <p:cond delay="0"/>
                                          </p:stCondLst>
                                        </p:cTn>
                                        <p:tgtEl>
                                          <p:spTgt spid="1062"/>
                                        </p:tgtEl>
                                        <p:attrNameLst>
                                          <p:attrName>style.visibility</p:attrName>
                                        </p:attrNameLst>
                                      </p:cBhvr>
                                      <p:to>
                                        <p:strVal val="visible"/>
                                      </p:to>
                                    </p:set>
                                    <p:animEffect transition="in" filter="fade">
                                      <p:cBhvr>
                                        <p:cTn dur="1"/>
                                        <p:tgtEl>
                                          <p:spTgt spid="1062"/>
                                        </p:tgtEl>
                                      </p:cBhvr>
                                    </p:animEffect>
                                  </p:childTnLst>
                                </p:cTn>
                              </p:par>
                              <p:par>
                                <p:cTn presetID="10" fill="hold" presetSubtype="0" presetClass="entr" nodeType="withEffect">
                                  <p:stCondLst>
                                    <p:cond delay="0"/>
                                  </p:stCondLst>
                                  <p:childTnLst>
                                    <p:set>
                                      <p:cBhvr>
                                        <p:cTn dur="1" fill="hold">
                                          <p:stCondLst>
                                            <p:cond delay="0"/>
                                          </p:stCondLst>
                                        </p:cTn>
                                        <p:tgtEl>
                                          <p:spTgt spid="1063"/>
                                        </p:tgtEl>
                                        <p:attrNameLst>
                                          <p:attrName>style.visibility</p:attrName>
                                        </p:attrNameLst>
                                      </p:cBhvr>
                                      <p:to>
                                        <p:strVal val="visible"/>
                                      </p:to>
                                    </p:set>
                                    <p:animEffect transition="in" filter="fade">
                                      <p:cBhvr>
                                        <p:cTn dur="1"/>
                                        <p:tgtEl>
                                          <p:spTgt spid="1063"/>
                                        </p:tgtEl>
                                      </p:cBhvr>
                                    </p:animEffect>
                                  </p:childTnLst>
                                </p:cTn>
                              </p:par>
                              <p:par>
                                <p:cTn presetID="10" fill="hold" presetSubtype="0" presetClass="entr" nodeType="withEffect">
                                  <p:stCondLst>
                                    <p:cond delay="0"/>
                                  </p:stCondLst>
                                  <p:childTnLst>
                                    <p:set>
                                      <p:cBhvr>
                                        <p:cTn dur="1" fill="hold">
                                          <p:stCondLst>
                                            <p:cond delay="0"/>
                                          </p:stCondLst>
                                        </p:cTn>
                                        <p:tgtEl>
                                          <p:spTgt spid="1064"/>
                                        </p:tgtEl>
                                        <p:attrNameLst>
                                          <p:attrName>style.visibility</p:attrName>
                                        </p:attrNameLst>
                                      </p:cBhvr>
                                      <p:to>
                                        <p:strVal val="visible"/>
                                      </p:to>
                                    </p:set>
                                    <p:animEffect transition="in" filter="fade">
                                      <p:cBhvr>
                                        <p:cTn dur="1"/>
                                        <p:tgtEl>
                                          <p:spTgt spid="1064"/>
                                        </p:tgtEl>
                                      </p:cBhvr>
                                    </p:animEffect>
                                  </p:childTnLst>
                                </p:cTn>
                              </p:par>
                              <p:par>
                                <p:cTn presetID="10" fill="hold" presetSubtype="0" presetClass="entr" nodeType="withEffect">
                                  <p:stCondLst>
                                    <p:cond delay="0"/>
                                  </p:stCondLst>
                                  <p:childTnLst>
                                    <p:set>
                                      <p:cBhvr>
                                        <p:cTn dur="1" fill="hold">
                                          <p:stCondLst>
                                            <p:cond delay="0"/>
                                          </p:stCondLst>
                                        </p:cTn>
                                        <p:tgtEl>
                                          <p:spTgt spid="1052"/>
                                        </p:tgtEl>
                                        <p:attrNameLst>
                                          <p:attrName>style.visibility</p:attrName>
                                        </p:attrNameLst>
                                      </p:cBhvr>
                                      <p:to>
                                        <p:strVal val="visible"/>
                                      </p:to>
                                    </p:set>
                                    <p:animEffect transition="in" filter="fade">
                                      <p:cBhvr>
                                        <p:cTn dur="1"/>
                                        <p:tgtEl>
                                          <p:spTgt spid="1052"/>
                                        </p:tgtEl>
                                      </p:cBhvr>
                                    </p:animEffect>
                                  </p:childTnLst>
                                </p:cTn>
                              </p:par>
                              <p:par>
                                <p:cTn presetID="10" fill="hold" presetSubtype="0" presetClass="entr" nodeType="withEffect">
                                  <p:stCondLst>
                                    <p:cond delay="0"/>
                                  </p:stCondLst>
                                  <p:childTnLst>
                                    <p:set>
                                      <p:cBhvr>
                                        <p:cTn dur="1" fill="hold">
                                          <p:stCondLst>
                                            <p:cond delay="0"/>
                                          </p:stCondLst>
                                        </p:cTn>
                                        <p:tgtEl>
                                          <p:spTgt spid="1051"/>
                                        </p:tgtEl>
                                        <p:attrNameLst>
                                          <p:attrName>style.visibility</p:attrName>
                                        </p:attrNameLst>
                                      </p:cBhvr>
                                      <p:to>
                                        <p:strVal val="visible"/>
                                      </p:to>
                                    </p:set>
                                    <p:animEffect transition="in" filter="fade">
                                      <p:cBhvr>
                                        <p:cTn dur="1"/>
                                        <p:tgtEl>
                                          <p:spTgt spid="1051"/>
                                        </p:tgtEl>
                                      </p:cBhvr>
                                    </p:animEffect>
                                  </p:childTnLst>
                                </p:cTn>
                              </p:par>
                              <p:par>
                                <p:cTn presetID="10" fill="hold" presetSubtype="0" presetClass="entr" nodeType="withEffect">
                                  <p:stCondLst>
                                    <p:cond delay="0"/>
                                  </p:stCondLst>
                                  <p:childTnLst>
                                    <p:set>
                                      <p:cBhvr>
                                        <p:cTn dur="1" fill="hold">
                                          <p:stCondLst>
                                            <p:cond delay="0"/>
                                          </p:stCondLst>
                                        </p:cTn>
                                        <p:tgtEl>
                                          <p:spTgt spid="1033"/>
                                        </p:tgtEl>
                                        <p:attrNameLst>
                                          <p:attrName>style.visibility</p:attrName>
                                        </p:attrNameLst>
                                      </p:cBhvr>
                                      <p:to>
                                        <p:strVal val="visible"/>
                                      </p:to>
                                    </p:set>
                                    <p:animEffect transition="in" filter="fade">
                                      <p:cBhvr>
                                        <p:cTn dur="1"/>
                                        <p:tgtEl>
                                          <p:spTgt spid="1033"/>
                                        </p:tgtEl>
                                      </p:cBhvr>
                                    </p:animEffect>
                                  </p:childTnLst>
                                </p:cTn>
                              </p:par>
                              <p:par>
                                <p:cTn presetID="10" fill="hold" presetSubtype="0" presetClass="entr" nodeType="withEffect">
                                  <p:stCondLst>
                                    <p:cond delay="0"/>
                                  </p:stCondLst>
                                  <p:childTnLst>
                                    <p:set>
                                      <p:cBhvr>
                                        <p:cTn dur="1" fill="hold">
                                          <p:stCondLst>
                                            <p:cond delay="0"/>
                                          </p:stCondLst>
                                        </p:cTn>
                                        <p:tgtEl>
                                          <p:spTgt spid="1049"/>
                                        </p:tgtEl>
                                        <p:attrNameLst>
                                          <p:attrName>style.visibility</p:attrName>
                                        </p:attrNameLst>
                                      </p:cBhvr>
                                      <p:to>
                                        <p:strVal val="visible"/>
                                      </p:to>
                                    </p:set>
                                    <p:animEffect transition="in" filter="fade">
                                      <p:cBhvr>
                                        <p:cTn dur="1"/>
                                        <p:tgtEl>
                                          <p:spTgt spid="1049"/>
                                        </p:tgtEl>
                                      </p:cBhvr>
                                    </p:animEffect>
                                  </p:childTnLst>
                                </p:cTn>
                              </p:par>
                              <p:par>
                                <p:cTn presetID="10" fill="hold" presetSubtype="0" presetClass="entr" nodeType="withEffect">
                                  <p:stCondLst>
                                    <p:cond delay="0"/>
                                  </p:stCondLst>
                                  <p:childTnLst>
                                    <p:set>
                                      <p:cBhvr>
                                        <p:cTn dur="1" fill="hold">
                                          <p:stCondLst>
                                            <p:cond delay="0"/>
                                          </p:stCondLst>
                                        </p:cTn>
                                        <p:tgtEl>
                                          <p:spTgt spid="1034"/>
                                        </p:tgtEl>
                                        <p:attrNameLst>
                                          <p:attrName>style.visibility</p:attrName>
                                        </p:attrNameLst>
                                      </p:cBhvr>
                                      <p:to>
                                        <p:strVal val="visible"/>
                                      </p:to>
                                    </p:set>
                                    <p:animEffect transition="in" filter="fade">
                                      <p:cBhvr>
                                        <p:cTn dur="1"/>
                                        <p:tgtEl>
                                          <p:spTgt spid="1034"/>
                                        </p:tgtEl>
                                      </p:cBhvr>
                                    </p:animEffect>
                                  </p:childTnLst>
                                </p:cTn>
                              </p:par>
                              <p:par>
                                <p:cTn presetID="10" fill="hold" presetSubtype="0" presetClass="entr" nodeType="withEffect">
                                  <p:stCondLst>
                                    <p:cond delay="0"/>
                                  </p:stCondLst>
                                  <p:childTnLst>
                                    <p:set>
                                      <p:cBhvr>
                                        <p:cTn dur="1" fill="hold">
                                          <p:stCondLst>
                                            <p:cond delay="0"/>
                                          </p:stCondLst>
                                        </p:cTn>
                                        <p:tgtEl>
                                          <p:spTgt spid="1031"/>
                                        </p:tgtEl>
                                        <p:attrNameLst>
                                          <p:attrName>style.visibility</p:attrName>
                                        </p:attrNameLst>
                                      </p:cBhvr>
                                      <p:to>
                                        <p:strVal val="visible"/>
                                      </p:to>
                                    </p:set>
                                    <p:animEffect transition="in" filter="fade">
                                      <p:cBhvr>
                                        <p:cTn dur="1"/>
                                        <p:tgtEl>
                                          <p:spTgt spid="1031"/>
                                        </p:tgtEl>
                                      </p:cBhvr>
                                    </p:animEffect>
                                  </p:childTnLst>
                                </p:cTn>
                              </p:par>
                              <p:par>
                                <p:cTn presetID="10" fill="hold" presetSubtype="0" presetClass="entr" nodeType="withEffect">
                                  <p:stCondLst>
                                    <p:cond delay="0"/>
                                  </p:stCondLst>
                                  <p:childTnLst>
                                    <p:set>
                                      <p:cBhvr>
                                        <p:cTn dur="1" fill="hold">
                                          <p:stCondLst>
                                            <p:cond delay="0"/>
                                          </p:stCondLst>
                                        </p:cTn>
                                        <p:tgtEl>
                                          <p:spTgt spid="1035"/>
                                        </p:tgtEl>
                                        <p:attrNameLst>
                                          <p:attrName>style.visibility</p:attrName>
                                        </p:attrNameLst>
                                      </p:cBhvr>
                                      <p:to>
                                        <p:strVal val="visible"/>
                                      </p:to>
                                    </p:set>
                                    <p:animEffect transition="in" filter="fade">
                                      <p:cBhvr>
                                        <p:cTn dur="1"/>
                                        <p:tgtEl>
                                          <p:spTgt spid="1035"/>
                                        </p:tgtEl>
                                      </p:cBhvr>
                                    </p:animEffect>
                                  </p:childTnLst>
                                </p:cTn>
                              </p:par>
                              <p:par>
                                <p:cTn presetID="10" fill="hold" presetSubtype="0" presetClass="entr" nodeType="withEffect">
                                  <p:stCondLst>
                                    <p:cond delay="0"/>
                                  </p:stCondLst>
                                  <p:childTnLst>
                                    <p:set>
                                      <p:cBhvr>
                                        <p:cTn dur="1" fill="hold">
                                          <p:stCondLst>
                                            <p:cond delay="0"/>
                                          </p:stCondLst>
                                        </p:cTn>
                                        <p:tgtEl>
                                          <p:spTgt spid="1043"/>
                                        </p:tgtEl>
                                        <p:attrNameLst>
                                          <p:attrName>style.visibility</p:attrName>
                                        </p:attrNameLst>
                                      </p:cBhvr>
                                      <p:to>
                                        <p:strVal val="visible"/>
                                      </p:to>
                                    </p:set>
                                    <p:animEffect transition="in" filter="fade">
                                      <p:cBhvr>
                                        <p:cTn dur="1"/>
                                        <p:tgtEl>
                                          <p:spTgt spid="1043"/>
                                        </p:tgtEl>
                                      </p:cBhvr>
                                    </p:animEffect>
                                  </p:childTnLst>
                                </p:cTn>
                              </p:par>
                              <p:par>
                                <p:cTn presetID="10" fill="hold" presetSubtype="0" presetClass="entr" nodeType="withEffect">
                                  <p:stCondLst>
                                    <p:cond delay="0"/>
                                  </p:stCondLst>
                                  <p:childTnLst>
                                    <p:set>
                                      <p:cBhvr>
                                        <p:cTn dur="1" fill="hold">
                                          <p:stCondLst>
                                            <p:cond delay="0"/>
                                          </p:stCondLst>
                                        </p:cTn>
                                        <p:tgtEl>
                                          <p:spTgt spid="1042"/>
                                        </p:tgtEl>
                                        <p:attrNameLst>
                                          <p:attrName>style.visibility</p:attrName>
                                        </p:attrNameLst>
                                      </p:cBhvr>
                                      <p:to>
                                        <p:strVal val="visible"/>
                                      </p:to>
                                    </p:set>
                                    <p:animEffect transition="in" filter="fade">
                                      <p:cBhvr>
                                        <p:cTn dur="1"/>
                                        <p:tgtEl>
                                          <p:spTgt spid="10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9" name="Shape 1069"/>
        <p:cNvGrpSpPr/>
        <p:nvPr/>
      </p:nvGrpSpPr>
      <p:grpSpPr>
        <a:xfrm>
          <a:off y="0" x="0"/>
          <a:ext cy="0" cx="0"/>
          <a:chOff y="0" x="0"/>
          <a:chExt cy="0" cx="0"/>
        </a:xfrm>
      </p:grpSpPr>
      <p:sp>
        <p:nvSpPr>
          <p:cNvPr id="1070" name="Shape 1070"/>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 i="0">
                <a:solidFill>
                  <a:schemeClr val="dk1"/>
                </a:solidFill>
                <a:latin typeface="Calibri"/>
                <a:ea typeface="Calibri"/>
                <a:cs typeface="Calibri"/>
                <a:sym typeface="Calibri"/>
              </a:rPr>
              <a:t>Type A Subtree</a:t>
            </a:r>
          </a:p>
        </p:txBody>
      </p:sp>
      <p:sp>
        <p:nvSpPr>
          <p:cNvPr id="1071" name="Shape 1071"/>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sp>
        <p:nvSpPr>
          <p:cNvPr id="1072" name="Shape 1072"/>
          <p:cNvSpPr/>
          <p:nvPr/>
        </p:nvSpPr>
        <p:spPr>
          <a:xfrm>
            <a:off y="5318483" x="3066134"/>
            <a:ext cy="620700" cx="863700"/>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073" name="Shape 1073"/>
          <p:cNvSpPr/>
          <p:nvPr/>
        </p:nvSpPr>
        <p:spPr>
          <a:xfrm>
            <a:off y="5318483" x="1392375"/>
            <a:ext cy="620700" cx="863700"/>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074" name="Shape 1074"/>
          <p:cNvSpPr/>
          <p:nvPr/>
        </p:nvSpPr>
        <p:spPr>
          <a:xfrm>
            <a:off y="3943244" x="1392375"/>
            <a:ext cy="620700" cx="863700"/>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SzPct val="25000"/>
              <a:buNone/>
            </a:pPr>
            <a:r>
              <a:rPr strike="noStrike" u="none" b="0" cap="none" baseline="0" sz="3200" lang="en" i="0">
                <a:solidFill>
                  <a:srgbClr val="000000"/>
                </a:solidFill>
                <a:latin typeface="Calibri"/>
                <a:ea typeface="Calibri"/>
                <a:cs typeface="Calibri"/>
                <a:sym typeface="Calibri"/>
              </a:rPr>
              <a:t>x</a:t>
            </a:r>
          </a:p>
        </p:txBody>
      </p:sp>
      <p:sp>
        <p:nvSpPr>
          <p:cNvPr id="1075" name="Shape 1075"/>
          <p:cNvSpPr/>
          <p:nvPr/>
        </p:nvSpPr>
        <p:spPr>
          <a:xfrm>
            <a:off y="3943244" x="3066134"/>
            <a:ext cy="620700" cx="863700"/>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SzPct val="25000"/>
              <a:buNone/>
            </a:pPr>
            <a:r>
              <a:rPr strike="noStrike" u="none" b="0" cap="none" baseline="0" sz="3200" lang="en" i="0">
                <a:solidFill>
                  <a:srgbClr val="000000"/>
                </a:solidFill>
                <a:latin typeface="Calibri"/>
                <a:ea typeface="Calibri"/>
                <a:cs typeface="Calibri"/>
                <a:sym typeface="Calibri"/>
              </a:rPr>
              <a:t>y</a:t>
            </a:r>
          </a:p>
        </p:txBody>
      </p:sp>
      <p:sp>
        <p:nvSpPr>
          <p:cNvPr id="1076" name="Shape 1076"/>
          <p:cNvSpPr/>
          <p:nvPr/>
        </p:nvSpPr>
        <p:spPr>
          <a:xfrm>
            <a:off y="1993460" x="1392375"/>
            <a:ext cy="620700" cx="863700"/>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SzPct val="25000"/>
              <a:buNone/>
            </a:pPr>
            <a:r>
              <a:rPr strike="noStrike" u="none" b="0" cap="none" baseline="0" sz="3200" lang="en" i="0">
                <a:solidFill>
                  <a:schemeClr val="dk1"/>
                </a:solidFill>
                <a:latin typeface="Calibri"/>
                <a:ea typeface="Calibri"/>
                <a:cs typeface="Calibri"/>
                <a:sym typeface="Calibri"/>
              </a:rPr>
              <a:t>1</a:t>
            </a:r>
          </a:p>
        </p:txBody>
      </p:sp>
      <p:sp>
        <p:nvSpPr>
          <p:cNvPr id="1077" name="Shape 1077"/>
          <p:cNvSpPr/>
          <p:nvPr/>
        </p:nvSpPr>
        <p:spPr>
          <a:xfrm>
            <a:off y="1993460" x="3066134"/>
            <a:ext cy="620700" cx="863700"/>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SzPct val="25000"/>
              <a:buNone/>
            </a:pPr>
            <a:r>
              <a:rPr strike="noStrike" u="none" b="0" cap="none" baseline="0" sz="3200" lang="en" i="0">
                <a:solidFill>
                  <a:srgbClr val="000000"/>
                </a:solidFill>
                <a:latin typeface="Calibri"/>
                <a:ea typeface="Calibri"/>
                <a:cs typeface="Calibri"/>
                <a:sym typeface="Calibri"/>
              </a:rPr>
              <a:t>2</a:t>
            </a:r>
          </a:p>
        </p:txBody>
      </p:sp>
      <p:sp>
        <p:nvSpPr>
          <p:cNvPr id="1078" name="Shape 1078"/>
          <p:cNvSpPr/>
          <p:nvPr/>
        </p:nvSpPr>
        <p:spPr>
          <a:xfrm>
            <a:off y="1993460" x="5205896"/>
            <a:ext cy="620700" cx="863700"/>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SzPct val="25000"/>
              <a:buNone/>
            </a:pPr>
            <a:r>
              <a:rPr strike="noStrike" u="none" b="0" cap="none" baseline="0" sz="3200" lang="en" i="0">
                <a:solidFill>
                  <a:srgbClr val="000000"/>
                </a:solidFill>
                <a:latin typeface="Calibri"/>
                <a:ea typeface="Calibri"/>
                <a:cs typeface="Calibri"/>
                <a:sym typeface="Calibri"/>
              </a:rPr>
              <a:t>3</a:t>
            </a:r>
          </a:p>
        </p:txBody>
      </p:sp>
      <p:sp>
        <p:nvSpPr>
          <p:cNvPr id="1079" name="Shape 1079"/>
          <p:cNvSpPr/>
          <p:nvPr/>
        </p:nvSpPr>
        <p:spPr>
          <a:xfrm>
            <a:off y="1993460" x="6879654"/>
            <a:ext cy="620700" cx="863700"/>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SzPct val="25000"/>
              <a:buNone/>
            </a:pPr>
            <a:r>
              <a:rPr strike="noStrike" u="none" b="0" cap="none" baseline="0" sz="3200" lang="en" i="0">
                <a:solidFill>
                  <a:srgbClr val="000000"/>
                </a:solidFill>
                <a:latin typeface="Calibri"/>
                <a:ea typeface="Calibri"/>
                <a:cs typeface="Calibri"/>
                <a:sym typeface="Calibri"/>
              </a:rPr>
              <a:t>4</a:t>
            </a:r>
          </a:p>
        </p:txBody>
      </p:sp>
      <p:cxnSp>
        <p:nvCxnSpPr>
          <p:cNvPr id="1080" name="Shape 1080"/>
          <p:cNvCxnSpPr>
            <a:stCxn id="1074" idx="2"/>
            <a:endCxn id="1072" idx="0"/>
          </p:cNvCxnSpPr>
          <p:nvPr/>
        </p:nvCxnSpPr>
        <p:spPr>
          <a:xfrm>
            <a:off y="4563944" x="1824225"/>
            <a:ext cy="754539" cx="1673758"/>
          </a:xfrm>
          <a:prstGeom prst="straightConnector1">
            <a:avLst/>
          </a:prstGeom>
          <a:noFill/>
          <a:ln w="9525" cap="flat">
            <a:solidFill>
              <a:schemeClr val="dk1"/>
            </a:solidFill>
            <a:prstDash val="solid"/>
            <a:round/>
            <a:headEnd w="med" len="med" type="none"/>
            <a:tailEnd w="med" len="med" type="none"/>
          </a:ln>
        </p:spPr>
      </p:cxnSp>
      <p:cxnSp>
        <p:nvCxnSpPr>
          <p:cNvPr id="1081" name="Shape 1081"/>
          <p:cNvCxnSpPr>
            <a:stCxn id="1075" idx="2"/>
            <a:endCxn id="1073" idx="0"/>
          </p:cNvCxnSpPr>
          <p:nvPr/>
        </p:nvCxnSpPr>
        <p:spPr>
          <a:xfrm flipH="1">
            <a:off y="4563944" x="1824225"/>
            <a:ext cy="754539" cx="1673758"/>
          </a:xfrm>
          <a:prstGeom prst="straightConnector1">
            <a:avLst/>
          </a:prstGeom>
          <a:noFill/>
          <a:ln w="9525" cap="flat">
            <a:solidFill>
              <a:schemeClr val="dk1"/>
            </a:solidFill>
            <a:prstDash val="solid"/>
            <a:round/>
            <a:headEnd w="med" len="med" type="none"/>
            <a:tailEnd w="med" len="med" type="none"/>
          </a:ln>
        </p:spPr>
      </p:cxnSp>
      <p:cxnSp>
        <p:nvCxnSpPr>
          <p:cNvPr id="1082" name="Shape 1082"/>
          <p:cNvCxnSpPr>
            <a:stCxn id="1074" idx="2"/>
            <a:endCxn id="1073" idx="0"/>
          </p:cNvCxnSpPr>
          <p:nvPr/>
        </p:nvCxnSpPr>
        <p:spPr>
          <a:xfrm>
            <a:off y="4563944" x="1824225"/>
            <a:ext cy="754539" cx="0"/>
          </a:xfrm>
          <a:prstGeom prst="straightConnector1">
            <a:avLst/>
          </a:prstGeom>
          <a:noFill/>
          <a:ln w="9525" cap="flat">
            <a:solidFill>
              <a:schemeClr val="dk1"/>
            </a:solidFill>
            <a:prstDash val="solid"/>
            <a:round/>
            <a:headEnd w="med" len="med" type="none"/>
            <a:tailEnd w="med" len="med" type="none"/>
          </a:ln>
        </p:spPr>
      </p:cxnSp>
      <p:cxnSp>
        <p:nvCxnSpPr>
          <p:cNvPr id="1083" name="Shape 1083"/>
          <p:cNvCxnSpPr>
            <a:stCxn id="1075" idx="2"/>
            <a:endCxn id="1072" idx="0"/>
          </p:cNvCxnSpPr>
          <p:nvPr/>
        </p:nvCxnSpPr>
        <p:spPr>
          <a:xfrm>
            <a:off y="4563944" x="3497984"/>
            <a:ext cy="754539" cx="0"/>
          </a:xfrm>
          <a:prstGeom prst="straightConnector1">
            <a:avLst/>
          </a:prstGeom>
          <a:noFill/>
          <a:ln w="9525" cap="flat">
            <a:solidFill>
              <a:schemeClr val="dk1"/>
            </a:solidFill>
            <a:prstDash val="solid"/>
            <a:round/>
            <a:headEnd w="med" len="med" type="none"/>
            <a:tailEnd w="med" len="med" type="none"/>
          </a:ln>
        </p:spPr>
      </p:cxnSp>
      <p:sp>
        <p:nvSpPr>
          <p:cNvPr id="1084" name="Shape 1084"/>
          <p:cNvSpPr/>
          <p:nvPr/>
        </p:nvSpPr>
        <p:spPr>
          <a:xfrm>
            <a:off y="5318483" x="6879654"/>
            <a:ext cy="620700" cx="863700"/>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085" name="Shape 1085"/>
          <p:cNvSpPr/>
          <p:nvPr/>
        </p:nvSpPr>
        <p:spPr>
          <a:xfrm>
            <a:off y="5318483" x="5205896"/>
            <a:ext cy="620700" cx="863700"/>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086" name="Shape 1086"/>
          <p:cNvSpPr/>
          <p:nvPr/>
        </p:nvSpPr>
        <p:spPr>
          <a:xfrm>
            <a:off y="3943244" x="5205896"/>
            <a:ext cy="620700" cx="863700"/>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087" name="Shape 1087"/>
          <p:cNvSpPr/>
          <p:nvPr/>
        </p:nvSpPr>
        <p:spPr>
          <a:xfrm>
            <a:off y="3943244" x="6879654"/>
            <a:ext cy="620700" cx="863700"/>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cxnSp>
        <p:nvCxnSpPr>
          <p:cNvPr id="1088" name="Shape 1088"/>
          <p:cNvCxnSpPr>
            <a:stCxn id="1086" idx="2"/>
            <a:endCxn id="1084" idx="0"/>
          </p:cNvCxnSpPr>
          <p:nvPr/>
        </p:nvCxnSpPr>
        <p:spPr>
          <a:xfrm>
            <a:off y="4563944" x="5637746"/>
            <a:ext cy="754539" cx="1673758"/>
          </a:xfrm>
          <a:prstGeom prst="straightConnector1">
            <a:avLst/>
          </a:prstGeom>
          <a:noFill/>
          <a:ln w="9525" cap="flat">
            <a:solidFill>
              <a:schemeClr val="dk1"/>
            </a:solidFill>
            <a:prstDash val="solid"/>
            <a:round/>
            <a:headEnd w="med" len="med" type="none"/>
            <a:tailEnd w="med" len="med" type="none"/>
          </a:ln>
        </p:spPr>
      </p:cxnSp>
      <p:cxnSp>
        <p:nvCxnSpPr>
          <p:cNvPr id="1089" name="Shape 1089"/>
          <p:cNvCxnSpPr>
            <a:stCxn id="1087" idx="2"/>
            <a:endCxn id="1085" idx="0"/>
          </p:cNvCxnSpPr>
          <p:nvPr/>
        </p:nvCxnSpPr>
        <p:spPr>
          <a:xfrm flipH="1">
            <a:off y="4563944" x="5637746"/>
            <a:ext cy="754539" cx="1673758"/>
          </a:xfrm>
          <a:prstGeom prst="straightConnector1">
            <a:avLst/>
          </a:prstGeom>
          <a:noFill/>
          <a:ln w="9525" cap="flat">
            <a:solidFill>
              <a:schemeClr val="dk1"/>
            </a:solidFill>
            <a:prstDash val="solid"/>
            <a:round/>
            <a:headEnd w="med" len="med" type="none"/>
            <a:tailEnd w="med" len="med" type="none"/>
          </a:ln>
        </p:spPr>
      </p:cxnSp>
      <p:cxnSp>
        <p:nvCxnSpPr>
          <p:cNvPr id="1090" name="Shape 1090"/>
          <p:cNvCxnSpPr>
            <a:stCxn id="1086" idx="2"/>
            <a:endCxn id="1085" idx="0"/>
          </p:cNvCxnSpPr>
          <p:nvPr/>
        </p:nvCxnSpPr>
        <p:spPr>
          <a:xfrm>
            <a:off y="4563944" x="5637746"/>
            <a:ext cy="754539" cx="0"/>
          </a:xfrm>
          <a:prstGeom prst="straightConnector1">
            <a:avLst/>
          </a:prstGeom>
          <a:noFill/>
          <a:ln w="9525" cap="flat">
            <a:solidFill>
              <a:schemeClr val="dk1"/>
            </a:solidFill>
            <a:prstDash val="solid"/>
            <a:round/>
            <a:headEnd w="med" len="med" type="none"/>
            <a:tailEnd w="med" len="med" type="none"/>
          </a:ln>
        </p:spPr>
      </p:cxnSp>
      <p:cxnSp>
        <p:nvCxnSpPr>
          <p:cNvPr id="1091" name="Shape 1091"/>
          <p:cNvCxnSpPr>
            <a:stCxn id="1087" idx="2"/>
            <a:endCxn id="1084" idx="0"/>
          </p:cNvCxnSpPr>
          <p:nvPr/>
        </p:nvCxnSpPr>
        <p:spPr>
          <a:xfrm>
            <a:off y="4563944" x="7311504"/>
            <a:ext cy="754539" cx="0"/>
          </a:xfrm>
          <a:prstGeom prst="straightConnector1">
            <a:avLst/>
          </a:prstGeom>
          <a:noFill/>
          <a:ln w="9525" cap="flat">
            <a:solidFill>
              <a:schemeClr val="dk1"/>
            </a:solidFill>
            <a:prstDash val="solid"/>
            <a:round/>
            <a:headEnd w="med" len="med" type="none"/>
            <a:tailEnd w="med" len="med" type="none"/>
          </a:ln>
        </p:spPr>
      </p:cxnSp>
      <p:cxnSp>
        <p:nvCxnSpPr>
          <p:cNvPr id="1092" name="Shape 1092"/>
          <p:cNvCxnSpPr>
            <a:stCxn id="1076" idx="2"/>
            <a:endCxn id="1074" idx="0"/>
          </p:cNvCxnSpPr>
          <p:nvPr/>
        </p:nvCxnSpPr>
        <p:spPr>
          <a:xfrm>
            <a:off y="2614160" x="1824225"/>
            <a:ext cy="1329083" cx="0"/>
          </a:xfrm>
          <a:prstGeom prst="straightConnector1">
            <a:avLst/>
          </a:prstGeom>
          <a:noFill/>
          <a:ln w="9525" cap="flat">
            <a:solidFill>
              <a:srgbClr val="0000FF"/>
            </a:solidFill>
            <a:prstDash val="dash"/>
            <a:round/>
            <a:headEnd w="med" len="med" type="none"/>
            <a:tailEnd w="med" len="med" type="none"/>
          </a:ln>
        </p:spPr>
      </p:cxnSp>
      <p:cxnSp>
        <p:nvCxnSpPr>
          <p:cNvPr id="1093" name="Shape 1093"/>
          <p:cNvCxnSpPr>
            <a:stCxn id="1077" idx="2"/>
            <a:endCxn id="1074" idx="0"/>
          </p:cNvCxnSpPr>
          <p:nvPr/>
        </p:nvCxnSpPr>
        <p:spPr>
          <a:xfrm flipH="1">
            <a:off y="2614160" x="1824225"/>
            <a:ext cy="1329083" cx="1673758"/>
          </a:xfrm>
          <a:prstGeom prst="straightConnector1">
            <a:avLst/>
          </a:prstGeom>
          <a:noFill/>
          <a:ln w="9525" cap="flat">
            <a:solidFill>
              <a:srgbClr val="0000FF"/>
            </a:solidFill>
            <a:prstDash val="dash"/>
            <a:round/>
            <a:headEnd w="med" len="med" type="none"/>
            <a:tailEnd w="med" len="med" type="none"/>
          </a:ln>
        </p:spPr>
      </p:cxnSp>
      <p:cxnSp>
        <p:nvCxnSpPr>
          <p:cNvPr id="1094" name="Shape 1094"/>
          <p:cNvCxnSpPr>
            <a:stCxn id="1078" idx="2"/>
            <a:endCxn id="1075" idx="0"/>
          </p:cNvCxnSpPr>
          <p:nvPr/>
        </p:nvCxnSpPr>
        <p:spPr>
          <a:xfrm flipH="1">
            <a:off y="2614160" x="3497984"/>
            <a:ext cy="1329083" cx="2139761"/>
          </a:xfrm>
          <a:prstGeom prst="straightConnector1">
            <a:avLst/>
          </a:prstGeom>
          <a:noFill/>
          <a:ln w="9525" cap="flat">
            <a:solidFill>
              <a:srgbClr val="0000FF"/>
            </a:solidFill>
            <a:prstDash val="dash"/>
            <a:round/>
            <a:headEnd w="med" len="med" type="none"/>
            <a:tailEnd w="med" len="med" type="none"/>
          </a:ln>
        </p:spPr>
      </p:cxnSp>
      <p:cxnSp>
        <p:nvCxnSpPr>
          <p:cNvPr id="1095" name="Shape 1095"/>
          <p:cNvCxnSpPr>
            <a:stCxn id="1079" idx="2"/>
            <a:endCxn id="1075" idx="0"/>
          </p:cNvCxnSpPr>
          <p:nvPr/>
        </p:nvCxnSpPr>
        <p:spPr>
          <a:xfrm flipH="1">
            <a:off y="2614160" x="3497984"/>
            <a:ext cy="1329083" cx="3813519"/>
          </a:xfrm>
          <a:prstGeom prst="straightConnector1">
            <a:avLst/>
          </a:prstGeom>
          <a:noFill/>
          <a:ln w="9525" cap="flat">
            <a:solidFill>
              <a:srgbClr val="0000FF"/>
            </a:solidFill>
            <a:prstDash val="dash"/>
            <a:round/>
            <a:headEnd w="med" len="med" type="none"/>
            <a:tailEnd w="med" len="med" type="none"/>
          </a:ln>
        </p:spPr>
      </p:cxnSp>
      <p:cxnSp>
        <p:nvCxnSpPr>
          <p:cNvPr id="1096" name="Shape 1096"/>
          <p:cNvCxnSpPr>
            <a:stCxn id="1076" idx="2"/>
            <a:endCxn id="1086" idx="0"/>
          </p:cNvCxnSpPr>
          <p:nvPr/>
        </p:nvCxnSpPr>
        <p:spPr>
          <a:xfrm>
            <a:off y="2614160" x="1824225"/>
            <a:ext cy="1329083" cx="3813520"/>
          </a:xfrm>
          <a:prstGeom prst="straightConnector1">
            <a:avLst/>
          </a:prstGeom>
          <a:noFill/>
          <a:ln w="9525" cap="flat">
            <a:solidFill>
              <a:srgbClr val="0000FF"/>
            </a:solidFill>
            <a:prstDash val="dash"/>
            <a:round/>
            <a:headEnd w="med" len="med" type="none"/>
            <a:tailEnd w="med" len="med" type="none"/>
          </a:ln>
        </p:spPr>
      </p:cxnSp>
      <p:cxnSp>
        <p:nvCxnSpPr>
          <p:cNvPr id="1097" name="Shape 1097"/>
          <p:cNvCxnSpPr>
            <a:stCxn id="1077" idx="2"/>
            <a:endCxn id="1086" idx="0"/>
          </p:cNvCxnSpPr>
          <p:nvPr/>
        </p:nvCxnSpPr>
        <p:spPr>
          <a:xfrm>
            <a:off y="2614160" x="3497984"/>
            <a:ext cy="1329083" cx="2139761"/>
          </a:xfrm>
          <a:prstGeom prst="straightConnector1">
            <a:avLst/>
          </a:prstGeom>
          <a:noFill/>
          <a:ln w="9525" cap="flat">
            <a:solidFill>
              <a:srgbClr val="0000FF"/>
            </a:solidFill>
            <a:prstDash val="dash"/>
            <a:round/>
            <a:headEnd w="med" len="med" type="none"/>
            <a:tailEnd w="med" len="med" type="none"/>
          </a:ln>
        </p:spPr>
      </p:cxnSp>
      <p:cxnSp>
        <p:nvCxnSpPr>
          <p:cNvPr id="1098" name="Shape 1098"/>
          <p:cNvCxnSpPr>
            <a:stCxn id="1078" idx="2"/>
            <a:endCxn id="1087" idx="0"/>
          </p:cNvCxnSpPr>
          <p:nvPr/>
        </p:nvCxnSpPr>
        <p:spPr>
          <a:xfrm>
            <a:off y="2614160" x="5637746"/>
            <a:ext cy="1329083" cx="1673758"/>
          </a:xfrm>
          <a:prstGeom prst="straightConnector1">
            <a:avLst/>
          </a:prstGeom>
          <a:noFill/>
          <a:ln w="9525" cap="flat">
            <a:solidFill>
              <a:srgbClr val="0000FF"/>
            </a:solidFill>
            <a:prstDash val="dash"/>
            <a:round/>
            <a:headEnd w="med" len="med" type="none"/>
            <a:tailEnd w="med" len="med" type="none"/>
          </a:ln>
        </p:spPr>
      </p:cxnSp>
      <p:cxnSp>
        <p:nvCxnSpPr>
          <p:cNvPr id="1099" name="Shape 1099"/>
          <p:cNvCxnSpPr>
            <a:stCxn id="1079" idx="2"/>
            <a:endCxn id="1087" idx="0"/>
          </p:cNvCxnSpPr>
          <p:nvPr/>
        </p:nvCxnSpPr>
        <p:spPr>
          <a:xfrm>
            <a:off y="2614160" x="7311504"/>
            <a:ext cy="1329083" cx="0"/>
          </a:xfrm>
          <a:prstGeom prst="straightConnector1">
            <a:avLst/>
          </a:prstGeom>
          <a:noFill/>
          <a:ln w="9525" cap="flat">
            <a:solidFill>
              <a:srgbClr val="0000FF"/>
            </a:solidFill>
            <a:prstDash val="dash"/>
            <a:round/>
            <a:headEnd w="med" len="med" type="none"/>
            <a:tailEnd w="med" len="med" type="none"/>
          </a:ln>
        </p:spPr>
      </p:cxnSp>
      <p:sp>
        <p:nvSpPr>
          <p:cNvPr id="1100" name="Shape 1100"/>
          <p:cNvSpPr txBox="1"/>
          <p:nvPr/>
        </p:nvSpPr>
        <p:spPr>
          <a:xfrm>
            <a:off y="1301641" x="2999619"/>
            <a:ext cy="523200" cx="31463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2800" lang="en" i="0">
                <a:solidFill>
                  <a:schemeClr val="dk1"/>
                </a:solidFill>
                <a:latin typeface="Calibri"/>
                <a:ea typeface="Calibri"/>
                <a:cs typeface="Calibri"/>
                <a:sym typeface="Calibri"/>
              </a:rPr>
              <a:t>Consecutive Parents</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5" name="Shape 1105"/>
        <p:cNvGrpSpPr/>
        <p:nvPr/>
      </p:nvGrpSpPr>
      <p:grpSpPr>
        <a:xfrm>
          <a:off y="0" x="0"/>
          <a:ext cy="0" cx="0"/>
          <a:chOff y="0" x="0"/>
          <a:chExt cy="0" cx="0"/>
        </a:xfrm>
      </p:grpSpPr>
      <p:sp>
        <p:nvSpPr>
          <p:cNvPr id="1106" name="Shape 1106"/>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 i="0">
                <a:solidFill>
                  <a:schemeClr val="dk1"/>
                </a:solidFill>
                <a:latin typeface="Calibri"/>
                <a:ea typeface="Calibri"/>
                <a:cs typeface="Calibri"/>
                <a:sym typeface="Calibri"/>
              </a:rPr>
              <a:t>Type B Subtree</a:t>
            </a:r>
          </a:p>
        </p:txBody>
      </p:sp>
      <p:sp>
        <p:nvSpPr>
          <p:cNvPr id="1107" name="Shape 1107"/>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sp>
        <p:nvSpPr>
          <p:cNvPr id="1108" name="Shape 1108"/>
          <p:cNvSpPr/>
          <p:nvPr/>
        </p:nvSpPr>
        <p:spPr>
          <a:xfrm>
            <a:off y="5317683" x="3069000"/>
            <a:ext cy="621300" cx="864599"/>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109" name="Shape 1109"/>
          <p:cNvSpPr/>
          <p:nvPr/>
        </p:nvSpPr>
        <p:spPr>
          <a:xfrm>
            <a:off y="5317683" x="1393324"/>
            <a:ext cy="621300" cx="864599"/>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110" name="Shape 1110"/>
          <p:cNvSpPr/>
          <p:nvPr/>
        </p:nvSpPr>
        <p:spPr>
          <a:xfrm>
            <a:off y="3940871" x="1393324"/>
            <a:ext cy="621300" cx="864599"/>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SzPct val="25000"/>
              <a:buNone/>
            </a:pPr>
            <a:r>
              <a:rPr strike="noStrike" u="none" b="0" cap="none" baseline="0" sz="3200" lang="en" i="0">
                <a:solidFill>
                  <a:srgbClr val="000000"/>
                </a:solidFill>
                <a:latin typeface="Calibri"/>
                <a:ea typeface="Calibri"/>
                <a:cs typeface="Calibri"/>
                <a:sym typeface="Calibri"/>
              </a:rPr>
              <a:t>x</a:t>
            </a:r>
          </a:p>
        </p:txBody>
      </p:sp>
      <p:sp>
        <p:nvSpPr>
          <p:cNvPr id="1111" name="Shape 1111"/>
          <p:cNvSpPr/>
          <p:nvPr/>
        </p:nvSpPr>
        <p:spPr>
          <a:xfrm>
            <a:off y="3940871" x="3069000"/>
            <a:ext cy="621300" cx="864599"/>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SzPct val="25000"/>
              <a:buNone/>
            </a:pPr>
            <a:r>
              <a:rPr strike="noStrike" u="none" b="0" cap="none" baseline="0" sz="3200" lang="en" i="0">
                <a:solidFill>
                  <a:srgbClr val="000000"/>
                </a:solidFill>
                <a:latin typeface="Calibri"/>
                <a:ea typeface="Calibri"/>
                <a:cs typeface="Calibri"/>
                <a:sym typeface="Calibri"/>
              </a:rPr>
              <a:t>y</a:t>
            </a:r>
          </a:p>
        </p:txBody>
      </p:sp>
      <p:sp>
        <p:nvSpPr>
          <p:cNvPr id="1112" name="Shape 1112"/>
          <p:cNvSpPr/>
          <p:nvPr/>
        </p:nvSpPr>
        <p:spPr>
          <a:xfrm>
            <a:off y="1988856" x="1393324"/>
            <a:ext cy="621300" cx="864599"/>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SzPct val="25000"/>
              <a:buNone/>
            </a:pPr>
            <a:r>
              <a:rPr strike="noStrike" u="none" b="0" cap="none" baseline="0" sz="3200" lang="en" i="0">
                <a:solidFill>
                  <a:srgbClr val="000000"/>
                </a:solidFill>
                <a:latin typeface="Calibri"/>
                <a:ea typeface="Calibri"/>
                <a:cs typeface="Calibri"/>
                <a:sym typeface="Calibri"/>
              </a:rPr>
              <a:t>1</a:t>
            </a:r>
          </a:p>
        </p:txBody>
      </p:sp>
      <p:sp>
        <p:nvSpPr>
          <p:cNvPr id="1113" name="Shape 1113"/>
          <p:cNvSpPr/>
          <p:nvPr/>
        </p:nvSpPr>
        <p:spPr>
          <a:xfrm>
            <a:off y="1988856" x="3069000"/>
            <a:ext cy="621300" cx="864599"/>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SzPct val="25000"/>
              <a:buNone/>
            </a:pPr>
            <a:r>
              <a:rPr strike="noStrike" u="none" b="0" cap="none" baseline="0" sz="3200" lang="en" i="0">
                <a:solidFill>
                  <a:srgbClr val="000000"/>
                </a:solidFill>
                <a:latin typeface="Calibri"/>
                <a:ea typeface="Calibri"/>
                <a:cs typeface="Calibri"/>
                <a:sym typeface="Calibri"/>
              </a:rPr>
              <a:t>2</a:t>
            </a:r>
          </a:p>
        </p:txBody>
      </p:sp>
      <p:sp>
        <p:nvSpPr>
          <p:cNvPr id="1114" name="Shape 1114"/>
          <p:cNvSpPr/>
          <p:nvPr/>
        </p:nvSpPr>
        <p:spPr>
          <a:xfrm>
            <a:off y="1988856" x="5211214"/>
            <a:ext cy="621300" cx="864599"/>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SzPct val="25000"/>
              <a:buNone/>
            </a:pPr>
            <a:r>
              <a:rPr strike="noStrike" u="none" b="0" cap="none" baseline="0" sz="3200" lang="en" i="0">
                <a:solidFill>
                  <a:srgbClr val="000000"/>
                </a:solidFill>
                <a:latin typeface="Calibri"/>
                <a:ea typeface="Calibri"/>
                <a:cs typeface="Calibri"/>
                <a:sym typeface="Calibri"/>
              </a:rPr>
              <a:t>3</a:t>
            </a:r>
          </a:p>
        </p:txBody>
      </p:sp>
      <p:sp>
        <p:nvSpPr>
          <p:cNvPr id="1115" name="Shape 1115"/>
          <p:cNvSpPr/>
          <p:nvPr/>
        </p:nvSpPr>
        <p:spPr>
          <a:xfrm>
            <a:off y="1988856" x="6886892"/>
            <a:ext cy="621300" cx="864599"/>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SzPct val="25000"/>
              <a:buNone/>
            </a:pPr>
            <a:r>
              <a:rPr strike="noStrike" u="none" b="0" cap="none" baseline="0" sz="3200" lang="en" i="0">
                <a:solidFill>
                  <a:srgbClr val="000000"/>
                </a:solidFill>
                <a:latin typeface="Calibri"/>
                <a:ea typeface="Calibri"/>
                <a:cs typeface="Calibri"/>
                <a:sym typeface="Calibri"/>
              </a:rPr>
              <a:t>4</a:t>
            </a:r>
          </a:p>
        </p:txBody>
      </p:sp>
      <p:cxnSp>
        <p:nvCxnSpPr>
          <p:cNvPr id="1116" name="Shape 1116"/>
          <p:cNvCxnSpPr>
            <a:stCxn id="1110" idx="2"/>
            <a:endCxn id="1108" idx="0"/>
          </p:cNvCxnSpPr>
          <p:nvPr/>
        </p:nvCxnSpPr>
        <p:spPr>
          <a:xfrm>
            <a:off y="4562171" x="1825624"/>
            <a:ext cy="755512" cx="1675676"/>
          </a:xfrm>
          <a:prstGeom prst="straightConnector1">
            <a:avLst/>
          </a:prstGeom>
          <a:noFill/>
          <a:ln w="9525" cap="flat">
            <a:solidFill>
              <a:schemeClr val="dk1"/>
            </a:solidFill>
            <a:prstDash val="solid"/>
            <a:round/>
            <a:headEnd w="med" len="med" type="none"/>
            <a:tailEnd w="med" len="med" type="none"/>
          </a:ln>
        </p:spPr>
      </p:cxnSp>
      <p:cxnSp>
        <p:nvCxnSpPr>
          <p:cNvPr id="1117" name="Shape 1117"/>
          <p:cNvCxnSpPr>
            <a:stCxn id="1111" idx="2"/>
            <a:endCxn id="1109" idx="0"/>
          </p:cNvCxnSpPr>
          <p:nvPr/>
        </p:nvCxnSpPr>
        <p:spPr>
          <a:xfrm flipH="1">
            <a:off y="4562171" x="1825624"/>
            <a:ext cy="755512" cx="1675676"/>
          </a:xfrm>
          <a:prstGeom prst="straightConnector1">
            <a:avLst/>
          </a:prstGeom>
          <a:noFill/>
          <a:ln w="9525" cap="flat">
            <a:solidFill>
              <a:schemeClr val="dk1"/>
            </a:solidFill>
            <a:prstDash val="solid"/>
            <a:round/>
            <a:headEnd w="med" len="med" type="none"/>
            <a:tailEnd w="med" len="med" type="none"/>
          </a:ln>
        </p:spPr>
      </p:cxnSp>
      <p:cxnSp>
        <p:nvCxnSpPr>
          <p:cNvPr id="1118" name="Shape 1118"/>
          <p:cNvCxnSpPr>
            <a:stCxn id="1110" idx="2"/>
            <a:endCxn id="1109" idx="0"/>
          </p:cNvCxnSpPr>
          <p:nvPr/>
        </p:nvCxnSpPr>
        <p:spPr>
          <a:xfrm>
            <a:off y="4562171" x="1825624"/>
            <a:ext cy="755512" cx="0"/>
          </a:xfrm>
          <a:prstGeom prst="straightConnector1">
            <a:avLst/>
          </a:prstGeom>
          <a:noFill/>
          <a:ln w="9525" cap="flat">
            <a:solidFill>
              <a:schemeClr val="dk1"/>
            </a:solidFill>
            <a:prstDash val="solid"/>
            <a:round/>
            <a:headEnd w="med" len="med" type="none"/>
            <a:tailEnd w="med" len="med" type="none"/>
          </a:ln>
        </p:spPr>
      </p:cxnSp>
      <p:cxnSp>
        <p:nvCxnSpPr>
          <p:cNvPr id="1119" name="Shape 1119"/>
          <p:cNvCxnSpPr>
            <a:stCxn id="1111" idx="2"/>
            <a:endCxn id="1108" idx="0"/>
          </p:cNvCxnSpPr>
          <p:nvPr/>
        </p:nvCxnSpPr>
        <p:spPr>
          <a:xfrm>
            <a:off y="4562171" x="3501300"/>
            <a:ext cy="755512" cx="0"/>
          </a:xfrm>
          <a:prstGeom prst="straightConnector1">
            <a:avLst/>
          </a:prstGeom>
          <a:noFill/>
          <a:ln w="9525" cap="flat">
            <a:solidFill>
              <a:schemeClr val="dk1"/>
            </a:solidFill>
            <a:prstDash val="solid"/>
            <a:round/>
            <a:headEnd w="med" len="med" type="none"/>
            <a:tailEnd w="med" len="med" type="none"/>
          </a:ln>
        </p:spPr>
      </p:cxnSp>
      <p:cxnSp>
        <p:nvCxnSpPr>
          <p:cNvPr id="1120" name="Shape 1120"/>
          <p:cNvCxnSpPr>
            <a:stCxn id="1112" idx="2"/>
            <a:endCxn id="1110" idx="0"/>
          </p:cNvCxnSpPr>
          <p:nvPr/>
        </p:nvCxnSpPr>
        <p:spPr>
          <a:xfrm>
            <a:off y="2610156" x="1825624"/>
            <a:ext cy="1330715" cx="0"/>
          </a:xfrm>
          <a:prstGeom prst="straightConnector1">
            <a:avLst/>
          </a:prstGeom>
          <a:noFill/>
          <a:ln w="9525" cap="flat">
            <a:solidFill>
              <a:srgbClr val="FF6600"/>
            </a:solidFill>
            <a:prstDash val="solid"/>
            <a:round/>
            <a:headEnd w="med" len="med" type="none"/>
            <a:tailEnd w="med" len="med" type="none"/>
          </a:ln>
        </p:spPr>
      </p:cxnSp>
      <p:cxnSp>
        <p:nvCxnSpPr>
          <p:cNvPr id="1121" name="Shape 1121"/>
          <p:cNvCxnSpPr>
            <a:stCxn id="1114" idx="2"/>
            <a:endCxn id="1110" idx="0"/>
          </p:cNvCxnSpPr>
          <p:nvPr/>
        </p:nvCxnSpPr>
        <p:spPr>
          <a:xfrm flipH="1">
            <a:off y="2610156" x="1825624"/>
            <a:ext cy="1330715" cx="3817890"/>
          </a:xfrm>
          <a:prstGeom prst="straightConnector1">
            <a:avLst/>
          </a:prstGeom>
          <a:noFill/>
          <a:ln w="9525" cap="flat">
            <a:solidFill>
              <a:srgbClr val="FF6600"/>
            </a:solidFill>
            <a:prstDash val="solid"/>
            <a:round/>
            <a:headEnd w="med" len="med" type="none"/>
            <a:tailEnd w="med" len="med" type="none"/>
          </a:ln>
        </p:spPr>
      </p:cxnSp>
      <p:cxnSp>
        <p:nvCxnSpPr>
          <p:cNvPr id="1122" name="Shape 1122"/>
          <p:cNvCxnSpPr>
            <a:stCxn id="1113" idx="2"/>
            <a:endCxn id="1111" idx="0"/>
          </p:cNvCxnSpPr>
          <p:nvPr/>
        </p:nvCxnSpPr>
        <p:spPr>
          <a:xfrm>
            <a:off y="2610156" x="3501300"/>
            <a:ext cy="1330715" cx="0"/>
          </a:xfrm>
          <a:prstGeom prst="straightConnector1">
            <a:avLst/>
          </a:prstGeom>
          <a:noFill/>
          <a:ln w="9525" cap="flat">
            <a:solidFill>
              <a:srgbClr val="FF6600"/>
            </a:solidFill>
            <a:prstDash val="solid"/>
            <a:round/>
            <a:headEnd w="med" len="med" type="none"/>
            <a:tailEnd w="med" len="med" type="none"/>
          </a:ln>
        </p:spPr>
      </p:cxnSp>
      <p:cxnSp>
        <p:nvCxnSpPr>
          <p:cNvPr id="1123" name="Shape 1123"/>
          <p:cNvCxnSpPr>
            <a:stCxn id="1115" idx="2"/>
            <a:endCxn id="1111" idx="0"/>
          </p:cNvCxnSpPr>
          <p:nvPr/>
        </p:nvCxnSpPr>
        <p:spPr>
          <a:xfrm flipH="1">
            <a:off y="2610156" x="3501300"/>
            <a:ext cy="1330715" cx="3817891"/>
          </a:xfrm>
          <a:prstGeom prst="straightConnector1">
            <a:avLst/>
          </a:prstGeom>
          <a:noFill/>
          <a:ln w="9525" cap="flat">
            <a:solidFill>
              <a:srgbClr val="FF6600"/>
            </a:solidFill>
            <a:prstDash val="solid"/>
            <a:round/>
            <a:headEnd w="med" len="med" type="none"/>
            <a:tailEnd w="med" len="med" type="none"/>
          </a:ln>
        </p:spPr>
      </p:cxnSp>
      <p:cxnSp>
        <p:nvCxnSpPr>
          <p:cNvPr id="1124" name="Shape 1124"/>
          <p:cNvCxnSpPr>
            <a:stCxn id="1112" idx="2"/>
          </p:cNvCxnSpPr>
          <p:nvPr/>
        </p:nvCxnSpPr>
        <p:spPr>
          <a:xfrm>
            <a:off y="2610156" x="1825624"/>
            <a:ext cy="1330500" cx="3817800"/>
          </a:xfrm>
          <a:prstGeom prst="straightConnector1">
            <a:avLst/>
          </a:prstGeom>
          <a:noFill/>
          <a:ln w="9525" cap="flat">
            <a:solidFill>
              <a:srgbClr val="FF6600"/>
            </a:solidFill>
            <a:prstDash val="solid"/>
            <a:round/>
            <a:headEnd w="med" len="med" type="none"/>
            <a:tailEnd w="med" len="med" type="none"/>
          </a:ln>
        </p:spPr>
      </p:cxnSp>
      <p:cxnSp>
        <p:nvCxnSpPr>
          <p:cNvPr id="1125" name="Shape 1125"/>
          <p:cNvCxnSpPr>
            <a:stCxn id="1114" idx="2"/>
          </p:cNvCxnSpPr>
          <p:nvPr/>
        </p:nvCxnSpPr>
        <p:spPr>
          <a:xfrm>
            <a:off y="2610156" x="5643514"/>
            <a:ext cy="1330500" cx="0"/>
          </a:xfrm>
          <a:prstGeom prst="straightConnector1">
            <a:avLst/>
          </a:prstGeom>
          <a:noFill/>
          <a:ln w="9525" cap="flat">
            <a:solidFill>
              <a:srgbClr val="FF6600"/>
            </a:solidFill>
            <a:prstDash val="solid"/>
            <a:round/>
            <a:headEnd w="med" len="med" type="none"/>
            <a:tailEnd w="med" len="med" type="none"/>
          </a:ln>
        </p:spPr>
      </p:cxnSp>
      <p:sp>
        <p:nvSpPr>
          <p:cNvPr id="1126" name="Shape 1126"/>
          <p:cNvSpPr/>
          <p:nvPr/>
        </p:nvSpPr>
        <p:spPr>
          <a:xfrm>
            <a:off y="5317683" x="6886892"/>
            <a:ext cy="621300" cx="864599"/>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127" name="Shape 1127"/>
          <p:cNvSpPr/>
          <p:nvPr/>
        </p:nvSpPr>
        <p:spPr>
          <a:xfrm>
            <a:off y="5317683" x="5211214"/>
            <a:ext cy="621300" cx="864599"/>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128" name="Shape 1128"/>
          <p:cNvSpPr/>
          <p:nvPr/>
        </p:nvSpPr>
        <p:spPr>
          <a:xfrm>
            <a:off y="3940871" x="5211214"/>
            <a:ext cy="621300" cx="864599"/>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129" name="Shape 1129"/>
          <p:cNvSpPr/>
          <p:nvPr/>
        </p:nvSpPr>
        <p:spPr>
          <a:xfrm>
            <a:off y="3940871" x="6886892"/>
            <a:ext cy="621300" cx="864599"/>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cxnSp>
        <p:nvCxnSpPr>
          <p:cNvPr id="1130" name="Shape 1130"/>
          <p:cNvCxnSpPr>
            <a:stCxn id="1128" idx="2"/>
            <a:endCxn id="1126" idx="0"/>
          </p:cNvCxnSpPr>
          <p:nvPr/>
        </p:nvCxnSpPr>
        <p:spPr>
          <a:xfrm>
            <a:off y="4562171" x="5643514"/>
            <a:ext cy="755512" cx="1675677"/>
          </a:xfrm>
          <a:prstGeom prst="straightConnector1">
            <a:avLst/>
          </a:prstGeom>
          <a:noFill/>
          <a:ln w="9525" cap="flat">
            <a:solidFill>
              <a:schemeClr val="dk1"/>
            </a:solidFill>
            <a:prstDash val="solid"/>
            <a:round/>
            <a:headEnd w="med" len="med" type="none"/>
            <a:tailEnd w="med" len="med" type="none"/>
          </a:ln>
        </p:spPr>
      </p:cxnSp>
      <p:cxnSp>
        <p:nvCxnSpPr>
          <p:cNvPr id="1131" name="Shape 1131"/>
          <p:cNvCxnSpPr>
            <a:stCxn id="1129" idx="2"/>
            <a:endCxn id="1127" idx="0"/>
          </p:cNvCxnSpPr>
          <p:nvPr/>
        </p:nvCxnSpPr>
        <p:spPr>
          <a:xfrm flipH="1">
            <a:off y="4562171" x="5643514"/>
            <a:ext cy="755512" cx="1675677"/>
          </a:xfrm>
          <a:prstGeom prst="straightConnector1">
            <a:avLst/>
          </a:prstGeom>
          <a:noFill/>
          <a:ln w="9525" cap="flat">
            <a:solidFill>
              <a:schemeClr val="dk1"/>
            </a:solidFill>
            <a:prstDash val="solid"/>
            <a:round/>
            <a:headEnd w="med" len="med" type="none"/>
            <a:tailEnd w="med" len="med" type="none"/>
          </a:ln>
        </p:spPr>
      </p:cxnSp>
      <p:cxnSp>
        <p:nvCxnSpPr>
          <p:cNvPr id="1132" name="Shape 1132"/>
          <p:cNvCxnSpPr>
            <a:stCxn id="1128" idx="2"/>
            <a:endCxn id="1127" idx="0"/>
          </p:cNvCxnSpPr>
          <p:nvPr/>
        </p:nvCxnSpPr>
        <p:spPr>
          <a:xfrm>
            <a:off y="4562171" x="5643514"/>
            <a:ext cy="755512" cx="0"/>
          </a:xfrm>
          <a:prstGeom prst="straightConnector1">
            <a:avLst/>
          </a:prstGeom>
          <a:noFill/>
          <a:ln w="9525" cap="flat">
            <a:solidFill>
              <a:schemeClr val="dk1"/>
            </a:solidFill>
            <a:prstDash val="solid"/>
            <a:round/>
            <a:headEnd w="med" len="med" type="none"/>
            <a:tailEnd w="med" len="med" type="none"/>
          </a:ln>
        </p:spPr>
      </p:cxnSp>
      <p:cxnSp>
        <p:nvCxnSpPr>
          <p:cNvPr id="1133" name="Shape 1133"/>
          <p:cNvCxnSpPr>
            <a:stCxn id="1129" idx="2"/>
            <a:endCxn id="1126" idx="0"/>
          </p:cNvCxnSpPr>
          <p:nvPr/>
        </p:nvCxnSpPr>
        <p:spPr>
          <a:xfrm>
            <a:off y="4562171" x="7319192"/>
            <a:ext cy="755512" cx="0"/>
          </a:xfrm>
          <a:prstGeom prst="straightConnector1">
            <a:avLst/>
          </a:prstGeom>
          <a:noFill/>
          <a:ln w="9525" cap="flat">
            <a:solidFill>
              <a:schemeClr val="dk1"/>
            </a:solidFill>
            <a:prstDash val="solid"/>
            <a:round/>
            <a:headEnd w="med" len="med" type="none"/>
            <a:tailEnd w="med" len="med" type="none"/>
          </a:ln>
        </p:spPr>
      </p:cxnSp>
      <p:cxnSp>
        <p:nvCxnSpPr>
          <p:cNvPr id="1134" name="Shape 1134"/>
          <p:cNvCxnSpPr>
            <a:stCxn id="1115" idx="2"/>
            <a:endCxn id="1129" idx="0"/>
          </p:cNvCxnSpPr>
          <p:nvPr/>
        </p:nvCxnSpPr>
        <p:spPr>
          <a:xfrm>
            <a:off y="2610156" x="7319192"/>
            <a:ext cy="1330715" cx="0"/>
          </a:xfrm>
          <a:prstGeom prst="straightConnector1">
            <a:avLst/>
          </a:prstGeom>
          <a:noFill/>
          <a:ln w="9525" cap="flat">
            <a:solidFill>
              <a:srgbClr val="FF6600"/>
            </a:solidFill>
            <a:prstDash val="solid"/>
            <a:round/>
            <a:headEnd w="med" len="med" type="none"/>
            <a:tailEnd w="med" len="med" type="none"/>
          </a:ln>
        </p:spPr>
      </p:cxnSp>
      <p:cxnSp>
        <p:nvCxnSpPr>
          <p:cNvPr id="1135" name="Shape 1135"/>
          <p:cNvCxnSpPr>
            <a:stCxn id="1129" idx="0"/>
            <a:endCxn id="1113" idx="2"/>
          </p:cNvCxnSpPr>
          <p:nvPr/>
        </p:nvCxnSpPr>
        <p:spPr>
          <a:xfrm rot="10800000">
            <a:off y="2610156" x="3501300"/>
            <a:ext cy="1330715" cx="3817891"/>
          </a:xfrm>
          <a:prstGeom prst="straightConnector1">
            <a:avLst/>
          </a:prstGeom>
          <a:noFill/>
          <a:ln w="9525" cap="flat">
            <a:solidFill>
              <a:srgbClr val="FF6600"/>
            </a:solidFill>
            <a:prstDash val="solid"/>
            <a:round/>
            <a:headEnd w="med" len="med" type="none"/>
            <a:tailEnd w="med" len="med" type="none"/>
          </a:ln>
        </p:spPr>
      </p:cxnSp>
      <p:sp>
        <p:nvSpPr>
          <p:cNvPr id="1136" name="Shape 1136"/>
          <p:cNvSpPr txBox="1"/>
          <p:nvPr/>
        </p:nvSpPr>
        <p:spPr>
          <a:xfrm>
            <a:off y="1301641" x="3237198"/>
            <a:ext cy="523200" cx="24254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2800" lang="en" i="0">
                <a:solidFill>
                  <a:schemeClr val="dk1"/>
                </a:solidFill>
                <a:latin typeface="Calibri"/>
                <a:ea typeface="Calibri"/>
                <a:cs typeface="Calibri"/>
                <a:sym typeface="Calibri"/>
              </a:rPr>
              <a:t>Strided Parents</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1" name="Shape 1141"/>
        <p:cNvGrpSpPr/>
        <p:nvPr/>
      </p:nvGrpSpPr>
      <p:grpSpPr>
        <a:xfrm>
          <a:off y="0" x="0"/>
          <a:ext cy="0" cx="0"/>
          <a:chOff y="0" x="0"/>
          <a:chExt cy="0" cx="0"/>
        </a:xfrm>
      </p:grpSpPr>
      <p:sp>
        <p:nvSpPr>
          <p:cNvPr id="1142" name="Shape 1142"/>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 i="0">
                <a:solidFill>
                  <a:schemeClr val="dk1"/>
                </a:solidFill>
                <a:latin typeface="Calibri"/>
                <a:ea typeface="Calibri"/>
                <a:cs typeface="Calibri"/>
                <a:sym typeface="Calibri"/>
              </a:rPr>
              <a:t>AB FatTree</a:t>
            </a:r>
          </a:p>
        </p:txBody>
      </p:sp>
      <p:sp>
        <p:nvSpPr>
          <p:cNvPr id="1143" name="Shape 1143"/>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sp>
        <p:nvSpPr>
          <p:cNvPr id="1144" name="Shape 1144"/>
          <p:cNvSpPr/>
          <p:nvPr/>
        </p:nvSpPr>
        <p:spPr>
          <a:xfrm>
            <a:off y="3785608" x="5022328"/>
            <a:ext cy="2271900" cx="2926199"/>
          </a:xfrm>
          <a:prstGeom prst="rect">
            <a:avLst/>
          </a:prstGeom>
          <a:noFill/>
          <a:ln w="28575" cap="flat">
            <a:solidFill>
              <a:srgbClr val="FF66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660066"/>
              </a:solidFill>
              <a:latin typeface="Calibri"/>
              <a:ea typeface="Calibri"/>
              <a:cs typeface="Calibri"/>
              <a:sym typeface="Calibri"/>
            </a:endParaRPr>
          </a:p>
        </p:txBody>
      </p:sp>
      <p:sp>
        <p:nvSpPr>
          <p:cNvPr id="1145" name="Shape 1145"/>
          <p:cNvSpPr/>
          <p:nvPr/>
        </p:nvSpPr>
        <p:spPr>
          <a:xfrm>
            <a:off y="3785608" x="1204437"/>
            <a:ext cy="2271900" cx="2919899"/>
          </a:xfrm>
          <a:prstGeom prst="rect">
            <a:avLst/>
          </a:prstGeom>
          <a:noFill/>
          <a:ln w="28575" cap="flat">
            <a:solidFill>
              <a:srgbClr val="0000FF"/>
            </a:solidFill>
            <a:prstDash val="dash"/>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146" name="Shape 1146"/>
          <p:cNvSpPr/>
          <p:nvPr/>
        </p:nvSpPr>
        <p:spPr>
          <a:xfrm>
            <a:off y="5317683" x="3069000"/>
            <a:ext cy="621300" cx="864599"/>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147" name="Shape 1147"/>
          <p:cNvSpPr/>
          <p:nvPr/>
        </p:nvSpPr>
        <p:spPr>
          <a:xfrm>
            <a:off y="5317683" x="1393324"/>
            <a:ext cy="621300" cx="864599"/>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148" name="Shape 1148"/>
          <p:cNvSpPr/>
          <p:nvPr/>
        </p:nvSpPr>
        <p:spPr>
          <a:xfrm>
            <a:off y="3940871" x="1393324"/>
            <a:ext cy="621300" cx="864599"/>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3200" i="0">
              <a:solidFill>
                <a:srgbClr val="000000"/>
              </a:solidFill>
              <a:latin typeface="Calibri"/>
              <a:ea typeface="Calibri"/>
              <a:cs typeface="Calibri"/>
              <a:sym typeface="Calibri"/>
            </a:endParaRPr>
          </a:p>
        </p:txBody>
      </p:sp>
      <p:sp>
        <p:nvSpPr>
          <p:cNvPr id="1149" name="Shape 1149"/>
          <p:cNvSpPr/>
          <p:nvPr/>
        </p:nvSpPr>
        <p:spPr>
          <a:xfrm>
            <a:off y="3940871" x="3069000"/>
            <a:ext cy="621300" cx="864599"/>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3200" i="0">
              <a:solidFill>
                <a:srgbClr val="000000"/>
              </a:solidFill>
              <a:latin typeface="Calibri"/>
              <a:ea typeface="Calibri"/>
              <a:cs typeface="Calibri"/>
              <a:sym typeface="Calibri"/>
            </a:endParaRPr>
          </a:p>
        </p:txBody>
      </p:sp>
      <p:sp>
        <p:nvSpPr>
          <p:cNvPr id="1150" name="Shape 1150"/>
          <p:cNvSpPr/>
          <p:nvPr/>
        </p:nvSpPr>
        <p:spPr>
          <a:xfrm>
            <a:off y="1988856" x="1393324"/>
            <a:ext cy="621300" cx="864599"/>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3200" i="0">
              <a:solidFill>
                <a:srgbClr val="000000"/>
              </a:solidFill>
              <a:latin typeface="Calibri"/>
              <a:ea typeface="Calibri"/>
              <a:cs typeface="Calibri"/>
              <a:sym typeface="Calibri"/>
            </a:endParaRPr>
          </a:p>
        </p:txBody>
      </p:sp>
      <p:sp>
        <p:nvSpPr>
          <p:cNvPr id="1151" name="Shape 1151"/>
          <p:cNvSpPr/>
          <p:nvPr/>
        </p:nvSpPr>
        <p:spPr>
          <a:xfrm>
            <a:off y="1988856" x="3069000"/>
            <a:ext cy="621300" cx="864599"/>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3200" i="0">
              <a:solidFill>
                <a:srgbClr val="000000"/>
              </a:solidFill>
              <a:latin typeface="Calibri"/>
              <a:ea typeface="Calibri"/>
              <a:cs typeface="Calibri"/>
              <a:sym typeface="Calibri"/>
            </a:endParaRPr>
          </a:p>
        </p:txBody>
      </p:sp>
      <p:sp>
        <p:nvSpPr>
          <p:cNvPr id="1152" name="Shape 1152"/>
          <p:cNvSpPr/>
          <p:nvPr/>
        </p:nvSpPr>
        <p:spPr>
          <a:xfrm>
            <a:off y="1988856" x="5211214"/>
            <a:ext cy="621300" cx="864599"/>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3200" i="0">
              <a:solidFill>
                <a:srgbClr val="000000"/>
              </a:solidFill>
              <a:latin typeface="Calibri"/>
              <a:ea typeface="Calibri"/>
              <a:cs typeface="Calibri"/>
              <a:sym typeface="Calibri"/>
            </a:endParaRPr>
          </a:p>
        </p:txBody>
      </p:sp>
      <p:sp>
        <p:nvSpPr>
          <p:cNvPr id="1153" name="Shape 1153"/>
          <p:cNvSpPr/>
          <p:nvPr/>
        </p:nvSpPr>
        <p:spPr>
          <a:xfrm>
            <a:off y="1988856" x="6886892"/>
            <a:ext cy="621300" cx="864599"/>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3200" i="0">
              <a:solidFill>
                <a:srgbClr val="000000"/>
              </a:solidFill>
              <a:latin typeface="Calibri"/>
              <a:ea typeface="Calibri"/>
              <a:cs typeface="Calibri"/>
              <a:sym typeface="Calibri"/>
            </a:endParaRPr>
          </a:p>
        </p:txBody>
      </p:sp>
      <p:cxnSp>
        <p:nvCxnSpPr>
          <p:cNvPr id="1154" name="Shape 1154"/>
          <p:cNvCxnSpPr>
            <a:stCxn id="1148" idx="2"/>
            <a:endCxn id="1146" idx="0"/>
          </p:cNvCxnSpPr>
          <p:nvPr/>
        </p:nvCxnSpPr>
        <p:spPr>
          <a:xfrm>
            <a:off y="4562171" x="1825624"/>
            <a:ext cy="755512" cx="1675676"/>
          </a:xfrm>
          <a:prstGeom prst="straightConnector1">
            <a:avLst/>
          </a:prstGeom>
          <a:noFill/>
          <a:ln w="9525" cap="flat">
            <a:solidFill>
              <a:schemeClr val="dk1"/>
            </a:solidFill>
            <a:prstDash val="solid"/>
            <a:round/>
            <a:headEnd w="med" len="med" type="none"/>
            <a:tailEnd w="med" len="med" type="none"/>
          </a:ln>
        </p:spPr>
      </p:cxnSp>
      <p:cxnSp>
        <p:nvCxnSpPr>
          <p:cNvPr id="1155" name="Shape 1155"/>
          <p:cNvCxnSpPr>
            <a:stCxn id="1149" idx="2"/>
            <a:endCxn id="1147" idx="0"/>
          </p:cNvCxnSpPr>
          <p:nvPr/>
        </p:nvCxnSpPr>
        <p:spPr>
          <a:xfrm flipH="1">
            <a:off y="4562171" x="1825624"/>
            <a:ext cy="755512" cx="1675676"/>
          </a:xfrm>
          <a:prstGeom prst="straightConnector1">
            <a:avLst/>
          </a:prstGeom>
          <a:noFill/>
          <a:ln w="9525" cap="flat">
            <a:solidFill>
              <a:schemeClr val="dk1"/>
            </a:solidFill>
            <a:prstDash val="solid"/>
            <a:round/>
            <a:headEnd w="med" len="med" type="none"/>
            <a:tailEnd w="med" len="med" type="none"/>
          </a:ln>
        </p:spPr>
      </p:cxnSp>
      <p:cxnSp>
        <p:nvCxnSpPr>
          <p:cNvPr id="1156" name="Shape 1156"/>
          <p:cNvCxnSpPr>
            <a:stCxn id="1148" idx="2"/>
            <a:endCxn id="1147" idx="0"/>
          </p:cNvCxnSpPr>
          <p:nvPr/>
        </p:nvCxnSpPr>
        <p:spPr>
          <a:xfrm>
            <a:off y="4562171" x="1825624"/>
            <a:ext cy="755512" cx="0"/>
          </a:xfrm>
          <a:prstGeom prst="straightConnector1">
            <a:avLst/>
          </a:prstGeom>
          <a:noFill/>
          <a:ln w="9525" cap="flat">
            <a:solidFill>
              <a:schemeClr val="dk1"/>
            </a:solidFill>
            <a:prstDash val="solid"/>
            <a:round/>
            <a:headEnd w="med" len="med" type="none"/>
            <a:tailEnd w="med" len="med" type="none"/>
          </a:ln>
        </p:spPr>
      </p:cxnSp>
      <p:cxnSp>
        <p:nvCxnSpPr>
          <p:cNvPr id="1157" name="Shape 1157"/>
          <p:cNvCxnSpPr>
            <a:stCxn id="1149" idx="2"/>
            <a:endCxn id="1146" idx="0"/>
          </p:cNvCxnSpPr>
          <p:nvPr/>
        </p:nvCxnSpPr>
        <p:spPr>
          <a:xfrm>
            <a:off y="4562171" x="3501300"/>
            <a:ext cy="755512" cx="0"/>
          </a:xfrm>
          <a:prstGeom prst="straightConnector1">
            <a:avLst/>
          </a:prstGeom>
          <a:noFill/>
          <a:ln w="9525" cap="flat">
            <a:solidFill>
              <a:schemeClr val="dk1"/>
            </a:solidFill>
            <a:prstDash val="solid"/>
            <a:round/>
            <a:headEnd w="med" len="med" type="none"/>
            <a:tailEnd w="med" len="med" type="none"/>
          </a:ln>
        </p:spPr>
      </p:cxnSp>
      <p:cxnSp>
        <p:nvCxnSpPr>
          <p:cNvPr id="1158" name="Shape 1158"/>
          <p:cNvCxnSpPr>
            <a:stCxn id="1150" idx="2"/>
            <a:endCxn id="1148" idx="0"/>
          </p:cNvCxnSpPr>
          <p:nvPr/>
        </p:nvCxnSpPr>
        <p:spPr>
          <a:xfrm>
            <a:off y="2610156" x="1825624"/>
            <a:ext cy="1330715" cx="0"/>
          </a:xfrm>
          <a:prstGeom prst="straightConnector1">
            <a:avLst/>
          </a:prstGeom>
          <a:noFill/>
          <a:ln w="28575" cap="flat">
            <a:solidFill>
              <a:srgbClr val="0000FF"/>
            </a:solidFill>
            <a:prstDash val="dash"/>
            <a:round/>
            <a:headEnd w="med" len="med" type="none"/>
            <a:tailEnd w="med" len="med" type="none"/>
          </a:ln>
        </p:spPr>
      </p:cxnSp>
      <p:cxnSp>
        <p:nvCxnSpPr>
          <p:cNvPr id="1159" name="Shape 1159"/>
          <p:cNvCxnSpPr>
            <a:stCxn id="1151" idx="2"/>
            <a:endCxn id="1148" idx="0"/>
          </p:cNvCxnSpPr>
          <p:nvPr/>
        </p:nvCxnSpPr>
        <p:spPr>
          <a:xfrm flipH="1">
            <a:off y="2610156" x="1825624"/>
            <a:ext cy="1330715" cx="1675676"/>
          </a:xfrm>
          <a:prstGeom prst="straightConnector1">
            <a:avLst/>
          </a:prstGeom>
          <a:noFill/>
          <a:ln w="28575" cap="flat">
            <a:solidFill>
              <a:srgbClr val="0000FF"/>
            </a:solidFill>
            <a:prstDash val="dash"/>
            <a:round/>
            <a:headEnd w="med" len="med" type="none"/>
            <a:tailEnd w="med" len="med" type="none"/>
          </a:ln>
        </p:spPr>
      </p:cxnSp>
      <p:cxnSp>
        <p:nvCxnSpPr>
          <p:cNvPr id="1160" name="Shape 1160"/>
          <p:cNvCxnSpPr>
            <a:stCxn id="1152" idx="2"/>
            <a:endCxn id="1149" idx="0"/>
          </p:cNvCxnSpPr>
          <p:nvPr/>
        </p:nvCxnSpPr>
        <p:spPr>
          <a:xfrm flipH="1">
            <a:off y="2610156" x="3501300"/>
            <a:ext cy="1330715" cx="2142213"/>
          </a:xfrm>
          <a:prstGeom prst="straightConnector1">
            <a:avLst/>
          </a:prstGeom>
          <a:noFill/>
          <a:ln w="28575" cap="flat">
            <a:solidFill>
              <a:srgbClr val="0000FF"/>
            </a:solidFill>
            <a:prstDash val="dash"/>
            <a:round/>
            <a:headEnd w="med" len="med" type="none"/>
            <a:tailEnd w="med" len="med" type="none"/>
          </a:ln>
        </p:spPr>
      </p:cxnSp>
      <p:cxnSp>
        <p:nvCxnSpPr>
          <p:cNvPr id="1161" name="Shape 1161"/>
          <p:cNvCxnSpPr>
            <a:stCxn id="1153" idx="2"/>
            <a:endCxn id="1149" idx="0"/>
          </p:cNvCxnSpPr>
          <p:nvPr/>
        </p:nvCxnSpPr>
        <p:spPr>
          <a:xfrm flipH="1">
            <a:off y="2610156" x="3501300"/>
            <a:ext cy="1330715" cx="3817891"/>
          </a:xfrm>
          <a:prstGeom prst="straightConnector1">
            <a:avLst/>
          </a:prstGeom>
          <a:noFill/>
          <a:ln w="28575" cap="flat">
            <a:solidFill>
              <a:srgbClr val="0000FF"/>
            </a:solidFill>
            <a:prstDash val="dash"/>
            <a:round/>
            <a:headEnd w="med" len="med" type="none"/>
            <a:tailEnd w="med" len="med" type="none"/>
          </a:ln>
        </p:spPr>
      </p:cxnSp>
      <p:cxnSp>
        <p:nvCxnSpPr>
          <p:cNvPr id="1162" name="Shape 1162"/>
          <p:cNvCxnSpPr>
            <a:stCxn id="1150" idx="2"/>
          </p:cNvCxnSpPr>
          <p:nvPr/>
        </p:nvCxnSpPr>
        <p:spPr>
          <a:xfrm>
            <a:off y="2610156" x="1825624"/>
            <a:ext cy="1330500" cx="3817800"/>
          </a:xfrm>
          <a:prstGeom prst="straightConnector1">
            <a:avLst/>
          </a:prstGeom>
          <a:noFill/>
          <a:ln w="9525" cap="flat">
            <a:solidFill>
              <a:srgbClr val="FF6600"/>
            </a:solidFill>
            <a:prstDash val="solid"/>
            <a:round/>
            <a:headEnd w="med" len="med" type="none"/>
            <a:tailEnd w="med" len="med" type="none"/>
          </a:ln>
        </p:spPr>
      </p:cxnSp>
      <p:cxnSp>
        <p:nvCxnSpPr>
          <p:cNvPr id="1163" name="Shape 1163"/>
          <p:cNvCxnSpPr>
            <a:stCxn id="1152" idx="2"/>
          </p:cNvCxnSpPr>
          <p:nvPr/>
        </p:nvCxnSpPr>
        <p:spPr>
          <a:xfrm>
            <a:off y="2610156" x="5643514"/>
            <a:ext cy="1330500" cx="0"/>
          </a:xfrm>
          <a:prstGeom prst="straightConnector1">
            <a:avLst/>
          </a:prstGeom>
          <a:noFill/>
          <a:ln w="9525" cap="flat">
            <a:solidFill>
              <a:srgbClr val="FF6600"/>
            </a:solidFill>
            <a:prstDash val="solid"/>
            <a:round/>
            <a:headEnd w="med" len="med" type="none"/>
            <a:tailEnd w="med" len="med" type="none"/>
          </a:ln>
        </p:spPr>
      </p:cxnSp>
      <p:sp>
        <p:nvSpPr>
          <p:cNvPr id="1164" name="Shape 1164"/>
          <p:cNvSpPr/>
          <p:nvPr/>
        </p:nvSpPr>
        <p:spPr>
          <a:xfrm>
            <a:off y="5317683" x="6886892"/>
            <a:ext cy="621300" cx="864599"/>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165" name="Shape 1165"/>
          <p:cNvSpPr/>
          <p:nvPr/>
        </p:nvSpPr>
        <p:spPr>
          <a:xfrm>
            <a:off y="5317683" x="5211214"/>
            <a:ext cy="621300" cx="864599"/>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166" name="Shape 1166"/>
          <p:cNvSpPr/>
          <p:nvPr/>
        </p:nvSpPr>
        <p:spPr>
          <a:xfrm>
            <a:off y="3940871" x="5211214"/>
            <a:ext cy="621300" cx="864599"/>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167" name="Shape 1167"/>
          <p:cNvSpPr/>
          <p:nvPr/>
        </p:nvSpPr>
        <p:spPr>
          <a:xfrm>
            <a:off y="3940871" x="6886892"/>
            <a:ext cy="621300" cx="864599"/>
          </a:xfrm>
          <a:prstGeom prst="rect">
            <a:avLst/>
          </a:prstGeom>
          <a:solidFill>
            <a:srgbClr val="FFFFFF"/>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cxnSp>
        <p:nvCxnSpPr>
          <p:cNvPr id="1168" name="Shape 1168"/>
          <p:cNvCxnSpPr>
            <a:stCxn id="1166" idx="2"/>
            <a:endCxn id="1164" idx="0"/>
          </p:cNvCxnSpPr>
          <p:nvPr/>
        </p:nvCxnSpPr>
        <p:spPr>
          <a:xfrm>
            <a:off y="4562171" x="5643514"/>
            <a:ext cy="755512" cx="1675677"/>
          </a:xfrm>
          <a:prstGeom prst="straightConnector1">
            <a:avLst/>
          </a:prstGeom>
          <a:noFill/>
          <a:ln w="9525" cap="flat">
            <a:solidFill>
              <a:schemeClr val="dk1"/>
            </a:solidFill>
            <a:prstDash val="solid"/>
            <a:round/>
            <a:headEnd w="med" len="med" type="none"/>
            <a:tailEnd w="med" len="med" type="none"/>
          </a:ln>
        </p:spPr>
      </p:cxnSp>
      <p:cxnSp>
        <p:nvCxnSpPr>
          <p:cNvPr id="1169" name="Shape 1169"/>
          <p:cNvCxnSpPr>
            <a:stCxn id="1167" idx="2"/>
            <a:endCxn id="1165" idx="0"/>
          </p:cNvCxnSpPr>
          <p:nvPr/>
        </p:nvCxnSpPr>
        <p:spPr>
          <a:xfrm flipH="1">
            <a:off y="4562171" x="5643514"/>
            <a:ext cy="755512" cx="1675677"/>
          </a:xfrm>
          <a:prstGeom prst="straightConnector1">
            <a:avLst/>
          </a:prstGeom>
          <a:noFill/>
          <a:ln w="9525" cap="flat">
            <a:solidFill>
              <a:schemeClr val="dk1"/>
            </a:solidFill>
            <a:prstDash val="solid"/>
            <a:round/>
            <a:headEnd w="med" len="med" type="none"/>
            <a:tailEnd w="med" len="med" type="none"/>
          </a:ln>
        </p:spPr>
      </p:cxnSp>
      <p:cxnSp>
        <p:nvCxnSpPr>
          <p:cNvPr id="1170" name="Shape 1170"/>
          <p:cNvCxnSpPr>
            <a:stCxn id="1166" idx="2"/>
            <a:endCxn id="1165" idx="0"/>
          </p:cNvCxnSpPr>
          <p:nvPr/>
        </p:nvCxnSpPr>
        <p:spPr>
          <a:xfrm>
            <a:off y="4562171" x="5643514"/>
            <a:ext cy="755512" cx="0"/>
          </a:xfrm>
          <a:prstGeom prst="straightConnector1">
            <a:avLst/>
          </a:prstGeom>
          <a:noFill/>
          <a:ln w="9525" cap="flat">
            <a:solidFill>
              <a:schemeClr val="dk1"/>
            </a:solidFill>
            <a:prstDash val="solid"/>
            <a:round/>
            <a:headEnd w="med" len="med" type="none"/>
            <a:tailEnd w="med" len="med" type="none"/>
          </a:ln>
        </p:spPr>
      </p:cxnSp>
      <p:cxnSp>
        <p:nvCxnSpPr>
          <p:cNvPr id="1171" name="Shape 1171"/>
          <p:cNvCxnSpPr>
            <a:stCxn id="1167" idx="2"/>
            <a:endCxn id="1164" idx="0"/>
          </p:cNvCxnSpPr>
          <p:nvPr/>
        </p:nvCxnSpPr>
        <p:spPr>
          <a:xfrm>
            <a:off y="4562171" x="7319192"/>
            <a:ext cy="755512" cx="0"/>
          </a:xfrm>
          <a:prstGeom prst="straightConnector1">
            <a:avLst/>
          </a:prstGeom>
          <a:noFill/>
          <a:ln w="9525" cap="flat">
            <a:solidFill>
              <a:schemeClr val="dk1"/>
            </a:solidFill>
            <a:prstDash val="solid"/>
            <a:round/>
            <a:headEnd w="med" len="med" type="none"/>
            <a:tailEnd w="med" len="med" type="none"/>
          </a:ln>
        </p:spPr>
      </p:cxnSp>
      <p:cxnSp>
        <p:nvCxnSpPr>
          <p:cNvPr id="1172" name="Shape 1172"/>
          <p:cNvCxnSpPr>
            <a:stCxn id="1153" idx="2"/>
            <a:endCxn id="1167" idx="0"/>
          </p:cNvCxnSpPr>
          <p:nvPr/>
        </p:nvCxnSpPr>
        <p:spPr>
          <a:xfrm>
            <a:off y="2610156" x="7319192"/>
            <a:ext cy="1330715" cx="0"/>
          </a:xfrm>
          <a:prstGeom prst="straightConnector1">
            <a:avLst/>
          </a:prstGeom>
          <a:noFill/>
          <a:ln w="9525" cap="flat">
            <a:solidFill>
              <a:srgbClr val="FF6600"/>
            </a:solidFill>
            <a:prstDash val="solid"/>
            <a:round/>
            <a:headEnd w="med" len="med" type="none"/>
            <a:tailEnd w="med" len="med" type="none"/>
          </a:ln>
        </p:spPr>
      </p:cxnSp>
      <p:cxnSp>
        <p:nvCxnSpPr>
          <p:cNvPr id="1173" name="Shape 1173"/>
          <p:cNvCxnSpPr>
            <a:stCxn id="1167" idx="0"/>
            <a:endCxn id="1151" idx="2"/>
          </p:cNvCxnSpPr>
          <p:nvPr/>
        </p:nvCxnSpPr>
        <p:spPr>
          <a:xfrm rot="10800000">
            <a:off y="2610156" x="3501300"/>
            <a:ext cy="1330715" cx="3817891"/>
          </a:xfrm>
          <a:prstGeom prst="straightConnector1">
            <a:avLst/>
          </a:prstGeom>
          <a:noFill/>
          <a:ln w="9525" cap="flat">
            <a:solidFill>
              <a:srgbClr val="FF6600"/>
            </a:solidFill>
            <a:prstDash val="solid"/>
            <a:round/>
            <a:headEnd w="med" len="med" type="none"/>
            <a:tailEnd w="med" len="med" type="none"/>
          </a:ln>
        </p:spPr>
      </p:cxn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8" name="Shape 1178"/>
        <p:cNvGrpSpPr/>
        <p:nvPr/>
      </p:nvGrpSpPr>
      <p:grpSpPr>
        <a:xfrm>
          <a:off y="0" x="0"/>
          <a:ext cy="0" cx="0"/>
          <a:chOff y="0" x="0"/>
          <a:chExt cy="0" cx="0"/>
        </a:xfrm>
      </p:grpSpPr>
      <p:sp>
        <p:nvSpPr>
          <p:cNvPr id="1179" name="Shape 1179"/>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 i="0">
                <a:solidFill>
                  <a:schemeClr val="dk1"/>
                </a:solidFill>
                <a:latin typeface="Calibri"/>
                <a:ea typeface="Calibri"/>
                <a:cs typeface="Calibri"/>
                <a:sym typeface="Calibri"/>
              </a:rPr>
              <a:t>Alternatives in AB FatTrees</a:t>
            </a:r>
          </a:p>
        </p:txBody>
      </p:sp>
      <p:sp>
        <p:nvSpPr>
          <p:cNvPr id="1180" name="Shape 1180"/>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sp>
        <p:nvSpPr>
          <p:cNvPr id="1181" name="Shape 1181"/>
          <p:cNvSpPr txBox="1"/>
          <p:nvPr>
            <p:ph idx="1" type="body"/>
          </p:nvPr>
        </p:nvSpPr>
        <p:spPr>
          <a:xfrm>
            <a:off y="4916671" x="457200"/>
            <a:ext cy="1209600" cx="5735700"/>
          </a:xfrm>
          <a:prstGeom prst="rect">
            <a:avLst/>
          </a:prstGeom>
          <a:noFill/>
          <a:ln>
            <a:noFill/>
          </a:ln>
        </p:spPr>
        <p:txBody>
          <a:bodyPr bIns="45700" rIns="91425" lIns="91425" tIns="45700" anchor="t" anchorCtr="0">
            <a:noAutofit/>
          </a:bodyPr>
          <a:lstStyle/>
          <a:p>
            <a:pPr algn="l" rtl="0" lvl="0" marR="0" indent="-342900" marL="342900">
              <a:spcBef>
                <a:spcPts val="0"/>
              </a:spcBef>
              <a:buClr>
                <a:schemeClr val="dk1"/>
              </a:buClr>
              <a:buSzPct val="100000"/>
              <a:buFont typeface="Calibri"/>
              <a:buChar char="•"/>
            </a:pPr>
            <a:r>
              <a:rPr strike="noStrike" u="none" b="0" cap="none" baseline="0" sz="2400" lang="en" i="0">
                <a:solidFill>
                  <a:schemeClr val="dk1"/>
                </a:solidFill>
                <a:latin typeface="Calibri"/>
                <a:ea typeface="Calibri"/>
                <a:cs typeface="Calibri"/>
                <a:sym typeface="Calibri"/>
              </a:rPr>
              <a:t>More nodes have alternative, direct paths</a:t>
            </a:r>
          </a:p>
          <a:p>
            <a:pPr algn="l" rtl="0" lvl="0" marR="0" indent="-342900" marL="342900">
              <a:spcBef>
                <a:spcPts val="480"/>
              </a:spcBef>
              <a:buClr>
                <a:schemeClr val="dk1"/>
              </a:buClr>
              <a:buSzPct val="100000"/>
              <a:buFont typeface="Calibri"/>
              <a:buChar char="•"/>
            </a:pPr>
            <a:r>
              <a:rPr strike="noStrike" u="none" b="0" cap="none" baseline="0" sz="2400" lang="en" i="0">
                <a:solidFill>
                  <a:schemeClr val="dk1"/>
                </a:solidFill>
                <a:latin typeface="Calibri"/>
                <a:ea typeface="Calibri"/>
                <a:cs typeface="Calibri"/>
                <a:sym typeface="Calibri"/>
              </a:rPr>
              <a:t>One hop away from node with an alternative</a:t>
            </a:r>
          </a:p>
        </p:txBody>
      </p:sp>
      <p:sp>
        <p:nvSpPr>
          <p:cNvPr id="1182" name="Shape 1182"/>
          <p:cNvSpPr/>
          <p:nvPr/>
        </p:nvSpPr>
        <p:spPr>
          <a:xfrm>
            <a:off y="1351966" x="871523"/>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183" name="Shape 1183"/>
          <p:cNvSpPr/>
          <p:nvPr/>
        </p:nvSpPr>
        <p:spPr>
          <a:xfrm>
            <a:off y="1352619" x="1782069"/>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184" name="Shape 1184"/>
          <p:cNvSpPr/>
          <p:nvPr/>
        </p:nvSpPr>
        <p:spPr>
          <a:xfrm>
            <a:off y="1352619" x="2791428"/>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185" name="Shape 1185"/>
          <p:cNvSpPr/>
          <p:nvPr/>
        </p:nvSpPr>
        <p:spPr>
          <a:xfrm>
            <a:off y="1353270" x="3701976"/>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186" name="Shape 1186"/>
          <p:cNvSpPr/>
          <p:nvPr/>
        </p:nvSpPr>
        <p:spPr>
          <a:xfrm>
            <a:off y="1353270" x="4800116"/>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187" name="Shape 1187"/>
          <p:cNvSpPr/>
          <p:nvPr/>
        </p:nvSpPr>
        <p:spPr>
          <a:xfrm>
            <a:off y="1353921" x="5710664"/>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188" name="Shape 1188"/>
          <p:cNvSpPr/>
          <p:nvPr/>
        </p:nvSpPr>
        <p:spPr>
          <a:xfrm>
            <a:off y="1353921" x="6720022"/>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189" name="Shape 1189"/>
          <p:cNvSpPr/>
          <p:nvPr/>
        </p:nvSpPr>
        <p:spPr>
          <a:xfrm>
            <a:off y="1354574" x="7630570"/>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190" name="Shape 1190"/>
          <p:cNvSpPr/>
          <p:nvPr/>
        </p:nvSpPr>
        <p:spPr>
          <a:xfrm>
            <a:off y="4520637" x="868875"/>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SzPct val="25000"/>
              <a:buNone/>
            </a:pPr>
            <a:r>
              <a:rPr strike="noStrike" u="none" b="0" cap="none" baseline="0" sz="2600" lang="en" i="0">
                <a:solidFill>
                  <a:srgbClr val="000000"/>
                </a:solidFill>
                <a:latin typeface="Calibri"/>
                <a:ea typeface="Calibri"/>
                <a:cs typeface="Calibri"/>
                <a:sym typeface="Calibri"/>
              </a:rPr>
              <a:t>dst</a:t>
            </a:r>
          </a:p>
        </p:txBody>
      </p:sp>
      <p:sp>
        <p:nvSpPr>
          <p:cNvPr id="1191" name="Shape 1191"/>
          <p:cNvSpPr/>
          <p:nvPr/>
        </p:nvSpPr>
        <p:spPr>
          <a:xfrm>
            <a:off y="4521289" x="1779423"/>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192" name="Shape 1192"/>
          <p:cNvSpPr/>
          <p:nvPr/>
        </p:nvSpPr>
        <p:spPr>
          <a:xfrm>
            <a:off y="4521289" x="2788782"/>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193" name="Shape 1193"/>
          <p:cNvSpPr/>
          <p:nvPr/>
        </p:nvSpPr>
        <p:spPr>
          <a:xfrm>
            <a:off y="4521941" x="3699328"/>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194" name="Shape 1194"/>
          <p:cNvSpPr/>
          <p:nvPr/>
        </p:nvSpPr>
        <p:spPr>
          <a:xfrm>
            <a:off y="4521941" x="4797469"/>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195" name="Shape 1195"/>
          <p:cNvSpPr/>
          <p:nvPr/>
        </p:nvSpPr>
        <p:spPr>
          <a:xfrm>
            <a:off y="4522592" x="5708017"/>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196" name="Shape 1196"/>
          <p:cNvSpPr/>
          <p:nvPr/>
        </p:nvSpPr>
        <p:spPr>
          <a:xfrm>
            <a:off y="4522592" x="6717375"/>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197" name="Shape 1197"/>
          <p:cNvSpPr/>
          <p:nvPr/>
        </p:nvSpPr>
        <p:spPr>
          <a:xfrm>
            <a:off y="4523244" x="7627922"/>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SzPct val="25000"/>
              <a:buNone/>
            </a:pPr>
            <a:r>
              <a:rPr strike="noStrike" u="none" b="0" cap="none" baseline="0" sz="2600" lang="en" i="0">
                <a:solidFill>
                  <a:srgbClr val="000000"/>
                </a:solidFill>
                <a:latin typeface="Calibri"/>
                <a:ea typeface="Calibri"/>
                <a:cs typeface="Calibri"/>
                <a:sym typeface="Calibri"/>
              </a:rPr>
              <a:t>src</a:t>
            </a:r>
          </a:p>
        </p:txBody>
      </p:sp>
      <p:sp>
        <p:nvSpPr>
          <p:cNvPr id="1198" name="Shape 1198"/>
          <p:cNvSpPr/>
          <p:nvPr/>
        </p:nvSpPr>
        <p:spPr>
          <a:xfrm>
            <a:off y="3654696" x="871523"/>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199" name="Shape 1199"/>
          <p:cNvSpPr/>
          <p:nvPr/>
        </p:nvSpPr>
        <p:spPr>
          <a:xfrm>
            <a:off y="3655348" x="1782069"/>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00" name="Shape 1200"/>
          <p:cNvSpPr/>
          <p:nvPr/>
        </p:nvSpPr>
        <p:spPr>
          <a:xfrm>
            <a:off y="3655348" x="2791428"/>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01" name="Shape 1201"/>
          <p:cNvSpPr/>
          <p:nvPr/>
        </p:nvSpPr>
        <p:spPr>
          <a:xfrm>
            <a:off y="3655998" x="3701976"/>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02" name="Shape 1202"/>
          <p:cNvSpPr/>
          <p:nvPr/>
        </p:nvSpPr>
        <p:spPr>
          <a:xfrm>
            <a:off y="3655998" x="4800116"/>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03" name="Shape 1203"/>
          <p:cNvSpPr/>
          <p:nvPr/>
        </p:nvSpPr>
        <p:spPr>
          <a:xfrm>
            <a:off y="3656650" x="5710664"/>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04" name="Shape 1204"/>
          <p:cNvSpPr/>
          <p:nvPr/>
        </p:nvSpPr>
        <p:spPr>
          <a:xfrm>
            <a:off y="3656650" x="6720022"/>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05" name="Shape 1205"/>
          <p:cNvSpPr/>
          <p:nvPr/>
        </p:nvSpPr>
        <p:spPr>
          <a:xfrm>
            <a:off y="3657301" x="7630570"/>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06" name="Shape 1206"/>
          <p:cNvSpPr/>
          <p:nvPr/>
        </p:nvSpPr>
        <p:spPr>
          <a:xfrm>
            <a:off y="2616609" x="880780"/>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07" name="Shape 1207"/>
          <p:cNvSpPr/>
          <p:nvPr/>
        </p:nvSpPr>
        <p:spPr>
          <a:xfrm>
            <a:off y="2617261" x="1791327"/>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08" name="Shape 1208"/>
          <p:cNvSpPr/>
          <p:nvPr/>
        </p:nvSpPr>
        <p:spPr>
          <a:xfrm>
            <a:off y="2617261" x="2800686"/>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09" name="Shape 1209"/>
          <p:cNvSpPr/>
          <p:nvPr/>
        </p:nvSpPr>
        <p:spPr>
          <a:xfrm>
            <a:off y="2617914" x="3711233"/>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10" name="Shape 1210"/>
          <p:cNvSpPr/>
          <p:nvPr/>
        </p:nvSpPr>
        <p:spPr>
          <a:xfrm>
            <a:off y="2617914" x="4809373"/>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11" name="Shape 1211"/>
          <p:cNvSpPr/>
          <p:nvPr/>
        </p:nvSpPr>
        <p:spPr>
          <a:xfrm>
            <a:off y="2618565" x="5719921"/>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12" name="Shape 1212"/>
          <p:cNvSpPr/>
          <p:nvPr/>
        </p:nvSpPr>
        <p:spPr>
          <a:xfrm>
            <a:off y="2618565" x="6729281"/>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13" name="Shape 1213"/>
          <p:cNvSpPr/>
          <p:nvPr/>
        </p:nvSpPr>
        <p:spPr>
          <a:xfrm>
            <a:off y="2619216" x="7639828"/>
            <a:ext cy="393299" cx="6257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cxnSp>
        <p:nvCxnSpPr>
          <p:cNvPr id="1214" name="Shape 1214"/>
          <p:cNvCxnSpPr>
            <a:stCxn id="1190" idx="0"/>
            <a:endCxn id="1198" idx="2"/>
          </p:cNvCxnSpPr>
          <p:nvPr/>
        </p:nvCxnSpPr>
        <p:spPr>
          <a:xfrm rot="10800000" flipH="1">
            <a:off y="4047996" x="1181775"/>
            <a:ext cy="472641" cx="2647"/>
          </a:xfrm>
          <a:prstGeom prst="straightConnector1">
            <a:avLst/>
          </a:prstGeom>
          <a:noFill/>
          <a:ln w="9525" cap="flat">
            <a:solidFill>
              <a:schemeClr val="dk1"/>
            </a:solidFill>
            <a:prstDash val="solid"/>
            <a:round/>
            <a:headEnd w="med" len="med" type="none"/>
            <a:tailEnd w="med" len="med" type="none"/>
          </a:ln>
        </p:spPr>
      </p:cxnSp>
      <p:cxnSp>
        <p:nvCxnSpPr>
          <p:cNvPr id="1215" name="Shape 1215"/>
          <p:cNvCxnSpPr>
            <a:stCxn id="1190" idx="0"/>
            <a:endCxn id="1199" idx="2"/>
          </p:cNvCxnSpPr>
          <p:nvPr/>
        </p:nvCxnSpPr>
        <p:spPr>
          <a:xfrm rot="10800000" flipH="1">
            <a:off y="4048648" x="1181775"/>
            <a:ext cy="471989" cx="913193"/>
          </a:xfrm>
          <a:prstGeom prst="straightConnector1">
            <a:avLst/>
          </a:prstGeom>
          <a:noFill/>
          <a:ln w="9525" cap="flat">
            <a:solidFill>
              <a:schemeClr val="dk1"/>
            </a:solidFill>
            <a:prstDash val="solid"/>
            <a:round/>
            <a:headEnd w="med" len="med" type="none"/>
            <a:tailEnd w="med" len="med" type="none"/>
          </a:ln>
        </p:spPr>
      </p:cxnSp>
      <p:cxnSp>
        <p:nvCxnSpPr>
          <p:cNvPr id="1216" name="Shape 1216"/>
          <p:cNvCxnSpPr>
            <a:stCxn id="1191" idx="0"/>
            <a:endCxn id="1198" idx="2"/>
          </p:cNvCxnSpPr>
          <p:nvPr/>
        </p:nvCxnSpPr>
        <p:spPr>
          <a:xfrm rot="10800000">
            <a:off y="4047996" x="1184423"/>
            <a:ext cy="473292" cx="907900"/>
          </a:xfrm>
          <a:prstGeom prst="straightConnector1">
            <a:avLst/>
          </a:prstGeom>
          <a:noFill/>
          <a:ln w="9525" cap="flat">
            <a:solidFill>
              <a:schemeClr val="dk1"/>
            </a:solidFill>
            <a:prstDash val="solid"/>
            <a:round/>
            <a:headEnd w="med" len="med" type="none"/>
            <a:tailEnd w="med" len="med" type="none"/>
          </a:ln>
        </p:spPr>
      </p:cxnSp>
      <p:cxnSp>
        <p:nvCxnSpPr>
          <p:cNvPr id="1217" name="Shape 1217"/>
          <p:cNvCxnSpPr>
            <a:stCxn id="1191" idx="0"/>
            <a:endCxn id="1199" idx="2"/>
          </p:cNvCxnSpPr>
          <p:nvPr/>
        </p:nvCxnSpPr>
        <p:spPr>
          <a:xfrm rot="10800000" flipH="1">
            <a:off y="4048648" x="2092323"/>
            <a:ext cy="472641" cx="2646"/>
          </a:xfrm>
          <a:prstGeom prst="straightConnector1">
            <a:avLst/>
          </a:prstGeom>
          <a:noFill/>
          <a:ln w="9525" cap="flat">
            <a:solidFill>
              <a:schemeClr val="dk1"/>
            </a:solidFill>
            <a:prstDash val="solid"/>
            <a:round/>
            <a:headEnd w="med" len="med" type="none"/>
            <a:tailEnd w="med" len="med" type="none"/>
          </a:ln>
        </p:spPr>
      </p:cxnSp>
      <p:cxnSp>
        <p:nvCxnSpPr>
          <p:cNvPr id="1218" name="Shape 1218"/>
          <p:cNvCxnSpPr>
            <a:stCxn id="1192" idx="0"/>
            <a:endCxn id="1200" idx="2"/>
          </p:cNvCxnSpPr>
          <p:nvPr/>
        </p:nvCxnSpPr>
        <p:spPr>
          <a:xfrm rot="10800000" flipH="1">
            <a:off y="4048648" x="3101682"/>
            <a:ext cy="472641" cx="2646"/>
          </a:xfrm>
          <a:prstGeom prst="straightConnector1">
            <a:avLst/>
          </a:prstGeom>
          <a:noFill/>
          <a:ln w="9525" cap="flat">
            <a:solidFill>
              <a:schemeClr val="dk1"/>
            </a:solidFill>
            <a:prstDash val="solid"/>
            <a:round/>
            <a:headEnd w="med" len="med" type="none"/>
            <a:tailEnd w="med" len="med" type="none"/>
          </a:ln>
        </p:spPr>
      </p:cxnSp>
      <p:cxnSp>
        <p:nvCxnSpPr>
          <p:cNvPr id="1219" name="Shape 1219"/>
          <p:cNvCxnSpPr>
            <a:stCxn id="1192" idx="0"/>
            <a:endCxn id="1201" idx="2"/>
          </p:cNvCxnSpPr>
          <p:nvPr/>
        </p:nvCxnSpPr>
        <p:spPr>
          <a:xfrm rot="10800000" flipH="1">
            <a:off y="4049298" x="3101682"/>
            <a:ext cy="471990" cx="913194"/>
          </a:xfrm>
          <a:prstGeom prst="straightConnector1">
            <a:avLst/>
          </a:prstGeom>
          <a:noFill/>
          <a:ln w="9525" cap="flat">
            <a:solidFill>
              <a:schemeClr val="dk1"/>
            </a:solidFill>
            <a:prstDash val="solid"/>
            <a:round/>
            <a:headEnd w="med" len="med" type="none"/>
            <a:tailEnd w="med" len="med" type="none"/>
          </a:ln>
        </p:spPr>
      </p:cxnSp>
      <p:cxnSp>
        <p:nvCxnSpPr>
          <p:cNvPr id="1220" name="Shape 1220"/>
          <p:cNvCxnSpPr>
            <a:stCxn id="1193" idx="0"/>
            <a:endCxn id="1200" idx="2"/>
          </p:cNvCxnSpPr>
          <p:nvPr/>
        </p:nvCxnSpPr>
        <p:spPr>
          <a:xfrm rot="10800000">
            <a:off y="4048648" x="3104328"/>
            <a:ext cy="473292" cx="907900"/>
          </a:xfrm>
          <a:prstGeom prst="straightConnector1">
            <a:avLst/>
          </a:prstGeom>
          <a:noFill/>
          <a:ln w="9525" cap="flat">
            <a:solidFill>
              <a:schemeClr val="dk1"/>
            </a:solidFill>
            <a:prstDash val="solid"/>
            <a:round/>
            <a:headEnd w="med" len="med" type="none"/>
            <a:tailEnd w="med" len="med" type="none"/>
          </a:ln>
        </p:spPr>
      </p:cxnSp>
      <p:cxnSp>
        <p:nvCxnSpPr>
          <p:cNvPr id="1221" name="Shape 1221"/>
          <p:cNvCxnSpPr>
            <a:stCxn id="1193" idx="0"/>
            <a:endCxn id="1201" idx="2"/>
          </p:cNvCxnSpPr>
          <p:nvPr/>
        </p:nvCxnSpPr>
        <p:spPr>
          <a:xfrm rot="10800000" flipH="1">
            <a:off y="4049298" x="4012228"/>
            <a:ext cy="472642" cx="2647"/>
          </a:xfrm>
          <a:prstGeom prst="straightConnector1">
            <a:avLst/>
          </a:prstGeom>
          <a:noFill/>
          <a:ln w="9525" cap="flat">
            <a:solidFill>
              <a:schemeClr val="dk1"/>
            </a:solidFill>
            <a:prstDash val="solid"/>
            <a:round/>
            <a:headEnd w="med" len="med" type="none"/>
            <a:tailEnd w="med" len="med" type="none"/>
          </a:ln>
        </p:spPr>
      </p:cxnSp>
      <p:cxnSp>
        <p:nvCxnSpPr>
          <p:cNvPr id="1222" name="Shape 1222"/>
          <p:cNvCxnSpPr>
            <a:stCxn id="1194" idx="0"/>
            <a:endCxn id="1202" idx="2"/>
          </p:cNvCxnSpPr>
          <p:nvPr/>
        </p:nvCxnSpPr>
        <p:spPr>
          <a:xfrm rot="10800000" flipH="1">
            <a:off y="4049298" x="5110369"/>
            <a:ext cy="472642" cx="2646"/>
          </a:xfrm>
          <a:prstGeom prst="straightConnector1">
            <a:avLst/>
          </a:prstGeom>
          <a:noFill/>
          <a:ln w="9525" cap="flat">
            <a:solidFill>
              <a:schemeClr val="dk1"/>
            </a:solidFill>
            <a:prstDash val="solid"/>
            <a:round/>
            <a:headEnd w="med" len="med" type="none"/>
            <a:tailEnd w="med" len="med" type="none"/>
          </a:ln>
        </p:spPr>
      </p:cxnSp>
      <p:cxnSp>
        <p:nvCxnSpPr>
          <p:cNvPr id="1223" name="Shape 1223"/>
          <p:cNvCxnSpPr>
            <a:stCxn id="1194" idx="0"/>
            <a:endCxn id="1203" idx="2"/>
          </p:cNvCxnSpPr>
          <p:nvPr/>
        </p:nvCxnSpPr>
        <p:spPr>
          <a:xfrm rot="10800000" flipH="1">
            <a:off y="4049949" x="5110369"/>
            <a:ext cy="471991" cx="913194"/>
          </a:xfrm>
          <a:prstGeom prst="straightConnector1">
            <a:avLst/>
          </a:prstGeom>
          <a:noFill/>
          <a:ln w="9525" cap="flat">
            <a:solidFill>
              <a:schemeClr val="dk1"/>
            </a:solidFill>
            <a:prstDash val="solid"/>
            <a:round/>
            <a:headEnd w="med" len="med" type="none"/>
            <a:tailEnd w="med" len="med" type="none"/>
          </a:ln>
        </p:spPr>
      </p:cxnSp>
      <p:cxnSp>
        <p:nvCxnSpPr>
          <p:cNvPr id="1224" name="Shape 1224"/>
          <p:cNvCxnSpPr>
            <a:stCxn id="1195" idx="0"/>
            <a:endCxn id="1202" idx="2"/>
          </p:cNvCxnSpPr>
          <p:nvPr/>
        </p:nvCxnSpPr>
        <p:spPr>
          <a:xfrm rot="10800000">
            <a:off y="4049298" x="5113016"/>
            <a:ext cy="473293" cx="907901"/>
          </a:xfrm>
          <a:prstGeom prst="straightConnector1">
            <a:avLst/>
          </a:prstGeom>
          <a:noFill/>
          <a:ln w="9525" cap="flat">
            <a:solidFill>
              <a:schemeClr val="dk1"/>
            </a:solidFill>
            <a:prstDash val="solid"/>
            <a:round/>
            <a:headEnd w="med" len="med" type="none"/>
            <a:tailEnd w="med" len="med" type="none"/>
          </a:ln>
        </p:spPr>
      </p:cxnSp>
      <p:cxnSp>
        <p:nvCxnSpPr>
          <p:cNvPr id="1225" name="Shape 1225"/>
          <p:cNvCxnSpPr>
            <a:stCxn id="1195" idx="0"/>
            <a:endCxn id="1203" idx="2"/>
          </p:cNvCxnSpPr>
          <p:nvPr/>
        </p:nvCxnSpPr>
        <p:spPr>
          <a:xfrm rot="10800000" flipH="1">
            <a:off y="4049949" x="6020917"/>
            <a:ext cy="472642" cx="2646"/>
          </a:xfrm>
          <a:prstGeom prst="straightConnector1">
            <a:avLst/>
          </a:prstGeom>
          <a:noFill/>
          <a:ln w="9525" cap="flat">
            <a:solidFill>
              <a:schemeClr val="dk1"/>
            </a:solidFill>
            <a:prstDash val="solid"/>
            <a:round/>
            <a:headEnd w="med" len="med" type="none"/>
            <a:tailEnd w="med" len="med" type="none"/>
          </a:ln>
        </p:spPr>
      </p:cxnSp>
      <p:cxnSp>
        <p:nvCxnSpPr>
          <p:cNvPr id="1226" name="Shape 1226"/>
          <p:cNvCxnSpPr>
            <a:stCxn id="1196" idx="0"/>
            <a:endCxn id="1204" idx="2"/>
          </p:cNvCxnSpPr>
          <p:nvPr/>
        </p:nvCxnSpPr>
        <p:spPr>
          <a:xfrm rot="10800000" flipH="1">
            <a:off y="4049949" x="7030275"/>
            <a:ext cy="472642" cx="2646"/>
          </a:xfrm>
          <a:prstGeom prst="straightConnector1">
            <a:avLst/>
          </a:prstGeom>
          <a:noFill/>
          <a:ln w="9525" cap="flat">
            <a:solidFill>
              <a:schemeClr val="dk1"/>
            </a:solidFill>
            <a:prstDash val="solid"/>
            <a:round/>
            <a:headEnd w="med" len="med" type="none"/>
            <a:tailEnd w="med" len="med" type="none"/>
          </a:ln>
        </p:spPr>
      </p:cxnSp>
      <p:cxnSp>
        <p:nvCxnSpPr>
          <p:cNvPr id="1227" name="Shape 1227"/>
          <p:cNvCxnSpPr>
            <a:stCxn id="1196" idx="0"/>
            <a:endCxn id="1205" idx="2"/>
          </p:cNvCxnSpPr>
          <p:nvPr/>
        </p:nvCxnSpPr>
        <p:spPr>
          <a:xfrm rot="10800000" flipH="1">
            <a:off y="4050601" x="7030275"/>
            <a:ext cy="471990" cx="913194"/>
          </a:xfrm>
          <a:prstGeom prst="straightConnector1">
            <a:avLst/>
          </a:prstGeom>
          <a:noFill/>
          <a:ln w="9525" cap="flat">
            <a:solidFill>
              <a:schemeClr val="dk1"/>
            </a:solidFill>
            <a:prstDash val="solid"/>
            <a:round/>
            <a:headEnd w="med" len="med" type="none"/>
            <a:tailEnd w="med" len="med" type="none"/>
          </a:ln>
        </p:spPr>
      </p:cxnSp>
      <p:cxnSp>
        <p:nvCxnSpPr>
          <p:cNvPr id="1228" name="Shape 1228"/>
          <p:cNvCxnSpPr>
            <a:stCxn id="1197" idx="0"/>
            <a:endCxn id="1204" idx="2"/>
          </p:cNvCxnSpPr>
          <p:nvPr/>
        </p:nvCxnSpPr>
        <p:spPr>
          <a:xfrm rot="10800000">
            <a:off y="4049949" x="7032922"/>
            <a:ext cy="473294" cx="907900"/>
          </a:xfrm>
          <a:prstGeom prst="straightConnector1">
            <a:avLst/>
          </a:prstGeom>
          <a:noFill/>
          <a:ln w="9525" cap="flat">
            <a:solidFill>
              <a:schemeClr val="dk1"/>
            </a:solidFill>
            <a:prstDash val="solid"/>
            <a:round/>
            <a:headEnd w="med" len="med" type="none"/>
            <a:tailEnd w="med" len="med" type="none"/>
          </a:ln>
        </p:spPr>
      </p:cxnSp>
      <p:cxnSp>
        <p:nvCxnSpPr>
          <p:cNvPr id="1229" name="Shape 1229"/>
          <p:cNvCxnSpPr>
            <a:stCxn id="1197" idx="0"/>
            <a:endCxn id="1205" idx="2"/>
          </p:cNvCxnSpPr>
          <p:nvPr/>
        </p:nvCxnSpPr>
        <p:spPr>
          <a:xfrm rot="10800000" flipH="1">
            <a:off y="4050601" x="7940822"/>
            <a:ext cy="472642" cx="2647"/>
          </a:xfrm>
          <a:prstGeom prst="straightConnector1">
            <a:avLst/>
          </a:prstGeom>
          <a:noFill/>
          <a:ln w="9525" cap="flat">
            <a:solidFill>
              <a:schemeClr val="dk1"/>
            </a:solidFill>
            <a:prstDash val="solid"/>
            <a:round/>
            <a:headEnd w="med" len="med" type="none"/>
            <a:tailEnd w="med" len="med" type="none"/>
          </a:ln>
        </p:spPr>
      </p:cxnSp>
      <p:cxnSp>
        <p:nvCxnSpPr>
          <p:cNvPr id="1230" name="Shape 1230"/>
          <p:cNvCxnSpPr>
            <a:stCxn id="1198" idx="0"/>
            <a:endCxn id="1206" idx="2"/>
          </p:cNvCxnSpPr>
          <p:nvPr/>
        </p:nvCxnSpPr>
        <p:spPr>
          <a:xfrm rot="10800000" flipH="1">
            <a:off y="3009909" x="1184423"/>
            <a:ext cy="644786" cx="9257"/>
          </a:xfrm>
          <a:prstGeom prst="straightConnector1">
            <a:avLst/>
          </a:prstGeom>
          <a:noFill/>
          <a:ln w="9525" cap="flat">
            <a:solidFill>
              <a:srgbClr val="0000FF"/>
            </a:solidFill>
            <a:prstDash val="dash"/>
            <a:round/>
            <a:headEnd w="med" len="med" type="none"/>
            <a:tailEnd w="med" len="med" type="none"/>
          </a:ln>
        </p:spPr>
      </p:cxnSp>
      <p:cxnSp>
        <p:nvCxnSpPr>
          <p:cNvPr id="1231" name="Shape 1231"/>
          <p:cNvCxnSpPr>
            <a:stCxn id="1207" idx="2"/>
            <a:endCxn id="1198" idx="0"/>
          </p:cNvCxnSpPr>
          <p:nvPr/>
        </p:nvCxnSpPr>
        <p:spPr>
          <a:xfrm flipH="1">
            <a:off y="3010561" x="1184423"/>
            <a:ext cy="644134" cx="919804"/>
          </a:xfrm>
          <a:prstGeom prst="straightConnector1">
            <a:avLst/>
          </a:prstGeom>
          <a:noFill/>
          <a:ln w="9525" cap="flat">
            <a:solidFill>
              <a:srgbClr val="0000FF"/>
            </a:solidFill>
            <a:prstDash val="dash"/>
            <a:round/>
            <a:headEnd w="med" len="med" type="none"/>
            <a:tailEnd w="med" len="med" type="none"/>
          </a:ln>
        </p:spPr>
      </p:cxnSp>
      <p:cxnSp>
        <p:nvCxnSpPr>
          <p:cNvPr id="1232" name="Shape 1232"/>
          <p:cNvCxnSpPr>
            <a:stCxn id="1199" idx="0"/>
            <a:endCxn id="1208" idx="2"/>
          </p:cNvCxnSpPr>
          <p:nvPr/>
        </p:nvCxnSpPr>
        <p:spPr>
          <a:xfrm rot="10800000" flipH="1">
            <a:off y="3010561" x="2094969"/>
            <a:ext cy="644786" cx="1018616"/>
          </a:xfrm>
          <a:prstGeom prst="straightConnector1">
            <a:avLst/>
          </a:prstGeom>
          <a:noFill/>
          <a:ln w="9525" cap="flat">
            <a:solidFill>
              <a:srgbClr val="0000FF"/>
            </a:solidFill>
            <a:prstDash val="dash"/>
            <a:round/>
            <a:headEnd w="med" len="med" type="none"/>
            <a:tailEnd w="med" len="med" type="none"/>
          </a:ln>
        </p:spPr>
      </p:cxnSp>
      <p:cxnSp>
        <p:nvCxnSpPr>
          <p:cNvPr id="1233" name="Shape 1233"/>
          <p:cNvCxnSpPr>
            <a:stCxn id="1199" idx="0"/>
            <a:endCxn id="1209" idx="2"/>
          </p:cNvCxnSpPr>
          <p:nvPr/>
        </p:nvCxnSpPr>
        <p:spPr>
          <a:xfrm rot="10800000" flipH="1">
            <a:off y="3011214" x="2094969"/>
            <a:ext cy="644133" cx="1929164"/>
          </a:xfrm>
          <a:prstGeom prst="straightConnector1">
            <a:avLst/>
          </a:prstGeom>
          <a:noFill/>
          <a:ln w="9525" cap="flat">
            <a:solidFill>
              <a:srgbClr val="0000FF"/>
            </a:solidFill>
            <a:prstDash val="dash"/>
            <a:round/>
            <a:headEnd w="med" len="med" type="none"/>
            <a:tailEnd w="med" len="med" type="none"/>
          </a:ln>
        </p:spPr>
      </p:cxnSp>
      <p:cxnSp>
        <p:nvCxnSpPr>
          <p:cNvPr id="1234" name="Shape 1234"/>
          <p:cNvCxnSpPr>
            <a:stCxn id="1200" idx="0"/>
            <a:endCxn id="1206" idx="2"/>
          </p:cNvCxnSpPr>
          <p:nvPr/>
        </p:nvCxnSpPr>
        <p:spPr>
          <a:xfrm rot="10800000">
            <a:off y="3009909" x="1193680"/>
            <a:ext cy="645438" cx="1910647"/>
          </a:xfrm>
          <a:prstGeom prst="straightConnector1">
            <a:avLst/>
          </a:prstGeom>
          <a:noFill/>
          <a:ln w="9525" cap="flat">
            <a:solidFill>
              <a:srgbClr val="FF6600"/>
            </a:solidFill>
            <a:prstDash val="solid"/>
            <a:round/>
            <a:headEnd w="med" len="med" type="none"/>
            <a:tailEnd w="med" len="med" type="none"/>
          </a:ln>
        </p:spPr>
      </p:cxnSp>
      <p:cxnSp>
        <p:nvCxnSpPr>
          <p:cNvPr id="1235" name="Shape 1235"/>
          <p:cNvCxnSpPr>
            <a:stCxn id="1200" idx="0"/>
            <a:endCxn id="1208" idx="2"/>
          </p:cNvCxnSpPr>
          <p:nvPr/>
        </p:nvCxnSpPr>
        <p:spPr>
          <a:xfrm rot="10800000" flipH="1">
            <a:off y="3010561" x="3104328"/>
            <a:ext cy="644786" cx="9258"/>
          </a:xfrm>
          <a:prstGeom prst="straightConnector1">
            <a:avLst/>
          </a:prstGeom>
          <a:noFill/>
          <a:ln w="9525" cap="flat">
            <a:solidFill>
              <a:srgbClr val="FF6600"/>
            </a:solidFill>
            <a:prstDash val="solid"/>
            <a:round/>
            <a:headEnd w="med" len="med" type="none"/>
            <a:tailEnd w="med" len="med" type="none"/>
          </a:ln>
        </p:spPr>
      </p:cxnSp>
      <p:cxnSp>
        <p:nvCxnSpPr>
          <p:cNvPr id="1236" name="Shape 1236"/>
          <p:cNvCxnSpPr>
            <a:stCxn id="1201" idx="0"/>
            <a:endCxn id="1207" idx="2"/>
          </p:cNvCxnSpPr>
          <p:nvPr/>
        </p:nvCxnSpPr>
        <p:spPr>
          <a:xfrm rot="10800000">
            <a:off y="3010561" x="2104227"/>
            <a:ext cy="645436" cx="1910648"/>
          </a:xfrm>
          <a:prstGeom prst="straightConnector1">
            <a:avLst/>
          </a:prstGeom>
          <a:noFill/>
          <a:ln w="9525" cap="flat">
            <a:solidFill>
              <a:srgbClr val="FF6600"/>
            </a:solidFill>
            <a:prstDash val="solid"/>
            <a:round/>
            <a:headEnd w="med" len="med" type="none"/>
            <a:tailEnd w="med" len="med" type="none"/>
          </a:ln>
        </p:spPr>
      </p:cxnSp>
      <p:cxnSp>
        <p:nvCxnSpPr>
          <p:cNvPr id="1237" name="Shape 1237"/>
          <p:cNvCxnSpPr>
            <a:stCxn id="1201" idx="0"/>
            <a:endCxn id="1209" idx="2"/>
          </p:cNvCxnSpPr>
          <p:nvPr/>
        </p:nvCxnSpPr>
        <p:spPr>
          <a:xfrm rot="10800000" flipH="1">
            <a:off y="3011214" x="4014876"/>
            <a:ext cy="644784" cx="9257"/>
          </a:xfrm>
          <a:prstGeom prst="straightConnector1">
            <a:avLst/>
          </a:prstGeom>
          <a:noFill/>
          <a:ln w="9525" cap="flat">
            <a:solidFill>
              <a:srgbClr val="FF6600"/>
            </a:solidFill>
            <a:prstDash val="solid"/>
            <a:round/>
            <a:headEnd w="med" len="med" type="none"/>
            <a:tailEnd w="med" len="med" type="none"/>
          </a:ln>
        </p:spPr>
      </p:cxnSp>
      <p:cxnSp>
        <p:nvCxnSpPr>
          <p:cNvPr id="1238" name="Shape 1238"/>
          <p:cNvCxnSpPr>
            <a:stCxn id="1210" idx="2"/>
            <a:endCxn id="1202" idx="0"/>
          </p:cNvCxnSpPr>
          <p:nvPr/>
        </p:nvCxnSpPr>
        <p:spPr>
          <a:xfrm flipH="1">
            <a:off y="3011214" x="5113016"/>
            <a:ext cy="644784" cx="9257"/>
          </a:xfrm>
          <a:prstGeom prst="straightConnector1">
            <a:avLst/>
          </a:prstGeom>
          <a:noFill/>
          <a:ln w="9525" cap="flat">
            <a:solidFill>
              <a:srgbClr val="0000FF"/>
            </a:solidFill>
            <a:prstDash val="dash"/>
            <a:round/>
            <a:headEnd w="med" len="med" type="none"/>
            <a:tailEnd w="med" len="med" type="none"/>
          </a:ln>
        </p:spPr>
      </p:cxnSp>
      <p:cxnSp>
        <p:nvCxnSpPr>
          <p:cNvPr id="1239" name="Shape 1239"/>
          <p:cNvCxnSpPr>
            <a:stCxn id="1211" idx="2"/>
            <a:endCxn id="1202" idx="0"/>
          </p:cNvCxnSpPr>
          <p:nvPr/>
        </p:nvCxnSpPr>
        <p:spPr>
          <a:xfrm flipH="1">
            <a:off y="3011865" x="5113016"/>
            <a:ext cy="644133" cx="919805"/>
          </a:xfrm>
          <a:prstGeom prst="straightConnector1">
            <a:avLst/>
          </a:prstGeom>
          <a:noFill/>
          <a:ln w="9525" cap="flat">
            <a:solidFill>
              <a:srgbClr val="0000FF"/>
            </a:solidFill>
            <a:prstDash val="dash"/>
            <a:round/>
            <a:headEnd w="med" len="med" type="none"/>
            <a:tailEnd w="med" len="med" type="none"/>
          </a:ln>
        </p:spPr>
      </p:cxnSp>
      <p:cxnSp>
        <p:nvCxnSpPr>
          <p:cNvPr id="1240" name="Shape 1240"/>
          <p:cNvCxnSpPr>
            <a:stCxn id="1204" idx="0"/>
            <a:endCxn id="1210" idx="2"/>
          </p:cNvCxnSpPr>
          <p:nvPr/>
        </p:nvCxnSpPr>
        <p:spPr>
          <a:xfrm rot="10800000">
            <a:off y="3011214" x="5122273"/>
            <a:ext cy="645435" cx="1910648"/>
          </a:xfrm>
          <a:prstGeom prst="straightConnector1">
            <a:avLst/>
          </a:prstGeom>
          <a:noFill/>
          <a:ln w="9525" cap="flat">
            <a:solidFill>
              <a:srgbClr val="FF6600"/>
            </a:solidFill>
            <a:prstDash val="solid"/>
            <a:round/>
            <a:headEnd w="med" len="med" type="none"/>
            <a:tailEnd w="med" len="med" type="none"/>
          </a:ln>
        </p:spPr>
      </p:cxnSp>
      <p:cxnSp>
        <p:nvCxnSpPr>
          <p:cNvPr id="1241" name="Shape 1241"/>
          <p:cNvCxnSpPr>
            <a:stCxn id="1204" idx="0"/>
            <a:endCxn id="1212" idx="2"/>
          </p:cNvCxnSpPr>
          <p:nvPr/>
        </p:nvCxnSpPr>
        <p:spPr>
          <a:xfrm rot="10800000" flipH="1">
            <a:off y="3011865" x="7032922"/>
            <a:ext cy="644784" cx="9258"/>
          </a:xfrm>
          <a:prstGeom prst="straightConnector1">
            <a:avLst/>
          </a:prstGeom>
          <a:noFill/>
          <a:ln w="9525" cap="flat">
            <a:solidFill>
              <a:srgbClr val="FF6600"/>
            </a:solidFill>
            <a:prstDash val="solid"/>
            <a:round/>
            <a:headEnd w="med" len="med" type="none"/>
            <a:tailEnd w="med" len="med" type="none"/>
          </a:ln>
        </p:spPr>
      </p:cxnSp>
      <p:cxnSp>
        <p:nvCxnSpPr>
          <p:cNvPr id="1242" name="Shape 1242"/>
          <p:cNvCxnSpPr>
            <a:stCxn id="1203" idx="0"/>
            <a:endCxn id="1212" idx="2"/>
          </p:cNvCxnSpPr>
          <p:nvPr/>
        </p:nvCxnSpPr>
        <p:spPr>
          <a:xfrm rot="10800000" flipH="1">
            <a:off y="3011865" x="6023564"/>
            <a:ext cy="644784" cx="1018617"/>
          </a:xfrm>
          <a:prstGeom prst="straightConnector1">
            <a:avLst/>
          </a:prstGeom>
          <a:noFill/>
          <a:ln w="9525" cap="flat">
            <a:solidFill>
              <a:srgbClr val="0000FF"/>
            </a:solidFill>
            <a:prstDash val="dash"/>
            <a:round/>
            <a:headEnd w="med" len="med" type="none"/>
            <a:tailEnd w="med" len="med" type="none"/>
          </a:ln>
        </p:spPr>
      </p:cxnSp>
      <p:cxnSp>
        <p:nvCxnSpPr>
          <p:cNvPr id="1243" name="Shape 1243"/>
          <p:cNvCxnSpPr>
            <a:stCxn id="1203" idx="0"/>
            <a:endCxn id="1213" idx="2"/>
          </p:cNvCxnSpPr>
          <p:nvPr/>
        </p:nvCxnSpPr>
        <p:spPr>
          <a:xfrm rot="10800000" flipH="1">
            <a:off y="3012516" x="6023564"/>
            <a:ext cy="644133" cx="1929164"/>
          </a:xfrm>
          <a:prstGeom prst="straightConnector1">
            <a:avLst/>
          </a:prstGeom>
          <a:noFill/>
          <a:ln w="9525" cap="flat">
            <a:solidFill>
              <a:srgbClr val="0000FF"/>
            </a:solidFill>
            <a:prstDash val="dash"/>
            <a:round/>
            <a:headEnd w="med" len="med" type="none"/>
            <a:tailEnd w="med" len="med" type="none"/>
          </a:ln>
        </p:spPr>
      </p:cxnSp>
      <p:cxnSp>
        <p:nvCxnSpPr>
          <p:cNvPr id="1244" name="Shape 1244"/>
          <p:cNvCxnSpPr>
            <a:stCxn id="1205" idx="0"/>
            <a:endCxn id="1211" idx="2"/>
          </p:cNvCxnSpPr>
          <p:nvPr/>
        </p:nvCxnSpPr>
        <p:spPr>
          <a:xfrm rot="10800000">
            <a:off y="3011865" x="6032821"/>
            <a:ext cy="645436" cx="1910648"/>
          </a:xfrm>
          <a:prstGeom prst="straightConnector1">
            <a:avLst/>
          </a:prstGeom>
          <a:noFill/>
          <a:ln w="9525" cap="flat">
            <a:solidFill>
              <a:srgbClr val="FF6600"/>
            </a:solidFill>
            <a:prstDash val="solid"/>
            <a:round/>
            <a:headEnd w="med" len="med" type="none"/>
            <a:tailEnd w="med" len="med" type="none"/>
          </a:ln>
        </p:spPr>
      </p:cxnSp>
      <p:cxnSp>
        <p:nvCxnSpPr>
          <p:cNvPr id="1245" name="Shape 1245"/>
          <p:cNvCxnSpPr>
            <a:stCxn id="1205" idx="0"/>
            <a:endCxn id="1213" idx="2"/>
          </p:cNvCxnSpPr>
          <p:nvPr/>
        </p:nvCxnSpPr>
        <p:spPr>
          <a:xfrm rot="10800000" flipH="1">
            <a:off y="3012516" x="7943470"/>
            <a:ext cy="644784" cx="9257"/>
          </a:xfrm>
          <a:prstGeom prst="straightConnector1">
            <a:avLst/>
          </a:prstGeom>
          <a:noFill/>
          <a:ln w="9525" cap="flat">
            <a:solidFill>
              <a:srgbClr val="FF6600"/>
            </a:solidFill>
            <a:prstDash val="solid"/>
            <a:round/>
            <a:headEnd w="med" len="med" type="none"/>
            <a:tailEnd w="med" len="med" type="none"/>
          </a:ln>
        </p:spPr>
      </p:cxnSp>
      <p:cxnSp>
        <p:nvCxnSpPr>
          <p:cNvPr id="1246" name="Shape 1246"/>
          <p:cNvCxnSpPr>
            <a:stCxn id="1206" idx="0"/>
            <a:endCxn id="1182" idx="2"/>
          </p:cNvCxnSpPr>
          <p:nvPr/>
        </p:nvCxnSpPr>
        <p:spPr>
          <a:xfrm rot="10800000">
            <a:off y="1745266" x="1184423"/>
            <a:ext cy="871342" cx="9257"/>
          </a:xfrm>
          <a:prstGeom prst="straightConnector1">
            <a:avLst/>
          </a:prstGeom>
          <a:noFill/>
          <a:ln w="9525" cap="flat">
            <a:solidFill>
              <a:srgbClr val="0000FF"/>
            </a:solidFill>
            <a:prstDash val="dash"/>
            <a:round/>
            <a:headEnd w="med" len="med" type="none"/>
            <a:tailEnd w="med" len="med" type="none"/>
          </a:ln>
        </p:spPr>
      </p:cxnSp>
      <p:cxnSp>
        <p:nvCxnSpPr>
          <p:cNvPr id="1247" name="Shape 1247"/>
          <p:cNvCxnSpPr>
            <a:stCxn id="1183" idx="2"/>
            <a:endCxn id="1206" idx="0"/>
          </p:cNvCxnSpPr>
          <p:nvPr/>
        </p:nvCxnSpPr>
        <p:spPr>
          <a:xfrm flipH="1">
            <a:off y="1745919" x="1193680"/>
            <a:ext cy="870690" cx="901288"/>
          </a:xfrm>
          <a:prstGeom prst="straightConnector1">
            <a:avLst/>
          </a:prstGeom>
          <a:noFill/>
          <a:ln w="9525" cap="flat">
            <a:solidFill>
              <a:srgbClr val="0000FF"/>
            </a:solidFill>
            <a:prstDash val="dash"/>
            <a:round/>
            <a:headEnd w="med" len="med" type="none"/>
            <a:tailEnd w="med" len="med" type="none"/>
          </a:ln>
        </p:spPr>
      </p:cxnSp>
      <p:cxnSp>
        <p:nvCxnSpPr>
          <p:cNvPr id="1248" name="Shape 1248"/>
          <p:cNvCxnSpPr>
            <a:stCxn id="1208" idx="0"/>
            <a:endCxn id="1186" idx="2"/>
          </p:cNvCxnSpPr>
          <p:nvPr/>
        </p:nvCxnSpPr>
        <p:spPr>
          <a:xfrm rot="10800000" flipH="1">
            <a:off y="1746570" x="3113586"/>
            <a:ext cy="870690" cx="1999429"/>
          </a:xfrm>
          <a:prstGeom prst="straightConnector1">
            <a:avLst/>
          </a:prstGeom>
          <a:noFill/>
          <a:ln w="9525" cap="flat">
            <a:solidFill>
              <a:srgbClr val="0000FF"/>
            </a:solidFill>
            <a:prstDash val="dash"/>
            <a:round/>
            <a:headEnd w="med" len="med" type="none"/>
            <a:tailEnd w="med" len="med" type="none"/>
          </a:ln>
        </p:spPr>
      </p:cxnSp>
      <p:cxnSp>
        <p:nvCxnSpPr>
          <p:cNvPr id="1249" name="Shape 1249"/>
          <p:cNvCxnSpPr>
            <a:stCxn id="1208" idx="0"/>
            <a:endCxn id="1187" idx="2"/>
          </p:cNvCxnSpPr>
          <p:nvPr/>
        </p:nvCxnSpPr>
        <p:spPr>
          <a:xfrm rot="10800000" flipH="1">
            <a:off y="1747221" x="3113586"/>
            <a:ext cy="870039" cx="2909977"/>
          </a:xfrm>
          <a:prstGeom prst="straightConnector1">
            <a:avLst/>
          </a:prstGeom>
          <a:noFill/>
          <a:ln w="9525" cap="flat">
            <a:solidFill>
              <a:srgbClr val="0000FF"/>
            </a:solidFill>
            <a:prstDash val="dash"/>
            <a:round/>
            <a:headEnd w="med" len="med" type="none"/>
            <a:tailEnd w="med" len="med" type="none"/>
          </a:ln>
        </p:spPr>
      </p:cxnSp>
      <p:cxnSp>
        <p:nvCxnSpPr>
          <p:cNvPr id="1250" name="Shape 1250"/>
          <p:cNvCxnSpPr>
            <a:stCxn id="1207" idx="0"/>
            <a:endCxn id="1184" idx="2"/>
          </p:cNvCxnSpPr>
          <p:nvPr/>
        </p:nvCxnSpPr>
        <p:spPr>
          <a:xfrm rot="10800000" flipH="1">
            <a:off y="1745919" x="2104227"/>
            <a:ext cy="871342" cx="1000100"/>
          </a:xfrm>
          <a:prstGeom prst="straightConnector1">
            <a:avLst/>
          </a:prstGeom>
          <a:noFill/>
          <a:ln w="9525" cap="flat">
            <a:solidFill>
              <a:srgbClr val="0000FF"/>
            </a:solidFill>
            <a:prstDash val="dash"/>
            <a:round/>
            <a:headEnd w="med" len="med" type="none"/>
            <a:tailEnd w="med" len="med" type="none"/>
          </a:ln>
        </p:spPr>
      </p:cxnSp>
      <p:cxnSp>
        <p:nvCxnSpPr>
          <p:cNvPr id="1251" name="Shape 1251"/>
          <p:cNvCxnSpPr>
            <a:stCxn id="1207" idx="0"/>
            <a:endCxn id="1185" idx="2"/>
          </p:cNvCxnSpPr>
          <p:nvPr/>
        </p:nvCxnSpPr>
        <p:spPr>
          <a:xfrm rot="10800000" flipH="1">
            <a:off y="1746570" x="2104227"/>
            <a:ext cy="870690" cx="1910648"/>
          </a:xfrm>
          <a:prstGeom prst="straightConnector1">
            <a:avLst/>
          </a:prstGeom>
          <a:noFill/>
          <a:ln w="9525" cap="flat">
            <a:solidFill>
              <a:srgbClr val="0000FF"/>
            </a:solidFill>
            <a:prstDash val="dash"/>
            <a:round/>
            <a:headEnd w="med" len="med" type="none"/>
            <a:tailEnd w="med" len="med" type="none"/>
          </a:ln>
        </p:spPr>
      </p:cxnSp>
      <p:cxnSp>
        <p:nvCxnSpPr>
          <p:cNvPr id="1252" name="Shape 1252"/>
          <p:cNvCxnSpPr>
            <a:stCxn id="1209" idx="0"/>
            <a:endCxn id="1188" idx="2"/>
          </p:cNvCxnSpPr>
          <p:nvPr/>
        </p:nvCxnSpPr>
        <p:spPr>
          <a:xfrm rot="10800000" flipH="1">
            <a:off y="1747221" x="4024133"/>
            <a:ext cy="870692" cx="3008788"/>
          </a:xfrm>
          <a:prstGeom prst="straightConnector1">
            <a:avLst/>
          </a:prstGeom>
          <a:noFill/>
          <a:ln w="9525" cap="flat">
            <a:solidFill>
              <a:srgbClr val="0000FF"/>
            </a:solidFill>
            <a:prstDash val="dash"/>
            <a:round/>
            <a:headEnd w="med" len="med" type="none"/>
            <a:tailEnd w="med" len="med" type="none"/>
          </a:ln>
        </p:spPr>
      </p:cxnSp>
      <p:cxnSp>
        <p:nvCxnSpPr>
          <p:cNvPr id="1253" name="Shape 1253"/>
          <p:cNvCxnSpPr>
            <a:stCxn id="1209" idx="0"/>
            <a:endCxn id="1189" idx="2"/>
          </p:cNvCxnSpPr>
          <p:nvPr/>
        </p:nvCxnSpPr>
        <p:spPr>
          <a:xfrm rot="10800000" flipH="1">
            <a:off y="1747874" x="4024133"/>
            <a:ext cy="870040" cx="3919336"/>
          </a:xfrm>
          <a:prstGeom prst="straightConnector1">
            <a:avLst/>
          </a:prstGeom>
          <a:noFill/>
          <a:ln w="9525" cap="flat">
            <a:solidFill>
              <a:srgbClr val="0000FF"/>
            </a:solidFill>
            <a:prstDash val="dash"/>
            <a:round/>
            <a:headEnd w="med" len="med" type="none"/>
            <a:tailEnd w="med" len="med" type="none"/>
          </a:ln>
        </p:spPr>
      </p:cxnSp>
      <p:cxnSp>
        <p:nvCxnSpPr>
          <p:cNvPr id="1254" name="Shape 1254"/>
          <p:cNvCxnSpPr>
            <a:stCxn id="1210" idx="0"/>
            <a:endCxn id="1186" idx="2"/>
          </p:cNvCxnSpPr>
          <p:nvPr/>
        </p:nvCxnSpPr>
        <p:spPr>
          <a:xfrm rot="10800000">
            <a:off y="1746570" x="5113016"/>
            <a:ext cy="871343" cx="9257"/>
          </a:xfrm>
          <a:prstGeom prst="straightConnector1">
            <a:avLst/>
          </a:prstGeom>
          <a:noFill/>
          <a:ln w="9525" cap="flat">
            <a:solidFill>
              <a:srgbClr val="FF6600"/>
            </a:solidFill>
            <a:prstDash val="solid"/>
            <a:round/>
            <a:headEnd w="med" len="med" type="none"/>
            <a:tailEnd w="med" len="med" type="none"/>
          </a:ln>
        </p:spPr>
      </p:cxnSp>
      <p:cxnSp>
        <p:nvCxnSpPr>
          <p:cNvPr id="1255" name="Shape 1255"/>
          <p:cNvCxnSpPr>
            <a:stCxn id="1210" idx="0"/>
            <a:endCxn id="1182" idx="2"/>
          </p:cNvCxnSpPr>
          <p:nvPr/>
        </p:nvCxnSpPr>
        <p:spPr>
          <a:xfrm rot="10800000">
            <a:off y="1745266" x="1184423"/>
            <a:ext cy="872647" cx="3937850"/>
          </a:xfrm>
          <a:prstGeom prst="straightConnector1">
            <a:avLst/>
          </a:prstGeom>
          <a:noFill/>
          <a:ln w="9525" cap="flat">
            <a:solidFill>
              <a:srgbClr val="FF6600"/>
            </a:solidFill>
            <a:prstDash val="solid"/>
            <a:round/>
            <a:headEnd w="med" len="med" type="none"/>
            <a:tailEnd w="med" len="med" type="none"/>
          </a:ln>
        </p:spPr>
      </p:cxnSp>
      <p:cxnSp>
        <p:nvCxnSpPr>
          <p:cNvPr id="1256" name="Shape 1256"/>
          <p:cNvCxnSpPr>
            <a:stCxn id="1212" idx="0"/>
            <a:endCxn id="1184" idx="2"/>
          </p:cNvCxnSpPr>
          <p:nvPr/>
        </p:nvCxnSpPr>
        <p:spPr>
          <a:xfrm rot="10800000">
            <a:off y="1745919" x="3104328"/>
            <a:ext cy="872645" cx="3937852"/>
          </a:xfrm>
          <a:prstGeom prst="straightConnector1">
            <a:avLst/>
          </a:prstGeom>
          <a:noFill/>
          <a:ln w="9525" cap="flat">
            <a:solidFill>
              <a:srgbClr val="FF6600"/>
            </a:solidFill>
            <a:prstDash val="solid"/>
            <a:round/>
            <a:headEnd w="med" len="med" type="none"/>
            <a:tailEnd w="med" len="med" type="none"/>
          </a:ln>
        </p:spPr>
      </p:cxnSp>
      <p:cxnSp>
        <p:nvCxnSpPr>
          <p:cNvPr id="1257" name="Shape 1257"/>
          <p:cNvCxnSpPr>
            <a:stCxn id="1212" idx="0"/>
            <a:endCxn id="1188" idx="2"/>
          </p:cNvCxnSpPr>
          <p:nvPr/>
        </p:nvCxnSpPr>
        <p:spPr>
          <a:xfrm rot="10800000">
            <a:off y="1747221" x="7032922"/>
            <a:ext cy="871343" cx="9258"/>
          </a:xfrm>
          <a:prstGeom prst="straightConnector1">
            <a:avLst/>
          </a:prstGeom>
          <a:noFill/>
          <a:ln w="9525" cap="flat">
            <a:solidFill>
              <a:srgbClr val="FF6600"/>
            </a:solidFill>
            <a:prstDash val="solid"/>
            <a:round/>
            <a:headEnd w="med" len="med" type="none"/>
            <a:tailEnd w="med" len="med" type="none"/>
          </a:ln>
        </p:spPr>
      </p:cxnSp>
      <p:cxnSp>
        <p:nvCxnSpPr>
          <p:cNvPr id="1258" name="Shape 1258"/>
          <p:cNvCxnSpPr>
            <a:stCxn id="1211" idx="0"/>
            <a:endCxn id="1183" idx="2"/>
          </p:cNvCxnSpPr>
          <p:nvPr/>
        </p:nvCxnSpPr>
        <p:spPr>
          <a:xfrm rot="10800000">
            <a:off y="1745919" x="2094969"/>
            <a:ext cy="872645" cx="3937851"/>
          </a:xfrm>
          <a:prstGeom prst="straightConnector1">
            <a:avLst/>
          </a:prstGeom>
          <a:noFill/>
          <a:ln w="9525" cap="flat">
            <a:solidFill>
              <a:srgbClr val="FF6600"/>
            </a:solidFill>
            <a:prstDash val="solid"/>
            <a:round/>
            <a:headEnd w="med" len="med" type="none"/>
            <a:tailEnd w="med" len="med" type="none"/>
          </a:ln>
        </p:spPr>
      </p:cxnSp>
      <p:cxnSp>
        <p:nvCxnSpPr>
          <p:cNvPr id="1259" name="Shape 1259"/>
          <p:cNvCxnSpPr>
            <a:stCxn id="1211" idx="0"/>
            <a:endCxn id="1187" idx="2"/>
          </p:cNvCxnSpPr>
          <p:nvPr/>
        </p:nvCxnSpPr>
        <p:spPr>
          <a:xfrm rot="10800000">
            <a:off y="1747221" x="6023564"/>
            <a:ext cy="871343" cx="9257"/>
          </a:xfrm>
          <a:prstGeom prst="straightConnector1">
            <a:avLst/>
          </a:prstGeom>
          <a:noFill/>
          <a:ln w="9525" cap="flat">
            <a:solidFill>
              <a:srgbClr val="FF6600"/>
            </a:solidFill>
            <a:prstDash val="solid"/>
            <a:round/>
            <a:headEnd w="med" len="med" type="none"/>
            <a:tailEnd w="med" len="med" type="none"/>
          </a:ln>
        </p:spPr>
      </p:cxnSp>
      <p:cxnSp>
        <p:nvCxnSpPr>
          <p:cNvPr id="1260" name="Shape 1260"/>
          <p:cNvCxnSpPr>
            <a:stCxn id="1213" idx="0"/>
            <a:endCxn id="1185" idx="2"/>
          </p:cNvCxnSpPr>
          <p:nvPr/>
        </p:nvCxnSpPr>
        <p:spPr>
          <a:xfrm rot="10800000">
            <a:off y="1746570" x="4014876"/>
            <a:ext cy="872645" cx="3937851"/>
          </a:xfrm>
          <a:prstGeom prst="straightConnector1">
            <a:avLst/>
          </a:prstGeom>
          <a:noFill/>
          <a:ln w="9525" cap="flat">
            <a:solidFill>
              <a:srgbClr val="FF6600"/>
            </a:solidFill>
            <a:prstDash val="solid"/>
            <a:round/>
            <a:headEnd w="med" len="med" type="none"/>
            <a:tailEnd w="med" len="med" type="none"/>
          </a:ln>
        </p:spPr>
      </p:cxnSp>
      <p:cxnSp>
        <p:nvCxnSpPr>
          <p:cNvPr id="1261" name="Shape 1261"/>
          <p:cNvCxnSpPr>
            <a:stCxn id="1213" idx="0"/>
            <a:endCxn id="1189" idx="2"/>
          </p:cNvCxnSpPr>
          <p:nvPr/>
        </p:nvCxnSpPr>
        <p:spPr>
          <a:xfrm rot="10800000">
            <a:off y="1747874" x="7943470"/>
            <a:ext cy="871342" cx="9257"/>
          </a:xfrm>
          <a:prstGeom prst="straightConnector1">
            <a:avLst/>
          </a:prstGeom>
          <a:noFill/>
          <a:ln w="9525" cap="flat">
            <a:solidFill>
              <a:srgbClr val="FF6600"/>
            </a:solidFill>
            <a:prstDash val="solid"/>
            <a:round/>
            <a:headEnd w="med" len="med" type="none"/>
            <a:tailEnd w="med" len="med" type="none"/>
          </a:ln>
        </p:spPr>
      </p:cxnSp>
      <p:sp>
        <p:nvSpPr>
          <p:cNvPr id="1262" name="Shape 1262"/>
          <p:cNvSpPr/>
          <p:nvPr/>
        </p:nvSpPr>
        <p:spPr>
          <a:xfrm>
            <a:off y="3562703" x="892709"/>
            <a:ext cy="569100" cx="589200"/>
          </a:xfrm>
          <a:prstGeom prst="mathMultiply">
            <a:avLst>
              <a:gd fmla="val 23520" name="adj1"/>
            </a:avLst>
          </a:prstGeom>
          <a:solidFill>
            <a:srgbClr val="FF0000"/>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63" name="Shape 1263"/>
          <p:cNvSpPr/>
          <p:nvPr/>
        </p:nvSpPr>
        <p:spPr>
          <a:xfrm>
            <a:off y="2616609" x="880970"/>
            <a:ext cy="393299" cx="625799"/>
          </a:xfrm>
          <a:prstGeom prst="rect">
            <a:avLst/>
          </a:prstGeom>
          <a:solidFill>
            <a:srgbClr val="FFFFFF"/>
          </a:solidFill>
          <a:ln w="12700"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64" name="Shape 1264"/>
          <p:cNvSpPr/>
          <p:nvPr/>
        </p:nvSpPr>
        <p:spPr>
          <a:xfrm>
            <a:off y="2616609" x="1791327"/>
            <a:ext cy="393299" cx="625799"/>
          </a:xfrm>
          <a:prstGeom prst="rect">
            <a:avLst/>
          </a:prstGeom>
          <a:solidFill>
            <a:srgbClr val="FFFFFF"/>
          </a:solidFill>
          <a:ln w="12700"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65" name="Shape 1265"/>
          <p:cNvSpPr/>
          <p:nvPr/>
        </p:nvSpPr>
        <p:spPr>
          <a:xfrm>
            <a:off y="1351966" x="868875"/>
            <a:ext cy="393299" cx="625799"/>
          </a:xfrm>
          <a:prstGeom prst="rect">
            <a:avLst/>
          </a:prstGeom>
          <a:solidFill>
            <a:srgbClr val="FFFFFF"/>
          </a:solidFill>
          <a:ln w="12700"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66" name="Shape 1266"/>
          <p:cNvSpPr/>
          <p:nvPr/>
        </p:nvSpPr>
        <p:spPr>
          <a:xfrm>
            <a:off y="1351966" x="1779423"/>
            <a:ext cy="393299" cx="625799"/>
          </a:xfrm>
          <a:prstGeom prst="rect">
            <a:avLst/>
          </a:prstGeom>
          <a:solidFill>
            <a:srgbClr val="FFFFFF"/>
          </a:solidFill>
          <a:ln w="12700"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67" name="Shape 1267"/>
          <p:cNvSpPr/>
          <p:nvPr/>
        </p:nvSpPr>
        <p:spPr>
          <a:xfrm>
            <a:off y="1351966" x="2794167"/>
            <a:ext cy="393299" cx="625799"/>
          </a:xfrm>
          <a:prstGeom prst="rect">
            <a:avLst/>
          </a:prstGeom>
          <a:solidFill>
            <a:srgbClr val="FFFFFF"/>
          </a:solidFill>
          <a:ln w="12700"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68" name="Shape 1268"/>
          <p:cNvSpPr/>
          <p:nvPr/>
        </p:nvSpPr>
        <p:spPr>
          <a:xfrm>
            <a:off y="1351966" x="3699328"/>
            <a:ext cy="393299" cx="625799"/>
          </a:xfrm>
          <a:prstGeom prst="rect">
            <a:avLst/>
          </a:prstGeom>
          <a:solidFill>
            <a:srgbClr val="FFFFFF"/>
          </a:solidFill>
          <a:ln w="12700"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69" name="Shape 1269"/>
          <p:cNvSpPr/>
          <p:nvPr/>
        </p:nvSpPr>
        <p:spPr>
          <a:xfrm>
            <a:off y="2619216" x="4810276"/>
            <a:ext cy="393299" cx="6257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70" name="Shape 1270"/>
          <p:cNvSpPr/>
          <p:nvPr/>
        </p:nvSpPr>
        <p:spPr>
          <a:xfrm>
            <a:off y="2619216" x="5719921"/>
            <a:ext cy="393299" cx="6257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71" name="Shape 1271"/>
          <p:cNvSpPr/>
          <p:nvPr/>
        </p:nvSpPr>
        <p:spPr>
          <a:xfrm>
            <a:off y="3654696" x="4803810"/>
            <a:ext cy="393299" cx="6257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72" name="Shape 1272"/>
          <p:cNvSpPr/>
          <p:nvPr/>
        </p:nvSpPr>
        <p:spPr>
          <a:xfrm>
            <a:off y="3654696" x="6717375"/>
            <a:ext cy="393299" cx="6257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73" name="Shape 1273"/>
          <p:cNvSpPr/>
          <p:nvPr/>
        </p:nvSpPr>
        <p:spPr>
          <a:xfrm>
            <a:off y="4520637" x="4797469"/>
            <a:ext cy="393299" cx="6257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74" name="Shape 1274"/>
          <p:cNvSpPr/>
          <p:nvPr/>
        </p:nvSpPr>
        <p:spPr>
          <a:xfrm>
            <a:off y="4523244" x="5710664"/>
            <a:ext cy="393299" cx="6257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75" name="Shape 1275"/>
          <p:cNvSpPr/>
          <p:nvPr/>
        </p:nvSpPr>
        <p:spPr>
          <a:xfrm>
            <a:off y="4520637" x="6717375"/>
            <a:ext cy="393299" cx="6257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76" name="Shape 1276"/>
          <p:cNvSpPr/>
          <p:nvPr/>
        </p:nvSpPr>
        <p:spPr>
          <a:xfrm>
            <a:off y="4522592" x="7628635"/>
            <a:ext cy="393299" cx="6257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SzPct val="25000"/>
              <a:buNone/>
            </a:pPr>
            <a:r>
              <a:rPr strike="noStrike" u="none" b="0" cap="none" baseline="0" sz="2600" lang="en" i="0">
                <a:solidFill>
                  <a:srgbClr val="000000"/>
                </a:solidFill>
                <a:latin typeface="Calibri"/>
                <a:ea typeface="Calibri"/>
                <a:cs typeface="Calibri"/>
                <a:sym typeface="Calibri"/>
              </a:rPr>
              <a:t>src</a:t>
            </a:r>
          </a:p>
        </p:txBody>
      </p:sp>
      <p:sp>
        <p:nvSpPr>
          <p:cNvPr id="1277" name="Shape 1277"/>
          <p:cNvSpPr/>
          <p:nvPr/>
        </p:nvSpPr>
        <p:spPr>
          <a:xfrm>
            <a:off y="2619216" x="6729281"/>
            <a:ext cy="393299" cx="6257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78" name="Shape 1278"/>
          <p:cNvSpPr/>
          <p:nvPr/>
        </p:nvSpPr>
        <p:spPr>
          <a:xfrm>
            <a:off y="2621894" x="7640729"/>
            <a:ext cy="393299" cx="6257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79" name="Shape 1279"/>
          <p:cNvSpPr/>
          <p:nvPr/>
        </p:nvSpPr>
        <p:spPr>
          <a:xfrm>
            <a:off y="3655348" x="5710664"/>
            <a:ext cy="393299" cx="6257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80" name="Shape 1280"/>
          <p:cNvSpPr/>
          <p:nvPr/>
        </p:nvSpPr>
        <p:spPr>
          <a:xfrm>
            <a:off y="3659980" x="7627922"/>
            <a:ext cy="393299" cx="6257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81" name="Shape 1281"/>
          <p:cNvSpPr/>
          <p:nvPr/>
        </p:nvSpPr>
        <p:spPr>
          <a:xfrm>
            <a:off y="3657301" x="2788782"/>
            <a:ext cy="393299" cx="6257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82" name="Shape 1282"/>
          <p:cNvSpPr/>
          <p:nvPr/>
        </p:nvSpPr>
        <p:spPr>
          <a:xfrm>
            <a:off y="3654696" x="3699328"/>
            <a:ext cy="393299" cx="6257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83" name="Shape 1283"/>
          <p:cNvSpPr/>
          <p:nvPr/>
        </p:nvSpPr>
        <p:spPr>
          <a:xfrm>
            <a:off y="4537582" x="2788782"/>
            <a:ext cy="393299" cx="6257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84" name="Shape 1284"/>
          <p:cNvSpPr/>
          <p:nvPr/>
        </p:nvSpPr>
        <p:spPr>
          <a:xfrm>
            <a:off y="4537582" x="3711233"/>
            <a:ext cy="393299" cx="6257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85" name="Shape 1285"/>
          <p:cNvSpPr/>
          <p:nvPr/>
        </p:nvSpPr>
        <p:spPr>
          <a:xfrm>
            <a:off y="5196887" x="6297071"/>
            <a:ext cy="317100" cx="534000"/>
          </a:xfrm>
          <a:prstGeom prst="rect">
            <a:avLst/>
          </a:prstGeom>
          <a:solidFill>
            <a:srgbClr val="FFFFFF"/>
          </a:solid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000000"/>
              </a:solidFill>
              <a:latin typeface="Calibri"/>
              <a:ea typeface="Calibri"/>
              <a:cs typeface="Calibri"/>
              <a:sym typeface="Calibri"/>
            </a:endParaRPr>
          </a:p>
        </p:txBody>
      </p:sp>
      <p:sp>
        <p:nvSpPr>
          <p:cNvPr id="1286" name="Shape 1286"/>
          <p:cNvSpPr/>
          <p:nvPr/>
        </p:nvSpPr>
        <p:spPr>
          <a:xfrm>
            <a:off y="5642373" x="6297071"/>
            <a:ext cy="317100" cx="534000"/>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287" name="Shape 1287"/>
          <p:cNvSpPr txBox="1"/>
          <p:nvPr/>
        </p:nvSpPr>
        <p:spPr>
          <a:xfrm>
            <a:off y="5148507" x="6851010"/>
            <a:ext cy="400199" cx="25610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2000" lang="en" i="0">
                <a:solidFill>
                  <a:schemeClr val="dk1"/>
                </a:solidFill>
                <a:latin typeface="Calibri"/>
                <a:ea typeface="Calibri"/>
                <a:cs typeface="Calibri"/>
                <a:sym typeface="Calibri"/>
              </a:rPr>
              <a:t>No direct path</a:t>
            </a:r>
          </a:p>
        </p:txBody>
      </p:sp>
      <p:sp>
        <p:nvSpPr>
          <p:cNvPr id="1288" name="Shape 1288"/>
          <p:cNvSpPr txBox="1"/>
          <p:nvPr/>
        </p:nvSpPr>
        <p:spPr>
          <a:xfrm>
            <a:off y="5586498" x="6851009"/>
            <a:ext cy="400199" cx="21177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2000" lang="en" i="0">
                <a:solidFill>
                  <a:schemeClr val="dk1"/>
                </a:solidFill>
                <a:latin typeface="Calibri"/>
                <a:ea typeface="Calibri"/>
                <a:cs typeface="Calibri"/>
                <a:sym typeface="Calibri"/>
              </a:rPr>
              <a:t>Has alternate path</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262"/>
                                        </p:tgtEl>
                                        <p:attrNameLst>
                                          <p:attrName>style.visibility</p:attrName>
                                        </p:attrNameLst>
                                      </p:cBhvr>
                                      <p:to>
                                        <p:strVal val="visible"/>
                                      </p:to>
                                    </p:set>
                                    <p:animEffect transition="in" filter="fade">
                                      <p:cBhvr>
                                        <p:cTn dur="1"/>
                                        <p:tgtEl>
                                          <p:spTgt spid="1262"/>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263"/>
                                        </p:tgtEl>
                                        <p:attrNameLst>
                                          <p:attrName>style.visibility</p:attrName>
                                        </p:attrNameLst>
                                      </p:cBhvr>
                                      <p:to>
                                        <p:strVal val="visible"/>
                                      </p:to>
                                    </p:set>
                                    <p:animEffect transition="in" filter="fade">
                                      <p:cBhvr>
                                        <p:cTn dur="1"/>
                                        <p:tgtEl>
                                          <p:spTgt spid="1263"/>
                                        </p:tgtEl>
                                      </p:cBhvr>
                                    </p:animEffect>
                                  </p:childTnLst>
                                </p:cTn>
                              </p:par>
                              <p:par>
                                <p:cTn presetID="10" fill="hold" presetSubtype="0" presetClass="entr" nodeType="withEffect">
                                  <p:stCondLst>
                                    <p:cond delay="0"/>
                                  </p:stCondLst>
                                  <p:childTnLst>
                                    <p:set>
                                      <p:cBhvr>
                                        <p:cTn dur="1" fill="hold">
                                          <p:stCondLst>
                                            <p:cond delay="0"/>
                                          </p:stCondLst>
                                        </p:cTn>
                                        <p:tgtEl>
                                          <p:spTgt spid="1265"/>
                                        </p:tgtEl>
                                        <p:attrNameLst>
                                          <p:attrName>style.visibility</p:attrName>
                                        </p:attrNameLst>
                                      </p:cBhvr>
                                      <p:to>
                                        <p:strVal val="visible"/>
                                      </p:to>
                                    </p:set>
                                    <p:animEffect transition="in" filter="fade">
                                      <p:cBhvr>
                                        <p:cTn dur="1"/>
                                        <p:tgtEl>
                                          <p:spTgt spid="1265"/>
                                        </p:tgtEl>
                                      </p:cBhvr>
                                    </p:animEffect>
                                  </p:childTnLst>
                                </p:cTn>
                              </p:par>
                              <p:par>
                                <p:cTn presetID="10" fill="hold" presetSubtype="0" presetClass="entr" nodeType="withEffect">
                                  <p:stCondLst>
                                    <p:cond delay="0"/>
                                  </p:stCondLst>
                                  <p:childTnLst>
                                    <p:set>
                                      <p:cBhvr>
                                        <p:cTn dur="1" fill="hold">
                                          <p:stCondLst>
                                            <p:cond delay="0"/>
                                          </p:stCondLst>
                                        </p:cTn>
                                        <p:tgtEl>
                                          <p:spTgt spid="1264"/>
                                        </p:tgtEl>
                                        <p:attrNameLst>
                                          <p:attrName>style.visibility</p:attrName>
                                        </p:attrNameLst>
                                      </p:cBhvr>
                                      <p:to>
                                        <p:strVal val="visible"/>
                                      </p:to>
                                    </p:set>
                                    <p:animEffect transition="in" filter="fade">
                                      <p:cBhvr>
                                        <p:cTn dur="1"/>
                                        <p:tgtEl>
                                          <p:spTgt spid="1264"/>
                                        </p:tgtEl>
                                      </p:cBhvr>
                                    </p:animEffect>
                                  </p:childTnLst>
                                </p:cTn>
                              </p:par>
                              <p:par>
                                <p:cTn presetID="10" fill="hold" presetSubtype="0" presetClass="entr" nodeType="withEffect">
                                  <p:stCondLst>
                                    <p:cond delay="0"/>
                                  </p:stCondLst>
                                  <p:childTnLst>
                                    <p:set>
                                      <p:cBhvr>
                                        <p:cTn dur="1" fill="hold">
                                          <p:stCondLst>
                                            <p:cond delay="0"/>
                                          </p:stCondLst>
                                        </p:cTn>
                                        <p:tgtEl>
                                          <p:spTgt spid="1266"/>
                                        </p:tgtEl>
                                        <p:attrNameLst>
                                          <p:attrName>style.visibility</p:attrName>
                                        </p:attrNameLst>
                                      </p:cBhvr>
                                      <p:to>
                                        <p:strVal val="visible"/>
                                      </p:to>
                                    </p:set>
                                    <p:animEffect transition="in" filter="fade">
                                      <p:cBhvr>
                                        <p:cTn dur="1"/>
                                        <p:tgtEl>
                                          <p:spTgt spid="1266"/>
                                        </p:tgtEl>
                                      </p:cBhvr>
                                    </p:animEffect>
                                  </p:childTnLst>
                                </p:cTn>
                              </p:par>
                              <p:par>
                                <p:cTn presetID="10" fill="hold" presetSubtype="0" presetClass="entr" nodeType="withEffect">
                                  <p:stCondLst>
                                    <p:cond delay="0"/>
                                  </p:stCondLst>
                                  <p:childTnLst>
                                    <p:set>
                                      <p:cBhvr>
                                        <p:cTn dur="1" fill="hold">
                                          <p:stCondLst>
                                            <p:cond delay="0"/>
                                          </p:stCondLst>
                                        </p:cTn>
                                        <p:tgtEl>
                                          <p:spTgt spid="1267"/>
                                        </p:tgtEl>
                                        <p:attrNameLst>
                                          <p:attrName>style.visibility</p:attrName>
                                        </p:attrNameLst>
                                      </p:cBhvr>
                                      <p:to>
                                        <p:strVal val="visible"/>
                                      </p:to>
                                    </p:set>
                                    <p:animEffect transition="in" filter="fade">
                                      <p:cBhvr>
                                        <p:cTn dur="1"/>
                                        <p:tgtEl>
                                          <p:spTgt spid="1267"/>
                                        </p:tgtEl>
                                      </p:cBhvr>
                                    </p:animEffect>
                                  </p:childTnLst>
                                </p:cTn>
                              </p:par>
                              <p:par>
                                <p:cTn presetID="10" fill="hold" presetSubtype="0" presetClass="entr" nodeType="withEffect">
                                  <p:stCondLst>
                                    <p:cond delay="0"/>
                                  </p:stCondLst>
                                  <p:childTnLst>
                                    <p:set>
                                      <p:cBhvr>
                                        <p:cTn dur="1" fill="hold">
                                          <p:stCondLst>
                                            <p:cond delay="0"/>
                                          </p:stCondLst>
                                        </p:cTn>
                                        <p:tgtEl>
                                          <p:spTgt spid="1268"/>
                                        </p:tgtEl>
                                        <p:attrNameLst>
                                          <p:attrName>style.visibility</p:attrName>
                                        </p:attrNameLst>
                                      </p:cBhvr>
                                      <p:to>
                                        <p:strVal val="visible"/>
                                      </p:to>
                                    </p:set>
                                    <p:animEffect transition="in" filter="fade">
                                      <p:cBhvr>
                                        <p:cTn dur="1"/>
                                        <p:tgtEl>
                                          <p:spTgt spid="1268"/>
                                        </p:tgtEl>
                                      </p:cBhvr>
                                    </p:animEffect>
                                  </p:childTnLst>
                                </p:cTn>
                              </p:par>
                              <p:par>
                                <p:cTn presetID="10" fill="hold" presetSubtype="0" presetClass="entr" nodeType="withEffect">
                                  <p:stCondLst>
                                    <p:cond delay="0"/>
                                  </p:stCondLst>
                                  <p:childTnLst>
                                    <p:set>
                                      <p:cBhvr>
                                        <p:cTn dur="1" fill="hold">
                                          <p:stCondLst>
                                            <p:cond delay="0"/>
                                          </p:stCondLst>
                                        </p:cTn>
                                        <p:tgtEl>
                                          <p:spTgt spid="1269"/>
                                        </p:tgtEl>
                                        <p:attrNameLst>
                                          <p:attrName>style.visibility</p:attrName>
                                        </p:attrNameLst>
                                      </p:cBhvr>
                                      <p:to>
                                        <p:strVal val="visible"/>
                                      </p:to>
                                    </p:set>
                                    <p:animEffect transition="in" filter="fade">
                                      <p:cBhvr>
                                        <p:cTn dur="1"/>
                                        <p:tgtEl>
                                          <p:spTgt spid="1269"/>
                                        </p:tgtEl>
                                      </p:cBhvr>
                                    </p:animEffect>
                                  </p:childTnLst>
                                </p:cTn>
                              </p:par>
                              <p:par>
                                <p:cTn presetID="10" fill="hold" presetSubtype="0" presetClass="entr" nodeType="withEffect">
                                  <p:stCondLst>
                                    <p:cond delay="0"/>
                                  </p:stCondLst>
                                  <p:childTnLst>
                                    <p:set>
                                      <p:cBhvr>
                                        <p:cTn dur="1" fill="hold">
                                          <p:stCondLst>
                                            <p:cond delay="0"/>
                                          </p:stCondLst>
                                        </p:cTn>
                                        <p:tgtEl>
                                          <p:spTgt spid="1270"/>
                                        </p:tgtEl>
                                        <p:attrNameLst>
                                          <p:attrName>style.visibility</p:attrName>
                                        </p:attrNameLst>
                                      </p:cBhvr>
                                      <p:to>
                                        <p:strVal val="visible"/>
                                      </p:to>
                                    </p:set>
                                    <p:animEffect transition="in" filter="fade">
                                      <p:cBhvr>
                                        <p:cTn dur="1"/>
                                        <p:tgtEl>
                                          <p:spTgt spid="1270"/>
                                        </p:tgtEl>
                                      </p:cBhvr>
                                    </p:animEffect>
                                  </p:childTnLst>
                                </p:cTn>
                              </p:par>
                              <p:par>
                                <p:cTn presetID="10" fill="hold" presetSubtype="0" presetClass="entr" nodeType="withEffect">
                                  <p:stCondLst>
                                    <p:cond delay="0"/>
                                  </p:stCondLst>
                                  <p:childTnLst>
                                    <p:set>
                                      <p:cBhvr>
                                        <p:cTn dur="1" fill="hold">
                                          <p:stCondLst>
                                            <p:cond delay="0"/>
                                          </p:stCondLst>
                                        </p:cTn>
                                        <p:tgtEl>
                                          <p:spTgt spid="1271"/>
                                        </p:tgtEl>
                                        <p:attrNameLst>
                                          <p:attrName>style.visibility</p:attrName>
                                        </p:attrNameLst>
                                      </p:cBhvr>
                                      <p:to>
                                        <p:strVal val="visible"/>
                                      </p:to>
                                    </p:set>
                                    <p:animEffect transition="in" filter="fade">
                                      <p:cBhvr>
                                        <p:cTn dur="1"/>
                                        <p:tgtEl>
                                          <p:spTgt spid="1271"/>
                                        </p:tgtEl>
                                      </p:cBhvr>
                                    </p:animEffect>
                                  </p:childTnLst>
                                </p:cTn>
                              </p:par>
                              <p:par>
                                <p:cTn presetID="10" fill="hold" presetSubtype="0" presetClass="entr" nodeType="withEffect">
                                  <p:stCondLst>
                                    <p:cond delay="0"/>
                                  </p:stCondLst>
                                  <p:childTnLst>
                                    <p:set>
                                      <p:cBhvr>
                                        <p:cTn dur="1" fill="hold">
                                          <p:stCondLst>
                                            <p:cond delay="0"/>
                                          </p:stCondLst>
                                        </p:cTn>
                                        <p:tgtEl>
                                          <p:spTgt spid="1273"/>
                                        </p:tgtEl>
                                        <p:attrNameLst>
                                          <p:attrName>style.visibility</p:attrName>
                                        </p:attrNameLst>
                                      </p:cBhvr>
                                      <p:to>
                                        <p:strVal val="visible"/>
                                      </p:to>
                                    </p:set>
                                    <p:animEffect transition="in" filter="fade">
                                      <p:cBhvr>
                                        <p:cTn dur="1"/>
                                        <p:tgtEl>
                                          <p:spTgt spid="1273"/>
                                        </p:tgtEl>
                                      </p:cBhvr>
                                    </p:animEffect>
                                  </p:childTnLst>
                                </p:cTn>
                              </p:par>
                              <p:par>
                                <p:cTn presetID="10" fill="hold" presetSubtype="0" presetClass="entr" nodeType="withEffect">
                                  <p:stCondLst>
                                    <p:cond delay="0"/>
                                  </p:stCondLst>
                                  <p:childTnLst>
                                    <p:set>
                                      <p:cBhvr>
                                        <p:cTn dur="1" fill="hold">
                                          <p:stCondLst>
                                            <p:cond delay="0"/>
                                          </p:stCondLst>
                                        </p:cTn>
                                        <p:tgtEl>
                                          <p:spTgt spid="1274"/>
                                        </p:tgtEl>
                                        <p:attrNameLst>
                                          <p:attrName>style.visibility</p:attrName>
                                        </p:attrNameLst>
                                      </p:cBhvr>
                                      <p:to>
                                        <p:strVal val="visible"/>
                                      </p:to>
                                    </p:set>
                                    <p:animEffect transition="in" filter="fade">
                                      <p:cBhvr>
                                        <p:cTn dur="1"/>
                                        <p:tgtEl>
                                          <p:spTgt spid="1274"/>
                                        </p:tgtEl>
                                      </p:cBhvr>
                                    </p:animEffect>
                                  </p:childTnLst>
                                </p:cTn>
                              </p:par>
                              <p:par>
                                <p:cTn presetID="10" fill="hold" presetSubtype="0" presetClass="entr" nodeType="withEffect">
                                  <p:stCondLst>
                                    <p:cond delay="0"/>
                                  </p:stCondLst>
                                  <p:childTnLst>
                                    <p:set>
                                      <p:cBhvr>
                                        <p:cTn dur="1" fill="hold">
                                          <p:stCondLst>
                                            <p:cond delay="0"/>
                                          </p:stCondLst>
                                        </p:cTn>
                                        <p:tgtEl>
                                          <p:spTgt spid="1275"/>
                                        </p:tgtEl>
                                        <p:attrNameLst>
                                          <p:attrName>style.visibility</p:attrName>
                                        </p:attrNameLst>
                                      </p:cBhvr>
                                      <p:to>
                                        <p:strVal val="visible"/>
                                      </p:to>
                                    </p:set>
                                    <p:animEffect transition="in" filter="fade">
                                      <p:cBhvr>
                                        <p:cTn dur="1"/>
                                        <p:tgtEl>
                                          <p:spTgt spid="1275"/>
                                        </p:tgtEl>
                                      </p:cBhvr>
                                    </p:animEffect>
                                  </p:childTnLst>
                                </p:cTn>
                              </p:par>
                              <p:par>
                                <p:cTn presetID="10" fill="hold" presetSubtype="0" presetClass="entr" nodeType="withEffect">
                                  <p:stCondLst>
                                    <p:cond delay="0"/>
                                  </p:stCondLst>
                                  <p:childTnLst>
                                    <p:set>
                                      <p:cBhvr>
                                        <p:cTn dur="1" fill="hold">
                                          <p:stCondLst>
                                            <p:cond delay="0"/>
                                          </p:stCondLst>
                                        </p:cTn>
                                        <p:tgtEl>
                                          <p:spTgt spid="1272"/>
                                        </p:tgtEl>
                                        <p:attrNameLst>
                                          <p:attrName>style.visibility</p:attrName>
                                        </p:attrNameLst>
                                      </p:cBhvr>
                                      <p:to>
                                        <p:strVal val="visible"/>
                                      </p:to>
                                    </p:set>
                                    <p:animEffect transition="in" filter="fade">
                                      <p:cBhvr>
                                        <p:cTn dur="1"/>
                                        <p:tgtEl>
                                          <p:spTgt spid="1272"/>
                                        </p:tgtEl>
                                      </p:cBhvr>
                                    </p:animEffect>
                                  </p:childTnLst>
                                </p:cTn>
                              </p:par>
                              <p:par>
                                <p:cTn presetID="10" fill="hold" presetSubtype="0" presetClass="entr" nodeType="withEffect">
                                  <p:stCondLst>
                                    <p:cond delay="0"/>
                                  </p:stCondLst>
                                  <p:childTnLst>
                                    <p:set>
                                      <p:cBhvr>
                                        <p:cTn dur="1" fill="hold">
                                          <p:stCondLst>
                                            <p:cond delay="0"/>
                                          </p:stCondLst>
                                        </p:cTn>
                                        <p:tgtEl>
                                          <p:spTgt spid="1276"/>
                                        </p:tgtEl>
                                        <p:attrNameLst>
                                          <p:attrName>style.visibility</p:attrName>
                                        </p:attrNameLst>
                                      </p:cBhvr>
                                      <p:to>
                                        <p:strVal val="visible"/>
                                      </p:to>
                                    </p:set>
                                    <p:animEffect transition="in" filter="fade">
                                      <p:cBhvr>
                                        <p:cTn dur="1"/>
                                        <p:tgtEl>
                                          <p:spTgt spid="1276"/>
                                        </p:tgtEl>
                                      </p:cBhvr>
                                    </p:animEffect>
                                  </p:childTnLst>
                                </p:cTn>
                              </p:par>
                              <p:par>
                                <p:cTn presetID="10" fill="hold" presetSubtype="0" presetClass="entr" nodeType="withEffect">
                                  <p:stCondLst>
                                    <p:cond delay="0"/>
                                  </p:stCondLst>
                                  <p:childTnLst>
                                    <p:set>
                                      <p:cBhvr>
                                        <p:cTn dur="1" fill="hold">
                                          <p:stCondLst>
                                            <p:cond delay="0"/>
                                          </p:stCondLst>
                                        </p:cTn>
                                        <p:tgtEl>
                                          <p:spTgt spid="1277"/>
                                        </p:tgtEl>
                                        <p:attrNameLst>
                                          <p:attrName>style.visibility</p:attrName>
                                        </p:attrNameLst>
                                      </p:cBhvr>
                                      <p:to>
                                        <p:strVal val="visible"/>
                                      </p:to>
                                    </p:set>
                                    <p:animEffect transition="in" filter="fade">
                                      <p:cBhvr>
                                        <p:cTn dur="1"/>
                                        <p:tgtEl>
                                          <p:spTgt spid="1277"/>
                                        </p:tgtEl>
                                      </p:cBhvr>
                                    </p:animEffect>
                                  </p:childTnLst>
                                </p:cTn>
                              </p:par>
                              <p:par>
                                <p:cTn presetID="10" fill="hold" presetSubtype="0" presetClass="entr" nodeType="withEffect">
                                  <p:stCondLst>
                                    <p:cond delay="0"/>
                                  </p:stCondLst>
                                  <p:childTnLst>
                                    <p:set>
                                      <p:cBhvr>
                                        <p:cTn dur="1" fill="hold">
                                          <p:stCondLst>
                                            <p:cond delay="0"/>
                                          </p:stCondLst>
                                        </p:cTn>
                                        <p:tgtEl>
                                          <p:spTgt spid="1278"/>
                                        </p:tgtEl>
                                        <p:attrNameLst>
                                          <p:attrName>style.visibility</p:attrName>
                                        </p:attrNameLst>
                                      </p:cBhvr>
                                      <p:to>
                                        <p:strVal val="visible"/>
                                      </p:to>
                                    </p:set>
                                    <p:animEffect transition="in" filter="fade">
                                      <p:cBhvr>
                                        <p:cTn dur="1"/>
                                        <p:tgtEl>
                                          <p:spTgt spid="1278"/>
                                        </p:tgtEl>
                                      </p:cBhvr>
                                    </p:animEffect>
                                  </p:childTnLst>
                                </p:cTn>
                              </p:par>
                              <p:par>
                                <p:cTn presetID="10" fill="hold" presetSubtype="0" presetClass="entr" nodeType="withEffect">
                                  <p:stCondLst>
                                    <p:cond delay="0"/>
                                  </p:stCondLst>
                                  <p:childTnLst>
                                    <p:set>
                                      <p:cBhvr>
                                        <p:cTn dur="1" fill="hold">
                                          <p:stCondLst>
                                            <p:cond delay="0"/>
                                          </p:stCondLst>
                                        </p:cTn>
                                        <p:tgtEl>
                                          <p:spTgt spid="1279"/>
                                        </p:tgtEl>
                                        <p:attrNameLst>
                                          <p:attrName>style.visibility</p:attrName>
                                        </p:attrNameLst>
                                      </p:cBhvr>
                                      <p:to>
                                        <p:strVal val="visible"/>
                                      </p:to>
                                    </p:set>
                                    <p:animEffect transition="in" filter="fade">
                                      <p:cBhvr>
                                        <p:cTn dur="1"/>
                                        <p:tgtEl>
                                          <p:spTgt spid="1279"/>
                                        </p:tgtEl>
                                      </p:cBhvr>
                                    </p:animEffect>
                                  </p:childTnLst>
                                </p:cTn>
                              </p:par>
                              <p:par>
                                <p:cTn presetID="10" fill="hold" presetSubtype="0" presetClass="entr" nodeType="withEffect">
                                  <p:stCondLst>
                                    <p:cond delay="0"/>
                                  </p:stCondLst>
                                  <p:childTnLst>
                                    <p:set>
                                      <p:cBhvr>
                                        <p:cTn dur="1" fill="hold">
                                          <p:stCondLst>
                                            <p:cond delay="0"/>
                                          </p:stCondLst>
                                        </p:cTn>
                                        <p:tgtEl>
                                          <p:spTgt spid="1280"/>
                                        </p:tgtEl>
                                        <p:attrNameLst>
                                          <p:attrName>style.visibility</p:attrName>
                                        </p:attrNameLst>
                                      </p:cBhvr>
                                      <p:to>
                                        <p:strVal val="visible"/>
                                      </p:to>
                                    </p:set>
                                    <p:animEffect transition="in" filter="fade">
                                      <p:cBhvr>
                                        <p:cTn dur="1"/>
                                        <p:tgtEl>
                                          <p:spTgt spid="1280"/>
                                        </p:tgtEl>
                                      </p:cBhvr>
                                    </p:animEffect>
                                  </p:childTnLst>
                                </p:cTn>
                              </p:par>
                              <p:par>
                                <p:cTn presetID="10" fill="hold" presetSubtype="0" presetClass="entr" nodeType="withEffect">
                                  <p:stCondLst>
                                    <p:cond delay="0"/>
                                  </p:stCondLst>
                                  <p:childTnLst>
                                    <p:set>
                                      <p:cBhvr>
                                        <p:cTn dur="1" fill="hold">
                                          <p:stCondLst>
                                            <p:cond delay="0"/>
                                          </p:stCondLst>
                                        </p:cTn>
                                        <p:tgtEl>
                                          <p:spTgt spid="1281"/>
                                        </p:tgtEl>
                                        <p:attrNameLst>
                                          <p:attrName>style.visibility</p:attrName>
                                        </p:attrNameLst>
                                      </p:cBhvr>
                                      <p:to>
                                        <p:strVal val="visible"/>
                                      </p:to>
                                    </p:set>
                                    <p:animEffect transition="in" filter="fade">
                                      <p:cBhvr>
                                        <p:cTn dur="1"/>
                                        <p:tgtEl>
                                          <p:spTgt spid="1281"/>
                                        </p:tgtEl>
                                      </p:cBhvr>
                                    </p:animEffect>
                                  </p:childTnLst>
                                </p:cTn>
                              </p:par>
                              <p:par>
                                <p:cTn presetID="10" fill="hold" presetSubtype="0" presetClass="entr" nodeType="withEffect">
                                  <p:stCondLst>
                                    <p:cond delay="0"/>
                                  </p:stCondLst>
                                  <p:childTnLst>
                                    <p:set>
                                      <p:cBhvr>
                                        <p:cTn dur="1" fill="hold">
                                          <p:stCondLst>
                                            <p:cond delay="0"/>
                                          </p:stCondLst>
                                        </p:cTn>
                                        <p:tgtEl>
                                          <p:spTgt spid="1282"/>
                                        </p:tgtEl>
                                        <p:attrNameLst>
                                          <p:attrName>style.visibility</p:attrName>
                                        </p:attrNameLst>
                                      </p:cBhvr>
                                      <p:to>
                                        <p:strVal val="visible"/>
                                      </p:to>
                                    </p:set>
                                    <p:animEffect transition="in" filter="fade">
                                      <p:cBhvr>
                                        <p:cTn dur="1"/>
                                        <p:tgtEl>
                                          <p:spTgt spid="1282"/>
                                        </p:tgtEl>
                                      </p:cBhvr>
                                    </p:animEffect>
                                  </p:childTnLst>
                                </p:cTn>
                              </p:par>
                              <p:par>
                                <p:cTn presetID="10" fill="hold" presetSubtype="0" presetClass="entr" nodeType="withEffect">
                                  <p:stCondLst>
                                    <p:cond delay="0"/>
                                  </p:stCondLst>
                                  <p:childTnLst>
                                    <p:set>
                                      <p:cBhvr>
                                        <p:cTn dur="1" fill="hold">
                                          <p:stCondLst>
                                            <p:cond delay="0"/>
                                          </p:stCondLst>
                                        </p:cTn>
                                        <p:tgtEl>
                                          <p:spTgt spid="1283"/>
                                        </p:tgtEl>
                                        <p:attrNameLst>
                                          <p:attrName>style.visibility</p:attrName>
                                        </p:attrNameLst>
                                      </p:cBhvr>
                                      <p:to>
                                        <p:strVal val="visible"/>
                                      </p:to>
                                    </p:set>
                                    <p:animEffect transition="in" filter="fade">
                                      <p:cBhvr>
                                        <p:cTn dur="1"/>
                                        <p:tgtEl>
                                          <p:spTgt spid="1283"/>
                                        </p:tgtEl>
                                      </p:cBhvr>
                                    </p:animEffect>
                                  </p:childTnLst>
                                </p:cTn>
                              </p:par>
                              <p:par>
                                <p:cTn presetID="10" fill="hold" presetSubtype="0" presetClass="entr" nodeType="withEffect">
                                  <p:stCondLst>
                                    <p:cond delay="0"/>
                                  </p:stCondLst>
                                  <p:childTnLst>
                                    <p:set>
                                      <p:cBhvr>
                                        <p:cTn dur="1" fill="hold">
                                          <p:stCondLst>
                                            <p:cond delay="0"/>
                                          </p:stCondLst>
                                        </p:cTn>
                                        <p:tgtEl>
                                          <p:spTgt spid="1284"/>
                                        </p:tgtEl>
                                        <p:attrNameLst>
                                          <p:attrName>style.visibility</p:attrName>
                                        </p:attrNameLst>
                                      </p:cBhvr>
                                      <p:to>
                                        <p:strVal val="visible"/>
                                      </p:to>
                                    </p:set>
                                    <p:animEffect transition="in" filter="fade">
                                      <p:cBhvr>
                                        <p:cTn dur="1"/>
                                        <p:tgtEl>
                                          <p:spTgt spid="1284"/>
                                        </p:tgtEl>
                                      </p:cBhvr>
                                    </p:animEffect>
                                  </p:childTnLst>
                                </p:cTn>
                              </p:par>
                              <p:par>
                                <p:cTn presetID="10" fill="hold" presetSubtype="0" presetClass="entr" nodeType="withEffect">
                                  <p:stCondLst>
                                    <p:cond delay="0"/>
                                  </p:stCondLst>
                                  <p:childTnLst>
                                    <p:set>
                                      <p:cBhvr>
                                        <p:cTn dur="1" fill="hold">
                                          <p:stCondLst>
                                            <p:cond delay="0"/>
                                          </p:stCondLst>
                                        </p:cTn>
                                        <p:tgtEl>
                                          <p:spTgt spid="1285"/>
                                        </p:tgtEl>
                                        <p:attrNameLst>
                                          <p:attrName>style.visibility</p:attrName>
                                        </p:attrNameLst>
                                      </p:cBhvr>
                                      <p:to>
                                        <p:strVal val="visible"/>
                                      </p:to>
                                    </p:set>
                                    <p:animEffect transition="in" filter="fade">
                                      <p:cBhvr>
                                        <p:cTn dur="1"/>
                                        <p:tgtEl>
                                          <p:spTgt spid="1285"/>
                                        </p:tgtEl>
                                      </p:cBhvr>
                                    </p:animEffect>
                                  </p:childTnLst>
                                </p:cTn>
                              </p:par>
                              <p:par>
                                <p:cTn presetID="10" fill="hold" presetSubtype="0" presetClass="entr" nodeType="withEffect">
                                  <p:stCondLst>
                                    <p:cond delay="0"/>
                                  </p:stCondLst>
                                  <p:childTnLst>
                                    <p:set>
                                      <p:cBhvr>
                                        <p:cTn dur="1" fill="hold">
                                          <p:stCondLst>
                                            <p:cond delay="0"/>
                                          </p:stCondLst>
                                        </p:cTn>
                                        <p:tgtEl>
                                          <p:spTgt spid="1287"/>
                                        </p:tgtEl>
                                        <p:attrNameLst>
                                          <p:attrName>style.visibility</p:attrName>
                                        </p:attrNameLst>
                                      </p:cBhvr>
                                      <p:to>
                                        <p:strVal val="visible"/>
                                      </p:to>
                                    </p:set>
                                    <p:animEffect transition="in" filter="fade">
                                      <p:cBhvr>
                                        <p:cTn dur="1"/>
                                        <p:tgtEl>
                                          <p:spTgt spid="1287"/>
                                        </p:tgtEl>
                                      </p:cBhvr>
                                    </p:animEffect>
                                  </p:childTnLst>
                                </p:cTn>
                              </p:par>
                              <p:par>
                                <p:cTn presetID="10" fill="hold" presetSubtype="0" presetClass="entr" nodeType="withEffect">
                                  <p:stCondLst>
                                    <p:cond delay="0"/>
                                  </p:stCondLst>
                                  <p:childTnLst>
                                    <p:set>
                                      <p:cBhvr>
                                        <p:cTn dur="1" fill="hold">
                                          <p:stCondLst>
                                            <p:cond delay="0"/>
                                          </p:stCondLst>
                                        </p:cTn>
                                        <p:tgtEl>
                                          <p:spTgt spid="1286"/>
                                        </p:tgtEl>
                                        <p:attrNameLst>
                                          <p:attrName>style.visibility</p:attrName>
                                        </p:attrNameLst>
                                      </p:cBhvr>
                                      <p:to>
                                        <p:strVal val="visible"/>
                                      </p:to>
                                    </p:set>
                                    <p:animEffect transition="in" filter="fade">
                                      <p:cBhvr>
                                        <p:cTn dur="1"/>
                                        <p:tgtEl>
                                          <p:spTgt spid="1286"/>
                                        </p:tgtEl>
                                      </p:cBhvr>
                                    </p:animEffect>
                                  </p:childTnLst>
                                </p:cTn>
                              </p:par>
                              <p:par>
                                <p:cTn presetID="10" fill="hold" presetSubtype="0" presetClass="entr" nodeType="withEffect">
                                  <p:stCondLst>
                                    <p:cond delay="0"/>
                                  </p:stCondLst>
                                  <p:childTnLst>
                                    <p:set>
                                      <p:cBhvr>
                                        <p:cTn dur="1" fill="hold">
                                          <p:stCondLst>
                                            <p:cond delay="0"/>
                                          </p:stCondLst>
                                        </p:cTn>
                                        <p:tgtEl>
                                          <p:spTgt spid="1288"/>
                                        </p:tgtEl>
                                        <p:attrNameLst>
                                          <p:attrName>style.visibility</p:attrName>
                                        </p:attrNameLst>
                                      </p:cBhvr>
                                      <p:to>
                                        <p:strVal val="visible"/>
                                      </p:to>
                                    </p:set>
                                    <p:animEffect transition="in" filter="fade">
                                      <p:cBhvr>
                                        <p:cTn dur="1"/>
                                        <p:tgtEl>
                                          <p:spTgt spid="1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3" name="Shape 1293"/>
        <p:cNvGrpSpPr/>
        <p:nvPr/>
      </p:nvGrpSpPr>
      <p:grpSpPr>
        <a:xfrm>
          <a:off y="0" x="0"/>
          <a:ext cy="0" cx="0"/>
          <a:chOff y="0" x="0"/>
          <a:chExt cy="0" cx="0"/>
        </a:xfrm>
      </p:grpSpPr>
      <p:sp>
        <p:nvSpPr>
          <p:cNvPr id="1294" name="Shape 1294"/>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 i="0">
                <a:solidFill>
                  <a:schemeClr val="dk1"/>
                </a:solidFill>
                <a:latin typeface="Calibri"/>
                <a:ea typeface="Calibri"/>
                <a:cs typeface="Calibri"/>
                <a:sym typeface="Calibri"/>
              </a:rPr>
              <a:t>Cascaded Failover Protocols</a:t>
            </a:r>
          </a:p>
        </p:txBody>
      </p:sp>
      <p:sp>
        <p:nvSpPr>
          <p:cNvPr id="1295" name="Shape 1295"/>
          <p:cNvSpPr txBox="1"/>
          <p:nvPr>
            <p:ph idx="1" type="body"/>
          </p:nvPr>
        </p:nvSpPr>
        <p:spPr>
          <a:xfrm>
            <a:off y="1778000" x="1291773"/>
            <a:ext cy="4348199" cx="7549799"/>
          </a:xfrm>
          <a:prstGeom prst="rect">
            <a:avLst/>
          </a:prstGeom>
          <a:noFill/>
          <a:ln>
            <a:noFill/>
          </a:ln>
        </p:spPr>
        <p:txBody>
          <a:bodyPr bIns="45700" rIns="91425" lIns="91425" tIns="45700" anchor="ctr" anchorCtr="0">
            <a:noAutofit/>
          </a:bodyPr>
          <a:lstStyle/>
          <a:p>
            <a:pPr algn="l" rtl="0" lvl="0" marR="0" indent="-342900" marL="342900">
              <a:spcBef>
                <a:spcPts val="0"/>
              </a:spcBef>
              <a:buClr>
                <a:schemeClr val="dk1"/>
              </a:buClr>
              <a:buSzPct val="100000"/>
              <a:buFont typeface="Calibri"/>
              <a:buChar char="•"/>
            </a:pPr>
            <a:r>
              <a:rPr strike="noStrike" u="none" b="0" cap="none" baseline="0" sz="3600" lang="en" i="0">
                <a:solidFill>
                  <a:schemeClr val="dk1"/>
                </a:solidFill>
                <a:latin typeface="Calibri"/>
                <a:ea typeface="Calibri"/>
                <a:cs typeface="Calibri"/>
                <a:sym typeface="Calibri"/>
              </a:rPr>
              <a:t>A local rerouting mechanism</a:t>
            </a:r>
          </a:p>
          <a:p>
            <a:pPr algn="l" rtl="0" lvl="1" marR="0" indent="-285750" marL="742950">
              <a:spcBef>
                <a:spcPts val="560"/>
              </a:spcBef>
              <a:buClr>
                <a:schemeClr val="dk1"/>
              </a:buClr>
              <a:buSzPct val="100000"/>
              <a:buFont typeface="Calibri"/>
              <a:buChar char="–"/>
            </a:pPr>
            <a:r>
              <a:rPr strike="noStrike" u="none" b="0" cap="none" baseline="0" sz="2800" lang="en" i="0">
                <a:solidFill>
                  <a:schemeClr val="dk1"/>
                </a:solidFill>
                <a:latin typeface="Calibri"/>
                <a:ea typeface="Calibri"/>
                <a:cs typeface="Calibri"/>
                <a:sym typeface="Calibri"/>
              </a:rPr>
              <a:t>Immediate restoration</a:t>
            </a:r>
          </a:p>
          <a:p>
            <a:pPr algn="l" rtl="0" lvl="0" marR="0" indent="-342900" marL="342900">
              <a:spcBef>
                <a:spcPts val="720"/>
              </a:spcBef>
              <a:buClr>
                <a:schemeClr val="dk1"/>
              </a:buClr>
              <a:buSzPct val="100000"/>
              <a:buFont typeface="Calibri"/>
              <a:buChar char="•"/>
            </a:pPr>
            <a:r>
              <a:rPr strike="noStrike" u="none" b="0" cap="none" baseline="0" sz="3600" lang="en" i="0">
                <a:solidFill>
                  <a:schemeClr val="dk1"/>
                </a:solidFill>
                <a:latin typeface="Calibri"/>
                <a:ea typeface="Calibri"/>
                <a:cs typeface="Calibri"/>
                <a:sym typeface="Calibri"/>
              </a:rPr>
              <a:t>A pushback notification scheme</a:t>
            </a:r>
          </a:p>
          <a:p>
            <a:pPr algn="l" rtl="0" lvl="1" marR="0" indent="-285750" marL="742950">
              <a:spcBef>
                <a:spcPts val="560"/>
              </a:spcBef>
              <a:buClr>
                <a:schemeClr val="dk1"/>
              </a:buClr>
              <a:buSzPct val="100000"/>
              <a:buFont typeface="Calibri"/>
              <a:buChar char="–"/>
            </a:pPr>
            <a:r>
              <a:rPr strike="noStrike" u="none" b="0" cap="none" baseline="0" sz="2800" lang="en" i="0">
                <a:solidFill>
                  <a:schemeClr val="dk1"/>
                </a:solidFill>
                <a:latin typeface="Calibri"/>
                <a:ea typeface="Calibri"/>
                <a:cs typeface="Calibri"/>
                <a:sym typeface="Calibri"/>
              </a:rPr>
              <a:t>Restore direct paths</a:t>
            </a:r>
          </a:p>
          <a:p>
            <a:pPr algn="l" rtl="0" lvl="0" marR="0" indent="-342900" marL="342900">
              <a:spcBef>
                <a:spcPts val="720"/>
              </a:spcBef>
              <a:buClr>
                <a:schemeClr val="dk1"/>
              </a:buClr>
              <a:buSzPct val="100000"/>
              <a:buFont typeface="Calibri"/>
              <a:buChar char="•"/>
            </a:pPr>
            <a:r>
              <a:rPr strike="noStrike" u="none" b="0" cap="none" baseline="0" sz="3600" lang="en" i="0">
                <a:solidFill>
                  <a:schemeClr val="dk1"/>
                </a:solidFill>
                <a:latin typeface="Calibri"/>
                <a:ea typeface="Calibri"/>
                <a:cs typeface="Calibri"/>
                <a:sym typeface="Calibri"/>
              </a:rPr>
              <a:t>An epoch-based centralized scheduler</a:t>
            </a:r>
          </a:p>
          <a:p>
            <a:pPr algn="l" rtl="0" lvl="1" marR="0" indent="-285750" marL="742950">
              <a:spcBef>
                <a:spcPts val="560"/>
              </a:spcBef>
              <a:buClr>
                <a:schemeClr val="dk1"/>
              </a:buClr>
              <a:buSzPct val="100000"/>
              <a:buFont typeface="Calibri"/>
              <a:buChar char="–"/>
            </a:pPr>
            <a:r>
              <a:rPr strike="noStrike" u="none" b="0" cap="none" baseline="0" sz="2800" lang="en" i="0">
                <a:solidFill>
                  <a:schemeClr val="dk1"/>
                </a:solidFill>
                <a:latin typeface="Calibri"/>
                <a:ea typeface="Calibri"/>
                <a:cs typeface="Calibri"/>
                <a:sym typeface="Calibri"/>
              </a:rPr>
              <a:t>globally re-optimizes traffic</a:t>
            </a:r>
          </a:p>
          <a:p>
            <a:pPr algn="l" rtl="0" lvl="0" marR="0" indent="-114300" marL="342900">
              <a:spcBef>
                <a:spcPts val="720"/>
              </a:spcBef>
              <a:buClr>
                <a:schemeClr val="dk1"/>
              </a:buClr>
              <a:buFont typeface="Calibri"/>
              <a:buNone/>
            </a:pPr>
            <a:r>
              <a:t/>
            </a:r>
            <a:endParaRPr strike="noStrike" u="none" b="0" cap="none" baseline="0" sz="3600" i="0">
              <a:solidFill>
                <a:schemeClr val="dk1"/>
              </a:solidFill>
              <a:latin typeface="Calibri"/>
              <a:ea typeface="Calibri"/>
              <a:cs typeface="Calibri"/>
              <a:sym typeface="Calibri"/>
            </a:endParaRPr>
          </a:p>
        </p:txBody>
      </p:sp>
      <p:sp>
        <p:nvSpPr>
          <p:cNvPr id="1296" name="Shape 1296"/>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sp>
        <p:nvSpPr>
          <p:cNvPr id="1297" name="Shape 1297"/>
          <p:cNvSpPr/>
          <p:nvPr/>
        </p:nvSpPr>
        <p:spPr>
          <a:xfrm rot="10800000" flipH="1">
            <a:off y="1855550" x="293049"/>
            <a:ext cy="870599" cx="1037099"/>
          </a:xfrm>
          <a:prstGeom prst="chevron">
            <a:avLst>
              <a:gd fmla="val 24319" name="adj"/>
            </a:avLst>
          </a:prstGeom>
          <a:solidFill>
            <a:srgbClr val="538CD5"/>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2800" i="0">
              <a:solidFill>
                <a:schemeClr val="lt1"/>
              </a:solidFill>
              <a:latin typeface="Calibri"/>
              <a:ea typeface="Calibri"/>
              <a:cs typeface="Calibri"/>
              <a:sym typeface="Calibri"/>
            </a:endParaRPr>
          </a:p>
        </p:txBody>
      </p:sp>
      <p:sp>
        <p:nvSpPr>
          <p:cNvPr id="1298" name="Shape 1298"/>
          <p:cNvSpPr txBox="1"/>
          <p:nvPr/>
        </p:nvSpPr>
        <p:spPr>
          <a:xfrm>
            <a:off y="1986050" x="582025"/>
            <a:ext cy="457200" cx="3657600"/>
          </a:xfrm>
          <a:prstGeom prst="rect">
            <a:avLst/>
          </a:prstGeom>
        </p:spPr>
        <p:txBody>
          <a:bodyPr bIns="91425" rIns="91425" lIns="91425" tIns="91425" anchor="t" anchorCtr="0">
            <a:noAutofit/>
          </a:bodyPr>
          <a:lstStyle/>
          <a:p>
            <a:pPr>
              <a:spcBef>
                <a:spcPts val="0"/>
              </a:spcBef>
              <a:buNone/>
            </a:pPr>
            <a:r>
              <a:rPr sz="2800" lang="en">
                <a:solidFill>
                  <a:schemeClr val="lt1"/>
                </a:solidFill>
                <a:latin typeface="Calibri"/>
                <a:ea typeface="Calibri"/>
                <a:cs typeface="Calibri"/>
                <a:sym typeface="Calibri"/>
              </a:rPr>
              <a:t>μs</a:t>
            </a:r>
          </a:p>
        </p:txBody>
      </p:sp>
      <p:sp>
        <p:nvSpPr>
          <p:cNvPr id="1299" name="Shape 1299"/>
          <p:cNvSpPr/>
          <p:nvPr/>
        </p:nvSpPr>
        <p:spPr>
          <a:xfrm rot="10800000" flipH="1">
            <a:off y="3086575" x="293049"/>
            <a:ext cy="870599" cx="1037099"/>
          </a:xfrm>
          <a:prstGeom prst="chevron">
            <a:avLst>
              <a:gd fmla="val 24319" name="adj"/>
            </a:avLst>
          </a:prstGeom>
          <a:solidFill>
            <a:srgbClr val="538CD5"/>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2800" i="0">
              <a:solidFill>
                <a:schemeClr val="lt1"/>
              </a:solidFill>
              <a:latin typeface="Calibri"/>
              <a:ea typeface="Calibri"/>
              <a:cs typeface="Calibri"/>
              <a:sym typeface="Calibri"/>
            </a:endParaRPr>
          </a:p>
        </p:txBody>
      </p:sp>
      <p:sp>
        <p:nvSpPr>
          <p:cNvPr id="1300" name="Shape 1300"/>
          <p:cNvSpPr txBox="1"/>
          <p:nvPr/>
        </p:nvSpPr>
        <p:spPr>
          <a:xfrm>
            <a:off y="3217075" x="505825"/>
            <a:ext cy="457200" cx="3657600"/>
          </a:xfrm>
          <a:prstGeom prst="rect">
            <a:avLst/>
          </a:prstGeom>
        </p:spPr>
        <p:txBody>
          <a:bodyPr bIns="91425" rIns="91425" lIns="91425" tIns="91425" anchor="t" anchorCtr="0">
            <a:noAutofit/>
          </a:bodyPr>
          <a:lstStyle/>
          <a:p>
            <a:pPr rtl="0" lvl="0">
              <a:spcBef>
                <a:spcPts val="0"/>
              </a:spcBef>
              <a:buNone/>
            </a:pPr>
            <a:r>
              <a:rPr sz="2800" lang="en">
                <a:solidFill>
                  <a:schemeClr val="lt1"/>
                </a:solidFill>
                <a:latin typeface="Calibri"/>
                <a:ea typeface="Calibri"/>
                <a:cs typeface="Calibri"/>
                <a:sym typeface="Calibri"/>
              </a:rPr>
              <a:t>ms</a:t>
            </a:r>
          </a:p>
        </p:txBody>
      </p:sp>
      <p:sp>
        <p:nvSpPr>
          <p:cNvPr id="1301" name="Shape 1301"/>
          <p:cNvSpPr/>
          <p:nvPr/>
        </p:nvSpPr>
        <p:spPr>
          <a:xfrm rot="10800000" flipH="1">
            <a:off y="4256250" x="293049"/>
            <a:ext cy="870599" cx="1037099"/>
          </a:xfrm>
          <a:prstGeom prst="chevron">
            <a:avLst>
              <a:gd fmla="val 24319" name="adj"/>
            </a:avLst>
          </a:prstGeom>
          <a:solidFill>
            <a:srgbClr val="538CD5"/>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2800" i="0">
              <a:solidFill>
                <a:schemeClr val="lt1"/>
              </a:solidFill>
              <a:latin typeface="Calibri"/>
              <a:ea typeface="Calibri"/>
              <a:cs typeface="Calibri"/>
              <a:sym typeface="Calibri"/>
            </a:endParaRPr>
          </a:p>
        </p:txBody>
      </p:sp>
      <p:sp>
        <p:nvSpPr>
          <p:cNvPr id="1302" name="Shape 1302"/>
          <p:cNvSpPr txBox="1"/>
          <p:nvPr/>
        </p:nvSpPr>
        <p:spPr>
          <a:xfrm>
            <a:off y="4386750" x="658225"/>
            <a:ext cy="457200" cx="3657600"/>
          </a:xfrm>
          <a:prstGeom prst="rect">
            <a:avLst/>
          </a:prstGeom>
        </p:spPr>
        <p:txBody>
          <a:bodyPr bIns="91425" rIns="91425" lIns="91425" tIns="91425" anchor="t" anchorCtr="0">
            <a:noAutofit/>
          </a:bodyPr>
          <a:lstStyle/>
          <a:p>
            <a:pPr rtl="0" lvl="0">
              <a:spcBef>
                <a:spcPts val="0"/>
              </a:spcBef>
              <a:buNone/>
            </a:pPr>
            <a:r>
              <a:rPr sz="2800" lang="en">
                <a:solidFill>
                  <a:schemeClr val="lt1"/>
                </a:solidFill>
                <a:latin typeface="Calibri"/>
                <a:ea typeface="Calibri"/>
                <a:cs typeface="Calibri"/>
                <a:sym typeface="Calibri"/>
              </a:rPr>
              <a:t>s</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7" name="Shape 1307"/>
        <p:cNvGrpSpPr/>
        <p:nvPr/>
      </p:nvGrpSpPr>
      <p:grpSpPr>
        <a:xfrm>
          <a:off y="0" x="0"/>
          <a:ext cy="0" cx="0"/>
          <a:chOff y="0" x="0"/>
          <a:chExt cy="0" cx="0"/>
        </a:xfrm>
      </p:grpSpPr>
      <p:sp>
        <p:nvSpPr>
          <p:cNvPr id="1308" name="Shape 1308"/>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 i="0">
                <a:solidFill>
                  <a:schemeClr val="dk1"/>
                </a:solidFill>
                <a:latin typeface="Calibri"/>
                <a:ea typeface="Calibri"/>
                <a:cs typeface="Calibri"/>
                <a:sym typeface="Calibri"/>
              </a:rPr>
              <a:t>Local Rerouting</a:t>
            </a:r>
          </a:p>
        </p:txBody>
      </p:sp>
      <p:sp>
        <p:nvSpPr>
          <p:cNvPr id="1309" name="Shape 1309"/>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sp>
        <p:nvSpPr>
          <p:cNvPr id="1310" name="Shape 1310"/>
          <p:cNvSpPr txBox="1"/>
          <p:nvPr>
            <p:ph idx="1" type="body"/>
          </p:nvPr>
        </p:nvSpPr>
        <p:spPr>
          <a:xfrm>
            <a:off y="4870067" x="457200"/>
            <a:ext cy="1256100" cx="8229600"/>
          </a:xfrm>
          <a:prstGeom prst="rect">
            <a:avLst/>
          </a:prstGeom>
          <a:noFill/>
          <a:ln>
            <a:noFill/>
          </a:ln>
        </p:spPr>
        <p:txBody>
          <a:bodyPr bIns="45700" rIns="91425" lIns="91425" tIns="45700" anchor="t" anchorCtr="0">
            <a:noAutofit/>
          </a:bodyPr>
          <a:lstStyle/>
          <a:p>
            <a:pPr algn="l" rtl="0" lvl="0" marR="0" indent="-342900" marL="342900">
              <a:spcBef>
                <a:spcPts val="0"/>
              </a:spcBef>
              <a:buClr>
                <a:schemeClr val="dk1"/>
              </a:buClr>
              <a:buSzPct val="100000"/>
              <a:buFont typeface="Calibri"/>
              <a:buChar char="•"/>
            </a:pPr>
            <a:r>
              <a:rPr strike="noStrike" u="none" b="0" cap="none" baseline="0" sz="3200" lang="en" i="0">
                <a:solidFill>
                  <a:schemeClr val="dk1"/>
                </a:solidFill>
                <a:latin typeface="Calibri"/>
                <a:ea typeface="Calibri"/>
                <a:cs typeface="Calibri"/>
                <a:sym typeface="Calibri"/>
              </a:rPr>
              <a:t>Route to a sibling in an opposite-type subtree</a:t>
            </a:r>
          </a:p>
          <a:p>
            <a:pPr algn="l" rtl="0" lvl="0" marR="0" indent="-342900" marL="342900">
              <a:spcBef>
                <a:spcPts val="640"/>
              </a:spcBef>
              <a:buClr>
                <a:schemeClr val="dk1"/>
              </a:buClr>
              <a:buSzPct val="100000"/>
              <a:buFont typeface="Calibri"/>
              <a:buChar char="•"/>
            </a:pPr>
            <a:r>
              <a:rPr strike="noStrike" u="none" b="0" cap="none" baseline="0" sz="3200" lang="en" i="0">
                <a:solidFill>
                  <a:schemeClr val="dk1"/>
                </a:solidFill>
                <a:latin typeface="Calibri"/>
                <a:ea typeface="Calibri"/>
                <a:cs typeface="Calibri"/>
                <a:sym typeface="Calibri"/>
              </a:rPr>
              <a:t>Immediate, local rerouting around the failure</a:t>
            </a:r>
          </a:p>
        </p:txBody>
      </p:sp>
      <p:sp>
        <p:nvSpPr>
          <p:cNvPr id="1311" name="Shape 1311"/>
          <p:cNvSpPr/>
          <p:nvPr/>
        </p:nvSpPr>
        <p:spPr>
          <a:xfrm>
            <a:off y="1417637" x="573720"/>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312" name="Shape 1312"/>
          <p:cNvSpPr/>
          <p:nvPr/>
        </p:nvSpPr>
        <p:spPr>
          <a:xfrm>
            <a:off y="1417636" x="1370680"/>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313" name="Shape 1313"/>
          <p:cNvSpPr/>
          <p:nvPr/>
        </p:nvSpPr>
        <p:spPr>
          <a:xfrm>
            <a:off y="1417637" x="2170983"/>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314" name="Shape 1314"/>
          <p:cNvSpPr/>
          <p:nvPr/>
        </p:nvSpPr>
        <p:spPr>
          <a:xfrm>
            <a:off y="1417637" x="6306998"/>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315" name="Shape 1315"/>
          <p:cNvSpPr/>
          <p:nvPr/>
        </p:nvSpPr>
        <p:spPr>
          <a:xfrm>
            <a:off y="1417637" x="7103959"/>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316" name="Shape 1316"/>
          <p:cNvSpPr/>
          <p:nvPr/>
        </p:nvSpPr>
        <p:spPr>
          <a:xfrm>
            <a:off y="1417637" x="7904260"/>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317" name="Shape 1317"/>
          <p:cNvSpPr/>
          <p:nvPr/>
        </p:nvSpPr>
        <p:spPr>
          <a:xfrm>
            <a:off y="1417638" x="3437373"/>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318" name="Shape 1318"/>
          <p:cNvSpPr/>
          <p:nvPr/>
        </p:nvSpPr>
        <p:spPr>
          <a:xfrm>
            <a:off y="1417637" x="4234335"/>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319" name="Shape 1319"/>
          <p:cNvSpPr/>
          <p:nvPr/>
        </p:nvSpPr>
        <p:spPr>
          <a:xfrm>
            <a:off y="1417638" x="5034637"/>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320" name="Shape 1320"/>
          <p:cNvSpPr/>
          <p:nvPr/>
        </p:nvSpPr>
        <p:spPr>
          <a:xfrm>
            <a:off y="3201159" x="573720"/>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321" name="Shape 1321"/>
          <p:cNvSpPr/>
          <p:nvPr/>
        </p:nvSpPr>
        <p:spPr>
          <a:xfrm>
            <a:off y="3201158" x="1370680"/>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322" name="Shape 1322"/>
          <p:cNvSpPr/>
          <p:nvPr/>
        </p:nvSpPr>
        <p:spPr>
          <a:xfrm>
            <a:off y="3201159" x="2170983"/>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323" name="Shape 1323"/>
          <p:cNvSpPr/>
          <p:nvPr/>
        </p:nvSpPr>
        <p:spPr>
          <a:xfrm>
            <a:off y="3201160" x="6306998"/>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324" name="Shape 1324"/>
          <p:cNvSpPr/>
          <p:nvPr/>
        </p:nvSpPr>
        <p:spPr>
          <a:xfrm>
            <a:off y="3201159" x="7103959"/>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325" name="Shape 1325"/>
          <p:cNvSpPr/>
          <p:nvPr/>
        </p:nvSpPr>
        <p:spPr>
          <a:xfrm>
            <a:off y="3201160" x="7904260"/>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326" name="Shape 1326"/>
          <p:cNvSpPr/>
          <p:nvPr/>
        </p:nvSpPr>
        <p:spPr>
          <a:xfrm>
            <a:off y="3201161" x="3437373"/>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327" name="Shape 1327"/>
          <p:cNvSpPr/>
          <p:nvPr/>
        </p:nvSpPr>
        <p:spPr>
          <a:xfrm>
            <a:off y="3201160" x="4234335"/>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328" name="Shape 1328"/>
          <p:cNvSpPr/>
          <p:nvPr/>
        </p:nvSpPr>
        <p:spPr>
          <a:xfrm>
            <a:off y="3201161" x="5034637"/>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329" name="Shape 1329"/>
          <p:cNvSpPr/>
          <p:nvPr/>
        </p:nvSpPr>
        <p:spPr>
          <a:xfrm>
            <a:off y="4388612" x="573720"/>
            <a:ext cy="481500" cx="677699"/>
          </a:xfrm>
          <a:prstGeom prst="rect">
            <a:avLst/>
          </a:prstGeom>
          <a:solidFill>
            <a:srgbClr val="FFFFFF"/>
          </a:solidFill>
          <a:ln w="28575"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SzPct val="25000"/>
              <a:buNone/>
            </a:pPr>
            <a:r>
              <a:rPr strike="noStrike" u="none" b="0" cap="none" baseline="0" sz="2800" lang="en" i="0">
                <a:solidFill>
                  <a:schemeClr val="dk1"/>
                </a:solidFill>
                <a:latin typeface="Calibri"/>
                <a:ea typeface="Calibri"/>
                <a:cs typeface="Calibri"/>
                <a:sym typeface="Calibri"/>
              </a:rPr>
              <a:t>dst</a:t>
            </a:r>
          </a:p>
        </p:txBody>
      </p:sp>
      <p:sp>
        <p:nvSpPr>
          <p:cNvPr id="1330" name="Shape 1330"/>
          <p:cNvSpPr/>
          <p:nvPr/>
        </p:nvSpPr>
        <p:spPr>
          <a:xfrm>
            <a:off y="4388610" x="1370680"/>
            <a:ext cy="481500" cx="677699"/>
          </a:xfrm>
          <a:prstGeom prst="rect">
            <a:avLst/>
          </a:prstGeom>
          <a:solidFill>
            <a:srgbClr val="FFFFFF"/>
          </a:solidFill>
          <a:ln w="28575"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331" name="Shape 1331"/>
          <p:cNvSpPr/>
          <p:nvPr/>
        </p:nvSpPr>
        <p:spPr>
          <a:xfrm>
            <a:off y="4388612" x="2170983"/>
            <a:ext cy="481500" cx="677699"/>
          </a:xfrm>
          <a:prstGeom prst="rect">
            <a:avLst/>
          </a:prstGeom>
          <a:solidFill>
            <a:srgbClr val="FFFFFF"/>
          </a:solidFill>
          <a:ln w="28575"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332" name="Shape 1332"/>
          <p:cNvSpPr/>
          <p:nvPr/>
        </p:nvSpPr>
        <p:spPr>
          <a:xfrm>
            <a:off y="4388612" x="6306998"/>
            <a:ext cy="481500" cx="677699"/>
          </a:xfrm>
          <a:prstGeom prst="rect">
            <a:avLst/>
          </a:prstGeom>
          <a:solidFill>
            <a:srgbClr val="FFFFFF"/>
          </a:solidFill>
          <a:ln w="28575"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333" name="Shape 1333"/>
          <p:cNvSpPr/>
          <p:nvPr/>
        </p:nvSpPr>
        <p:spPr>
          <a:xfrm>
            <a:off y="4388612" x="7103959"/>
            <a:ext cy="481500" cx="677699"/>
          </a:xfrm>
          <a:prstGeom prst="rect">
            <a:avLst/>
          </a:prstGeom>
          <a:solidFill>
            <a:srgbClr val="FFFFFF"/>
          </a:solidFill>
          <a:ln w="28575"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334" name="Shape 1334"/>
          <p:cNvSpPr/>
          <p:nvPr/>
        </p:nvSpPr>
        <p:spPr>
          <a:xfrm>
            <a:off y="4388612" x="7904260"/>
            <a:ext cy="481500" cx="677699"/>
          </a:xfrm>
          <a:prstGeom prst="rect">
            <a:avLst/>
          </a:prstGeom>
          <a:solidFill>
            <a:srgbClr val="FFFFFF"/>
          </a:solidFill>
          <a:ln w="28575"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335" name="Shape 1335"/>
          <p:cNvSpPr/>
          <p:nvPr/>
        </p:nvSpPr>
        <p:spPr>
          <a:xfrm>
            <a:off y="4388614" x="3437373"/>
            <a:ext cy="481500" cx="677699"/>
          </a:xfrm>
          <a:prstGeom prst="rect">
            <a:avLst/>
          </a:prstGeom>
          <a:solidFill>
            <a:srgbClr val="FFFFFF"/>
          </a:solidFill>
          <a:ln w="28575"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336" name="Shape 1336"/>
          <p:cNvSpPr/>
          <p:nvPr/>
        </p:nvSpPr>
        <p:spPr>
          <a:xfrm>
            <a:off y="4388612" x="4234335"/>
            <a:ext cy="481500" cx="677699"/>
          </a:xfrm>
          <a:prstGeom prst="rect">
            <a:avLst/>
          </a:prstGeom>
          <a:solidFill>
            <a:srgbClr val="FFFFFF"/>
          </a:solidFill>
          <a:ln w="28575"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337" name="Shape 1337"/>
          <p:cNvSpPr/>
          <p:nvPr/>
        </p:nvSpPr>
        <p:spPr>
          <a:xfrm>
            <a:off y="4388614" x="5034637"/>
            <a:ext cy="481500" cx="677699"/>
          </a:xfrm>
          <a:prstGeom prst="rect">
            <a:avLst/>
          </a:prstGeom>
          <a:solidFill>
            <a:srgbClr val="FFFFFF"/>
          </a:solidFill>
          <a:ln w="28575"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cxnSp>
        <p:nvCxnSpPr>
          <p:cNvPr id="1338" name="Shape 1338"/>
          <p:cNvCxnSpPr>
            <a:stCxn id="1320" idx="2"/>
            <a:endCxn id="1329" idx="0"/>
          </p:cNvCxnSpPr>
          <p:nvPr/>
        </p:nvCxnSpPr>
        <p:spPr>
          <a:xfrm>
            <a:off y="3682659" x="912570"/>
            <a:ext cy="705952" cx="0"/>
          </a:xfrm>
          <a:prstGeom prst="straightConnector1">
            <a:avLst/>
          </a:prstGeom>
          <a:noFill/>
          <a:ln w="9525" cap="flat">
            <a:solidFill>
              <a:srgbClr val="3F3F3F"/>
            </a:solidFill>
            <a:prstDash val="solid"/>
            <a:round/>
            <a:headEnd w="med" len="med" type="none"/>
            <a:tailEnd w="med" len="med" type="none"/>
          </a:ln>
        </p:spPr>
      </p:cxnSp>
      <p:cxnSp>
        <p:nvCxnSpPr>
          <p:cNvPr id="1339" name="Shape 1339"/>
          <p:cNvCxnSpPr>
            <a:stCxn id="1321" idx="2"/>
            <a:endCxn id="1330" idx="0"/>
          </p:cNvCxnSpPr>
          <p:nvPr/>
        </p:nvCxnSpPr>
        <p:spPr>
          <a:xfrm>
            <a:off y="3682658" x="1709530"/>
            <a:ext cy="705951" cx="0"/>
          </a:xfrm>
          <a:prstGeom prst="straightConnector1">
            <a:avLst/>
          </a:prstGeom>
          <a:noFill/>
          <a:ln w="9525" cap="flat">
            <a:solidFill>
              <a:srgbClr val="3F3F3F"/>
            </a:solidFill>
            <a:prstDash val="solid"/>
            <a:round/>
            <a:headEnd w="med" len="med" type="none"/>
            <a:tailEnd w="med" len="med" type="none"/>
          </a:ln>
        </p:spPr>
      </p:cxnSp>
      <p:cxnSp>
        <p:nvCxnSpPr>
          <p:cNvPr id="1340" name="Shape 1340"/>
          <p:cNvCxnSpPr>
            <a:stCxn id="1322" idx="2"/>
            <a:endCxn id="1331" idx="0"/>
          </p:cNvCxnSpPr>
          <p:nvPr/>
        </p:nvCxnSpPr>
        <p:spPr>
          <a:xfrm>
            <a:off y="3682659" x="2509832"/>
            <a:ext cy="705952" cx="0"/>
          </a:xfrm>
          <a:prstGeom prst="straightConnector1">
            <a:avLst/>
          </a:prstGeom>
          <a:noFill/>
          <a:ln w="9525" cap="flat">
            <a:solidFill>
              <a:srgbClr val="3F3F3F"/>
            </a:solidFill>
            <a:prstDash val="solid"/>
            <a:round/>
            <a:headEnd w="med" len="med" type="none"/>
            <a:tailEnd w="med" len="med" type="none"/>
          </a:ln>
        </p:spPr>
      </p:cxnSp>
      <p:cxnSp>
        <p:nvCxnSpPr>
          <p:cNvPr id="1341" name="Shape 1341"/>
          <p:cNvCxnSpPr>
            <a:stCxn id="1320" idx="2"/>
            <a:endCxn id="1330" idx="0"/>
          </p:cNvCxnSpPr>
          <p:nvPr/>
        </p:nvCxnSpPr>
        <p:spPr>
          <a:xfrm>
            <a:off y="3682659" x="912570"/>
            <a:ext cy="705950" cx="796960"/>
          </a:xfrm>
          <a:prstGeom prst="straightConnector1">
            <a:avLst/>
          </a:prstGeom>
          <a:noFill/>
          <a:ln w="9525" cap="flat">
            <a:solidFill>
              <a:srgbClr val="3F3F3F"/>
            </a:solidFill>
            <a:prstDash val="solid"/>
            <a:round/>
            <a:headEnd w="med" len="med" type="none"/>
            <a:tailEnd w="med" len="med" type="none"/>
          </a:ln>
        </p:spPr>
      </p:cxnSp>
      <p:cxnSp>
        <p:nvCxnSpPr>
          <p:cNvPr id="1342" name="Shape 1342"/>
          <p:cNvCxnSpPr>
            <a:stCxn id="1320" idx="2"/>
            <a:endCxn id="1331" idx="0"/>
          </p:cNvCxnSpPr>
          <p:nvPr/>
        </p:nvCxnSpPr>
        <p:spPr>
          <a:xfrm>
            <a:off y="3682659" x="912570"/>
            <a:ext cy="705952" cx="1597262"/>
          </a:xfrm>
          <a:prstGeom prst="straightConnector1">
            <a:avLst/>
          </a:prstGeom>
          <a:noFill/>
          <a:ln w="9525" cap="flat">
            <a:solidFill>
              <a:srgbClr val="3F3F3F"/>
            </a:solidFill>
            <a:prstDash val="solid"/>
            <a:round/>
            <a:headEnd w="med" len="med" type="none"/>
            <a:tailEnd w="med" len="med" type="none"/>
          </a:ln>
        </p:spPr>
      </p:cxnSp>
      <p:cxnSp>
        <p:nvCxnSpPr>
          <p:cNvPr id="1343" name="Shape 1343"/>
          <p:cNvCxnSpPr>
            <a:stCxn id="1321" idx="2"/>
            <a:endCxn id="1329" idx="0"/>
          </p:cNvCxnSpPr>
          <p:nvPr/>
        </p:nvCxnSpPr>
        <p:spPr>
          <a:xfrm flipH="1">
            <a:off y="3682658" x="912570"/>
            <a:ext cy="705953" cx="796960"/>
          </a:xfrm>
          <a:prstGeom prst="straightConnector1">
            <a:avLst/>
          </a:prstGeom>
          <a:noFill/>
          <a:ln w="9525" cap="flat">
            <a:solidFill>
              <a:srgbClr val="3F3F3F"/>
            </a:solidFill>
            <a:prstDash val="solid"/>
            <a:round/>
            <a:headEnd w="med" len="med" type="none"/>
            <a:tailEnd w="med" len="med" type="none"/>
          </a:ln>
        </p:spPr>
      </p:cxnSp>
      <p:cxnSp>
        <p:nvCxnSpPr>
          <p:cNvPr id="1344" name="Shape 1344"/>
          <p:cNvCxnSpPr>
            <a:stCxn id="1322" idx="2"/>
            <a:endCxn id="1329" idx="0"/>
          </p:cNvCxnSpPr>
          <p:nvPr/>
        </p:nvCxnSpPr>
        <p:spPr>
          <a:xfrm flipH="1">
            <a:off y="3682659" x="912570"/>
            <a:ext cy="705952" cx="1597262"/>
          </a:xfrm>
          <a:prstGeom prst="straightConnector1">
            <a:avLst/>
          </a:prstGeom>
          <a:noFill/>
          <a:ln w="9525" cap="flat">
            <a:solidFill>
              <a:srgbClr val="3F3F3F"/>
            </a:solidFill>
            <a:prstDash val="solid"/>
            <a:round/>
            <a:headEnd w="med" len="med" type="none"/>
            <a:tailEnd w="med" len="med" type="none"/>
          </a:ln>
        </p:spPr>
      </p:cxnSp>
      <p:cxnSp>
        <p:nvCxnSpPr>
          <p:cNvPr id="1345" name="Shape 1345"/>
          <p:cNvCxnSpPr>
            <a:stCxn id="1322" idx="2"/>
            <a:endCxn id="1330" idx="0"/>
          </p:cNvCxnSpPr>
          <p:nvPr/>
        </p:nvCxnSpPr>
        <p:spPr>
          <a:xfrm flipH="1">
            <a:off y="3682659" x="1709530"/>
            <a:ext cy="705950" cx="800302"/>
          </a:xfrm>
          <a:prstGeom prst="straightConnector1">
            <a:avLst/>
          </a:prstGeom>
          <a:noFill/>
          <a:ln w="9525" cap="flat">
            <a:solidFill>
              <a:srgbClr val="3F3F3F"/>
            </a:solidFill>
            <a:prstDash val="solid"/>
            <a:round/>
            <a:headEnd w="med" len="med" type="none"/>
            <a:tailEnd w="med" len="med" type="none"/>
          </a:ln>
        </p:spPr>
      </p:cxnSp>
      <p:cxnSp>
        <p:nvCxnSpPr>
          <p:cNvPr id="1346" name="Shape 1346"/>
          <p:cNvCxnSpPr>
            <a:stCxn id="1321" idx="2"/>
            <a:endCxn id="1331" idx="0"/>
          </p:cNvCxnSpPr>
          <p:nvPr/>
        </p:nvCxnSpPr>
        <p:spPr>
          <a:xfrm>
            <a:off y="3682658" x="1709530"/>
            <a:ext cy="705953" cx="800302"/>
          </a:xfrm>
          <a:prstGeom prst="straightConnector1">
            <a:avLst/>
          </a:prstGeom>
          <a:noFill/>
          <a:ln w="9525" cap="flat">
            <a:solidFill>
              <a:srgbClr val="3F3F3F"/>
            </a:solidFill>
            <a:prstDash val="solid"/>
            <a:round/>
            <a:headEnd w="med" len="med" type="none"/>
            <a:tailEnd w="med" len="med" type="none"/>
          </a:ln>
        </p:spPr>
      </p:cxnSp>
      <p:cxnSp>
        <p:nvCxnSpPr>
          <p:cNvPr id="1347" name="Shape 1347"/>
          <p:cNvCxnSpPr/>
          <p:nvPr/>
        </p:nvCxnSpPr>
        <p:spPr>
          <a:xfrm>
            <a:off y="3682614" x="3776210"/>
            <a:ext cy="705900" cx="1597200"/>
          </a:xfrm>
          <a:prstGeom prst="straightConnector1">
            <a:avLst/>
          </a:prstGeom>
          <a:noFill/>
          <a:ln w="9525" cap="flat">
            <a:solidFill>
              <a:srgbClr val="3F3F3F"/>
            </a:solidFill>
            <a:prstDash val="solid"/>
            <a:round/>
            <a:headEnd w="med" len="med" type="none"/>
            <a:tailEnd w="med" len="med" type="none"/>
          </a:ln>
        </p:spPr>
      </p:cxnSp>
      <p:cxnSp>
        <p:nvCxnSpPr>
          <p:cNvPr id="1348" name="Shape 1348"/>
          <p:cNvCxnSpPr/>
          <p:nvPr/>
        </p:nvCxnSpPr>
        <p:spPr>
          <a:xfrm>
            <a:off y="3682614" x="3776210"/>
            <a:ext cy="705900" cx="0"/>
          </a:xfrm>
          <a:prstGeom prst="straightConnector1">
            <a:avLst/>
          </a:prstGeom>
          <a:noFill/>
          <a:ln w="9525" cap="flat">
            <a:solidFill>
              <a:srgbClr val="3F3F3F"/>
            </a:solidFill>
            <a:prstDash val="solid"/>
            <a:round/>
            <a:headEnd w="med" len="med" type="none"/>
            <a:tailEnd w="med" len="med" type="none"/>
          </a:ln>
        </p:spPr>
      </p:cxnSp>
      <p:cxnSp>
        <p:nvCxnSpPr>
          <p:cNvPr id="1349" name="Shape 1349"/>
          <p:cNvCxnSpPr>
            <a:stCxn id="1326" idx="2"/>
            <a:endCxn id="1336" idx="0"/>
          </p:cNvCxnSpPr>
          <p:nvPr/>
        </p:nvCxnSpPr>
        <p:spPr>
          <a:xfrm>
            <a:off y="3682661" x="3776223"/>
            <a:ext cy="705950" cx="796961"/>
          </a:xfrm>
          <a:prstGeom prst="straightConnector1">
            <a:avLst/>
          </a:prstGeom>
          <a:noFill/>
          <a:ln w="9525" cap="flat">
            <a:solidFill>
              <a:srgbClr val="3F3F3F"/>
            </a:solidFill>
            <a:prstDash val="solid"/>
            <a:round/>
            <a:headEnd w="med" len="med" type="none"/>
            <a:tailEnd w="med" len="med" type="none"/>
          </a:ln>
        </p:spPr>
      </p:cxnSp>
      <p:cxnSp>
        <p:nvCxnSpPr>
          <p:cNvPr id="1350" name="Shape 1350"/>
          <p:cNvCxnSpPr/>
          <p:nvPr/>
        </p:nvCxnSpPr>
        <p:spPr>
          <a:xfrm flipH="1">
            <a:off y="3682614" x="4573073"/>
            <a:ext cy="705900" cx="800399"/>
          </a:xfrm>
          <a:prstGeom prst="straightConnector1">
            <a:avLst/>
          </a:prstGeom>
          <a:noFill/>
          <a:ln w="9525" cap="flat">
            <a:solidFill>
              <a:srgbClr val="3F3F3F"/>
            </a:solidFill>
            <a:prstDash val="solid"/>
            <a:round/>
            <a:headEnd w="med" len="med" type="none"/>
            <a:tailEnd w="med" len="med" type="none"/>
          </a:ln>
        </p:spPr>
      </p:cxnSp>
      <p:cxnSp>
        <p:nvCxnSpPr>
          <p:cNvPr id="1351" name="Shape 1351"/>
          <p:cNvCxnSpPr>
            <a:endCxn id="1337" idx="0"/>
          </p:cNvCxnSpPr>
          <p:nvPr/>
        </p:nvCxnSpPr>
        <p:spPr>
          <a:xfrm>
            <a:off y="3682714" x="5373487"/>
            <a:ext cy="705900" cx="0"/>
          </a:xfrm>
          <a:prstGeom prst="straightConnector1">
            <a:avLst/>
          </a:prstGeom>
          <a:noFill/>
          <a:ln w="9525" cap="flat">
            <a:solidFill>
              <a:srgbClr val="3F3F3F"/>
            </a:solidFill>
            <a:prstDash val="solid"/>
            <a:round/>
            <a:headEnd w="med" len="med" type="none"/>
            <a:tailEnd w="med" len="med" type="none"/>
          </a:ln>
        </p:spPr>
      </p:cxnSp>
      <p:cxnSp>
        <p:nvCxnSpPr>
          <p:cNvPr id="1352" name="Shape 1352"/>
          <p:cNvCxnSpPr/>
          <p:nvPr/>
        </p:nvCxnSpPr>
        <p:spPr>
          <a:xfrm>
            <a:off y="3682612" x="4573171"/>
            <a:ext cy="705900" cx="0"/>
          </a:xfrm>
          <a:prstGeom prst="straightConnector1">
            <a:avLst/>
          </a:prstGeom>
          <a:noFill/>
          <a:ln w="9525" cap="flat">
            <a:solidFill>
              <a:srgbClr val="3F3F3F"/>
            </a:solidFill>
            <a:prstDash val="solid"/>
            <a:round/>
            <a:headEnd w="med" len="med" type="none"/>
            <a:tailEnd w="med" len="med" type="none"/>
          </a:ln>
        </p:spPr>
      </p:cxnSp>
      <p:cxnSp>
        <p:nvCxnSpPr>
          <p:cNvPr id="1353" name="Shape 1353"/>
          <p:cNvCxnSpPr/>
          <p:nvPr/>
        </p:nvCxnSpPr>
        <p:spPr>
          <a:xfrm flipH="1">
            <a:off y="3682612" x="3776071"/>
            <a:ext cy="705900" cx="797100"/>
          </a:xfrm>
          <a:prstGeom prst="straightConnector1">
            <a:avLst/>
          </a:prstGeom>
          <a:noFill/>
          <a:ln w="9525" cap="flat">
            <a:solidFill>
              <a:srgbClr val="3F3F3F"/>
            </a:solidFill>
            <a:prstDash val="solid"/>
            <a:round/>
            <a:headEnd w="med" len="med" type="none"/>
            <a:tailEnd w="med" len="med" type="none"/>
          </a:ln>
        </p:spPr>
      </p:cxnSp>
      <p:cxnSp>
        <p:nvCxnSpPr>
          <p:cNvPr id="1354" name="Shape 1354"/>
          <p:cNvCxnSpPr/>
          <p:nvPr/>
        </p:nvCxnSpPr>
        <p:spPr>
          <a:xfrm>
            <a:off y="3682612" x="4573171"/>
            <a:ext cy="705900" cx="800399"/>
          </a:xfrm>
          <a:prstGeom prst="straightConnector1">
            <a:avLst/>
          </a:prstGeom>
          <a:noFill/>
          <a:ln w="9525" cap="flat">
            <a:solidFill>
              <a:srgbClr val="3F3F3F"/>
            </a:solidFill>
            <a:prstDash val="solid"/>
            <a:round/>
            <a:headEnd w="med" len="med" type="none"/>
            <a:tailEnd w="med" len="med" type="none"/>
          </a:ln>
        </p:spPr>
      </p:cxnSp>
      <p:cxnSp>
        <p:nvCxnSpPr>
          <p:cNvPr id="1355" name="Shape 1355"/>
          <p:cNvCxnSpPr/>
          <p:nvPr/>
        </p:nvCxnSpPr>
        <p:spPr>
          <a:xfrm flipH="1">
            <a:off y="3682614" x="3776273"/>
            <a:ext cy="705900" cx="1597200"/>
          </a:xfrm>
          <a:prstGeom prst="straightConnector1">
            <a:avLst/>
          </a:prstGeom>
          <a:noFill/>
          <a:ln w="9525" cap="flat">
            <a:solidFill>
              <a:srgbClr val="3F3F3F"/>
            </a:solidFill>
            <a:prstDash val="solid"/>
            <a:round/>
            <a:headEnd w="med" len="med" type="none"/>
            <a:tailEnd w="med" len="med" type="none"/>
          </a:ln>
        </p:spPr>
      </p:cxnSp>
      <p:cxnSp>
        <p:nvCxnSpPr>
          <p:cNvPr id="1356" name="Shape 1356"/>
          <p:cNvCxnSpPr>
            <a:stCxn id="1323" idx="2"/>
            <a:endCxn id="1332" idx="0"/>
          </p:cNvCxnSpPr>
          <p:nvPr/>
        </p:nvCxnSpPr>
        <p:spPr>
          <a:xfrm>
            <a:off y="3682660" x="6645848"/>
            <a:ext cy="705951" cx="0"/>
          </a:xfrm>
          <a:prstGeom prst="straightConnector1">
            <a:avLst/>
          </a:prstGeom>
          <a:noFill/>
          <a:ln w="9525" cap="flat">
            <a:solidFill>
              <a:srgbClr val="3F3F3F"/>
            </a:solidFill>
            <a:prstDash val="solid"/>
            <a:round/>
            <a:headEnd w="med" len="med" type="none"/>
            <a:tailEnd w="med" len="med" type="none"/>
          </a:ln>
        </p:spPr>
      </p:cxnSp>
      <p:cxnSp>
        <p:nvCxnSpPr>
          <p:cNvPr id="1357" name="Shape 1357"/>
          <p:cNvCxnSpPr>
            <a:stCxn id="1324" idx="2"/>
            <a:endCxn id="1333" idx="0"/>
          </p:cNvCxnSpPr>
          <p:nvPr/>
        </p:nvCxnSpPr>
        <p:spPr>
          <a:xfrm>
            <a:off y="3682659" x="7442809"/>
            <a:ext cy="705952" cx="0"/>
          </a:xfrm>
          <a:prstGeom prst="straightConnector1">
            <a:avLst/>
          </a:prstGeom>
          <a:noFill/>
          <a:ln w="9525" cap="flat">
            <a:solidFill>
              <a:srgbClr val="3F3F3F"/>
            </a:solidFill>
            <a:prstDash val="solid"/>
            <a:round/>
            <a:headEnd w="med" len="med" type="none"/>
            <a:tailEnd w="med" len="med" type="none"/>
          </a:ln>
        </p:spPr>
      </p:cxnSp>
      <p:cxnSp>
        <p:nvCxnSpPr>
          <p:cNvPr id="1358" name="Shape 1358"/>
          <p:cNvCxnSpPr>
            <a:stCxn id="1325" idx="2"/>
            <a:endCxn id="1334" idx="0"/>
          </p:cNvCxnSpPr>
          <p:nvPr/>
        </p:nvCxnSpPr>
        <p:spPr>
          <a:xfrm>
            <a:off y="3682660" x="8243110"/>
            <a:ext cy="705951" cx="0"/>
          </a:xfrm>
          <a:prstGeom prst="straightConnector1">
            <a:avLst/>
          </a:prstGeom>
          <a:noFill/>
          <a:ln w="9525" cap="flat">
            <a:solidFill>
              <a:srgbClr val="3F3F3F"/>
            </a:solidFill>
            <a:prstDash val="solid"/>
            <a:round/>
            <a:headEnd w="med" len="med" type="none"/>
            <a:tailEnd w="med" len="med" type="none"/>
          </a:ln>
        </p:spPr>
      </p:cxnSp>
      <p:cxnSp>
        <p:nvCxnSpPr>
          <p:cNvPr id="1359" name="Shape 1359"/>
          <p:cNvCxnSpPr>
            <a:stCxn id="1323" idx="2"/>
            <a:endCxn id="1333" idx="0"/>
          </p:cNvCxnSpPr>
          <p:nvPr/>
        </p:nvCxnSpPr>
        <p:spPr>
          <a:xfrm>
            <a:off y="3682660" x="6645848"/>
            <a:ext cy="705951" cx="796961"/>
          </a:xfrm>
          <a:prstGeom prst="straightConnector1">
            <a:avLst/>
          </a:prstGeom>
          <a:noFill/>
          <a:ln w="9525" cap="flat">
            <a:solidFill>
              <a:srgbClr val="3F3F3F"/>
            </a:solidFill>
            <a:prstDash val="solid"/>
            <a:round/>
            <a:headEnd w="med" len="med" type="none"/>
            <a:tailEnd w="med" len="med" type="none"/>
          </a:ln>
        </p:spPr>
      </p:cxnSp>
      <p:cxnSp>
        <p:nvCxnSpPr>
          <p:cNvPr id="1360" name="Shape 1360"/>
          <p:cNvCxnSpPr>
            <a:stCxn id="1323" idx="2"/>
            <a:endCxn id="1334" idx="0"/>
          </p:cNvCxnSpPr>
          <p:nvPr/>
        </p:nvCxnSpPr>
        <p:spPr>
          <a:xfrm>
            <a:off y="3682660" x="6645848"/>
            <a:ext cy="705951" cx="1597262"/>
          </a:xfrm>
          <a:prstGeom prst="straightConnector1">
            <a:avLst/>
          </a:prstGeom>
          <a:noFill/>
          <a:ln w="9525" cap="flat">
            <a:solidFill>
              <a:srgbClr val="3F3F3F"/>
            </a:solidFill>
            <a:prstDash val="solid"/>
            <a:round/>
            <a:headEnd w="med" len="med" type="none"/>
            <a:tailEnd w="med" len="med" type="none"/>
          </a:ln>
        </p:spPr>
      </p:cxnSp>
      <p:cxnSp>
        <p:nvCxnSpPr>
          <p:cNvPr id="1361" name="Shape 1361"/>
          <p:cNvCxnSpPr>
            <a:stCxn id="1324" idx="2"/>
            <a:endCxn id="1332" idx="0"/>
          </p:cNvCxnSpPr>
          <p:nvPr/>
        </p:nvCxnSpPr>
        <p:spPr>
          <a:xfrm flipH="1">
            <a:off y="3682659" x="6645848"/>
            <a:ext cy="705952" cx="796961"/>
          </a:xfrm>
          <a:prstGeom prst="straightConnector1">
            <a:avLst/>
          </a:prstGeom>
          <a:noFill/>
          <a:ln w="9525" cap="flat">
            <a:solidFill>
              <a:srgbClr val="3F3F3F"/>
            </a:solidFill>
            <a:prstDash val="solid"/>
            <a:round/>
            <a:headEnd w="med" len="med" type="none"/>
            <a:tailEnd w="med" len="med" type="none"/>
          </a:ln>
        </p:spPr>
      </p:cxnSp>
      <p:cxnSp>
        <p:nvCxnSpPr>
          <p:cNvPr id="1362" name="Shape 1362"/>
          <p:cNvCxnSpPr>
            <a:stCxn id="1325" idx="2"/>
            <a:endCxn id="1332" idx="0"/>
          </p:cNvCxnSpPr>
          <p:nvPr/>
        </p:nvCxnSpPr>
        <p:spPr>
          <a:xfrm flipH="1">
            <a:off y="3682660" x="6645848"/>
            <a:ext cy="705951" cx="1597262"/>
          </a:xfrm>
          <a:prstGeom prst="straightConnector1">
            <a:avLst/>
          </a:prstGeom>
          <a:noFill/>
          <a:ln w="9525" cap="flat">
            <a:solidFill>
              <a:srgbClr val="3F3F3F"/>
            </a:solidFill>
            <a:prstDash val="solid"/>
            <a:round/>
            <a:headEnd w="med" len="med" type="none"/>
            <a:tailEnd w="med" len="med" type="none"/>
          </a:ln>
        </p:spPr>
      </p:cxnSp>
      <p:cxnSp>
        <p:nvCxnSpPr>
          <p:cNvPr id="1363" name="Shape 1363"/>
          <p:cNvCxnSpPr>
            <a:stCxn id="1325" idx="2"/>
            <a:endCxn id="1333" idx="0"/>
          </p:cNvCxnSpPr>
          <p:nvPr/>
        </p:nvCxnSpPr>
        <p:spPr>
          <a:xfrm flipH="1">
            <a:off y="3682660" x="7442809"/>
            <a:ext cy="705951" cx="800301"/>
          </a:xfrm>
          <a:prstGeom prst="straightConnector1">
            <a:avLst/>
          </a:prstGeom>
          <a:noFill/>
          <a:ln w="9525" cap="flat">
            <a:solidFill>
              <a:srgbClr val="3F3F3F"/>
            </a:solidFill>
            <a:prstDash val="solid"/>
            <a:round/>
            <a:headEnd w="med" len="med" type="none"/>
            <a:tailEnd w="med" len="med" type="none"/>
          </a:ln>
        </p:spPr>
      </p:cxnSp>
      <p:cxnSp>
        <p:nvCxnSpPr>
          <p:cNvPr id="1364" name="Shape 1364"/>
          <p:cNvCxnSpPr>
            <a:stCxn id="1324" idx="2"/>
            <a:endCxn id="1334" idx="0"/>
          </p:cNvCxnSpPr>
          <p:nvPr/>
        </p:nvCxnSpPr>
        <p:spPr>
          <a:xfrm>
            <a:off y="3682659" x="7442809"/>
            <a:ext cy="705952" cx="800301"/>
          </a:xfrm>
          <a:prstGeom prst="straightConnector1">
            <a:avLst/>
          </a:prstGeom>
          <a:noFill/>
          <a:ln w="9525" cap="flat">
            <a:solidFill>
              <a:srgbClr val="3F3F3F"/>
            </a:solidFill>
            <a:prstDash val="solid"/>
            <a:round/>
            <a:headEnd w="med" len="med" type="none"/>
            <a:tailEnd w="med" len="med" type="none"/>
          </a:ln>
        </p:spPr>
      </p:cxnSp>
      <p:cxnSp>
        <p:nvCxnSpPr>
          <p:cNvPr id="1365" name="Shape 1365"/>
          <p:cNvCxnSpPr>
            <a:stCxn id="1311" idx="2"/>
            <a:endCxn id="1320" idx="0"/>
          </p:cNvCxnSpPr>
          <p:nvPr/>
        </p:nvCxnSpPr>
        <p:spPr>
          <a:xfrm>
            <a:off y="1899137" x="912570"/>
            <a:ext cy="1302022" cx="0"/>
          </a:xfrm>
          <a:prstGeom prst="straightConnector1">
            <a:avLst/>
          </a:prstGeom>
          <a:noFill/>
          <a:ln w="9525" cap="flat">
            <a:solidFill>
              <a:srgbClr val="3F3F3F"/>
            </a:solidFill>
            <a:prstDash val="solid"/>
            <a:round/>
            <a:headEnd w="med" len="med" type="none"/>
            <a:tailEnd w="med" len="med" type="none"/>
          </a:ln>
        </p:spPr>
      </p:cxnSp>
      <p:cxnSp>
        <p:nvCxnSpPr>
          <p:cNvPr id="1366" name="Shape 1366"/>
          <p:cNvCxnSpPr>
            <a:stCxn id="1312" idx="2"/>
            <a:endCxn id="1320" idx="0"/>
          </p:cNvCxnSpPr>
          <p:nvPr/>
        </p:nvCxnSpPr>
        <p:spPr>
          <a:xfrm flipH="1">
            <a:off y="1899136" x="912570"/>
            <a:ext cy="1302023" cx="796960"/>
          </a:xfrm>
          <a:prstGeom prst="straightConnector1">
            <a:avLst/>
          </a:prstGeom>
          <a:noFill/>
          <a:ln w="9525" cap="flat">
            <a:solidFill>
              <a:srgbClr val="3F3F3F"/>
            </a:solidFill>
            <a:prstDash val="solid"/>
            <a:round/>
            <a:headEnd w="med" len="med" type="none"/>
            <a:tailEnd w="med" len="med" type="none"/>
          </a:ln>
        </p:spPr>
      </p:cxnSp>
      <p:cxnSp>
        <p:nvCxnSpPr>
          <p:cNvPr id="1367" name="Shape 1367"/>
          <p:cNvCxnSpPr>
            <a:stCxn id="1313" idx="2"/>
            <a:endCxn id="1320" idx="0"/>
          </p:cNvCxnSpPr>
          <p:nvPr/>
        </p:nvCxnSpPr>
        <p:spPr>
          <a:xfrm flipH="1">
            <a:off y="1899137" x="912570"/>
            <a:ext cy="1302022" cx="1597262"/>
          </a:xfrm>
          <a:prstGeom prst="straightConnector1">
            <a:avLst/>
          </a:prstGeom>
          <a:noFill/>
          <a:ln w="9525" cap="flat">
            <a:solidFill>
              <a:srgbClr val="3F3F3F"/>
            </a:solidFill>
            <a:prstDash val="solid"/>
            <a:round/>
            <a:headEnd w="med" len="med" type="none"/>
            <a:tailEnd w="med" len="med" type="none"/>
          </a:ln>
        </p:spPr>
      </p:cxnSp>
      <p:cxnSp>
        <p:nvCxnSpPr>
          <p:cNvPr id="1368" name="Shape 1368"/>
          <p:cNvCxnSpPr>
            <a:stCxn id="1317" idx="2"/>
            <a:endCxn id="1321" idx="0"/>
          </p:cNvCxnSpPr>
          <p:nvPr/>
        </p:nvCxnSpPr>
        <p:spPr>
          <a:xfrm flipH="1">
            <a:off y="1899138" x="1709530"/>
            <a:ext cy="1302020" cx="2066692"/>
          </a:xfrm>
          <a:prstGeom prst="straightConnector1">
            <a:avLst/>
          </a:prstGeom>
          <a:noFill/>
          <a:ln w="9525" cap="flat">
            <a:solidFill>
              <a:srgbClr val="3F3F3F"/>
            </a:solidFill>
            <a:prstDash val="solid"/>
            <a:round/>
            <a:headEnd w="med" len="med" type="none"/>
            <a:tailEnd w="med" len="med" type="none"/>
          </a:ln>
        </p:spPr>
      </p:cxnSp>
      <p:cxnSp>
        <p:nvCxnSpPr>
          <p:cNvPr id="1369" name="Shape 1369"/>
          <p:cNvCxnSpPr>
            <a:stCxn id="1318" idx="2"/>
            <a:endCxn id="1321" idx="0"/>
          </p:cNvCxnSpPr>
          <p:nvPr/>
        </p:nvCxnSpPr>
        <p:spPr>
          <a:xfrm flipH="1">
            <a:off y="1899138" x="1709530"/>
            <a:ext cy="1302020" cx="2863654"/>
          </a:xfrm>
          <a:prstGeom prst="straightConnector1">
            <a:avLst/>
          </a:prstGeom>
          <a:noFill/>
          <a:ln w="9525" cap="flat">
            <a:solidFill>
              <a:srgbClr val="3F3F3F"/>
            </a:solidFill>
            <a:prstDash val="solid"/>
            <a:round/>
            <a:headEnd w="med" len="med" type="none"/>
            <a:tailEnd w="med" len="med" type="none"/>
          </a:ln>
        </p:spPr>
      </p:cxnSp>
      <p:cxnSp>
        <p:nvCxnSpPr>
          <p:cNvPr id="1370" name="Shape 1370"/>
          <p:cNvCxnSpPr>
            <a:stCxn id="1319" idx="2"/>
            <a:endCxn id="1321" idx="0"/>
          </p:cNvCxnSpPr>
          <p:nvPr/>
        </p:nvCxnSpPr>
        <p:spPr>
          <a:xfrm flipH="1">
            <a:off y="1899138" x="1709530"/>
            <a:ext cy="1302020" cx="3663956"/>
          </a:xfrm>
          <a:prstGeom prst="straightConnector1">
            <a:avLst/>
          </a:prstGeom>
          <a:noFill/>
          <a:ln w="9525" cap="flat">
            <a:solidFill>
              <a:srgbClr val="3F3F3F"/>
            </a:solidFill>
            <a:prstDash val="solid"/>
            <a:round/>
            <a:headEnd w="med" len="med" type="none"/>
            <a:tailEnd w="med" len="med" type="none"/>
          </a:ln>
        </p:spPr>
      </p:cxnSp>
      <p:cxnSp>
        <p:nvCxnSpPr>
          <p:cNvPr id="1371" name="Shape 1371"/>
          <p:cNvCxnSpPr>
            <a:stCxn id="1314" idx="2"/>
            <a:endCxn id="1322" idx="0"/>
          </p:cNvCxnSpPr>
          <p:nvPr/>
        </p:nvCxnSpPr>
        <p:spPr>
          <a:xfrm flipH="1">
            <a:off y="1899138" x="2509832"/>
            <a:ext cy="1302021" cx="4136015"/>
          </a:xfrm>
          <a:prstGeom prst="straightConnector1">
            <a:avLst/>
          </a:prstGeom>
          <a:noFill/>
          <a:ln w="9525" cap="flat">
            <a:solidFill>
              <a:srgbClr val="3F3F3F"/>
            </a:solidFill>
            <a:prstDash val="solid"/>
            <a:round/>
            <a:headEnd w="med" len="med" type="none"/>
            <a:tailEnd w="med" len="med" type="none"/>
          </a:ln>
        </p:spPr>
      </p:cxnSp>
      <p:cxnSp>
        <p:nvCxnSpPr>
          <p:cNvPr id="1372" name="Shape 1372"/>
          <p:cNvCxnSpPr>
            <a:stCxn id="1315" idx="2"/>
            <a:endCxn id="1322" idx="0"/>
          </p:cNvCxnSpPr>
          <p:nvPr/>
        </p:nvCxnSpPr>
        <p:spPr>
          <a:xfrm flipH="1">
            <a:off y="1899137" x="2509832"/>
            <a:ext cy="1302022" cx="4932976"/>
          </a:xfrm>
          <a:prstGeom prst="straightConnector1">
            <a:avLst/>
          </a:prstGeom>
          <a:noFill/>
          <a:ln w="9525" cap="flat">
            <a:solidFill>
              <a:srgbClr val="3F3F3F"/>
            </a:solidFill>
            <a:prstDash val="solid"/>
            <a:round/>
            <a:headEnd w="med" len="med" type="none"/>
            <a:tailEnd w="med" len="med" type="none"/>
          </a:ln>
        </p:spPr>
      </p:cxnSp>
      <p:cxnSp>
        <p:nvCxnSpPr>
          <p:cNvPr id="1373" name="Shape 1373"/>
          <p:cNvCxnSpPr>
            <a:stCxn id="1316" idx="2"/>
            <a:endCxn id="1322" idx="0"/>
          </p:cNvCxnSpPr>
          <p:nvPr/>
        </p:nvCxnSpPr>
        <p:spPr>
          <a:xfrm flipH="1">
            <a:off y="1899138" x="2509832"/>
            <a:ext cy="1302021" cx="5733277"/>
          </a:xfrm>
          <a:prstGeom prst="straightConnector1">
            <a:avLst/>
          </a:prstGeom>
          <a:noFill/>
          <a:ln w="9525" cap="flat">
            <a:solidFill>
              <a:srgbClr val="3F3F3F"/>
            </a:solidFill>
            <a:prstDash val="solid"/>
            <a:round/>
            <a:headEnd w="med" len="med" type="none"/>
            <a:tailEnd w="med" len="med" type="none"/>
          </a:ln>
        </p:spPr>
      </p:cxnSp>
      <p:cxnSp>
        <p:nvCxnSpPr>
          <p:cNvPr id="1374" name="Shape 1374"/>
          <p:cNvCxnSpPr>
            <a:stCxn id="1311" idx="2"/>
            <a:endCxn id="1323" idx="0"/>
          </p:cNvCxnSpPr>
          <p:nvPr/>
        </p:nvCxnSpPr>
        <p:spPr>
          <a:xfrm>
            <a:off y="1899137" x="912570"/>
            <a:ext cy="1302023" cx="5733278"/>
          </a:xfrm>
          <a:prstGeom prst="straightConnector1">
            <a:avLst/>
          </a:prstGeom>
          <a:noFill/>
          <a:ln w="9525" cap="flat">
            <a:solidFill>
              <a:srgbClr val="3F3F3F"/>
            </a:solidFill>
            <a:prstDash val="solid"/>
            <a:round/>
            <a:headEnd w="med" len="med" type="none"/>
            <a:tailEnd w="med" len="med" type="none"/>
          </a:ln>
        </p:spPr>
      </p:cxnSp>
      <p:cxnSp>
        <p:nvCxnSpPr>
          <p:cNvPr id="1375" name="Shape 1375"/>
          <p:cNvCxnSpPr>
            <a:stCxn id="1312" idx="2"/>
            <a:endCxn id="1323" idx="0"/>
          </p:cNvCxnSpPr>
          <p:nvPr/>
        </p:nvCxnSpPr>
        <p:spPr>
          <a:xfrm>
            <a:off y="1899136" x="1709530"/>
            <a:ext cy="1302024" cx="4936317"/>
          </a:xfrm>
          <a:prstGeom prst="straightConnector1">
            <a:avLst/>
          </a:prstGeom>
          <a:noFill/>
          <a:ln w="9525" cap="flat">
            <a:solidFill>
              <a:srgbClr val="3F3F3F"/>
            </a:solidFill>
            <a:prstDash val="solid"/>
            <a:round/>
            <a:headEnd w="med" len="med" type="none"/>
            <a:tailEnd w="med" len="med" type="none"/>
          </a:ln>
        </p:spPr>
      </p:cxnSp>
      <p:cxnSp>
        <p:nvCxnSpPr>
          <p:cNvPr id="1376" name="Shape 1376"/>
          <p:cNvCxnSpPr>
            <a:stCxn id="1313" idx="2"/>
            <a:endCxn id="1323" idx="0"/>
          </p:cNvCxnSpPr>
          <p:nvPr/>
        </p:nvCxnSpPr>
        <p:spPr>
          <a:xfrm>
            <a:off y="1899137" x="2509832"/>
            <a:ext cy="1302023" cx="4136015"/>
          </a:xfrm>
          <a:prstGeom prst="straightConnector1">
            <a:avLst/>
          </a:prstGeom>
          <a:noFill/>
          <a:ln w="9525" cap="flat">
            <a:solidFill>
              <a:srgbClr val="3F3F3F"/>
            </a:solidFill>
            <a:prstDash val="solid"/>
            <a:round/>
            <a:headEnd w="med" len="med" type="none"/>
            <a:tailEnd w="med" len="med" type="none"/>
          </a:ln>
        </p:spPr>
      </p:cxnSp>
      <p:cxnSp>
        <p:nvCxnSpPr>
          <p:cNvPr id="1377" name="Shape 1377"/>
          <p:cNvCxnSpPr>
            <a:stCxn id="1317" idx="2"/>
            <a:endCxn id="1324" idx="0"/>
          </p:cNvCxnSpPr>
          <p:nvPr/>
        </p:nvCxnSpPr>
        <p:spPr>
          <a:xfrm>
            <a:off y="1899138" x="3776223"/>
            <a:ext cy="1302020" cx="3666585"/>
          </a:xfrm>
          <a:prstGeom prst="straightConnector1">
            <a:avLst/>
          </a:prstGeom>
          <a:noFill/>
          <a:ln w="9525" cap="flat">
            <a:solidFill>
              <a:srgbClr val="3F3F3F"/>
            </a:solidFill>
            <a:prstDash val="solid"/>
            <a:round/>
            <a:headEnd w="med" len="med" type="none"/>
            <a:tailEnd w="med" len="med" type="none"/>
          </a:ln>
        </p:spPr>
      </p:cxnSp>
      <p:cxnSp>
        <p:nvCxnSpPr>
          <p:cNvPr id="1378" name="Shape 1378"/>
          <p:cNvCxnSpPr>
            <a:stCxn id="1318" idx="2"/>
            <a:endCxn id="1324" idx="0"/>
          </p:cNvCxnSpPr>
          <p:nvPr/>
        </p:nvCxnSpPr>
        <p:spPr>
          <a:xfrm>
            <a:off y="1899138" x="4573185"/>
            <a:ext cy="1302021" cx="2869624"/>
          </a:xfrm>
          <a:prstGeom prst="straightConnector1">
            <a:avLst/>
          </a:prstGeom>
          <a:noFill/>
          <a:ln w="9525" cap="flat">
            <a:solidFill>
              <a:srgbClr val="3F3F3F"/>
            </a:solidFill>
            <a:prstDash val="solid"/>
            <a:round/>
            <a:headEnd w="med" len="med" type="none"/>
            <a:tailEnd w="med" len="med" type="none"/>
          </a:ln>
        </p:spPr>
      </p:cxnSp>
      <p:cxnSp>
        <p:nvCxnSpPr>
          <p:cNvPr id="1379" name="Shape 1379"/>
          <p:cNvCxnSpPr>
            <a:stCxn id="1319" idx="2"/>
            <a:endCxn id="1324" idx="0"/>
          </p:cNvCxnSpPr>
          <p:nvPr/>
        </p:nvCxnSpPr>
        <p:spPr>
          <a:xfrm>
            <a:off y="1899138" x="5373487"/>
            <a:ext cy="1302020" cx="2069322"/>
          </a:xfrm>
          <a:prstGeom prst="straightConnector1">
            <a:avLst/>
          </a:prstGeom>
          <a:noFill/>
          <a:ln w="9525" cap="flat">
            <a:solidFill>
              <a:srgbClr val="3F3F3F"/>
            </a:solidFill>
            <a:prstDash val="solid"/>
            <a:round/>
            <a:headEnd w="med" len="med" type="none"/>
            <a:tailEnd w="med" len="med" type="none"/>
          </a:ln>
        </p:spPr>
      </p:cxnSp>
      <p:cxnSp>
        <p:nvCxnSpPr>
          <p:cNvPr id="1380" name="Shape 1380"/>
          <p:cNvCxnSpPr>
            <a:stCxn id="1314" idx="2"/>
            <a:endCxn id="1325" idx="0"/>
          </p:cNvCxnSpPr>
          <p:nvPr/>
        </p:nvCxnSpPr>
        <p:spPr>
          <a:xfrm>
            <a:off y="1899138" x="6645848"/>
            <a:ext cy="1302022" cx="1597262"/>
          </a:xfrm>
          <a:prstGeom prst="straightConnector1">
            <a:avLst/>
          </a:prstGeom>
          <a:noFill/>
          <a:ln w="9525" cap="flat">
            <a:solidFill>
              <a:srgbClr val="3F3F3F"/>
            </a:solidFill>
            <a:prstDash val="solid"/>
            <a:round/>
            <a:headEnd w="med" len="med" type="none"/>
            <a:tailEnd w="med" len="med" type="none"/>
          </a:ln>
        </p:spPr>
      </p:cxnSp>
      <p:cxnSp>
        <p:nvCxnSpPr>
          <p:cNvPr id="1381" name="Shape 1381"/>
          <p:cNvCxnSpPr>
            <a:stCxn id="1315" idx="2"/>
            <a:endCxn id="1325" idx="0"/>
          </p:cNvCxnSpPr>
          <p:nvPr/>
        </p:nvCxnSpPr>
        <p:spPr>
          <a:xfrm>
            <a:off y="1899137" x="7442809"/>
            <a:ext cy="1302023" cx="800301"/>
          </a:xfrm>
          <a:prstGeom prst="straightConnector1">
            <a:avLst/>
          </a:prstGeom>
          <a:noFill/>
          <a:ln w="9525" cap="flat">
            <a:solidFill>
              <a:srgbClr val="3F3F3F"/>
            </a:solidFill>
            <a:prstDash val="solid"/>
            <a:round/>
            <a:headEnd w="med" len="med" type="none"/>
            <a:tailEnd w="med" len="med" type="none"/>
          </a:ln>
        </p:spPr>
      </p:cxnSp>
      <p:cxnSp>
        <p:nvCxnSpPr>
          <p:cNvPr id="1382" name="Shape 1382"/>
          <p:cNvCxnSpPr>
            <a:stCxn id="1316" idx="2"/>
            <a:endCxn id="1325" idx="0"/>
          </p:cNvCxnSpPr>
          <p:nvPr/>
        </p:nvCxnSpPr>
        <p:spPr>
          <a:xfrm>
            <a:off y="1899138" x="8243110"/>
            <a:ext cy="1302022" cx="0"/>
          </a:xfrm>
          <a:prstGeom prst="straightConnector1">
            <a:avLst/>
          </a:prstGeom>
          <a:noFill/>
          <a:ln w="9525" cap="flat">
            <a:solidFill>
              <a:srgbClr val="3F3F3F"/>
            </a:solidFill>
            <a:prstDash val="solid"/>
            <a:round/>
            <a:headEnd w="med" len="med" type="none"/>
            <a:tailEnd w="med" len="med" type="none"/>
          </a:ln>
        </p:spPr>
      </p:cxnSp>
      <p:cxnSp>
        <p:nvCxnSpPr>
          <p:cNvPr id="1383" name="Shape 1383"/>
          <p:cNvCxnSpPr>
            <a:stCxn id="1311" idx="2"/>
            <a:endCxn id="1326" idx="0"/>
          </p:cNvCxnSpPr>
          <p:nvPr/>
        </p:nvCxnSpPr>
        <p:spPr>
          <a:xfrm>
            <a:off y="1899137" x="912570"/>
            <a:ext cy="1302024" cx="2863653"/>
          </a:xfrm>
          <a:prstGeom prst="straightConnector1">
            <a:avLst/>
          </a:prstGeom>
          <a:noFill/>
          <a:ln w="9525" cap="flat">
            <a:solidFill>
              <a:srgbClr val="3F3F3F"/>
            </a:solidFill>
            <a:prstDash val="solid"/>
            <a:round/>
            <a:headEnd w="med" len="med" type="none"/>
            <a:tailEnd w="med" len="med" type="none"/>
          </a:ln>
        </p:spPr>
      </p:cxnSp>
      <p:cxnSp>
        <p:nvCxnSpPr>
          <p:cNvPr id="1384" name="Shape 1384"/>
          <p:cNvCxnSpPr>
            <a:stCxn id="1317" idx="2"/>
            <a:endCxn id="1326" idx="0"/>
          </p:cNvCxnSpPr>
          <p:nvPr/>
        </p:nvCxnSpPr>
        <p:spPr>
          <a:xfrm>
            <a:off y="1899138" x="3776223"/>
            <a:ext cy="1302022" cx="0"/>
          </a:xfrm>
          <a:prstGeom prst="straightConnector1">
            <a:avLst/>
          </a:prstGeom>
          <a:noFill/>
          <a:ln w="9525" cap="flat">
            <a:solidFill>
              <a:srgbClr val="3F3F3F"/>
            </a:solidFill>
            <a:prstDash val="solid"/>
            <a:round/>
            <a:headEnd w="med" len="med" type="none"/>
            <a:tailEnd w="med" len="med" type="none"/>
          </a:ln>
        </p:spPr>
      </p:cxnSp>
      <p:cxnSp>
        <p:nvCxnSpPr>
          <p:cNvPr id="1385" name="Shape 1385"/>
          <p:cNvCxnSpPr>
            <a:stCxn id="1314" idx="2"/>
            <a:endCxn id="1326" idx="0"/>
          </p:cNvCxnSpPr>
          <p:nvPr/>
        </p:nvCxnSpPr>
        <p:spPr>
          <a:xfrm flipH="1">
            <a:off y="1899138" x="3776223"/>
            <a:ext cy="1302023" cx="2869624"/>
          </a:xfrm>
          <a:prstGeom prst="straightConnector1">
            <a:avLst/>
          </a:prstGeom>
          <a:noFill/>
          <a:ln w="9525" cap="flat">
            <a:solidFill>
              <a:srgbClr val="3F3F3F"/>
            </a:solidFill>
            <a:prstDash val="solid"/>
            <a:round/>
            <a:headEnd w="med" len="med" type="none"/>
            <a:tailEnd w="med" len="med" type="none"/>
          </a:ln>
        </p:spPr>
      </p:cxnSp>
      <p:cxnSp>
        <p:nvCxnSpPr>
          <p:cNvPr id="1386" name="Shape 1386"/>
          <p:cNvCxnSpPr>
            <a:stCxn id="1312" idx="2"/>
            <a:endCxn id="1327" idx="0"/>
          </p:cNvCxnSpPr>
          <p:nvPr/>
        </p:nvCxnSpPr>
        <p:spPr>
          <a:xfrm>
            <a:off y="1899136" x="1709530"/>
            <a:ext cy="1302024" cx="2863654"/>
          </a:xfrm>
          <a:prstGeom prst="straightConnector1">
            <a:avLst/>
          </a:prstGeom>
          <a:noFill/>
          <a:ln w="9525" cap="flat">
            <a:solidFill>
              <a:srgbClr val="3F3F3F"/>
            </a:solidFill>
            <a:prstDash val="solid"/>
            <a:round/>
            <a:headEnd w="med" len="med" type="none"/>
            <a:tailEnd w="med" len="med" type="none"/>
          </a:ln>
        </p:spPr>
      </p:cxnSp>
      <p:cxnSp>
        <p:nvCxnSpPr>
          <p:cNvPr id="1387" name="Shape 1387"/>
          <p:cNvCxnSpPr>
            <a:stCxn id="1318" idx="2"/>
            <a:endCxn id="1327" idx="0"/>
          </p:cNvCxnSpPr>
          <p:nvPr/>
        </p:nvCxnSpPr>
        <p:spPr>
          <a:xfrm>
            <a:off y="1899138" x="4573185"/>
            <a:ext cy="1302022" cx="0"/>
          </a:xfrm>
          <a:prstGeom prst="straightConnector1">
            <a:avLst/>
          </a:prstGeom>
          <a:noFill/>
          <a:ln w="9525" cap="flat">
            <a:solidFill>
              <a:srgbClr val="3F3F3F"/>
            </a:solidFill>
            <a:prstDash val="solid"/>
            <a:round/>
            <a:headEnd w="med" len="med" type="none"/>
            <a:tailEnd w="med" len="med" type="none"/>
          </a:ln>
        </p:spPr>
      </p:cxnSp>
      <p:cxnSp>
        <p:nvCxnSpPr>
          <p:cNvPr id="1388" name="Shape 1388"/>
          <p:cNvCxnSpPr>
            <a:stCxn id="1315" idx="2"/>
            <a:endCxn id="1327" idx="0"/>
          </p:cNvCxnSpPr>
          <p:nvPr/>
        </p:nvCxnSpPr>
        <p:spPr>
          <a:xfrm flipH="1">
            <a:off y="1899137" x="4573185"/>
            <a:ext cy="1302023" cx="2869624"/>
          </a:xfrm>
          <a:prstGeom prst="straightConnector1">
            <a:avLst/>
          </a:prstGeom>
          <a:noFill/>
          <a:ln w="9525" cap="flat">
            <a:solidFill>
              <a:srgbClr val="3F3F3F"/>
            </a:solidFill>
            <a:prstDash val="solid"/>
            <a:round/>
            <a:headEnd w="med" len="med" type="none"/>
            <a:tailEnd w="med" len="med" type="none"/>
          </a:ln>
        </p:spPr>
      </p:cxnSp>
      <p:cxnSp>
        <p:nvCxnSpPr>
          <p:cNvPr id="1389" name="Shape 1389"/>
          <p:cNvCxnSpPr>
            <a:stCxn id="1313" idx="2"/>
            <a:endCxn id="1328" idx="0"/>
          </p:cNvCxnSpPr>
          <p:nvPr/>
        </p:nvCxnSpPr>
        <p:spPr>
          <a:xfrm>
            <a:off y="1899137" x="2509832"/>
            <a:ext cy="1302024" cx="2863654"/>
          </a:xfrm>
          <a:prstGeom prst="straightConnector1">
            <a:avLst/>
          </a:prstGeom>
          <a:noFill/>
          <a:ln w="9525" cap="flat">
            <a:solidFill>
              <a:srgbClr val="3F3F3F"/>
            </a:solidFill>
            <a:prstDash val="solid"/>
            <a:round/>
            <a:headEnd w="med" len="med" type="none"/>
            <a:tailEnd w="med" len="med" type="none"/>
          </a:ln>
        </p:spPr>
      </p:cxnSp>
      <p:cxnSp>
        <p:nvCxnSpPr>
          <p:cNvPr id="1390" name="Shape 1390"/>
          <p:cNvCxnSpPr>
            <a:stCxn id="1319" idx="2"/>
            <a:endCxn id="1328" idx="0"/>
          </p:cNvCxnSpPr>
          <p:nvPr/>
        </p:nvCxnSpPr>
        <p:spPr>
          <a:xfrm>
            <a:off y="1899138" x="5373487"/>
            <a:ext cy="1302022" cx="0"/>
          </a:xfrm>
          <a:prstGeom prst="straightConnector1">
            <a:avLst/>
          </a:prstGeom>
          <a:noFill/>
          <a:ln w="9525" cap="flat">
            <a:solidFill>
              <a:srgbClr val="3F3F3F"/>
            </a:solidFill>
            <a:prstDash val="solid"/>
            <a:round/>
            <a:headEnd w="med" len="med" type="none"/>
            <a:tailEnd w="med" len="med" type="none"/>
          </a:ln>
        </p:spPr>
      </p:cxnSp>
      <p:cxnSp>
        <p:nvCxnSpPr>
          <p:cNvPr id="1391" name="Shape 1391"/>
          <p:cNvCxnSpPr>
            <a:stCxn id="1316" idx="2"/>
            <a:endCxn id="1328" idx="0"/>
          </p:cNvCxnSpPr>
          <p:nvPr/>
        </p:nvCxnSpPr>
        <p:spPr>
          <a:xfrm flipH="1">
            <a:off y="1899138" x="5373487"/>
            <a:ext cy="1302023" cx="2869623"/>
          </a:xfrm>
          <a:prstGeom prst="straightConnector1">
            <a:avLst/>
          </a:prstGeom>
          <a:noFill/>
          <a:ln w="9525" cap="flat">
            <a:solidFill>
              <a:srgbClr val="3F3F3F"/>
            </a:solidFill>
            <a:prstDash val="solid"/>
            <a:round/>
            <a:headEnd w="med" len="med" type="none"/>
            <a:tailEnd w="med" len="med" type="none"/>
          </a:ln>
        </p:spPr>
      </p:cxnSp>
      <p:sp>
        <p:nvSpPr>
          <p:cNvPr id="1392" name="Shape 1392"/>
          <p:cNvSpPr/>
          <p:nvPr/>
        </p:nvSpPr>
        <p:spPr>
          <a:xfrm>
            <a:off y="3099133" x="457200"/>
            <a:ext cy="1864199" cx="2490899"/>
          </a:xfrm>
          <a:prstGeom prst="rect">
            <a:avLst/>
          </a:prstGeom>
          <a:noFill/>
          <a:ln w="28575" cap="flat">
            <a:solidFill>
              <a:srgbClr val="0000FF"/>
            </a:solidFill>
            <a:prstDash val="dash"/>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393" name="Shape 1393"/>
          <p:cNvSpPr/>
          <p:nvPr/>
        </p:nvSpPr>
        <p:spPr>
          <a:xfrm>
            <a:off y="3099133" x="3327778"/>
            <a:ext cy="1864199" cx="2490899"/>
          </a:xfrm>
          <a:prstGeom prst="rect">
            <a:avLst/>
          </a:prstGeom>
          <a:noFill/>
          <a:ln w="28575" cap="flat">
            <a:solidFill>
              <a:srgbClr val="FF6600"/>
            </a:solidFill>
            <a:prstDash val="dash"/>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394" name="Shape 1394"/>
          <p:cNvSpPr/>
          <p:nvPr/>
        </p:nvSpPr>
        <p:spPr>
          <a:xfrm>
            <a:off y="3099133" x="6196014"/>
            <a:ext cy="1864199" cx="2490899"/>
          </a:xfrm>
          <a:prstGeom prst="rect">
            <a:avLst/>
          </a:prstGeom>
          <a:noFill/>
          <a:ln w="28575" cap="flat">
            <a:solidFill>
              <a:srgbClr val="0000FF"/>
            </a:solidFill>
            <a:prstDash val="dash"/>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395" name="Shape 1395"/>
          <p:cNvSpPr txBox="1"/>
          <p:nvPr/>
        </p:nvSpPr>
        <p:spPr>
          <a:xfrm>
            <a:off y="1329946" x="725908"/>
            <a:ext cy="584700" cx="4958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3200" lang="en" i="1">
                <a:solidFill>
                  <a:schemeClr val="dk1"/>
                </a:solidFill>
                <a:latin typeface="Calibri"/>
                <a:ea typeface="Calibri"/>
                <a:cs typeface="Calibri"/>
                <a:sym typeface="Calibri"/>
              </a:rPr>
              <a:t>u</a:t>
            </a:r>
          </a:p>
        </p:txBody>
      </p:sp>
      <p:cxnSp>
        <p:nvCxnSpPr>
          <p:cNvPr id="1396" name="Shape 1396"/>
          <p:cNvCxnSpPr>
            <a:stCxn id="1311" idx="2"/>
            <a:endCxn id="1326" idx="0"/>
          </p:cNvCxnSpPr>
          <p:nvPr/>
        </p:nvCxnSpPr>
        <p:spPr>
          <a:xfrm>
            <a:off y="1899137" x="912570"/>
            <a:ext cy="1302024" cx="2863653"/>
          </a:xfrm>
          <a:prstGeom prst="straightConnector1">
            <a:avLst/>
          </a:prstGeom>
          <a:noFill/>
          <a:ln w="76200" cap="flat">
            <a:solidFill>
              <a:srgbClr val="008000"/>
            </a:solidFill>
            <a:prstDash val="solid"/>
            <a:round/>
            <a:headEnd w="med" len="med" type="none"/>
            <a:tailEnd w="med" len="med" type="none"/>
          </a:ln>
        </p:spPr>
      </p:cxnSp>
      <p:cxnSp>
        <p:nvCxnSpPr>
          <p:cNvPr id="1397" name="Shape 1397"/>
          <p:cNvCxnSpPr>
            <a:stCxn id="1317" idx="2"/>
            <a:endCxn id="1326" idx="0"/>
          </p:cNvCxnSpPr>
          <p:nvPr/>
        </p:nvCxnSpPr>
        <p:spPr>
          <a:xfrm>
            <a:off y="1899138" x="3776223"/>
            <a:ext cy="1302022" cx="0"/>
          </a:xfrm>
          <a:prstGeom prst="straightConnector1">
            <a:avLst/>
          </a:prstGeom>
          <a:noFill/>
          <a:ln w="76200" cap="flat">
            <a:solidFill>
              <a:srgbClr val="008000"/>
            </a:solidFill>
            <a:prstDash val="solid"/>
            <a:round/>
            <a:headEnd w="med" len="med" type="none"/>
            <a:tailEnd w="med" len="med" type="none"/>
          </a:ln>
        </p:spPr>
      </p:cxnSp>
      <p:cxnSp>
        <p:nvCxnSpPr>
          <p:cNvPr id="1398" name="Shape 1398"/>
          <p:cNvCxnSpPr>
            <a:stCxn id="1321" idx="0"/>
            <a:endCxn id="1317" idx="2"/>
          </p:cNvCxnSpPr>
          <p:nvPr/>
        </p:nvCxnSpPr>
        <p:spPr>
          <a:xfrm rot="10800000" flipH="1">
            <a:off y="1899138" x="1709530"/>
            <a:ext cy="1302020" cx="2066692"/>
          </a:xfrm>
          <a:prstGeom prst="straightConnector1">
            <a:avLst/>
          </a:prstGeom>
          <a:noFill/>
          <a:ln w="76200" cap="flat">
            <a:solidFill>
              <a:srgbClr val="008000"/>
            </a:solidFill>
            <a:prstDash val="solid"/>
            <a:round/>
            <a:headEnd w="med" len="med" type="none"/>
            <a:tailEnd w="med" len="med" type="none"/>
          </a:ln>
        </p:spPr>
      </p:cxnSp>
      <p:sp>
        <p:nvSpPr>
          <p:cNvPr id="1399" name="Shape 1399"/>
          <p:cNvSpPr/>
          <p:nvPr/>
        </p:nvSpPr>
        <p:spPr>
          <a:xfrm>
            <a:off y="3109491" x="578227"/>
            <a:ext cy="631500" cx="643499"/>
          </a:xfrm>
          <a:prstGeom prst="mathMultiply">
            <a:avLst>
              <a:gd fmla="val 23520" name="adj1"/>
            </a:avLst>
          </a:prstGeom>
          <a:solidFill>
            <a:srgbClr val="FF0000"/>
          </a:solidFill>
          <a:ln w="9525"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396"/>
                                        </p:tgtEl>
                                        <p:attrNameLst>
                                          <p:attrName>style.visibility</p:attrName>
                                        </p:attrNameLst>
                                      </p:cBhvr>
                                      <p:to>
                                        <p:strVal val="visible"/>
                                      </p:to>
                                    </p:set>
                                    <p:animEffect transition="in" filter="fade">
                                      <p:cBhvr>
                                        <p:cTn dur="500"/>
                                        <p:tgtEl>
                                          <p:spTgt spid="1396"/>
                                        </p:tgtEl>
                                      </p:cBhvr>
                                    </p:animEffect>
                                  </p:childTnLst>
                                </p:cTn>
                              </p:par>
                            </p:childTnLst>
                          </p:cTn>
                        </p:par>
                        <p:par>
                          <p:cTn fill="hold">
                            <p:stCondLst>
                              <p:cond delay="500"/>
                            </p:stCondLst>
                            <p:childTnLst>
                              <p:par>
                                <p:cTn presetID="10" fill="hold" presetSubtype="0" presetClass="entr" nodeType="afterEffect">
                                  <p:stCondLst>
                                    <p:cond delay="0"/>
                                  </p:stCondLst>
                                  <p:childTnLst>
                                    <p:set>
                                      <p:cBhvr>
                                        <p:cTn dur="1" fill="hold">
                                          <p:stCondLst>
                                            <p:cond delay="0"/>
                                          </p:stCondLst>
                                        </p:cTn>
                                        <p:tgtEl>
                                          <p:spTgt spid="1397"/>
                                        </p:tgtEl>
                                        <p:attrNameLst>
                                          <p:attrName>style.visibility</p:attrName>
                                        </p:attrNameLst>
                                      </p:cBhvr>
                                      <p:to>
                                        <p:strVal val="visible"/>
                                      </p:to>
                                    </p:set>
                                    <p:animEffect transition="in" filter="fade">
                                      <p:cBhvr>
                                        <p:cTn dur="500"/>
                                        <p:tgtEl>
                                          <p:spTgt spid="1397"/>
                                        </p:tgtEl>
                                      </p:cBhvr>
                                    </p:animEffect>
                                  </p:childTnLst>
                                </p:cTn>
                              </p:par>
                            </p:childTnLst>
                          </p:cTn>
                        </p:par>
                        <p:par>
                          <p:cTn fill="hold">
                            <p:stCondLst>
                              <p:cond delay="1000"/>
                            </p:stCondLst>
                            <p:childTnLst>
                              <p:par>
                                <p:cTn presetID="10" fill="hold" presetSubtype="0" presetClass="entr" nodeType="afterEffect">
                                  <p:stCondLst>
                                    <p:cond delay="0"/>
                                  </p:stCondLst>
                                  <p:childTnLst>
                                    <p:set>
                                      <p:cBhvr>
                                        <p:cTn dur="1" fill="hold">
                                          <p:stCondLst>
                                            <p:cond delay="0"/>
                                          </p:stCondLst>
                                        </p:cTn>
                                        <p:tgtEl>
                                          <p:spTgt spid="1398"/>
                                        </p:tgtEl>
                                        <p:attrNameLst>
                                          <p:attrName>style.visibility</p:attrName>
                                        </p:attrNameLst>
                                      </p:cBhvr>
                                      <p:to>
                                        <p:strVal val="visible"/>
                                      </p:to>
                                    </p:set>
                                    <p:animEffect transition="in" filter="fade">
                                      <p:cBhvr>
                                        <p:cTn dur="500"/>
                                        <p:tgtEl>
                                          <p:spTgt spid="13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y="0" x="0"/>
          <a:ext cy="0" cx="0"/>
          <a:chOff y="0" x="0"/>
          <a:chExt cy="0" cx="0"/>
        </a:xfrm>
      </p:grpSpPr>
      <p:sp>
        <p:nvSpPr>
          <p:cNvPr id="200" name="Shape 200"/>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Cloud Service Models</a:t>
            </a:r>
          </a:p>
        </p:txBody>
      </p:sp>
      <p:sp>
        <p:nvSpPr>
          <p:cNvPr id="201" name="Shape 201"/>
          <p:cNvSpPr txBox="1"/>
          <p:nvPr>
            <p:ph idx="1" type="body"/>
          </p:nvPr>
        </p:nvSpPr>
        <p:spPr>
          <a:xfrm>
            <a:off y="141765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Software as a Service</a:t>
            </a:r>
          </a:p>
          <a:p>
            <a:pPr rtl="0" lvl="1" indent="-381000" marL="914400">
              <a:spcBef>
                <a:spcPts val="0"/>
              </a:spcBef>
              <a:buClr>
                <a:schemeClr val="dk1"/>
              </a:buClr>
              <a:buSzPct val="80000"/>
              <a:buFont typeface="Courier New"/>
              <a:buChar char="o"/>
            </a:pPr>
            <a:r>
              <a:rPr lang="en"/>
              <a:t>Provider licensed applications to users as a service</a:t>
            </a:r>
          </a:p>
          <a:p>
            <a:pPr rtl="0" lvl="1" indent="-381000" marL="914400">
              <a:spcBef>
                <a:spcPts val="0"/>
              </a:spcBef>
              <a:buClr>
                <a:schemeClr val="dk1"/>
              </a:buClr>
              <a:buSzPct val="80000"/>
              <a:buFont typeface="Courier New"/>
              <a:buChar char="o"/>
            </a:pPr>
            <a:r>
              <a:rPr lang="en"/>
              <a:t>E.g., customer relationship management, e-mail, …</a:t>
            </a:r>
          </a:p>
          <a:p>
            <a:pPr rtl="0" lvl="1" indent="-381000" marL="914400">
              <a:spcBef>
                <a:spcPts val="0"/>
              </a:spcBef>
              <a:buClr>
                <a:schemeClr val="dk1"/>
              </a:buClr>
              <a:buSzPct val="80000"/>
              <a:buFont typeface="Courier New"/>
              <a:buChar char="o"/>
            </a:pPr>
            <a:r>
              <a:rPr lang="en"/>
              <a:t>Avoid costs of installation, maintenance, patches, …</a:t>
            </a:r>
          </a:p>
          <a:p>
            <a:pPr rtl="0" lvl="0" indent="-419100" marL="457200">
              <a:spcBef>
                <a:spcPts val="0"/>
              </a:spcBef>
              <a:buClr>
                <a:schemeClr val="dk1"/>
              </a:buClr>
              <a:buSzPct val="100000"/>
              <a:buFont typeface="Arial"/>
              <a:buChar char="●"/>
            </a:pPr>
            <a:r>
              <a:rPr lang="en"/>
              <a:t>Platform as a Service</a:t>
            </a:r>
          </a:p>
          <a:p>
            <a:pPr rtl="0" lvl="1" indent="-381000" marL="914400">
              <a:spcBef>
                <a:spcPts val="0"/>
              </a:spcBef>
              <a:buClr>
                <a:schemeClr val="dk1"/>
              </a:buClr>
              <a:buSzPct val="80000"/>
              <a:buFont typeface="Courier New"/>
              <a:buChar char="o"/>
            </a:pPr>
            <a:r>
              <a:rPr lang="en"/>
              <a:t>Provider offers software platform for building applications</a:t>
            </a:r>
          </a:p>
          <a:p>
            <a:pPr rtl="0" lvl="1" indent="-381000" marL="914400">
              <a:spcBef>
                <a:spcPts val="0"/>
              </a:spcBef>
              <a:buClr>
                <a:schemeClr val="dk1"/>
              </a:buClr>
              <a:buSzPct val="80000"/>
              <a:buFont typeface="Courier New"/>
              <a:buChar char="o"/>
            </a:pPr>
            <a:r>
              <a:rPr lang="en"/>
              <a:t>E.g., Google’s App-Engine</a:t>
            </a:r>
          </a:p>
          <a:p>
            <a:pPr rtl="0" lvl="1" indent="-381000" marL="914400">
              <a:spcBef>
                <a:spcPts val="0"/>
              </a:spcBef>
              <a:buClr>
                <a:schemeClr val="dk1"/>
              </a:buClr>
              <a:buSzPct val="80000"/>
              <a:buFont typeface="Courier New"/>
              <a:buChar char="o"/>
            </a:pPr>
            <a:r>
              <a:rPr lang="en"/>
              <a:t>Avoid worrying about scability of platform</a:t>
            </a:r>
          </a:p>
          <a:p>
            <a:pPr rtl="0" lvl="0" indent="-419100" marL="457200">
              <a:spcBef>
                <a:spcPts val="0"/>
              </a:spcBef>
              <a:buClr>
                <a:schemeClr val="dk1"/>
              </a:buClr>
              <a:buSzPct val="100000"/>
              <a:buFont typeface="Arial"/>
              <a:buChar char="●"/>
            </a:pPr>
            <a:r>
              <a:rPr lang="en"/>
              <a:t>Infrastructure as a Service</a:t>
            </a:r>
          </a:p>
          <a:p>
            <a:pPr rtl="0" lvl="1" indent="-381000" marL="914400">
              <a:spcBef>
                <a:spcPts val="0"/>
              </a:spcBef>
              <a:buClr>
                <a:schemeClr val="dk1"/>
              </a:buClr>
              <a:buSzPct val="80000"/>
              <a:buFont typeface="Courier New"/>
              <a:buChar char="o"/>
            </a:pPr>
            <a:r>
              <a:rPr lang="en"/>
              <a:t>Provider offers raw computing, storage, and network</a:t>
            </a:r>
          </a:p>
          <a:p>
            <a:pPr rtl="0" lvl="1" indent="-381000" marL="914400">
              <a:spcBef>
                <a:spcPts val="0"/>
              </a:spcBef>
              <a:buClr>
                <a:schemeClr val="dk1"/>
              </a:buClr>
              <a:buSzPct val="80000"/>
              <a:buFont typeface="Courier New"/>
              <a:buChar char="o"/>
            </a:pPr>
            <a:r>
              <a:rPr lang="en"/>
              <a:t>E.g, Amazon’s Elastic Computing Cloud (EC2)</a:t>
            </a:r>
          </a:p>
          <a:p>
            <a:pPr rtl="0" lvl="1" indent="-381000" marL="914400">
              <a:spcBef>
                <a:spcPts val="0"/>
              </a:spcBef>
              <a:buClr>
                <a:schemeClr val="dk1"/>
              </a:buClr>
              <a:buSzPct val="80000"/>
              <a:buFont typeface="Courier New"/>
              <a:buChar char="o"/>
            </a:pPr>
            <a:r>
              <a:rPr lang="en"/>
              <a:t>Avoid buying servers and estimating resource needs</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4" name="Shape 1404"/>
        <p:cNvGrpSpPr/>
        <p:nvPr/>
      </p:nvGrpSpPr>
      <p:grpSpPr>
        <a:xfrm>
          <a:off y="0" x="0"/>
          <a:ext cy="0" cx="0"/>
          <a:chOff y="0" x="0"/>
          <a:chExt cy="0" cx="0"/>
        </a:xfrm>
      </p:grpSpPr>
      <p:sp>
        <p:nvSpPr>
          <p:cNvPr id="1405" name="Shape 1405"/>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 i="0">
                <a:solidFill>
                  <a:schemeClr val="dk1"/>
                </a:solidFill>
                <a:latin typeface="Calibri"/>
                <a:ea typeface="Calibri"/>
                <a:cs typeface="Calibri"/>
                <a:sym typeface="Calibri"/>
              </a:rPr>
              <a:t>Local Rerouting – Multiple Failures</a:t>
            </a:r>
          </a:p>
        </p:txBody>
      </p:sp>
      <p:sp>
        <p:nvSpPr>
          <p:cNvPr id="1406" name="Shape 1406"/>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sp>
        <p:nvSpPr>
          <p:cNvPr id="1407" name="Shape 1407"/>
          <p:cNvSpPr txBox="1"/>
          <p:nvPr>
            <p:ph idx="1" type="body"/>
          </p:nvPr>
        </p:nvSpPr>
        <p:spPr>
          <a:xfrm>
            <a:off y="4870067" x="457200"/>
            <a:ext cy="1256100" cx="8229600"/>
          </a:xfrm>
          <a:prstGeom prst="rect">
            <a:avLst/>
          </a:prstGeom>
          <a:noFill/>
          <a:ln>
            <a:noFill/>
          </a:ln>
        </p:spPr>
        <p:txBody>
          <a:bodyPr bIns="45700" rIns="91425" lIns="91425" tIns="45700" anchor="t" anchorCtr="0">
            <a:noAutofit/>
          </a:bodyPr>
          <a:lstStyle/>
          <a:p>
            <a:pPr algn="l" rtl="0" lvl="0" marR="0" indent="-342900" marL="342900">
              <a:spcBef>
                <a:spcPts val="0"/>
              </a:spcBef>
              <a:buClr>
                <a:schemeClr val="dk1"/>
              </a:buClr>
              <a:buSzPct val="100000"/>
              <a:buFont typeface="Calibri"/>
              <a:buChar char="•"/>
            </a:pPr>
            <a:r>
              <a:rPr strike="noStrike" u="none" b="0" cap="none" baseline="0" sz="3200" lang="en" i="0">
                <a:solidFill>
                  <a:schemeClr val="dk1"/>
                </a:solidFill>
                <a:latin typeface="Calibri"/>
                <a:ea typeface="Calibri"/>
                <a:cs typeface="Calibri"/>
                <a:sym typeface="Calibri"/>
              </a:rPr>
              <a:t>Resilient to multiple failures, refer to paper</a:t>
            </a:r>
          </a:p>
          <a:p>
            <a:pPr algn="l" rtl="0" lvl="0" marR="0" indent="-342900" marL="342900">
              <a:spcBef>
                <a:spcPts val="640"/>
              </a:spcBef>
              <a:buClr>
                <a:schemeClr val="dk1"/>
              </a:buClr>
              <a:buSzPct val="100000"/>
              <a:buFont typeface="Calibri"/>
              <a:buChar char="•"/>
            </a:pPr>
            <a:r>
              <a:rPr strike="noStrike" u="none" b="0" cap="none" baseline="0" sz="3200" lang="en" i="0">
                <a:solidFill>
                  <a:schemeClr val="dk1"/>
                </a:solidFill>
                <a:latin typeface="Calibri"/>
                <a:ea typeface="Calibri"/>
                <a:cs typeface="Calibri"/>
                <a:sym typeface="Calibri"/>
              </a:rPr>
              <a:t>Increased load and path dilation</a:t>
            </a:r>
          </a:p>
        </p:txBody>
      </p:sp>
      <p:sp>
        <p:nvSpPr>
          <p:cNvPr id="1408" name="Shape 1408"/>
          <p:cNvSpPr/>
          <p:nvPr/>
        </p:nvSpPr>
        <p:spPr>
          <a:xfrm>
            <a:off y="1417637" x="573720"/>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409" name="Shape 1409"/>
          <p:cNvSpPr/>
          <p:nvPr/>
        </p:nvSpPr>
        <p:spPr>
          <a:xfrm>
            <a:off y="1417636" x="1370680"/>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410" name="Shape 1410"/>
          <p:cNvSpPr/>
          <p:nvPr/>
        </p:nvSpPr>
        <p:spPr>
          <a:xfrm>
            <a:off y="1417637" x="2170983"/>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411" name="Shape 1411"/>
          <p:cNvSpPr/>
          <p:nvPr/>
        </p:nvSpPr>
        <p:spPr>
          <a:xfrm>
            <a:off y="1417637" x="6306998"/>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412" name="Shape 1412"/>
          <p:cNvSpPr/>
          <p:nvPr/>
        </p:nvSpPr>
        <p:spPr>
          <a:xfrm>
            <a:off y="1417637" x="7103959"/>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413" name="Shape 1413"/>
          <p:cNvSpPr/>
          <p:nvPr/>
        </p:nvSpPr>
        <p:spPr>
          <a:xfrm>
            <a:off y="1417637" x="7904260"/>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414" name="Shape 1414"/>
          <p:cNvSpPr/>
          <p:nvPr/>
        </p:nvSpPr>
        <p:spPr>
          <a:xfrm>
            <a:off y="1417638" x="3437373"/>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415" name="Shape 1415"/>
          <p:cNvSpPr/>
          <p:nvPr/>
        </p:nvSpPr>
        <p:spPr>
          <a:xfrm>
            <a:off y="1417637" x="4234335"/>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416" name="Shape 1416"/>
          <p:cNvSpPr/>
          <p:nvPr/>
        </p:nvSpPr>
        <p:spPr>
          <a:xfrm>
            <a:off y="1417638" x="5034637"/>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417" name="Shape 1417"/>
          <p:cNvSpPr/>
          <p:nvPr/>
        </p:nvSpPr>
        <p:spPr>
          <a:xfrm>
            <a:off y="3201159" x="573720"/>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418" name="Shape 1418"/>
          <p:cNvSpPr/>
          <p:nvPr/>
        </p:nvSpPr>
        <p:spPr>
          <a:xfrm>
            <a:off y="3201158" x="1370680"/>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419" name="Shape 1419"/>
          <p:cNvSpPr/>
          <p:nvPr/>
        </p:nvSpPr>
        <p:spPr>
          <a:xfrm>
            <a:off y="3201159" x="2170983"/>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420" name="Shape 1420"/>
          <p:cNvSpPr/>
          <p:nvPr/>
        </p:nvSpPr>
        <p:spPr>
          <a:xfrm>
            <a:off y="3201160" x="6306998"/>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421" name="Shape 1421"/>
          <p:cNvSpPr/>
          <p:nvPr/>
        </p:nvSpPr>
        <p:spPr>
          <a:xfrm>
            <a:off y="3201159" x="7103959"/>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422" name="Shape 1422"/>
          <p:cNvSpPr/>
          <p:nvPr/>
        </p:nvSpPr>
        <p:spPr>
          <a:xfrm>
            <a:off y="3201160" x="7904260"/>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423" name="Shape 1423"/>
          <p:cNvSpPr/>
          <p:nvPr/>
        </p:nvSpPr>
        <p:spPr>
          <a:xfrm>
            <a:off y="3201161" x="3437373"/>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424" name="Shape 1424"/>
          <p:cNvSpPr/>
          <p:nvPr/>
        </p:nvSpPr>
        <p:spPr>
          <a:xfrm>
            <a:off y="3201160" x="4234335"/>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425" name="Shape 1425"/>
          <p:cNvSpPr/>
          <p:nvPr/>
        </p:nvSpPr>
        <p:spPr>
          <a:xfrm>
            <a:off y="3201161" x="5034637"/>
            <a:ext cy="481500" cx="677699"/>
          </a:xfrm>
          <a:prstGeom prst="rect">
            <a:avLst/>
          </a:prstGeom>
          <a:solidFill>
            <a:srgbClr val="FFFFFF"/>
          </a:solidFill>
          <a:ln w="2857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426" name="Shape 1426"/>
          <p:cNvSpPr/>
          <p:nvPr/>
        </p:nvSpPr>
        <p:spPr>
          <a:xfrm>
            <a:off y="4388612" x="573720"/>
            <a:ext cy="481500" cx="677699"/>
          </a:xfrm>
          <a:prstGeom prst="rect">
            <a:avLst/>
          </a:prstGeom>
          <a:solidFill>
            <a:srgbClr val="FFFFFF"/>
          </a:solidFill>
          <a:ln w="28575"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SzPct val="25000"/>
              <a:buNone/>
            </a:pPr>
            <a:r>
              <a:rPr strike="noStrike" u="none" b="0" cap="none" baseline="0" sz="2800" lang="en" i="0">
                <a:solidFill>
                  <a:srgbClr val="000000"/>
                </a:solidFill>
                <a:latin typeface="Calibri"/>
                <a:ea typeface="Calibri"/>
                <a:cs typeface="Calibri"/>
                <a:sym typeface="Calibri"/>
              </a:rPr>
              <a:t>dst</a:t>
            </a:r>
          </a:p>
        </p:txBody>
      </p:sp>
      <p:sp>
        <p:nvSpPr>
          <p:cNvPr id="1427" name="Shape 1427"/>
          <p:cNvSpPr/>
          <p:nvPr/>
        </p:nvSpPr>
        <p:spPr>
          <a:xfrm>
            <a:off y="4388610" x="1370680"/>
            <a:ext cy="481500" cx="677699"/>
          </a:xfrm>
          <a:prstGeom prst="rect">
            <a:avLst/>
          </a:prstGeom>
          <a:solidFill>
            <a:srgbClr val="FFFFFF"/>
          </a:solidFill>
          <a:ln w="28575"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428" name="Shape 1428"/>
          <p:cNvSpPr/>
          <p:nvPr/>
        </p:nvSpPr>
        <p:spPr>
          <a:xfrm>
            <a:off y="4388612" x="2170983"/>
            <a:ext cy="481500" cx="677699"/>
          </a:xfrm>
          <a:prstGeom prst="rect">
            <a:avLst/>
          </a:prstGeom>
          <a:solidFill>
            <a:srgbClr val="FFFFFF"/>
          </a:solidFill>
          <a:ln w="28575"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429" name="Shape 1429"/>
          <p:cNvSpPr/>
          <p:nvPr/>
        </p:nvSpPr>
        <p:spPr>
          <a:xfrm>
            <a:off y="4388612" x="6306998"/>
            <a:ext cy="481500" cx="677699"/>
          </a:xfrm>
          <a:prstGeom prst="rect">
            <a:avLst/>
          </a:prstGeom>
          <a:solidFill>
            <a:srgbClr val="FFFFFF"/>
          </a:solidFill>
          <a:ln w="28575"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430" name="Shape 1430"/>
          <p:cNvSpPr/>
          <p:nvPr/>
        </p:nvSpPr>
        <p:spPr>
          <a:xfrm>
            <a:off y="4388612" x="7103959"/>
            <a:ext cy="481500" cx="677699"/>
          </a:xfrm>
          <a:prstGeom prst="rect">
            <a:avLst/>
          </a:prstGeom>
          <a:solidFill>
            <a:srgbClr val="FFFFFF"/>
          </a:solidFill>
          <a:ln w="28575"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431" name="Shape 1431"/>
          <p:cNvSpPr/>
          <p:nvPr/>
        </p:nvSpPr>
        <p:spPr>
          <a:xfrm>
            <a:off y="4388612" x="7904260"/>
            <a:ext cy="481500" cx="677699"/>
          </a:xfrm>
          <a:prstGeom prst="rect">
            <a:avLst/>
          </a:prstGeom>
          <a:solidFill>
            <a:srgbClr val="FFFFFF"/>
          </a:solidFill>
          <a:ln w="28575"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432" name="Shape 1432"/>
          <p:cNvSpPr/>
          <p:nvPr/>
        </p:nvSpPr>
        <p:spPr>
          <a:xfrm>
            <a:off y="4388614" x="3437373"/>
            <a:ext cy="481500" cx="677699"/>
          </a:xfrm>
          <a:prstGeom prst="rect">
            <a:avLst/>
          </a:prstGeom>
          <a:solidFill>
            <a:srgbClr val="FFFFFF"/>
          </a:solidFill>
          <a:ln w="28575"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433" name="Shape 1433"/>
          <p:cNvSpPr/>
          <p:nvPr/>
        </p:nvSpPr>
        <p:spPr>
          <a:xfrm>
            <a:off y="4388612" x="4234335"/>
            <a:ext cy="481500" cx="677699"/>
          </a:xfrm>
          <a:prstGeom prst="rect">
            <a:avLst/>
          </a:prstGeom>
          <a:solidFill>
            <a:srgbClr val="FFFFFF"/>
          </a:solidFill>
          <a:ln w="28575"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434" name="Shape 1434"/>
          <p:cNvSpPr/>
          <p:nvPr/>
        </p:nvSpPr>
        <p:spPr>
          <a:xfrm>
            <a:off y="4388614" x="5034637"/>
            <a:ext cy="481500" cx="677699"/>
          </a:xfrm>
          <a:prstGeom prst="rect">
            <a:avLst/>
          </a:prstGeom>
          <a:solidFill>
            <a:srgbClr val="FFFFFF"/>
          </a:solidFill>
          <a:ln w="28575"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cxnSp>
        <p:nvCxnSpPr>
          <p:cNvPr id="1435" name="Shape 1435"/>
          <p:cNvCxnSpPr>
            <a:stCxn id="1417" idx="2"/>
            <a:endCxn id="1426" idx="0"/>
          </p:cNvCxnSpPr>
          <p:nvPr/>
        </p:nvCxnSpPr>
        <p:spPr>
          <a:xfrm>
            <a:off y="3682659" x="912570"/>
            <a:ext cy="705952" cx="0"/>
          </a:xfrm>
          <a:prstGeom prst="straightConnector1">
            <a:avLst/>
          </a:prstGeom>
          <a:noFill/>
          <a:ln w="9525" cap="flat">
            <a:solidFill>
              <a:srgbClr val="3F3F3F"/>
            </a:solidFill>
            <a:prstDash val="solid"/>
            <a:round/>
            <a:headEnd w="med" len="med" type="none"/>
            <a:tailEnd w="med" len="med" type="none"/>
          </a:ln>
        </p:spPr>
      </p:cxnSp>
      <p:cxnSp>
        <p:nvCxnSpPr>
          <p:cNvPr id="1436" name="Shape 1436"/>
          <p:cNvCxnSpPr>
            <a:stCxn id="1418" idx="2"/>
            <a:endCxn id="1427" idx="0"/>
          </p:cNvCxnSpPr>
          <p:nvPr/>
        </p:nvCxnSpPr>
        <p:spPr>
          <a:xfrm>
            <a:off y="3682658" x="1709530"/>
            <a:ext cy="705951" cx="0"/>
          </a:xfrm>
          <a:prstGeom prst="straightConnector1">
            <a:avLst/>
          </a:prstGeom>
          <a:noFill/>
          <a:ln w="9525" cap="flat">
            <a:solidFill>
              <a:srgbClr val="3F3F3F"/>
            </a:solidFill>
            <a:prstDash val="solid"/>
            <a:round/>
            <a:headEnd w="med" len="med" type="none"/>
            <a:tailEnd w="med" len="med" type="none"/>
          </a:ln>
        </p:spPr>
      </p:cxnSp>
      <p:cxnSp>
        <p:nvCxnSpPr>
          <p:cNvPr id="1437" name="Shape 1437"/>
          <p:cNvCxnSpPr>
            <a:stCxn id="1419" idx="2"/>
            <a:endCxn id="1428" idx="0"/>
          </p:cNvCxnSpPr>
          <p:nvPr/>
        </p:nvCxnSpPr>
        <p:spPr>
          <a:xfrm>
            <a:off y="3682659" x="2509832"/>
            <a:ext cy="705952" cx="0"/>
          </a:xfrm>
          <a:prstGeom prst="straightConnector1">
            <a:avLst/>
          </a:prstGeom>
          <a:noFill/>
          <a:ln w="9525" cap="flat">
            <a:solidFill>
              <a:srgbClr val="3F3F3F"/>
            </a:solidFill>
            <a:prstDash val="solid"/>
            <a:round/>
            <a:headEnd w="med" len="med" type="none"/>
            <a:tailEnd w="med" len="med" type="none"/>
          </a:ln>
        </p:spPr>
      </p:cxnSp>
      <p:cxnSp>
        <p:nvCxnSpPr>
          <p:cNvPr id="1438" name="Shape 1438"/>
          <p:cNvCxnSpPr>
            <a:stCxn id="1417" idx="2"/>
            <a:endCxn id="1427" idx="0"/>
          </p:cNvCxnSpPr>
          <p:nvPr/>
        </p:nvCxnSpPr>
        <p:spPr>
          <a:xfrm>
            <a:off y="3682659" x="912570"/>
            <a:ext cy="705950" cx="796960"/>
          </a:xfrm>
          <a:prstGeom prst="straightConnector1">
            <a:avLst/>
          </a:prstGeom>
          <a:noFill/>
          <a:ln w="9525" cap="flat">
            <a:solidFill>
              <a:srgbClr val="3F3F3F"/>
            </a:solidFill>
            <a:prstDash val="solid"/>
            <a:round/>
            <a:headEnd w="med" len="med" type="none"/>
            <a:tailEnd w="med" len="med" type="none"/>
          </a:ln>
        </p:spPr>
      </p:cxnSp>
      <p:cxnSp>
        <p:nvCxnSpPr>
          <p:cNvPr id="1439" name="Shape 1439"/>
          <p:cNvCxnSpPr>
            <a:stCxn id="1417" idx="2"/>
            <a:endCxn id="1428" idx="0"/>
          </p:cNvCxnSpPr>
          <p:nvPr/>
        </p:nvCxnSpPr>
        <p:spPr>
          <a:xfrm>
            <a:off y="3682659" x="912570"/>
            <a:ext cy="705952" cx="1597262"/>
          </a:xfrm>
          <a:prstGeom prst="straightConnector1">
            <a:avLst/>
          </a:prstGeom>
          <a:noFill/>
          <a:ln w="9525" cap="flat">
            <a:solidFill>
              <a:srgbClr val="3F3F3F"/>
            </a:solidFill>
            <a:prstDash val="solid"/>
            <a:round/>
            <a:headEnd w="med" len="med" type="none"/>
            <a:tailEnd w="med" len="med" type="none"/>
          </a:ln>
        </p:spPr>
      </p:cxnSp>
      <p:cxnSp>
        <p:nvCxnSpPr>
          <p:cNvPr id="1440" name="Shape 1440"/>
          <p:cNvCxnSpPr>
            <a:stCxn id="1418" idx="2"/>
            <a:endCxn id="1426" idx="0"/>
          </p:cNvCxnSpPr>
          <p:nvPr/>
        </p:nvCxnSpPr>
        <p:spPr>
          <a:xfrm flipH="1">
            <a:off y="3682658" x="912570"/>
            <a:ext cy="705953" cx="796960"/>
          </a:xfrm>
          <a:prstGeom prst="straightConnector1">
            <a:avLst/>
          </a:prstGeom>
          <a:noFill/>
          <a:ln w="9525" cap="flat">
            <a:solidFill>
              <a:srgbClr val="3F3F3F"/>
            </a:solidFill>
            <a:prstDash val="solid"/>
            <a:round/>
            <a:headEnd w="med" len="med" type="none"/>
            <a:tailEnd w="med" len="med" type="none"/>
          </a:ln>
        </p:spPr>
      </p:cxnSp>
      <p:cxnSp>
        <p:nvCxnSpPr>
          <p:cNvPr id="1441" name="Shape 1441"/>
          <p:cNvCxnSpPr>
            <a:stCxn id="1419" idx="2"/>
            <a:endCxn id="1426" idx="0"/>
          </p:cNvCxnSpPr>
          <p:nvPr/>
        </p:nvCxnSpPr>
        <p:spPr>
          <a:xfrm flipH="1">
            <a:off y="3682659" x="912570"/>
            <a:ext cy="705952" cx="1597262"/>
          </a:xfrm>
          <a:prstGeom prst="straightConnector1">
            <a:avLst/>
          </a:prstGeom>
          <a:noFill/>
          <a:ln w="9525" cap="flat">
            <a:solidFill>
              <a:srgbClr val="3F3F3F"/>
            </a:solidFill>
            <a:prstDash val="solid"/>
            <a:round/>
            <a:headEnd w="med" len="med" type="none"/>
            <a:tailEnd w="med" len="med" type="none"/>
          </a:ln>
        </p:spPr>
      </p:cxnSp>
      <p:cxnSp>
        <p:nvCxnSpPr>
          <p:cNvPr id="1442" name="Shape 1442"/>
          <p:cNvCxnSpPr>
            <a:stCxn id="1419" idx="2"/>
            <a:endCxn id="1427" idx="0"/>
          </p:cNvCxnSpPr>
          <p:nvPr/>
        </p:nvCxnSpPr>
        <p:spPr>
          <a:xfrm flipH="1">
            <a:off y="3682659" x="1709530"/>
            <a:ext cy="705950" cx="800302"/>
          </a:xfrm>
          <a:prstGeom prst="straightConnector1">
            <a:avLst/>
          </a:prstGeom>
          <a:noFill/>
          <a:ln w="9525" cap="flat">
            <a:solidFill>
              <a:srgbClr val="3F3F3F"/>
            </a:solidFill>
            <a:prstDash val="solid"/>
            <a:round/>
            <a:headEnd w="med" len="med" type="none"/>
            <a:tailEnd w="med" len="med" type="none"/>
          </a:ln>
        </p:spPr>
      </p:cxnSp>
      <p:cxnSp>
        <p:nvCxnSpPr>
          <p:cNvPr id="1443" name="Shape 1443"/>
          <p:cNvCxnSpPr>
            <a:stCxn id="1418" idx="2"/>
            <a:endCxn id="1428" idx="0"/>
          </p:cNvCxnSpPr>
          <p:nvPr/>
        </p:nvCxnSpPr>
        <p:spPr>
          <a:xfrm>
            <a:off y="3682658" x="1709530"/>
            <a:ext cy="705953" cx="800302"/>
          </a:xfrm>
          <a:prstGeom prst="straightConnector1">
            <a:avLst/>
          </a:prstGeom>
          <a:noFill/>
          <a:ln w="9525" cap="flat">
            <a:solidFill>
              <a:srgbClr val="3F3F3F"/>
            </a:solidFill>
            <a:prstDash val="solid"/>
            <a:round/>
            <a:headEnd w="med" len="med" type="none"/>
            <a:tailEnd w="med" len="med" type="none"/>
          </a:ln>
        </p:spPr>
      </p:cxnSp>
      <p:cxnSp>
        <p:nvCxnSpPr>
          <p:cNvPr id="1444" name="Shape 1444"/>
          <p:cNvCxnSpPr/>
          <p:nvPr/>
        </p:nvCxnSpPr>
        <p:spPr>
          <a:xfrm>
            <a:off y="3682614" x="3776210"/>
            <a:ext cy="705900" cx="1597200"/>
          </a:xfrm>
          <a:prstGeom prst="straightConnector1">
            <a:avLst/>
          </a:prstGeom>
          <a:noFill/>
          <a:ln w="9525" cap="flat">
            <a:solidFill>
              <a:srgbClr val="3F3F3F"/>
            </a:solidFill>
            <a:prstDash val="solid"/>
            <a:round/>
            <a:headEnd w="med" len="med" type="none"/>
            <a:tailEnd w="med" len="med" type="none"/>
          </a:ln>
        </p:spPr>
      </p:cxnSp>
      <p:cxnSp>
        <p:nvCxnSpPr>
          <p:cNvPr id="1445" name="Shape 1445"/>
          <p:cNvCxnSpPr/>
          <p:nvPr/>
        </p:nvCxnSpPr>
        <p:spPr>
          <a:xfrm>
            <a:off y="3682614" x="3776210"/>
            <a:ext cy="705900" cx="0"/>
          </a:xfrm>
          <a:prstGeom prst="straightConnector1">
            <a:avLst/>
          </a:prstGeom>
          <a:noFill/>
          <a:ln w="9525" cap="flat">
            <a:solidFill>
              <a:srgbClr val="3F3F3F"/>
            </a:solidFill>
            <a:prstDash val="solid"/>
            <a:round/>
            <a:headEnd w="med" len="med" type="none"/>
            <a:tailEnd w="med" len="med" type="none"/>
          </a:ln>
        </p:spPr>
      </p:cxnSp>
      <p:cxnSp>
        <p:nvCxnSpPr>
          <p:cNvPr id="1446" name="Shape 1446"/>
          <p:cNvCxnSpPr>
            <a:stCxn id="1423" idx="2"/>
            <a:endCxn id="1433" idx="0"/>
          </p:cNvCxnSpPr>
          <p:nvPr/>
        </p:nvCxnSpPr>
        <p:spPr>
          <a:xfrm>
            <a:off y="3682661" x="3776223"/>
            <a:ext cy="705950" cx="796961"/>
          </a:xfrm>
          <a:prstGeom prst="straightConnector1">
            <a:avLst/>
          </a:prstGeom>
          <a:noFill/>
          <a:ln w="9525" cap="flat">
            <a:solidFill>
              <a:srgbClr val="3F3F3F"/>
            </a:solidFill>
            <a:prstDash val="solid"/>
            <a:round/>
            <a:headEnd w="med" len="med" type="none"/>
            <a:tailEnd w="med" len="med" type="none"/>
          </a:ln>
        </p:spPr>
      </p:cxnSp>
      <p:cxnSp>
        <p:nvCxnSpPr>
          <p:cNvPr id="1447" name="Shape 1447"/>
          <p:cNvCxnSpPr/>
          <p:nvPr/>
        </p:nvCxnSpPr>
        <p:spPr>
          <a:xfrm flipH="1">
            <a:off y="3682614" x="4573073"/>
            <a:ext cy="705900" cx="800399"/>
          </a:xfrm>
          <a:prstGeom prst="straightConnector1">
            <a:avLst/>
          </a:prstGeom>
          <a:noFill/>
          <a:ln w="9525" cap="flat">
            <a:solidFill>
              <a:srgbClr val="3F3F3F"/>
            </a:solidFill>
            <a:prstDash val="solid"/>
            <a:round/>
            <a:headEnd w="med" len="med" type="none"/>
            <a:tailEnd w="med" len="med" type="none"/>
          </a:ln>
        </p:spPr>
      </p:cxnSp>
      <p:cxnSp>
        <p:nvCxnSpPr>
          <p:cNvPr id="1448" name="Shape 1448"/>
          <p:cNvCxnSpPr>
            <a:endCxn id="1434" idx="0"/>
          </p:cNvCxnSpPr>
          <p:nvPr/>
        </p:nvCxnSpPr>
        <p:spPr>
          <a:xfrm>
            <a:off y="3682714" x="5373487"/>
            <a:ext cy="705900" cx="0"/>
          </a:xfrm>
          <a:prstGeom prst="straightConnector1">
            <a:avLst/>
          </a:prstGeom>
          <a:noFill/>
          <a:ln w="9525" cap="flat">
            <a:solidFill>
              <a:srgbClr val="3F3F3F"/>
            </a:solidFill>
            <a:prstDash val="solid"/>
            <a:round/>
            <a:headEnd w="med" len="med" type="none"/>
            <a:tailEnd w="med" len="med" type="none"/>
          </a:ln>
        </p:spPr>
      </p:cxnSp>
      <p:cxnSp>
        <p:nvCxnSpPr>
          <p:cNvPr id="1449" name="Shape 1449"/>
          <p:cNvCxnSpPr/>
          <p:nvPr/>
        </p:nvCxnSpPr>
        <p:spPr>
          <a:xfrm>
            <a:off y="3682612" x="4573171"/>
            <a:ext cy="705900" cx="0"/>
          </a:xfrm>
          <a:prstGeom prst="straightConnector1">
            <a:avLst/>
          </a:prstGeom>
          <a:noFill/>
          <a:ln w="9525" cap="flat">
            <a:solidFill>
              <a:srgbClr val="3F3F3F"/>
            </a:solidFill>
            <a:prstDash val="solid"/>
            <a:round/>
            <a:headEnd w="med" len="med" type="none"/>
            <a:tailEnd w="med" len="med" type="none"/>
          </a:ln>
        </p:spPr>
      </p:cxnSp>
      <p:cxnSp>
        <p:nvCxnSpPr>
          <p:cNvPr id="1450" name="Shape 1450"/>
          <p:cNvCxnSpPr/>
          <p:nvPr/>
        </p:nvCxnSpPr>
        <p:spPr>
          <a:xfrm flipH="1">
            <a:off y="3682612" x="3776071"/>
            <a:ext cy="705900" cx="797100"/>
          </a:xfrm>
          <a:prstGeom prst="straightConnector1">
            <a:avLst/>
          </a:prstGeom>
          <a:noFill/>
          <a:ln w="9525" cap="flat">
            <a:solidFill>
              <a:srgbClr val="3F3F3F"/>
            </a:solidFill>
            <a:prstDash val="solid"/>
            <a:round/>
            <a:headEnd w="med" len="med" type="none"/>
            <a:tailEnd w="med" len="med" type="none"/>
          </a:ln>
        </p:spPr>
      </p:cxnSp>
      <p:cxnSp>
        <p:nvCxnSpPr>
          <p:cNvPr id="1451" name="Shape 1451"/>
          <p:cNvCxnSpPr/>
          <p:nvPr/>
        </p:nvCxnSpPr>
        <p:spPr>
          <a:xfrm>
            <a:off y="3682612" x="4573171"/>
            <a:ext cy="705900" cx="800399"/>
          </a:xfrm>
          <a:prstGeom prst="straightConnector1">
            <a:avLst/>
          </a:prstGeom>
          <a:noFill/>
          <a:ln w="9525" cap="flat">
            <a:solidFill>
              <a:srgbClr val="3F3F3F"/>
            </a:solidFill>
            <a:prstDash val="solid"/>
            <a:round/>
            <a:headEnd w="med" len="med" type="none"/>
            <a:tailEnd w="med" len="med" type="none"/>
          </a:ln>
        </p:spPr>
      </p:cxnSp>
      <p:cxnSp>
        <p:nvCxnSpPr>
          <p:cNvPr id="1452" name="Shape 1452"/>
          <p:cNvCxnSpPr/>
          <p:nvPr/>
        </p:nvCxnSpPr>
        <p:spPr>
          <a:xfrm flipH="1">
            <a:off y="3682614" x="3776273"/>
            <a:ext cy="705900" cx="1597200"/>
          </a:xfrm>
          <a:prstGeom prst="straightConnector1">
            <a:avLst/>
          </a:prstGeom>
          <a:noFill/>
          <a:ln w="9525" cap="flat">
            <a:solidFill>
              <a:srgbClr val="3F3F3F"/>
            </a:solidFill>
            <a:prstDash val="solid"/>
            <a:round/>
            <a:headEnd w="med" len="med" type="none"/>
            <a:tailEnd w="med" len="med" type="none"/>
          </a:ln>
        </p:spPr>
      </p:cxnSp>
      <p:cxnSp>
        <p:nvCxnSpPr>
          <p:cNvPr id="1453" name="Shape 1453"/>
          <p:cNvCxnSpPr>
            <a:stCxn id="1420" idx="2"/>
            <a:endCxn id="1429" idx="0"/>
          </p:cNvCxnSpPr>
          <p:nvPr/>
        </p:nvCxnSpPr>
        <p:spPr>
          <a:xfrm>
            <a:off y="3682660" x="6645848"/>
            <a:ext cy="705951" cx="0"/>
          </a:xfrm>
          <a:prstGeom prst="straightConnector1">
            <a:avLst/>
          </a:prstGeom>
          <a:noFill/>
          <a:ln w="9525" cap="flat">
            <a:solidFill>
              <a:srgbClr val="3F3F3F"/>
            </a:solidFill>
            <a:prstDash val="solid"/>
            <a:round/>
            <a:headEnd w="med" len="med" type="none"/>
            <a:tailEnd w="med" len="med" type="none"/>
          </a:ln>
        </p:spPr>
      </p:cxnSp>
      <p:cxnSp>
        <p:nvCxnSpPr>
          <p:cNvPr id="1454" name="Shape 1454"/>
          <p:cNvCxnSpPr>
            <a:stCxn id="1421" idx="2"/>
            <a:endCxn id="1430" idx="0"/>
          </p:cNvCxnSpPr>
          <p:nvPr/>
        </p:nvCxnSpPr>
        <p:spPr>
          <a:xfrm>
            <a:off y="3682659" x="7442809"/>
            <a:ext cy="705952" cx="0"/>
          </a:xfrm>
          <a:prstGeom prst="straightConnector1">
            <a:avLst/>
          </a:prstGeom>
          <a:noFill/>
          <a:ln w="9525" cap="flat">
            <a:solidFill>
              <a:srgbClr val="3F3F3F"/>
            </a:solidFill>
            <a:prstDash val="solid"/>
            <a:round/>
            <a:headEnd w="med" len="med" type="none"/>
            <a:tailEnd w="med" len="med" type="none"/>
          </a:ln>
        </p:spPr>
      </p:cxnSp>
      <p:cxnSp>
        <p:nvCxnSpPr>
          <p:cNvPr id="1455" name="Shape 1455"/>
          <p:cNvCxnSpPr>
            <a:stCxn id="1422" idx="2"/>
            <a:endCxn id="1431" idx="0"/>
          </p:cNvCxnSpPr>
          <p:nvPr/>
        </p:nvCxnSpPr>
        <p:spPr>
          <a:xfrm>
            <a:off y="3682660" x="8243110"/>
            <a:ext cy="705951" cx="0"/>
          </a:xfrm>
          <a:prstGeom prst="straightConnector1">
            <a:avLst/>
          </a:prstGeom>
          <a:noFill/>
          <a:ln w="9525" cap="flat">
            <a:solidFill>
              <a:srgbClr val="3F3F3F"/>
            </a:solidFill>
            <a:prstDash val="solid"/>
            <a:round/>
            <a:headEnd w="med" len="med" type="none"/>
            <a:tailEnd w="med" len="med" type="none"/>
          </a:ln>
        </p:spPr>
      </p:cxnSp>
      <p:cxnSp>
        <p:nvCxnSpPr>
          <p:cNvPr id="1456" name="Shape 1456"/>
          <p:cNvCxnSpPr>
            <a:stCxn id="1420" idx="2"/>
            <a:endCxn id="1430" idx="0"/>
          </p:cNvCxnSpPr>
          <p:nvPr/>
        </p:nvCxnSpPr>
        <p:spPr>
          <a:xfrm>
            <a:off y="3682660" x="6645848"/>
            <a:ext cy="705951" cx="796961"/>
          </a:xfrm>
          <a:prstGeom prst="straightConnector1">
            <a:avLst/>
          </a:prstGeom>
          <a:noFill/>
          <a:ln w="9525" cap="flat">
            <a:solidFill>
              <a:srgbClr val="3F3F3F"/>
            </a:solidFill>
            <a:prstDash val="solid"/>
            <a:round/>
            <a:headEnd w="med" len="med" type="none"/>
            <a:tailEnd w="med" len="med" type="none"/>
          </a:ln>
        </p:spPr>
      </p:cxnSp>
      <p:cxnSp>
        <p:nvCxnSpPr>
          <p:cNvPr id="1457" name="Shape 1457"/>
          <p:cNvCxnSpPr>
            <a:stCxn id="1420" idx="2"/>
            <a:endCxn id="1431" idx="0"/>
          </p:cNvCxnSpPr>
          <p:nvPr/>
        </p:nvCxnSpPr>
        <p:spPr>
          <a:xfrm>
            <a:off y="3682660" x="6645848"/>
            <a:ext cy="705951" cx="1597262"/>
          </a:xfrm>
          <a:prstGeom prst="straightConnector1">
            <a:avLst/>
          </a:prstGeom>
          <a:noFill/>
          <a:ln w="9525" cap="flat">
            <a:solidFill>
              <a:srgbClr val="3F3F3F"/>
            </a:solidFill>
            <a:prstDash val="solid"/>
            <a:round/>
            <a:headEnd w="med" len="med" type="none"/>
            <a:tailEnd w="med" len="med" type="none"/>
          </a:ln>
        </p:spPr>
      </p:cxnSp>
      <p:cxnSp>
        <p:nvCxnSpPr>
          <p:cNvPr id="1458" name="Shape 1458"/>
          <p:cNvCxnSpPr>
            <a:stCxn id="1421" idx="2"/>
            <a:endCxn id="1429" idx="0"/>
          </p:cNvCxnSpPr>
          <p:nvPr/>
        </p:nvCxnSpPr>
        <p:spPr>
          <a:xfrm flipH="1">
            <a:off y="3682659" x="6645848"/>
            <a:ext cy="705952" cx="796961"/>
          </a:xfrm>
          <a:prstGeom prst="straightConnector1">
            <a:avLst/>
          </a:prstGeom>
          <a:noFill/>
          <a:ln w="9525" cap="flat">
            <a:solidFill>
              <a:srgbClr val="3F3F3F"/>
            </a:solidFill>
            <a:prstDash val="solid"/>
            <a:round/>
            <a:headEnd w="med" len="med" type="none"/>
            <a:tailEnd w="med" len="med" type="none"/>
          </a:ln>
        </p:spPr>
      </p:cxnSp>
      <p:cxnSp>
        <p:nvCxnSpPr>
          <p:cNvPr id="1459" name="Shape 1459"/>
          <p:cNvCxnSpPr>
            <a:stCxn id="1422" idx="2"/>
            <a:endCxn id="1429" idx="0"/>
          </p:cNvCxnSpPr>
          <p:nvPr/>
        </p:nvCxnSpPr>
        <p:spPr>
          <a:xfrm flipH="1">
            <a:off y="3682660" x="6645848"/>
            <a:ext cy="705951" cx="1597262"/>
          </a:xfrm>
          <a:prstGeom prst="straightConnector1">
            <a:avLst/>
          </a:prstGeom>
          <a:noFill/>
          <a:ln w="9525" cap="flat">
            <a:solidFill>
              <a:srgbClr val="3F3F3F"/>
            </a:solidFill>
            <a:prstDash val="solid"/>
            <a:round/>
            <a:headEnd w="med" len="med" type="none"/>
            <a:tailEnd w="med" len="med" type="none"/>
          </a:ln>
        </p:spPr>
      </p:cxnSp>
      <p:cxnSp>
        <p:nvCxnSpPr>
          <p:cNvPr id="1460" name="Shape 1460"/>
          <p:cNvCxnSpPr>
            <a:stCxn id="1422" idx="2"/>
            <a:endCxn id="1430" idx="0"/>
          </p:cNvCxnSpPr>
          <p:nvPr/>
        </p:nvCxnSpPr>
        <p:spPr>
          <a:xfrm flipH="1">
            <a:off y="3682660" x="7442809"/>
            <a:ext cy="705951" cx="800301"/>
          </a:xfrm>
          <a:prstGeom prst="straightConnector1">
            <a:avLst/>
          </a:prstGeom>
          <a:noFill/>
          <a:ln w="9525" cap="flat">
            <a:solidFill>
              <a:srgbClr val="3F3F3F"/>
            </a:solidFill>
            <a:prstDash val="solid"/>
            <a:round/>
            <a:headEnd w="med" len="med" type="none"/>
            <a:tailEnd w="med" len="med" type="none"/>
          </a:ln>
        </p:spPr>
      </p:cxnSp>
      <p:cxnSp>
        <p:nvCxnSpPr>
          <p:cNvPr id="1461" name="Shape 1461"/>
          <p:cNvCxnSpPr>
            <a:stCxn id="1421" idx="2"/>
            <a:endCxn id="1431" idx="0"/>
          </p:cNvCxnSpPr>
          <p:nvPr/>
        </p:nvCxnSpPr>
        <p:spPr>
          <a:xfrm>
            <a:off y="3682659" x="7442809"/>
            <a:ext cy="705952" cx="800301"/>
          </a:xfrm>
          <a:prstGeom prst="straightConnector1">
            <a:avLst/>
          </a:prstGeom>
          <a:noFill/>
          <a:ln w="9525" cap="flat">
            <a:solidFill>
              <a:srgbClr val="3F3F3F"/>
            </a:solidFill>
            <a:prstDash val="solid"/>
            <a:round/>
            <a:headEnd w="med" len="med" type="none"/>
            <a:tailEnd w="med" len="med" type="none"/>
          </a:ln>
        </p:spPr>
      </p:cxnSp>
      <p:cxnSp>
        <p:nvCxnSpPr>
          <p:cNvPr id="1462" name="Shape 1462"/>
          <p:cNvCxnSpPr>
            <a:stCxn id="1408" idx="2"/>
            <a:endCxn id="1417" idx="0"/>
          </p:cNvCxnSpPr>
          <p:nvPr/>
        </p:nvCxnSpPr>
        <p:spPr>
          <a:xfrm>
            <a:off y="1899137" x="912570"/>
            <a:ext cy="1302022" cx="0"/>
          </a:xfrm>
          <a:prstGeom prst="straightConnector1">
            <a:avLst/>
          </a:prstGeom>
          <a:noFill/>
          <a:ln w="9525" cap="flat">
            <a:solidFill>
              <a:srgbClr val="3F3F3F"/>
            </a:solidFill>
            <a:prstDash val="solid"/>
            <a:round/>
            <a:headEnd w="med" len="med" type="none"/>
            <a:tailEnd w="med" len="med" type="none"/>
          </a:ln>
        </p:spPr>
      </p:cxnSp>
      <p:cxnSp>
        <p:nvCxnSpPr>
          <p:cNvPr id="1463" name="Shape 1463"/>
          <p:cNvCxnSpPr>
            <a:stCxn id="1409" idx="2"/>
            <a:endCxn id="1417" idx="0"/>
          </p:cNvCxnSpPr>
          <p:nvPr/>
        </p:nvCxnSpPr>
        <p:spPr>
          <a:xfrm flipH="1">
            <a:off y="1899136" x="912570"/>
            <a:ext cy="1302023" cx="796960"/>
          </a:xfrm>
          <a:prstGeom prst="straightConnector1">
            <a:avLst/>
          </a:prstGeom>
          <a:noFill/>
          <a:ln w="9525" cap="flat">
            <a:solidFill>
              <a:srgbClr val="3F3F3F"/>
            </a:solidFill>
            <a:prstDash val="solid"/>
            <a:round/>
            <a:headEnd w="med" len="med" type="none"/>
            <a:tailEnd w="med" len="med" type="none"/>
          </a:ln>
        </p:spPr>
      </p:cxnSp>
      <p:cxnSp>
        <p:nvCxnSpPr>
          <p:cNvPr id="1464" name="Shape 1464"/>
          <p:cNvCxnSpPr>
            <a:stCxn id="1410" idx="2"/>
            <a:endCxn id="1417" idx="0"/>
          </p:cNvCxnSpPr>
          <p:nvPr/>
        </p:nvCxnSpPr>
        <p:spPr>
          <a:xfrm flipH="1">
            <a:off y="1899137" x="912570"/>
            <a:ext cy="1302022" cx="1597262"/>
          </a:xfrm>
          <a:prstGeom prst="straightConnector1">
            <a:avLst/>
          </a:prstGeom>
          <a:noFill/>
          <a:ln w="9525" cap="flat">
            <a:solidFill>
              <a:srgbClr val="3F3F3F"/>
            </a:solidFill>
            <a:prstDash val="solid"/>
            <a:round/>
            <a:headEnd w="med" len="med" type="none"/>
            <a:tailEnd w="med" len="med" type="none"/>
          </a:ln>
        </p:spPr>
      </p:cxnSp>
      <p:cxnSp>
        <p:nvCxnSpPr>
          <p:cNvPr id="1465" name="Shape 1465"/>
          <p:cNvCxnSpPr>
            <a:stCxn id="1414" idx="2"/>
            <a:endCxn id="1418" idx="0"/>
          </p:cNvCxnSpPr>
          <p:nvPr/>
        </p:nvCxnSpPr>
        <p:spPr>
          <a:xfrm flipH="1">
            <a:off y="1899138" x="1709530"/>
            <a:ext cy="1302020" cx="2066692"/>
          </a:xfrm>
          <a:prstGeom prst="straightConnector1">
            <a:avLst/>
          </a:prstGeom>
          <a:noFill/>
          <a:ln w="9525" cap="flat">
            <a:solidFill>
              <a:srgbClr val="3F3F3F"/>
            </a:solidFill>
            <a:prstDash val="solid"/>
            <a:round/>
            <a:headEnd w="med" len="med" type="none"/>
            <a:tailEnd w="med" len="med" type="none"/>
          </a:ln>
        </p:spPr>
      </p:cxnSp>
      <p:cxnSp>
        <p:nvCxnSpPr>
          <p:cNvPr id="1466" name="Shape 1466"/>
          <p:cNvCxnSpPr>
            <a:stCxn id="1415" idx="2"/>
            <a:endCxn id="1418" idx="0"/>
          </p:cNvCxnSpPr>
          <p:nvPr/>
        </p:nvCxnSpPr>
        <p:spPr>
          <a:xfrm flipH="1">
            <a:off y="1899138" x="1709530"/>
            <a:ext cy="1302020" cx="2863654"/>
          </a:xfrm>
          <a:prstGeom prst="straightConnector1">
            <a:avLst/>
          </a:prstGeom>
          <a:noFill/>
          <a:ln w="9525" cap="flat">
            <a:solidFill>
              <a:srgbClr val="3F3F3F"/>
            </a:solidFill>
            <a:prstDash val="solid"/>
            <a:round/>
            <a:headEnd w="med" len="med" type="none"/>
            <a:tailEnd w="med" len="med" type="none"/>
          </a:ln>
        </p:spPr>
      </p:cxnSp>
      <p:cxnSp>
        <p:nvCxnSpPr>
          <p:cNvPr id="1467" name="Shape 1467"/>
          <p:cNvCxnSpPr>
            <a:stCxn id="1416" idx="2"/>
            <a:endCxn id="1418" idx="0"/>
          </p:cNvCxnSpPr>
          <p:nvPr/>
        </p:nvCxnSpPr>
        <p:spPr>
          <a:xfrm flipH="1">
            <a:off y="1899138" x="1709530"/>
            <a:ext cy="1302020" cx="3663956"/>
          </a:xfrm>
          <a:prstGeom prst="straightConnector1">
            <a:avLst/>
          </a:prstGeom>
          <a:noFill/>
          <a:ln w="9525" cap="flat">
            <a:solidFill>
              <a:srgbClr val="3F3F3F"/>
            </a:solidFill>
            <a:prstDash val="solid"/>
            <a:round/>
            <a:headEnd w="med" len="med" type="none"/>
            <a:tailEnd w="med" len="med" type="none"/>
          </a:ln>
        </p:spPr>
      </p:cxnSp>
      <p:cxnSp>
        <p:nvCxnSpPr>
          <p:cNvPr id="1468" name="Shape 1468"/>
          <p:cNvCxnSpPr>
            <a:stCxn id="1411" idx="2"/>
            <a:endCxn id="1419" idx="0"/>
          </p:cNvCxnSpPr>
          <p:nvPr/>
        </p:nvCxnSpPr>
        <p:spPr>
          <a:xfrm flipH="1">
            <a:off y="1899138" x="2509832"/>
            <a:ext cy="1302021" cx="4136015"/>
          </a:xfrm>
          <a:prstGeom prst="straightConnector1">
            <a:avLst/>
          </a:prstGeom>
          <a:noFill/>
          <a:ln w="9525" cap="flat">
            <a:solidFill>
              <a:srgbClr val="3F3F3F"/>
            </a:solidFill>
            <a:prstDash val="solid"/>
            <a:round/>
            <a:headEnd w="med" len="med" type="none"/>
            <a:tailEnd w="med" len="med" type="none"/>
          </a:ln>
        </p:spPr>
      </p:cxnSp>
      <p:cxnSp>
        <p:nvCxnSpPr>
          <p:cNvPr id="1469" name="Shape 1469"/>
          <p:cNvCxnSpPr>
            <a:stCxn id="1412" idx="2"/>
            <a:endCxn id="1419" idx="0"/>
          </p:cNvCxnSpPr>
          <p:nvPr/>
        </p:nvCxnSpPr>
        <p:spPr>
          <a:xfrm flipH="1">
            <a:off y="1899137" x="2509832"/>
            <a:ext cy="1302022" cx="4932976"/>
          </a:xfrm>
          <a:prstGeom prst="straightConnector1">
            <a:avLst/>
          </a:prstGeom>
          <a:noFill/>
          <a:ln w="9525" cap="flat">
            <a:solidFill>
              <a:srgbClr val="3F3F3F"/>
            </a:solidFill>
            <a:prstDash val="solid"/>
            <a:round/>
            <a:headEnd w="med" len="med" type="none"/>
            <a:tailEnd w="med" len="med" type="none"/>
          </a:ln>
        </p:spPr>
      </p:cxnSp>
      <p:cxnSp>
        <p:nvCxnSpPr>
          <p:cNvPr id="1470" name="Shape 1470"/>
          <p:cNvCxnSpPr>
            <a:stCxn id="1413" idx="2"/>
            <a:endCxn id="1419" idx="0"/>
          </p:cNvCxnSpPr>
          <p:nvPr/>
        </p:nvCxnSpPr>
        <p:spPr>
          <a:xfrm flipH="1">
            <a:off y="1899138" x="2509832"/>
            <a:ext cy="1302021" cx="5733277"/>
          </a:xfrm>
          <a:prstGeom prst="straightConnector1">
            <a:avLst/>
          </a:prstGeom>
          <a:noFill/>
          <a:ln w="9525" cap="flat">
            <a:solidFill>
              <a:srgbClr val="3F3F3F"/>
            </a:solidFill>
            <a:prstDash val="solid"/>
            <a:round/>
            <a:headEnd w="med" len="med" type="none"/>
            <a:tailEnd w="med" len="med" type="none"/>
          </a:ln>
        </p:spPr>
      </p:cxnSp>
      <p:cxnSp>
        <p:nvCxnSpPr>
          <p:cNvPr id="1471" name="Shape 1471"/>
          <p:cNvCxnSpPr>
            <a:stCxn id="1408" idx="2"/>
            <a:endCxn id="1420" idx="0"/>
          </p:cNvCxnSpPr>
          <p:nvPr/>
        </p:nvCxnSpPr>
        <p:spPr>
          <a:xfrm>
            <a:off y="1899137" x="912570"/>
            <a:ext cy="1302023" cx="5733278"/>
          </a:xfrm>
          <a:prstGeom prst="straightConnector1">
            <a:avLst/>
          </a:prstGeom>
          <a:noFill/>
          <a:ln w="9525" cap="flat">
            <a:solidFill>
              <a:srgbClr val="3F3F3F"/>
            </a:solidFill>
            <a:prstDash val="solid"/>
            <a:round/>
            <a:headEnd w="med" len="med" type="none"/>
            <a:tailEnd w="med" len="med" type="none"/>
          </a:ln>
        </p:spPr>
      </p:cxnSp>
      <p:cxnSp>
        <p:nvCxnSpPr>
          <p:cNvPr id="1472" name="Shape 1472"/>
          <p:cNvCxnSpPr>
            <a:stCxn id="1409" idx="2"/>
            <a:endCxn id="1420" idx="0"/>
          </p:cNvCxnSpPr>
          <p:nvPr/>
        </p:nvCxnSpPr>
        <p:spPr>
          <a:xfrm>
            <a:off y="1899136" x="1709530"/>
            <a:ext cy="1302024" cx="4936317"/>
          </a:xfrm>
          <a:prstGeom prst="straightConnector1">
            <a:avLst/>
          </a:prstGeom>
          <a:noFill/>
          <a:ln w="9525" cap="flat">
            <a:solidFill>
              <a:srgbClr val="3F3F3F"/>
            </a:solidFill>
            <a:prstDash val="solid"/>
            <a:round/>
            <a:headEnd w="med" len="med" type="none"/>
            <a:tailEnd w="med" len="med" type="none"/>
          </a:ln>
        </p:spPr>
      </p:cxnSp>
      <p:cxnSp>
        <p:nvCxnSpPr>
          <p:cNvPr id="1473" name="Shape 1473"/>
          <p:cNvCxnSpPr>
            <a:stCxn id="1410" idx="2"/>
            <a:endCxn id="1420" idx="0"/>
          </p:cNvCxnSpPr>
          <p:nvPr/>
        </p:nvCxnSpPr>
        <p:spPr>
          <a:xfrm>
            <a:off y="1899137" x="2509832"/>
            <a:ext cy="1302023" cx="4136015"/>
          </a:xfrm>
          <a:prstGeom prst="straightConnector1">
            <a:avLst/>
          </a:prstGeom>
          <a:noFill/>
          <a:ln w="9525" cap="flat">
            <a:solidFill>
              <a:srgbClr val="3F3F3F"/>
            </a:solidFill>
            <a:prstDash val="solid"/>
            <a:round/>
            <a:headEnd w="med" len="med" type="none"/>
            <a:tailEnd w="med" len="med" type="none"/>
          </a:ln>
        </p:spPr>
      </p:cxnSp>
      <p:cxnSp>
        <p:nvCxnSpPr>
          <p:cNvPr id="1474" name="Shape 1474"/>
          <p:cNvCxnSpPr>
            <a:stCxn id="1414" idx="2"/>
            <a:endCxn id="1421" idx="0"/>
          </p:cNvCxnSpPr>
          <p:nvPr/>
        </p:nvCxnSpPr>
        <p:spPr>
          <a:xfrm>
            <a:off y="1899138" x="3776223"/>
            <a:ext cy="1302020" cx="3666585"/>
          </a:xfrm>
          <a:prstGeom prst="straightConnector1">
            <a:avLst/>
          </a:prstGeom>
          <a:noFill/>
          <a:ln w="9525" cap="flat">
            <a:solidFill>
              <a:srgbClr val="3F3F3F"/>
            </a:solidFill>
            <a:prstDash val="solid"/>
            <a:round/>
            <a:headEnd w="med" len="med" type="none"/>
            <a:tailEnd w="med" len="med" type="none"/>
          </a:ln>
        </p:spPr>
      </p:cxnSp>
      <p:cxnSp>
        <p:nvCxnSpPr>
          <p:cNvPr id="1475" name="Shape 1475"/>
          <p:cNvCxnSpPr>
            <a:stCxn id="1415" idx="2"/>
            <a:endCxn id="1421" idx="0"/>
          </p:cNvCxnSpPr>
          <p:nvPr/>
        </p:nvCxnSpPr>
        <p:spPr>
          <a:xfrm>
            <a:off y="1899138" x="4573185"/>
            <a:ext cy="1302021" cx="2869624"/>
          </a:xfrm>
          <a:prstGeom prst="straightConnector1">
            <a:avLst/>
          </a:prstGeom>
          <a:noFill/>
          <a:ln w="9525" cap="flat">
            <a:solidFill>
              <a:srgbClr val="3F3F3F"/>
            </a:solidFill>
            <a:prstDash val="solid"/>
            <a:round/>
            <a:headEnd w="med" len="med" type="none"/>
            <a:tailEnd w="med" len="med" type="none"/>
          </a:ln>
        </p:spPr>
      </p:cxnSp>
      <p:cxnSp>
        <p:nvCxnSpPr>
          <p:cNvPr id="1476" name="Shape 1476"/>
          <p:cNvCxnSpPr>
            <a:stCxn id="1416" idx="2"/>
            <a:endCxn id="1421" idx="0"/>
          </p:cNvCxnSpPr>
          <p:nvPr/>
        </p:nvCxnSpPr>
        <p:spPr>
          <a:xfrm>
            <a:off y="1899138" x="5373487"/>
            <a:ext cy="1302020" cx="2069322"/>
          </a:xfrm>
          <a:prstGeom prst="straightConnector1">
            <a:avLst/>
          </a:prstGeom>
          <a:noFill/>
          <a:ln w="9525" cap="flat">
            <a:solidFill>
              <a:srgbClr val="3F3F3F"/>
            </a:solidFill>
            <a:prstDash val="solid"/>
            <a:round/>
            <a:headEnd w="med" len="med" type="none"/>
            <a:tailEnd w="med" len="med" type="none"/>
          </a:ln>
        </p:spPr>
      </p:cxnSp>
      <p:cxnSp>
        <p:nvCxnSpPr>
          <p:cNvPr id="1477" name="Shape 1477"/>
          <p:cNvCxnSpPr>
            <a:stCxn id="1411" idx="2"/>
            <a:endCxn id="1422" idx="0"/>
          </p:cNvCxnSpPr>
          <p:nvPr/>
        </p:nvCxnSpPr>
        <p:spPr>
          <a:xfrm>
            <a:off y="1899138" x="6645848"/>
            <a:ext cy="1302022" cx="1597262"/>
          </a:xfrm>
          <a:prstGeom prst="straightConnector1">
            <a:avLst/>
          </a:prstGeom>
          <a:noFill/>
          <a:ln w="9525" cap="flat">
            <a:solidFill>
              <a:srgbClr val="3F3F3F"/>
            </a:solidFill>
            <a:prstDash val="solid"/>
            <a:round/>
            <a:headEnd w="med" len="med" type="none"/>
            <a:tailEnd w="med" len="med" type="none"/>
          </a:ln>
        </p:spPr>
      </p:cxnSp>
      <p:cxnSp>
        <p:nvCxnSpPr>
          <p:cNvPr id="1478" name="Shape 1478"/>
          <p:cNvCxnSpPr>
            <a:stCxn id="1412" idx="2"/>
            <a:endCxn id="1422" idx="0"/>
          </p:cNvCxnSpPr>
          <p:nvPr/>
        </p:nvCxnSpPr>
        <p:spPr>
          <a:xfrm>
            <a:off y="1899137" x="7442809"/>
            <a:ext cy="1302023" cx="800301"/>
          </a:xfrm>
          <a:prstGeom prst="straightConnector1">
            <a:avLst/>
          </a:prstGeom>
          <a:noFill/>
          <a:ln w="9525" cap="flat">
            <a:solidFill>
              <a:srgbClr val="3F3F3F"/>
            </a:solidFill>
            <a:prstDash val="solid"/>
            <a:round/>
            <a:headEnd w="med" len="med" type="none"/>
            <a:tailEnd w="med" len="med" type="none"/>
          </a:ln>
        </p:spPr>
      </p:cxnSp>
      <p:cxnSp>
        <p:nvCxnSpPr>
          <p:cNvPr id="1479" name="Shape 1479"/>
          <p:cNvCxnSpPr>
            <a:stCxn id="1413" idx="2"/>
            <a:endCxn id="1422" idx="0"/>
          </p:cNvCxnSpPr>
          <p:nvPr/>
        </p:nvCxnSpPr>
        <p:spPr>
          <a:xfrm>
            <a:off y="1899138" x="8243110"/>
            <a:ext cy="1302022" cx="0"/>
          </a:xfrm>
          <a:prstGeom prst="straightConnector1">
            <a:avLst/>
          </a:prstGeom>
          <a:noFill/>
          <a:ln w="9525" cap="flat">
            <a:solidFill>
              <a:srgbClr val="3F3F3F"/>
            </a:solidFill>
            <a:prstDash val="solid"/>
            <a:round/>
            <a:headEnd w="med" len="med" type="none"/>
            <a:tailEnd w="med" len="med" type="none"/>
          </a:ln>
        </p:spPr>
      </p:cxnSp>
      <p:cxnSp>
        <p:nvCxnSpPr>
          <p:cNvPr id="1480" name="Shape 1480"/>
          <p:cNvCxnSpPr>
            <a:stCxn id="1408" idx="2"/>
            <a:endCxn id="1423" idx="0"/>
          </p:cNvCxnSpPr>
          <p:nvPr/>
        </p:nvCxnSpPr>
        <p:spPr>
          <a:xfrm>
            <a:off y="1899137" x="912570"/>
            <a:ext cy="1302024" cx="2863653"/>
          </a:xfrm>
          <a:prstGeom prst="straightConnector1">
            <a:avLst/>
          </a:prstGeom>
          <a:noFill/>
          <a:ln w="9525" cap="flat">
            <a:solidFill>
              <a:srgbClr val="3F3F3F"/>
            </a:solidFill>
            <a:prstDash val="solid"/>
            <a:round/>
            <a:headEnd w="med" len="med" type="none"/>
            <a:tailEnd w="med" len="med" type="none"/>
          </a:ln>
        </p:spPr>
      </p:cxnSp>
      <p:cxnSp>
        <p:nvCxnSpPr>
          <p:cNvPr id="1481" name="Shape 1481"/>
          <p:cNvCxnSpPr>
            <a:stCxn id="1414" idx="2"/>
            <a:endCxn id="1423" idx="0"/>
          </p:cNvCxnSpPr>
          <p:nvPr/>
        </p:nvCxnSpPr>
        <p:spPr>
          <a:xfrm>
            <a:off y="1899138" x="3776223"/>
            <a:ext cy="1302022" cx="0"/>
          </a:xfrm>
          <a:prstGeom prst="straightConnector1">
            <a:avLst/>
          </a:prstGeom>
          <a:noFill/>
          <a:ln w="9525" cap="flat">
            <a:solidFill>
              <a:srgbClr val="3F3F3F"/>
            </a:solidFill>
            <a:prstDash val="solid"/>
            <a:round/>
            <a:headEnd w="med" len="med" type="none"/>
            <a:tailEnd w="med" len="med" type="none"/>
          </a:ln>
        </p:spPr>
      </p:cxnSp>
      <p:cxnSp>
        <p:nvCxnSpPr>
          <p:cNvPr id="1482" name="Shape 1482"/>
          <p:cNvCxnSpPr>
            <a:stCxn id="1411" idx="2"/>
            <a:endCxn id="1423" idx="0"/>
          </p:cNvCxnSpPr>
          <p:nvPr/>
        </p:nvCxnSpPr>
        <p:spPr>
          <a:xfrm flipH="1">
            <a:off y="1899138" x="3776223"/>
            <a:ext cy="1302023" cx="2869624"/>
          </a:xfrm>
          <a:prstGeom prst="straightConnector1">
            <a:avLst/>
          </a:prstGeom>
          <a:noFill/>
          <a:ln w="9525" cap="flat">
            <a:solidFill>
              <a:srgbClr val="3F3F3F"/>
            </a:solidFill>
            <a:prstDash val="solid"/>
            <a:round/>
            <a:headEnd w="med" len="med" type="none"/>
            <a:tailEnd w="med" len="med" type="none"/>
          </a:ln>
        </p:spPr>
      </p:cxnSp>
      <p:cxnSp>
        <p:nvCxnSpPr>
          <p:cNvPr id="1483" name="Shape 1483"/>
          <p:cNvCxnSpPr>
            <a:stCxn id="1409" idx="2"/>
            <a:endCxn id="1424" idx="0"/>
          </p:cNvCxnSpPr>
          <p:nvPr/>
        </p:nvCxnSpPr>
        <p:spPr>
          <a:xfrm>
            <a:off y="1899136" x="1709530"/>
            <a:ext cy="1302024" cx="2863654"/>
          </a:xfrm>
          <a:prstGeom prst="straightConnector1">
            <a:avLst/>
          </a:prstGeom>
          <a:noFill/>
          <a:ln w="9525" cap="flat">
            <a:solidFill>
              <a:srgbClr val="3F3F3F"/>
            </a:solidFill>
            <a:prstDash val="solid"/>
            <a:round/>
            <a:headEnd w="med" len="med" type="none"/>
            <a:tailEnd w="med" len="med" type="none"/>
          </a:ln>
        </p:spPr>
      </p:cxnSp>
      <p:cxnSp>
        <p:nvCxnSpPr>
          <p:cNvPr id="1484" name="Shape 1484"/>
          <p:cNvCxnSpPr>
            <a:stCxn id="1415" idx="2"/>
            <a:endCxn id="1424" idx="0"/>
          </p:cNvCxnSpPr>
          <p:nvPr/>
        </p:nvCxnSpPr>
        <p:spPr>
          <a:xfrm>
            <a:off y="1899138" x="4573185"/>
            <a:ext cy="1302022" cx="0"/>
          </a:xfrm>
          <a:prstGeom prst="straightConnector1">
            <a:avLst/>
          </a:prstGeom>
          <a:noFill/>
          <a:ln w="9525" cap="flat">
            <a:solidFill>
              <a:srgbClr val="3F3F3F"/>
            </a:solidFill>
            <a:prstDash val="solid"/>
            <a:round/>
            <a:headEnd w="med" len="med" type="none"/>
            <a:tailEnd w="med" len="med" type="none"/>
          </a:ln>
        </p:spPr>
      </p:cxnSp>
      <p:cxnSp>
        <p:nvCxnSpPr>
          <p:cNvPr id="1485" name="Shape 1485"/>
          <p:cNvCxnSpPr>
            <a:stCxn id="1412" idx="2"/>
            <a:endCxn id="1424" idx="0"/>
          </p:cNvCxnSpPr>
          <p:nvPr/>
        </p:nvCxnSpPr>
        <p:spPr>
          <a:xfrm flipH="1">
            <a:off y="1899137" x="4573185"/>
            <a:ext cy="1302023" cx="2869624"/>
          </a:xfrm>
          <a:prstGeom prst="straightConnector1">
            <a:avLst/>
          </a:prstGeom>
          <a:noFill/>
          <a:ln w="9525" cap="flat">
            <a:solidFill>
              <a:srgbClr val="3F3F3F"/>
            </a:solidFill>
            <a:prstDash val="solid"/>
            <a:round/>
            <a:headEnd w="med" len="med" type="none"/>
            <a:tailEnd w="med" len="med" type="none"/>
          </a:ln>
        </p:spPr>
      </p:cxnSp>
      <p:cxnSp>
        <p:nvCxnSpPr>
          <p:cNvPr id="1486" name="Shape 1486"/>
          <p:cNvCxnSpPr>
            <a:stCxn id="1410" idx="2"/>
            <a:endCxn id="1425" idx="0"/>
          </p:cNvCxnSpPr>
          <p:nvPr/>
        </p:nvCxnSpPr>
        <p:spPr>
          <a:xfrm>
            <a:off y="1899137" x="2509832"/>
            <a:ext cy="1302024" cx="2863654"/>
          </a:xfrm>
          <a:prstGeom prst="straightConnector1">
            <a:avLst/>
          </a:prstGeom>
          <a:noFill/>
          <a:ln w="9525" cap="flat">
            <a:solidFill>
              <a:srgbClr val="3F3F3F"/>
            </a:solidFill>
            <a:prstDash val="solid"/>
            <a:round/>
            <a:headEnd w="med" len="med" type="none"/>
            <a:tailEnd w="med" len="med" type="none"/>
          </a:ln>
        </p:spPr>
      </p:cxnSp>
      <p:cxnSp>
        <p:nvCxnSpPr>
          <p:cNvPr id="1487" name="Shape 1487"/>
          <p:cNvCxnSpPr>
            <a:stCxn id="1416" idx="2"/>
            <a:endCxn id="1425" idx="0"/>
          </p:cNvCxnSpPr>
          <p:nvPr/>
        </p:nvCxnSpPr>
        <p:spPr>
          <a:xfrm>
            <a:off y="1899138" x="5373487"/>
            <a:ext cy="1302022" cx="0"/>
          </a:xfrm>
          <a:prstGeom prst="straightConnector1">
            <a:avLst/>
          </a:prstGeom>
          <a:noFill/>
          <a:ln w="9525" cap="flat">
            <a:solidFill>
              <a:srgbClr val="3F3F3F"/>
            </a:solidFill>
            <a:prstDash val="solid"/>
            <a:round/>
            <a:headEnd w="med" len="med" type="none"/>
            <a:tailEnd w="med" len="med" type="none"/>
          </a:ln>
        </p:spPr>
      </p:cxnSp>
      <p:cxnSp>
        <p:nvCxnSpPr>
          <p:cNvPr id="1488" name="Shape 1488"/>
          <p:cNvCxnSpPr>
            <a:stCxn id="1413" idx="2"/>
            <a:endCxn id="1425" idx="0"/>
          </p:cNvCxnSpPr>
          <p:nvPr/>
        </p:nvCxnSpPr>
        <p:spPr>
          <a:xfrm flipH="1">
            <a:off y="1899138" x="5373487"/>
            <a:ext cy="1302023" cx="2869623"/>
          </a:xfrm>
          <a:prstGeom prst="straightConnector1">
            <a:avLst/>
          </a:prstGeom>
          <a:noFill/>
          <a:ln w="9525" cap="flat">
            <a:solidFill>
              <a:srgbClr val="3F3F3F"/>
            </a:solidFill>
            <a:prstDash val="solid"/>
            <a:round/>
            <a:headEnd w="med" len="med" type="none"/>
            <a:tailEnd w="med" len="med" type="none"/>
          </a:ln>
        </p:spPr>
      </p:cxnSp>
      <p:sp>
        <p:nvSpPr>
          <p:cNvPr id="1489" name="Shape 1489"/>
          <p:cNvSpPr/>
          <p:nvPr/>
        </p:nvSpPr>
        <p:spPr>
          <a:xfrm>
            <a:off y="3099133" x="457200"/>
            <a:ext cy="1864199" cx="2490899"/>
          </a:xfrm>
          <a:prstGeom prst="rect">
            <a:avLst/>
          </a:prstGeom>
          <a:noFill/>
          <a:ln w="28575" cap="flat">
            <a:solidFill>
              <a:srgbClr val="0000FF"/>
            </a:solidFill>
            <a:prstDash val="dash"/>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490" name="Shape 1490"/>
          <p:cNvSpPr/>
          <p:nvPr/>
        </p:nvSpPr>
        <p:spPr>
          <a:xfrm>
            <a:off y="3099133" x="3327778"/>
            <a:ext cy="1864199" cx="2490899"/>
          </a:xfrm>
          <a:prstGeom prst="rect">
            <a:avLst/>
          </a:prstGeom>
          <a:noFill/>
          <a:ln w="28575" cap="flat">
            <a:solidFill>
              <a:srgbClr val="FF6600"/>
            </a:solidFill>
            <a:prstDash val="dash"/>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491" name="Shape 1491"/>
          <p:cNvSpPr/>
          <p:nvPr/>
        </p:nvSpPr>
        <p:spPr>
          <a:xfrm>
            <a:off y="3099133" x="6196014"/>
            <a:ext cy="1864199" cx="2490899"/>
          </a:xfrm>
          <a:prstGeom prst="rect">
            <a:avLst/>
          </a:prstGeom>
          <a:noFill/>
          <a:ln w="28575" cap="flat">
            <a:solidFill>
              <a:srgbClr val="0000FF"/>
            </a:solidFill>
            <a:prstDash val="dash"/>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492" name="Shape 1492"/>
          <p:cNvSpPr txBox="1"/>
          <p:nvPr/>
        </p:nvSpPr>
        <p:spPr>
          <a:xfrm>
            <a:off y="1329946" x="725908"/>
            <a:ext cy="584700" cx="4958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3200" lang="en" i="1">
                <a:solidFill>
                  <a:schemeClr val="dk1"/>
                </a:solidFill>
                <a:latin typeface="Calibri"/>
                <a:ea typeface="Calibri"/>
                <a:cs typeface="Calibri"/>
                <a:sym typeface="Calibri"/>
              </a:rPr>
              <a:t>u</a:t>
            </a:r>
          </a:p>
        </p:txBody>
      </p:sp>
      <p:cxnSp>
        <p:nvCxnSpPr>
          <p:cNvPr id="1493" name="Shape 1493"/>
          <p:cNvCxnSpPr>
            <a:stCxn id="1408" idx="2"/>
            <a:endCxn id="1423" idx="0"/>
          </p:cNvCxnSpPr>
          <p:nvPr/>
        </p:nvCxnSpPr>
        <p:spPr>
          <a:xfrm>
            <a:off y="1899137" x="912570"/>
            <a:ext cy="1302024" cx="2863653"/>
          </a:xfrm>
          <a:prstGeom prst="straightConnector1">
            <a:avLst/>
          </a:prstGeom>
          <a:noFill/>
          <a:ln w="76200" cap="flat">
            <a:solidFill>
              <a:srgbClr val="008000"/>
            </a:solidFill>
            <a:prstDash val="solid"/>
            <a:round/>
            <a:headEnd w="med" len="med" type="none"/>
            <a:tailEnd w="med" len="med" type="none"/>
          </a:ln>
        </p:spPr>
      </p:cxnSp>
      <p:cxnSp>
        <p:nvCxnSpPr>
          <p:cNvPr id="1494" name="Shape 1494"/>
          <p:cNvCxnSpPr>
            <a:stCxn id="1414" idx="2"/>
            <a:endCxn id="1423" idx="0"/>
          </p:cNvCxnSpPr>
          <p:nvPr/>
        </p:nvCxnSpPr>
        <p:spPr>
          <a:xfrm>
            <a:off y="1899138" x="3776223"/>
            <a:ext cy="1302022" cx="0"/>
          </a:xfrm>
          <a:prstGeom prst="straightConnector1">
            <a:avLst/>
          </a:prstGeom>
          <a:noFill/>
          <a:ln w="76200" cap="flat">
            <a:solidFill>
              <a:srgbClr val="008000"/>
            </a:solidFill>
            <a:prstDash val="solid"/>
            <a:round/>
            <a:headEnd w="med" len="med" type="none"/>
            <a:tailEnd w="med" len="med" type="none"/>
          </a:ln>
        </p:spPr>
      </p:cxnSp>
      <p:cxnSp>
        <p:nvCxnSpPr>
          <p:cNvPr id="1495" name="Shape 1495"/>
          <p:cNvCxnSpPr>
            <a:stCxn id="1418" idx="0"/>
            <a:endCxn id="1414" idx="2"/>
          </p:cNvCxnSpPr>
          <p:nvPr/>
        </p:nvCxnSpPr>
        <p:spPr>
          <a:xfrm rot="10800000" flipH="1">
            <a:off y="1899138" x="1709530"/>
            <a:ext cy="1302020" cx="2066692"/>
          </a:xfrm>
          <a:prstGeom prst="straightConnector1">
            <a:avLst/>
          </a:prstGeom>
          <a:noFill/>
          <a:ln w="76200" cap="flat">
            <a:solidFill>
              <a:srgbClr val="008000"/>
            </a:solidFill>
            <a:prstDash val="solid"/>
            <a:round/>
            <a:headEnd w="med" len="med" type="none"/>
            <a:tailEnd w="med" len="med" type="none"/>
          </a:ln>
        </p:spPr>
      </p:cxnSp>
      <p:sp>
        <p:nvSpPr>
          <p:cNvPr id="1496" name="Shape 1496"/>
          <p:cNvSpPr/>
          <p:nvPr/>
        </p:nvSpPr>
        <p:spPr>
          <a:xfrm>
            <a:off y="1329946" x="3471578"/>
            <a:ext cy="631500" cx="643499"/>
          </a:xfrm>
          <a:prstGeom prst="mathMultiply">
            <a:avLst>
              <a:gd fmla="val 23520" name="adj1"/>
            </a:avLst>
          </a:prstGeom>
          <a:solidFill>
            <a:srgbClr val="FF0000"/>
          </a:solidFill>
          <a:ln w="9525"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cxnSp>
        <p:nvCxnSpPr>
          <p:cNvPr id="1497" name="Shape 1497"/>
          <p:cNvCxnSpPr>
            <a:stCxn id="1411" idx="2"/>
            <a:endCxn id="1423" idx="0"/>
          </p:cNvCxnSpPr>
          <p:nvPr/>
        </p:nvCxnSpPr>
        <p:spPr>
          <a:xfrm flipH="1">
            <a:off y="1899138" x="3776223"/>
            <a:ext cy="1302023" cx="2869624"/>
          </a:xfrm>
          <a:prstGeom prst="straightConnector1">
            <a:avLst/>
          </a:prstGeom>
          <a:noFill/>
          <a:ln w="76200" cap="flat">
            <a:solidFill>
              <a:srgbClr val="008000"/>
            </a:solidFill>
            <a:prstDash val="solid"/>
            <a:round/>
            <a:headEnd w="med" len="med" type="none"/>
            <a:tailEnd w="med" len="med" type="none"/>
          </a:ln>
        </p:spPr>
      </p:cxnSp>
      <p:cxnSp>
        <p:nvCxnSpPr>
          <p:cNvPr id="1498" name="Shape 1498"/>
          <p:cNvCxnSpPr>
            <a:stCxn id="1419" idx="0"/>
            <a:endCxn id="1411" idx="2"/>
          </p:cNvCxnSpPr>
          <p:nvPr/>
        </p:nvCxnSpPr>
        <p:spPr>
          <a:xfrm rot="10800000" flipH="1">
            <a:off y="1899138" x="2509832"/>
            <a:ext cy="1302021" cx="4136015"/>
          </a:xfrm>
          <a:prstGeom prst="straightConnector1">
            <a:avLst/>
          </a:prstGeom>
          <a:noFill/>
          <a:ln w="76200" cap="flat">
            <a:solidFill>
              <a:srgbClr val="008000"/>
            </a:solidFill>
            <a:prstDash val="solid"/>
            <a:round/>
            <a:headEnd w="med" len="med" type="none"/>
            <a:tailEnd w="med" len="med" type="none"/>
          </a:ln>
        </p:spPr>
      </p:cxnSp>
      <p:sp>
        <p:nvSpPr>
          <p:cNvPr id="1499" name="Shape 1499"/>
          <p:cNvSpPr/>
          <p:nvPr/>
        </p:nvSpPr>
        <p:spPr>
          <a:xfrm>
            <a:off y="3109491" x="578227"/>
            <a:ext cy="631500" cx="643499"/>
          </a:xfrm>
          <a:prstGeom prst="mathMultiply">
            <a:avLst>
              <a:gd fmla="val 23520" name="adj1"/>
            </a:avLst>
          </a:prstGeom>
          <a:solidFill>
            <a:srgbClr val="FF0000"/>
          </a:solidFill>
          <a:ln w="9525"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
                                        <p:tgtEl>
                                          <p:spTgt spid="1495"/>
                                        </p:tgtEl>
                                      </p:cBhvr>
                                    </p:animEffect>
                                    <p:set>
                                      <p:cBhvr>
                                        <p:cTn dur="1" fill="hold">
                                          <p:stCondLst>
                                            <p:cond delay="1"/>
                                          </p:stCondLst>
                                        </p:cTn>
                                        <p:tgtEl>
                                          <p:spTgt spid="1495"/>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1"/>
                                        <p:tgtEl>
                                          <p:spTgt spid="1493"/>
                                        </p:tgtEl>
                                      </p:cBhvr>
                                    </p:animEffect>
                                    <p:set>
                                      <p:cBhvr>
                                        <p:cTn dur="1" fill="hold">
                                          <p:stCondLst>
                                            <p:cond delay="1"/>
                                          </p:stCondLst>
                                        </p:cTn>
                                        <p:tgtEl>
                                          <p:spTgt spid="1493"/>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1"/>
                                        <p:tgtEl>
                                          <p:spTgt spid="1494"/>
                                        </p:tgtEl>
                                      </p:cBhvr>
                                    </p:animEffect>
                                    <p:set>
                                      <p:cBhvr>
                                        <p:cTn dur="1" fill="hold">
                                          <p:stCondLst>
                                            <p:cond delay="1"/>
                                          </p:stCondLst>
                                        </p:cTn>
                                        <p:tgtEl>
                                          <p:spTgt spid="1494"/>
                                        </p:tgtEl>
                                        <p:attrNameLst>
                                          <p:attrName>style.visibility</p:attrName>
                                        </p:attrNameLst>
                                      </p:cBhvr>
                                      <p:to>
                                        <p:strVal val="hidden"/>
                                      </p:to>
                                    </p:set>
                                  </p:childTnLst>
                                </p:cTn>
                              </p:par>
                            </p:childTnLst>
                          </p:cTn>
                        </p:par>
                        <p:par>
                          <p:cTn fill="hold">
                            <p:stCondLst>
                              <p:cond delay="1"/>
                            </p:stCondLst>
                            <p:childTnLst>
                              <p:par>
                                <p:cTn presetID="10" fill="hold" presetSubtype="0" presetClass="entr" nodeType="afterEffect">
                                  <p:stCondLst>
                                    <p:cond delay="0"/>
                                  </p:stCondLst>
                                  <p:childTnLst>
                                    <p:set>
                                      <p:cBhvr>
                                        <p:cTn dur="1" fill="hold">
                                          <p:stCondLst>
                                            <p:cond delay="0"/>
                                          </p:stCondLst>
                                        </p:cTn>
                                        <p:tgtEl>
                                          <p:spTgt spid="1493"/>
                                        </p:tgtEl>
                                        <p:attrNameLst>
                                          <p:attrName>style.visibility</p:attrName>
                                        </p:attrNameLst>
                                      </p:cBhvr>
                                      <p:to>
                                        <p:strVal val="visible"/>
                                      </p:to>
                                    </p:set>
                                    <p:animEffect transition="in" filter="fade">
                                      <p:cBhvr>
                                        <p:cTn dur="500"/>
                                        <p:tgtEl>
                                          <p:spTgt spid="1493"/>
                                        </p:tgtEl>
                                      </p:cBhvr>
                                    </p:animEffect>
                                  </p:childTnLst>
                                </p:cTn>
                              </p:par>
                            </p:childTnLst>
                          </p:cTn>
                        </p:par>
                        <p:par>
                          <p:cTn fill="hold">
                            <p:stCondLst>
                              <p:cond delay="501"/>
                            </p:stCondLst>
                            <p:childTnLst>
                              <p:par>
                                <p:cTn presetID="10" fill="hold" presetSubtype="0" presetClass="entr" nodeType="afterEffect">
                                  <p:stCondLst>
                                    <p:cond delay="0"/>
                                  </p:stCondLst>
                                  <p:childTnLst>
                                    <p:set>
                                      <p:cBhvr>
                                        <p:cTn dur="1" fill="hold">
                                          <p:stCondLst>
                                            <p:cond delay="0"/>
                                          </p:stCondLst>
                                        </p:cTn>
                                        <p:tgtEl>
                                          <p:spTgt spid="1497"/>
                                        </p:tgtEl>
                                        <p:attrNameLst>
                                          <p:attrName>style.visibility</p:attrName>
                                        </p:attrNameLst>
                                      </p:cBhvr>
                                      <p:to>
                                        <p:strVal val="visible"/>
                                      </p:to>
                                    </p:set>
                                    <p:animEffect transition="in" filter="fade">
                                      <p:cBhvr>
                                        <p:cTn dur="500"/>
                                        <p:tgtEl>
                                          <p:spTgt spid="1497"/>
                                        </p:tgtEl>
                                      </p:cBhvr>
                                    </p:animEffect>
                                  </p:childTnLst>
                                </p:cTn>
                              </p:par>
                            </p:childTnLst>
                          </p:cTn>
                        </p:par>
                        <p:par>
                          <p:cTn fill="hold">
                            <p:stCondLst>
                              <p:cond delay="1001"/>
                            </p:stCondLst>
                            <p:childTnLst>
                              <p:par>
                                <p:cTn presetID="10" fill="hold" presetSubtype="0" presetClass="entr" nodeType="afterEffect">
                                  <p:stCondLst>
                                    <p:cond delay="0"/>
                                  </p:stCondLst>
                                  <p:childTnLst>
                                    <p:set>
                                      <p:cBhvr>
                                        <p:cTn dur="1" fill="hold">
                                          <p:stCondLst>
                                            <p:cond delay="0"/>
                                          </p:stCondLst>
                                        </p:cTn>
                                        <p:tgtEl>
                                          <p:spTgt spid="1498"/>
                                        </p:tgtEl>
                                        <p:attrNameLst>
                                          <p:attrName>style.visibility</p:attrName>
                                        </p:attrNameLst>
                                      </p:cBhvr>
                                      <p:to>
                                        <p:strVal val="visible"/>
                                      </p:to>
                                    </p:set>
                                    <p:animEffect transition="in" filter="fade">
                                      <p:cBhvr>
                                        <p:cTn dur="1000"/>
                                        <p:tgtEl>
                                          <p:spTgt spid="14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4" name="Shape 1504"/>
        <p:cNvGrpSpPr/>
        <p:nvPr/>
      </p:nvGrpSpPr>
      <p:grpSpPr>
        <a:xfrm>
          <a:off y="0" x="0"/>
          <a:ext cy="0" cx="0"/>
          <a:chOff y="0" x="0"/>
          <a:chExt cy="0" cx="0"/>
        </a:xfrm>
      </p:grpSpPr>
      <p:sp>
        <p:nvSpPr>
          <p:cNvPr id="1505" name="Shape 1505"/>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 i="0">
                <a:solidFill>
                  <a:schemeClr val="dk1"/>
                </a:solidFill>
                <a:latin typeface="Calibri"/>
                <a:ea typeface="Calibri"/>
                <a:cs typeface="Calibri"/>
                <a:sym typeface="Calibri"/>
              </a:rPr>
              <a:t>Pushback Notification</a:t>
            </a:r>
          </a:p>
        </p:txBody>
      </p:sp>
      <p:sp>
        <p:nvSpPr>
          <p:cNvPr id="1506" name="Shape 1506"/>
          <p:cNvSpPr txBox="1"/>
          <p:nvPr>
            <p:ph idx="1" type="body"/>
          </p:nvPr>
        </p:nvSpPr>
        <p:spPr>
          <a:xfrm>
            <a:off y="5148507" x="408818"/>
            <a:ext cy="977699" cx="5941199"/>
          </a:xfrm>
          <a:prstGeom prst="rect">
            <a:avLst/>
          </a:prstGeom>
          <a:noFill/>
          <a:ln>
            <a:noFill/>
          </a:ln>
        </p:spPr>
        <p:txBody>
          <a:bodyPr bIns="45700" rIns="91425" lIns="91425" tIns="45700" anchor="t" anchorCtr="0">
            <a:noAutofit/>
          </a:bodyPr>
          <a:lstStyle/>
          <a:p>
            <a:pPr algn="l" rtl="0" lvl="0" marR="0" indent="-342900" marL="342900">
              <a:lnSpc>
                <a:spcPct val="80000"/>
              </a:lnSpc>
              <a:spcBef>
                <a:spcPts val="0"/>
              </a:spcBef>
              <a:buClr>
                <a:schemeClr val="dk1"/>
              </a:buClr>
              <a:buSzPct val="100000"/>
              <a:buFont typeface="Calibri"/>
              <a:buChar char="•"/>
            </a:pPr>
            <a:r>
              <a:rPr strike="noStrike" u="none" b="0" cap="none" baseline="0" sz="2500" lang="en" i="0">
                <a:solidFill>
                  <a:schemeClr val="dk1"/>
                </a:solidFill>
                <a:latin typeface="Calibri"/>
                <a:ea typeface="Calibri"/>
                <a:cs typeface="Calibri"/>
                <a:sym typeface="Calibri"/>
              </a:rPr>
              <a:t>Detecting switch broadcasts notification</a:t>
            </a:r>
          </a:p>
          <a:p>
            <a:pPr algn="l" rtl="0" lvl="0" marR="0" indent="-342900" marL="342900">
              <a:lnSpc>
                <a:spcPct val="80000"/>
              </a:lnSpc>
              <a:spcBef>
                <a:spcPts val="500"/>
              </a:spcBef>
              <a:buClr>
                <a:schemeClr val="dk1"/>
              </a:buClr>
              <a:buSzPct val="100000"/>
              <a:buFont typeface="Calibri"/>
              <a:buChar char="•"/>
            </a:pPr>
            <a:r>
              <a:rPr strike="noStrike" u="none" b="0" cap="none" baseline="0" sz="2500" lang="en" i="0">
                <a:solidFill>
                  <a:schemeClr val="dk1"/>
                </a:solidFill>
                <a:latin typeface="Calibri"/>
                <a:ea typeface="Calibri"/>
                <a:cs typeface="Calibri"/>
                <a:sym typeface="Calibri"/>
              </a:rPr>
              <a:t>Restores direct paths, but not finished yet</a:t>
            </a:r>
          </a:p>
        </p:txBody>
      </p:sp>
      <p:sp>
        <p:nvSpPr>
          <p:cNvPr id="1507" name="Shape 1507"/>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sp>
        <p:nvSpPr>
          <p:cNvPr id="1508" name="Shape 1508"/>
          <p:cNvSpPr/>
          <p:nvPr/>
        </p:nvSpPr>
        <p:spPr>
          <a:xfrm>
            <a:off y="1351966" x="982421"/>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09" name="Shape 1509"/>
          <p:cNvSpPr/>
          <p:nvPr/>
        </p:nvSpPr>
        <p:spPr>
          <a:xfrm>
            <a:off y="1352594" x="1868313"/>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10" name="Shape 1510"/>
          <p:cNvSpPr/>
          <p:nvPr/>
        </p:nvSpPr>
        <p:spPr>
          <a:xfrm>
            <a:off y="1352594" x="2850340"/>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11" name="Shape 1511"/>
          <p:cNvSpPr/>
          <p:nvPr/>
        </p:nvSpPr>
        <p:spPr>
          <a:xfrm>
            <a:off y="1353220" x="3736230"/>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12" name="Shape 1512"/>
          <p:cNvSpPr/>
          <p:nvPr/>
        </p:nvSpPr>
        <p:spPr>
          <a:xfrm>
            <a:off y="1353220" x="4804635"/>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13" name="Shape 1513"/>
          <p:cNvSpPr/>
          <p:nvPr/>
        </p:nvSpPr>
        <p:spPr>
          <a:xfrm>
            <a:off y="1353845" x="5690526"/>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14" name="Shape 1514"/>
          <p:cNvSpPr/>
          <p:nvPr/>
        </p:nvSpPr>
        <p:spPr>
          <a:xfrm>
            <a:off y="1353845" x="6672553"/>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15" name="Shape 1515"/>
          <p:cNvSpPr/>
          <p:nvPr/>
        </p:nvSpPr>
        <p:spPr>
          <a:xfrm>
            <a:off y="1354471" x="7558443"/>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16" name="Shape 1516"/>
          <p:cNvSpPr/>
          <p:nvPr/>
        </p:nvSpPr>
        <p:spPr>
          <a:xfrm>
            <a:off y="4396957" x="979846"/>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17" name="Shape 1517"/>
          <p:cNvSpPr/>
          <p:nvPr/>
        </p:nvSpPr>
        <p:spPr>
          <a:xfrm>
            <a:off y="4397583" x="1865738"/>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18" name="Shape 1518"/>
          <p:cNvSpPr/>
          <p:nvPr/>
        </p:nvSpPr>
        <p:spPr>
          <a:xfrm>
            <a:off y="4397583" x="2847765"/>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19" name="Shape 1519"/>
          <p:cNvSpPr/>
          <p:nvPr/>
        </p:nvSpPr>
        <p:spPr>
          <a:xfrm>
            <a:off y="4398210" x="3733655"/>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20" name="Shape 1520"/>
          <p:cNvSpPr/>
          <p:nvPr/>
        </p:nvSpPr>
        <p:spPr>
          <a:xfrm>
            <a:off y="4398210" x="4802060"/>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21" name="Shape 1521"/>
          <p:cNvSpPr/>
          <p:nvPr/>
        </p:nvSpPr>
        <p:spPr>
          <a:xfrm>
            <a:off y="4398835" x="5687951"/>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22" name="Shape 1522"/>
          <p:cNvSpPr/>
          <p:nvPr/>
        </p:nvSpPr>
        <p:spPr>
          <a:xfrm>
            <a:off y="4398835" x="6669978"/>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23" name="Shape 1523"/>
          <p:cNvSpPr/>
          <p:nvPr/>
        </p:nvSpPr>
        <p:spPr>
          <a:xfrm>
            <a:off y="4399462" x="7555868"/>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24" name="Shape 1524"/>
          <p:cNvSpPr/>
          <p:nvPr/>
        </p:nvSpPr>
        <p:spPr>
          <a:xfrm>
            <a:off y="3564816" x="982421"/>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25" name="Shape 1525"/>
          <p:cNvSpPr/>
          <p:nvPr/>
        </p:nvSpPr>
        <p:spPr>
          <a:xfrm>
            <a:off y="3565442" x="1868313"/>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26" name="Shape 1526"/>
          <p:cNvSpPr/>
          <p:nvPr/>
        </p:nvSpPr>
        <p:spPr>
          <a:xfrm>
            <a:off y="3565442" x="2850340"/>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27" name="Shape 1527"/>
          <p:cNvSpPr/>
          <p:nvPr/>
        </p:nvSpPr>
        <p:spPr>
          <a:xfrm>
            <a:off y="3566067" x="3736230"/>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28" name="Shape 1528"/>
          <p:cNvSpPr/>
          <p:nvPr/>
        </p:nvSpPr>
        <p:spPr>
          <a:xfrm>
            <a:off y="3566067" x="4804635"/>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29" name="Shape 1529"/>
          <p:cNvSpPr/>
          <p:nvPr/>
        </p:nvSpPr>
        <p:spPr>
          <a:xfrm>
            <a:off y="3566694" x="5690526"/>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30" name="Shape 1530"/>
          <p:cNvSpPr/>
          <p:nvPr/>
        </p:nvSpPr>
        <p:spPr>
          <a:xfrm>
            <a:off y="3566694" x="6672553"/>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31" name="Shape 1531"/>
          <p:cNvSpPr/>
          <p:nvPr/>
        </p:nvSpPr>
        <p:spPr>
          <a:xfrm>
            <a:off y="3567319" x="7558443"/>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32" name="Shape 1532"/>
          <p:cNvSpPr/>
          <p:nvPr/>
        </p:nvSpPr>
        <p:spPr>
          <a:xfrm>
            <a:off y="2567249" x="991429"/>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33" name="Shape 1533"/>
          <p:cNvSpPr/>
          <p:nvPr/>
        </p:nvSpPr>
        <p:spPr>
          <a:xfrm>
            <a:off y="2567875" x="1877319"/>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34" name="Shape 1534"/>
          <p:cNvSpPr/>
          <p:nvPr/>
        </p:nvSpPr>
        <p:spPr>
          <a:xfrm>
            <a:off y="2567875" x="2859347"/>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35" name="Shape 1535"/>
          <p:cNvSpPr/>
          <p:nvPr/>
        </p:nvSpPr>
        <p:spPr>
          <a:xfrm>
            <a:off y="2568501" x="3745237"/>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36" name="Shape 1536"/>
          <p:cNvSpPr/>
          <p:nvPr/>
        </p:nvSpPr>
        <p:spPr>
          <a:xfrm>
            <a:off y="2568501" x="4813642"/>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37" name="Shape 1537"/>
          <p:cNvSpPr/>
          <p:nvPr/>
        </p:nvSpPr>
        <p:spPr>
          <a:xfrm>
            <a:off y="2569126" x="5699533"/>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38" name="Shape 1538"/>
          <p:cNvSpPr/>
          <p:nvPr/>
        </p:nvSpPr>
        <p:spPr>
          <a:xfrm>
            <a:off y="2569126" x="6681560"/>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39" name="Shape 1539"/>
          <p:cNvSpPr/>
          <p:nvPr/>
        </p:nvSpPr>
        <p:spPr>
          <a:xfrm>
            <a:off y="2569753" x="7567452"/>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cxnSp>
        <p:nvCxnSpPr>
          <p:cNvPr id="1540" name="Shape 1540"/>
          <p:cNvCxnSpPr>
            <a:stCxn id="1516" idx="0"/>
            <a:endCxn id="1524" idx="2"/>
          </p:cNvCxnSpPr>
          <p:nvPr/>
        </p:nvCxnSpPr>
        <p:spPr>
          <a:xfrm rot="10800000" flipH="1">
            <a:off y="3941315" x="1282996"/>
            <a:ext cy="455641" cx="2575"/>
          </a:xfrm>
          <a:prstGeom prst="straightConnector1">
            <a:avLst/>
          </a:prstGeom>
          <a:noFill/>
          <a:ln w="9525" cap="flat">
            <a:solidFill>
              <a:schemeClr val="dk1"/>
            </a:solidFill>
            <a:prstDash val="solid"/>
            <a:round/>
            <a:headEnd w="med" len="med" type="none"/>
            <a:tailEnd w="med" len="med" type="none"/>
          </a:ln>
        </p:spPr>
      </p:cxnSp>
      <p:cxnSp>
        <p:nvCxnSpPr>
          <p:cNvPr id="1541" name="Shape 1541"/>
          <p:cNvCxnSpPr>
            <a:stCxn id="1516" idx="0"/>
            <a:endCxn id="1525" idx="2"/>
          </p:cNvCxnSpPr>
          <p:nvPr/>
        </p:nvCxnSpPr>
        <p:spPr>
          <a:xfrm rot="10800000" flipH="1">
            <a:off y="3941942" x="1282996"/>
            <a:ext cy="455014" cx="888466"/>
          </a:xfrm>
          <a:prstGeom prst="straightConnector1">
            <a:avLst/>
          </a:prstGeom>
          <a:noFill/>
          <a:ln w="9525" cap="flat">
            <a:solidFill>
              <a:schemeClr val="dk1"/>
            </a:solidFill>
            <a:prstDash val="solid"/>
            <a:round/>
            <a:headEnd w="med" len="med" type="none"/>
            <a:tailEnd w="med" len="med" type="none"/>
          </a:ln>
        </p:spPr>
      </p:cxnSp>
      <p:cxnSp>
        <p:nvCxnSpPr>
          <p:cNvPr id="1542" name="Shape 1542"/>
          <p:cNvCxnSpPr>
            <a:stCxn id="1517" idx="0"/>
            <a:endCxn id="1524" idx="2"/>
          </p:cNvCxnSpPr>
          <p:nvPr/>
        </p:nvCxnSpPr>
        <p:spPr>
          <a:xfrm rot="10800000">
            <a:off y="3941315" x="1285571"/>
            <a:ext cy="456267" cx="883316"/>
          </a:xfrm>
          <a:prstGeom prst="straightConnector1">
            <a:avLst/>
          </a:prstGeom>
          <a:noFill/>
          <a:ln w="9525" cap="flat">
            <a:solidFill>
              <a:schemeClr val="dk1"/>
            </a:solidFill>
            <a:prstDash val="solid"/>
            <a:round/>
            <a:headEnd w="med" len="med" type="none"/>
            <a:tailEnd w="med" len="med" type="none"/>
          </a:ln>
        </p:spPr>
      </p:cxnSp>
      <p:cxnSp>
        <p:nvCxnSpPr>
          <p:cNvPr id="1543" name="Shape 1543"/>
          <p:cNvCxnSpPr>
            <a:stCxn id="1517" idx="0"/>
            <a:endCxn id="1525" idx="2"/>
          </p:cNvCxnSpPr>
          <p:nvPr/>
        </p:nvCxnSpPr>
        <p:spPr>
          <a:xfrm rot="10800000" flipH="1">
            <a:off y="3941942" x="2168888"/>
            <a:ext cy="455641" cx="2575"/>
          </a:xfrm>
          <a:prstGeom prst="straightConnector1">
            <a:avLst/>
          </a:prstGeom>
          <a:noFill/>
          <a:ln w="9525" cap="flat">
            <a:solidFill>
              <a:schemeClr val="dk1"/>
            </a:solidFill>
            <a:prstDash val="solid"/>
            <a:round/>
            <a:headEnd w="med" len="med" type="none"/>
            <a:tailEnd w="med" len="med" type="none"/>
          </a:ln>
        </p:spPr>
      </p:cxnSp>
      <p:cxnSp>
        <p:nvCxnSpPr>
          <p:cNvPr id="1544" name="Shape 1544"/>
          <p:cNvCxnSpPr>
            <a:stCxn id="1518" idx="0"/>
            <a:endCxn id="1526" idx="2"/>
          </p:cNvCxnSpPr>
          <p:nvPr/>
        </p:nvCxnSpPr>
        <p:spPr>
          <a:xfrm rot="10800000" flipH="1">
            <a:off y="3941942" x="3150915"/>
            <a:ext cy="455641" cx="2575"/>
          </a:xfrm>
          <a:prstGeom prst="straightConnector1">
            <a:avLst/>
          </a:prstGeom>
          <a:noFill/>
          <a:ln w="9525" cap="flat">
            <a:solidFill>
              <a:schemeClr val="dk1"/>
            </a:solidFill>
            <a:prstDash val="solid"/>
            <a:round/>
            <a:headEnd w="med" len="med" type="none"/>
            <a:tailEnd w="med" len="med" type="none"/>
          </a:ln>
        </p:spPr>
      </p:cxnSp>
      <p:cxnSp>
        <p:nvCxnSpPr>
          <p:cNvPr id="1545" name="Shape 1545"/>
          <p:cNvCxnSpPr>
            <a:stCxn id="1518" idx="0"/>
            <a:endCxn id="1527" idx="2"/>
          </p:cNvCxnSpPr>
          <p:nvPr/>
        </p:nvCxnSpPr>
        <p:spPr>
          <a:xfrm rot="10800000" flipH="1">
            <a:off y="3942567" x="3150915"/>
            <a:ext cy="455016" cx="888465"/>
          </a:xfrm>
          <a:prstGeom prst="straightConnector1">
            <a:avLst/>
          </a:prstGeom>
          <a:noFill/>
          <a:ln w="9525" cap="flat">
            <a:solidFill>
              <a:schemeClr val="dk1"/>
            </a:solidFill>
            <a:prstDash val="solid"/>
            <a:round/>
            <a:headEnd w="med" len="med" type="none"/>
            <a:tailEnd w="med" len="med" type="none"/>
          </a:ln>
        </p:spPr>
      </p:cxnSp>
      <p:cxnSp>
        <p:nvCxnSpPr>
          <p:cNvPr id="1546" name="Shape 1546"/>
          <p:cNvCxnSpPr>
            <a:stCxn id="1519" idx="0"/>
            <a:endCxn id="1526" idx="2"/>
          </p:cNvCxnSpPr>
          <p:nvPr/>
        </p:nvCxnSpPr>
        <p:spPr>
          <a:xfrm rot="10800000">
            <a:off y="3941942" x="3153490"/>
            <a:ext cy="456267" cx="883315"/>
          </a:xfrm>
          <a:prstGeom prst="straightConnector1">
            <a:avLst/>
          </a:prstGeom>
          <a:noFill/>
          <a:ln w="9525" cap="flat">
            <a:solidFill>
              <a:schemeClr val="dk1"/>
            </a:solidFill>
            <a:prstDash val="solid"/>
            <a:round/>
            <a:headEnd w="med" len="med" type="none"/>
            <a:tailEnd w="med" len="med" type="none"/>
          </a:ln>
        </p:spPr>
      </p:cxnSp>
      <p:cxnSp>
        <p:nvCxnSpPr>
          <p:cNvPr id="1547" name="Shape 1547"/>
          <p:cNvCxnSpPr>
            <a:stCxn id="1519" idx="0"/>
            <a:endCxn id="1527" idx="2"/>
          </p:cNvCxnSpPr>
          <p:nvPr/>
        </p:nvCxnSpPr>
        <p:spPr>
          <a:xfrm rot="10800000" flipH="1">
            <a:off y="3942567" x="4036805"/>
            <a:ext cy="455642" cx="2575"/>
          </a:xfrm>
          <a:prstGeom prst="straightConnector1">
            <a:avLst/>
          </a:prstGeom>
          <a:noFill/>
          <a:ln w="9525" cap="flat">
            <a:solidFill>
              <a:schemeClr val="dk1"/>
            </a:solidFill>
            <a:prstDash val="solid"/>
            <a:round/>
            <a:headEnd w="med" len="med" type="none"/>
            <a:tailEnd w="med" len="med" type="none"/>
          </a:ln>
        </p:spPr>
      </p:cxnSp>
      <p:cxnSp>
        <p:nvCxnSpPr>
          <p:cNvPr id="1548" name="Shape 1548"/>
          <p:cNvCxnSpPr>
            <a:stCxn id="1520" idx="0"/>
            <a:endCxn id="1528" idx="2"/>
          </p:cNvCxnSpPr>
          <p:nvPr/>
        </p:nvCxnSpPr>
        <p:spPr>
          <a:xfrm rot="10800000" flipH="1">
            <a:off y="3942567" x="5105210"/>
            <a:ext cy="455642" cx="2575"/>
          </a:xfrm>
          <a:prstGeom prst="straightConnector1">
            <a:avLst/>
          </a:prstGeom>
          <a:noFill/>
          <a:ln w="9525" cap="flat">
            <a:solidFill>
              <a:schemeClr val="dk1"/>
            </a:solidFill>
            <a:prstDash val="solid"/>
            <a:round/>
            <a:headEnd w="med" len="med" type="none"/>
            <a:tailEnd w="med" len="med" type="none"/>
          </a:ln>
        </p:spPr>
      </p:cxnSp>
      <p:cxnSp>
        <p:nvCxnSpPr>
          <p:cNvPr id="1549" name="Shape 1549"/>
          <p:cNvCxnSpPr>
            <a:stCxn id="1520" idx="0"/>
            <a:endCxn id="1529" idx="2"/>
          </p:cNvCxnSpPr>
          <p:nvPr/>
        </p:nvCxnSpPr>
        <p:spPr>
          <a:xfrm rot="10800000" flipH="1">
            <a:off y="3943194" x="5105210"/>
            <a:ext cy="455016" cx="888466"/>
          </a:xfrm>
          <a:prstGeom prst="straightConnector1">
            <a:avLst/>
          </a:prstGeom>
          <a:noFill/>
          <a:ln w="9525" cap="flat">
            <a:solidFill>
              <a:schemeClr val="dk1"/>
            </a:solidFill>
            <a:prstDash val="solid"/>
            <a:round/>
            <a:headEnd w="med" len="med" type="none"/>
            <a:tailEnd w="med" len="med" type="none"/>
          </a:ln>
        </p:spPr>
      </p:cxnSp>
      <p:cxnSp>
        <p:nvCxnSpPr>
          <p:cNvPr id="1550" name="Shape 1550"/>
          <p:cNvCxnSpPr>
            <a:stCxn id="1521" idx="0"/>
            <a:endCxn id="1528" idx="2"/>
          </p:cNvCxnSpPr>
          <p:nvPr/>
        </p:nvCxnSpPr>
        <p:spPr>
          <a:xfrm rot="10800000">
            <a:off y="3942567" x="5107785"/>
            <a:ext cy="456267" cx="883316"/>
          </a:xfrm>
          <a:prstGeom prst="straightConnector1">
            <a:avLst/>
          </a:prstGeom>
          <a:noFill/>
          <a:ln w="9525" cap="flat">
            <a:solidFill>
              <a:schemeClr val="dk1"/>
            </a:solidFill>
            <a:prstDash val="solid"/>
            <a:round/>
            <a:headEnd w="med" len="med" type="none"/>
            <a:tailEnd w="med" len="med" type="none"/>
          </a:ln>
        </p:spPr>
      </p:cxnSp>
      <p:cxnSp>
        <p:nvCxnSpPr>
          <p:cNvPr id="1551" name="Shape 1551"/>
          <p:cNvCxnSpPr>
            <a:stCxn id="1521" idx="0"/>
            <a:endCxn id="1529" idx="2"/>
          </p:cNvCxnSpPr>
          <p:nvPr/>
        </p:nvCxnSpPr>
        <p:spPr>
          <a:xfrm rot="10800000" flipH="1">
            <a:off y="3943194" x="5991101"/>
            <a:ext cy="455641" cx="2575"/>
          </a:xfrm>
          <a:prstGeom prst="straightConnector1">
            <a:avLst/>
          </a:prstGeom>
          <a:noFill/>
          <a:ln w="9525" cap="flat">
            <a:solidFill>
              <a:schemeClr val="dk1"/>
            </a:solidFill>
            <a:prstDash val="solid"/>
            <a:round/>
            <a:headEnd w="med" len="med" type="none"/>
            <a:tailEnd w="med" len="med" type="none"/>
          </a:ln>
        </p:spPr>
      </p:cxnSp>
      <p:cxnSp>
        <p:nvCxnSpPr>
          <p:cNvPr id="1552" name="Shape 1552"/>
          <p:cNvCxnSpPr>
            <a:stCxn id="1522" idx="0"/>
            <a:endCxn id="1530" idx="2"/>
          </p:cNvCxnSpPr>
          <p:nvPr/>
        </p:nvCxnSpPr>
        <p:spPr>
          <a:xfrm rot="10800000" flipH="1">
            <a:off y="3943194" x="6973128"/>
            <a:ext cy="455641" cx="2575"/>
          </a:xfrm>
          <a:prstGeom prst="straightConnector1">
            <a:avLst/>
          </a:prstGeom>
          <a:noFill/>
          <a:ln w="9525" cap="flat">
            <a:solidFill>
              <a:schemeClr val="dk1"/>
            </a:solidFill>
            <a:prstDash val="solid"/>
            <a:round/>
            <a:headEnd w="med" len="med" type="none"/>
            <a:tailEnd w="med" len="med" type="none"/>
          </a:ln>
        </p:spPr>
      </p:cxnSp>
      <p:cxnSp>
        <p:nvCxnSpPr>
          <p:cNvPr id="1553" name="Shape 1553"/>
          <p:cNvCxnSpPr>
            <a:stCxn id="1522" idx="0"/>
            <a:endCxn id="1531" idx="2"/>
          </p:cNvCxnSpPr>
          <p:nvPr/>
        </p:nvCxnSpPr>
        <p:spPr>
          <a:xfrm rot="10800000" flipH="1">
            <a:off y="3943819" x="6973128"/>
            <a:ext cy="455016" cx="888465"/>
          </a:xfrm>
          <a:prstGeom prst="straightConnector1">
            <a:avLst/>
          </a:prstGeom>
          <a:noFill/>
          <a:ln w="9525" cap="flat">
            <a:solidFill>
              <a:schemeClr val="dk1"/>
            </a:solidFill>
            <a:prstDash val="solid"/>
            <a:round/>
            <a:headEnd w="med" len="med" type="none"/>
            <a:tailEnd w="med" len="med" type="none"/>
          </a:ln>
        </p:spPr>
      </p:cxnSp>
      <p:cxnSp>
        <p:nvCxnSpPr>
          <p:cNvPr id="1554" name="Shape 1554"/>
          <p:cNvCxnSpPr>
            <a:stCxn id="1523" idx="0"/>
            <a:endCxn id="1530" idx="2"/>
          </p:cNvCxnSpPr>
          <p:nvPr/>
        </p:nvCxnSpPr>
        <p:spPr>
          <a:xfrm rot="10800000">
            <a:off y="3943194" x="6975703"/>
            <a:ext cy="456268" cx="883314"/>
          </a:xfrm>
          <a:prstGeom prst="straightConnector1">
            <a:avLst/>
          </a:prstGeom>
          <a:noFill/>
          <a:ln w="9525" cap="flat">
            <a:solidFill>
              <a:schemeClr val="dk1"/>
            </a:solidFill>
            <a:prstDash val="solid"/>
            <a:round/>
            <a:headEnd w="med" len="med" type="none"/>
            <a:tailEnd w="med" len="med" type="none"/>
          </a:ln>
        </p:spPr>
      </p:cxnSp>
      <p:cxnSp>
        <p:nvCxnSpPr>
          <p:cNvPr id="1555" name="Shape 1555"/>
          <p:cNvCxnSpPr>
            <a:stCxn id="1523" idx="0"/>
            <a:endCxn id="1531" idx="2"/>
          </p:cNvCxnSpPr>
          <p:nvPr/>
        </p:nvCxnSpPr>
        <p:spPr>
          <a:xfrm rot="10800000" flipH="1">
            <a:off y="3943819" x="7859018"/>
            <a:ext cy="455642" cx="2575"/>
          </a:xfrm>
          <a:prstGeom prst="straightConnector1">
            <a:avLst/>
          </a:prstGeom>
          <a:noFill/>
          <a:ln w="9525" cap="flat">
            <a:solidFill>
              <a:schemeClr val="dk1"/>
            </a:solidFill>
            <a:prstDash val="solid"/>
            <a:round/>
            <a:headEnd w="med" len="med" type="none"/>
            <a:tailEnd w="med" len="med" type="none"/>
          </a:ln>
        </p:spPr>
      </p:cxnSp>
      <p:cxnSp>
        <p:nvCxnSpPr>
          <p:cNvPr id="1556" name="Shape 1556"/>
          <p:cNvCxnSpPr>
            <a:stCxn id="1524" idx="0"/>
            <a:endCxn id="1532" idx="2"/>
          </p:cNvCxnSpPr>
          <p:nvPr/>
        </p:nvCxnSpPr>
        <p:spPr>
          <a:xfrm rot="10800000" flipH="1">
            <a:off y="2943749" x="1285571"/>
            <a:ext cy="621067" cx="9008"/>
          </a:xfrm>
          <a:prstGeom prst="straightConnector1">
            <a:avLst/>
          </a:prstGeom>
          <a:noFill/>
          <a:ln w="9525" cap="flat">
            <a:solidFill>
              <a:srgbClr val="0000FF"/>
            </a:solidFill>
            <a:prstDash val="dash"/>
            <a:round/>
            <a:headEnd w="med" len="med" type="none"/>
            <a:tailEnd w="med" len="med" type="none"/>
          </a:ln>
        </p:spPr>
      </p:cxnSp>
      <p:cxnSp>
        <p:nvCxnSpPr>
          <p:cNvPr id="1557" name="Shape 1557"/>
          <p:cNvCxnSpPr>
            <a:stCxn id="1533" idx="2"/>
            <a:endCxn id="1524" idx="0"/>
          </p:cNvCxnSpPr>
          <p:nvPr/>
        </p:nvCxnSpPr>
        <p:spPr>
          <a:xfrm flipH="1">
            <a:off y="2944374" x="1285571"/>
            <a:ext cy="620441" cx="894897"/>
          </a:xfrm>
          <a:prstGeom prst="straightConnector1">
            <a:avLst/>
          </a:prstGeom>
          <a:noFill/>
          <a:ln w="9525" cap="flat">
            <a:solidFill>
              <a:srgbClr val="0000FF"/>
            </a:solidFill>
            <a:prstDash val="dash"/>
            <a:round/>
            <a:headEnd w="med" len="med" type="none"/>
            <a:tailEnd w="med" len="med" type="none"/>
          </a:ln>
        </p:spPr>
      </p:cxnSp>
      <p:cxnSp>
        <p:nvCxnSpPr>
          <p:cNvPr id="1558" name="Shape 1558"/>
          <p:cNvCxnSpPr>
            <a:stCxn id="1525" idx="0"/>
            <a:endCxn id="1534" idx="2"/>
          </p:cNvCxnSpPr>
          <p:nvPr/>
        </p:nvCxnSpPr>
        <p:spPr>
          <a:xfrm rot="10800000" flipH="1">
            <a:off y="2944374" x="2171463"/>
            <a:ext cy="621067" cx="991033"/>
          </a:xfrm>
          <a:prstGeom prst="straightConnector1">
            <a:avLst/>
          </a:prstGeom>
          <a:noFill/>
          <a:ln w="9525" cap="flat">
            <a:solidFill>
              <a:srgbClr val="0000FF"/>
            </a:solidFill>
            <a:prstDash val="dash"/>
            <a:round/>
            <a:headEnd w="med" len="med" type="none"/>
            <a:tailEnd w="med" len="med" type="none"/>
          </a:ln>
        </p:spPr>
      </p:cxnSp>
      <p:cxnSp>
        <p:nvCxnSpPr>
          <p:cNvPr id="1559" name="Shape 1559"/>
          <p:cNvCxnSpPr>
            <a:stCxn id="1525" idx="0"/>
            <a:endCxn id="1535" idx="2"/>
          </p:cNvCxnSpPr>
          <p:nvPr/>
        </p:nvCxnSpPr>
        <p:spPr>
          <a:xfrm rot="10800000" flipH="1">
            <a:off y="2945001" x="2171463"/>
            <a:ext cy="620441" cx="1876924"/>
          </a:xfrm>
          <a:prstGeom prst="straightConnector1">
            <a:avLst/>
          </a:prstGeom>
          <a:noFill/>
          <a:ln w="9525" cap="flat">
            <a:solidFill>
              <a:srgbClr val="0000FF"/>
            </a:solidFill>
            <a:prstDash val="dash"/>
            <a:round/>
            <a:headEnd w="med" len="med" type="none"/>
            <a:tailEnd w="med" len="med" type="none"/>
          </a:ln>
        </p:spPr>
      </p:cxnSp>
      <p:cxnSp>
        <p:nvCxnSpPr>
          <p:cNvPr id="1560" name="Shape 1560"/>
          <p:cNvCxnSpPr>
            <a:stCxn id="1526" idx="0"/>
            <a:endCxn id="1532" idx="2"/>
          </p:cNvCxnSpPr>
          <p:nvPr/>
        </p:nvCxnSpPr>
        <p:spPr>
          <a:xfrm rot="10800000">
            <a:off y="2943749" x="1294579"/>
            <a:ext cy="621693" cx="1858910"/>
          </a:xfrm>
          <a:prstGeom prst="straightConnector1">
            <a:avLst/>
          </a:prstGeom>
          <a:noFill/>
          <a:ln w="9525" cap="flat">
            <a:solidFill>
              <a:srgbClr val="FF6600"/>
            </a:solidFill>
            <a:prstDash val="solid"/>
            <a:round/>
            <a:headEnd w="med" len="med" type="none"/>
            <a:tailEnd w="med" len="med" type="none"/>
          </a:ln>
        </p:spPr>
      </p:cxnSp>
      <p:cxnSp>
        <p:nvCxnSpPr>
          <p:cNvPr id="1561" name="Shape 1561"/>
          <p:cNvCxnSpPr>
            <a:stCxn id="1526" idx="0"/>
            <a:endCxn id="1534" idx="2"/>
          </p:cNvCxnSpPr>
          <p:nvPr/>
        </p:nvCxnSpPr>
        <p:spPr>
          <a:xfrm rot="10800000" flipH="1">
            <a:off y="2944374" x="3153490"/>
            <a:ext cy="621067" cx="9007"/>
          </a:xfrm>
          <a:prstGeom prst="straightConnector1">
            <a:avLst/>
          </a:prstGeom>
          <a:noFill/>
          <a:ln w="9525" cap="flat">
            <a:solidFill>
              <a:srgbClr val="FF6600"/>
            </a:solidFill>
            <a:prstDash val="solid"/>
            <a:round/>
            <a:headEnd w="med" len="med" type="none"/>
            <a:tailEnd w="med" len="med" type="none"/>
          </a:ln>
        </p:spPr>
      </p:cxnSp>
      <p:cxnSp>
        <p:nvCxnSpPr>
          <p:cNvPr id="1562" name="Shape 1562"/>
          <p:cNvCxnSpPr>
            <a:stCxn id="1527" idx="0"/>
            <a:endCxn id="1533" idx="2"/>
          </p:cNvCxnSpPr>
          <p:nvPr/>
        </p:nvCxnSpPr>
        <p:spPr>
          <a:xfrm rot="10800000">
            <a:off y="2944374" x="2180469"/>
            <a:ext cy="621692" cx="1858910"/>
          </a:xfrm>
          <a:prstGeom prst="straightConnector1">
            <a:avLst/>
          </a:prstGeom>
          <a:noFill/>
          <a:ln w="9525" cap="flat">
            <a:solidFill>
              <a:srgbClr val="FF6600"/>
            </a:solidFill>
            <a:prstDash val="solid"/>
            <a:round/>
            <a:headEnd w="med" len="med" type="none"/>
            <a:tailEnd w="med" len="med" type="none"/>
          </a:ln>
        </p:spPr>
      </p:cxnSp>
      <p:cxnSp>
        <p:nvCxnSpPr>
          <p:cNvPr id="1563" name="Shape 1563"/>
          <p:cNvCxnSpPr>
            <a:stCxn id="1527" idx="0"/>
            <a:endCxn id="1535" idx="2"/>
          </p:cNvCxnSpPr>
          <p:nvPr/>
        </p:nvCxnSpPr>
        <p:spPr>
          <a:xfrm rot="10800000" flipH="1">
            <a:off y="2945001" x="4039380"/>
            <a:ext cy="621066" cx="9007"/>
          </a:xfrm>
          <a:prstGeom prst="straightConnector1">
            <a:avLst/>
          </a:prstGeom>
          <a:noFill/>
          <a:ln w="9525" cap="flat">
            <a:solidFill>
              <a:srgbClr val="FF6600"/>
            </a:solidFill>
            <a:prstDash val="solid"/>
            <a:round/>
            <a:headEnd w="med" len="med" type="none"/>
            <a:tailEnd w="med" len="med" type="none"/>
          </a:ln>
        </p:spPr>
      </p:cxnSp>
      <p:cxnSp>
        <p:nvCxnSpPr>
          <p:cNvPr id="1564" name="Shape 1564"/>
          <p:cNvCxnSpPr>
            <a:stCxn id="1536" idx="2"/>
            <a:endCxn id="1528" idx="0"/>
          </p:cNvCxnSpPr>
          <p:nvPr/>
        </p:nvCxnSpPr>
        <p:spPr>
          <a:xfrm flipH="1">
            <a:off y="2945001" x="5107785"/>
            <a:ext cy="621066" cx="9007"/>
          </a:xfrm>
          <a:prstGeom prst="straightConnector1">
            <a:avLst/>
          </a:prstGeom>
          <a:noFill/>
          <a:ln w="9525" cap="flat">
            <a:solidFill>
              <a:srgbClr val="0000FF"/>
            </a:solidFill>
            <a:prstDash val="dash"/>
            <a:round/>
            <a:headEnd w="med" len="med" type="none"/>
            <a:tailEnd w="med" len="med" type="none"/>
          </a:ln>
        </p:spPr>
      </p:cxnSp>
      <p:cxnSp>
        <p:nvCxnSpPr>
          <p:cNvPr id="1565" name="Shape 1565"/>
          <p:cNvCxnSpPr>
            <a:stCxn id="1537" idx="2"/>
            <a:endCxn id="1528" idx="0"/>
          </p:cNvCxnSpPr>
          <p:nvPr/>
        </p:nvCxnSpPr>
        <p:spPr>
          <a:xfrm flipH="1">
            <a:off y="2945626" x="5107785"/>
            <a:ext cy="620441" cx="894898"/>
          </a:xfrm>
          <a:prstGeom prst="straightConnector1">
            <a:avLst/>
          </a:prstGeom>
          <a:noFill/>
          <a:ln w="9525" cap="flat">
            <a:solidFill>
              <a:srgbClr val="0000FF"/>
            </a:solidFill>
            <a:prstDash val="dash"/>
            <a:round/>
            <a:headEnd w="med" len="med" type="none"/>
            <a:tailEnd w="med" len="med" type="none"/>
          </a:ln>
        </p:spPr>
      </p:cxnSp>
      <p:cxnSp>
        <p:nvCxnSpPr>
          <p:cNvPr id="1566" name="Shape 1566"/>
          <p:cNvCxnSpPr>
            <a:stCxn id="1530" idx="0"/>
            <a:endCxn id="1536" idx="2"/>
          </p:cNvCxnSpPr>
          <p:nvPr/>
        </p:nvCxnSpPr>
        <p:spPr>
          <a:xfrm rot="10800000">
            <a:off y="2945001" x="5116792"/>
            <a:ext cy="621692" cx="1858911"/>
          </a:xfrm>
          <a:prstGeom prst="straightConnector1">
            <a:avLst/>
          </a:prstGeom>
          <a:noFill/>
          <a:ln w="9525" cap="flat">
            <a:solidFill>
              <a:srgbClr val="FF6600"/>
            </a:solidFill>
            <a:prstDash val="solid"/>
            <a:round/>
            <a:headEnd w="med" len="med" type="none"/>
            <a:tailEnd w="med" len="med" type="none"/>
          </a:ln>
        </p:spPr>
      </p:cxnSp>
      <p:cxnSp>
        <p:nvCxnSpPr>
          <p:cNvPr id="1567" name="Shape 1567"/>
          <p:cNvCxnSpPr>
            <a:stCxn id="1530" idx="0"/>
            <a:endCxn id="1538" idx="2"/>
          </p:cNvCxnSpPr>
          <p:nvPr/>
        </p:nvCxnSpPr>
        <p:spPr>
          <a:xfrm rot="10800000" flipH="1">
            <a:off y="2945626" x="6975703"/>
            <a:ext cy="621067" cx="9007"/>
          </a:xfrm>
          <a:prstGeom prst="straightConnector1">
            <a:avLst/>
          </a:prstGeom>
          <a:noFill/>
          <a:ln w="9525" cap="flat">
            <a:solidFill>
              <a:srgbClr val="FF6600"/>
            </a:solidFill>
            <a:prstDash val="solid"/>
            <a:round/>
            <a:headEnd w="med" len="med" type="none"/>
            <a:tailEnd w="med" len="med" type="none"/>
          </a:ln>
        </p:spPr>
      </p:cxnSp>
      <p:cxnSp>
        <p:nvCxnSpPr>
          <p:cNvPr id="1568" name="Shape 1568"/>
          <p:cNvCxnSpPr>
            <a:stCxn id="1529" idx="0"/>
            <a:endCxn id="1538" idx="2"/>
          </p:cNvCxnSpPr>
          <p:nvPr/>
        </p:nvCxnSpPr>
        <p:spPr>
          <a:xfrm rot="10800000" flipH="1">
            <a:off y="2945626" x="5993676"/>
            <a:ext cy="621067" cx="991033"/>
          </a:xfrm>
          <a:prstGeom prst="straightConnector1">
            <a:avLst/>
          </a:prstGeom>
          <a:noFill/>
          <a:ln w="9525" cap="flat">
            <a:solidFill>
              <a:srgbClr val="0000FF"/>
            </a:solidFill>
            <a:prstDash val="dash"/>
            <a:round/>
            <a:headEnd w="med" len="med" type="none"/>
            <a:tailEnd w="med" len="med" type="none"/>
          </a:ln>
        </p:spPr>
      </p:cxnSp>
      <p:cxnSp>
        <p:nvCxnSpPr>
          <p:cNvPr id="1569" name="Shape 1569"/>
          <p:cNvCxnSpPr>
            <a:stCxn id="1529" idx="0"/>
            <a:endCxn id="1539" idx="2"/>
          </p:cNvCxnSpPr>
          <p:nvPr/>
        </p:nvCxnSpPr>
        <p:spPr>
          <a:xfrm rot="10800000" flipH="1">
            <a:off y="2946253" x="5993676"/>
            <a:ext cy="620440" cx="1876925"/>
          </a:xfrm>
          <a:prstGeom prst="straightConnector1">
            <a:avLst/>
          </a:prstGeom>
          <a:noFill/>
          <a:ln w="9525" cap="flat">
            <a:solidFill>
              <a:srgbClr val="0000FF"/>
            </a:solidFill>
            <a:prstDash val="dash"/>
            <a:round/>
            <a:headEnd w="med" len="med" type="none"/>
            <a:tailEnd w="med" len="med" type="none"/>
          </a:ln>
        </p:spPr>
      </p:cxnSp>
      <p:cxnSp>
        <p:nvCxnSpPr>
          <p:cNvPr id="1570" name="Shape 1570"/>
          <p:cNvCxnSpPr>
            <a:stCxn id="1531" idx="0"/>
            <a:endCxn id="1537" idx="2"/>
          </p:cNvCxnSpPr>
          <p:nvPr/>
        </p:nvCxnSpPr>
        <p:spPr>
          <a:xfrm rot="10800000">
            <a:off y="2945626" x="6002683"/>
            <a:ext cy="621692" cx="1858909"/>
          </a:xfrm>
          <a:prstGeom prst="straightConnector1">
            <a:avLst/>
          </a:prstGeom>
          <a:noFill/>
          <a:ln w="9525" cap="flat">
            <a:solidFill>
              <a:srgbClr val="FF6600"/>
            </a:solidFill>
            <a:prstDash val="solid"/>
            <a:round/>
            <a:headEnd w="med" len="med" type="none"/>
            <a:tailEnd w="med" len="med" type="none"/>
          </a:ln>
        </p:spPr>
      </p:cxnSp>
      <p:cxnSp>
        <p:nvCxnSpPr>
          <p:cNvPr id="1571" name="Shape 1571"/>
          <p:cNvCxnSpPr>
            <a:stCxn id="1531" idx="0"/>
            <a:endCxn id="1539" idx="2"/>
          </p:cNvCxnSpPr>
          <p:nvPr/>
        </p:nvCxnSpPr>
        <p:spPr>
          <a:xfrm rot="10800000" flipH="1">
            <a:off y="2946253" x="7861593"/>
            <a:ext cy="621066" cx="9008"/>
          </a:xfrm>
          <a:prstGeom prst="straightConnector1">
            <a:avLst/>
          </a:prstGeom>
          <a:noFill/>
          <a:ln w="9525" cap="flat">
            <a:solidFill>
              <a:srgbClr val="FF6600"/>
            </a:solidFill>
            <a:prstDash val="solid"/>
            <a:round/>
            <a:headEnd w="med" len="med" type="none"/>
            <a:tailEnd w="med" len="med" type="none"/>
          </a:ln>
        </p:spPr>
      </p:cxnSp>
      <p:cxnSp>
        <p:nvCxnSpPr>
          <p:cNvPr id="1572" name="Shape 1572"/>
          <p:cNvCxnSpPr>
            <a:stCxn id="1532" idx="0"/>
            <a:endCxn id="1508" idx="2"/>
          </p:cNvCxnSpPr>
          <p:nvPr/>
        </p:nvCxnSpPr>
        <p:spPr>
          <a:xfrm rot="10800000">
            <a:off y="1728466" x="1285571"/>
            <a:ext cy="838782" cx="9008"/>
          </a:xfrm>
          <a:prstGeom prst="straightConnector1">
            <a:avLst/>
          </a:prstGeom>
          <a:noFill/>
          <a:ln w="9525" cap="flat">
            <a:solidFill>
              <a:srgbClr val="0000FF"/>
            </a:solidFill>
            <a:prstDash val="dash"/>
            <a:round/>
            <a:headEnd w="med" len="med" type="none"/>
            <a:tailEnd w="med" len="med" type="none"/>
          </a:ln>
        </p:spPr>
      </p:cxnSp>
      <p:cxnSp>
        <p:nvCxnSpPr>
          <p:cNvPr id="1573" name="Shape 1573"/>
          <p:cNvCxnSpPr>
            <a:stCxn id="1509" idx="2"/>
            <a:endCxn id="1532" idx="0"/>
          </p:cNvCxnSpPr>
          <p:nvPr/>
        </p:nvCxnSpPr>
        <p:spPr>
          <a:xfrm flipH="1">
            <a:off y="1729094" x="1294579"/>
            <a:ext cy="838154" cx="876883"/>
          </a:xfrm>
          <a:prstGeom prst="straightConnector1">
            <a:avLst/>
          </a:prstGeom>
          <a:noFill/>
          <a:ln w="9525" cap="flat">
            <a:solidFill>
              <a:srgbClr val="0000FF"/>
            </a:solidFill>
            <a:prstDash val="dash"/>
            <a:round/>
            <a:headEnd w="med" len="med" type="none"/>
            <a:tailEnd w="med" len="med" type="none"/>
          </a:ln>
        </p:spPr>
      </p:cxnSp>
      <p:cxnSp>
        <p:nvCxnSpPr>
          <p:cNvPr id="1574" name="Shape 1574"/>
          <p:cNvCxnSpPr>
            <a:stCxn id="1534" idx="0"/>
            <a:endCxn id="1512" idx="2"/>
          </p:cNvCxnSpPr>
          <p:nvPr/>
        </p:nvCxnSpPr>
        <p:spPr>
          <a:xfrm rot="10800000" flipH="1">
            <a:off y="1729720" x="3162497"/>
            <a:ext cy="838154" cx="1945288"/>
          </a:xfrm>
          <a:prstGeom prst="straightConnector1">
            <a:avLst/>
          </a:prstGeom>
          <a:noFill/>
          <a:ln w="9525" cap="flat">
            <a:solidFill>
              <a:srgbClr val="0000FF"/>
            </a:solidFill>
            <a:prstDash val="dash"/>
            <a:round/>
            <a:headEnd w="med" len="med" type="none"/>
            <a:tailEnd w="med" len="med" type="none"/>
          </a:ln>
        </p:spPr>
      </p:cxnSp>
      <p:cxnSp>
        <p:nvCxnSpPr>
          <p:cNvPr id="1575" name="Shape 1575"/>
          <p:cNvCxnSpPr>
            <a:stCxn id="1534" idx="0"/>
            <a:endCxn id="1513" idx="2"/>
          </p:cNvCxnSpPr>
          <p:nvPr/>
        </p:nvCxnSpPr>
        <p:spPr>
          <a:xfrm rot="10800000" flipH="1">
            <a:off y="1730345" x="3162497"/>
            <a:ext cy="837529" cx="2831179"/>
          </a:xfrm>
          <a:prstGeom prst="straightConnector1">
            <a:avLst/>
          </a:prstGeom>
          <a:noFill/>
          <a:ln w="9525" cap="flat">
            <a:solidFill>
              <a:srgbClr val="0000FF"/>
            </a:solidFill>
            <a:prstDash val="dash"/>
            <a:round/>
            <a:headEnd w="med" len="med" type="none"/>
            <a:tailEnd w="med" len="med" type="none"/>
          </a:ln>
        </p:spPr>
      </p:cxnSp>
      <p:cxnSp>
        <p:nvCxnSpPr>
          <p:cNvPr id="1576" name="Shape 1576"/>
          <p:cNvCxnSpPr>
            <a:stCxn id="1533" idx="0"/>
            <a:endCxn id="1510" idx="2"/>
          </p:cNvCxnSpPr>
          <p:nvPr/>
        </p:nvCxnSpPr>
        <p:spPr>
          <a:xfrm rot="10800000" flipH="1">
            <a:off y="1729094" x="2180469"/>
            <a:ext cy="838780" cx="973020"/>
          </a:xfrm>
          <a:prstGeom prst="straightConnector1">
            <a:avLst/>
          </a:prstGeom>
          <a:noFill/>
          <a:ln w="9525" cap="flat">
            <a:solidFill>
              <a:srgbClr val="0000FF"/>
            </a:solidFill>
            <a:prstDash val="dash"/>
            <a:round/>
            <a:headEnd w="med" len="med" type="none"/>
            <a:tailEnd w="med" len="med" type="none"/>
          </a:ln>
        </p:spPr>
      </p:cxnSp>
      <p:cxnSp>
        <p:nvCxnSpPr>
          <p:cNvPr id="1577" name="Shape 1577"/>
          <p:cNvCxnSpPr>
            <a:stCxn id="1533" idx="0"/>
            <a:endCxn id="1511" idx="2"/>
          </p:cNvCxnSpPr>
          <p:nvPr/>
        </p:nvCxnSpPr>
        <p:spPr>
          <a:xfrm rot="10800000" flipH="1">
            <a:off y="1729720" x="2180469"/>
            <a:ext cy="838154" cx="1858910"/>
          </a:xfrm>
          <a:prstGeom prst="straightConnector1">
            <a:avLst/>
          </a:prstGeom>
          <a:noFill/>
          <a:ln w="9525" cap="flat">
            <a:solidFill>
              <a:srgbClr val="0000FF"/>
            </a:solidFill>
            <a:prstDash val="dash"/>
            <a:round/>
            <a:headEnd w="med" len="med" type="none"/>
            <a:tailEnd w="med" len="med" type="none"/>
          </a:ln>
        </p:spPr>
      </p:cxnSp>
      <p:cxnSp>
        <p:nvCxnSpPr>
          <p:cNvPr id="1578" name="Shape 1578"/>
          <p:cNvCxnSpPr>
            <a:stCxn id="1535" idx="0"/>
            <a:endCxn id="1514" idx="2"/>
          </p:cNvCxnSpPr>
          <p:nvPr/>
        </p:nvCxnSpPr>
        <p:spPr>
          <a:xfrm rot="10800000" flipH="1">
            <a:off y="1730345" x="4048387"/>
            <a:ext cy="838155" cx="2927316"/>
          </a:xfrm>
          <a:prstGeom prst="straightConnector1">
            <a:avLst/>
          </a:prstGeom>
          <a:noFill/>
          <a:ln w="9525" cap="flat">
            <a:solidFill>
              <a:srgbClr val="0000FF"/>
            </a:solidFill>
            <a:prstDash val="dash"/>
            <a:round/>
            <a:headEnd w="med" len="med" type="none"/>
            <a:tailEnd w="med" len="med" type="none"/>
          </a:ln>
        </p:spPr>
      </p:cxnSp>
      <p:cxnSp>
        <p:nvCxnSpPr>
          <p:cNvPr id="1579" name="Shape 1579"/>
          <p:cNvCxnSpPr>
            <a:stCxn id="1535" idx="0"/>
            <a:endCxn id="1515" idx="2"/>
          </p:cNvCxnSpPr>
          <p:nvPr/>
        </p:nvCxnSpPr>
        <p:spPr>
          <a:xfrm rot="10800000" flipH="1">
            <a:off y="1730971" x="4048387"/>
            <a:ext cy="837529" cx="3813205"/>
          </a:xfrm>
          <a:prstGeom prst="straightConnector1">
            <a:avLst/>
          </a:prstGeom>
          <a:noFill/>
          <a:ln w="9525" cap="flat">
            <a:solidFill>
              <a:srgbClr val="0000FF"/>
            </a:solidFill>
            <a:prstDash val="dash"/>
            <a:round/>
            <a:headEnd w="med" len="med" type="none"/>
            <a:tailEnd w="med" len="med" type="none"/>
          </a:ln>
        </p:spPr>
      </p:cxnSp>
      <p:cxnSp>
        <p:nvCxnSpPr>
          <p:cNvPr id="1580" name="Shape 1580"/>
          <p:cNvCxnSpPr>
            <a:stCxn id="1536" idx="0"/>
            <a:endCxn id="1512" idx="2"/>
          </p:cNvCxnSpPr>
          <p:nvPr/>
        </p:nvCxnSpPr>
        <p:spPr>
          <a:xfrm rot="10800000">
            <a:off y="1729720" x="5107785"/>
            <a:ext cy="838781" cx="9007"/>
          </a:xfrm>
          <a:prstGeom prst="straightConnector1">
            <a:avLst/>
          </a:prstGeom>
          <a:noFill/>
          <a:ln w="9525" cap="flat">
            <a:solidFill>
              <a:srgbClr val="FF6600"/>
            </a:solidFill>
            <a:prstDash val="solid"/>
            <a:round/>
            <a:headEnd w="med" len="med" type="none"/>
            <a:tailEnd w="med" len="med" type="none"/>
          </a:ln>
        </p:spPr>
      </p:cxnSp>
      <p:cxnSp>
        <p:nvCxnSpPr>
          <p:cNvPr id="1581" name="Shape 1581"/>
          <p:cNvCxnSpPr>
            <a:stCxn id="1536" idx="0"/>
            <a:endCxn id="1508" idx="2"/>
          </p:cNvCxnSpPr>
          <p:nvPr/>
        </p:nvCxnSpPr>
        <p:spPr>
          <a:xfrm rot="10800000">
            <a:off y="1728466" x="1285571"/>
            <a:ext cy="840034" cx="3831220"/>
          </a:xfrm>
          <a:prstGeom prst="straightConnector1">
            <a:avLst/>
          </a:prstGeom>
          <a:noFill/>
          <a:ln w="9525" cap="flat">
            <a:solidFill>
              <a:srgbClr val="FF6600"/>
            </a:solidFill>
            <a:prstDash val="solid"/>
            <a:round/>
            <a:headEnd w="med" len="med" type="none"/>
            <a:tailEnd w="med" len="med" type="none"/>
          </a:ln>
        </p:spPr>
      </p:cxnSp>
      <p:cxnSp>
        <p:nvCxnSpPr>
          <p:cNvPr id="1582" name="Shape 1582"/>
          <p:cNvCxnSpPr>
            <a:stCxn id="1538" idx="0"/>
            <a:endCxn id="1510" idx="2"/>
          </p:cNvCxnSpPr>
          <p:nvPr/>
        </p:nvCxnSpPr>
        <p:spPr>
          <a:xfrm rot="10800000">
            <a:off y="1729094" x="3153490"/>
            <a:ext cy="840032" cx="3831220"/>
          </a:xfrm>
          <a:prstGeom prst="straightConnector1">
            <a:avLst/>
          </a:prstGeom>
          <a:noFill/>
          <a:ln w="9525" cap="flat">
            <a:solidFill>
              <a:srgbClr val="FF6600"/>
            </a:solidFill>
            <a:prstDash val="solid"/>
            <a:round/>
            <a:headEnd w="med" len="med" type="none"/>
            <a:tailEnd w="med" len="med" type="none"/>
          </a:ln>
        </p:spPr>
      </p:cxnSp>
      <p:cxnSp>
        <p:nvCxnSpPr>
          <p:cNvPr id="1583" name="Shape 1583"/>
          <p:cNvCxnSpPr>
            <a:stCxn id="1538" idx="0"/>
            <a:endCxn id="1514" idx="2"/>
          </p:cNvCxnSpPr>
          <p:nvPr/>
        </p:nvCxnSpPr>
        <p:spPr>
          <a:xfrm rot="10800000">
            <a:off y="1730345" x="6975703"/>
            <a:ext cy="838780" cx="9007"/>
          </a:xfrm>
          <a:prstGeom prst="straightConnector1">
            <a:avLst/>
          </a:prstGeom>
          <a:noFill/>
          <a:ln w="9525" cap="flat">
            <a:solidFill>
              <a:srgbClr val="FF6600"/>
            </a:solidFill>
            <a:prstDash val="solid"/>
            <a:round/>
            <a:headEnd w="med" len="med" type="none"/>
            <a:tailEnd w="med" len="med" type="none"/>
          </a:ln>
        </p:spPr>
      </p:cxnSp>
      <p:cxnSp>
        <p:nvCxnSpPr>
          <p:cNvPr id="1584" name="Shape 1584"/>
          <p:cNvCxnSpPr>
            <a:stCxn id="1537" idx="0"/>
            <a:endCxn id="1509" idx="2"/>
          </p:cNvCxnSpPr>
          <p:nvPr/>
        </p:nvCxnSpPr>
        <p:spPr>
          <a:xfrm rot="10800000">
            <a:off y="1729094" x="2171463"/>
            <a:ext cy="840032" cx="3831220"/>
          </a:xfrm>
          <a:prstGeom prst="straightConnector1">
            <a:avLst/>
          </a:prstGeom>
          <a:noFill/>
          <a:ln w="9525" cap="flat">
            <a:solidFill>
              <a:srgbClr val="FF6600"/>
            </a:solidFill>
            <a:prstDash val="solid"/>
            <a:round/>
            <a:headEnd w="med" len="med" type="none"/>
            <a:tailEnd w="med" len="med" type="none"/>
          </a:ln>
        </p:spPr>
      </p:cxnSp>
      <p:cxnSp>
        <p:nvCxnSpPr>
          <p:cNvPr id="1585" name="Shape 1585"/>
          <p:cNvCxnSpPr>
            <a:stCxn id="1537" idx="0"/>
            <a:endCxn id="1513" idx="2"/>
          </p:cNvCxnSpPr>
          <p:nvPr/>
        </p:nvCxnSpPr>
        <p:spPr>
          <a:xfrm rot="10800000">
            <a:off y="1730345" x="5993676"/>
            <a:ext cy="838780" cx="9007"/>
          </a:xfrm>
          <a:prstGeom prst="straightConnector1">
            <a:avLst/>
          </a:prstGeom>
          <a:noFill/>
          <a:ln w="9525" cap="flat">
            <a:solidFill>
              <a:srgbClr val="FF6600"/>
            </a:solidFill>
            <a:prstDash val="solid"/>
            <a:round/>
            <a:headEnd w="med" len="med" type="none"/>
            <a:tailEnd w="med" len="med" type="none"/>
          </a:ln>
        </p:spPr>
      </p:cxnSp>
      <p:cxnSp>
        <p:nvCxnSpPr>
          <p:cNvPr id="1586" name="Shape 1586"/>
          <p:cNvCxnSpPr>
            <a:stCxn id="1539" idx="0"/>
            <a:endCxn id="1511" idx="2"/>
          </p:cNvCxnSpPr>
          <p:nvPr/>
        </p:nvCxnSpPr>
        <p:spPr>
          <a:xfrm rot="10800000">
            <a:off y="1729720" x="4039380"/>
            <a:ext cy="840033" cx="3831221"/>
          </a:xfrm>
          <a:prstGeom prst="straightConnector1">
            <a:avLst/>
          </a:prstGeom>
          <a:noFill/>
          <a:ln w="9525" cap="flat">
            <a:solidFill>
              <a:srgbClr val="FF6600"/>
            </a:solidFill>
            <a:prstDash val="solid"/>
            <a:round/>
            <a:headEnd w="med" len="med" type="none"/>
            <a:tailEnd w="med" len="med" type="none"/>
          </a:ln>
        </p:spPr>
      </p:cxnSp>
      <p:cxnSp>
        <p:nvCxnSpPr>
          <p:cNvPr id="1587" name="Shape 1587"/>
          <p:cNvCxnSpPr>
            <a:stCxn id="1539" idx="0"/>
            <a:endCxn id="1515" idx="2"/>
          </p:cNvCxnSpPr>
          <p:nvPr/>
        </p:nvCxnSpPr>
        <p:spPr>
          <a:xfrm rot="10800000">
            <a:off y="1730971" x="7861593"/>
            <a:ext cy="838781" cx="9008"/>
          </a:xfrm>
          <a:prstGeom prst="straightConnector1">
            <a:avLst/>
          </a:prstGeom>
          <a:noFill/>
          <a:ln w="9525" cap="flat">
            <a:solidFill>
              <a:srgbClr val="FF6600"/>
            </a:solidFill>
            <a:prstDash val="solid"/>
            <a:round/>
            <a:headEnd w="med" len="med" type="none"/>
            <a:tailEnd w="med" len="med" type="none"/>
          </a:ln>
        </p:spPr>
      </p:cxnSp>
      <p:sp>
        <p:nvSpPr>
          <p:cNvPr id="1588" name="Shape 1588"/>
          <p:cNvSpPr/>
          <p:nvPr/>
        </p:nvSpPr>
        <p:spPr>
          <a:xfrm>
            <a:off y="2567249" x="992307"/>
            <a:ext cy="376499" cx="606299"/>
          </a:xfrm>
          <a:prstGeom prst="rect">
            <a:avLst/>
          </a:prstGeom>
          <a:solidFill>
            <a:srgbClr val="FFFFFF"/>
          </a:solidFill>
          <a:ln w="12700"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89" name="Shape 1589"/>
          <p:cNvSpPr/>
          <p:nvPr/>
        </p:nvSpPr>
        <p:spPr>
          <a:xfrm>
            <a:off y="2567249" x="1877319"/>
            <a:ext cy="376499" cx="606299"/>
          </a:xfrm>
          <a:prstGeom prst="rect">
            <a:avLst/>
          </a:prstGeom>
          <a:solidFill>
            <a:srgbClr val="FFFFFF"/>
          </a:solidFill>
          <a:ln w="12700"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90" name="Shape 1590"/>
          <p:cNvSpPr/>
          <p:nvPr/>
        </p:nvSpPr>
        <p:spPr>
          <a:xfrm>
            <a:off y="1354036" x="982421"/>
            <a:ext cy="376499" cx="606299"/>
          </a:xfrm>
          <a:prstGeom prst="rect">
            <a:avLst/>
          </a:prstGeom>
          <a:solidFill>
            <a:srgbClr val="FFFFFF"/>
          </a:solidFill>
          <a:ln w="12700"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91" name="Shape 1591"/>
          <p:cNvSpPr/>
          <p:nvPr/>
        </p:nvSpPr>
        <p:spPr>
          <a:xfrm>
            <a:off y="1354471" x="1867435"/>
            <a:ext cy="376499" cx="606299"/>
          </a:xfrm>
          <a:prstGeom prst="rect">
            <a:avLst/>
          </a:prstGeom>
          <a:solidFill>
            <a:srgbClr val="FFFFFF"/>
          </a:solidFill>
          <a:ln w="12700"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92" name="Shape 1592"/>
          <p:cNvSpPr/>
          <p:nvPr/>
        </p:nvSpPr>
        <p:spPr>
          <a:xfrm>
            <a:off y="1354471" x="2847765"/>
            <a:ext cy="376499" cx="606299"/>
          </a:xfrm>
          <a:prstGeom prst="rect">
            <a:avLst/>
          </a:prstGeom>
          <a:solidFill>
            <a:srgbClr val="FFFFFF"/>
          </a:solidFill>
          <a:ln w="12700"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93" name="Shape 1593"/>
          <p:cNvSpPr/>
          <p:nvPr/>
        </p:nvSpPr>
        <p:spPr>
          <a:xfrm>
            <a:off y="1354036" x="3735353"/>
            <a:ext cy="376499" cx="606299"/>
          </a:xfrm>
          <a:prstGeom prst="rect">
            <a:avLst/>
          </a:prstGeom>
          <a:solidFill>
            <a:srgbClr val="FFFFFF"/>
          </a:solidFill>
          <a:ln w="12700"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94" name="Shape 1594"/>
          <p:cNvSpPr/>
          <p:nvPr/>
        </p:nvSpPr>
        <p:spPr>
          <a:xfrm>
            <a:off y="2569753" x="4814519"/>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95" name="Shape 1595"/>
          <p:cNvSpPr/>
          <p:nvPr/>
        </p:nvSpPr>
        <p:spPr>
          <a:xfrm>
            <a:off y="2569753" x="5699533"/>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96" name="Shape 1596"/>
          <p:cNvSpPr/>
          <p:nvPr/>
        </p:nvSpPr>
        <p:spPr>
          <a:xfrm>
            <a:off y="3564816" x="4808230"/>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97" name="Shape 1597"/>
          <p:cNvSpPr/>
          <p:nvPr/>
        </p:nvSpPr>
        <p:spPr>
          <a:xfrm>
            <a:off y="3564816" x="6669978"/>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98" name="Shape 1598"/>
          <p:cNvSpPr/>
          <p:nvPr/>
        </p:nvSpPr>
        <p:spPr>
          <a:xfrm>
            <a:off y="4396957" x="4802060"/>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599" name="Shape 1599"/>
          <p:cNvSpPr/>
          <p:nvPr/>
        </p:nvSpPr>
        <p:spPr>
          <a:xfrm>
            <a:off y="4399462" x="5690526"/>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00" name="Shape 1600"/>
          <p:cNvSpPr/>
          <p:nvPr/>
        </p:nvSpPr>
        <p:spPr>
          <a:xfrm>
            <a:off y="4396957" x="6669978"/>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01" name="Shape 1601"/>
          <p:cNvSpPr/>
          <p:nvPr/>
        </p:nvSpPr>
        <p:spPr>
          <a:xfrm>
            <a:off y="4396957" x="7558443"/>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02" name="Shape 1602"/>
          <p:cNvSpPr/>
          <p:nvPr/>
        </p:nvSpPr>
        <p:spPr>
          <a:xfrm>
            <a:off y="2569753" x="6681560"/>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03" name="Shape 1603"/>
          <p:cNvSpPr/>
          <p:nvPr/>
        </p:nvSpPr>
        <p:spPr>
          <a:xfrm>
            <a:off y="2572326" x="7568328"/>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04" name="Shape 1604"/>
          <p:cNvSpPr/>
          <p:nvPr/>
        </p:nvSpPr>
        <p:spPr>
          <a:xfrm>
            <a:off y="3565442" x="5690526"/>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05" name="Shape 1605"/>
          <p:cNvSpPr/>
          <p:nvPr/>
        </p:nvSpPr>
        <p:spPr>
          <a:xfrm>
            <a:off y="3569894" x="7555868"/>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06" name="Shape 1606"/>
          <p:cNvSpPr/>
          <p:nvPr/>
        </p:nvSpPr>
        <p:spPr>
          <a:xfrm>
            <a:off y="3567319" x="2847765"/>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07" name="Shape 1607"/>
          <p:cNvSpPr/>
          <p:nvPr/>
        </p:nvSpPr>
        <p:spPr>
          <a:xfrm>
            <a:off y="3564816" x="3733655"/>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08" name="Shape 1608"/>
          <p:cNvSpPr/>
          <p:nvPr/>
        </p:nvSpPr>
        <p:spPr>
          <a:xfrm>
            <a:off y="4413241" x="2847765"/>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09" name="Shape 1609"/>
          <p:cNvSpPr/>
          <p:nvPr/>
        </p:nvSpPr>
        <p:spPr>
          <a:xfrm>
            <a:off y="4413241" x="3745237"/>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10" name="Shape 1610"/>
          <p:cNvSpPr txBox="1"/>
          <p:nvPr/>
        </p:nvSpPr>
        <p:spPr>
          <a:xfrm>
            <a:off y="2400922" x="1126958"/>
            <a:ext cy="584700" cx="4958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3200" lang="en" i="1">
                <a:solidFill>
                  <a:schemeClr val="dk1"/>
                </a:solidFill>
                <a:latin typeface="Calibri"/>
                <a:ea typeface="Calibri"/>
                <a:cs typeface="Calibri"/>
                <a:sym typeface="Calibri"/>
              </a:rPr>
              <a:t>u</a:t>
            </a:r>
          </a:p>
        </p:txBody>
      </p:sp>
      <p:cxnSp>
        <p:nvCxnSpPr>
          <p:cNvPr id="1611" name="Shape 1611"/>
          <p:cNvCxnSpPr>
            <a:stCxn id="1532" idx="2"/>
            <a:endCxn id="1606" idx="0"/>
          </p:cNvCxnSpPr>
          <p:nvPr/>
        </p:nvCxnSpPr>
        <p:spPr>
          <a:xfrm>
            <a:off y="2943749" x="1294579"/>
            <a:ext cy="623570" cx="1856335"/>
          </a:xfrm>
          <a:prstGeom prst="straightConnector1">
            <a:avLst/>
          </a:prstGeom>
          <a:noFill/>
          <a:ln w="76200" cap="flat">
            <a:solidFill>
              <a:srgbClr val="008000"/>
            </a:solidFill>
            <a:prstDash val="solid"/>
            <a:round/>
            <a:headEnd w="med" len="med" type="none"/>
            <a:tailEnd w="med" len="med" type="none"/>
          </a:ln>
        </p:spPr>
      </p:cxnSp>
      <p:cxnSp>
        <p:nvCxnSpPr>
          <p:cNvPr id="1612" name="Shape 1612"/>
          <p:cNvCxnSpPr>
            <a:endCxn id="1590" idx="2"/>
          </p:cNvCxnSpPr>
          <p:nvPr/>
        </p:nvCxnSpPr>
        <p:spPr>
          <a:xfrm rot="10800000">
            <a:off y="1730536" x="1285571"/>
            <a:ext cy="841800" cx="9000"/>
          </a:xfrm>
          <a:prstGeom prst="straightConnector1">
            <a:avLst/>
          </a:prstGeom>
          <a:noFill/>
          <a:ln w="76200" cap="flat">
            <a:solidFill>
              <a:srgbClr val="008000"/>
            </a:solidFill>
            <a:prstDash val="solid"/>
            <a:round/>
            <a:headEnd w="med" len="med" type="none"/>
            <a:tailEnd w="med" len="med" type="none"/>
          </a:ln>
        </p:spPr>
      </p:cxnSp>
      <p:cxnSp>
        <p:nvCxnSpPr>
          <p:cNvPr id="1613" name="Shape 1613"/>
          <p:cNvCxnSpPr>
            <a:endCxn id="1509" idx="2"/>
          </p:cNvCxnSpPr>
          <p:nvPr/>
        </p:nvCxnSpPr>
        <p:spPr>
          <a:xfrm rot="10800000" flipH="1">
            <a:off y="1729094" x="1282863"/>
            <a:ext cy="843300" cx="888600"/>
          </a:xfrm>
          <a:prstGeom prst="straightConnector1">
            <a:avLst/>
          </a:prstGeom>
          <a:noFill/>
          <a:ln w="76200" cap="flat">
            <a:solidFill>
              <a:srgbClr val="008000"/>
            </a:solidFill>
            <a:prstDash val="solid"/>
            <a:round/>
            <a:headEnd w="med" len="med" type="none"/>
            <a:tailEnd w="med" len="med" type="none"/>
          </a:ln>
        </p:spPr>
      </p:cxnSp>
      <p:cxnSp>
        <p:nvCxnSpPr>
          <p:cNvPr id="1614" name="Shape 1614"/>
          <p:cNvCxnSpPr>
            <a:stCxn id="1508" idx="2"/>
            <a:endCxn id="1594" idx="0"/>
          </p:cNvCxnSpPr>
          <p:nvPr/>
        </p:nvCxnSpPr>
        <p:spPr>
          <a:xfrm>
            <a:off y="1728466" x="1285571"/>
            <a:ext cy="841286" cx="3832097"/>
          </a:xfrm>
          <a:prstGeom prst="straightConnector1">
            <a:avLst/>
          </a:prstGeom>
          <a:noFill/>
          <a:ln w="76200" cap="flat">
            <a:solidFill>
              <a:srgbClr val="008000"/>
            </a:solidFill>
            <a:prstDash val="solid"/>
            <a:round/>
            <a:headEnd w="med" len="med" type="none"/>
            <a:tailEnd w="med" len="med" type="none"/>
          </a:ln>
        </p:spPr>
      </p:cxnSp>
      <p:cxnSp>
        <p:nvCxnSpPr>
          <p:cNvPr id="1615" name="Shape 1615"/>
          <p:cNvCxnSpPr>
            <a:stCxn id="1509" idx="2"/>
            <a:endCxn id="1595" idx="0"/>
          </p:cNvCxnSpPr>
          <p:nvPr/>
        </p:nvCxnSpPr>
        <p:spPr>
          <a:xfrm>
            <a:off y="1729094" x="2171463"/>
            <a:ext cy="840659" cx="3831220"/>
          </a:xfrm>
          <a:prstGeom prst="straightConnector1">
            <a:avLst/>
          </a:prstGeom>
          <a:noFill/>
          <a:ln w="76200" cap="flat">
            <a:solidFill>
              <a:srgbClr val="008000"/>
            </a:solidFill>
            <a:prstDash val="solid"/>
            <a:round/>
            <a:headEnd w="med" len="med" type="none"/>
            <a:tailEnd w="med" len="med" type="none"/>
          </a:ln>
        </p:spPr>
      </p:cxnSp>
      <p:sp>
        <p:nvSpPr>
          <p:cNvPr id="1616" name="Shape 1616"/>
          <p:cNvSpPr/>
          <p:nvPr/>
        </p:nvSpPr>
        <p:spPr>
          <a:xfrm>
            <a:off y="5196887" x="6297071"/>
            <a:ext cy="317100" cx="534000"/>
          </a:xfrm>
          <a:prstGeom prst="rect">
            <a:avLst/>
          </a:prstGeom>
          <a:solidFill>
            <a:srgbClr val="FFFFFF"/>
          </a:solid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000000"/>
              </a:solidFill>
              <a:latin typeface="Calibri"/>
              <a:ea typeface="Calibri"/>
              <a:cs typeface="Calibri"/>
              <a:sym typeface="Calibri"/>
            </a:endParaRPr>
          </a:p>
        </p:txBody>
      </p:sp>
      <p:sp>
        <p:nvSpPr>
          <p:cNvPr id="1617" name="Shape 1617"/>
          <p:cNvSpPr/>
          <p:nvPr/>
        </p:nvSpPr>
        <p:spPr>
          <a:xfrm>
            <a:off y="5642373" x="6297071"/>
            <a:ext cy="317100" cx="534000"/>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18" name="Shape 1618"/>
          <p:cNvSpPr txBox="1"/>
          <p:nvPr/>
        </p:nvSpPr>
        <p:spPr>
          <a:xfrm>
            <a:off y="5148507" x="6851010"/>
            <a:ext cy="400199" cx="25610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2000" lang="en" i="0">
                <a:solidFill>
                  <a:schemeClr val="dk1"/>
                </a:solidFill>
                <a:latin typeface="Calibri"/>
                <a:ea typeface="Calibri"/>
                <a:cs typeface="Calibri"/>
                <a:sym typeface="Calibri"/>
              </a:rPr>
              <a:t>No direct path</a:t>
            </a:r>
          </a:p>
        </p:txBody>
      </p:sp>
      <p:sp>
        <p:nvSpPr>
          <p:cNvPr id="1619" name="Shape 1619"/>
          <p:cNvSpPr txBox="1"/>
          <p:nvPr/>
        </p:nvSpPr>
        <p:spPr>
          <a:xfrm>
            <a:off y="5586498" x="6851009"/>
            <a:ext cy="400199" cx="21177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2000" lang="en" i="0">
                <a:solidFill>
                  <a:schemeClr val="dk1"/>
                </a:solidFill>
                <a:latin typeface="Calibri"/>
                <a:ea typeface="Calibri"/>
                <a:cs typeface="Calibri"/>
                <a:sym typeface="Calibri"/>
              </a:rPr>
              <a:t>Has alternate path</a:t>
            </a:r>
          </a:p>
        </p:txBody>
      </p:sp>
      <p:grpSp>
        <p:nvGrpSpPr>
          <p:cNvPr id="1620" name="Shape 1620"/>
          <p:cNvGrpSpPr/>
          <p:nvPr/>
        </p:nvGrpSpPr>
        <p:grpSpPr>
          <a:xfrm>
            <a:off y="1171253" x="826776"/>
            <a:ext cy="3772799" cx="7533300"/>
            <a:chOff y="6126162" x="1349965"/>
            <a:chExt cy="3772799" cx="7533300"/>
          </a:xfrm>
        </p:grpSpPr>
        <p:sp>
          <p:nvSpPr>
            <p:cNvPr id="1621" name="Shape 1621"/>
            <p:cNvSpPr/>
            <p:nvPr/>
          </p:nvSpPr>
          <p:spPr>
            <a:xfrm>
              <a:off y="6126162" x="1349965"/>
              <a:ext cy="3772799" cx="7533300"/>
            </a:xfrm>
            <a:prstGeom prst="rect">
              <a:avLst/>
            </a:prstGeom>
            <a:solidFill>
              <a:schemeClr val="lt1"/>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22" name="Shape 1622"/>
            <p:cNvSpPr/>
            <p:nvPr/>
          </p:nvSpPr>
          <p:spPr>
            <a:xfrm>
              <a:off y="6306876" x="1506298"/>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23" name="Shape 1623"/>
            <p:cNvSpPr/>
            <p:nvPr/>
          </p:nvSpPr>
          <p:spPr>
            <a:xfrm>
              <a:off y="6307503" x="2392189"/>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24" name="Shape 1624"/>
            <p:cNvSpPr/>
            <p:nvPr/>
          </p:nvSpPr>
          <p:spPr>
            <a:xfrm>
              <a:off y="6307503" x="3374216"/>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25" name="Shape 1625"/>
            <p:cNvSpPr/>
            <p:nvPr/>
          </p:nvSpPr>
          <p:spPr>
            <a:xfrm>
              <a:off y="6308128" x="4260107"/>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26" name="Shape 1626"/>
            <p:cNvSpPr/>
            <p:nvPr/>
          </p:nvSpPr>
          <p:spPr>
            <a:xfrm>
              <a:off y="6308128" x="5328510"/>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27" name="Shape 1627"/>
            <p:cNvSpPr/>
            <p:nvPr/>
          </p:nvSpPr>
          <p:spPr>
            <a:xfrm>
              <a:off y="6308755" x="6214403"/>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28" name="Shape 1628"/>
            <p:cNvSpPr/>
            <p:nvPr/>
          </p:nvSpPr>
          <p:spPr>
            <a:xfrm>
              <a:off y="6308755" x="7196429"/>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29" name="Shape 1629"/>
            <p:cNvSpPr/>
            <p:nvPr/>
          </p:nvSpPr>
          <p:spPr>
            <a:xfrm>
              <a:off y="6309380" x="8082320"/>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30" name="Shape 1630"/>
            <p:cNvSpPr/>
            <p:nvPr/>
          </p:nvSpPr>
          <p:spPr>
            <a:xfrm>
              <a:off y="9351867" x="1503723"/>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31" name="Shape 1631"/>
            <p:cNvSpPr/>
            <p:nvPr/>
          </p:nvSpPr>
          <p:spPr>
            <a:xfrm>
              <a:off y="9352492" x="2389614"/>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32" name="Shape 1632"/>
            <p:cNvSpPr/>
            <p:nvPr/>
          </p:nvSpPr>
          <p:spPr>
            <a:xfrm>
              <a:off y="9352492" x="3371641"/>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33" name="Shape 1633"/>
            <p:cNvSpPr/>
            <p:nvPr/>
          </p:nvSpPr>
          <p:spPr>
            <a:xfrm>
              <a:off y="9353120" x="4257532"/>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34" name="Shape 1634"/>
            <p:cNvSpPr/>
            <p:nvPr/>
          </p:nvSpPr>
          <p:spPr>
            <a:xfrm>
              <a:off y="9353120" x="5325935"/>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35" name="Shape 1635"/>
            <p:cNvSpPr/>
            <p:nvPr/>
          </p:nvSpPr>
          <p:spPr>
            <a:xfrm>
              <a:off y="9353745" x="6211826"/>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36" name="Shape 1636"/>
            <p:cNvSpPr/>
            <p:nvPr/>
          </p:nvSpPr>
          <p:spPr>
            <a:xfrm>
              <a:off y="9353745" x="7193853"/>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37" name="Shape 1637"/>
            <p:cNvSpPr/>
            <p:nvPr/>
          </p:nvSpPr>
          <p:spPr>
            <a:xfrm>
              <a:off y="9354371" x="8079745"/>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38" name="Shape 1638"/>
            <p:cNvSpPr/>
            <p:nvPr/>
          </p:nvSpPr>
          <p:spPr>
            <a:xfrm>
              <a:off y="8519725" x="1506298"/>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39" name="Shape 1639"/>
            <p:cNvSpPr/>
            <p:nvPr/>
          </p:nvSpPr>
          <p:spPr>
            <a:xfrm>
              <a:off y="8520352" x="2392189"/>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40" name="Shape 1640"/>
            <p:cNvSpPr/>
            <p:nvPr/>
          </p:nvSpPr>
          <p:spPr>
            <a:xfrm>
              <a:off y="8520352" x="3374216"/>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41" name="Shape 1641"/>
            <p:cNvSpPr/>
            <p:nvPr/>
          </p:nvSpPr>
          <p:spPr>
            <a:xfrm>
              <a:off y="8520977" x="4260107"/>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42" name="Shape 1642"/>
            <p:cNvSpPr/>
            <p:nvPr/>
          </p:nvSpPr>
          <p:spPr>
            <a:xfrm>
              <a:off y="8520977" x="5328510"/>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43" name="Shape 1643"/>
            <p:cNvSpPr/>
            <p:nvPr/>
          </p:nvSpPr>
          <p:spPr>
            <a:xfrm>
              <a:off y="8521603" x="6214403"/>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44" name="Shape 1644"/>
            <p:cNvSpPr/>
            <p:nvPr/>
          </p:nvSpPr>
          <p:spPr>
            <a:xfrm>
              <a:off y="8521603" x="7196429"/>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45" name="Shape 1645"/>
            <p:cNvSpPr/>
            <p:nvPr/>
          </p:nvSpPr>
          <p:spPr>
            <a:xfrm>
              <a:off y="8522228" x="8082320"/>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46" name="Shape 1646"/>
            <p:cNvSpPr/>
            <p:nvPr/>
          </p:nvSpPr>
          <p:spPr>
            <a:xfrm>
              <a:off y="7522157" x="1515305"/>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47" name="Shape 1647"/>
            <p:cNvSpPr/>
            <p:nvPr/>
          </p:nvSpPr>
          <p:spPr>
            <a:xfrm>
              <a:off y="7522784" x="2401196"/>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48" name="Shape 1648"/>
            <p:cNvSpPr/>
            <p:nvPr/>
          </p:nvSpPr>
          <p:spPr>
            <a:xfrm>
              <a:off y="7522784" x="3383223"/>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49" name="Shape 1649"/>
            <p:cNvSpPr/>
            <p:nvPr/>
          </p:nvSpPr>
          <p:spPr>
            <a:xfrm>
              <a:off y="7523410" x="4269114"/>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50" name="Shape 1650"/>
            <p:cNvSpPr/>
            <p:nvPr/>
          </p:nvSpPr>
          <p:spPr>
            <a:xfrm>
              <a:off y="7523410" x="5337517"/>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51" name="Shape 1651"/>
            <p:cNvSpPr/>
            <p:nvPr/>
          </p:nvSpPr>
          <p:spPr>
            <a:xfrm>
              <a:off y="7524035" x="6223410"/>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52" name="Shape 1652"/>
            <p:cNvSpPr/>
            <p:nvPr/>
          </p:nvSpPr>
          <p:spPr>
            <a:xfrm>
              <a:off y="7524035" x="7205436"/>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53" name="Shape 1653"/>
            <p:cNvSpPr/>
            <p:nvPr/>
          </p:nvSpPr>
          <p:spPr>
            <a:xfrm>
              <a:off y="7524663" x="8091328"/>
              <a:ext cy="376499" cx="606299"/>
            </a:xfrm>
            <a:prstGeom prst="rect">
              <a:avLst/>
            </a:prstGeom>
            <a:noFill/>
            <a:ln w="12700"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cxnSp>
          <p:nvCxnSpPr>
            <p:cNvPr id="1654" name="Shape 1654"/>
            <p:cNvCxnSpPr/>
            <p:nvPr/>
          </p:nvCxnSpPr>
          <p:spPr>
            <a:xfrm rot="10800000" flipH="1">
              <a:off y="8896167" x="1806850"/>
              <a:ext cy="455699" cx="2699"/>
            </a:xfrm>
            <a:prstGeom prst="straightConnector1">
              <a:avLst/>
            </a:prstGeom>
            <a:noFill/>
            <a:ln w="9525" cap="flat">
              <a:solidFill>
                <a:schemeClr val="dk1"/>
              </a:solidFill>
              <a:prstDash val="solid"/>
              <a:round/>
              <a:headEnd w="med" len="med" type="none"/>
              <a:tailEnd w="med" len="med" type="none"/>
            </a:ln>
          </p:spPr>
        </p:cxnSp>
        <p:cxnSp>
          <p:nvCxnSpPr>
            <p:cNvPr id="1655" name="Shape 1655"/>
            <p:cNvCxnSpPr/>
            <p:nvPr/>
          </p:nvCxnSpPr>
          <p:spPr>
            <a:xfrm rot="10800000" flipH="1">
              <a:off y="8896765" x="1806850"/>
              <a:ext cy="455100" cx="888600"/>
            </a:xfrm>
            <a:prstGeom prst="straightConnector1">
              <a:avLst/>
            </a:prstGeom>
            <a:noFill/>
            <a:ln w="9525" cap="flat">
              <a:solidFill>
                <a:schemeClr val="dk1"/>
              </a:solidFill>
              <a:prstDash val="solid"/>
              <a:round/>
              <a:headEnd w="med" len="med" type="none"/>
              <a:tailEnd w="med" len="med" type="none"/>
            </a:ln>
          </p:spPr>
        </p:cxnSp>
        <p:cxnSp>
          <p:nvCxnSpPr>
            <p:cNvPr id="1656" name="Shape 1656"/>
            <p:cNvCxnSpPr/>
            <p:nvPr/>
          </p:nvCxnSpPr>
          <p:spPr>
            <a:xfrm rot="10800000">
              <a:off y="8896193" x="1809540"/>
              <a:ext cy="456299" cx="883200"/>
            </a:xfrm>
            <a:prstGeom prst="straightConnector1">
              <a:avLst/>
            </a:prstGeom>
            <a:noFill/>
            <a:ln w="9525" cap="flat">
              <a:solidFill>
                <a:schemeClr val="dk1"/>
              </a:solidFill>
              <a:prstDash val="solid"/>
              <a:round/>
              <a:headEnd w="med" len="med" type="none"/>
              <a:tailEnd w="med" len="med" type="none"/>
            </a:ln>
          </p:spPr>
        </p:cxnSp>
        <p:cxnSp>
          <p:nvCxnSpPr>
            <p:cNvPr id="1657" name="Shape 1657"/>
            <p:cNvCxnSpPr/>
            <p:nvPr/>
          </p:nvCxnSpPr>
          <p:spPr>
            <a:xfrm rot="10800000" flipH="1">
              <a:off y="8896792" x="2692741"/>
              <a:ext cy="455699" cx="2699"/>
            </a:xfrm>
            <a:prstGeom prst="straightConnector1">
              <a:avLst/>
            </a:prstGeom>
            <a:noFill/>
            <a:ln w="9525" cap="flat">
              <a:solidFill>
                <a:schemeClr val="dk1"/>
              </a:solidFill>
              <a:prstDash val="solid"/>
              <a:round/>
              <a:headEnd w="med" len="med" type="none"/>
              <a:tailEnd w="med" len="med" type="none"/>
            </a:ln>
          </p:spPr>
        </p:cxnSp>
        <p:cxnSp>
          <p:nvCxnSpPr>
            <p:cNvPr id="1658" name="Shape 1658"/>
            <p:cNvCxnSpPr/>
            <p:nvPr/>
          </p:nvCxnSpPr>
          <p:spPr>
            <a:xfrm rot="10800000" flipH="1">
              <a:off y="8896792" x="3674767"/>
              <a:ext cy="455699" cx="2699"/>
            </a:xfrm>
            <a:prstGeom prst="straightConnector1">
              <a:avLst/>
            </a:prstGeom>
            <a:noFill/>
            <a:ln w="9525" cap="flat">
              <a:solidFill>
                <a:schemeClr val="dk1"/>
              </a:solidFill>
              <a:prstDash val="solid"/>
              <a:round/>
              <a:headEnd w="med" len="med" type="none"/>
              <a:tailEnd w="med" len="med" type="none"/>
            </a:ln>
          </p:spPr>
        </p:cxnSp>
        <p:cxnSp>
          <p:nvCxnSpPr>
            <p:cNvPr id="1659" name="Shape 1659"/>
            <p:cNvCxnSpPr/>
            <p:nvPr/>
          </p:nvCxnSpPr>
          <p:spPr>
            <a:xfrm rot="10800000" flipH="1">
              <a:off y="8897392" x="3674767"/>
              <a:ext cy="455100" cx="888600"/>
            </a:xfrm>
            <a:prstGeom prst="straightConnector1">
              <a:avLst/>
            </a:prstGeom>
            <a:noFill/>
            <a:ln w="9525" cap="flat">
              <a:solidFill>
                <a:schemeClr val="dk1"/>
              </a:solidFill>
              <a:prstDash val="solid"/>
              <a:round/>
              <a:headEnd w="med" len="med" type="none"/>
              <a:tailEnd w="med" len="med" type="none"/>
            </a:ln>
          </p:spPr>
        </p:cxnSp>
        <p:cxnSp>
          <p:nvCxnSpPr>
            <p:cNvPr id="1660" name="Shape 1660"/>
            <p:cNvCxnSpPr/>
            <p:nvPr/>
          </p:nvCxnSpPr>
          <p:spPr>
            <a:xfrm rot="10800000">
              <a:off y="8896820" x="3677457"/>
              <a:ext cy="456299" cx="883200"/>
            </a:xfrm>
            <a:prstGeom prst="straightConnector1">
              <a:avLst/>
            </a:prstGeom>
            <a:noFill/>
            <a:ln w="9525" cap="flat">
              <a:solidFill>
                <a:schemeClr val="dk1"/>
              </a:solidFill>
              <a:prstDash val="solid"/>
              <a:round/>
              <a:headEnd w="med" len="med" type="none"/>
              <a:tailEnd w="med" len="med" type="none"/>
            </a:ln>
          </p:spPr>
        </p:cxnSp>
        <p:cxnSp>
          <p:nvCxnSpPr>
            <p:cNvPr id="1661" name="Shape 1661"/>
            <p:cNvCxnSpPr/>
            <p:nvPr/>
          </p:nvCxnSpPr>
          <p:spPr>
            <a:xfrm rot="10800000" flipH="1">
              <a:off y="8897420" x="4560658"/>
              <a:ext cy="455699" cx="2699"/>
            </a:xfrm>
            <a:prstGeom prst="straightConnector1">
              <a:avLst/>
            </a:prstGeom>
            <a:noFill/>
            <a:ln w="9525" cap="flat">
              <a:solidFill>
                <a:schemeClr val="dk1"/>
              </a:solidFill>
              <a:prstDash val="solid"/>
              <a:round/>
              <a:headEnd w="med" len="med" type="none"/>
              <a:tailEnd w="med" len="med" type="none"/>
            </a:ln>
          </p:spPr>
        </p:cxnSp>
        <p:cxnSp>
          <p:nvCxnSpPr>
            <p:cNvPr id="1662" name="Shape 1662"/>
            <p:cNvCxnSpPr/>
            <p:nvPr/>
          </p:nvCxnSpPr>
          <p:spPr>
            <a:xfrm rot="10800000" flipH="1">
              <a:off y="8897420" x="5629062"/>
              <a:ext cy="455699" cx="2699"/>
            </a:xfrm>
            <a:prstGeom prst="straightConnector1">
              <a:avLst/>
            </a:prstGeom>
            <a:noFill/>
            <a:ln w="9525" cap="flat">
              <a:solidFill>
                <a:schemeClr val="dk1"/>
              </a:solidFill>
              <a:prstDash val="solid"/>
              <a:round/>
              <a:headEnd w="med" len="med" type="none"/>
              <a:tailEnd w="med" len="med" type="none"/>
            </a:ln>
          </p:spPr>
        </p:cxnSp>
        <p:cxnSp>
          <p:nvCxnSpPr>
            <p:cNvPr id="1663" name="Shape 1663"/>
            <p:cNvCxnSpPr/>
            <p:nvPr/>
          </p:nvCxnSpPr>
          <p:spPr>
            <a:xfrm rot="10800000" flipH="1">
              <a:off y="8898018" x="5629062"/>
              <a:ext cy="455100" cx="888600"/>
            </a:xfrm>
            <a:prstGeom prst="straightConnector1">
              <a:avLst/>
            </a:prstGeom>
            <a:noFill/>
            <a:ln w="9525" cap="flat">
              <a:solidFill>
                <a:schemeClr val="dk1"/>
              </a:solidFill>
              <a:prstDash val="solid"/>
              <a:round/>
              <a:headEnd w="med" len="med" type="none"/>
              <a:tailEnd w="med" len="med" type="none"/>
            </a:ln>
          </p:spPr>
        </p:cxnSp>
        <p:cxnSp>
          <p:nvCxnSpPr>
            <p:cNvPr id="1664" name="Shape 1664"/>
            <p:cNvCxnSpPr/>
            <p:nvPr/>
          </p:nvCxnSpPr>
          <p:spPr>
            <a:xfrm rot="10800000">
              <a:off y="8897446" x="5631753"/>
              <a:ext cy="456299" cx="883200"/>
            </a:xfrm>
            <a:prstGeom prst="straightConnector1">
              <a:avLst/>
            </a:prstGeom>
            <a:noFill/>
            <a:ln w="9525" cap="flat">
              <a:solidFill>
                <a:schemeClr val="dk1"/>
              </a:solidFill>
              <a:prstDash val="solid"/>
              <a:round/>
              <a:headEnd w="med" len="med" type="none"/>
              <a:tailEnd w="med" len="med" type="none"/>
            </a:ln>
          </p:spPr>
        </p:cxnSp>
        <p:cxnSp>
          <p:nvCxnSpPr>
            <p:cNvPr id="1665" name="Shape 1665"/>
            <p:cNvCxnSpPr/>
            <p:nvPr/>
          </p:nvCxnSpPr>
          <p:spPr>
            <a:xfrm rot="10800000" flipH="1">
              <a:off y="8898045" x="6514955"/>
              <a:ext cy="455699" cx="2699"/>
            </a:xfrm>
            <a:prstGeom prst="straightConnector1">
              <a:avLst/>
            </a:prstGeom>
            <a:noFill/>
            <a:ln w="9525" cap="flat">
              <a:solidFill>
                <a:schemeClr val="dk1"/>
              </a:solidFill>
              <a:prstDash val="solid"/>
              <a:round/>
              <a:headEnd w="med" len="med" type="none"/>
              <a:tailEnd w="med" len="med" type="none"/>
            </a:ln>
          </p:spPr>
        </p:cxnSp>
        <p:cxnSp>
          <p:nvCxnSpPr>
            <p:cNvPr id="1666" name="Shape 1666"/>
            <p:cNvCxnSpPr/>
            <p:nvPr/>
          </p:nvCxnSpPr>
          <p:spPr>
            <a:xfrm rot="10800000" flipH="1">
              <a:off y="8898045" x="7496982"/>
              <a:ext cy="455699" cx="2699"/>
            </a:xfrm>
            <a:prstGeom prst="straightConnector1">
              <a:avLst/>
            </a:prstGeom>
            <a:noFill/>
            <a:ln w="9525" cap="flat">
              <a:solidFill>
                <a:schemeClr val="dk1"/>
              </a:solidFill>
              <a:prstDash val="solid"/>
              <a:round/>
              <a:headEnd w="med" len="med" type="none"/>
              <a:tailEnd w="med" len="med" type="none"/>
            </a:ln>
          </p:spPr>
        </p:cxnSp>
        <p:cxnSp>
          <p:nvCxnSpPr>
            <p:cNvPr id="1667" name="Shape 1667"/>
            <p:cNvCxnSpPr/>
            <p:nvPr/>
          </p:nvCxnSpPr>
          <p:spPr>
            <a:xfrm rot="10800000" flipH="1">
              <a:off y="8898645" x="7496982"/>
              <a:ext cy="455100" cx="888600"/>
            </a:xfrm>
            <a:prstGeom prst="straightConnector1">
              <a:avLst/>
            </a:prstGeom>
            <a:noFill/>
            <a:ln w="9525" cap="flat">
              <a:solidFill>
                <a:schemeClr val="dk1"/>
              </a:solidFill>
              <a:prstDash val="solid"/>
              <a:round/>
              <a:headEnd w="med" len="med" type="none"/>
              <a:tailEnd w="med" len="med" type="none"/>
            </a:ln>
          </p:spPr>
        </p:cxnSp>
        <p:cxnSp>
          <p:nvCxnSpPr>
            <p:cNvPr id="1668" name="Shape 1668"/>
            <p:cNvCxnSpPr/>
            <p:nvPr/>
          </p:nvCxnSpPr>
          <p:spPr>
            <a:xfrm rot="10800000">
              <a:off y="8898071" x="7499671"/>
              <a:ext cy="456299" cx="883200"/>
            </a:xfrm>
            <a:prstGeom prst="straightConnector1">
              <a:avLst/>
            </a:prstGeom>
            <a:noFill/>
            <a:ln w="9525" cap="flat">
              <a:solidFill>
                <a:schemeClr val="dk1"/>
              </a:solidFill>
              <a:prstDash val="solid"/>
              <a:round/>
              <a:headEnd w="med" len="med" type="none"/>
              <a:tailEnd w="med" len="med" type="none"/>
            </a:ln>
          </p:spPr>
        </p:cxnSp>
        <p:cxnSp>
          <p:nvCxnSpPr>
            <p:cNvPr id="1669" name="Shape 1669"/>
            <p:cNvCxnSpPr/>
            <p:nvPr/>
          </p:nvCxnSpPr>
          <p:spPr>
            <a:xfrm rot="10800000" flipH="1">
              <a:off y="8898671" x="8382871"/>
              <a:ext cy="455699" cx="2699"/>
            </a:xfrm>
            <a:prstGeom prst="straightConnector1">
              <a:avLst/>
            </a:prstGeom>
            <a:noFill/>
            <a:ln w="9525" cap="flat">
              <a:solidFill>
                <a:schemeClr val="dk1"/>
              </a:solidFill>
              <a:prstDash val="solid"/>
              <a:round/>
              <a:headEnd w="med" len="med" type="none"/>
              <a:tailEnd w="med" len="med" type="none"/>
            </a:ln>
          </p:spPr>
        </p:cxnSp>
        <p:cxnSp>
          <p:nvCxnSpPr>
            <p:cNvPr id="1670" name="Shape 1670"/>
            <p:cNvCxnSpPr/>
            <p:nvPr/>
          </p:nvCxnSpPr>
          <p:spPr>
            <a:xfrm rot="10800000" flipH="1">
              <a:off y="7898724" x="1809425"/>
              <a:ext cy="621000" cx="9000"/>
            </a:xfrm>
            <a:prstGeom prst="straightConnector1">
              <a:avLst/>
            </a:prstGeom>
            <a:noFill/>
            <a:ln w="9525" cap="flat">
              <a:solidFill>
                <a:srgbClr val="0000FF"/>
              </a:solidFill>
              <a:prstDash val="dash"/>
              <a:round/>
              <a:headEnd w="med" len="med" type="none"/>
              <a:tailEnd w="med" len="med" type="none"/>
            </a:ln>
          </p:spPr>
        </p:cxnSp>
        <p:cxnSp>
          <p:nvCxnSpPr>
            <p:cNvPr id="1671" name="Shape 1671"/>
            <p:cNvCxnSpPr/>
            <p:nvPr/>
          </p:nvCxnSpPr>
          <p:spPr>
            <a:xfrm flipH="1">
              <a:off y="7899257" x="1809424"/>
              <a:ext cy="620399" cx="894899"/>
            </a:xfrm>
            <a:prstGeom prst="straightConnector1">
              <a:avLst/>
            </a:prstGeom>
            <a:noFill/>
            <a:ln w="9525" cap="flat">
              <a:solidFill>
                <a:srgbClr val="0000FF"/>
              </a:solidFill>
              <a:prstDash val="dash"/>
              <a:round/>
              <a:headEnd w="med" len="med" type="none"/>
              <a:tailEnd w="med" len="med" type="none"/>
            </a:ln>
          </p:spPr>
        </p:cxnSp>
        <p:cxnSp>
          <p:nvCxnSpPr>
            <p:cNvPr id="1672" name="Shape 1672"/>
            <p:cNvCxnSpPr/>
            <p:nvPr/>
          </p:nvCxnSpPr>
          <p:spPr>
            <a:xfrm rot="10800000" flipH="1">
              <a:off y="7899950" x="2695316"/>
              <a:ext cy="620399" cx="1876799"/>
            </a:xfrm>
            <a:prstGeom prst="straightConnector1">
              <a:avLst/>
            </a:prstGeom>
            <a:noFill/>
            <a:ln w="9525" cap="flat">
              <a:solidFill>
                <a:srgbClr val="0000FF"/>
              </a:solidFill>
              <a:prstDash val="dash"/>
              <a:round/>
              <a:headEnd w="med" len="med" type="none"/>
              <a:tailEnd w="med" len="med" type="none"/>
            </a:ln>
          </p:spPr>
        </p:cxnSp>
        <p:cxnSp>
          <p:nvCxnSpPr>
            <p:cNvPr id="1673" name="Shape 1673"/>
            <p:cNvCxnSpPr/>
            <p:nvPr/>
          </p:nvCxnSpPr>
          <p:spPr>
            <a:xfrm rot="10800000">
              <a:off y="7898750" x="1818544"/>
              <a:ext cy="621600" cx="1858799"/>
            </a:xfrm>
            <a:prstGeom prst="straightConnector1">
              <a:avLst/>
            </a:prstGeom>
            <a:noFill/>
            <a:ln w="9525" cap="flat">
              <a:solidFill>
                <a:srgbClr val="A5A5A5"/>
              </a:solidFill>
              <a:prstDash val="solid"/>
              <a:round/>
              <a:headEnd w="med" len="med" type="none"/>
              <a:tailEnd w="med" len="med" type="none"/>
            </a:ln>
          </p:spPr>
        </p:cxnSp>
        <p:cxnSp>
          <p:nvCxnSpPr>
            <p:cNvPr id="1674" name="Shape 1674"/>
            <p:cNvCxnSpPr/>
            <p:nvPr/>
          </p:nvCxnSpPr>
          <p:spPr>
            <a:xfrm rot="10800000">
              <a:off y="7899377" x="2704435"/>
              <a:ext cy="621600" cx="1858799"/>
            </a:xfrm>
            <a:prstGeom prst="straightConnector1">
              <a:avLst/>
            </a:prstGeom>
            <a:noFill/>
            <a:ln w="9525" cap="flat">
              <a:solidFill>
                <a:srgbClr val="FF6600"/>
              </a:solidFill>
              <a:prstDash val="solid"/>
              <a:round/>
              <a:headEnd w="med" len="med" type="none"/>
              <a:tailEnd w="med" len="med" type="none"/>
            </a:ln>
          </p:spPr>
        </p:cxnSp>
        <p:cxnSp>
          <p:nvCxnSpPr>
            <p:cNvPr id="1675" name="Shape 1675"/>
            <p:cNvCxnSpPr/>
            <p:nvPr/>
          </p:nvCxnSpPr>
          <p:spPr>
            <a:xfrm rot="10800000" flipH="1">
              <a:off y="7899977" x="4563233"/>
              <a:ext cy="621000" cx="9000"/>
            </a:xfrm>
            <a:prstGeom prst="straightConnector1">
              <a:avLst/>
            </a:prstGeom>
            <a:noFill/>
            <a:ln w="9525" cap="flat">
              <a:solidFill>
                <a:srgbClr val="FF6600"/>
              </a:solidFill>
              <a:prstDash val="solid"/>
              <a:round/>
              <a:headEnd w="med" len="med" type="none"/>
              <a:tailEnd w="med" len="med" type="none"/>
            </a:ln>
          </p:spPr>
        </p:cxnSp>
        <p:cxnSp>
          <p:nvCxnSpPr>
            <p:cNvPr id="1676" name="Shape 1676"/>
            <p:cNvCxnSpPr/>
            <p:nvPr/>
          </p:nvCxnSpPr>
          <p:spPr>
            <a:xfrm flipH="1">
              <a:off y="7899882" x="5631644"/>
              <a:ext cy="621000" cx="9000"/>
            </a:xfrm>
            <a:prstGeom prst="straightConnector1">
              <a:avLst/>
            </a:prstGeom>
            <a:noFill/>
            <a:ln w="9525" cap="flat">
              <a:solidFill>
                <a:srgbClr val="0000FF"/>
              </a:solidFill>
              <a:prstDash val="dash"/>
              <a:round/>
              <a:headEnd w="med" len="med" type="none"/>
              <a:tailEnd w="med" len="med" type="none"/>
            </a:ln>
          </p:spPr>
        </p:cxnSp>
        <p:cxnSp>
          <p:nvCxnSpPr>
            <p:cNvPr id="1677" name="Shape 1677"/>
            <p:cNvCxnSpPr/>
            <p:nvPr/>
          </p:nvCxnSpPr>
          <p:spPr>
            <a:xfrm flipH="1">
              <a:off y="7900509" x="5631637"/>
              <a:ext cy="620399" cx="894899"/>
            </a:xfrm>
            <a:prstGeom prst="straightConnector1">
              <a:avLst/>
            </a:prstGeom>
            <a:noFill/>
            <a:ln w="9525" cap="flat">
              <a:solidFill>
                <a:srgbClr val="0000FF"/>
              </a:solidFill>
              <a:prstDash val="dash"/>
              <a:round/>
              <a:headEnd w="med" len="med" type="none"/>
              <a:tailEnd w="med" len="med" type="none"/>
            </a:ln>
          </p:spPr>
        </p:cxnSp>
        <p:cxnSp>
          <p:nvCxnSpPr>
            <p:cNvPr id="1678" name="Shape 1678"/>
            <p:cNvCxnSpPr/>
            <p:nvPr/>
          </p:nvCxnSpPr>
          <p:spPr>
            <a:xfrm rot="10800000">
              <a:off y="7900002" x="5640757"/>
              <a:ext cy="621600" cx="1858799"/>
            </a:xfrm>
            <a:prstGeom prst="straightConnector1">
              <a:avLst/>
            </a:prstGeom>
            <a:noFill/>
            <a:ln w="9525" cap="flat">
              <a:solidFill>
                <a:srgbClr val="FF6600"/>
              </a:solidFill>
              <a:prstDash val="solid"/>
              <a:round/>
              <a:headEnd w="med" len="med" type="none"/>
              <a:tailEnd w="med" len="med" type="none"/>
            </a:ln>
          </p:spPr>
        </p:cxnSp>
        <p:cxnSp>
          <p:nvCxnSpPr>
            <p:cNvPr id="1679" name="Shape 1679"/>
            <p:cNvCxnSpPr/>
            <p:nvPr/>
          </p:nvCxnSpPr>
          <p:spPr>
            <a:xfrm rot="10800000" flipH="1">
              <a:off y="7900603" x="7499557"/>
              <a:ext cy="621000" cx="9000"/>
            </a:xfrm>
            <a:prstGeom prst="straightConnector1">
              <a:avLst/>
            </a:prstGeom>
            <a:noFill/>
            <a:ln w="9525" cap="flat">
              <a:solidFill>
                <a:srgbClr val="FF6600"/>
              </a:solidFill>
              <a:prstDash val="solid"/>
              <a:round/>
              <a:headEnd w="med" len="med" type="none"/>
              <a:tailEnd w="med" len="med" type="none"/>
            </a:ln>
          </p:spPr>
        </p:cxnSp>
        <p:cxnSp>
          <p:nvCxnSpPr>
            <p:cNvPr id="1680" name="Shape 1680"/>
            <p:cNvCxnSpPr/>
            <p:nvPr/>
          </p:nvCxnSpPr>
          <p:spPr>
            <a:xfrm rot="10800000" flipH="1">
              <a:off y="7900603" x="6517530"/>
              <a:ext cy="621000" cx="990900"/>
            </a:xfrm>
            <a:prstGeom prst="straightConnector1">
              <a:avLst/>
            </a:prstGeom>
            <a:noFill/>
            <a:ln w="9525" cap="flat">
              <a:solidFill>
                <a:srgbClr val="0000FF"/>
              </a:solidFill>
              <a:prstDash val="dash"/>
              <a:round/>
              <a:headEnd w="med" len="med" type="none"/>
              <a:tailEnd w="med" len="med" type="none"/>
            </a:ln>
          </p:spPr>
        </p:cxnSp>
        <p:cxnSp>
          <p:nvCxnSpPr>
            <p:cNvPr id="1681" name="Shape 1681"/>
            <p:cNvCxnSpPr/>
            <p:nvPr/>
          </p:nvCxnSpPr>
          <p:spPr>
            <a:xfrm rot="10800000" flipH="1">
              <a:off y="7901202" x="6517530"/>
              <a:ext cy="620399" cx="1876799"/>
            </a:xfrm>
            <a:prstGeom prst="straightConnector1">
              <a:avLst/>
            </a:prstGeom>
            <a:noFill/>
            <a:ln w="9525" cap="flat">
              <a:solidFill>
                <a:srgbClr val="0000FF"/>
              </a:solidFill>
              <a:prstDash val="dash"/>
              <a:round/>
              <a:headEnd w="med" len="med" type="none"/>
              <a:tailEnd w="med" len="med" type="none"/>
            </a:ln>
          </p:spPr>
        </p:cxnSp>
        <p:cxnSp>
          <p:nvCxnSpPr>
            <p:cNvPr id="1682" name="Shape 1682"/>
            <p:cNvCxnSpPr/>
            <p:nvPr/>
          </p:nvCxnSpPr>
          <p:spPr>
            <a:xfrm rot="10800000">
              <a:off y="7900628" x="6526647"/>
              <a:ext cy="621600" cx="1858799"/>
            </a:xfrm>
            <a:prstGeom prst="straightConnector1">
              <a:avLst/>
            </a:prstGeom>
            <a:noFill/>
            <a:ln w="9525" cap="flat">
              <a:solidFill>
                <a:srgbClr val="FF6600"/>
              </a:solidFill>
              <a:prstDash val="solid"/>
              <a:round/>
              <a:headEnd w="med" len="med" type="none"/>
              <a:tailEnd w="med" len="med" type="none"/>
            </a:ln>
          </p:spPr>
        </p:cxnSp>
        <p:cxnSp>
          <p:nvCxnSpPr>
            <p:cNvPr id="1683" name="Shape 1683"/>
            <p:cNvCxnSpPr/>
            <p:nvPr/>
          </p:nvCxnSpPr>
          <p:spPr>
            <a:xfrm rot="10800000" flipH="1">
              <a:off y="7901228" x="8385447"/>
              <a:ext cy="621000" cx="9000"/>
            </a:xfrm>
            <a:prstGeom prst="straightConnector1">
              <a:avLst/>
            </a:prstGeom>
            <a:noFill/>
            <a:ln w="9525" cap="flat">
              <a:solidFill>
                <a:srgbClr val="FF6600"/>
              </a:solidFill>
              <a:prstDash val="solid"/>
              <a:round/>
              <a:headEnd w="med" len="med" type="none"/>
              <a:tailEnd w="med" len="med" type="none"/>
            </a:ln>
          </p:spPr>
        </p:cxnSp>
        <p:cxnSp>
          <p:nvCxnSpPr>
            <p:cNvPr id="1684" name="Shape 1684"/>
            <p:cNvCxnSpPr/>
            <p:nvPr/>
          </p:nvCxnSpPr>
          <p:spPr>
            <a:xfrm rot="10800000">
              <a:off y="6683357" x="1809433"/>
              <a:ext cy="838799" cx="9000"/>
            </a:xfrm>
            <a:prstGeom prst="straightConnector1">
              <a:avLst/>
            </a:prstGeom>
            <a:noFill/>
            <a:ln w="9525" cap="flat">
              <a:solidFill>
                <a:srgbClr val="A6A6A6"/>
              </a:solidFill>
              <a:prstDash val="dash"/>
              <a:round/>
              <a:headEnd w="med" len="med" type="none"/>
              <a:tailEnd w="med" len="med" type="none"/>
            </a:ln>
          </p:spPr>
        </p:cxnSp>
        <p:cxnSp>
          <p:nvCxnSpPr>
            <p:cNvPr id="1685" name="Shape 1685"/>
            <p:cNvCxnSpPr/>
            <p:nvPr/>
          </p:nvCxnSpPr>
          <p:spPr>
            <a:xfrm flipH="1">
              <a:off y="6683975" x="1818416"/>
              <a:ext cy="838199" cx="876899"/>
            </a:xfrm>
            <a:prstGeom prst="straightConnector1">
              <a:avLst/>
            </a:prstGeom>
            <a:noFill/>
            <a:ln w="9525" cap="flat">
              <a:solidFill>
                <a:srgbClr val="A6A6A6"/>
              </a:solidFill>
              <a:prstDash val="dash"/>
              <a:round/>
              <a:headEnd w="med" len="med" type="none"/>
              <a:tailEnd w="med" len="med" type="none"/>
            </a:ln>
          </p:spPr>
        </p:cxnSp>
        <p:cxnSp>
          <p:nvCxnSpPr>
            <p:cNvPr id="1686" name="Shape 1686"/>
            <p:cNvCxnSpPr/>
            <p:nvPr/>
          </p:nvCxnSpPr>
          <p:spPr>
            <a:xfrm rot="10800000" flipH="1">
              <a:off y="6683984" x="2704324"/>
              <a:ext cy="838799" cx="972899"/>
            </a:xfrm>
            <a:prstGeom prst="straightConnector1">
              <a:avLst/>
            </a:prstGeom>
            <a:noFill/>
            <a:ln w="9525" cap="flat">
              <a:solidFill>
                <a:srgbClr val="0000FF"/>
              </a:solidFill>
              <a:prstDash val="dash"/>
              <a:round/>
              <a:headEnd w="med" len="med" type="none"/>
              <a:tailEnd w="med" len="med" type="none"/>
            </a:ln>
          </p:spPr>
        </p:cxnSp>
        <p:cxnSp>
          <p:nvCxnSpPr>
            <p:cNvPr id="1687" name="Shape 1687"/>
            <p:cNvCxnSpPr/>
            <p:nvPr/>
          </p:nvCxnSpPr>
          <p:spPr>
            <a:xfrm rot="10800000" flipH="1">
              <a:off y="6684584" x="2704324"/>
              <a:ext cy="838199" cx="1858799"/>
            </a:xfrm>
            <a:prstGeom prst="straightConnector1">
              <a:avLst/>
            </a:prstGeom>
            <a:noFill/>
            <a:ln w="9525" cap="flat">
              <a:solidFill>
                <a:srgbClr val="0000FF"/>
              </a:solidFill>
              <a:prstDash val="dash"/>
              <a:round/>
              <a:headEnd w="med" len="med" type="none"/>
              <a:tailEnd w="med" len="med" type="none"/>
            </a:ln>
          </p:spPr>
        </p:cxnSp>
        <p:cxnSp>
          <p:nvCxnSpPr>
            <p:cNvPr id="1688" name="Shape 1688"/>
            <p:cNvCxnSpPr/>
            <p:nvPr/>
          </p:nvCxnSpPr>
          <p:spPr>
            <a:xfrm rot="10800000" flipH="1">
              <a:off y="6685210" x="4572242"/>
              <a:ext cy="838199" cx="2927399"/>
            </a:xfrm>
            <a:prstGeom prst="straightConnector1">
              <a:avLst/>
            </a:prstGeom>
            <a:noFill/>
            <a:ln w="9525" cap="flat">
              <a:solidFill>
                <a:srgbClr val="0000FF"/>
              </a:solidFill>
              <a:prstDash val="dash"/>
              <a:round/>
              <a:headEnd w="med" len="med" type="none"/>
              <a:tailEnd w="med" len="med" type="none"/>
            </a:ln>
          </p:spPr>
        </p:cxnSp>
        <p:cxnSp>
          <p:nvCxnSpPr>
            <p:cNvPr id="1689" name="Shape 1689"/>
            <p:cNvCxnSpPr/>
            <p:nvPr/>
          </p:nvCxnSpPr>
          <p:spPr>
            <a:xfrm rot="10800000" flipH="1">
              <a:off y="6685810" x="4572242"/>
              <a:ext cy="837599" cx="3813300"/>
            </a:xfrm>
            <a:prstGeom prst="straightConnector1">
              <a:avLst/>
            </a:prstGeom>
            <a:noFill/>
            <a:ln w="9525" cap="flat">
              <a:solidFill>
                <a:srgbClr val="0000FF"/>
              </a:solidFill>
              <a:prstDash val="dash"/>
              <a:round/>
              <a:headEnd w="med" len="med" type="none"/>
              <a:tailEnd w="med" len="med" type="none"/>
            </a:ln>
          </p:spPr>
        </p:cxnSp>
        <p:cxnSp>
          <p:nvCxnSpPr>
            <p:cNvPr id="1690" name="Shape 1690"/>
            <p:cNvCxnSpPr/>
            <p:nvPr/>
          </p:nvCxnSpPr>
          <p:spPr>
            <a:xfrm rot="10800000">
              <a:off y="6683410" x="1809346"/>
              <a:ext cy="840000" cx="3831299"/>
            </a:xfrm>
            <a:prstGeom prst="straightConnector1">
              <a:avLst/>
            </a:prstGeom>
            <a:noFill/>
            <a:ln w="9525" cap="flat">
              <a:solidFill>
                <a:srgbClr val="A6A6A6"/>
              </a:solidFill>
              <a:prstDash val="solid"/>
              <a:round/>
              <a:headEnd w="med" len="med" type="none"/>
              <a:tailEnd w="med" len="med" type="none"/>
            </a:ln>
          </p:spPr>
        </p:cxnSp>
        <p:cxnSp>
          <p:nvCxnSpPr>
            <p:cNvPr id="1691" name="Shape 1691"/>
            <p:cNvCxnSpPr/>
            <p:nvPr/>
          </p:nvCxnSpPr>
          <p:spPr>
            <a:xfrm rot="10800000">
              <a:off y="6684035" x="3677264"/>
              <a:ext cy="840000" cx="3831299"/>
            </a:xfrm>
            <a:prstGeom prst="straightConnector1">
              <a:avLst/>
            </a:prstGeom>
            <a:noFill/>
            <a:ln w="9525" cap="flat">
              <a:solidFill>
                <a:srgbClr val="FF6600"/>
              </a:solidFill>
              <a:prstDash val="solid"/>
              <a:round/>
              <a:headEnd w="med" len="med" type="none"/>
              <a:tailEnd w="med" len="med" type="none"/>
            </a:ln>
          </p:spPr>
        </p:cxnSp>
        <p:cxnSp>
          <p:nvCxnSpPr>
            <p:cNvPr id="1692" name="Shape 1692"/>
            <p:cNvCxnSpPr/>
            <p:nvPr/>
          </p:nvCxnSpPr>
          <p:spPr>
            <a:xfrm rot="10800000">
              <a:off y="6685235" x="7499564"/>
              <a:ext cy="838799" cx="9000"/>
            </a:xfrm>
            <a:prstGeom prst="straightConnector1">
              <a:avLst/>
            </a:prstGeom>
            <a:noFill/>
            <a:ln w="9525" cap="flat">
              <a:solidFill>
                <a:srgbClr val="FF6600"/>
              </a:solidFill>
              <a:prstDash val="solid"/>
              <a:round/>
              <a:headEnd w="med" len="med" type="none"/>
              <a:tailEnd w="med" len="med" type="none"/>
            </a:ln>
          </p:spPr>
        </p:cxnSp>
        <p:cxnSp>
          <p:nvCxnSpPr>
            <p:cNvPr id="1693" name="Shape 1693"/>
            <p:cNvCxnSpPr/>
            <p:nvPr/>
          </p:nvCxnSpPr>
          <p:spPr>
            <a:xfrm rot="10800000">
              <a:off y="6684035" x="2695237"/>
              <a:ext cy="840000" cx="3831299"/>
            </a:xfrm>
            <a:prstGeom prst="straightConnector1">
              <a:avLst/>
            </a:prstGeom>
            <a:noFill/>
            <a:ln w="9525" cap="flat">
              <a:solidFill>
                <a:srgbClr val="A6A6A6"/>
              </a:solidFill>
              <a:prstDash val="solid"/>
              <a:round/>
              <a:headEnd w="med" len="med" type="none"/>
              <a:tailEnd w="med" len="med" type="none"/>
            </a:ln>
          </p:spPr>
        </p:cxnSp>
        <p:cxnSp>
          <p:nvCxnSpPr>
            <p:cNvPr id="1694" name="Shape 1694"/>
            <p:cNvCxnSpPr/>
            <p:nvPr/>
          </p:nvCxnSpPr>
          <p:spPr>
            <a:xfrm rot="10800000">
              <a:off y="6684663" x="4563154"/>
              <a:ext cy="840000" cx="3831299"/>
            </a:xfrm>
            <a:prstGeom prst="straightConnector1">
              <a:avLst/>
            </a:prstGeom>
            <a:noFill/>
            <a:ln w="9525" cap="flat">
              <a:solidFill>
                <a:srgbClr val="FF6600"/>
              </a:solidFill>
              <a:prstDash val="solid"/>
              <a:round/>
              <a:headEnd w="med" len="med" type="none"/>
              <a:tailEnd w="med" len="med" type="none"/>
            </a:ln>
          </p:spPr>
        </p:cxnSp>
        <p:cxnSp>
          <p:nvCxnSpPr>
            <p:cNvPr id="1695" name="Shape 1695"/>
            <p:cNvCxnSpPr/>
            <p:nvPr/>
          </p:nvCxnSpPr>
          <p:spPr>
            <a:xfrm rot="10800000">
              <a:off y="6685863" x="8385454"/>
              <a:ext cy="838799" cx="9000"/>
            </a:xfrm>
            <a:prstGeom prst="straightConnector1">
              <a:avLst/>
            </a:prstGeom>
            <a:noFill/>
            <a:ln w="9525" cap="flat">
              <a:solidFill>
                <a:srgbClr val="FF6600"/>
              </a:solidFill>
              <a:prstDash val="solid"/>
              <a:round/>
              <a:headEnd w="med" len="med" type="none"/>
              <a:tailEnd w="med" len="med" type="none"/>
            </a:ln>
          </p:spPr>
        </p:cxnSp>
        <p:sp>
          <p:nvSpPr>
            <p:cNvPr id="1696" name="Shape 1696"/>
            <p:cNvSpPr/>
            <p:nvPr/>
          </p:nvSpPr>
          <p:spPr>
            <a:xfrm>
              <a:off y="7522157" x="1516183"/>
              <a:ext cy="376499" cx="606299"/>
            </a:xfrm>
            <a:prstGeom prst="rect">
              <a:avLst/>
            </a:prstGeom>
            <a:solidFill>
              <a:srgbClr val="FFFFFF"/>
            </a:solidFill>
            <a:ln w="12700"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97" name="Shape 1697"/>
            <p:cNvSpPr/>
            <p:nvPr/>
          </p:nvSpPr>
          <p:spPr>
            <a:xfrm>
              <a:off y="7522157" x="2401196"/>
              <a:ext cy="376499" cx="606299"/>
            </a:xfrm>
            <a:prstGeom prst="rect">
              <a:avLst/>
            </a:prstGeom>
            <a:solidFill>
              <a:srgbClr val="FFFFFF"/>
            </a:solidFill>
            <a:ln w="12700"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98" name="Shape 1698"/>
            <p:cNvSpPr/>
            <p:nvPr/>
          </p:nvSpPr>
          <p:spPr>
            <a:xfrm>
              <a:off y="6308944" x="1506298"/>
              <a:ext cy="376499" cx="606299"/>
            </a:xfrm>
            <a:prstGeom prst="rect">
              <a:avLst/>
            </a:prstGeom>
            <a:solidFill>
              <a:srgbClr val="FFFFFF"/>
            </a:solidFill>
            <a:ln w="12700"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699" name="Shape 1699"/>
            <p:cNvSpPr/>
            <p:nvPr/>
          </p:nvSpPr>
          <p:spPr>
            <a:xfrm>
              <a:off y="6309380" x="2391311"/>
              <a:ext cy="376499" cx="606299"/>
            </a:xfrm>
            <a:prstGeom prst="rect">
              <a:avLst/>
            </a:prstGeom>
            <a:solidFill>
              <a:srgbClr val="FFFFFF"/>
            </a:solidFill>
            <a:ln w="12700"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700" name="Shape 1700"/>
            <p:cNvSpPr/>
            <p:nvPr/>
          </p:nvSpPr>
          <p:spPr>
            <a:xfrm>
              <a:off y="6309380" x="3371641"/>
              <a:ext cy="376499" cx="606299"/>
            </a:xfrm>
            <a:prstGeom prst="rect">
              <a:avLst/>
            </a:prstGeom>
            <a:solidFill>
              <a:srgbClr val="FFFFFF"/>
            </a:solidFill>
            <a:ln w="12700"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701" name="Shape 1701"/>
            <p:cNvSpPr/>
            <p:nvPr/>
          </p:nvSpPr>
          <p:spPr>
            <a:xfrm>
              <a:off y="6308944" x="4259228"/>
              <a:ext cy="376499" cx="606299"/>
            </a:xfrm>
            <a:prstGeom prst="rect">
              <a:avLst/>
            </a:prstGeom>
            <a:solidFill>
              <a:srgbClr val="FFFFFF"/>
            </a:solidFill>
            <a:ln w="12700"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702" name="Shape 1702"/>
            <p:cNvSpPr/>
            <p:nvPr/>
          </p:nvSpPr>
          <p:spPr>
            <a:xfrm>
              <a:off y="7524663" x="5338396"/>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703" name="Shape 1703"/>
            <p:cNvSpPr/>
            <p:nvPr/>
          </p:nvSpPr>
          <p:spPr>
            <a:xfrm>
              <a:off y="7524663" x="6223410"/>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704" name="Shape 1704"/>
            <p:cNvSpPr/>
            <p:nvPr/>
          </p:nvSpPr>
          <p:spPr>
            <a:xfrm>
              <a:off y="8519725" x="5332105"/>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705" name="Shape 1705"/>
            <p:cNvSpPr/>
            <p:nvPr/>
          </p:nvSpPr>
          <p:spPr>
            <a:xfrm>
              <a:off y="8519725" x="7193853"/>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706" name="Shape 1706"/>
            <p:cNvSpPr/>
            <p:nvPr/>
          </p:nvSpPr>
          <p:spPr>
            <a:xfrm>
              <a:off y="9351867" x="5325935"/>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707" name="Shape 1707"/>
            <p:cNvSpPr/>
            <p:nvPr/>
          </p:nvSpPr>
          <p:spPr>
            <a:xfrm>
              <a:off y="9354371" x="6214403"/>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708" name="Shape 1708"/>
            <p:cNvSpPr/>
            <p:nvPr/>
          </p:nvSpPr>
          <p:spPr>
            <a:xfrm>
              <a:off y="9351867" x="7193853"/>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709" name="Shape 1709"/>
            <p:cNvSpPr/>
            <p:nvPr/>
          </p:nvSpPr>
          <p:spPr>
            <a:xfrm>
              <a:off y="9351867" x="8082320"/>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710" name="Shape 1710"/>
            <p:cNvSpPr/>
            <p:nvPr/>
          </p:nvSpPr>
          <p:spPr>
            <a:xfrm>
              <a:off y="7524663" x="7205436"/>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711" name="Shape 1711"/>
            <p:cNvSpPr/>
            <p:nvPr/>
          </p:nvSpPr>
          <p:spPr>
            <a:xfrm>
              <a:off y="7527235" x="8092204"/>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712" name="Shape 1712"/>
            <p:cNvSpPr/>
            <p:nvPr/>
          </p:nvSpPr>
          <p:spPr>
            <a:xfrm>
              <a:off y="8520352" x="6214403"/>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713" name="Shape 1713"/>
            <p:cNvSpPr/>
            <p:nvPr/>
          </p:nvSpPr>
          <p:spPr>
            <a:xfrm>
              <a:off y="8524803" x="8079745"/>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714" name="Shape 1714"/>
            <p:cNvSpPr/>
            <p:nvPr/>
          </p:nvSpPr>
          <p:spPr>
            <a:xfrm>
              <a:off y="8522228" x="3371641"/>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715" name="Shape 1715"/>
            <p:cNvSpPr/>
            <p:nvPr/>
          </p:nvSpPr>
          <p:spPr>
            <a:xfrm>
              <a:off y="8519725" x="4257532"/>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716" name="Shape 1716"/>
            <p:cNvSpPr/>
            <p:nvPr/>
          </p:nvSpPr>
          <p:spPr>
            <a:xfrm>
              <a:off y="9368150" x="3371641"/>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717" name="Shape 1717"/>
            <p:cNvSpPr/>
            <p:nvPr/>
          </p:nvSpPr>
          <p:spPr>
            <a:xfrm>
              <a:off y="9368150" x="4269114"/>
              <a:ext cy="376499" cx="606299"/>
            </a:xfrm>
            <a:prstGeom prst="rect">
              <a:avLst/>
            </a:prstGeom>
            <a:noFill/>
            <a:ln w="5715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718" name="Shape 1718"/>
            <p:cNvSpPr txBox="1"/>
            <p:nvPr/>
          </p:nvSpPr>
          <p:spPr>
            <a:xfrm>
              <a:off y="7355831" x="1650833"/>
              <a:ext cy="584700" cx="4958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3200" lang="en" i="1">
                  <a:solidFill>
                    <a:schemeClr val="dk1"/>
                  </a:solidFill>
                  <a:latin typeface="Calibri"/>
                  <a:ea typeface="Calibri"/>
                  <a:cs typeface="Calibri"/>
                  <a:sym typeface="Calibri"/>
                </a:rPr>
                <a:t>u</a:t>
              </a:r>
            </a:p>
          </p:txBody>
        </p:sp>
        <p:cxnSp>
          <p:nvCxnSpPr>
            <p:cNvPr id="1719" name="Shape 1719"/>
            <p:cNvCxnSpPr/>
            <p:nvPr/>
          </p:nvCxnSpPr>
          <p:spPr>
            <a:xfrm rot="10800000" flipH="1">
              <a:off y="7899352" x="2695316"/>
              <a:ext cy="621000" cx="990900"/>
            </a:xfrm>
            <a:prstGeom prst="straightConnector1">
              <a:avLst/>
            </a:prstGeom>
            <a:noFill/>
            <a:ln w="76200" cap="flat">
              <a:solidFill>
                <a:srgbClr val="660066"/>
              </a:solidFill>
              <a:prstDash val="dash"/>
              <a:round/>
              <a:headEnd w="med" len="med" type="none"/>
              <a:tailEnd w="med" len="med" type="none"/>
            </a:ln>
          </p:spPr>
        </p:cxnSp>
        <p:cxnSp>
          <p:nvCxnSpPr>
            <p:cNvPr id="1720" name="Shape 1720"/>
            <p:cNvCxnSpPr/>
            <p:nvPr/>
          </p:nvCxnSpPr>
          <p:spPr>
            <a:xfrm rot="10800000" flipH="1">
              <a:off y="7899352" x="3677342"/>
              <a:ext cy="621000" cx="9000"/>
            </a:xfrm>
            <a:prstGeom prst="straightConnector1">
              <a:avLst/>
            </a:prstGeom>
            <a:noFill/>
            <a:ln w="76200" cap="flat">
              <a:solidFill>
                <a:srgbClr val="660066"/>
              </a:solidFill>
              <a:prstDash val="solid"/>
              <a:round/>
              <a:headEnd w="med" len="med" type="none"/>
              <a:tailEnd w="med" len="med" type="none"/>
            </a:ln>
          </p:spPr>
        </p:cxnSp>
        <p:cxnSp>
          <p:nvCxnSpPr>
            <p:cNvPr id="1721" name="Shape 1721"/>
            <p:cNvCxnSpPr/>
            <p:nvPr/>
          </p:nvCxnSpPr>
          <p:spPr>
            <a:xfrm rot="10800000" flipH="1">
              <a:off y="6684584" x="3686351"/>
              <a:ext cy="838199" cx="1945200"/>
            </a:xfrm>
            <a:prstGeom prst="straightConnector1">
              <a:avLst/>
            </a:prstGeom>
            <a:noFill/>
            <a:ln w="76200" cap="flat">
              <a:solidFill>
                <a:srgbClr val="660066"/>
              </a:solidFill>
              <a:prstDash val="dash"/>
              <a:round/>
              <a:headEnd w="med" len="med" type="none"/>
              <a:tailEnd w="med" len="med" type="none"/>
            </a:ln>
          </p:spPr>
        </p:cxnSp>
        <p:cxnSp>
          <p:nvCxnSpPr>
            <p:cNvPr id="1722" name="Shape 1722"/>
            <p:cNvCxnSpPr/>
            <p:nvPr/>
          </p:nvCxnSpPr>
          <p:spPr>
            <a:xfrm rot="10800000" flipH="1">
              <a:off y="6685184" x="3686351"/>
              <a:ext cy="837599" cx="2831100"/>
            </a:xfrm>
            <a:prstGeom prst="straightConnector1">
              <a:avLst/>
            </a:prstGeom>
            <a:noFill/>
            <a:ln w="76200" cap="flat">
              <a:solidFill>
                <a:srgbClr val="660066"/>
              </a:solidFill>
              <a:prstDash val="dash"/>
              <a:round/>
              <a:headEnd w="med" len="med" type="none"/>
              <a:tailEnd w="med" len="med" type="none"/>
            </a:ln>
          </p:spPr>
        </p:cxnSp>
        <p:cxnSp>
          <p:nvCxnSpPr>
            <p:cNvPr id="1723" name="Shape 1723"/>
            <p:cNvCxnSpPr/>
            <p:nvPr/>
          </p:nvCxnSpPr>
          <p:spPr>
            <a:xfrm rot="10800000">
              <a:off y="6684610" x="5631644"/>
              <a:ext cy="838799" cx="9000"/>
            </a:xfrm>
            <a:prstGeom prst="straightConnector1">
              <a:avLst/>
            </a:prstGeom>
            <a:noFill/>
            <a:ln w="76200" cap="flat">
              <a:solidFill>
                <a:srgbClr val="660066"/>
              </a:solidFill>
              <a:prstDash val="solid"/>
              <a:round/>
              <a:headEnd w="med" len="med" type="none"/>
              <a:tailEnd w="med" len="med" type="none"/>
            </a:ln>
          </p:spPr>
        </p:cxnSp>
        <p:cxnSp>
          <p:nvCxnSpPr>
            <p:cNvPr id="1724" name="Shape 1724"/>
            <p:cNvCxnSpPr/>
            <p:nvPr/>
          </p:nvCxnSpPr>
          <p:spPr>
            <a:xfrm rot="10800000">
              <a:off y="6685235" x="6517537"/>
              <a:ext cy="838799" cx="9000"/>
            </a:xfrm>
            <a:prstGeom prst="straightConnector1">
              <a:avLst/>
            </a:prstGeom>
            <a:noFill/>
            <a:ln w="76200" cap="flat">
              <a:solidFill>
                <a:srgbClr val="660066"/>
              </a:solidFill>
              <a:prstDash val="solid"/>
              <a:round/>
              <a:headEnd w="med" len="med" type="none"/>
              <a:tailEnd w="med" len="med" type="none"/>
            </a:ln>
          </p:spPr>
        </p:cxnSp>
      </p:grpSp>
      <p:sp>
        <p:nvSpPr>
          <p:cNvPr id="1725" name="Shape 1725"/>
          <p:cNvSpPr/>
          <p:nvPr/>
        </p:nvSpPr>
        <p:spPr>
          <a:xfrm>
            <a:off y="3037218" x="1085269"/>
            <a:ext cy="411599" cx="402300"/>
          </a:xfrm>
          <a:prstGeom prst="mathMultiply">
            <a:avLst>
              <a:gd fmla="val 23520" name="adj1"/>
            </a:avLst>
          </a:prstGeom>
          <a:solidFill>
            <a:srgbClr val="FF0000"/>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611"/>
                                        </p:tgtEl>
                                        <p:attrNameLst>
                                          <p:attrName>style.visibility</p:attrName>
                                        </p:attrNameLst>
                                      </p:cBhvr>
                                      <p:to>
                                        <p:strVal val="visible"/>
                                      </p:to>
                                    </p:set>
                                    <p:animEffect transition="in" filter="fade">
                                      <p:cBhvr>
                                        <p:cTn dur="500"/>
                                        <p:tgtEl>
                                          <p:spTgt spid="1611"/>
                                        </p:tgtEl>
                                      </p:cBhvr>
                                    </p:animEffect>
                                  </p:childTnLst>
                                </p:cTn>
                              </p:par>
                              <p:par>
                                <p:cTn presetID="10" fill="hold" presetSubtype="0" presetClass="entr" nodeType="withEffect">
                                  <p:stCondLst>
                                    <p:cond delay="0"/>
                                  </p:stCondLst>
                                  <p:childTnLst>
                                    <p:set>
                                      <p:cBhvr>
                                        <p:cTn dur="1" fill="hold">
                                          <p:stCondLst>
                                            <p:cond delay="0"/>
                                          </p:stCondLst>
                                        </p:cTn>
                                        <p:tgtEl>
                                          <p:spTgt spid="1612"/>
                                        </p:tgtEl>
                                        <p:attrNameLst>
                                          <p:attrName>style.visibility</p:attrName>
                                        </p:attrNameLst>
                                      </p:cBhvr>
                                      <p:to>
                                        <p:strVal val="visible"/>
                                      </p:to>
                                    </p:set>
                                    <p:animEffect transition="in" filter="fade">
                                      <p:cBhvr>
                                        <p:cTn dur="500"/>
                                        <p:tgtEl>
                                          <p:spTgt spid="1612"/>
                                        </p:tgtEl>
                                      </p:cBhvr>
                                    </p:animEffect>
                                  </p:childTnLst>
                                </p:cTn>
                              </p:par>
                              <p:par>
                                <p:cTn presetID="10" fill="hold" presetSubtype="0" presetClass="entr" nodeType="withEffect">
                                  <p:stCondLst>
                                    <p:cond delay="0"/>
                                  </p:stCondLst>
                                  <p:childTnLst>
                                    <p:set>
                                      <p:cBhvr>
                                        <p:cTn dur="1" fill="hold">
                                          <p:stCondLst>
                                            <p:cond delay="0"/>
                                          </p:stCondLst>
                                        </p:cTn>
                                        <p:tgtEl>
                                          <p:spTgt spid="1613"/>
                                        </p:tgtEl>
                                        <p:attrNameLst>
                                          <p:attrName>style.visibility</p:attrName>
                                        </p:attrNameLst>
                                      </p:cBhvr>
                                      <p:to>
                                        <p:strVal val="visible"/>
                                      </p:to>
                                    </p:set>
                                    <p:animEffect transition="in" filter="fade">
                                      <p:cBhvr>
                                        <p:cTn dur="500"/>
                                        <p:tgtEl>
                                          <p:spTgt spid="1613"/>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614"/>
                                        </p:tgtEl>
                                        <p:attrNameLst>
                                          <p:attrName>style.visibility</p:attrName>
                                        </p:attrNameLst>
                                      </p:cBhvr>
                                      <p:to>
                                        <p:strVal val="visible"/>
                                      </p:to>
                                    </p:set>
                                    <p:animEffect transition="in" filter="fade">
                                      <p:cBhvr>
                                        <p:cTn dur="500"/>
                                        <p:tgtEl>
                                          <p:spTgt spid="1614"/>
                                        </p:tgtEl>
                                      </p:cBhvr>
                                    </p:animEffect>
                                  </p:childTnLst>
                                </p:cTn>
                              </p:par>
                              <p:par>
                                <p:cTn presetID="10" fill="hold" presetSubtype="0" presetClass="entr" nodeType="withEffect">
                                  <p:stCondLst>
                                    <p:cond delay="0"/>
                                  </p:stCondLst>
                                  <p:childTnLst>
                                    <p:set>
                                      <p:cBhvr>
                                        <p:cTn dur="1" fill="hold">
                                          <p:stCondLst>
                                            <p:cond delay="0"/>
                                          </p:stCondLst>
                                        </p:cTn>
                                        <p:tgtEl>
                                          <p:spTgt spid="1615"/>
                                        </p:tgtEl>
                                        <p:attrNameLst>
                                          <p:attrName>style.visibility</p:attrName>
                                        </p:attrNameLst>
                                      </p:cBhvr>
                                      <p:to>
                                        <p:strVal val="visible"/>
                                      </p:to>
                                    </p:set>
                                    <p:animEffect transition="in" filter="fade">
                                      <p:cBhvr>
                                        <p:cTn dur="500"/>
                                        <p:tgtEl>
                                          <p:spTgt spid="1615"/>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620"/>
                                        </p:tgtEl>
                                        <p:attrNameLst>
                                          <p:attrName>style.visibility</p:attrName>
                                        </p:attrNameLst>
                                      </p:cBhvr>
                                      <p:to>
                                        <p:strVal val="visible"/>
                                      </p:to>
                                    </p:set>
                                    <p:animEffect transition="in" filter="fade">
                                      <p:cBhvr>
                                        <p:cTn dur="1"/>
                                        <p:tgtEl>
                                          <p:spTgt spid="16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0" name="Shape 1730"/>
        <p:cNvGrpSpPr/>
        <p:nvPr/>
      </p:nvGrpSpPr>
      <p:grpSpPr>
        <a:xfrm>
          <a:off y="0" x="0"/>
          <a:ext cy="0" cx="0"/>
          <a:chOff y="0" x="0"/>
          <a:chExt cy="0" cx="0"/>
        </a:xfrm>
      </p:grpSpPr>
      <p:sp>
        <p:nvSpPr>
          <p:cNvPr id="1731" name="Shape 1731"/>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 i="0">
                <a:solidFill>
                  <a:schemeClr val="dk1"/>
                </a:solidFill>
                <a:latin typeface="Calibri"/>
                <a:ea typeface="Calibri"/>
                <a:cs typeface="Calibri"/>
                <a:sym typeface="Calibri"/>
              </a:rPr>
              <a:t>Centralized Scheduler</a:t>
            </a:r>
          </a:p>
        </p:txBody>
      </p:sp>
      <p:sp>
        <p:nvSpPr>
          <p:cNvPr id="1732" name="Shape 1732"/>
          <p:cNvSpPr txBox="1"/>
          <p:nvPr>
            <p:ph idx="1" type="body"/>
          </p:nvPr>
        </p:nvSpPr>
        <p:spPr>
          <a:xfrm>
            <a:off y="1600200" x="457200"/>
            <a:ext cy="4526100" cx="8229600"/>
          </a:xfrm>
          <a:prstGeom prst="rect">
            <a:avLst/>
          </a:prstGeom>
          <a:noFill/>
          <a:ln>
            <a:noFill/>
          </a:ln>
        </p:spPr>
        <p:txBody>
          <a:bodyPr bIns="45700" rIns="91425" lIns="91425" tIns="45700" anchor="ctr" anchorCtr="0">
            <a:noAutofit/>
          </a:bodyPr>
          <a:lstStyle/>
          <a:p>
            <a:pPr algn="l" rtl="0" lvl="0" marR="0" indent="-342900" marL="342900">
              <a:spcBef>
                <a:spcPts val="0"/>
              </a:spcBef>
              <a:buClr>
                <a:schemeClr val="dk1"/>
              </a:buClr>
              <a:buSzPct val="100000"/>
              <a:buFont typeface="Calibri"/>
              <a:buChar char="•"/>
            </a:pPr>
            <a:r>
              <a:rPr strike="noStrike" u="none" b="0" cap="none" baseline="0" sz="3600" lang="en" i="0">
                <a:solidFill>
                  <a:schemeClr val="dk1"/>
                </a:solidFill>
                <a:latin typeface="Calibri"/>
                <a:ea typeface="Calibri"/>
                <a:cs typeface="Calibri"/>
                <a:sym typeface="Calibri"/>
              </a:rPr>
              <a:t>Related to existing work (Hedera, MicroTE)</a:t>
            </a:r>
          </a:p>
          <a:p>
            <a:pPr algn="l" rtl="0" lvl="0" marR="0" indent="-342900" marL="342900">
              <a:spcBef>
                <a:spcPts val="720"/>
              </a:spcBef>
              <a:buClr>
                <a:schemeClr val="dk1"/>
              </a:buClr>
              <a:buSzPct val="100000"/>
              <a:buFont typeface="Calibri"/>
              <a:buChar char="•"/>
            </a:pPr>
            <a:r>
              <a:rPr strike="noStrike" u="none" b="0" cap="none" baseline="0" sz="3600" lang="en" i="0">
                <a:solidFill>
                  <a:schemeClr val="dk1"/>
                </a:solidFill>
                <a:latin typeface="Calibri"/>
                <a:ea typeface="Calibri"/>
                <a:cs typeface="Calibri"/>
                <a:sym typeface="Calibri"/>
              </a:rPr>
              <a:t>Gather traffic matrices</a:t>
            </a:r>
          </a:p>
          <a:p>
            <a:pPr algn="l" rtl="0" lvl="0" marR="0" indent="-342900" marL="342900">
              <a:spcBef>
                <a:spcPts val="720"/>
              </a:spcBef>
              <a:buClr>
                <a:schemeClr val="dk1"/>
              </a:buClr>
              <a:buSzPct val="100000"/>
              <a:buFont typeface="Calibri"/>
              <a:buChar char="•"/>
            </a:pPr>
            <a:r>
              <a:rPr strike="noStrike" u="none" b="0" cap="none" baseline="0" sz="3600" lang="en" i="0">
                <a:solidFill>
                  <a:schemeClr val="dk1"/>
                </a:solidFill>
                <a:latin typeface="Calibri"/>
                <a:ea typeface="Calibri"/>
                <a:cs typeface="Calibri"/>
                <a:sym typeface="Calibri"/>
              </a:rPr>
              <a:t>Place </a:t>
            </a:r>
            <a:r>
              <a:rPr strike="noStrike" u="none" b="1" cap="none" baseline="0" sz="3600" lang="en" i="0">
                <a:solidFill>
                  <a:schemeClr val="dk1"/>
                </a:solidFill>
                <a:latin typeface="Calibri"/>
                <a:ea typeface="Calibri"/>
                <a:cs typeface="Calibri"/>
                <a:sym typeface="Calibri"/>
              </a:rPr>
              <a:t>long-lived </a:t>
            </a:r>
            <a:r>
              <a:rPr strike="noStrike" u="none" b="0" cap="none" baseline="0" sz="3600" lang="en" i="0">
                <a:solidFill>
                  <a:schemeClr val="dk1"/>
                </a:solidFill>
                <a:latin typeface="Calibri"/>
                <a:ea typeface="Calibri"/>
                <a:cs typeface="Calibri"/>
                <a:sym typeface="Calibri"/>
              </a:rPr>
              <a:t>flows based on their size</a:t>
            </a:r>
          </a:p>
          <a:p>
            <a:pPr algn="l" rtl="0" lvl="0" marR="0" indent="-342900" marL="342900">
              <a:spcBef>
                <a:spcPts val="720"/>
              </a:spcBef>
              <a:buClr>
                <a:schemeClr val="dk1"/>
              </a:buClr>
              <a:buSzPct val="100000"/>
              <a:buFont typeface="Calibri"/>
              <a:buChar char="•"/>
            </a:pPr>
            <a:r>
              <a:rPr strike="noStrike" u="none" b="0" cap="none" baseline="0" sz="3600" lang="en" i="0">
                <a:solidFill>
                  <a:schemeClr val="dk1"/>
                </a:solidFill>
                <a:latin typeface="Calibri"/>
                <a:ea typeface="Calibri"/>
                <a:cs typeface="Calibri"/>
                <a:sym typeface="Calibri"/>
              </a:rPr>
              <a:t>Place </a:t>
            </a:r>
            <a:r>
              <a:rPr strike="noStrike" u="none" b="1" cap="none" baseline="0" sz="3600" lang="en" i="0">
                <a:solidFill>
                  <a:schemeClr val="dk1"/>
                </a:solidFill>
                <a:latin typeface="Calibri"/>
                <a:ea typeface="Calibri"/>
                <a:cs typeface="Calibri"/>
                <a:sym typeface="Calibri"/>
              </a:rPr>
              <a:t>shorter</a:t>
            </a:r>
            <a:r>
              <a:rPr strike="noStrike" u="none" b="0" cap="none" baseline="0" sz="3600" lang="en" i="0">
                <a:solidFill>
                  <a:schemeClr val="dk1"/>
                </a:solidFill>
                <a:latin typeface="Calibri"/>
                <a:ea typeface="Calibri"/>
                <a:cs typeface="Calibri"/>
                <a:sym typeface="Calibri"/>
              </a:rPr>
              <a:t> flows with weighted ECMP</a:t>
            </a:r>
          </a:p>
          <a:p>
            <a:pPr algn="l" rtl="0" lvl="0" marR="0" indent="-88900" marL="342900">
              <a:spcBef>
                <a:spcPts val="800"/>
              </a:spcBef>
              <a:buClr>
                <a:schemeClr val="dk1"/>
              </a:buClr>
              <a:buFont typeface="Calibri"/>
              <a:buNone/>
            </a:pPr>
            <a:r>
              <a:t/>
            </a:r>
            <a:endParaRPr strike="noStrike" u="none" b="0" cap="none" baseline="0" sz="4000" i="0">
              <a:solidFill>
                <a:schemeClr val="dk1"/>
              </a:solidFill>
              <a:latin typeface="Calibri"/>
              <a:ea typeface="Calibri"/>
              <a:cs typeface="Calibri"/>
              <a:sym typeface="Calibri"/>
            </a:endParaRPr>
          </a:p>
        </p:txBody>
      </p:sp>
      <p:sp>
        <p:nvSpPr>
          <p:cNvPr id="1733" name="Shape 1733"/>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8" name="Shape 1738"/>
        <p:cNvGrpSpPr/>
        <p:nvPr/>
      </p:nvGrpSpPr>
      <p:grpSpPr>
        <a:xfrm>
          <a:off y="0" x="0"/>
          <a:ext cy="0" cx="0"/>
          <a:chOff y="0" x="0"/>
          <a:chExt cy="0" cx="0"/>
        </a:xfrm>
      </p:grpSpPr>
      <p:sp>
        <p:nvSpPr>
          <p:cNvPr id="1739" name="Shape 1739"/>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 i="0">
                <a:solidFill>
                  <a:schemeClr val="dk1"/>
                </a:solidFill>
                <a:latin typeface="Calibri"/>
                <a:ea typeface="Calibri"/>
                <a:cs typeface="Calibri"/>
                <a:sym typeface="Calibri"/>
              </a:rPr>
              <a:t>Outline</a:t>
            </a:r>
          </a:p>
        </p:txBody>
      </p:sp>
      <p:sp>
        <p:nvSpPr>
          <p:cNvPr id="1740" name="Shape 1740"/>
          <p:cNvSpPr txBox="1"/>
          <p:nvPr>
            <p:ph idx="1" type="body"/>
          </p:nvPr>
        </p:nvSpPr>
        <p:spPr>
          <a:xfrm>
            <a:off y="1600200" x="457200"/>
            <a:ext cy="4526100" cx="8229600"/>
          </a:xfrm>
          <a:prstGeom prst="rect">
            <a:avLst/>
          </a:prstGeom>
          <a:noFill/>
          <a:ln>
            <a:noFill/>
          </a:ln>
        </p:spPr>
        <p:txBody>
          <a:bodyPr bIns="45700" rIns="91425" lIns="91425" tIns="45700" anchor="t" anchorCtr="0">
            <a:noAutofit/>
          </a:bodyPr>
          <a:lstStyle/>
          <a:p>
            <a:pPr algn="l" rtl="0" lvl="0" marR="0" indent="-342900" marL="342900">
              <a:spcBef>
                <a:spcPts val="0"/>
              </a:spcBef>
              <a:buClr>
                <a:srgbClr val="BFBFBF"/>
              </a:buClr>
              <a:buSzPct val="100000"/>
              <a:buFont typeface="Calibri"/>
              <a:buChar char="•"/>
            </a:pPr>
            <a:r>
              <a:rPr strike="noStrike" u="none" b="0" cap="none" baseline="0" sz="3600" lang="en" i="0">
                <a:solidFill>
                  <a:srgbClr val="BFBFBF"/>
                </a:solidFill>
                <a:latin typeface="Calibri"/>
                <a:ea typeface="Calibri"/>
                <a:cs typeface="Calibri"/>
                <a:sym typeface="Calibri"/>
              </a:rPr>
              <a:t>Motivation &amp; Approach</a:t>
            </a:r>
          </a:p>
          <a:p>
            <a:pPr algn="l" rtl="0" lvl="0" marR="0" indent="-342900" marL="342900">
              <a:spcBef>
                <a:spcPts val="720"/>
              </a:spcBef>
              <a:buClr>
                <a:srgbClr val="BFBFBF"/>
              </a:buClr>
              <a:buSzPct val="100000"/>
              <a:buFont typeface="Calibri"/>
              <a:buChar char="•"/>
            </a:pPr>
            <a:r>
              <a:rPr strike="noStrike" u="none" b="0" cap="none" baseline="0" sz="3600" lang="en" i="0">
                <a:solidFill>
                  <a:srgbClr val="BFBFBF"/>
                </a:solidFill>
                <a:latin typeface="Calibri"/>
                <a:ea typeface="Calibri"/>
                <a:cs typeface="Calibri"/>
                <a:sym typeface="Calibri"/>
              </a:rPr>
              <a:t>Topology: AB FatTree</a:t>
            </a:r>
          </a:p>
          <a:p>
            <a:pPr algn="l" rtl="0" lvl="0" marR="0" indent="-342900" marL="342900">
              <a:spcBef>
                <a:spcPts val="720"/>
              </a:spcBef>
              <a:buClr>
                <a:srgbClr val="BFBFBF"/>
              </a:buClr>
              <a:buSzPct val="100000"/>
              <a:buFont typeface="Calibri"/>
              <a:buChar char="•"/>
            </a:pPr>
            <a:r>
              <a:rPr strike="noStrike" u="none" b="0" cap="none" baseline="0" sz="3600" lang="en" i="0">
                <a:solidFill>
                  <a:srgbClr val="BFBFBF"/>
                </a:solidFill>
                <a:latin typeface="Calibri"/>
                <a:ea typeface="Calibri"/>
                <a:cs typeface="Calibri"/>
                <a:sym typeface="Calibri"/>
              </a:rPr>
              <a:t>Cascaded Failover Protocols</a:t>
            </a:r>
          </a:p>
          <a:p>
            <a:pPr algn="l" rtl="0" lvl="0" marR="0" indent="-342900" marL="342900">
              <a:spcBef>
                <a:spcPts val="720"/>
              </a:spcBef>
              <a:buClr>
                <a:schemeClr val="dk1"/>
              </a:buClr>
              <a:buSzPct val="100000"/>
              <a:buFont typeface="Calibri"/>
              <a:buChar char="•"/>
            </a:pPr>
            <a:r>
              <a:rPr strike="noStrike" u="none" b="0" cap="none" baseline="0" sz="3600" lang="en" i="0">
                <a:solidFill>
                  <a:schemeClr val="dk1"/>
                </a:solidFill>
                <a:latin typeface="Calibri"/>
                <a:ea typeface="Calibri"/>
                <a:cs typeface="Calibri"/>
                <a:sym typeface="Calibri"/>
              </a:rPr>
              <a:t>Evaluation</a:t>
            </a:r>
          </a:p>
          <a:p>
            <a:pPr algn="l" rtl="0" lvl="0" marR="0" indent="-342900" marL="342900">
              <a:spcBef>
                <a:spcPts val="720"/>
              </a:spcBef>
              <a:buClr>
                <a:schemeClr val="dk1"/>
              </a:buClr>
              <a:buSzPct val="100000"/>
              <a:buFont typeface="Calibri"/>
              <a:buChar char="•"/>
            </a:pPr>
            <a:r>
              <a:rPr strike="noStrike" u="none" b="0" cap="none" baseline="0" sz="3600" lang="en" i="0">
                <a:solidFill>
                  <a:schemeClr val="dk1"/>
                </a:solidFill>
                <a:latin typeface="Calibri"/>
                <a:ea typeface="Calibri"/>
                <a:cs typeface="Calibri"/>
                <a:sym typeface="Calibri"/>
              </a:rPr>
              <a:t>Conclusion</a:t>
            </a:r>
          </a:p>
          <a:p>
            <a:pPr algn="l" rtl="0" lvl="0" marR="0" indent="-139700" marL="342900">
              <a:spcBef>
                <a:spcPts val="640"/>
              </a:spcBef>
              <a:buClr>
                <a:schemeClr val="dk1"/>
              </a:buClr>
              <a:buFont typeface="Calibri"/>
              <a:buNone/>
            </a:pPr>
            <a:r>
              <a:t/>
            </a:r>
            <a:endParaRPr strike="noStrike" u="none" b="0" cap="none" baseline="0" sz="3200" i="0">
              <a:solidFill>
                <a:schemeClr val="dk1"/>
              </a:solidFill>
              <a:latin typeface="Calibri"/>
              <a:ea typeface="Calibri"/>
              <a:cs typeface="Calibri"/>
              <a:sym typeface="Calibri"/>
            </a:endParaRPr>
          </a:p>
        </p:txBody>
      </p:sp>
      <p:sp>
        <p:nvSpPr>
          <p:cNvPr id="1741" name="Shape 1741"/>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6" name="Shape 1746"/>
        <p:cNvGrpSpPr/>
        <p:nvPr/>
      </p:nvGrpSpPr>
      <p:grpSpPr>
        <a:xfrm>
          <a:off y="0" x="0"/>
          <a:ext cy="0" cx="0"/>
          <a:chOff y="0" x="0"/>
          <a:chExt cy="0" cx="0"/>
        </a:xfrm>
      </p:grpSpPr>
      <p:sp>
        <p:nvSpPr>
          <p:cNvPr id="1747" name="Shape 1747"/>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 i="0">
                <a:solidFill>
                  <a:schemeClr val="dk1"/>
                </a:solidFill>
                <a:latin typeface="Calibri"/>
                <a:ea typeface="Calibri"/>
                <a:cs typeface="Calibri"/>
                <a:sym typeface="Calibri"/>
              </a:rPr>
              <a:t>Evaluation</a:t>
            </a:r>
          </a:p>
        </p:txBody>
      </p:sp>
      <p:sp>
        <p:nvSpPr>
          <p:cNvPr id="1748" name="Shape 1748"/>
          <p:cNvSpPr txBox="1"/>
          <p:nvPr>
            <p:ph idx="1" type="body"/>
          </p:nvPr>
        </p:nvSpPr>
        <p:spPr>
          <a:xfrm>
            <a:off y="1600200" x="457200"/>
            <a:ext cy="4526100" cx="8229600"/>
          </a:xfrm>
          <a:prstGeom prst="rect">
            <a:avLst/>
          </a:prstGeom>
          <a:noFill/>
          <a:ln>
            <a:noFill/>
          </a:ln>
        </p:spPr>
        <p:txBody>
          <a:bodyPr bIns="45700" rIns="91425" lIns="91425" tIns="45700" anchor="t" anchorCtr="0">
            <a:noAutofit/>
          </a:bodyPr>
          <a:lstStyle/>
          <a:p>
            <a:pPr algn="l" rtl="0" lvl="0" marR="0" indent="-514350" marL="514350">
              <a:spcBef>
                <a:spcPts val="0"/>
              </a:spcBef>
              <a:buClr>
                <a:schemeClr val="dk1"/>
              </a:buClr>
              <a:buSzPct val="100000"/>
              <a:buFont typeface="Calibri"/>
              <a:buAutoNum type="arabicPeriod"/>
            </a:pPr>
            <a:r>
              <a:rPr strike="noStrike" u="none" b="0" cap="none" baseline="0" sz="3600" lang="en" i="0">
                <a:solidFill>
                  <a:schemeClr val="dk1"/>
                </a:solidFill>
                <a:latin typeface="Calibri"/>
                <a:ea typeface="Calibri"/>
                <a:cs typeface="Calibri"/>
                <a:sym typeface="Calibri"/>
              </a:rPr>
              <a:t>Can F10 reroute quickly?</a:t>
            </a:r>
          </a:p>
          <a:p>
            <a:pPr algn="l" rtl="0" lvl="0" marR="0" indent="-285750" marL="514350">
              <a:spcBef>
                <a:spcPts val="720"/>
              </a:spcBef>
              <a:buClr>
                <a:schemeClr val="dk1"/>
              </a:buClr>
              <a:buFont typeface="Calibri"/>
              <a:buNone/>
            </a:pPr>
            <a:r>
              <a:t/>
            </a:r>
            <a:endParaRPr strike="noStrike" u="none" b="0" cap="none" baseline="0" sz="3600" i="0">
              <a:solidFill>
                <a:schemeClr val="dk1"/>
              </a:solidFill>
              <a:latin typeface="Calibri"/>
              <a:ea typeface="Calibri"/>
              <a:cs typeface="Calibri"/>
              <a:sym typeface="Calibri"/>
            </a:endParaRPr>
          </a:p>
          <a:p>
            <a:pPr algn="l" rtl="0" lvl="0" marR="0" indent="-514350" marL="514350">
              <a:spcBef>
                <a:spcPts val="720"/>
              </a:spcBef>
              <a:buClr>
                <a:schemeClr val="dk1"/>
              </a:buClr>
              <a:buSzPct val="100000"/>
              <a:buFont typeface="Calibri"/>
              <a:buAutoNum type="arabicPeriod"/>
            </a:pPr>
            <a:r>
              <a:rPr strike="noStrike" u="none" b="0" cap="none" baseline="0" sz="3600" lang="en" i="0">
                <a:solidFill>
                  <a:schemeClr val="dk1"/>
                </a:solidFill>
                <a:latin typeface="Calibri"/>
                <a:ea typeface="Calibri"/>
                <a:cs typeface="Calibri"/>
                <a:sym typeface="Calibri"/>
              </a:rPr>
              <a:t>Can F10 avoid congestion loss that results from failures?</a:t>
            </a:r>
          </a:p>
          <a:p>
            <a:pPr algn="l" rtl="0" lvl="0" marR="0" indent="-285750" marL="514350">
              <a:spcBef>
                <a:spcPts val="720"/>
              </a:spcBef>
              <a:buClr>
                <a:schemeClr val="dk1"/>
              </a:buClr>
              <a:buFont typeface="Calibri"/>
              <a:buNone/>
            </a:pPr>
            <a:r>
              <a:t/>
            </a:r>
            <a:endParaRPr strike="noStrike" u="none" b="0" cap="none" baseline="0" sz="3600" i="0">
              <a:solidFill>
                <a:schemeClr val="dk1"/>
              </a:solidFill>
              <a:latin typeface="Calibri"/>
              <a:ea typeface="Calibri"/>
              <a:cs typeface="Calibri"/>
              <a:sym typeface="Calibri"/>
            </a:endParaRPr>
          </a:p>
          <a:p>
            <a:pPr algn="l" rtl="0" lvl="0" marR="0" indent="-514350" marL="514350">
              <a:spcBef>
                <a:spcPts val="720"/>
              </a:spcBef>
              <a:buClr>
                <a:schemeClr val="dk1"/>
              </a:buClr>
              <a:buSzPct val="100000"/>
              <a:buFont typeface="Calibri"/>
              <a:buAutoNum type="arabicPeriod"/>
            </a:pPr>
            <a:r>
              <a:rPr strike="noStrike" u="none" b="0" cap="none" baseline="0" sz="3600" lang="en" i="0">
                <a:solidFill>
                  <a:schemeClr val="dk1"/>
                </a:solidFill>
                <a:latin typeface="Calibri"/>
                <a:ea typeface="Calibri"/>
                <a:cs typeface="Calibri"/>
                <a:sym typeface="Calibri"/>
              </a:rPr>
              <a:t>How much does this effect application performance?</a:t>
            </a:r>
          </a:p>
        </p:txBody>
      </p:sp>
      <p:sp>
        <p:nvSpPr>
          <p:cNvPr id="1749" name="Shape 1749"/>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4" name="Shape 1754"/>
        <p:cNvGrpSpPr/>
        <p:nvPr/>
      </p:nvGrpSpPr>
      <p:grpSpPr>
        <a:xfrm>
          <a:off y="0" x="0"/>
          <a:ext cy="0" cx="0"/>
          <a:chOff y="0" x="0"/>
          <a:chExt cy="0" cx="0"/>
        </a:xfrm>
      </p:grpSpPr>
      <p:sp>
        <p:nvSpPr>
          <p:cNvPr id="1755" name="Shape 1755"/>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 i="0">
                <a:solidFill>
                  <a:schemeClr val="dk1"/>
                </a:solidFill>
                <a:latin typeface="Calibri"/>
                <a:ea typeface="Calibri"/>
                <a:cs typeface="Calibri"/>
                <a:sym typeface="Calibri"/>
              </a:rPr>
              <a:t>Methodology</a:t>
            </a:r>
          </a:p>
        </p:txBody>
      </p:sp>
      <p:sp>
        <p:nvSpPr>
          <p:cNvPr id="1756" name="Shape 1756"/>
          <p:cNvSpPr txBox="1"/>
          <p:nvPr>
            <p:ph idx="1" type="body"/>
          </p:nvPr>
        </p:nvSpPr>
        <p:spPr>
          <a:xfrm>
            <a:off y="1600200" x="457200"/>
            <a:ext cy="4526100" cx="8229600"/>
          </a:xfrm>
          <a:prstGeom prst="rect">
            <a:avLst/>
          </a:prstGeom>
          <a:noFill/>
          <a:ln>
            <a:noFill/>
          </a:ln>
        </p:spPr>
        <p:txBody>
          <a:bodyPr bIns="45700" rIns="91425" lIns="91425" tIns="45700" anchor="t" anchorCtr="0">
            <a:noAutofit/>
          </a:bodyPr>
          <a:lstStyle/>
          <a:p>
            <a:pPr algn="l" rtl="0" lvl="0" marR="0" indent="-342900" marL="342900">
              <a:spcBef>
                <a:spcPts val="0"/>
              </a:spcBef>
              <a:buClr>
                <a:schemeClr val="dk1"/>
              </a:buClr>
              <a:buSzPct val="100000"/>
              <a:buFont typeface="Calibri"/>
              <a:buChar char="•"/>
            </a:pPr>
            <a:r>
              <a:rPr strike="noStrike" u="none" b="0" cap="none" baseline="0" sz="3200" lang="en" i="0">
                <a:solidFill>
                  <a:schemeClr val="dk1"/>
                </a:solidFill>
                <a:latin typeface="Calibri"/>
                <a:ea typeface="Calibri"/>
                <a:cs typeface="Calibri"/>
                <a:sym typeface="Calibri"/>
              </a:rPr>
              <a:t>Testbed</a:t>
            </a:r>
          </a:p>
          <a:p>
            <a:pPr algn="l" rtl="0" lvl="1" marR="0" indent="-285750" marL="742950">
              <a:spcBef>
                <a:spcPts val="560"/>
              </a:spcBef>
              <a:buClr>
                <a:schemeClr val="dk1"/>
              </a:buClr>
              <a:buSzPct val="100000"/>
              <a:buFont typeface="Calibri"/>
              <a:buChar char="–"/>
            </a:pPr>
            <a:r>
              <a:rPr strike="noStrike" u="none" b="0" cap="none" baseline="0" sz="2800" lang="en" i="0">
                <a:solidFill>
                  <a:schemeClr val="dk1"/>
                </a:solidFill>
                <a:latin typeface="Calibri"/>
                <a:ea typeface="Calibri"/>
                <a:cs typeface="Calibri"/>
                <a:sym typeface="Calibri"/>
              </a:rPr>
              <a:t>Emulab w/ Click implementation</a:t>
            </a:r>
          </a:p>
          <a:p>
            <a:pPr algn="l" rtl="0" lvl="1" marR="0" indent="-285750" marL="742950">
              <a:spcBef>
                <a:spcPts val="560"/>
              </a:spcBef>
              <a:buClr>
                <a:schemeClr val="dk1"/>
              </a:buClr>
              <a:buSzPct val="100000"/>
              <a:buFont typeface="Calibri"/>
              <a:buChar char="–"/>
            </a:pPr>
            <a:r>
              <a:rPr strike="noStrike" u="none" b="0" cap="none" baseline="0" sz="2800" lang="en" i="0">
                <a:solidFill>
                  <a:schemeClr val="dk1"/>
                </a:solidFill>
                <a:latin typeface="Calibri"/>
                <a:ea typeface="Calibri"/>
                <a:cs typeface="Calibri"/>
                <a:sym typeface="Calibri"/>
              </a:rPr>
              <a:t>Used smaller packets to account for slower speed</a:t>
            </a:r>
          </a:p>
          <a:p>
            <a:pPr algn="l" rtl="0" lvl="0" marR="0" indent="-342900" marL="342900">
              <a:spcBef>
                <a:spcPts val="640"/>
              </a:spcBef>
              <a:buClr>
                <a:schemeClr val="dk1"/>
              </a:buClr>
              <a:buSzPct val="100000"/>
              <a:buFont typeface="Calibri"/>
              <a:buChar char="•"/>
            </a:pPr>
            <a:r>
              <a:rPr strike="noStrike" u="none" b="0" cap="none" baseline="0" sz="3200" lang="en" i="0">
                <a:solidFill>
                  <a:schemeClr val="dk1"/>
                </a:solidFill>
                <a:latin typeface="Calibri"/>
                <a:ea typeface="Calibri"/>
                <a:cs typeface="Calibri"/>
                <a:sym typeface="Calibri"/>
              </a:rPr>
              <a:t>Packet-level simulator</a:t>
            </a:r>
          </a:p>
          <a:p>
            <a:pPr algn="l" rtl="0" lvl="1" marR="0" indent="-285750" marL="742950">
              <a:spcBef>
                <a:spcPts val="560"/>
              </a:spcBef>
              <a:buClr>
                <a:schemeClr val="dk1"/>
              </a:buClr>
              <a:buSzPct val="100000"/>
              <a:buFont typeface="Calibri"/>
              <a:buChar char="–"/>
            </a:pPr>
            <a:r>
              <a:rPr strike="noStrike" u="none" b="0" cap="none" baseline="0" sz="2800" lang="en" i="0">
                <a:solidFill>
                  <a:schemeClr val="dk1"/>
                </a:solidFill>
                <a:latin typeface="Calibri"/>
                <a:ea typeface="Calibri"/>
                <a:cs typeface="Calibri"/>
                <a:sym typeface="Calibri"/>
              </a:rPr>
              <a:t>24-port 10GbE switches, 3 levels</a:t>
            </a:r>
          </a:p>
          <a:p>
            <a:pPr algn="l" rtl="0" lvl="1" marR="0" indent="-285750" marL="742950">
              <a:spcBef>
                <a:spcPts val="560"/>
              </a:spcBef>
              <a:buClr>
                <a:schemeClr val="dk1"/>
              </a:buClr>
              <a:buSzPct val="100000"/>
              <a:buFont typeface="Calibri"/>
              <a:buChar char="–"/>
            </a:pPr>
            <a:r>
              <a:rPr strike="noStrike" u="none" b="0" cap="none" baseline="0" sz="2800" lang="en" i="0">
                <a:solidFill>
                  <a:schemeClr val="dk1"/>
                </a:solidFill>
                <a:latin typeface="Calibri"/>
                <a:ea typeface="Calibri"/>
                <a:cs typeface="Calibri"/>
                <a:sym typeface="Calibri"/>
              </a:rPr>
              <a:t>Traffic model from Benson et al. IMC 2010</a:t>
            </a:r>
          </a:p>
          <a:p>
            <a:pPr algn="l" rtl="0" lvl="1" marR="0" indent="-285750" marL="742950">
              <a:spcBef>
                <a:spcPts val="560"/>
              </a:spcBef>
              <a:buClr>
                <a:schemeClr val="dk1"/>
              </a:buClr>
              <a:buSzPct val="100000"/>
              <a:buFont typeface="Calibri"/>
              <a:buChar char="–"/>
            </a:pPr>
            <a:r>
              <a:rPr strike="noStrike" u="none" b="0" cap="none" baseline="0" sz="2800" lang="en" i="0">
                <a:solidFill>
                  <a:schemeClr val="dk1"/>
                </a:solidFill>
                <a:latin typeface="Calibri"/>
                <a:ea typeface="Calibri"/>
                <a:cs typeface="Calibri"/>
                <a:sym typeface="Calibri"/>
              </a:rPr>
              <a:t>Failure model from Gill et al. SIGCOMM 2011</a:t>
            </a:r>
          </a:p>
          <a:p>
            <a:pPr algn="l" rtl="0" lvl="1" marR="0" indent="-285750" marL="742950">
              <a:spcBef>
                <a:spcPts val="560"/>
              </a:spcBef>
              <a:buClr>
                <a:schemeClr val="dk1"/>
              </a:buClr>
              <a:buSzPct val="100000"/>
              <a:buFont typeface="Calibri"/>
              <a:buChar char="–"/>
            </a:pPr>
            <a:r>
              <a:rPr strike="noStrike" u="none" b="0" cap="none" baseline="0" sz="2800" lang="en" i="0">
                <a:solidFill>
                  <a:schemeClr val="dk1"/>
                </a:solidFill>
                <a:latin typeface="Calibri"/>
                <a:ea typeface="Calibri"/>
                <a:cs typeface="Calibri"/>
                <a:sym typeface="Calibri"/>
              </a:rPr>
              <a:t>Validated using testbed</a:t>
            </a:r>
          </a:p>
        </p:txBody>
      </p:sp>
      <p:sp>
        <p:nvSpPr>
          <p:cNvPr id="1757" name="Shape 1757"/>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2" name="Shape 1762"/>
        <p:cNvGrpSpPr/>
        <p:nvPr/>
      </p:nvGrpSpPr>
      <p:grpSpPr>
        <a:xfrm>
          <a:off y="0" x="0"/>
          <a:ext cy="0" cx="0"/>
          <a:chOff y="0" x="0"/>
          <a:chExt cy="0" cx="0"/>
        </a:xfrm>
      </p:grpSpPr>
      <p:sp>
        <p:nvSpPr>
          <p:cNvPr id="1763" name="Shape 1763"/>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514350" marL="514350">
              <a:spcBef>
                <a:spcPts val="0"/>
              </a:spcBef>
              <a:buClr>
                <a:schemeClr val="dk1"/>
              </a:buClr>
              <a:buSzPct val="25000"/>
              <a:buFont typeface="Calibri"/>
              <a:buNone/>
            </a:pPr>
            <a:r>
              <a:rPr strike="noStrike" u="none" b="0" cap="none" baseline="0" sz="4400" lang="en" i="0">
                <a:solidFill>
                  <a:schemeClr val="dk1"/>
                </a:solidFill>
                <a:latin typeface="Calibri"/>
                <a:ea typeface="Calibri"/>
                <a:cs typeface="Calibri"/>
                <a:sym typeface="Calibri"/>
              </a:rPr>
              <a:t>F10 Can Reroute Quickly</a:t>
            </a:r>
          </a:p>
        </p:txBody>
      </p:sp>
      <p:sp>
        <p:nvSpPr>
          <p:cNvPr id="1764" name="Shape 1764"/>
          <p:cNvSpPr txBox="1"/>
          <p:nvPr>
            <p:ph idx="1" type="body"/>
          </p:nvPr>
        </p:nvSpPr>
        <p:spPr>
          <a:xfrm>
            <a:off y="4862285" x="457200"/>
            <a:ext cy="1263899" cx="8229600"/>
          </a:xfrm>
          <a:prstGeom prst="rect">
            <a:avLst/>
          </a:prstGeom>
          <a:noFill/>
          <a:ln>
            <a:noFill/>
          </a:ln>
        </p:spPr>
        <p:txBody>
          <a:bodyPr bIns="45700" rIns="91425" lIns="91425" tIns="45700" anchor="t" anchorCtr="0">
            <a:noAutofit/>
          </a:bodyPr>
          <a:lstStyle/>
          <a:p>
            <a:pPr algn="l" rtl="0" lvl="0" marR="0" indent="-342900" marL="342900">
              <a:spcBef>
                <a:spcPts val="0"/>
              </a:spcBef>
              <a:buClr>
                <a:schemeClr val="dk1"/>
              </a:buClr>
              <a:buSzPct val="100000"/>
              <a:buFont typeface="Calibri"/>
              <a:buChar char="•"/>
            </a:pPr>
            <a:r>
              <a:rPr strike="noStrike" u="none" b="0" cap="none" baseline="0" sz="2800" lang="en" i="0">
                <a:solidFill>
                  <a:schemeClr val="dk1"/>
                </a:solidFill>
                <a:latin typeface="Calibri"/>
                <a:ea typeface="Calibri"/>
                <a:cs typeface="Calibri"/>
                <a:sym typeface="Calibri"/>
              </a:rPr>
              <a:t>F10 can recover from failures in under a millisecond</a:t>
            </a:r>
          </a:p>
          <a:p>
            <a:pPr algn="l" rtl="0" lvl="0" marR="0" indent="-342900" marL="342900">
              <a:spcBef>
                <a:spcPts val="560"/>
              </a:spcBef>
              <a:buClr>
                <a:schemeClr val="dk1"/>
              </a:buClr>
              <a:buSzPct val="100000"/>
              <a:buFont typeface="Calibri"/>
              <a:buChar char="•"/>
            </a:pPr>
            <a:r>
              <a:rPr strike="noStrike" u="none" b="0" cap="none" baseline="0" sz="2800" lang="en" i="0">
                <a:solidFill>
                  <a:schemeClr val="dk1"/>
                </a:solidFill>
                <a:latin typeface="Calibri"/>
                <a:ea typeface="Calibri"/>
                <a:cs typeface="Calibri"/>
                <a:sym typeface="Calibri"/>
              </a:rPr>
              <a:t>Much less time than a TCP timeout</a:t>
            </a:r>
          </a:p>
        </p:txBody>
      </p:sp>
      <p:sp>
        <p:nvSpPr>
          <p:cNvPr id="1765" name="Shape 1765"/>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pic>
        <p:nvPicPr>
          <p:cNvPr id="1766" name="Shape 1766"/>
          <p:cNvPicPr preferRelativeResize="0"/>
          <p:nvPr/>
        </p:nvPicPr>
        <p:blipFill rotWithShape="1">
          <a:blip r:embed="rId3"/>
          <a:srcRect t="0" b="0" r="0" l="0"/>
          <a:stretch/>
        </p:blipFill>
        <p:spPr>
          <a:xfrm>
            <a:off y="1417637" x="646781"/>
            <a:ext cy="3275399" cx="7856100"/>
          </a:xfrm>
          <a:prstGeom prst="rect">
            <a:avLst/>
          </a:prstGeom>
          <a:noFill/>
          <a:ln>
            <a:noFill/>
          </a:ln>
        </p:spPr>
      </p:pic>
      <p:sp>
        <p:nvSpPr>
          <p:cNvPr id="1767" name="Shape 1767"/>
          <p:cNvSpPr/>
          <p:nvPr/>
        </p:nvSpPr>
        <p:spPr>
          <a:xfrm>
            <a:off y="2116664" x="5890380"/>
            <a:ext cy="471599" cx="375000"/>
          </a:xfrm>
          <a:prstGeom prst="mathMultiply">
            <a:avLst>
              <a:gd fmla="val 19409" name="adj1"/>
            </a:avLst>
          </a:prstGeom>
          <a:solidFill>
            <a:srgbClr val="FF0000"/>
          </a:solidFill>
          <a:ln w="9525" cap="flat">
            <a:solidFill>
              <a:schemeClr val="dk1"/>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2" name="Shape 1772"/>
        <p:cNvGrpSpPr/>
        <p:nvPr/>
      </p:nvGrpSpPr>
      <p:grpSpPr>
        <a:xfrm>
          <a:off y="0" x="0"/>
          <a:ext cy="0" cx="0"/>
          <a:chOff y="0" x="0"/>
          <a:chExt cy="0" cx="0"/>
        </a:xfrm>
      </p:grpSpPr>
      <p:sp>
        <p:nvSpPr>
          <p:cNvPr id="1773" name="Shape 1773"/>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 i="0">
                <a:solidFill>
                  <a:schemeClr val="dk1"/>
                </a:solidFill>
                <a:latin typeface="Calibri"/>
                <a:ea typeface="Calibri"/>
                <a:cs typeface="Calibri"/>
                <a:sym typeface="Calibri"/>
              </a:rPr>
              <a:t>F10 Can Avoid Congestion Loss</a:t>
            </a:r>
          </a:p>
        </p:txBody>
      </p:sp>
      <p:sp>
        <p:nvSpPr>
          <p:cNvPr id="1774" name="Shape 1774"/>
          <p:cNvSpPr txBox="1"/>
          <p:nvPr>
            <p:ph idx="1" type="body"/>
          </p:nvPr>
        </p:nvSpPr>
        <p:spPr>
          <a:xfrm>
            <a:off y="4454553" x="457200"/>
            <a:ext cy="1569599"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2800" lang="en" i="0">
                <a:solidFill>
                  <a:schemeClr val="dk1"/>
                </a:solidFill>
                <a:latin typeface="Calibri"/>
                <a:ea typeface="Calibri"/>
                <a:cs typeface="Calibri"/>
                <a:sym typeface="Calibri"/>
              </a:rPr>
              <a:t>PortLand has 7.6x the congestion loss of F10 under realistic traffic and failure conditions</a:t>
            </a:r>
          </a:p>
        </p:txBody>
      </p:sp>
      <p:sp>
        <p:nvSpPr>
          <p:cNvPr id="1775" name="Shape 1775"/>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pic>
        <p:nvPicPr>
          <p:cNvPr id="1776" name="Shape 1776"/>
          <p:cNvPicPr preferRelativeResize="0"/>
          <p:nvPr/>
        </p:nvPicPr>
        <p:blipFill rotWithShape="1">
          <a:blip r:embed="rId3"/>
          <a:srcRect t="0" b="0" r="0" l="0"/>
          <a:stretch/>
        </p:blipFill>
        <p:spPr>
          <a:xfrm>
            <a:off y="1417637" x="946645"/>
            <a:ext cy="2934899" cx="7224600"/>
          </a:xfrm>
          <a:prstGeom prst="rect">
            <a:avLst/>
          </a:prstGeom>
          <a:noFill/>
          <a:ln>
            <a:noFill/>
          </a:ln>
        </p:spPr>
      </p:pic>
      <p:sp>
        <p:nvSpPr>
          <p:cNvPr id="1777" name="Shape 1777"/>
          <p:cNvSpPr/>
          <p:nvPr/>
        </p:nvSpPr>
        <p:spPr>
          <a:xfrm>
            <a:off y="4027714" x="3495523"/>
            <a:ext cy="324900" cx="2817300"/>
          </a:xfrm>
          <a:prstGeom prst="rect">
            <a:avLst/>
          </a:prstGeom>
          <a:solidFill>
            <a:srgbClr val="FFFFFF"/>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pic>
        <p:nvPicPr>
          <p:cNvPr id="1778" name="Shape 1778"/>
          <p:cNvPicPr preferRelativeResize="0"/>
          <p:nvPr/>
        </p:nvPicPr>
        <p:blipFill rotWithShape="1">
          <a:blip r:embed="rId4"/>
          <a:srcRect t="90578" b="0" r="26232" l="51534"/>
          <a:stretch/>
        </p:blipFill>
        <p:spPr>
          <a:xfrm>
            <a:off y="4052617" x="4155444"/>
            <a:ext cy="276600" cx="1606199"/>
          </a:xfrm>
          <a:prstGeom prst="rect">
            <a:avLst/>
          </a:prstGeom>
          <a:noFill/>
          <a:ln>
            <a:noFill/>
          </a:ln>
        </p:spPr>
      </p:pic>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3" name="Shape 1783"/>
        <p:cNvGrpSpPr/>
        <p:nvPr/>
      </p:nvGrpSpPr>
      <p:grpSpPr>
        <a:xfrm>
          <a:off y="0" x="0"/>
          <a:ext cy="0" cx="0"/>
          <a:chOff y="0" x="0"/>
          <a:chExt cy="0" cx="0"/>
        </a:xfrm>
      </p:grpSpPr>
      <p:sp>
        <p:nvSpPr>
          <p:cNvPr id="1784" name="Shape 1784"/>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chemeClr val="dk1"/>
              </a:buClr>
              <a:buSzPct val="25000"/>
              <a:buFont typeface="Calibri"/>
              <a:buNone/>
            </a:pPr>
            <a:r>
              <a:rPr strike="noStrike" u="none" b="0" cap="none" baseline="0" sz="4400" lang="en" i="0">
                <a:solidFill>
                  <a:schemeClr val="dk1"/>
                </a:solidFill>
                <a:latin typeface="Calibri"/>
                <a:ea typeface="Calibri"/>
                <a:cs typeface="Calibri"/>
                <a:sym typeface="Calibri"/>
              </a:rPr>
              <a:t>F10 Improves App Performance</a:t>
            </a:r>
          </a:p>
        </p:txBody>
      </p:sp>
      <p:sp>
        <p:nvSpPr>
          <p:cNvPr id="1785" name="Shape 1785"/>
          <p:cNvSpPr txBox="1"/>
          <p:nvPr>
            <p:ph idx="1" type="body"/>
          </p:nvPr>
        </p:nvSpPr>
        <p:spPr>
          <a:xfrm>
            <a:off y="5515428" x="457200"/>
            <a:ext cy="610800" cx="8229600"/>
          </a:xfrm>
          <a:prstGeom prst="rect">
            <a:avLst/>
          </a:prstGeom>
          <a:noFill/>
          <a:ln>
            <a:noFill/>
          </a:ln>
        </p:spPr>
        <p:txBody>
          <a:bodyPr bIns="45700" rIns="91425" lIns="91425" tIns="45700" anchor="t" anchorCtr="0">
            <a:noAutofit/>
          </a:bodyPr>
          <a:lstStyle/>
          <a:p>
            <a:pPr algn="ctr" rtl="0" lvl="0" marR="0" indent="0" marL="0">
              <a:spcBef>
                <a:spcPts val="0"/>
              </a:spcBef>
              <a:buClr>
                <a:schemeClr val="dk1"/>
              </a:buClr>
              <a:buSzPct val="25000"/>
              <a:buFont typeface="Calibri"/>
              <a:buNone/>
            </a:pPr>
            <a:r>
              <a:rPr strike="noStrike" u="none" b="0" cap="none" baseline="0" sz="3200" lang="en" i="0">
                <a:solidFill>
                  <a:schemeClr val="dk1"/>
                </a:solidFill>
                <a:latin typeface="Calibri"/>
                <a:ea typeface="Calibri"/>
                <a:cs typeface="Calibri"/>
                <a:sym typeface="Calibri"/>
              </a:rPr>
              <a:t>Median speedup is 1.3x</a:t>
            </a:r>
          </a:p>
        </p:txBody>
      </p:sp>
      <p:sp>
        <p:nvSpPr>
          <p:cNvPr id="1786" name="Shape 1786"/>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pic>
        <p:nvPicPr>
          <p:cNvPr id="1787" name="Shape 1787"/>
          <p:cNvPicPr preferRelativeResize="0"/>
          <p:nvPr/>
        </p:nvPicPr>
        <p:blipFill rotWithShape="1">
          <a:blip r:embed="rId3"/>
          <a:srcRect t="0" b="0" r="0" l="0"/>
          <a:stretch/>
        </p:blipFill>
        <p:spPr>
          <a:xfrm>
            <a:off y="1828553" x="1208804"/>
            <a:ext cy="3441599" cx="6696000"/>
          </a:xfrm>
          <a:prstGeom prst="rect">
            <a:avLst/>
          </a:prstGeom>
          <a:noFill/>
          <a:ln>
            <a:noFill/>
          </a:ln>
        </p:spPr>
      </p:pic>
      <p:sp>
        <p:nvSpPr>
          <p:cNvPr id="1788" name="Shape 1788"/>
          <p:cNvSpPr/>
          <p:nvPr/>
        </p:nvSpPr>
        <p:spPr>
          <a:xfrm>
            <a:off y="4837773" x="2564190"/>
            <a:ext cy="432299" cx="5340600"/>
          </a:xfrm>
          <a:prstGeom prst="rect">
            <a:avLst/>
          </a:prstGeom>
          <a:solidFill>
            <a:schemeClr val="lt1"/>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dk1"/>
              </a:solidFill>
              <a:latin typeface="Arial"/>
              <a:ea typeface="Arial"/>
              <a:cs typeface="Arial"/>
              <a:sym typeface="Arial"/>
            </a:endParaRPr>
          </a:p>
        </p:txBody>
      </p:sp>
      <p:sp>
        <p:nvSpPr>
          <p:cNvPr id="1789" name="Shape 1789"/>
          <p:cNvSpPr/>
          <p:nvPr/>
        </p:nvSpPr>
        <p:spPr>
          <a:xfrm>
            <a:off y="1417637" x="2564190"/>
            <a:ext cy="432299" cx="4789800"/>
          </a:xfrm>
          <a:prstGeom prst="rect">
            <a:avLst/>
          </a:prstGeom>
          <a:solidFill>
            <a:schemeClr val="lt1"/>
          </a:solidFill>
          <a:ln>
            <a:noFill/>
          </a:ln>
        </p:spPr>
        <p:txBody>
          <a:bodyPr bIns="45700" rIns="91425" lIns="91425" tIns="45700" anchor="ctr" anchorCtr="0">
            <a:noAutofit/>
          </a:bodyPr>
          <a:lstStyle/>
          <a:p>
            <a:pPr algn="ctr" rtl="0" lvl="0" marR="0" indent="0" marL="0">
              <a:spcBef>
                <a:spcPts val="0"/>
              </a:spcBef>
              <a:buSzPct val="25000"/>
              <a:buNone/>
            </a:pPr>
            <a:r>
              <a:rPr strike="noStrike" u="none" b="0" cap="none" baseline="0" sz="1800" lang="en" i="0">
                <a:solidFill>
                  <a:schemeClr val="dk1"/>
                </a:solidFill>
                <a:latin typeface="Arial"/>
                <a:ea typeface="Arial"/>
                <a:cs typeface="Arial"/>
                <a:sym typeface="Arial"/>
              </a:rPr>
              <a:t>Speedup of a MapReduce computation</a:t>
            </a:r>
          </a:p>
        </p:txBody>
      </p:sp>
      <p:pic>
        <p:nvPicPr>
          <p:cNvPr id="1790" name="Shape 1790"/>
          <p:cNvPicPr preferRelativeResize="0"/>
          <p:nvPr/>
        </p:nvPicPr>
        <p:blipFill rotWithShape="1">
          <a:blip r:embed="rId4"/>
          <a:srcRect t="90869" b="0" r="28096" l="21324"/>
          <a:stretch/>
        </p:blipFill>
        <p:spPr>
          <a:xfrm>
            <a:off y="4837773" x="3290928"/>
            <a:ext cy="314099" cx="3386700"/>
          </a:xfrm>
          <a:prstGeom prst="rect">
            <a:avLst/>
          </a:prstGeom>
          <a:noFill/>
          <a:ln>
            <a:noFill/>
          </a:ln>
        </p:spPr>
      </p:pic>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5" name="Shape 1795"/>
        <p:cNvGrpSpPr/>
        <p:nvPr/>
      </p:nvGrpSpPr>
      <p:grpSpPr>
        <a:xfrm>
          <a:off y="0" x="0"/>
          <a:ext cy="0" cx="0"/>
          <a:chOff y="0" x="0"/>
          <a:chExt cy="0" cx="0"/>
        </a:xfrm>
      </p:grpSpPr>
      <p:sp>
        <p:nvSpPr>
          <p:cNvPr id="1796" name="Shape 1796"/>
          <p:cNvSpPr txBox="1"/>
          <p:nvPr>
            <p:ph type="title"/>
          </p:nvPr>
        </p:nvSpPr>
        <p:spPr>
          <a:xfrm>
            <a:off y="2857487" x="457200"/>
            <a:ext cy="1143000" cx="8229600"/>
          </a:xfrm>
          <a:prstGeom prst="rect">
            <a:avLst/>
          </a:prstGeom>
        </p:spPr>
        <p:txBody>
          <a:bodyPr bIns="91425" rIns="91425" lIns="91425" tIns="91425" anchor="b" anchorCtr="0">
            <a:noAutofit/>
          </a:bodyPr>
          <a:lstStyle/>
          <a:p>
            <a:pPr>
              <a:spcBef>
                <a:spcPts val="0"/>
              </a:spcBef>
              <a:buNone/>
            </a:pPr>
            <a:r>
              <a:rPr lang="en"/>
              <a:t>Decreasing Cost with Flyways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y="0" x="0"/>
          <a:ext cy="0" cx="0"/>
          <a:chOff y="0" x="0"/>
          <a:chExt cy="0" cx="0"/>
        </a:xfrm>
      </p:grpSpPr>
      <p:sp>
        <p:nvSpPr>
          <p:cNvPr id="206" name="Shape 206"/>
          <p:cNvSpPr txBox="1"/>
          <p:nvPr>
            <p:ph type="title"/>
          </p:nvPr>
        </p:nvSpPr>
        <p:spPr>
          <a:xfrm>
            <a:off y="274650" x="457200"/>
            <a:ext cy="1143000" cx="8686800"/>
          </a:xfrm>
          <a:prstGeom prst="rect">
            <a:avLst/>
          </a:prstGeom>
        </p:spPr>
        <p:txBody>
          <a:bodyPr bIns="91425" rIns="91425" lIns="91425" tIns="91425" anchor="b" anchorCtr="0">
            <a:noAutofit/>
          </a:bodyPr>
          <a:lstStyle/>
          <a:p>
            <a:pPr>
              <a:spcBef>
                <a:spcPts val="0"/>
              </a:spcBef>
              <a:buNone/>
            </a:pPr>
            <a:r>
              <a:rPr sz="3200" lang="en"/>
              <a:t>How Might We Build a Cloud Data Center?</a:t>
            </a:r>
          </a:p>
        </p:txBody>
      </p:sp>
      <p:sp>
        <p:nvSpPr>
          <p:cNvPr id="207" name="Shape 207"/>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Commodity computers</a:t>
            </a:r>
          </a:p>
          <a:p>
            <a:pPr rtl="0" lvl="1" indent="-381000" marL="914400">
              <a:spcBef>
                <a:spcPts val="0"/>
              </a:spcBef>
              <a:buClr>
                <a:schemeClr val="dk1"/>
              </a:buClr>
              <a:buSzPct val="80000"/>
              <a:buFont typeface="Courier New"/>
              <a:buChar char="o"/>
            </a:pPr>
            <a:r>
              <a:rPr lang="en"/>
              <a:t>Many general-purpose computers, not one big mainframe</a:t>
            </a:r>
          </a:p>
          <a:p>
            <a:pPr rtl="0" lvl="1" indent="-381000" marL="914400">
              <a:spcBef>
                <a:spcPts val="0"/>
              </a:spcBef>
              <a:buClr>
                <a:schemeClr val="dk1"/>
              </a:buClr>
              <a:buSzPct val="80000"/>
              <a:buFont typeface="Courier New"/>
              <a:buChar char="o"/>
            </a:pPr>
            <a:r>
              <a:rPr lang="en"/>
              <a:t>Easier scaling</a:t>
            </a:r>
          </a:p>
          <a:p>
            <a:pPr rtl="0" lvl="1" indent="-381000" marL="914400">
              <a:spcBef>
                <a:spcPts val="0"/>
              </a:spcBef>
              <a:buClr>
                <a:schemeClr val="dk1"/>
              </a:buClr>
              <a:buSzPct val="80000"/>
              <a:buFont typeface="Courier New"/>
              <a:buChar char="o"/>
            </a:pPr>
            <a:r>
              <a:rPr lang="en"/>
              <a:t>Much cheaper</a:t>
            </a:r>
          </a:p>
          <a:p>
            <a:pPr rtl="0" lvl="0" indent="-419100" marL="457200">
              <a:spcBef>
                <a:spcPts val="0"/>
              </a:spcBef>
              <a:buClr>
                <a:schemeClr val="dk1"/>
              </a:buClr>
              <a:buSzPct val="100000"/>
              <a:buFont typeface="Arial"/>
              <a:buChar char="●"/>
            </a:pPr>
            <a:r>
              <a:rPr lang="en"/>
              <a:t>Virtualization</a:t>
            </a:r>
          </a:p>
          <a:p>
            <a:pPr rtl="0" lvl="1" indent="-381000" marL="914400">
              <a:spcBef>
                <a:spcPts val="0"/>
              </a:spcBef>
              <a:buClr>
                <a:schemeClr val="dk1"/>
              </a:buClr>
              <a:buSzPct val="80000"/>
              <a:buFont typeface="Courier New"/>
              <a:buChar char="o"/>
            </a:pPr>
            <a:r>
              <a:rPr lang="en"/>
              <a:t>Migration</a:t>
            </a:r>
          </a:p>
          <a:p>
            <a:pPr rtl="0" lvl="1" indent="-381000" marL="914400">
              <a:spcBef>
                <a:spcPts val="0"/>
              </a:spcBef>
              <a:buClr>
                <a:schemeClr val="dk1"/>
              </a:buClr>
              <a:buSzPct val="80000"/>
              <a:buFont typeface="Courier New"/>
              <a:buChar char="o"/>
            </a:pPr>
            <a:r>
              <a:rPr lang="en"/>
              <a:t>Sharing</a:t>
            </a:r>
          </a:p>
          <a:p>
            <a:pPr rtl="0" lvl="0" indent="-419100" marL="457200">
              <a:spcBef>
                <a:spcPts val="0"/>
              </a:spcBef>
              <a:buClr>
                <a:schemeClr val="dk1"/>
              </a:buClr>
              <a:buSzPct val="100000"/>
              <a:buFont typeface="Arial"/>
              <a:buChar char="●"/>
            </a:pPr>
            <a:r>
              <a:rPr lang="en"/>
              <a:t>Design for any use</a:t>
            </a:r>
          </a:p>
          <a:p>
            <a:pPr rtl="0" lvl="1" indent="-381000" marL="914400">
              <a:spcBef>
                <a:spcPts val="0"/>
              </a:spcBef>
              <a:buClr>
                <a:schemeClr val="dk1"/>
              </a:buClr>
              <a:buSzPct val="80000"/>
              <a:buFont typeface="Courier New"/>
              <a:buChar char="o"/>
            </a:pPr>
            <a:r>
              <a:rPr lang="en"/>
              <a:t>Many different applications</a:t>
            </a:r>
          </a:p>
          <a:p>
            <a:pPr rtl="0" lvl="1" indent="-381000" marL="914400">
              <a:spcBef>
                <a:spcPts val="0"/>
              </a:spcBef>
              <a:buClr>
                <a:schemeClr val="dk1"/>
              </a:buClr>
              <a:buSzPct val="80000"/>
              <a:buFont typeface="Courier New"/>
              <a:buChar char="o"/>
            </a:pPr>
            <a:r>
              <a:rPr lang="en"/>
              <a:t>Programmers shouldn’t worry about the network</a:t>
            </a:r>
          </a:p>
          <a:p>
            <a:pPr rtl="0" lvl="1" indent="-381000" marL="914400">
              <a:spcBef>
                <a:spcPts val="0"/>
              </a:spcBef>
              <a:buClr>
                <a:schemeClr val="dk1"/>
              </a:buClr>
              <a:buSzPct val="80000"/>
              <a:buFont typeface="Courier New"/>
              <a:buChar char="o"/>
            </a:pPr>
            <a:r>
              <a:rPr lang="en"/>
              <a:t>Unknown/changing workloads</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0" name="Shape 1800"/>
        <p:cNvGrpSpPr/>
        <p:nvPr/>
      </p:nvGrpSpPr>
      <p:grpSpPr>
        <a:xfrm>
          <a:off y="0" x="0"/>
          <a:ext cy="0" cx="0"/>
          <a:chOff y="0" x="0"/>
          <a:chExt cy="0" cx="0"/>
        </a:xfrm>
      </p:grpSpPr>
      <p:sp>
        <p:nvSpPr>
          <p:cNvPr id="1801" name="Shape 1801"/>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Data Center Traffic is Bursty</a:t>
            </a:r>
          </a:p>
        </p:txBody>
      </p:sp>
      <p:pic>
        <p:nvPicPr>
          <p:cNvPr id="1802" name="Shape 1802"/>
          <p:cNvPicPr preferRelativeResize="0"/>
          <p:nvPr/>
        </p:nvPicPr>
        <p:blipFill rotWithShape="1">
          <a:blip r:embed="rId3"/>
          <a:srcRect t="35763" b="26598" r="38538" l="25883"/>
          <a:stretch/>
        </p:blipFill>
        <p:spPr>
          <a:xfrm>
            <a:off y="1417650" x="1725275"/>
            <a:ext cy="3764223" cx="5693448"/>
          </a:xfrm>
          <a:prstGeom prst="rect">
            <a:avLst/>
          </a:prstGeom>
        </p:spPr>
      </p:pic>
      <p:sp>
        <p:nvSpPr>
          <p:cNvPr id="1803" name="Shape 1803"/>
          <p:cNvSpPr txBox="1"/>
          <p:nvPr/>
        </p:nvSpPr>
        <p:spPr>
          <a:xfrm>
            <a:off y="5511250" x="457200"/>
            <a:ext cy="764700" cx="8482800"/>
          </a:xfrm>
          <a:prstGeom prst="rect">
            <a:avLst/>
          </a:prstGeom>
        </p:spPr>
        <p:txBody>
          <a:bodyPr bIns="91425" rIns="91425" lIns="91425" tIns="91425" anchor="t" anchorCtr="0">
            <a:noAutofit/>
          </a:bodyPr>
          <a:lstStyle/>
          <a:p>
            <a:pPr rtl="0" lvl="0" indent="-381000" marL="457200">
              <a:spcBef>
                <a:spcPts val="0"/>
              </a:spcBef>
              <a:buClr>
                <a:srgbClr val="000000"/>
              </a:buClr>
              <a:buSzPct val="100000"/>
              <a:buFont typeface="Arial"/>
              <a:buChar char="●"/>
            </a:pPr>
            <a:r>
              <a:rPr sz="2400" lang="en"/>
              <a:t>Today’s data centers are oversubscribed by a factor of 3 or more</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7" name="Shape 1807"/>
        <p:cNvGrpSpPr/>
        <p:nvPr/>
      </p:nvGrpSpPr>
      <p:grpSpPr>
        <a:xfrm>
          <a:off y="0" x="0"/>
          <a:ext cy="0" cx="0"/>
          <a:chOff y="0" x="0"/>
          <a:chExt cy="0" cx="0"/>
        </a:xfrm>
      </p:grpSpPr>
      <p:sp>
        <p:nvSpPr>
          <p:cNvPr id="1808" name="Shape 1808"/>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How Do We Do Better?</a:t>
            </a:r>
          </a:p>
        </p:txBody>
      </p:sp>
      <p:sp>
        <p:nvSpPr>
          <p:cNvPr id="1809" name="Shape 1809"/>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lnSpc>
                <a:spcPct val="115000"/>
              </a:lnSpc>
              <a:spcBef>
                <a:spcPts val="800"/>
              </a:spcBef>
              <a:buClr>
                <a:schemeClr val="dk1"/>
              </a:buClr>
              <a:buSzPct val="100000"/>
              <a:buFont typeface="Arial"/>
              <a:buChar char="●"/>
            </a:pPr>
            <a:r>
              <a:rPr lang="en"/>
              <a:t>We Can’t Just Decrease Capacity</a:t>
            </a:r>
          </a:p>
          <a:p>
            <a:pPr rtl="0" lvl="1" indent="-419100" marL="914400">
              <a:lnSpc>
                <a:spcPct val="115000"/>
              </a:lnSpc>
              <a:spcBef>
                <a:spcPts val="700"/>
              </a:spcBef>
              <a:buClr>
                <a:schemeClr val="dk1"/>
              </a:buClr>
              <a:buSzPct val="100000"/>
              <a:buFont typeface="Courier New"/>
              <a:buChar char="o"/>
            </a:pPr>
            <a:r>
              <a:rPr sz="3000" lang="en"/>
              <a:t>The network </a:t>
            </a:r>
            <a:r>
              <a:rPr sz="3000" lang="en" i="1"/>
              <a:t>must </a:t>
            </a:r>
            <a:r>
              <a:rPr sz="3000" lang="en"/>
              <a:t>be over-provisioned to handle the offered traffic.</a:t>
            </a:r>
          </a:p>
          <a:p>
            <a:pPr rtl="0" lvl="0" indent="0" marL="457200">
              <a:lnSpc>
                <a:spcPct val="115000"/>
              </a:lnSpc>
              <a:spcBef>
                <a:spcPts val="700"/>
              </a:spcBef>
              <a:buNone/>
            </a:pPr>
            <a:r>
              <a:t/>
            </a:r>
            <a:endParaRPr sz="3000"/>
          </a:p>
          <a:p>
            <a:pPr rtl="0" lvl="0" indent="-419100" marL="457200">
              <a:lnSpc>
                <a:spcPct val="115000"/>
              </a:lnSpc>
              <a:spcBef>
                <a:spcPts val="700"/>
              </a:spcBef>
              <a:buClr>
                <a:schemeClr val="dk1"/>
              </a:buClr>
              <a:buSzPct val="100000"/>
              <a:buFont typeface="Arial"/>
              <a:buChar char="●"/>
            </a:pPr>
            <a:r>
              <a:rPr lang="en"/>
              <a:t>We Can’t Just Move Jobs Around</a:t>
            </a:r>
          </a:p>
          <a:p>
            <a:pPr rtl="0" lvl="1" indent="-419100" marL="914400">
              <a:lnSpc>
                <a:spcPct val="115000"/>
              </a:lnSpc>
              <a:spcBef>
                <a:spcPts val="700"/>
              </a:spcBef>
              <a:buClr>
                <a:schemeClr val="dk1"/>
              </a:buClr>
              <a:buSzPct val="100000"/>
              <a:buFont typeface="Courier New"/>
              <a:buChar char="o"/>
            </a:pPr>
            <a:r>
              <a:rPr sz="3000" lang="en"/>
              <a:t>Bursty rack-level traffic is a result of </a:t>
            </a:r>
            <a:r>
              <a:rPr sz="3000" lang="en" i="1"/>
              <a:t>good</a:t>
            </a:r>
            <a:r>
              <a:rPr sz="3000" lang="en"/>
              <a:t> job placement, not bad (e.g., colocation)</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3" name="Shape 1813"/>
        <p:cNvGrpSpPr/>
        <p:nvPr/>
      </p:nvGrpSpPr>
      <p:grpSpPr>
        <a:xfrm>
          <a:off y="0" x="0"/>
          <a:ext cy="0" cx="0"/>
          <a:chOff y="0" x="0"/>
          <a:chExt cy="0" cx="0"/>
        </a:xfrm>
      </p:grpSpPr>
      <p:sp>
        <p:nvSpPr>
          <p:cNvPr id="1814" name="Shape 1814"/>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Our Goal: Flyways</a:t>
            </a:r>
          </a:p>
        </p:txBody>
      </p:sp>
      <p:sp>
        <p:nvSpPr>
          <p:cNvPr id="1815" name="Shape 1815"/>
          <p:cNvSpPr txBox="1"/>
          <p:nvPr>
            <p:ph idx="1" type="body"/>
          </p:nvPr>
        </p:nvSpPr>
        <p:spPr>
          <a:xfrm>
            <a:off y="1600200" x="457200"/>
            <a:ext cy="4967700" cx="8229600"/>
          </a:xfrm>
          <a:prstGeom prst="rect">
            <a:avLst/>
          </a:prstGeom>
        </p:spPr>
        <p:txBody>
          <a:bodyPr bIns="91425" rIns="91425" lIns="91425" tIns="91425" anchor="t" anchorCtr="0">
            <a:noAutofit/>
          </a:bodyPr>
          <a:lstStyle/>
          <a:p>
            <a:pPr algn="ctr" rtl="0" lvl="0">
              <a:lnSpc>
                <a:spcPct val="115000"/>
              </a:lnSpc>
              <a:spcBef>
                <a:spcPts val="900"/>
              </a:spcBef>
              <a:buClr>
                <a:schemeClr val="dk1"/>
              </a:buClr>
              <a:buSzPct val="30555"/>
              <a:buFont typeface="Arial"/>
              <a:buNone/>
            </a:pPr>
            <a:r>
              <a:rPr sz="3600" lang="en">
                <a:latin typeface="Calibri"/>
                <a:ea typeface="Calibri"/>
                <a:cs typeface="Calibri"/>
                <a:sym typeface="Calibri"/>
              </a:rPr>
              <a:t>To enable a network with</a:t>
            </a:r>
          </a:p>
          <a:p>
            <a:pPr algn="ctr" rtl="0" lvl="0">
              <a:lnSpc>
                <a:spcPct val="115000"/>
              </a:lnSpc>
              <a:spcBef>
                <a:spcPts val="900"/>
              </a:spcBef>
              <a:buClr>
                <a:schemeClr val="dk1"/>
              </a:buClr>
              <a:buSzPct val="30555"/>
              <a:buFont typeface="Arial"/>
              <a:buNone/>
            </a:pPr>
            <a:r>
              <a:rPr sz="3600" lang="en">
                <a:latin typeface="Calibri"/>
                <a:ea typeface="Calibri"/>
                <a:cs typeface="Calibri"/>
                <a:sym typeface="Calibri"/>
              </a:rPr>
              <a:t>an </a:t>
            </a:r>
            <a:r>
              <a:rPr b="1" sz="3600" lang="en">
                <a:solidFill>
                  <a:srgbClr val="DC5924"/>
                </a:solidFill>
                <a:latin typeface="Calibri"/>
                <a:ea typeface="Calibri"/>
                <a:cs typeface="Calibri"/>
                <a:sym typeface="Calibri"/>
              </a:rPr>
              <a:t>oversubscribed core </a:t>
            </a:r>
            <a:r>
              <a:rPr sz="3600" lang="en">
                <a:latin typeface="Calibri"/>
                <a:ea typeface="Calibri"/>
                <a:cs typeface="Calibri"/>
                <a:sym typeface="Calibri"/>
              </a:rPr>
              <a:t>to act like</a:t>
            </a:r>
          </a:p>
          <a:p>
            <a:pPr algn="ctr" rtl="0" lvl="0">
              <a:lnSpc>
                <a:spcPct val="115000"/>
              </a:lnSpc>
              <a:spcBef>
                <a:spcPts val="900"/>
              </a:spcBef>
              <a:buClr>
                <a:schemeClr val="dk1"/>
              </a:buClr>
              <a:buSzPct val="30555"/>
              <a:buFont typeface="Arial"/>
              <a:buNone/>
            </a:pPr>
            <a:r>
              <a:rPr sz="3600" lang="en">
                <a:latin typeface="Calibri"/>
                <a:ea typeface="Calibri"/>
                <a:cs typeface="Calibri"/>
                <a:sym typeface="Calibri"/>
              </a:rPr>
              <a:t>a </a:t>
            </a:r>
            <a:r>
              <a:rPr b="1" sz="3600" lang="en">
                <a:solidFill>
                  <a:srgbClr val="4F6228"/>
                </a:solidFill>
                <a:latin typeface="Calibri"/>
                <a:ea typeface="Calibri"/>
                <a:cs typeface="Calibri"/>
                <a:sym typeface="Calibri"/>
              </a:rPr>
              <a:t>non-oversubscribed network</a:t>
            </a:r>
          </a:p>
          <a:p>
            <a:pPr algn="ctr" rtl="0" lvl="0">
              <a:lnSpc>
                <a:spcPct val="115000"/>
              </a:lnSpc>
              <a:spcBef>
                <a:spcPts val="900"/>
              </a:spcBef>
              <a:buClr>
                <a:schemeClr val="dk1"/>
              </a:buClr>
              <a:buSzPct val="30555"/>
              <a:buFont typeface="Arial"/>
              <a:buNone/>
            </a:pPr>
            <a:r>
              <a:rPr sz="3600" lang="en">
                <a:latin typeface="Calibri"/>
                <a:ea typeface="Calibri"/>
                <a:cs typeface="Calibri"/>
                <a:sym typeface="Calibri"/>
              </a:rPr>
              <a:t>by </a:t>
            </a:r>
            <a:r>
              <a:rPr b="1" sz="3600" lang="en">
                <a:solidFill>
                  <a:srgbClr val="1F497D"/>
                </a:solidFill>
                <a:latin typeface="Calibri"/>
                <a:ea typeface="Calibri"/>
                <a:cs typeface="Calibri"/>
                <a:sym typeface="Calibri"/>
              </a:rPr>
              <a:t>dynamically injecting</a:t>
            </a:r>
          </a:p>
          <a:p>
            <a:pPr algn="ctr" rtl="0" lvl="0">
              <a:lnSpc>
                <a:spcPct val="115000"/>
              </a:lnSpc>
              <a:spcBef>
                <a:spcPts val="900"/>
              </a:spcBef>
              <a:buClr>
                <a:schemeClr val="dk1"/>
              </a:buClr>
              <a:buSzPct val="30555"/>
              <a:buFont typeface="Arial"/>
              <a:buNone/>
            </a:pPr>
            <a:r>
              <a:rPr sz="3600" lang="en">
                <a:latin typeface="Calibri"/>
                <a:ea typeface="Calibri"/>
                <a:cs typeface="Calibri"/>
                <a:sym typeface="Calibri"/>
              </a:rPr>
              <a:t>high-bandwidth links.</a:t>
            </a:r>
          </a:p>
          <a:p>
            <a:pPr>
              <a:spcBef>
                <a:spcPts val="0"/>
              </a:spcBef>
              <a:buNone/>
            </a:pPr>
            <a:r>
              <a:t/>
            </a:r>
            <a:endParaRP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9" name="Shape 1819"/>
        <p:cNvGrpSpPr/>
        <p:nvPr/>
      </p:nvGrpSpPr>
      <p:grpSpPr>
        <a:xfrm>
          <a:off y="0" x="0"/>
          <a:ext cy="0" cx="0"/>
          <a:chOff y="0" x="0"/>
          <a:chExt cy="0" cx="0"/>
        </a:xfrm>
      </p:grpSpPr>
      <p:sp>
        <p:nvSpPr>
          <p:cNvPr id="1820" name="Shape 1820"/>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Our Approach: 60 GHz Wireless</a:t>
            </a:r>
          </a:p>
        </p:txBody>
      </p:sp>
      <p:grpSp>
        <p:nvGrpSpPr>
          <p:cNvPr id="1821" name="Shape 1821"/>
          <p:cNvGrpSpPr/>
          <p:nvPr/>
        </p:nvGrpSpPr>
        <p:grpSpPr>
          <a:xfrm>
            <a:off y="3422807" x="272629"/>
            <a:ext cy="2801101" cx="787200"/>
            <a:chOff y="3422807" x="496881"/>
            <a:chExt cy="2801101" cx="787200"/>
          </a:xfrm>
        </p:grpSpPr>
        <p:sp>
          <p:nvSpPr>
            <p:cNvPr id="1822" name="Shape 1822"/>
            <p:cNvSpPr/>
            <p:nvPr/>
          </p:nvSpPr>
          <p:spPr>
            <a:xfrm>
              <a:off y="3422808" x="496881"/>
              <a:ext cy="2801100" cx="787200"/>
            </a:xfrm>
            <a:prstGeom prst="roundRect">
              <a:avLst>
                <a:gd fmla="val 16667" name="adj"/>
              </a:avLst>
            </a:prstGeom>
            <a:solidFill>
              <a:srgbClr val="1F497D"/>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823" name="Shape 1823"/>
            <p:cNvSpPr/>
            <p:nvPr/>
          </p:nvSpPr>
          <p:spPr>
            <a:xfrm>
              <a:off y="3422807" x="496881"/>
              <a:ext cy="415500" cx="787200"/>
            </a:xfrm>
            <a:prstGeom prst="round2SameRect">
              <a:avLst>
                <a:gd fmla="val 16667" name="adj1"/>
                <a:gd fmla="val 0" name="adj2"/>
              </a:avLst>
            </a:prstGeom>
            <a:solidFill>
              <a:srgbClr val="000000"/>
            </a:solidFill>
            <a:ln>
              <a:noFill/>
            </a:ln>
          </p:spPr>
          <p:txBody>
            <a:bodyPr bIns="45700" rIns="91425" lIns="91425" tIns="45700" anchor="t" anchorCtr="0">
              <a:noAutofit/>
            </a:bodyPr>
            <a:lstStyle/>
            <a:p>
              <a:pPr algn="ctr" rtl="0" lvl="0" marR="0" indent="0" marL="0">
                <a:spcBef>
                  <a:spcPts val="0"/>
                </a:spcBef>
                <a:buNone/>
              </a:pPr>
              <a:r>
                <a:t/>
              </a:r>
              <a:endParaRPr strike="noStrike" u="none" b="1" cap="none" baseline="0" sz="1800" i="0">
                <a:solidFill>
                  <a:srgbClr val="FFFFFF"/>
                </a:solidFill>
                <a:latin typeface="Calibri"/>
                <a:ea typeface="Calibri"/>
                <a:cs typeface="Calibri"/>
                <a:sym typeface="Calibri"/>
              </a:endParaRPr>
            </a:p>
          </p:txBody>
        </p:sp>
        <p:grpSp>
          <p:nvGrpSpPr>
            <p:cNvPr id="1824" name="Shape 1824"/>
            <p:cNvGrpSpPr/>
            <p:nvPr/>
          </p:nvGrpSpPr>
          <p:grpSpPr>
            <a:xfrm>
              <a:off y="3961862" x="661756"/>
              <a:ext cy="2114294" cx="477266"/>
              <a:chOff y="4046528" x="647645"/>
              <a:chExt cy="2114294" cx="477266"/>
            </a:xfrm>
          </p:grpSpPr>
          <p:sp>
            <p:nvSpPr>
              <p:cNvPr id="1825" name="Shape 1825"/>
              <p:cNvSpPr/>
              <p:nvPr/>
            </p:nvSpPr>
            <p:spPr>
              <a:xfrm>
                <a:off y="4046528" x="647645"/>
                <a:ext cy="463799" cx="463799"/>
              </a:xfrm>
              <a:prstGeom prst="ellipse">
                <a:avLst/>
              </a:prstGeom>
              <a:solidFill>
                <a:srgbClr val="C0504D"/>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826" name="Shape 1826"/>
              <p:cNvSpPr/>
              <p:nvPr/>
            </p:nvSpPr>
            <p:spPr>
              <a:xfrm>
                <a:off y="4596692" x="652133"/>
                <a:ext cy="463799" cx="463799"/>
              </a:xfrm>
              <a:prstGeom prst="ellipse">
                <a:avLst/>
              </a:prstGeom>
              <a:solidFill>
                <a:srgbClr val="C0504D"/>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827" name="Shape 1827"/>
              <p:cNvSpPr/>
              <p:nvPr/>
            </p:nvSpPr>
            <p:spPr>
              <a:xfrm>
                <a:off y="5146857" x="656622"/>
                <a:ext cy="463799" cx="463799"/>
              </a:xfrm>
              <a:prstGeom prst="ellipse">
                <a:avLst/>
              </a:prstGeom>
              <a:solidFill>
                <a:srgbClr val="C0504D"/>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828" name="Shape 1828"/>
              <p:cNvSpPr/>
              <p:nvPr/>
            </p:nvSpPr>
            <p:spPr>
              <a:xfrm>
                <a:off y="5697023" x="661112"/>
                <a:ext cy="463799" cx="463799"/>
              </a:xfrm>
              <a:prstGeom prst="ellipse">
                <a:avLst/>
              </a:prstGeom>
              <a:solidFill>
                <a:srgbClr val="C0504D"/>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grpSp>
      </p:grpSp>
      <p:cxnSp>
        <p:nvCxnSpPr>
          <p:cNvPr id="1829" name="Shape 1829"/>
          <p:cNvCxnSpPr/>
          <p:nvPr/>
        </p:nvCxnSpPr>
        <p:spPr>
          <a:xfrm rot="10800000" flipH="1">
            <a:off y="2610409" x="666245"/>
            <a:ext cy="812399" cx="1127999"/>
          </a:xfrm>
          <a:prstGeom prst="straightConnector1">
            <a:avLst/>
          </a:prstGeom>
          <a:noFill/>
          <a:ln w="76200" cap="flat">
            <a:solidFill>
              <a:srgbClr val="000000"/>
            </a:solidFill>
            <a:prstDash val="solid"/>
            <a:round/>
            <a:headEnd w="med" len="med" type="none"/>
            <a:tailEnd w="med" len="med" type="none"/>
          </a:ln>
        </p:spPr>
      </p:cxnSp>
      <p:cxnSp>
        <p:nvCxnSpPr>
          <p:cNvPr id="1830" name="Shape 1830"/>
          <p:cNvCxnSpPr/>
          <p:nvPr/>
        </p:nvCxnSpPr>
        <p:spPr>
          <a:xfrm rot="10800000" flipH="1">
            <a:off y="2610407" x="1605876"/>
            <a:ext cy="812399" cx="539100"/>
          </a:xfrm>
          <a:prstGeom prst="straightConnector1">
            <a:avLst/>
          </a:prstGeom>
          <a:noFill/>
          <a:ln w="76200" cap="flat">
            <a:solidFill>
              <a:srgbClr val="000000"/>
            </a:solidFill>
            <a:prstDash val="solid"/>
            <a:round/>
            <a:headEnd w="med" len="med" type="none"/>
            <a:tailEnd w="med" len="med" type="none"/>
          </a:ln>
        </p:spPr>
      </p:cxnSp>
      <p:cxnSp>
        <p:nvCxnSpPr>
          <p:cNvPr id="1831" name="Shape 1831"/>
          <p:cNvCxnSpPr/>
          <p:nvPr/>
        </p:nvCxnSpPr>
        <p:spPr>
          <a:xfrm rot="10800000">
            <a:off y="2610407" x="2384728"/>
            <a:ext cy="812399" cx="802799"/>
          </a:xfrm>
          <a:prstGeom prst="straightConnector1">
            <a:avLst/>
          </a:prstGeom>
          <a:noFill/>
          <a:ln w="76200" cap="flat">
            <a:solidFill>
              <a:srgbClr val="000000"/>
            </a:solidFill>
            <a:prstDash val="solid"/>
            <a:round/>
            <a:headEnd w="med" len="med" type="none"/>
            <a:tailEnd w="med" len="med" type="none"/>
          </a:ln>
        </p:spPr>
      </p:cxnSp>
      <p:grpSp>
        <p:nvGrpSpPr>
          <p:cNvPr id="1832" name="Shape 1832"/>
          <p:cNvGrpSpPr/>
          <p:nvPr/>
        </p:nvGrpSpPr>
        <p:grpSpPr>
          <a:xfrm>
            <a:off y="3422807" x="1212260"/>
            <a:ext cy="2801101" cx="787200"/>
            <a:chOff y="3422807" x="496881"/>
            <a:chExt cy="2801101" cx="787200"/>
          </a:xfrm>
        </p:grpSpPr>
        <p:sp>
          <p:nvSpPr>
            <p:cNvPr id="1833" name="Shape 1833"/>
            <p:cNvSpPr/>
            <p:nvPr/>
          </p:nvSpPr>
          <p:spPr>
            <a:xfrm>
              <a:off y="3422808" x="496881"/>
              <a:ext cy="2801100" cx="787200"/>
            </a:xfrm>
            <a:prstGeom prst="roundRect">
              <a:avLst>
                <a:gd fmla="val 16667" name="adj"/>
              </a:avLst>
            </a:prstGeom>
            <a:solidFill>
              <a:srgbClr val="1F497D"/>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834" name="Shape 1834"/>
            <p:cNvSpPr/>
            <p:nvPr/>
          </p:nvSpPr>
          <p:spPr>
            <a:xfrm>
              <a:off y="3422807" x="496881"/>
              <a:ext cy="415500" cx="787200"/>
            </a:xfrm>
            <a:prstGeom prst="round2SameRect">
              <a:avLst>
                <a:gd fmla="val 16667" name="adj1"/>
                <a:gd fmla="val 0" name="adj2"/>
              </a:avLst>
            </a:prstGeom>
            <a:solidFill>
              <a:srgbClr val="000000"/>
            </a:solidFill>
            <a:ln>
              <a:noFill/>
            </a:ln>
          </p:spPr>
          <p:txBody>
            <a:bodyPr bIns="45700" rIns="91425" lIns="91425" tIns="45700" anchor="t" anchorCtr="0">
              <a:noAutofit/>
            </a:bodyPr>
            <a:lstStyle/>
            <a:p>
              <a:pPr algn="ctr" rtl="0" lvl="0" marR="0" indent="0" marL="0">
                <a:spcBef>
                  <a:spcPts val="0"/>
                </a:spcBef>
                <a:buNone/>
              </a:pPr>
              <a:r>
                <a:t/>
              </a:r>
              <a:endParaRPr strike="noStrike" u="none" b="1" cap="none" baseline="0" sz="1800" i="0">
                <a:solidFill>
                  <a:srgbClr val="FFFFFF"/>
                </a:solidFill>
                <a:latin typeface="Calibri"/>
                <a:ea typeface="Calibri"/>
                <a:cs typeface="Calibri"/>
                <a:sym typeface="Calibri"/>
              </a:endParaRPr>
            </a:p>
          </p:txBody>
        </p:sp>
        <p:grpSp>
          <p:nvGrpSpPr>
            <p:cNvPr id="1835" name="Shape 1835"/>
            <p:cNvGrpSpPr/>
            <p:nvPr/>
          </p:nvGrpSpPr>
          <p:grpSpPr>
            <a:xfrm>
              <a:off y="3961862" x="661756"/>
              <a:ext cy="2114294" cx="477266"/>
              <a:chOff y="4046528" x="647645"/>
              <a:chExt cy="2114294" cx="477266"/>
            </a:xfrm>
          </p:grpSpPr>
          <p:sp>
            <p:nvSpPr>
              <p:cNvPr id="1836" name="Shape 1836"/>
              <p:cNvSpPr/>
              <p:nvPr/>
            </p:nvSpPr>
            <p:spPr>
              <a:xfrm>
                <a:off y="4046528" x="647645"/>
                <a:ext cy="463799" cx="463799"/>
              </a:xfrm>
              <a:prstGeom prst="ellipse">
                <a:avLst/>
              </a:prstGeom>
              <a:solidFill>
                <a:srgbClr val="C0504D"/>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837" name="Shape 1837"/>
              <p:cNvSpPr/>
              <p:nvPr/>
            </p:nvSpPr>
            <p:spPr>
              <a:xfrm>
                <a:off y="4596692" x="652133"/>
                <a:ext cy="463799" cx="463799"/>
              </a:xfrm>
              <a:prstGeom prst="ellipse">
                <a:avLst/>
              </a:prstGeom>
              <a:solidFill>
                <a:srgbClr val="C0504D"/>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838" name="Shape 1838"/>
              <p:cNvSpPr/>
              <p:nvPr/>
            </p:nvSpPr>
            <p:spPr>
              <a:xfrm>
                <a:off y="5146857" x="656622"/>
                <a:ext cy="463799" cx="463799"/>
              </a:xfrm>
              <a:prstGeom prst="ellipse">
                <a:avLst/>
              </a:prstGeom>
              <a:solidFill>
                <a:srgbClr val="C0504D"/>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839" name="Shape 1839"/>
              <p:cNvSpPr/>
              <p:nvPr/>
            </p:nvSpPr>
            <p:spPr>
              <a:xfrm>
                <a:off y="5697023" x="661112"/>
                <a:ext cy="463799" cx="463799"/>
              </a:xfrm>
              <a:prstGeom prst="ellipse">
                <a:avLst/>
              </a:prstGeom>
              <a:solidFill>
                <a:srgbClr val="C0504D"/>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grpSp>
      </p:grpSp>
      <p:grpSp>
        <p:nvGrpSpPr>
          <p:cNvPr id="1840" name="Shape 1840"/>
          <p:cNvGrpSpPr/>
          <p:nvPr/>
        </p:nvGrpSpPr>
        <p:grpSpPr>
          <a:xfrm>
            <a:off y="3422807" x="2793913"/>
            <a:ext cy="2801101" cx="787200"/>
            <a:chOff y="3422807" x="496881"/>
            <a:chExt cy="2801101" cx="787200"/>
          </a:xfrm>
        </p:grpSpPr>
        <p:sp>
          <p:nvSpPr>
            <p:cNvPr id="1841" name="Shape 1841"/>
            <p:cNvSpPr/>
            <p:nvPr/>
          </p:nvSpPr>
          <p:spPr>
            <a:xfrm>
              <a:off y="3422808" x="496881"/>
              <a:ext cy="2801100" cx="787200"/>
            </a:xfrm>
            <a:prstGeom prst="roundRect">
              <a:avLst>
                <a:gd fmla="val 16667" name="adj"/>
              </a:avLst>
            </a:prstGeom>
            <a:solidFill>
              <a:srgbClr val="1F497D"/>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842" name="Shape 1842"/>
            <p:cNvSpPr/>
            <p:nvPr/>
          </p:nvSpPr>
          <p:spPr>
            <a:xfrm>
              <a:off y="3422807" x="496881"/>
              <a:ext cy="415500" cx="787200"/>
            </a:xfrm>
            <a:prstGeom prst="round2SameRect">
              <a:avLst>
                <a:gd fmla="val 16667" name="adj1"/>
                <a:gd fmla="val 0" name="adj2"/>
              </a:avLst>
            </a:prstGeom>
            <a:solidFill>
              <a:srgbClr val="000000"/>
            </a:solidFill>
            <a:ln>
              <a:noFill/>
            </a:ln>
          </p:spPr>
          <p:txBody>
            <a:bodyPr bIns="45700" rIns="91425" lIns="91425" tIns="45700" anchor="t" anchorCtr="0">
              <a:noAutofit/>
            </a:bodyPr>
            <a:lstStyle/>
            <a:p>
              <a:pPr algn="ctr" rtl="0" lvl="0" marR="0" indent="0" marL="0">
                <a:spcBef>
                  <a:spcPts val="0"/>
                </a:spcBef>
                <a:buNone/>
              </a:pPr>
              <a:r>
                <a:t/>
              </a:r>
              <a:endParaRPr strike="noStrike" u="none" b="1" cap="none" baseline="0" sz="1800" i="0">
                <a:solidFill>
                  <a:srgbClr val="FFFFFF"/>
                </a:solidFill>
                <a:latin typeface="Calibri"/>
                <a:ea typeface="Calibri"/>
                <a:cs typeface="Calibri"/>
                <a:sym typeface="Calibri"/>
              </a:endParaRPr>
            </a:p>
          </p:txBody>
        </p:sp>
        <p:grpSp>
          <p:nvGrpSpPr>
            <p:cNvPr id="1843" name="Shape 1843"/>
            <p:cNvGrpSpPr/>
            <p:nvPr/>
          </p:nvGrpSpPr>
          <p:grpSpPr>
            <a:xfrm>
              <a:off y="3961862" x="661756"/>
              <a:ext cy="2114294" cx="477266"/>
              <a:chOff y="4046528" x="647645"/>
              <a:chExt cy="2114294" cx="477266"/>
            </a:xfrm>
          </p:grpSpPr>
          <p:sp>
            <p:nvSpPr>
              <p:cNvPr id="1844" name="Shape 1844"/>
              <p:cNvSpPr/>
              <p:nvPr/>
            </p:nvSpPr>
            <p:spPr>
              <a:xfrm>
                <a:off y="4046528" x="647645"/>
                <a:ext cy="463799" cx="463799"/>
              </a:xfrm>
              <a:prstGeom prst="ellipse">
                <a:avLst/>
              </a:prstGeom>
              <a:solidFill>
                <a:srgbClr val="C0504D"/>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845" name="Shape 1845"/>
              <p:cNvSpPr/>
              <p:nvPr/>
            </p:nvSpPr>
            <p:spPr>
              <a:xfrm>
                <a:off y="4596692" x="652133"/>
                <a:ext cy="463799" cx="463799"/>
              </a:xfrm>
              <a:prstGeom prst="ellipse">
                <a:avLst/>
              </a:prstGeom>
              <a:solidFill>
                <a:srgbClr val="C0504D"/>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846" name="Shape 1846"/>
              <p:cNvSpPr/>
              <p:nvPr/>
            </p:nvSpPr>
            <p:spPr>
              <a:xfrm>
                <a:off y="5146857" x="656622"/>
                <a:ext cy="463799" cx="463799"/>
              </a:xfrm>
              <a:prstGeom prst="ellipse">
                <a:avLst/>
              </a:prstGeom>
              <a:solidFill>
                <a:srgbClr val="C0504D"/>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sp>
            <p:nvSpPr>
              <p:cNvPr id="1847" name="Shape 1847"/>
              <p:cNvSpPr/>
              <p:nvPr/>
            </p:nvSpPr>
            <p:spPr>
              <a:xfrm>
                <a:off y="5697023" x="661112"/>
                <a:ext cy="463799" cx="463799"/>
              </a:xfrm>
              <a:prstGeom prst="ellipse">
                <a:avLst/>
              </a:prstGeom>
              <a:solidFill>
                <a:srgbClr val="C0504D"/>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FFFFFF"/>
                  </a:solidFill>
                  <a:latin typeface="Calibri"/>
                  <a:ea typeface="Calibri"/>
                  <a:cs typeface="Calibri"/>
                  <a:sym typeface="Calibri"/>
                </a:endParaRPr>
              </a:p>
            </p:txBody>
          </p:sp>
        </p:grpSp>
      </p:grpSp>
      <p:sp>
        <p:nvSpPr>
          <p:cNvPr id="1848" name="Shape 1848"/>
          <p:cNvSpPr txBox="1"/>
          <p:nvPr/>
        </p:nvSpPr>
        <p:spPr>
          <a:xfrm>
            <a:off y="4512026" x="2144889"/>
            <a:ext cy="708000" cx="5388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4000" lang="en" i="0">
                <a:solidFill>
                  <a:srgbClr val="000000"/>
                </a:solidFill>
                <a:latin typeface="Calibri"/>
                <a:ea typeface="Calibri"/>
                <a:cs typeface="Calibri"/>
                <a:sym typeface="Calibri"/>
              </a:rPr>
              <a:t>…</a:t>
            </a:r>
          </a:p>
        </p:txBody>
      </p:sp>
      <p:sp>
        <p:nvSpPr>
          <p:cNvPr id="1849" name="Shape 1849"/>
          <p:cNvSpPr/>
          <p:nvPr/>
        </p:nvSpPr>
        <p:spPr>
          <a:xfrm>
            <a:off y="1417637" x="132644"/>
            <a:ext cy="1332936" cx="4515587"/>
          </a:xfrm>
          <a:prstGeom prst="cloud">
            <a:avLst/>
          </a:prstGeom>
          <a:solidFill>
            <a:srgbClr val="FFFFFF"/>
          </a:solidFill>
          <a:ln w="38100"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SzPct val="25000"/>
              <a:buNone/>
            </a:pPr>
            <a:r>
              <a:rPr strike="noStrike" u="none" b="1" cap="none" baseline="0" sz="3200" lang="en" i="0">
                <a:solidFill>
                  <a:srgbClr val="4F6228"/>
                </a:solidFill>
                <a:latin typeface="Calibri"/>
                <a:ea typeface="Calibri"/>
                <a:cs typeface="Calibri"/>
                <a:sym typeface="Calibri"/>
              </a:rPr>
              <a:t>Oversubscribed Core</a:t>
            </a:r>
          </a:p>
        </p:txBody>
      </p:sp>
      <p:pic>
        <p:nvPicPr>
          <p:cNvPr id="1850" name="Shape 1850"/>
          <p:cNvPicPr preferRelativeResize="0"/>
          <p:nvPr/>
        </p:nvPicPr>
        <p:blipFill rotWithShape="1">
          <a:blip r:embed="rId3"/>
          <a:srcRect t="0" b="0" r="0" l="0"/>
          <a:stretch/>
        </p:blipFill>
        <p:spPr>
          <a:xfrm flipH="1">
            <a:off y="3058214" x="19702"/>
            <a:ext cy="615299" cx="546900"/>
          </a:xfrm>
          <a:prstGeom prst="rect">
            <a:avLst/>
          </a:prstGeom>
          <a:noFill/>
          <a:ln>
            <a:noFill/>
          </a:ln>
        </p:spPr>
      </p:pic>
      <p:pic>
        <p:nvPicPr>
          <p:cNvPr id="1851" name="Shape 1851"/>
          <p:cNvPicPr preferRelativeResize="0"/>
          <p:nvPr/>
        </p:nvPicPr>
        <p:blipFill rotWithShape="1">
          <a:blip r:embed="rId4"/>
          <a:srcRect t="0" b="0" r="0" l="0"/>
          <a:stretch/>
        </p:blipFill>
        <p:spPr>
          <a:xfrm>
            <a:off y="3058214" x="1748330"/>
            <a:ext cy="615299" cx="565800"/>
          </a:xfrm>
          <a:prstGeom prst="rect">
            <a:avLst/>
          </a:prstGeom>
          <a:noFill/>
          <a:ln>
            <a:noFill/>
          </a:ln>
        </p:spPr>
      </p:pic>
      <p:pic>
        <p:nvPicPr>
          <p:cNvPr id="1852" name="Shape 1852"/>
          <p:cNvPicPr preferRelativeResize="0"/>
          <p:nvPr/>
        </p:nvPicPr>
        <p:blipFill rotWithShape="1">
          <a:blip r:embed="rId5"/>
          <a:srcRect t="0" b="0" r="0" l="0"/>
          <a:stretch/>
        </p:blipFill>
        <p:spPr>
          <a:xfrm>
            <a:off y="3058214" x="3336530"/>
            <a:ext cy="615299" cx="546900"/>
          </a:xfrm>
          <a:prstGeom prst="rect">
            <a:avLst/>
          </a:prstGeom>
          <a:noFill/>
          <a:ln>
            <a:noFill/>
          </a:ln>
        </p:spPr>
      </p:pic>
      <p:sp>
        <p:nvSpPr>
          <p:cNvPr id="1853" name="Shape 1853"/>
          <p:cNvSpPr/>
          <p:nvPr/>
        </p:nvSpPr>
        <p:spPr>
          <a:xfrm>
            <a:off y="2750611" x="366888"/>
            <a:ext cy="263149" cx="1486604"/>
          </a:xfrm>
          <a:custGeom>
            <a:pathLst>
              <a:path w="1213555" extrusionOk="0" h="465752">
                <a:moveTo>
                  <a:pt y="465752" x="0"/>
                </a:moveTo>
                <a:cubicBezTo>
                  <a:pt y="236446" x="237537"/>
                  <a:pt y="7140" x="475074"/>
                  <a:pt y="85" x="677333"/>
                </a:cubicBezTo>
                <a:cubicBezTo>
                  <a:pt y="-6970" x="879592"/>
                  <a:pt y="423419" x="1213555"/>
                  <a:pt y="423419" x="1213555"/>
                </a:cubicBezTo>
                <a:lnTo>
                  <a:pt y="423419" x="1213555"/>
                </a:lnTo>
                <a:lnTo>
                  <a:pt y="423419" x="1213555"/>
                </a:lnTo>
              </a:path>
            </a:pathLst>
          </a:custGeom>
          <a:noFill/>
          <a:ln w="76200" cap="flat">
            <a:solidFill>
              <a:srgbClr val="E36C09"/>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rgbClr val="E36C09"/>
              </a:solidFill>
              <a:latin typeface="Calibri"/>
              <a:ea typeface="Calibri"/>
              <a:cs typeface="Calibri"/>
              <a:sym typeface="Calibri"/>
            </a:endParaRPr>
          </a:p>
        </p:txBody>
      </p:sp>
      <p:pic>
        <p:nvPicPr>
          <p:cNvPr id="1854" name="Shape 1854"/>
          <p:cNvPicPr preferRelativeResize="0"/>
          <p:nvPr/>
        </p:nvPicPr>
        <p:blipFill rotWithShape="1">
          <a:blip r:embed="rId6"/>
          <a:srcRect t="0" b="0" r="0" l="0"/>
          <a:stretch/>
        </p:blipFill>
        <p:spPr>
          <a:xfrm>
            <a:off y="3119952" x="4462407"/>
            <a:ext cy="2070300" cx="4357199"/>
          </a:xfrm>
          <a:prstGeom prst="rect">
            <a:avLst/>
          </a:prstGeom>
          <a:noFill/>
          <a:ln>
            <a:noFill/>
          </a:ln>
        </p:spPr>
      </p:pic>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8" name="Shape 1858"/>
        <p:cNvGrpSpPr/>
        <p:nvPr/>
      </p:nvGrpSpPr>
      <p:grpSpPr>
        <a:xfrm>
          <a:off y="0" x="0"/>
          <a:ext cy="0" cx="0"/>
          <a:chOff y="0" x="0"/>
          <a:chExt cy="0" cx="0"/>
        </a:xfrm>
      </p:grpSpPr>
      <p:cxnSp>
        <p:nvCxnSpPr>
          <p:cNvPr id="1859" name="Shape 1859"/>
          <p:cNvCxnSpPr/>
          <p:nvPr/>
        </p:nvCxnSpPr>
        <p:spPr>
          <a:xfrm rot="10800000">
            <a:off y="4839653" x="2957009"/>
            <a:ext cy="522900" cx="769199"/>
          </a:xfrm>
          <a:prstGeom prst="straightConnector1">
            <a:avLst/>
          </a:prstGeom>
          <a:noFill/>
          <a:ln w="57150" cap="flat">
            <a:solidFill>
              <a:srgbClr val="E46C0A"/>
            </a:solidFill>
            <a:prstDash val="solid"/>
            <a:round/>
            <a:headEnd w="med" len="med" type="none"/>
            <a:tailEnd w="lg" len="lg" type="stealth"/>
          </a:ln>
        </p:spPr>
      </p:cxnSp>
      <p:cxnSp>
        <p:nvCxnSpPr>
          <p:cNvPr id="1860" name="Shape 1860"/>
          <p:cNvCxnSpPr/>
          <p:nvPr/>
        </p:nvCxnSpPr>
        <p:spPr>
          <a:xfrm flipH="1">
            <a:off y="2316838" x="1869861"/>
            <a:ext cy="2204699" cx="769199"/>
          </a:xfrm>
          <a:prstGeom prst="straightConnector1">
            <a:avLst/>
          </a:prstGeom>
          <a:noFill/>
          <a:ln w="57150" cap="flat">
            <a:solidFill>
              <a:srgbClr val="E46C0A"/>
            </a:solidFill>
            <a:prstDash val="solid"/>
            <a:round/>
            <a:headEnd w="med" len="med" type="none"/>
            <a:tailEnd w="lg" len="lg" type="stealth"/>
          </a:ln>
        </p:spPr>
      </p:cxnSp>
      <p:cxnSp>
        <p:nvCxnSpPr>
          <p:cNvPr id="1861" name="Shape 1861"/>
          <p:cNvCxnSpPr/>
          <p:nvPr/>
        </p:nvCxnSpPr>
        <p:spPr>
          <a:xfrm rot="10800000">
            <a:off y="4839653" x="4044157"/>
            <a:ext cy="522900" cx="769199"/>
          </a:xfrm>
          <a:prstGeom prst="straightConnector1">
            <a:avLst/>
          </a:prstGeom>
          <a:noFill/>
          <a:ln w="57150" cap="flat">
            <a:solidFill>
              <a:srgbClr val="E46C0A"/>
            </a:solidFill>
            <a:prstDash val="solid"/>
            <a:round/>
            <a:headEnd w="med" len="med" type="none"/>
            <a:tailEnd w="lg" len="lg" type="stealth"/>
          </a:ln>
        </p:spPr>
      </p:cxnSp>
      <p:cxnSp>
        <p:nvCxnSpPr>
          <p:cNvPr id="1862" name="Shape 1862"/>
          <p:cNvCxnSpPr/>
          <p:nvPr/>
        </p:nvCxnSpPr>
        <p:spPr>
          <a:xfrm rot="10800000">
            <a:off y="4905517" x="3885151"/>
            <a:ext cy="391200" cx="0"/>
          </a:xfrm>
          <a:prstGeom prst="straightConnector1">
            <a:avLst/>
          </a:prstGeom>
          <a:noFill/>
          <a:ln w="57150" cap="flat">
            <a:solidFill>
              <a:schemeClr val="dk1"/>
            </a:solidFill>
            <a:prstDash val="dash"/>
            <a:round/>
            <a:headEnd w="med" len="med" type="none"/>
            <a:tailEnd w="lg" len="lg" type="stealth"/>
          </a:ln>
        </p:spPr>
      </p:cxnSp>
      <p:grpSp>
        <p:nvGrpSpPr>
          <p:cNvPr id="1863" name="Shape 1863"/>
          <p:cNvGrpSpPr/>
          <p:nvPr/>
        </p:nvGrpSpPr>
        <p:grpSpPr>
          <a:xfrm>
            <a:off y="1810576" x="280086"/>
            <a:ext cy="4058359" cx="5035943"/>
            <a:chOff y="1580445" x="284041"/>
            <a:chExt cy="4968000" cx="6164699"/>
          </a:xfrm>
        </p:grpSpPr>
        <p:sp>
          <p:nvSpPr>
            <p:cNvPr id="1864" name="Shape 1864"/>
            <p:cNvSpPr/>
            <p:nvPr/>
          </p:nvSpPr>
          <p:spPr>
            <a:xfrm>
              <a:off y="1580445" x="284041"/>
              <a:ext cy="4968000" cx="6164699"/>
            </a:xfrm>
            <a:prstGeom prst="rect">
              <a:avLst/>
            </a:prstGeom>
            <a:noFill/>
            <a:ln w="38100" cap="flat">
              <a:solidFill>
                <a:srgbClr val="00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grpSp>
          <p:nvGrpSpPr>
            <p:cNvPr id="1865" name="Shape 1865"/>
            <p:cNvGrpSpPr/>
            <p:nvPr/>
          </p:nvGrpSpPr>
          <p:grpSpPr>
            <a:xfrm>
              <a:off y="1730495" x="429535"/>
              <a:ext cy="4667821" cx="5873617"/>
              <a:chOff y="1758717" x="1036308"/>
              <a:chExt cy="4667821" cx="5873617"/>
            </a:xfrm>
          </p:grpSpPr>
          <p:sp>
            <p:nvSpPr>
              <p:cNvPr id="1866" name="Shape 1866"/>
              <p:cNvSpPr/>
              <p:nvPr/>
            </p:nvSpPr>
            <p:spPr>
              <a:xfrm>
                <a:off y="1758717" x="1036308"/>
                <a:ext cy="550200" cx="550200"/>
              </a:xfrm>
              <a:prstGeom prst="ellipse">
                <a:avLst/>
              </a:prstGeom>
              <a:solidFill>
                <a:srgbClr val="77933C"/>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867" name="Shape 1867"/>
              <p:cNvSpPr/>
              <p:nvPr/>
            </p:nvSpPr>
            <p:spPr>
              <a:xfrm>
                <a:off y="1758717" x="3698016"/>
                <a:ext cy="550200" cx="550200"/>
              </a:xfrm>
              <a:prstGeom prst="ellipse">
                <a:avLst/>
              </a:prstGeom>
              <a:solidFill>
                <a:srgbClr val="77933C"/>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868" name="Shape 1868"/>
              <p:cNvSpPr/>
              <p:nvPr/>
            </p:nvSpPr>
            <p:spPr>
              <a:xfrm>
                <a:off y="1758717" x="5028869"/>
                <a:ext cy="550200" cx="550200"/>
              </a:xfrm>
              <a:prstGeom prst="ellipse">
                <a:avLst/>
              </a:prstGeom>
              <a:solidFill>
                <a:srgbClr val="77933C"/>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869" name="Shape 1869"/>
              <p:cNvSpPr/>
              <p:nvPr/>
            </p:nvSpPr>
            <p:spPr>
              <a:xfrm>
                <a:off y="1758717" x="6359725"/>
                <a:ext cy="550200" cx="550200"/>
              </a:xfrm>
              <a:prstGeom prst="ellipse">
                <a:avLst/>
              </a:prstGeom>
              <a:solidFill>
                <a:srgbClr val="77933C"/>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870" name="Shape 1870"/>
              <p:cNvSpPr/>
              <p:nvPr/>
            </p:nvSpPr>
            <p:spPr>
              <a:xfrm>
                <a:off y="1758717" x="2367161"/>
                <a:ext cy="550200" cx="550200"/>
              </a:xfrm>
              <a:prstGeom prst="ellipse">
                <a:avLst/>
              </a:prstGeom>
              <a:solidFill>
                <a:srgbClr val="77933C"/>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871" name="Shape 1871"/>
              <p:cNvSpPr/>
              <p:nvPr/>
            </p:nvSpPr>
            <p:spPr>
              <a:xfrm>
                <a:off y="2788123" x="1036308"/>
                <a:ext cy="550200" cx="550200"/>
              </a:xfrm>
              <a:prstGeom prst="ellipse">
                <a:avLst/>
              </a:prstGeom>
              <a:solidFill>
                <a:srgbClr val="77933C"/>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872" name="Shape 1872"/>
              <p:cNvSpPr/>
              <p:nvPr/>
            </p:nvSpPr>
            <p:spPr>
              <a:xfrm>
                <a:off y="2788123" x="3698016"/>
                <a:ext cy="550200" cx="550200"/>
              </a:xfrm>
              <a:prstGeom prst="ellipse">
                <a:avLst/>
              </a:prstGeom>
              <a:solidFill>
                <a:srgbClr val="77933C"/>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873" name="Shape 1873"/>
              <p:cNvSpPr/>
              <p:nvPr/>
            </p:nvSpPr>
            <p:spPr>
              <a:xfrm>
                <a:off y="2788123" x="5028869"/>
                <a:ext cy="550200" cx="550200"/>
              </a:xfrm>
              <a:prstGeom prst="ellipse">
                <a:avLst/>
              </a:prstGeom>
              <a:solidFill>
                <a:srgbClr val="77933C"/>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874" name="Shape 1874"/>
              <p:cNvSpPr/>
              <p:nvPr/>
            </p:nvSpPr>
            <p:spPr>
              <a:xfrm>
                <a:off y="2788123" x="6359725"/>
                <a:ext cy="550200" cx="550200"/>
              </a:xfrm>
              <a:prstGeom prst="ellipse">
                <a:avLst/>
              </a:prstGeom>
              <a:solidFill>
                <a:srgbClr val="77933C"/>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875" name="Shape 1875"/>
              <p:cNvSpPr/>
              <p:nvPr/>
            </p:nvSpPr>
            <p:spPr>
              <a:xfrm>
                <a:off y="2788123" x="2367161"/>
                <a:ext cy="550200" cx="550200"/>
              </a:xfrm>
              <a:prstGeom prst="ellipse">
                <a:avLst/>
              </a:prstGeom>
              <a:solidFill>
                <a:srgbClr val="77933C"/>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876" name="Shape 1876"/>
              <p:cNvSpPr/>
              <p:nvPr/>
            </p:nvSpPr>
            <p:spPr>
              <a:xfrm>
                <a:off y="5876339" x="1036308"/>
                <a:ext cy="550200" cx="550200"/>
              </a:xfrm>
              <a:prstGeom prst="ellipse">
                <a:avLst/>
              </a:prstGeom>
              <a:solidFill>
                <a:srgbClr val="77933C"/>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877" name="Shape 1877"/>
              <p:cNvSpPr/>
              <p:nvPr/>
            </p:nvSpPr>
            <p:spPr>
              <a:xfrm>
                <a:off y="5876339" x="3698016"/>
                <a:ext cy="550200" cx="550200"/>
              </a:xfrm>
              <a:prstGeom prst="ellipse">
                <a:avLst/>
              </a:prstGeom>
              <a:solidFill>
                <a:srgbClr val="77933C"/>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878" name="Shape 1878"/>
              <p:cNvSpPr/>
              <p:nvPr/>
            </p:nvSpPr>
            <p:spPr>
              <a:xfrm>
                <a:off y="5876339" x="5028869"/>
                <a:ext cy="550200" cx="550200"/>
              </a:xfrm>
              <a:prstGeom prst="ellipse">
                <a:avLst/>
              </a:prstGeom>
              <a:solidFill>
                <a:srgbClr val="77933C"/>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879" name="Shape 1879"/>
              <p:cNvSpPr/>
              <p:nvPr/>
            </p:nvSpPr>
            <p:spPr>
              <a:xfrm>
                <a:off y="5876339" x="6359725"/>
                <a:ext cy="550200" cx="550200"/>
              </a:xfrm>
              <a:prstGeom prst="ellipse">
                <a:avLst/>
              </a:prstGeom>
              <a:solidFill>
                <a:srgbClr val="77933C"/>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880" name="Shape 1880"/>
              <p:cNvSpPr/>
              <p:nvPr/>
            </p:nvSpPr>
            <p:spPr>
              <a:xfrm>
                <a:off y="5876339" x="2367161"/>
                <a:ext cy="550200" cx="550200"/>
              </a:xfrm>
              <a:prstGeom prst="ellipse">
                <a:avLst/>
              </a:prstGeom>
              <a:solidFill>
                <a:srgbClr val="77933C"/>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881" name="Shape 1881"/>
              <p:cNvSpPr/>
              <p:nvPr/>
            </p:nvSpPr>
            <p:spPr>
              <a:xfrm>
                <a:off y="4846935" x="1036308"/>
                <a:ext cy="550200" cx="550200"/>
              </a:xfrm>
              <a:prstGeom prst="ellipse">
                <a:avLst/>
              </a:prstGeom>
              <a:solidFill>
                <a:srgbClr val="77933C"/>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882" name="Shape 1882"/>
              <p:cNvSpPr/>
              <p:nvPr/>
            </p:nvSpPr>
            <p:spPr>
              <a:xfrm>
                <a:off y="4846935" x="3698016"/>
                <a:ext cy="550200" cx="550200"/>
              </a:xfrm>
              <a:prstGeom prst="ellipse">
                <a:avLst/>
              </a:prstGeom>
              <a:solidFill>
                <a:srgbClr val="77933C"/>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883" name="Shape 1883"/>
              <p:cNvSpPr/>
              <p:nvPr/>
            </p:nvSpPr>
            <p:spPr>
              <a:xfrm>
                <a:off y="4846935" x="5028869"/>
                <a:ext cy="550200" cx="550200"/>
              </a:xfrm>
              <a:prstGeom prst="ellipse">
                <a:avLst/>
              </a:prstGeom>
              <a:solidFill>
                <a:srgbClr val="77933C"/>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884" name="Shape 1884"/>
              <p:cNvSpPr/>
              <p:nvPr/>
            </p:nvSpPr>
            <p:spPr>
              <a:xfrm>
                <a:off y="4846935" x="6359725"/>
                <a:ext cy="550200" cx="550200"/>
              </a:xfrm>
              <a:prstGeom prst="ellipse">
                <a:avLst/>
              </a:prstGeom>
              <a:solidFill>
                <a:srgbClr val="77933C"/>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885" name="Shape 1885"/>
              <p:cNvSpPr/>
              <p:nvPr/>
            </p:nvSpPr>
            <p:spPr>
              <a:xfrm>
                <a:off y="4846935" x="2367161"/>
                <a:ext cy="550200" cx="550200"/>
              </a:xfrm>
              <a:prstGeom prst="ellipse">
                <a:avLst/>
              </a:prstGeom>
              <a:solidFill>
                <a:srgbClr val="77933C"/>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886" name="Shape 1886"/>
              <p:cNvSpPr/>
              <p:nvPr/>
            </p:nvSpPr>
            <p:spPr>
              <a:xfrm>
                <a:off y="3817528" x="1036308"/>
                <a:ext cy="550200" cx="550200"/>
              </a:xfrm>
              <a:prstGeom prst="ellipse">
                <a:avLst/>
              </a:prstGeom>
              <a:solidFill>
                <a:srgbClr val="77933C"/>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887" name="Shape 1887"/>
              <p:cNvSpPr/>
              <p:nvPr/>
            </p:nvSpPr>
            <p:spPr>
              <a:xfrm>
                <a:off y="3817528" x="3698016"/>
                <a:ext cy="550200" cx="550200"/>
              </a:xfrm>
              <a:prstGeom prst="ellipse">
                <a:avLst/>
              </a:prstGeom>
              <a:solidFill>
                <a:srgbClr val="77933C"/>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888" name="Shape 1888"/>
              <p:cNvSpPr/>
              <p:nvPr/>
            </p:nvSpPr>
            <p:spPr>
              <a:xfrm>
                <a:off y="3817528" x="5028869"/>
                <a:ext cy="550200" cx="550200"/>
              </a:xfrm>
              <a:prstGeom prst="ellipse">
                <a:avLst/>
              </a:prstGeom>
              <a:solidFill>
                <a:srgbClr val="77933C"/>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889" name="Shape 1889"/>
              <p:cNvSpPr/>
              <p:nvPr/>
            </p:nvSpPr>
            <p:spPr>
              <a:xfrm>
                <a:off y="3817528" x="6359725"/>
                <a:ext cy="550200" cx="550200"/>
              </a:xfrm>
              <a:prstGeom prst="ellipse">
                <a:avLst/>
              </a:prstGeom>
              <a:solidFill>
                <a:srgbClr val="77933C"/>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890" name="Shape 1890"/>
              <p:cNvSpPr/>
              <p:nvPr/>
            </p:nvSpPr>
            <p:spPr>
              <a:xfrm>
                <a:off y="3817528" x="2367161"/>
                <a:ext cy="550200" cx="550200"/>
              </a:xfrm>
              <a:prstGeom prst="ellipse">
                <a:avLst/>
              </a:prstGeom>
              <a:solidFill>
                <a:srgbClr val="77933C"/>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grpSp>
      </p:grpSp>
      <p:grpSp>
        <p:nvGrpSpPr>
          <p:cNvPr id="1891" name="Shape 1891"/>
          <p:cNvGrpSpPr/>
          <p:nvPr/>
        </p:nvGrpSpPr>
        <p:grpSpPr>
          <a:xfrm>
            <a:off y="1120248" x="6265332"/>
            <a:ext cy="2795209" cx="2984671"/>
            <a:chOff y="781585" x="6265332"/>
            <a:chExt cy="2795209" cx="2984671"/>
          </a:xfrm>
        </p:grpSpPr>
        <p:sp>
          <p:nvSpPr>
            <p:cNvPr id="1892" name="Shape 1892"/>
            <p:cNvSpPr/>
            <p:nvPr/>
          </p:nvSpPr>
          <p:spPr>
            <a:xfrm>
              <a:off y="2292794" x="6265332"/>
              <a:ext cy="1284000" cx="2257800"/>
            </a:xfrm>
            <a:prstGeom prst="roundRect">
              <a:avLst>
                <a:gd fmla="val 16667" name="adj"/>
              </a:avLst>
            </a:prstGeom>
            <a:gradFill>
              <a:gsLst>
                <a:gs pos="0">
                  <a:srgbClr val="3E7FCE"/>
                </a:gs>
                <a:gs pos="100000">
                  <a:srgbClr val="BFDCFF"/>
                </a:gs>
              </a:gsLst>
              <a:lin ang="16200037" scaled="0"/>
            </a:gra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SzPct val="25000"/>
                <a:buNone/>
              </a:pPr>
              <a:r>
                <a:rPr strike="noStrike" u="none" b="1" cap="none" baseline="0" sz="3600" lang="en" i="0">
                  <a:solidFill>
                    <a:srgbClr val="000000"/>
                  </a:solidFill>
                  <a:latin typeface="Calibri"/>
                  <a:ea typeface="Calibri"/>
                  <a:cs typeface="Calibri"/>
                  <a:sym typeface="Calibri"/>
                </a:rPr>
                <a:t>DC</a:t>
              </a:r>
              <a:br>
                <a:rPr strike="noStrike" u="none" b="1" cap="none" baseline="0" sz="3600" lang="en" i="0">
                  <a:solidFill>
                    <a:srgbClr val="000000"/>
                  </a:solidFill>
                  <a:latin typeface="Calibri"/>
                  <a:ea typeface="Calibri"/>
                  <a:cs typeface="Calibri"/>
                  <a:sym typeface="Calibri"/>
                </a:rPr>
              </a:br>
              <a:r>
                <a:rPr strike="noStrike" u="none" b="1" cap="none" baseline="0" sz="3600" lang="en" i="0">
                  <a:solidFill>
                    <a:srgbClr val="000000"/>
                  </a:solidFill>
                  <a:latin typeface="Calibri"/>
                  <a:ea typeface="Calibri"/>
                  <a:cs typeface="Calibri"/>
                  <a:sym typeface="Calibri"/>
                </a:rPr>
                <a:t>Scheduler</a:t>
              </a:r>
            </a:p>
          </p:txBody>
        </p:sp>
        <p:grpSp>
          <p:nvGrpSpPr>
            <p:cNvPr id="1893" name="Shape 1893"/>
            <p:cNvGrpSpPr/>
            <p:nvPr/>
          </p:nvGrpSpPr>
          <p:grpSpPr>
            <a:xfrm>
              <a:off y="1195529" x="6314751"/>
              <a:ext cy="1080320" cx="832500"/>
              <a:chOff y="1212471" x="6977968"/>
              <a:chExt cy="1080320" cx="832500"/>
            </a:xfrm>
          </p:grpSpPr>
          <p:cxnSp>
            <p:nvCxnSpPr>
              <p:cNvPr id="1894" name="Shape 1894"/>
              <p:cNvCxnSpPr/>
              <p:nvPr/>
            </p:nvCxnSpPr>
            <p:spPr>
              <a:xfrm>
                <a:off y="1735691" x="7394221"/>
                <a:ext cy="557099" cx="0"/>
              </a:xfrm>
              <a:prstGeom prst="straightConnector1">
                <a:avLst/>
              </a:prstGeom>
              <a:noFill/>
              <a:ln w="57150" cap="flat">
                <a:solidFill>
                  <a:srgbClr val="000000"/>
                </a:solidFill>
                <a:prstDash val="solid"/>
                <a:round/>
                <a:headEnd w="med" len="med" type="none"/>
                <a:tailEnd w="lg" len="lg" type="stealth"/>
              </a:ln>
            </p:spPr>
          </p:cxnSp>
          <p:sp>
            <p:nvSpPr>
              <p:cNvPr id="1895" name="Shape 1895"/>
              <p:cNvSpPr txBox="1"/>
              <p:nvPr/>
            </p:nvSpPr>
            <p:spPr>
              <a:xfrm>
                <a:off y="1212471" x="6977968"/>
                <a:ext cy="523200" cx="8325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800" lang="en" i="0">
                    <a:solidFill>
                      <a:schemeClr val="dk1"/>
                    </a:solidFill>
                    <a:latin typeface="Calibri"/>
                    <a:ea typeface="Calibri"/>
                    <a:cs typeface="Calibri"/>
                    <a:sym typeface="Calibri"/>
                  </a:rPr>
                  <a:t>Jobs</a:t>
                </a:r>
              </a:p>
            </p:txBody>
          </p:sp>
        </p:grpSp>
        <p:grpSp>
          <p:nvGrpSpPr>
            <p:cNvPr id="1896" name="Shape 1896"/>
            <p:cNvGrpSpPr/>
            <p:nvPr/>
          </p:nvGrpSpPr>
          <p:grpSpPr>
            <a:xfrm>
              <a:off y="781585" x="6842504"/>
              <a:ext cy="1511206" cx="2407500"/>
              <a:chOff y="781585" x="6002867"/>
              <a:chExt cy="1511206" cx="2407500"/>
            </a:xfrm>
          </p:grpSpPr>
          <p:cxnSp>
            <p:nvCxnSpPr>
              <p:cNvPr id="1897" name="Shape 1897"/>
              <p:cNvCxnSpPr/>
              <p:nvPr/>
            </p:nvCxnSpPr>
            <p:spPr>
              <a:xfrm>
                <a:off y="1735691" x="7224889"/>
                <a:ext cy="557099" cx="0"/>
              </a:xfrm>
              <a:prstGeom prst="straightConnector1">
                <a:avLst/>
              </a:prstGeom>
              <a:noFill/>
              <a:ln w="57150" cap="flat">
                <a:solidFill>
                  <a:srgbClr val="000000"/>
                </a:solidFill>
                <a:prstDash val="solid"/>
                <a:round/>
                <a:headEnd w="med" len="med" type="none"/>
                <a:tailEnd w="lg" len="lg" type="stealth"/>
              </a:ln>
            </p:spPr>
          </p:cxnSp>
          <p:sp>
            <p:nvSpPr>
              <p:cNvPr id="1898" name="Shape 1898"/>
              <p:cNvSpPr txBox="1"/>
              <p:nvPr/>
            </p:nvSpPr>
            <p:spPr>
              <a:xfrm>
                <a:off y="781585" x="6002867"/>
                <a:ext cy="953999" cx="2407500"/>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1" cap="none" baseline="0" sz="2800" lang="en" i="0">
                    <a:solidFill>
                      <a:schemeClr val="dk1"/>
                    </a:solidFill>
                    <a:latin typeface="Calibri"/>
                    <a:ea typeface="Calibri"/>
                    <a:cs typeface="Calibri"/>
                    <a:sym typeface="Calibri"/>
                  </a:rPr>
                  <a:t>Data</a:t>
                </a:r>
                <a:br>
                  <a:rPr strike="noStrike" u="none" b="1" cap="none" baseline="0" sz="2800" lang="en" i="0">
                    <a:solidFill>
                      <a:schemeClr val="dk1"/>
                    </a:solidFill>
                    <a:latin typeface="Calibri"/>
                    <a:ea typeface="Calibri"/>
                    <a:cs typeface="Calibri"/>
                    <a:sym typeface="Calibri"/>
                  </a:rPr>
                </a:br>
                <a:r>
                  <a:rPr strike="noStrike" u="none" b="1" cap="none" baseline="0" sz="2800" lang="en" i="0">
                    <a:solidFill>
                      <a:schemeClr val="dk1"/>
                    </a:solidFill>
                    <a:latin typeface="Calibri"/>
                    <a:ea typeface="Calibri"/>
                    <a:cs typeface="Calibri"/>
                    <a:sym typeface="Calibri"/>
                  </a:rPr>
                  <a:t>placement</a:t>
                </a:r>
              </a:p>
            </p:txBody>
          </p:sp>
        </p:grpSp>
      </p:grpSp>
      <p:cxnSp>
        <p:nvCxnSpPr>
          <p:cNvPr id="1899" name="Shape 1899"/>
          <p:cNvCxnSpPr>
            <a:stCxn id="1892" idx="1"/>
            <a:endCxn id="1864" idx="3"/>
          </p:cNvCxnSpPr>
          <p:nvPr/>
        </p:nvCxnSpPr>
        <p:spPr>
          <a:xfrm flipH="1">
            <a:off y="3273458" x="5316030"/>
            <a:ext cy="566297" cx="949302"/>
          </a:xfrm>
          <a:prstGeom prst="straightConnector1">
            <a:avLst/>
          </a:prstGeom>
          <a:noFill/>
          <a:ln w="57150" cap="flat">
            <a:solidFill>
              <a:schemeClr val="accent1"/>
            </a:solidFill>
            <a:prstDash val="solid"/>
            <a:round/>
            <a:headEnd w="med" len="med" type="none"/>
            <a:tailEnd w="lg" len="lg" type="stealth"/>
          </a:ln>
        </p:spPr>
      </p:cxnSp>
      <p:sp>
        <p:nvSpPr>
          <p:cNvPr id="1900" name="Shape 1900"/>
          <p:cNvSpPr/>
          <p:nvPr/>
        </p:nvSpPr>
        <p:spPr>
          <a:xfrm>
            <a:off y="4654662" x="6265332"/>
            <a:ext cy="1284000" cx="2257800"/>
          </a:xfrm>
          <a:prstGeom prst="roundRect">
            <a:avLst>
              <a:gd fmla="val 16667" name="adj"/>
            </a:avLst>
          </a:prstGeom>
          <a:gradFill>
            <a:gsLst>
              <a:gs pos="0">
                <a:srgbClr val="FF953F"/>
              </a:gs>
              <a:gs pos="100000">
                <a:srgbClr val="FFE3CB"/>
              </a:gs>
            </a:gsLst>
            <a:lin ang="16200037" scaled="0"/>
          </a:gradFill>
          <a:ln w="9525" cap="flat">
            <a:solidFill>
              <a:srgbClr val="F6923F"/>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SzPct val="25000"/>
              <a:buNone/>
            </a:pPr>
            <a:r>
              <a:rPr strike="noStrike" u="none" b="1" cap="none" baseline="0" sz="3600" lang="en" i="0">
                <a:solidFill>
                  <a:schemeClr val="dk1"/>
                </a:solidFill>
                <a:latin typeface="Calibri"/>
                <a:ea typeface="Calibri"/>
                <a:cs typeface="Calibri"/>
                <a:sym typeface="Calibri"/>
              </a:rPr>
              <a:t>Flyway</a:t>
            </a:r>
            <a:br>
              <a:rPr strike="noStrike" u="none" b="1" cap="none" baseline="0" sz="3600" lang="en" i="0">
                <a:solidFill>
                  <a:schemeClr val="dk1"/>
                </a:solidFill>
                <a:latin typeface="Calibri"/>
                <a:ea typeface="Calibri"/>
                <a:cs typeface="Calibri"/>
                <a:sym typeface="Calibri"/>
              </a:rPr>
            </a:br>
            <a:r>
              <a:rPr strike="noStrike" u="none" b="1" cap="none" baseline="0" sz="3600" lang="en" i="0">
                <a:solidFill>
                  <a:schemeClr val="dk1"/>
                </a:solidFill>
                <a:latin typeface="Calibri"/>
                <a:ea typeface="Calibri"/>
                <a:cs typeface="Calibri"/>
                <a:sym typeface="Calibri"/>
              </a:rPr>
              <a:t>Controller</a:t>
            </a:r>
          </a:p>
        </p:txBody>
      </p:sp>
      <p:cxnSp>
        <p:nvCxnSpPr>
          <p:cNvPr id="1901" name="Shape 1901"/>
          <p:cNvCxnSpPr>
            <a:stCxn id="1892" idx="2"/>
            <a:endCxn id="1900" idx="0"/>
          </p:cNvCxnSpPr>
          <p:nvPr/>
        </p:nvCxnSpPr>
        <p:spPr>
          <a:xfrm>
            <a:off y="3915458" x="7394232"/>
            <a:ext cy="739203" cx="0"/>
          </a:xfrm>
          <a:prstGeom prst="straightConnector1">
            <a:avLst/>
          </a:prstGeom>
          <a:noFill/>
          <a:ln w="57150" cap="flat">
            <a:solidFill>
              <a:srgbClr val="000000"/>
            </a:solidFill>
            <a:prstDash val="solid"/>
            <a:round/>
            <a:headEnd w="med" len="med" type="none"/>
            <a:tailEnd w="lg" len="lg" type="stealth"/>
          </a:ln>
        </p:spPr>
      </p:cxnSp>
      <p:sp>
        <p:nvSpPr>
          <p:cNvPr id="1902" name="Shape 1902"/>
          <p:cNvSpPr txBox="1"/>
          <p:nvPr/>
        </p:nvSpPr>
        <p:spPr>
          <a:xfrm>
            <a:off y="3957160" x="7505731"/>
            <a:ext cy="523200" cx="15897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800" lang="en" i="0">
                <a:solidFill>
                  <a:schemeClr val="dk1"/>
                </a:solidFill>
                <a:latin typeface="Calibri"/>
                <a:ea typeface="Calibri"/>
                <a:cs typeface="Calibri"/>
                <a:sym typeface="Calibri"/>
              </a:rPr>
              <a:t>Demands</a:t>
            </a:r>
          </a:p>
        </p:txBody>
      </p:sp>
      <p:cxnSp>
        <p:nvCxnSpPr>
          <p:cNvPr id="1903" name="Shape 1903"/>
          <p:cNvCxnSpPr>
            <a:stCxn id="1900" idx="1"/>
          </p:cNvCxnSpPr>
          <p:nvPr/>
        </p:nvCxnSpPr>
        <p:spPr>
          <a:xfrm rot="10800000">
            <a:off y="4455762" x="5315832"/>
            <a:ext cy="840899" cx="949500"/>
          </a:xfrm>
          <a:prstGeom prst="straightConnector1">
            <a:avLst/>
          </a:prstGeom>
          <a:noFill/>
          <a:ln w="57150" cap="flat">
            <a:solidFill>
              <a:srgbClr val="E46C0A"/>
            </a:solidFill>
            <a:prstDash val="solid"/>
            <a:round/>
            <a:headEnd w="med" len="med" type="none"/>
            <a:tailEnd w="lg" len="lg" type="stealth"/>
          </a:ln>
        </p:spPr>
      </p:cxnSp>
      <p:sp>
        <p:nvSpPr>
          <p:cNvPr id="1904" name="Shape 1904"/>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cxnSp>
        <p:nvCxnSpPr>
          <p:cNvPr id="1905" name="Shape 1905"/>
          <p:cNvCxnSpPr>
            <a:stCxn id="1867" idx="2"/>
            <a:endCxn id="1885" idx="0"/>
          </p:cNvCxnSpPr>
          <p:nvPr/>
        </p:nvCxnSpPr>
        <p:spPr>
          <a:xfrm flipH="1">
            <a:off y="2157882" x="1710843"/>
            <a:ext cy="2298035" cx="862445"/>
          </a:xfrm>
          <a:prstGeom prst="straightConnector1">
            <a:avLst/>
          </a:prstGeom>
          <a:noFill/>
          <a:ln w="57150" cap="flat">
            <a:solidFill>
              <a:schemeClr val="dk1"/>
            </a:solidFill>
            <a:prstDash val="dash"/>
            <a:round/>
            <a:headEnd w="med" len="med" type="none"/>
            <a:tailEnd w="lg" len="lg" type="stealth"/>
          </a:ln>
        </p:spPr>
      </p:cxnSp>
      <p:cxnSp>
        <p:nvCxnSpPr>
          <p:cNvPr id="1906" name="Shape 1906"/>
          <p:cNvCxnSpPr>
            <a:stCxn id="1867" idx="4"/>
            <a:endCxn id="1883" idx="2"/>
          </p:cNvCxnSpPr>
          <p:nvPr/>
        </p:nvCxnSpPr>
        <p:spPr>
          <a:xfrm>
            <a:off y="2382611" x="2798018"/>
            <a:ext cy="2298035" cx="862445"/>
          </a:xfrm>
          <a:prstGeom prst="straightConnector1">
            <a:avLst/>
          </a:prstGeom>
          <a:noFill/>
          <a:ln w="57150" cap="flat">
            <a:solidFill>
              <a:schemeClr val="dk1"/>
            </a:solidFill>
            <a:prstDash val="dash"/>
            <a:round/>
            <a:headEnd w="med" len="med" type="none"/>
            <a:tailEnd w="lg" len="lg" type="stealth"/>
          </a:ln>
        </p:spPr>
      </p:cxnSp>
      <p:cxnSp>
        <p:nvCxnSpPr>
          <p:cNvPr id="1907" name="Shape 1907"/>
          <p:cNvCxnSpPr>
            <a:stCxn id="1868" idx="6"/>
            <a:endCxn id="1874" idx="0"/>
          </p:cNvCxnSpPr>
          <p:nvPr/>
        </p:nvCxnSpPr>
        <p:spPr>
          <a:xfrm>
            <a:off y="2157882" x="4109922"/>
            <a:ext cy="616191" cx="862446"/>
          </a:xfrm>
          <a:prstGeom prst="straightConnector1">
            <a:avLst/>
          </a:prstGeom>
          <a:noFill/>
          <a:ln w="57150" cap="flat">
            <a:solidFill>
              <a:schemeClr val="dk1"/>
            </a:solidFill>
            <a:prstDash val="dash"/>
            <a:round/>
            <a:headEnd w="med" len="med" type="none"/>
            <a:tailEnd w="lg" len="lg" type="stealth"/>
          </a:ln>
        </p:spPr>
      </p:cxnSp>
      <p:cxnSp>
        <p:nvCxnSpPr>
          <p:cNvPr id="1908" name="Shape 1908"/>
          <p:cNvCxnSpPr>
            <a:stCxn id="1879" idx="0"/>
            <a:endCxn id="1883" idx="6"/>
          </p:cNvCxnSpPr>
          <p:nvPr/>
        </p:nvCxnSpPr>
        <p:spPr>
          <a:xfrm rot="10800000">
            <a:off y="4680647" x="4109922"/>
            <a:ext cy="616191" cx="862446"/>
          </a:xfrm>
          <a:prstGeom prst="straightConnector1">
            <a:avLst/>
          </a:prstGeom>
          <a:noFill/>
          <a:ln w="57150" cap="flat">
            <a:solidFill>
              <a:schemeClr val="dk1"/>
            </a:solidFill>
            <a:prstDash val="dash"/>
            <a:round/>
            <a:headEnd w="med" len="med" type="none"/>
            <a:tailEnd w="lg" len="lg" type="stealth"/>
          </a:ln>
        </p:spPr>
      </p:cxnSp>
      <p:cxnSp>
        <p:nvCxnSpPr>
          <p:cNvPr id="1909" name="Shape 1909"/>
          <p:cNvCxnSpPr>
            <a:stCxn id="1878" idx="2"/>
            <a:endCxn id="1882" idx="4"/>
          </p:cNvCxnSpPr>
          <p:nvPr/>
        </p:nvCxnSpPr>
        <p:spPr>
          <a:xfrm rot="10800000">
            <a:off y="4905376" x="2798018"/>
            <a:ext cy="616191" cx="862445"/>
          </a:xfrm>
          <a:prstGeom prst="straightConnector1">
            <a:avLst/>
          </a:prstGeom>
          <a:noFill/>
          <a:ln w="57150" cap="flat">
            <a:solidFill>
              <a:schemeClr val="dk1"/>
            </a:solidFill>
            <a:prstDash val="dash"/>
            <a:round/>
            <a:headEnd w="med" len="med" type="none"/>
            <a:tailEnd w="lg" len="lg" type="stealth"/>
          </a:ln>
        </p:spPr>
      </p:cxnSp>
      <p:sp>
        <p:nvSpPr>
          <p:cNvPr id="1910" name="Shape 1910"/>
          <p:cNvSpPr txBox="1"/>
          <p:nvPr>
            <p:ph type="title"/>
          </p:nvPr>
        </p:nvSpPr>
        <p:spPr>
          <a:xfrm>
            <a:off y="274637" x="457200"/>
            <a:ext cy="1143000" cx="8229600"/>
          </a:xfrm>
          <a:prstGeom prst="rect">
            <a:avLst/>
          </a:prstGeom>
        </p:spPr>
        <p:txBody>
          <a:bodyPr bIns="91425" rIns="91425" lIns="91425" tIns="91425" anchor="b" anchorCtr="0">
            <a:noAutofit/>
          </a:bodyPr>
          <a:lstStyle/>
          <a:p>
            <a:pPr algn="l" rtl="0" lvl="0">
              <a:spcBef>
                <a:spcPts val="0"/>
              </a:spcBef>
              <a:buNone/>
            </a:pPr>
            <a:r>
              <a:rPr b="1" sz="3600" lang="en"/>
              <a:t>Design Overview</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6" name="Shape 1916"/>
        <p:cNvGrpSpPr/>
        <p:nvPr/>
      </p:nvGrpSpPr>
      <p:grpSpPr>
        <a:xfrm>
          <a:off y="0" x="0"/>
          <a:ext cy="0" cx="0"/>
          <a:chOff y="0" x="0"/>
          <a:chExt cy="0" cx="0"/>
        </a:xfrm>
      </p:grpSpPr>
      <p:cxnSp>
        <p:nvCxnSpPr>
          <p:cNvPr id="1917" name="Shape 1917"/>
          <p:cNvCxnSpPr/>
          <p:nvPr/>
        </p:nvCxnSpPr>
        <p:spPr>
          <a:xfrm>
            <a:off y="2342443" x="2695217"/>
            <a:ext cy="1707300" cx="4117499"/>
          </a:xfrm>
          <a:prstGeom prst="straightConnector1">
            <a:avLst/>
          </a:prstGeom>
          <a:noFill/>
          <a:ln w="101600" cap="flat">
            <a:solidFill>
              <a:schemeClr val="dk1"/>
            </a:solidFill>
            <a:prstDash val="dot"/>
            <a:round/>
            <a:headEnd w="med" len="med" type="none"/>
            <a:tailEnd w="med" len="med" type="none"/>
          </a:ln>
        </p:spPr>
      </p:cxnSp>
      <p:sp>
        <p:nvSpPr>
          <p:cNvPr id="1918" name="Shape 1918"/>
          <p:cNvSpPr txBox="1"/>
          <p:nvPr/>
        </p:nvSpPr>
        <p:spPr>
          <a:xfrm>
            <a:off y="4684889" x="0"/>
            <a:ext cy="1077300" cx="9144000"/>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0" cap="none" baseline="0" sz="3200" lang="en" i="1">
                <a:solidFill>
                  <a:srgbClr val="E46C0A"/>
                </a:solidFill>
                <a:latin typeface="Calibri"/>
                <a:ea typeface="Calibri"/>
                <a:cs typeface="Calibri"/>
                <a:sym typeface="Calibri"/>
              </a:rPr>
              <a:t>Leverage the </a:t>
            </a:r>
            <a:r>
              <a:rPr strike="noStrike" u="none" b="1" cap="none" baseline="0" sz="3200" lang="en" i="1">
                <a:solidFill>
                  <a:srgbClr val="E46C0A"/>
                </a:solidFill>
                <a:latin typeface="Calibri"/>
                <a:ea typeface="Calibri"/>
                <a:cs typeface="Calibri"/>
                <a:sym typeface="Calibri"/>
              </a:rPr>
              <a:t>wired backbone</a:t>
            </a:r>
            <a:br>
              <a:rPr strike="noStrike" u="none" b="0" cap="none" baseline="0" sz="3200" lang="en" i="1">
                <a:solidFill>
                  <a:srgbClr val="E46C0A"/>
                </a:solidFill>
                <a:latin typeface="Calibri"/>
                <a:ea typeface="Calibri"/>
                <a:cs typeface="Calibri"/>
                <a:sym typeface="Calibri"/>
              </a:rPr>
            </a:br>
            <a:r>
              <a:rPr strike="noStrike" u="none" b="0" cap="none" baseline="0" sz="3200" lang="en" i="1">
                <a:solidFill>
                  <a:srgbClr val="E46C0A"/>
                </a:solidFill>
                <a:latin typeface="Calibri"/>
                <a:ea typeface="Calibri"/>
                <a:cs typeface="Calibri"/>
                <a:sym typeface="Calibri"/>
              </a:rPr>
              <a:t>to </a:t>
            </a:r>
            <a:r>
              <a:rPr strike="noStrike" u="none" b="1" cap="none" baseline="0" sz="3200" lang="en" i="1">
                <a:solidFill>
                  <a:srgbClr val="E46C0A"/>
                </a:solidFill>
                <a:latin typeface="Calibri"/>
                <a:ea typeface="Calibri"/>
                <a:cs typeface="Calibri"/>
                <a:sym typeface="Calibri"/>
              </a:rPr>
              <a:t>sidestep issues of coordination</a:t>
            </a:r>
          </a:p>
        </p:txBody>
      </p:sp>
      <p:sp>
        <p:nvSpPr>
          <p:cNvPr id="1919" name="Shape 1919"/>
          <p:cNvSpPr txBox="1"/>
          <p:nvPr>
            <p:ph type="title"/>
          </p:nvPr>
        </p:nvSpPr>
        <p:spPr>
          <a:xfrm>
            <a:off y="274637" x="457200"/>
            <a:ext cy="1143000" cx="8229600"/>
          </a:xfrm>
          <a:prstGeom prst="rect">
            <a:avLst/>
          </a:prstGeom>
          <a:noFill/>
          <a:ln>
            <a:noFill/>
          </a:ln>
        </p:spPr>
        <p:txBody>
          <a:bodyPr bIns="45700" rIns="91425" lIns="91425" tIns="45700" anchor="b" anchorCtr="0">
            <a:noAutofit/>
          </a:bodyPr>
          <a:lstStyle/>
          <a:p>
            <a:pPr algn="l" rtl="0" lvl="0" marR="0" indent="0" marL="0">
              <a:spcBef>
                <a:spcPts val="0"/>
              </a:spcBef>
              <a:buClr>
                <a:schemeClr val="dk1"/>
              </a:buClr>
              <a:buSzPct val="25000"/>
              <a:buFont typeface="Calibri"/>
              <a:buNone/>
            </a:pPr>
            <a:r>
              <a:rPr strike="noStrike" u="none" b="1" cap="none" baseline="0" sz="3600" lang="en" i="0">
                <a:solidFill>
                  <a:schemeClr val="dk1"/>
                </a:solidFill>
              </a:rPr>
              <a:t>Coordinating devices</a:t>
            </a:r>
          </a:p>
        </p:txBody>
      </p:sp>
      <p:sp>
        <p:nvSpPr>
          <p:cNvPr id="1920" name="Shape 1920"/>
          <p:cNvSpPr/>
          <p:nvPr/>
        </p:nvSpPr>
        <p:spPr>
          <a:xfrm rot="6704479">
            <a:off y="2732861" x="5620774"/>
            <a:ext cy="1890750" cx="903036"/>
          </a:xfrm>
          <a:prstGeom prst="triangle">
            <a:avLst>
              <a:gd fmla="val 50000" name="adj"/>
            </a:avLst>
          </a:prstGeom>
          <a:gradFill>
            <a:gsLst>
              <a:gs pos="0">
                <a:srgbClr val="3E7FCE"/>
              </a:gs>
              <a:gs pos="100000">
                <a:srgbClr val="BFDCFF"/>
              </a:gs>
            </a:gsLst>
            <a:lin ang="16200037" scaled="0"/>
          </a:gra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921" name="Shape 1921"/>
          <p:cNvSpPr/>
          <p:nvPr/>
        </p:nvSpPr>
        <p:spPr>
          <a:xfrm>
            <a:off y="3722510" x="6643499"/>
            <a:ext cy="550200" cx="550200"/>
          </a:xfrm>
          <a:prstGeom prst="ellipse">
            <a:avLst/>
          </a:prstGeom>
          <a:solidFill>
            <a:schemeClr val="accent5"/>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922" name="Shape 1922"/>
          <p:cNvSpPr/>
          <p:nvPr/>
        </p:nvSpPr>
        <p:spPr>
          <a:xfrm rot="-3985441">
            <a:off y="1826893" x="2884422"/>
            <a:ext cy="1619675" cx="903079"/>
          </a:xfrm>
          <a:prstGeom prst="triangle">
            <a:avLst>
              <a:gd fmla="val 50000" name="adj"/>
            </a:avLst>
          </a:prstGeom>
          <a:gradFill>
            <a:gsLst>
              <a:gs pos="0">
                <a:srgbClr val="7E5AAC"/>
              </a:gs>
              <a:gs pos="100000">
                <a:srgbClr val="DCC0FC"/>
              </a:gs>
            </a:gsLst>
            <a:lin ang="16200037" scaled="0"/>
          </a:gradFill>
          <a:ln w="9525" cap="flat">
            <a:solidFill>
              <a:srgbClr val="7C60A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923" name="Shape 1923"/>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sp>
        <p:nvSpPr>
          <p:cNvPr id="1924" name="Shape 1924"/>
          <p:cNvSpPr/>
          <p:nvPr/>
        </p:nvSpPr>
        <p:spPr>
          <a:xfrm rot="-6206723">
            <a:off y="1439142" x="2982713"/>
            <a:ext cy="1619737" cx="903153"/>
          </a:xfrm>
          <a:prstGeom prst="triangle">
            <a:avLst>
              <a:gd fmla="val 50000" name="adj"/>
            </a:avLst>
          </a:prstGeom>
          <a:gradFill>
            <a:gsLst>
              <a:gs pos="0">
                <a:srgbClr val="3E7FCE"/>
              </a:gs>
              <a:gs pos="100000">
                <a:srgbClr val="BFDCFF"/>
              </a:gs>
            </a:gsLst>
            <a:lin ang="16200037" scaled="0"/>
          </a:gra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925" name="Shape 1925"/>
          <p:cNvSpPr txBox="1"/>
          <p:nvPr/>
        </p:nvSpPr>
        <p:spPr>
          <a:xfrm>
            <a:off y="2522182" x="4327066"/>
            <a:ext cy="1200299" cx="1167299"/>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0" cap="none" baseline="0" sz="7200" lang="en" i="0">
                <a:solidFill>
                  <a:srgbClr val="FF0000"/>
                </a:solidFill>
                <a:latin typeface="Calibri"/>
                <a:ea typeface="Calibri"/>
                <a:cs typeface="Calibri"/>
                <a:sym typeface="Calibri"/>
              </a:rPr>
              <a:t>✘</a:t>
            </a:r>
          </a:p>
        </p:txBody>
      </p:sp>
      <p:sp>
        <p:nvSpPr>
          <p:cNvPr id="1926" name="Shape 1926"/>
          <p:cNvSpPr/>
          <p:nvPr/>
        </p:nvSpPr>
        <p:spPr>
          <a:xfrm>
            <a:off y="2086446" x="2420106"/>
            <a:ext cy="550200" cx="550200"/>
          </a:xfrm>
          <a:prstGeom prst="ellipse">
            <a:avLst/>
          </a:prstGeom>
          <a:solidFill>
            <a:schemeClr val="accent3"/>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927" name="Shape 1927"/>
          <p:cNvSpPr txBox="1"/>
          <p:nvPr>
            <p:ph idx="11" type="ftr"/>
          </p:nvPr>
        </p:nvSpPr>
        <p:spPr>
          <a:xfrm>
            <a:off y="6356350" x="3124200"/>
            <a:ext cy="365099" cx="2895600"/>
          </a:xfrm>
          <a:prstGeom prst="rect">
            <a:avLst/>
          </a:prstGeom>
          <a:noFill/>
          <a:ln>
            <a:noFill/>
          </a:ln>
        </p:spPr>
        <p:txBody>
          <a:bodyPr bIns="45700" rIns="91425" lIns="91425" tIns="45700" anchor="ctr" anchorCtr="0">
            <a:noAutofit/>
          </a:bodyPr>
          <a:lstStyle/>
          <a:p>
            <a:pPr algn="ctr" rtl="0" lvl="0" marR="0" indent="0" marL="0">
              <a:spcBef>
                <a:spcPts val="0"/>
              </a:spcBef>
              <a:buSzPct val="25000"/>
              <a:buNone/>
            </a:pPr>
            <a:r>
              <a:rPr strike="noStrike" u="none" b="0" cap="none" baseline="0" sz="1200" lang="en" i="0">
                <a:solidFill>
                  <a:srgbClr val="888888"/>
                </a:solidFill>
                <a:latin typeface="Calibri"/>
                <a:ea typeface="Calibri"/>
                <a:cs typeface="Calibri"/>
                <a:sym typeface="Calibri"/>
              </a:rPr>
              <a:t>Presented by Daniel Halperin @SIGCOMM2011</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10" fill="hold" presetSubtype="0" presetClass="entr" nodeType="withEffect">
                                  <p:stCondLst>
                                    <p:cond delay="0"/>
                                  </p:stCondLst>
                                  <p:childTnLst>
                                    <p:set>
                                      <p:cBhvr>
                                        <p:cTn dur="1" fill="hold">
                                          <p:stCondLst>
                                            <p:cond delay="0"/>
                                          </p:stCondLst>
                                        </p:cTn>
                                        <p:tgtEl>
                                          <p:spTgt spid="1922"/>
                                        </p:tgtEl>
                                        <p:attrNameLst>
                                          <p:attrName>style.visibility</p:attrName>
                                        </p:attrNameLst>
                                      </p:cBhvr>
                                      <p:to>
                                        <p:strVal val="visible"/>
                                      </p:to>
                                    </p:set>
                                    <p:animEffect transition="in" filter="fade">
                                      <p:cBhvr>
                                        <p:cTn dur="1"/>
                                        <p:tgtEl>
                                          <p:spTgt spid="1922"/>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
                                        <p:tgtEl>
                                          <p:spTgt spid="1922"/>
                                        </p:tgtEl>
                                      </p:cBhvr>
                                    </p:animEffect>
                                    <p:set>
                                      <p:cBhvr>
                                        <p:cTn dur="1" fill="hold">
                                          <p:stCondLst>
                                            <p:cond delay="1"/>
                                          </p:stCondLst>
                                        </p:cTn>
                                        <p:tgtEl>
                                          <p:spTgt spid="1922"/>
                                        </p:tgtEl>
                                        <p:attrNameLst>
                                          <p:attrName>style.visibility</p:attrName>
                                        </p:attrNameLst>
                                      </p:cBhvr>
                                      <p:to>
                                        <p:strVal val="hidden"/>
                                      </p:to>
                                    </p:set>
                                  </p:childTnLst>
                                </p:cTn>
                              </p:par>
                              <p:par>
                                <p:cTn presetID="10" fill="hold" presetSubtype="0" presetClass="entr" nodeType="withEffect">
                                  <p:stCondLst>
                                    <p:cond delay="0"/>
                                  </p:stCondLst>
                                  <p:childTnLst>
                                    <p:set>
                                      <p:cBhvr>
                                        <p:cTn dur="1" fill="hold">
                                          <p:stCondLst>
                                            <p:cond delay="0"/>
                                          </p:stCondLst>
                                        </p:cTn>
                                        <p:tgtEl>
                                          <p:spTgt spid="1924"/>
                                        </p:tgtEl>
                                        <p:attrNameLst>
                                          <p:attrName>style.visibility</p:attrName>
                                        </p:attrNameLst>
                                      </p:cBhvr>
                                      <p:to>
                                        <p:strVal val="visible"/>
                                      </p:to>
                                    </p:set>
                                    <p:animEffect transition="in" filter="fade">
                                      <p:cBhvr>
                                        <p:cTn dur="1"/>
                                        <p:tgtEl>
                                          <p:spTgt spid="1924"/>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917"/>
                                        </p:tgtEl>
                                        <p:attrNameLst>
                                          <p:attrName>style.visibility</p:attrName>
                                        </p:attrNameLst>
                                      </p:cBhvr>
                                      <p:to>
                                        <p:strVal val="visible"/>
                                      </p:to>
                                    </p:set>
                                    <p:animEffect transition="in" filter="fade">
                                      <p:cBhvr>
                                        <p:cTn dur="1"/>
                                        <p:tgtEl>
                                          <p:spTgt spid="1917"/>
                                        </p:tgtEl>
                                      </p:cBhvr>
                                    </p:animEffect>
                                  </p:childTnLst>
                                </p:cTn>
                              </p:par>
                              <p:par>
                                <p:cTn presetID="10" fill="hold" presetSubtype="0" presetClass="entr" nodeType="withEffect">
                                  <p:stCondLst>
                                    <p:cond delay="0"/>
                                  </p:stCondLst>
                                  <p:childTnLst>
                                    <p:set>
                                      <p:cBhvr>
                                        <p:cTn dur="1" fill="hold">
                                          <p:stCondLst>
                                            <p:cond delay="0"/>
                                          </p:stCondLst>
                                        </p:cTn>
                                        <p:tgtEl>
                                          <p:spTgt spid="1918"/>
                                        </p:tgtEl>
                                        <p:attrNameLst>
                                          <p:attrName>style.visibility</p:attrName>
                                        </p:attrNameLst>
                                      </p:cBhvr>
                                      <p:to>
                                        <p:strVal val="visible"/>
                                      </p:to>
                                    </p:set>
                                    <p:animEffect transition="in" filter="fade">
                                      <p:cBhvr>
                                        <p:cTn dur="1"/>
                                        <p:tgtEl>
                                          <p:spTgt spid="19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3" name="Shape 1933"/>
        <p:cNvGrpSpPr/>
        <p:nvPr/>
      </p:nvGrpSpPr>
      <p:grpSpPr>
        <a:xfrm>
          <a:off y="0" x="0"/>
          <a:ext cy="0" cx="0"/>
          <a:chOff y="0" x="0"/>
          <a:chExt cy="0" cx="0"/>
        </a:xfrm>
      </p:grpSpPr>
      <p:sp>
        <p:nvSpPr>
          <p:cNvPr id="1934" name="Shape 1934"/>
          <p:cNvSpPr/>
          <p:nvPr/>
        </p:nvSpPr>
        <p:spPr>
          <a:xfrm rot="-7770058">
            <a:off y="3237512" x="1517302"/>
            <a:ext cy="1619895" cx="903172"/>
          </a:xfrm>
          <a:prstGeom prst="triangle">
            <a:avLst>
              <a:gd fmla="val 50000" name="adj"/>
            </a:avLst>
          </a:prstGeom>
          <a:gradFill>
            <a:gsLst>
              <a:gs pos="0">
                <a:srgbClr val="3E7FCE"/>
              </a:gs>
              <a:gs pos="100000">
                <a:srgbClr val="BFDCFF"/>
              </a:gs>
            </a:gsLst>
            <a:lin ang="16200037" scaled="0"/>
          </a:gra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935" name="Shape 1935"/>
          <p:cNvSpPr/>
          <p:nvPr/>
        </p:nvSpPr>
        <p:spPr>
          <a:xfrm rot="3029941">
            <a:off y="1817767" x="3228453"/>
            <a:ext cy="1619895" cx="903172"/>
          </a:xfrm>
          <a:prstGeom prst="triangle">
            <a:avLst>
              <a:gd fmla="val 50000" name="adj"/>
            </a:avLst>
          </a:prstGeom>
          <a:gradFill>
            <a:gsLst>
              <a:gs pos="0">
                <a:srgbClr val="3E7FCE"/>
              </a:gs>
              <a:gs pos="100000">
                <a:srgbClr val="BFDCFF"/>
              </a:gs>
            </a:gsLst>
            <a:lin ang="16200037" scaled="0"/>
          </a:gra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936" name="Shape 1936"/>
          <p:cNvSpPr/>
          <p:nvPr/>
        </p:nvSpPr>
        <p:spPr>
          <a:xfrm rot="-7770058">
            <a:off y="3268272" x="1517302"/>
            <a:ext cy="1619895" cx="903172"/>
          </a:xfrm>
          <a:prstGeom prst="triangle">
            <a:avLst>
              <a:gd fmla="val 50000" name="adj"/>
            </a:avLst>
          </a:prstGeom>
          <a:gradFill>
            <a:gsLst>
              <a:gs pos="0">
                <a:srgbClr val="3E7FCE"/>
              </a:gs>
              <a:gs pos="100000">
                <a:srgbClr val="BFDCFF"/>
              </a:gs>
            </a:gsLst>
            <a:lin ang="16200037" scaled="0"/>
          </a:gra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937" name="Shape 1937"/>
          <p:cNvSpPr txBox="1"/>
          <p:nvPr>
            <p:ph type="title"/>
          </p:nvPr>
        </p:nvSpPr>
        <p:spPr>
          <a:xfrm>
            <a:off y="274637" x="457200"/>
            <a:ext cy="1143000" cx="8229600"/>
          </a:xfrm>
          <a:prstGeom prst="rect">
            <a:avLst/>
          </a:prstGeom>
          <a:noFill/>
          <a:ln>
            <a:noFill/>
          </a:ln>
        </p:spPr>
        <p:txBody>
          <a:bodyPr bIns="45700" rIns="91425" lIns="91425" tIns="45700" anchor="b" anchorCtr="0">
            <a:noAutofit/>
          </a:bodyPr>
          <a:lstStyle/>
          <a:p>
            <a:pPr algn="l" rtl="0" lvl="0" marR="0" indent="0" marL="0">
              <a:spcBef>
                <a:spcPts val="0"/>
              </a:spcBef>
              <a:buClr>
                <a:schemeClr val="dk1"/>
              </a:buClr>
              <a:buSzPct val="25000"/>
              <a:buFont typeface="Calibri"/>
              <a:buNone/>
            </a:pPr>
            <a:r>
              <a:rPr strike="noStrike" u="none" b="1" cap="none" baseline="0" sz="3600" lang="en" i="0">
                <a:solidFill>
                  <a:schemeClr val="dk1"/>
                </a:solidFill>
              </a:rPr>
              <a:t>Orienting antennas</a:t>
            </a:r>
          </a:p>
        </p:txBody>
      </p:sp>
      <p:sp>
        <p:nvSpPr>
          <p:cNvPr id="1938" name="Shape 1938"/>
          <p:cNvSpPr txBox="1"/>
          <p:nvPr/>
        </p:nvSpPr>
        <p:spPr>
          <a:xfrm>
            <a:off y="2627733" x="4487332"/>
            <a:ext cy="2554499" cx="4445099"/>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0" cap="none" baseline="0" sz="3200" lang="en" i="0">
                <a:solidFill>
                  <a:schemeClr val="dk1"/>
                </a:solidFill>
                <a:latin typeface="Calibri"/>
                <a:ea typeface="Calibri"/>
                <a:cs typeface="Calibri"/>
                <a:sym typeface="Calibri"/>
              </a:rPr>
              <a:t>Traditional algorithms </a:t>
            </a:r>
            <a:r>
              <a:rPr strike="noStrike" u="none" b="0" cap="none" baseline="0" sz="3200" lang="en" i="1">
                <a:solidFill>
                  <a:schemeClr val="dk1"/>
                </a:solidFill>
                <a:latin typeface="Calibri"/>
                <a:ea typeface="Calibri"/>
                <a:cs typeface="Calibri"/>
                <a:sym typeface="Calibri"/>
              </a:rPr>
              <a:t>search</a:t>
            </a:r>
            <a:r>
              <a:rPr strike="noStrike" u="none" b="0" cap="none" baseline="0" sz="3200" lang="en" i="0">
                <a:solidFill>
                  <a:schemeClr val="dk1"/>
                </a:solidFill>
                <a:latin typeface="Calibri"/>
                <a:ea typeface="Calibri"/>
                <a:cs typeface="Calibri"/>
                <a:sym typeface="Calibri"/>
              </a:rPr>
              <a:t>, e.g. </a:t>
            </a:r>
            <a:r>
              <a:rPr strike="noStrike" u="none" b="1" cap="none" baseline="0" sz="3200" lang="en" i="0">
                <a:solidFill>
                  <a:schemeClr val="dk1"/>
                </a:solidFill>
                <a:latin typeface="Calibri"/>
                <a:ea typeface="Calibri"/>
                <a:cs typeface="Calibri"/>
                <a:sym typeface="Calibri"/>
              </a:rPr>
              <a:t>sector sweep</a:t>
            </a:r>
          </a:p>
          <a:p>
            <a:pPr algn="ctr" rtl="0" lvl="0" marR="0" indent="0" marL="0">
              <a:spcBef>
                <a:spcPts val="0"/>
              </a:spcBef>
              <a:buNone/>
            </a:pPr>
            <a:r>
              <a:t/>
            </a:r>
            <a:endParaRPr strike="noStrike" u="none" b="0" cap="none" baseline="0" sz="3200" i="1">
              <a:solidFill>
                <a:srgbClr val="F79646"/>
              </a:solidFill>
              <a:latin typeface="Calibri"/>
              <a:ea typeface="Calibri"/>
              <a:cs typeface="Calibri"/>
              <a:sym typeface="Calibri"/>
            </a:endParaRPr>
          </a:p>
          <a:p>
            <a:pPr algn="ctr" rtl="0" lvl="0" marR="0" indent="0" marL="0">
              <a:spcBef>
                <a:spcPts val="0"/>
              </a:spcBef>
              <a:buSzPct val="25000"/>
              <a:buNone/>
            </a:pPr>
            <a:r>
              <a:rPr strike="noStrike" u="none" b="0" cap="none" baseline="0" sz="3200" lang="en" i="1">
                <a:solidFill>
                  <a:srgbClr val="E46C0A"/>
                </a:solidFill>
                <a:latin typeface="Calibri"/>
                <a:ea typeface="Calibri"/>
                <a:cs typeface="Calibri"/>
                <a:sym typeface="Calibri"/>
              </a:rPr>
              <a:t>Data center topology is</a:t>
            </a:r>
            <a:r>
              <a:rPr strike="noStrike" u="none" b="1" cap="none" baseline="0" sz="3200" lang="en" i="1">
                <a:solidFill>
                  <a:srgbClr val="E46C0A"/>
                </a:solidFill>
                <a:latin typeface="Calibri"/>
                <a:ea typeface="Calibri"/>
                <a:cs typeface="Calibri"/>
                <a:sym typeface="Calibri"/>
              </a:rPr>
              <a:t> known </a:t>
            </a:r>
            <a:r>
              <a:rPr strike="noStrike" u="none" b="0" cap="none" baseline="0" sz="3200" lang="en" i="1">
                <a:solidFill>
                  <a:srgbClr val="E46C0A"/>
                </a:solidFill>
                <a:latin typeface="Calibri"/>
                <a:ea typeface="Calibri"/>
                <a:cs typeface="Calibri"/>
                <a:sym typeface="Calibri"/>
              </a:rPr>
              <a:t>and</a:t>
            </a:r>
            <a:r>
              <a:rPr strike="noStrike" u="none" b="1" cap="none" baseline="0" sz="3200" lang="en" i="1">
                <a:solidFill>
                  <a:srgbClr val="E46C0A"/>
                </a:solidFill>
                <a:latin typeface="Calibri"/>
                <a:ea typeface="Calibri"/>
                <a:cs typeface="Calibri"/>
                <a:sym typeface="Calibri"/>
              </a:rPr>
              <a:t> stable</a:t>
            </a:r>
          </a:p>
        </p:txBody>
      </p:sp>
      <p:sp>
        <p:nvSpPr>
          <p:cNvPr id="1939" name="Shape 1939"/>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grpSp>
        <p:nvGrpSpPr>
          <p:cNvPr id="1940" name="Shape 1940"/>
          <p:cNvGrpSpPr/>
          <p:nvPr/>
        </p:nvGrpSpPr>
        <p:grpSpPr>
          <a:xfrm>
            <a:off y="2917178" x="-971269"/>
            <a:ext cy="3969388" cx="3964614"/>
            <a:chOff y="2917178" x="-971269"/>
            <a:chExt cy="3969388" cx="3964614"/>
          </a:xfrm>
        </p:grpSpPr>
        <p:grpSp>
          <p:nvGrpSpPr>
            <p:cNvPr id="1941" name="Shape 1941"/>
            <p:cNvGrpSpPr/>
            <p:nvPr/>
          </p:nvGrpSpPr>
          <p:grpSpPr>
            <a:xfrm rot="-2609803">
              <a:off y="3315112" x="-144688"/>
              <a:ext cy="3270791" cx="2178428"/>
              <a:chOff y="2917178" x="-299667"/>
              <a:chExt cy="3270854" cx="2178469"/>
            </a:xfrm>
          </p:grpSpPr>
          <p:sp>
            <p:nvSpPr>
              <p:cNvPr id="1942" name="Shape 1942"/>
              <p:cNvSpPr/>
              <p:nvPr/>
            </p:nvSpPr>
            <p:spPr>
              <a:xfrm rot="-10559988">
                <a:off y="2946702" x="920252"/>
                <a:ext cy="1619753" cx="903100"/>
              </a:xfrm>
              <a:prstGeom prst="triangle">
                <a:avLst>
                  <a:gd fmla="val 50000" name="adj"/>
                </a:avLst>
              </a:prstGeom>
              <a:gradFill>
                <a:gsLst>
                  <a:gs pos="0">
                    <a:srgbClr val="3E7FCE"/>
                  </a:gs>
                  <a:gs pos="100000">
                    <a:srgbClr val="BFDCFF"/>
                  </a:gs>
                </a:gsLst>
                <a:lin ang="16200037" scaled="0"/>
              </a:gra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943" name="Shape 1943"/>
              <p:cNvSpPr/>
              <p:nvPr/>
            </p:nvSpPr>
            <p:spPr>
              <a:xfrm rot="5640011">
                <a:off y="3686830" x="88182"/>
                <a:ext cy="1619753" cx="903100"/>
              </a:xfrm>
              <a:prstGeom prst="triangle">
                <a:avLst>
                  <a:gd fmla="val 50000" name="adj"/>
                </a:avLst>
              </a:prstGeom>
              <a:gradFill>
                <a:gsLst>
                  <a:gs pos="0">
                    <a:srgbClr val="3E7FCE"/>
                  </a:gs>
                  <a:gs pos="100000">
                    <a:srgbClr val="BFDCFF"/>
                  </a:gs>
                </a:gsLst>
                <a:lin ang="16200037" scaled="0"/>
              </a:gra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944" name="Shape 1944"/>
              <p:cNvSpPr/>
              <p:nvPr/>
            </p:nvSpPr>
            <p:spPr>
              <a:xfrm rot="240011">
                <a:off y="4538756" x="820007"/>
                <a:ext cy="1619753" cx="903100"/>
              </a:xfrm>
              <a:prstGeom prst="triangle">
                <a:avLst>
                  <a:gd fmla="val 50000" name="adj"/>
                </a:avLst>
              </a:prstGeom>
              <a:gradFill>
                <a:gsLst>
                  <a:gs pos="0">
                    <a:srgbClr val="3E7FCE"/>
                  </a:gs>
                  <a:gs pos="100000">
                    <a:srgbClr val="BFDCFF"/>
                  </a:gs>
                </a:gsLst>
                <a:lin ang="16200037" scaled="0"/>
              </a:gra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grpSp>
        <p:grpSp>
          <p:nvGrpSpPr>
            <p:cNvPr id="1945" name="Shape 1945"/>
            <p:cNvGrpSpPr/>
            <p:nvPr/>
          </p:nvGrpSpPr>
          <p:grpSpPr>
            <a:xfrm>
              <a:off y="2917178" x="-299667"/>
              <a:ext cy="3270854" cx="3293012"/>
              <a:chOff y="2917178" x="-299667"/>
              <a:chExt cy="3270854" cx="3293012"/>
            </a:xfrm>
          </p:grpSpPr>
          <p:sp>
            <p:nvSpPr>
              <p:cNvPr id="1946" name="Shape 1946"/>
              <p:cNvSpPr/>
              <p:nvPr/>
            </p:nvSpPr>
            <p:spPr>
              <a:xfrm rot="-10559988">
                <a:off y="2946702" x="920252"/>
                <a:ext cy="1619753" cx="903100"/>
              </a:xfrm>
              <a:prstGeom prst="triangle">
                <a:avLst>
                  <a:gd fmla="val 50000" name="adj"/>
                </a:avLst>
              </a:prstGeom>
              <a:gradFill>
                <a:gsLst>
                  <a:gs pos="0">
                    <a:srgbClr val="3E7FCE"/>
                  </a:gs>
                  <a:gs pos="100000">
                    <a:srgbClr val="BFDCFF"/>
                  </a:gs>
                </a:gsLst>
                <a:lin ang="16200037" scaled="0"/>
              </a:gra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947" name="Shape 1947"/>
              <p:cNvSpPr/>
              <p:nvPr/>
            </p:nvSpPr>
            <p:spPr>
              <a:xfrm rot="-5159988">
                <a:off y="3792722" x="1702394"/>
                <a:ext cy="1619753" cx="903100"/>
              </a:xfrm>
              <a:prstGeom prst="triangle">
                <a:avLst>
                  <a:gd fmla="val 50000" name="adj"/>
                </a:avLst>
              </a:prstGeom>
              <a:gradFill>
                <a:gsLst>
                  <a:gs pos="0">
                    <a:srgbClr val="3E7FCE"/>
                  </a:gs>
                  <a:gs pos="100000">
                    <a:srgbClr val="BFDCFF"/>
                  </a:gs>
                </a:gsLst>
                <a:lin ang="16200037" scaled="0"/>
              </a:gra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948" name="Shape 1948"/>
              <p:cNvSpPr/>
              <p:nvPr/>
            </p:nvSpPr>
            <p:spPr>
              <a:xfrm rot="5640011">
                <a:off y="3686830" x="88182"/>
                <a:ext cy="1619753" cx="903100"/>
              </a:xfrm>
              <a:prstGeom prst="triangle">
                <a:avLst>
                  <a:gd fmla="val 50000" name="adj"/>
                </a:avLst>
              </a:prstGeom>
              <a:gradFill>
                <a:gsLst>
                  <a:gs pos="0">
                    <a:srgbClr val="3E7FCE"/>
                  </a:gs>
                  <a:gs pos="100000">
                    <a:srgbClr val="BFDCFF"/>
                  </a:gs>
                </a:gsLst>
                <a:lin ang="16200037" scaled="0"/>
              </a:gra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949" name="Shape 1949"/>
              <p:cNvSpPr/>
              <p:nvPr/>
            </p:nvSpPr>
            <p:spPr>
              <a:xfrm rot="240011">
                <a:off y="4538756" x="820007"/>
                <a:ext cy="1619753" cx="903100"/>
              </a:xfrm>
              <a:prstGeom prst="triangle">
                <a:avLst>
                  <a:gd fmla="val 50000" name="adj"/>
                </a:avLst>
              </a:prstGeom>
              <a:gradFill>
                <a:gsLst>
                  <a:gs pos="0">
                    <a:srgbClr val="3E7FCE"/>
                  </a:gs>
                  <a:gs pos="100000">
                    <a:srgbClr val="BFDCFF"/>
                  </a:gs>
                </a:gsLst>
                <a:lin ang="16200037" scaled="0"/>
              </a:gra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grpSp>
      </p:grpSp>
      <p:sp>
        <p:nvSpPr>
          <p:cNvPr id="1950" name="Shape 1950"/>
          <p:cNvSpPr/>
          <p:nvPr/>
        </p:nvSpPr>
        <p:spPr>
          <a:xfrm rot="-3087727">
            <a:off y="4279953" x="1063379"/>
            <a:ext cy="550373" cx="550373"/>
          </a:xfrm>
          <a:prstGeom prst="ellipse">
            <a:avLst/>
          </a:prstGeom>
          <a:solidFill>
            <a:schemeClr val="accent2"/>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951" name="Shape 1951"/>
          <p:cNvSpPr/>
          <p:nvPr/>
        </p:nvSpPr>
        <p:spPr>
          <a:xfrm>
            <a:off y="1846623" x="4013667"/>
            <a:ext cy="550200" cx="550200"/>
          </a:xfrm>
          <a:prstGeom prst="ellipse">
            <a:avLst/>
          </a:prstGeom>
          <a:solidFill>
            <a:schemeClr val="accent3"/>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952" name="Shape 1952"/>
          <p:cNvSpPr txBox="1"/>
          <p:nvPr>
            <p:ph idx="11" type="ftr"/>
          </p:nvPr>
        </p:nvSpPr>
        <p:spPr>
          <a:xfrm>
            <a:off y="6356350" x="3124200"/>
            <a:ext cy="365099" cx="2895600"/>
          </a:xfrm>
          <a:prstGeom prst="rect">
            <a:avLst/>
          </a:prstGeom>
          <a:noFill/>
          <a:ln>
            <a:noFill/>
          </a:ln>
        </p:spPr>
        <p:txBody>
          <a:bodyPr bIns="45700" rIns="91425" lIns="91425" tIns="45700" anchor="ctr" anchorCtr="0">
            <a:noAutofit/>
          </a:bodyPr>
          <a:lstStyle/>
          <a:p>
            <a:pPr algn="ctr" rtl="0" lvl="0" marR="0" indent="0" marL="0">
              <a:spcBef>
                <a:spcPts val="0"/>
              </a:spcBef>
              <a:buSzPct val="25000"/>
              <a:buNone/>
            </a:pPr>
            <a:r>
              <a:rPr strike="noStrike" u="none" b="0" cap="none" baseline="0" sz="1200" lang="en" i="0">
                <a:solidFill>
                  <a:srgbClr val="888888"/>
                </a:solidFill>
                <a:latin typeface="Calibri"/>
                <a:ea typeface="Calibri"/>
                <a:cs typeface="Calibri"/>
                <a:sym typeface="Calibri"/>
              </a:rPr>
              <a:t>Presented by Daniel Halperin @SIGCOMM2011</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
                                        <p:tgtEl>
                                          <p:spTgt spid="1940"/>
                                        </p:tgtEl>
                                      </p:cBhvr>
                                    </p:animEffect>
                                    <p:set>
                                      <p:cBhvr>
                                        <p:cTn dur="1" fill="hold">
                                          <p:stCondLst>
                                            <p:cond delay="1"/>
                                          </p:stCondLst>
                                        </p:cTn>
                                        <p:tgtEl>
                                          <p:spTgt spid="1940"/>
                                        </p:tgtEl>
                                        <p:attrNameLst>
                                          <p:attrName>style.visibility</p:attrName>
                                        </p:attrNameLst>
                                      </p:cBhvr>
                                      <p:to>
                                        <p:strVal val="hidden"/>
                                      </p:to>
                                    </p:set>
                                  </p:childTnLst>
                                </p:cTn>
                              </p:par>
                              <p:par>
                                <p:cTn presetID="10" fill="hold" presetSubtype="0" presetClass="entr" nodeType="withEffect">
                                  <p:stCondLst>
                                    <p:cond delay="0"/>
                                  </p:stCondLst>
                                  <p:childTnLst>
                                    <p:set>
                                      <p:cBhvr>
                                        <p:cTn dur="1" fill="hold">
                                          <p:stCondLst>
                                            <p:cond delay="0"/>
                                          </p:stCondLst>
                                        </p:cTn>
                                        <p:tgtEl>
                                          <p:spTgt spid="1935"/>
                                        </p:tgtEl>
                                        <p:attrNameLst>
                                          <p:attrName>style.visibility</p:attrName>
                                        </p:attrNameLst>
                                      </p:cBhvr>
                                      <p:to>
                                        <p:strVal val="visible"/>
                                      </p:to>
                                    </p:set>
                                    <p:animEffect transition="in" filter="fade">
                                      <p:cBhvr>
                                        <p:cTn dur="1"/>
                                        <p:tgtEl>
                                          <p:spTgt spid="19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8" name="Shape 1958"/>
        <p:cNvGrpSpPr/>
        <p:nvPr/>
      </p:nvGrpSpPr>
      <p:grpSpPr>
        <a:xfrm>
          <a:off y="0" x="0"/>
          <a:ext cy="0" cx="0"/>
          <a:chOff y="0" x="0"/>
          <a:chExt cy="0" cx="0"/>
        </a:xfrm>
      </p:grpSpPr>
      <p:sp>
        <p:nvSpPr>
          <p:cNvPr id="1959" name="Shape 1959"/>
          <p:cNvSpPr/>
          <p:nvPr/>
        </p:nvSpPr>
        <p:spPr>
          <a:xfrm rot="-7770058">
            <a:off y="3237512" x="1517302"/>
            <a:ext cy="1619895" cx="903172"/>
          </a:xfrm>
          <a:prstGeom prst="triangle">
            <a:avLst>
              <a:gd fmla="val 50000" name="adj"/>
            </a:avLst>
          </a:prstGeom>
          <a:gradFill>
            <a:gsLst>
              <a:gs pos="0">
                <a:srgbClr val="3E7FCE"/>
              </a:gs>
              <a:gs pos="100000">
                <a:srgbClr val="BFDCFF"/>
              </a:gs>
            </a:gsLst>
            <a:lin ang="16200037" scaled="0"/>
          </a:gra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960" name="Shape 1960"/>
          <p:cNvSpPr/>
          <p:nvPr/>
        </p:nvSpPr>
        <p:spPr>
          <a:xfrm rot="3029941">
            <a:off y="1817767" x="3228453"/>
            <a:ext cy="1619895" cx="903172"/>
          </a:xfrm>
          <a:prstGeom prst="triangle">
            <a:avLst>
              <a:gd fmla="val 50000" name="adj"/>
            </a:avLst>
          </a:prstGeom>
          <a:gradFill>
            <a:gsLst>
              <a:gs pos="0">
                <a:srgbClr val="3E7FCE"/>
              </a:gs>
              <a:gs pos="100000">
                <a:srgbClr val="BFDCFF"/>
              </a:gs>
            </a:gsLst>
            <a:lin ang="16200037" scaled="0"/>
          </a:gra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961" name="Shape 1961"/>
          <p:cNvSpPr/>
          <p:nvPr/>
        </p:nvSpPr>
        <p:spPr>
          <a:xfrm rot="-7770058">
            <a:off y="3268272" x="1517302"/>
            <a:ext cy="1619895" cx="903172"/>
          </a:xfrm>
          <a:prstGeom prst="triangle">
            <a:avLst>
              <a:gd fmla="val 50000" name="adj"/>
            </a:avLst>
          </a:prstGeom>
          <a:gradFill>
            <a:gsLst>
              <a:gs pos="0">
                <a:srgbClr val="3E7FCE"/>
              </a:gs>
              <a:gs pos="100000">
                <a:srgbClr val="BFDCFF"/>
              </a:gs>
            </a:gsLst>
            <a:lin ang="16200037" scaled="0"/>
          </a:gra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962" name="Shape 1962"/>
          <p:cNvSpPr txBox="1"/>
          <p:nvPr>
            <p:ph type="title"/>
          </p:nvPr>
        </p:nvSpPr>
        <p:spPr>
          <a:xfrm>
            <a:off y="274637" x="457200"/>
            <a:ext cy="1143000" cx="8229600"/>
          </a:xfrm>
          <a:prstGeom prst="rect">
            <a:avLst/>
          </a:prstGeom>
          <a:noFill/>
          <a:ln>
            <a:noFill/>
          </a:ln>
        </p:spPr>
        <p:txBody>
          <a:bodyPr bIns="45700" rIns="91425" lIns="91425" tIns="45700" anchor="b" anchorCtr="0">
            <a:noAutofit/>
          </a:bodyPr>
          <a:lstStyle/>
          <a:p>
            <a:pPr algn="l" rtl="0" lvl="0" marR="0" indent="0" marL="0">
              <a:spcBef>
                <a:spcPts val="0"/>
              </a:spcBef>
              <a:buClr>
                <a:schemeClr val="dk1"/>
              </a:buClr>
              <a:buSzPct val="25000"/>
              <a:buFont typeface="Calibri"/>
              <a:buNone/>
            </a:pPr>
            <a:r>
              <a:rPr strike="noStrike" u="none" b="1" cap="none" baseline="0" sz="3600" lang="en" i="0">
                <a:solidFill>
                  <a:schemeClr val="dk1"/>
                </a:solidFill>
              </a:rPr>
              <a:t>Predicting bitrate</a:t>
            </a:r>
          </a:p>
        </p:txBody>
      </p:sp>
      <p:sp>
        <p:nvSpPr>
          <p:cNvPr id="1963" name="Shape 1963"/>
          <p:cNvSpPr txBox="1"/>
          <p:nvPr/>
        </p:nvSpPr>
        <p:spPr>
          <a:xfrm>
            <a:off y="1974143" x="3842446"/>
            <a:ext cy="4031999" cx="5392199"/>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0" cap="none" baseline="0" sz="3200" lang="en" i="0">
                <a:solidFill>
                  <a:schemeClr val="dk1"/>
                </a:solidFill>
                <a:latin typeface="Calibri"/>
                <a:ea typeface="Calibri"/>
                <a:cs typeface="Calibri"/>
                <a:sym typeface="Calibri"/>
              </a:rPr>
              <a:t>This is </a:t>
            </a:r>
            <a:r>
              <a:rPr strike="noStrike" u="none" b="1" cap="none" baseline="0" sz="3200" lang="en" i="0">
                <a:solidFill>
                  <a:schemeClr val="dk1"/>
                </a:solidFill>
                <a:latin typeface="Calibri"/>
                <a:ea typeface="Calibri"/>
                <a:cs typeface="Calibri"/>
                <a:sym typeface="Calibri"/>
              </a:rPr>
              <a:t>hard in</a:t>
            </a:r>
            <a:br>
              <a:rPr strike="noStrike" u="none" b="1" cap="none" baseline="0" sz="3200" lang="en" i="0">
                <a:solidFill>
                  <a:schemeClr val="dk1"/>
                </a:solidFill>
                <a:latin typeface="Calibri"/>
                <a:ea typeface="Calibri"/>
                <a:cs typeface="Calibri"/>
                <a:sym typeface="Calibri"/>
              </a:rPr>
            </a:br>
            <a:r>
              <a:rPr strike="noStrike" u="none" b="1" cap="none" baseline="0" sz="3200" lang="en" i="0">
                <a:solidFill>
                  <a:schemeClr val="dk1"/>
                </a:solidFill>
                <a:latin typeface="Calibri"/>
                <a:ea typeface="Calibri"/>
                <a:cs typeface="Calibri"/>
                <a:sym typeface="Calibri"/>
              </a:rPr>
              <a:t>multi-path</a:t>
            </a:r>
            <a:r>
              <a:rPr strike="noStrike" u="none" b="0" cap="none" baseline="0" sz="3200" lang="en" i="0">
                <a:solidFill>
                  <a:schemeClr val="dk1"/>
                </a:solidFill>
                <a:latin typeface="Calibri"/>
                <a:ea typeface="Calibri"/>
                <a:cs typeface="Calibri"/>
                <a:sym typeface="Calibri"/>
              </a:rPr>
              <a:t> environments</a:t>
            </a:r>
          </a:p>
          <a:p>
            <a:pPr algn="ctr" rtl="0" lvl="0" marR="0" indent="0" marL="0">
              <a:spcBef>
                <a:spcPts val="0"/>
              </a:spcBef>
              <a:buNone/>
            </a:pPr>
            <a:r>
              <a:t/>
            </a:r>
            <a:endParaRPr strike="noStrike" u="none" b="0" cap="none" baseline="0" sz="3200" i="0">
              <a:solidFill>
                <a:srgbClr val="F79646"/>
              </a:solidFill>
              <a:latin typeface="Calibri"/>
              <a:ea typeface="Calibri"/>
              <a:cs typeface="Calibri"/>
              <a:sym typeface="Calibri"/>
            </a:endParaRPr>
          </a:p>
          <a:p>
            <a:pPr algn="ctr" rtl="0" lvl="0" marR="0" indent="0" marL="0">
              <a:spcBef>
                <a:spcPts val="0"/>
              </a:spcBef>
              <a:buSzPct val="25000"/>
              <a:buNone/>
            </a:pPr>
            <a:r>
              <a:rPr strike="noStrike" u="none" b="1" cap="none" baseline="0" sz="3200" lang="en" i="1">
                <a:solidFill>
                  <a:srgbClr val="E46C0A"/>
                </a:solidFill>
                <a:latin typeface="Calibri"/>
                <a:ea typeface="Calibri"/>
                <a:cs typeface="Calibri"/>
                <a:sym typeface="Calibri"/>
              </a:rPr>
              <a:t>Directionality alleviates</a:t>
            </a:r>
          </a:p>
          <a:p>
            <a:pPr algn="ctr" rtl="0" lvl="0" marR="0" indent="0" marL="0">
              <a:spcBef>
                <a:spcPts val="0"/>
              </a:spcBef>
              <a:buSzPct val="25000"/>
              <a:buNone/>
            </a:pPr>
            <a:r>
              <a:rPr strike="noStrike" u="none" b="1" cap="none" baseline="0" sz="3200" lang="en" i="1">
                <a:solidFill>
                  <a:srgbClr val="E46C0A"/>
                </a:solidFill>
                <a:latin typeface="Calibri"/>
                <a:ea typeface="Calibri"/>
                <a:cs typeface="Calibri"/>
                <a:sym typeface="Calibri"/>
              </a:rPr>
              <a:t>multi-path</a:t>
            </a:r>
            <a:r>
              <a:rPr strike="noStrike" u="none" b="0" cap="none" baseline="0" sz="3200" lang="en" i="1">
                <a:solidFill>
                  <a:srgbClr val="E46C0A"/>
                </a:solidFill>
                <a:latin typeface="Calibri"/>
                <a:ea typeface="Calibri"/>
                <a:cs typeface="Calibri"/>
                <a:sym typeface="Calibri"/>
              </a:rPr>
              <a:t>: </a:t>
            </a:r>
            <a:r>
              <a:rPr strike="noStrike" u="none" b="1" cap="none" baseline="0" sz="3200" lang="en" i="1">
                <a:solidFill>
                  <a:srgbClr val="E46C0A"/>
                </a:solidFill>
                <a:latin typeface="Calibri"/>
                <a:ea typeface="Calibri"/>
                <a:cs typeface="Calibri"/>
                <a:sym typeface="Calibri"/>
              </a:rPr>
              <a:t>SNR lookup table</a:t>
            </a:r>
          </a:p>
          <a:p>
            <a:pPr algn="ctr" rtl="0" lvl="0" marR="0" indent="0" marL="0">
              <a:spcBef>
                <a:spcPts val="0"/>
              </a:spcBef>
              <a:buSzPct val="25000"/>
              <a:buNone/>
            </a:pPr>
            <a:r>
              <a:rPr strike="noStrike" u="none" b="1" cap="none" baseline="0" sz="3200" lang="en" i="0">
                <a:solidFill>
                  <a:srgbClr val="E46C0A"/>
                </a:solidFill>
                <a:latin typeface="Calibri"/>
                <a:ea typeface="Calibri"/>
                <a:cs typeface="Calibri"/>
                <a:sym typeface="Calibri"/>
              </a:rPr>
              <a:t>[DIRC, SIGCOMM’09]</a:t>
            </a:r>
          </a:p>
          <a:p>
            <a:pPr algn="ctr" rtl="0" lvl="0" marR="0" indent="0" marL="0">
              <a:spcBef>
                <a:spcPts val="0"/>
              </a:spcBef>
              <a:buNone/>
            </a:pPr>
            <a:r>
              <a:t/>
            </a:r>
            <a:endParaRPr strike="noStrike" u="none" b="0" cap="none" baseline="0" sz="3200" i="0">
              <a:solidFill>
                <a:schemeClr val="dk1"/>
              </a:solidFill>
              <a:latin typeface="Calibri"/>
              <a:ea typeface="Calibri"/>
              <a:cs typeface="Calibri"/>
              <a:sym typeface="Calibri"/>
            </a:endParaRPr>
          </a:p>
          <a:p>
            <a:pPr algn="ctr" rtl="0" lvl="0" marR="0" indent="0" marL="0">
              <a:spcBef>
                <a:spcPts val="0"/>
              </a:spcBef>
              <a:buSzPct val="25000"/>
              <a:buNone/>
            </a:pPr>
            <a:r>
              <a:rPr strike="noStrike" u="none" b="0" cap="none" baseline="0" sz="3200" lang="en" i="0">
                <a:solidFill>
                  <a:schemeClr val="dk1"/>
                </a:solidFill>
                <a:latin typeface="Calibri"/>
                <a:ea typeface="Calibri"/>
                <a:cs typeface="Calibri"/>
                <a:sym typeface="Calibri"/>
              </a:rPr>
              <a:t>Use </a:t>
            </a:r>
            <a:r>
              <a:rPr strike="noStrike" u="none" b="1" cap="none" baseline="0" sz="3200" lang="en" i="0">
                <a:solidFill>
                  <a:schemeClr val="dk1"/>
                </a:solidFill>
                <a:latin typeface="Calibri"/>
                <a:ea typeface="Calibri"/>
                <a:cs typeface="Calibri"/>
                <a:sym typeface="Calibri"/>
              </a:rPr>
              <a:t>SINR for interference</a:t>
            </a:r>
          </a:p>
        </p:txBody>
      </p:sp>
      <p:sp>
        <p:nvSpPr>
          <p:cNvPr id="1964" name="Shape 1964"/>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sp>
        <p:nvSpPr>
          <p:cNvPr id="1965" name="Shape 1965"/>
          <p:cNvSpPr/>
          <p:nvPr/>
        </p:nvSpPr>
        <p:spPr>
          <a:xfrm rot="-3087727">
            <a:off y="4279953" x="1063379"/>
            <a:ext cy="550373" cx="550373"/>
          </a:xfrm>
          <a:prstGeom prst="ellipse">
            <a:avLst/>
          </a:prstGeom>
          <a:solidFill>
            <a:schemeClr val="accent2"/>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966" name="Shape 1966"/>
          <p:cNvSpPr/>
          <p:nvPr/>
        </p:nvSpPr>
        <p:spPr>
          <a:xfrm>
            <a:off y="1846623" x="4013667"/>
            <a:ext cy="550200" cx="550200"/>
          </a:xfrm>
          <a:prstGeom prst="ellipse">
            <a:avLst/>
          </a:prstGeom>
          <a:solidFill>
            <a:schemeClr val="accent3"/>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967" name="Shape 1967"/>
          <p:cNvSpPr/>
          <p:nvPr/>
        </p:nvSpPr>
        <p:spPr>
          <a:xfrm rot="7524030">
            <a:off y="4881505" x="2940570"/>
            <a:ext cy="1890853" cx="903176"/>
          </a:xfrm>
          <a:prstGeom prst="triangle">
            <a:avLst>
              <a:gd fmla="val 50000" name="adj"/>
            </a:avLst>
          </a:prstGeom>
          <a:gradFill>
            <a:gsLst>
              <a:gs pos="0">
                <a:srgbClr val="3E7FCE"/>
              </a:gs>
              <a:gs pos="100000">
                <a:srgbClr val="BFDCFF"/>
              </a:gs>
            </a:gsLst>
            <a:lin ang="16200037" scaled="0"/>
          </a:gra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968" name="Shape 1968"/>
          <p:cNvSpPr/>
          <p:nvPr/>
        </p:nvSpPr>
        <p:spPr>
          <a:xfrm rot="-366131">
            <a:off y="5988981" x="3738496"/>
            <a:ext cy="550318" cx="550318"/>
          </a:xfrm>
          <a:prstGeom prst="ellipse">
            <a:avLst/>
          </a:prstGeom>
          <a:solidFill>
            <a:schemeClr val="dk2"/>
          </a:solidFill>
          <a:ln w="9525" cap="flat">
            <a:solidFill>
              <a:srgbClr val="4A7DBB"/>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1969" name="Shape 1969"/>
          <p:cNvSpPr txBox="1"/>
          <p:nvPr>
            <p:ph idx="11" type="ftr"/>
          </p:nvPr>
        </p:nvSpPr>
        <p:spPr>
          <a:xfrm>
            <a:off y="6356350" x="3124200"/>
            <a:ext cy="365099" cx="2895600"/>
          </a:xfrm>
          <a:prstGeom prst="rect">
            <a:avLst/>
          </a:prstGeom>
          <a:noFill/>
          <a:ln>
            <a:noFill/>
          </a:ln>
        </p:spPr>
        <p:txBody>
          <a:bodyPr bIns="45700" rIns="91425" lIns="91425" tIns="45700" anchor="ctr" anchorCtr="0">
            <a:noAutofit/>
          </a:bodyPr>
          <a:lstStyle/>
          <a:p>
            <a:pPr algn="ctr" rtl="0" lvl="0" marR="0" indent="0" marL="0">
              <a:spcBef>
                <a:spcPts val="0"/>
              </a:spcBef>
              <a:buSzPct val="25000"/>
              <a:buNone/>
            </a:pPr>
            <a:r>
              <a:rPr strike="noStrike" u="none" b="0" cap="none" baseline="0" sz="1200" lang="en" i="0">
                <a:solidFill>
                  <a:srgbClr val="888888"/>
                </a:solidFill>
                <a:latin typeface="Calibri"/>
                <a:ea typeface="Calibri"/>
                <a:cs typeface="Calibri"/>
                <a:sym typeface="Calibri"/>
              </a:rPr>
              <a:t>Presented by Daniel Halperin @SIGCOMM2011</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968"/>
                                        </p:tgtEl>
                                        <p:attrNameLst>
                                          <p:attrName>style.visibility</p:attrName>
                                        </p:attrNameLst>
                                      </p:cBhvr>
                                      <p:to>
                                        <p:strVal val="visible"/>
                                      </p:to>
                                    </p:set>
                                    <p:animEffect transition="in" filter="fade">
                                      <p:cBhvr>
                                        <p:cTn dur="1"/>
                                        <p:tgtEl>
                                          <p:spTgt spid="1968"/>
                                        </p:tgtEl>
                                      </p:cBhvr>
                                    </p:animEffect>
                                  </p:childTnLst>
                                </p:cTn>
                              </p:par>
                              <p:par>
                                <p:cTn presetID="10" fill="hold" presetSubtype="0" presetClass="entr" nodeType="withEffect">
                                  <p:stCondLst>
                                    <p:cond delay="0"/>
                                  </p:stCondLst>
                                  <p:childTnLst>
                                    <p:set>
                                      <p:cBhvr>
                                        <p:cTn dur="1" fill="hold">
                                          <p:stCondLst>
                                            <p:cond delay="0"/>
                                          </p:stCondLst>
                                        </p:cTn>
                                        <p:tgtEl>
                                          <p:spTgt spid="1967"/>
                                        </p:tgtEl>
                                        <p:attrNameLst>
                                          <p:attrName>style.visibility</p:attrName>
                                        </p:attrNameLst>
                                      </p:cBhvr>
                                      <p:to>
                                        <p:strVal val="visible"/>
                                      </p:to>
                                    </p:set>
                                    <p:animEffect transition="in" filter="fade">
                                      <p:cBhvr>
                                        <p:cTn dur="1"/>
                                        <p:tgtEl>
                                          <p:spTgt spid="19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5" name="Shape 1975"/>
        <p:cNvGrpSpPr/>
        <p:nvPr/>
      </p:nvGrpSpPr>
      <p:grpSpPr>
        <a:xfrm>
          <a:off y="0" x="0"/>
          <a:ext cy="0" cx="0"/>
          <a:chOff y="0" x="0"/>
          <a:chExt cy="0" cx="0"/>
        </a:xfrm>
      </p:grpSpPr>
      <p:sp>
        <p:nvSpPr>
          <p:cNvPr id="1976" name="Shape 1976"/>
          <p:cNvSpPr txBox="1"/>
          <p:nvPr>
            <p:ph type="title"/>
          </p:nvPr>
        </p:nvSpPr>
        <p:spPr>
          <a:xfrm>
            <a:off y="274637" x="457200"/>
            <a:ext cy="1143000" cx="8229600"/>
          </a:xfrm>
          <a:prstGeom prst="rect">
            <a:avLst/>
          </a:prstGeom>
        </p:spPr>
        <p:txBody>
          <a:bodyPr bIns="91425" rIns="91425" lIns="91425" tIns="91425" anchor="b" anchorCtr="0">
            <a:noAutofit/>
          </a:bodyPr>
          <a:lstStyle/>
          <a:p>
            <a:pPr algn="l">
              <a:spcBef>
                <a:spcPts val="0"/>
              </a:spcBef>
              <a:buNone/>
            </a:pPr>
            <a:r>
              <a:rPr sz="3600" lang="en"/>
              <a:t>Using 3 Dimensions</a:t>
            </a:r>
          </a:p>
        </p:txBody>
      </p:sp>
      <p:pic>
        <p:nvPicPr>
          <p:cNvPr id="1977" name="Shape 1977"/>
          <p:cNvPicPr preferRelativeResize="0"/>
          <p:nvPr/>
        </p:nvPicPr>
        <p:blipFill rotWithShape="1">
          <a:blip r:embed="rId3"/>
          <a:srcRect t="0" b="14170" r="0" l="46178"/>
          <a:stretch/>
        </p:blipFill>
        <p:spPr>
          <a:xfrm>
            <a:off y="2558775" x="2505575"/>
            <a:ext cy="2376199" cx="6240624"/>
          </a:xfrm>
          <a:prstGeom prst="rect">
            <a:avLst/>
          </a:prstGeom>
        </p:spPr>
      </p:pic>
      <p:pic>
        <p:nvPicPr>
          <p:cNvPr id="1978" name="Shape 1978"/>
          <p:cNvPicPr preferRelativeResize="0"/>
          <p:nvPr/>
        </p:nvPicPr>
        <p:blipFill rotWithShape="1">
          <a:blip r:embed="rId3"/>
          <a:srcRect t="25366" b="12599" r="80907" l="425"/>
          <a:stretch/>
        </p:blipFill>
        <p:spPr>
          <a:xfrm>
            <a:off y="3293725" x="341125"/>
            <a:ext cy="1717450" cx="2164451"/>
          </a:xfrm>
          <a:prstGeom prst="rect">
            <a:avLst/>
          </a:prstGeom>
        </p:spPr>
      </p:pic>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2" name="Shape 1982"/>
        <p:cNvGrpSpPr/>
        <p:nvPr/>
      </p:nvGrpSpPr>
      <p:grpSpPr>
        <a:xfrm>
          <a:off y="0" x="0"/>
          <a:ext cy="0" cx="0"/>
          <a:chOff y="0" x="0"/>
          <a:chExt cy="0" cx="0"/>
        </a:xfrm>
      </p:grpSpPr>
      <p:sp>
        <p:nvSpPr>
          <p:cNvPr id="1983" name="Shape 1983"/>
          <p:cNvSpPr txBox="1"/>
          <p:nvPr>
            <p:ph type="title"/>
          </p:nvPr>
        </p:nvSpPr>
        <p:spPr>
          <a:xfrm>
            <a:off y="2857487" x="457200"/>
            <a:ext cy="1143000" cx="8229600"/>
          </a:xfrm>
          <a:prstGeom prst="rect">
            <a:avLst/>
          </a:prstGeom>
        </p:spPr>
        <p:txBody>
          <a:bodyPr bIns="91425" rIns="91425" lIns="91425" tIns="91425" anchor="ctr" anchorCtr="0">
            <a:noAutofit/>
          </a:bodyPr>
          <a:lstStyle/>
          <a:p>
            <a:pPr>
              <a:spcBef>
                <a:spcPts val="0"/>
              </a:spcBef>
              <a:buNone/>
            </a:pPr>
            <a:r>
              <a:rPr b="1" sz="3600" lang="en"/>
              <a:t>Increasing Performance With DCTCP</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y="0" x="0"/>
          <a:ext cy="0" cx="0"/>
          <a:chOff y="0" x="0"/>
          <a:chExt cy="0" cx="0"/>
        </a:xfrm>
      </p:grpSpPr>
      <p:sp>
        <p:nvSpPr>
          <p:cNvPr id="212" name="Shape 212"/>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What About Facebook/Twitter?</a:t>
            </a:r>
          </a:p>
        </p:txBody>
      </p:sp>
      <p:sp>
        <p:nvSpPr>
          <p:cNvPr id="213" name="Shape 213"/>
          <p:cNvSpPr txBox="1"/>
          <p:nvPr>
            <p:ph idx="1" type="body"/>
          </p:nvPr>
        </p:nvSpPr>
        <p:spPr>
          <a:xfrm>
            <a:off y="4610100" x="242700"/>
            <a:ext cy="2247900" cx="8901299"/>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Applications consist of tasks</a:t>
            </a:r>
          </a:p>
          <a:p>
            <a:pPr rtl="0" lvl="1" indent="-381000" marL="914400">
              <a:spcBef>
                <a:spcPts val="0"/>
              </a:spcBef>
              <a:buClr>
                <a:schemeClr val="dk1"/>
              </a:buClr>
              <a:buSzPct val="80000"/>
              <a:buFont typeface="Courier New"/>
              <a:buChar char="o"/>
            </a:pPr>
            <a:r>
              <a:rPr lang="en"/>
              <a:t>Many separate components</a:t>
            </a:r>
          </a:p>
          <a:p>
            <a:pPr rtl="0" lvl="1" indent="-381000" marL="914400">
              <a:spcBef>
                <a:spcPts val="0"/>
              </a:spcBef>
              <a:buClr>
                <a:schemeClr val="dk1"/>
              </a:buClr>
              <a:buSzPct val="80000"/>
              <a:buFont typeface="Courier New"/>
              <a:buChar char="o"/>
            </a:pPr>
            <a:r>
              <a:rPr lang="en"/>
              <a:t>Running on different machines</a:t>
            </a:r>
          </a:p>
          <a:p>
            <a:pPr rtl="0" lvl="0" indent="-419100" marL="457200">
              <a:spcBef>
                <a:spcPts val="0"/>
              </a:spcBef>
              <a:buClr>
                <a:schemeClr val="dk1"/>
              </a:buClr>
              <a:buSzPct val="100000"/>
              <a:buFont typeface="Arial"/>
              <a:buChar char="●"/>
            </a:pPr>
            <a:r>
              <a:rPr lang="en"/>
              <a:t>Many different types of traffic</a:t>
            </a:r>
          </a:p>
          <a:p>
            <a:pPr lvl="1" indent="-381000" marL="914400">
              <a:spcBef>
                <a:spcPts val="0"/>
              </a:spcBef>
              <a:buClr>
                <a:schemeClr val="dk1"/>
              </a:buClr>
              <a:buSzPct val="80000"/>
              <a:buFont typeface="Courier New"/>
              <a:buChar char="o"/>
            </a:pPr>
            <a:r>
              <a:rPr lang="en"/>
              <a:t>Web requests, analytics, search, backups, migration, etc.</a:t>
            </a:r>
          </a:p>
        </p:txBody>
      </p:sp>
      <p:pic>
        <p:nvPicPr>
          <p:cNvPr id="214" name="Shape 214"/>
          <p:cNvPicPr preferRelativeResize="0"/>
          <p:nvPr/>
        </p:nvPicPr>
        <p:blipFill rotWithShape="1">
          <a:blip r:embed="rId3"/>
          <a:srcRect t="38247" b="16903" r="22242" l="21403"/>
          <a:stretch/>
        </p:blipFill>
        <p:spPr>
          <a:xfrm>
            <a:off y="1417650" x="0"/>
            <a:ext cy="3192448" cx="9144000"/>
          </a:xfrm>
          <a:prstGeom prst="rect">
            <a:avLst/>
          </a:prstGeom>
        </p:spPr>
      </p:pic>
      <p:sp>
        <p:nvSpPr>
          <p:cNvPr id="215" name="Shape 215"/>
          <p:cNvSpPr/>
          <p:nvPr/>
        </p:nvSpPr>
        <p:spPr>
          <a:xfrm>
            <a:off y="4178550" x="4674300"/>
            <a:ext cy="295199" cx="4355700"/>
          </a:xfrm>
          <a:prstGeom prst="rect">
            <a:avLst/>
          </a:prstGeom>
          <a:solidFill>
            <a:srgbClr val="FFFFFF"/>
          </a:solidFill>
          <a:ln>
            <a:noFill/>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7" name="Shape 1987"/>
        <p:cNvGrpSpPr/>
        <p:nvPr/>
      </p:nvGrpSpPr>
      <p:grpSpPr>
        <a:xfrm>
          <a:off y="0" x="0"/>
          <a:ext cy="0" cx="0"/>
          <a:chOff y="0" x="0"/>
          <a:chExt cy="0" cx="0"/>
        </a:xfrm>
      </p:grpSpPr>
      <p:sp>
        <p:nvSpPr>
          <p:cNvPr id="1988" name="Shape 1988"/>
          <p:cNvSpPr txBox="1"/>
          <p:nvPr>
            <p:ph type="title"/>
          </p:nvPr>
        </p:nvSpPr>
        <p:spPr>
          <a:xfrm>
            <a:off y="76200"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rgbClr val="0000CC"/>
              </a:buClr>
              <a:buSzPct val="25000"/>
              <a:buFont typeface="Calibri"/>
              <a:buNone/>
            </a:pPr>
            <a:r>
              <a:rPr strike="noStrike" u="none" b="1" cap="none" baseline="0" sz="4000" lang="en" i="0">
                <a:solidFill>
                  <a:srgbClr val="0000CC"/>
                </a:solidFill>
                <a:latin typeface="Calibri"/>
                <a:ea typeface="Calibri"/>
                <a:cs typeface="Calibri"/>
                <a:sym typeface="Calibri"/>
              </a:rPr>
              <a:t>TCP in the Data Center</a:t>
            </a:r>
          </a:p>
        </p:txBody>
      </p:sp>
      <p:sp>
        <p:nvSpPr>
          <p:cNvPr id="1989" name="Shape 1989"/>
          <p:cNvSpPr txBox="1"/>
          <p:nvPr>
            <p:ph idx="1" type="body"/>
          </p:nvPr>
        </p:nvSpPr>
        <p:spPr>
          <a:xfrm>
            <a:off y="1493837" x="304800"/>
            <a:ext cy="4830899" cx="8534399"/>
          </a:xfrm>
          <a:prstGeom prst="rect">
            <a:avLst/>
          </a:prstGeom>
          <a:noFill/>
          <a:ln>
            <a:noFill/>
          </a:ln>
        </p:spPr>
        <p:txBody>
          <a:bodyPr bIns="45700" rIns="91425" lIns="91425" tIns="45700" anchor="t" anchorCtr="0">
            <a:noAutofit/>
          </a:bodyPr>
          <a:lstStyle/>
          <a:p>
            <a:pPr algn="l" rtl="0" lvl="0" marR="0" indent="-342900" marL="342900">
              <a:spcBef>
                <a:spcPts val="0"/>
              </a:spcBef>
              <a:buClr>
                <a:schemeClr val="dk1"/>
              </a:buClr>
              <a:buSzPct val="100000"/>
              <a:buFont typeface="Calibri"/>
              <a:buChar char="•"/>
            </a:pPr>
            <a:r>
              <a:rPr strike="noStrike" u="none" b="0" cap="none" baseline="0" sz="2800" lang="en" i="0">
                <a:solidFill>
                  <a:schemeClr val="dk1"/>
                </a:solidFill>
                <a:latin typeface="Calibri"/>
                <a:ea typeface="Calibri"/>
                <a:cs typeface="Calibri"/>
                <a:sym typeface="Calibri"/>
              </a:rPr>
              <a:t>We’ll see TCP does not meet demands of apps.</a:t>
            </a:r>
          </a:p>
          <a:p>
            <a:pPr algn="l" rtl="0" lvl="1" marR="0" indent="-285750" marL="742950">
              <a:spcBef>
                <a:spcPts val="480"/>
              </a:spcBef>
              <a:buClr>
                <a:schemeClr val="dk1"/>
              </a:buClr>
              <a:buSzPct val="100000"/>
              <a:buFont typeface="Calibri"/>
              <a:buChar char="–"/>
            </a:pPr>
            <a:r>
              <a:rPr strike="noStrike" u="none" b="0" cap="none" baseline="0" sz="2400" lang="en" i="0">
                <a:solidFill>
                  <a:schemeClr val="dk1"/>
                </a:solidFill>
                <a:latin typeface="Calibri"/>
                <a:ea typeface="Calibri"/>
                <a:cs typeface="Calibri"/>
                <a:sym typeface="Calibri"/>
              </a:rPr>
              <a:t>Suffers from bursty packet drops, Incast [SIGCOMM ‘09], ... </a:t>
            </a:r>
          </a:p>
          <a:p>
            <a:pPr algn="l" rtl="0" lvl="1" marR="0" indent="-285750" marL="742950">
              <a:spcBef>
                <a:spcPts val="480"/>
              </a:spcBef>
              <a:buClr>
                <a:schemeClr val="dk1"/>
              </a:buClr>
              <a:buSzPct val="100000"/>
              <a:buFont typeface="Calibri"/>
              <a:buChar char="–"/>
            </a:pPr>
            <a:r>
              <a:rPr strike="noStrike" u="none" b="0" cap="none" baseline="0" sz="2400" lang="en" i="0">
                <a:solidFill>
                  <a:schemeClr val="dk1"/>
                </a:solidFill>
                <a:latin typeface="Calibri"/>
                <a:ea typeface="Calibri"/>
                <a:cs typeface="Calibri"/>
                <a:sym typeface="Calibri"/>
              </a:rPr>
              <a:t>Builds up large queues: </a:t>
            </a:r>
          </a:p>
          <a:p>
            <a:pPr algn="l" rtl="0" lvl="2" marR="0" indent="-228600" marL="1143000">
              <a:spcBef>
                <a:spcPts val="400"/>
              </a:spcBef>
              <a:buClr>
                <a:srgbClr val="FF0000"/>
              </a:buClr>
              <a:buSzPct val="100000"/>
              <a:buFont typeface="Calibri"/>
              <a:buChar char="➢"/>
            </a:pPr>
            <a:r>
              <a:rPr strike="noStrike" u="none" b="0" cap="none" baseline="0" sz="2000" lang="en" i="0">
                <a:solidFill>
                  <a:srgbClr val="FF0000"/>
                </a:solidFill>
                <a:latin typeface="Calibri"/>
                <a:ea typeface="Calibri"/>
                <a:cs typeface="Calibri"/>
                <a:sym typeface="Calibri"/>
              </a:rPr>
              <a:t> Adds significant latency.</a:t>
            </a:r>
          </a:p>
          <a:p>
            <a:pPr algn="l" rtl="0" lvl="2" marR="0" indent="-228600" marL="1143000">
              <a:spcBef>
                <a:spcPts val="400"/>
              </a:spcBef>
              <a:buClr>
                <a:srgbClr val="FF0000"/>
              </a:buClr>
              <a:buSzPct val="100000"/>
              <a:buFont typeface="Calibri"/>
              <a:buChar char="➢"/>
            </a:pPr>
            <a:r>
              <a:rPr strike="noStrike" u="none" b="0" cap="none" baseline="0" sz="2000" lang="en" i="0">
                <a:solidFill>
                  <a:srgbClr val="FF0000"/>
                </a:solidFill>
                <a:latin typeface="Calibri"/>
                <a:ea typeface="Calibri"/>
                <a:cs typeface="Calibri"/>
                <a:sym typeface="Calibri"/>
              </a:rPr>
              <a:t> Wastes precious buffers, esp. bad with shallow-buffered switches.</a:t>
            </a:r>
          </a:p>
          <a:p>
            <a:pPr algn="l" rtl="0" lvl="0" marR="0" indent="-165100" marL="342900">
              <a:spcBef>
                <a:spcPts val="560"/>
              </a:spcBef>
              <a:buClr>
                <a:schemeClr val="dk1"/>
              </a:buClr>
              <a:buFont typeface="Calibri"/>
              <a:buNone/>
            </a:pPr>
            <a:r>
              <a:t/>
            </a:r>
            <a:endParaRPr strike="noStrike" u="none" b="0" cap="none" baseline="0" sz="2800" i="0">
              <a:solidFill>
                <a:schemeClr val="dk1"/>
              </a:solidFill>
              <a:latin typeface="Calibri"/>
              <a:ea typeface="Calibri"/>
              <a:cs typeface="Calibri"/>
              <a:sym typeface="Calibri"/>
            </a:endParaRPr>
          </a:p>
          <a:p>
            <a:pPr algn="l" rtl="0" lvl="0" marR="0" indent="-342900" marL="342900">
              <a:spcBef>
                <a:spcPts val="600"/>
              </a:spcBef>
              <a:spcAft>
                <a:spcPts val="0"/>
              </a:spcAft>
              <a:buClr>
                <a:schemeClr val="dk1"/>
              </a:buClr>
              <a:buSzPct val="100000"/>
              <a:buFont typeface="Calibri"/>
              <a:buChar char="•"/>
            </a:pPr>
            <a:r>
              <a:rPr strike="noStrike" u="none" b="0" cap="none" baseline="0" sz="2800" lang="en" i="0">
                <a:solidFill>
                  <a:schemeClr val="dk1"/>
                </a:solidFill>
                <a:latin typeface="Calibri"/>
                <a:ea typeface="Calibri"/>
                <a:cs typeface="Calibri"/>
                <a:sym typeface="Calibri"/>
              </a:rPr>
              <a:t>Operators work around TCP problems.</a:t>
            </a:r>
          </a:p>
          <a:p>
            <a:pPr algn="l" rtl="0" lvl="1" marR="0" indent="-285750" marL="742950">
              <a:spcBef>
                <a:spcPts val="600"/>
              </a:spcBef>
              <a:spcAft>
                <a:spcPts val="0"/>
              </a:spcAft>
              <a:buClr>
                <a:schemeClr val="dk1"/>
              </a:buClr>
              <a:buSzPct val="100000"/>
              <a:buFont typeface="Calibri"/>
              <a:buChar char="–"/>
            </a:pPr>
            <a:r>
              <a:rPr strike="noStrike" u="none" b="0" cap="none" baseline="0" sz="2400" lang="en" i="0">
                <a:solidFill>
                  <a:schemeClr val="dk1"/>
                </a:solidFill>
                <a:latin typeface="Calibri"/>
                <a:ea typeface="Calibri"/>
                <a:cs typeface="Calibri"/>
                <a:sym typeface="Calibri"/>
              </a:rPr>
              <a:t>Ad-hoc, inefficient, often expensive solutions</a:t>
            </a:r>
          </a:p>
          <a:p>
            <a:pPr algn="l" rtl="0" lvl="1" marR="0" indent="-285750" marL="742950">
              <a:spcBef>
                <a:spcPts val="600"/>
              </a:spcBef>
              <a:spcAft>
                <a:spcPts val="0"/>
              </a:spcAft>
              <a:buClr>
                <a:schemeClr val="dk1"/>
              </a:buClr>
              <a:buSzPct val="100000"/>
              <a:buFont typeface="Calibri"/>
              <a:buChar char="–"/>
            </a:pPr>
            <a:r>
              <a:rPr strike="noStrike" u="none" b="0" cap="none" baseline="0" sz="2400" lang="en" i="0">
                <a:solidFill>
                  <a:schemeClr val="dk1"/>
                </a:solidFill>
                <a:latin typeface="Calibri"/>
                <a:ea typeface="Calibri"/>
                <a:cs typeface="Calibri"/>
                <a:sym typeface="Calibri"/>
              </a:rPr>
              <a:t>No solid understanding of consequences, tradeoffs</a:t>
            </a:r>
          </a:p>
        </p:txBody>
      </p:sp>
      <p:sp>
        <p:nvSpPr>
          <p:cNvPr id="1990" name="Shape 1990"/>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4" name="Shape 1994"/>
        <p:cNvGrpSpPr/>
        <p:nvPr/>
      </p:nvGrpSpPr>
      <p:grpSpPr>
        <a:xfrm>
          <a:off y="0" x="0"/>
          <a:ext cy="0" cx="0"/>
          <a:chOff y="0" x="0"/>
          <a:chExt cy="0" cx="0"/>
        </a:xfrm>
      </p:grpSpPr>
      <p:sp>
        <p:nvSpPr>
          <p:cNvPr id="1995" name="Shape 1995"/>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rgbClr val="0000CC"/>
              </a:buClr>
              <a:buSzPct val="25000"/>
              <a:buFont typeface="Calibri"/>
              <a:buNone/>
            </a:pPr>
            <a:r>
              <a:rPr strike="noStrike" u="none" b="1" cap="none" baseline="0" sz="4000" lang="en" i="0">
                <a:solidFill>
                  <a:srgbClr val="0000CC"/>
                </a:solidFill>
                <a:latin typeface="Calibri"/>
                <a:ea typeface="Calibri"/>
                <a:cs typeface="Calibri"/>
                <a:sym typeface="Calibri"/>
              </a:rPr>
              <a:t>Impairments</a:t>
            </a:r>
          </a:p>
        </p:txBody>
      </p:sp>
      <p:sp>
        <p:nvSpPr>
          <p:cNvPr id="1996" name="Shape 1996"/>
          <p:cNvSpPr txBox="1"/>
          <p:nvPr>
            <p:ph idx="1" type="body"/>
          </p:nvPr>
        </p:nvSpPr>
        <p:spPr>
          <a:xfrm>
            <a:off y="1798636" x="533400"/>
            <a:ext cy="4526100" cx="8229600"/>
          </a:xfrm>
          <a:prstGeom prst="rect">
            <a:avLst/>
          </a:prstGeom>
          <a:noFill/>
          <a:ln>
            <a:noFill/>
          </a:ln>
        </p:spPr>
        <p:txBody>
          <a:bodyPr bIns="45700" rIns="91425" lIns="91425" tIns="45700" anchor="t" anchorCtr="0">
            <a:noAutofit/>
          </a:bodyPr>
          <a:lstStyle/>
          <a:p>
            <a:pPr algn="l" rtl="0" lvl="0" marR="0" indent="-342900" marL="342900">
              <a:spcBef>
                <a:spcPts val="0"/>
              </a:spcBef>
              <a:buClr>
                <a:schemeClr val="dk1"/>
              </a:buClr>
              <a:buSzPct val="100000"/>
              <a:buFont typeface="Calibri"/>
              <a:buChar char="•"/>
            </a:pPr>
            <a:r>
              <a:rPr strike="noStrike" u="none" b="0" cap="none" baseline="0" sz="3200" lang="en" i="0">
                <a:solidFill>
                  <a:schemeClr val="dk1"/>
                </a:solidFill>
                <a:latin typeface="Calibri"/>
                <a:ea typeface="Calibri"/>
                <a:cs typeface="Calibri"/>
                <a:sym typeface="Calibri"/>
              </a:rPr>
              <a:t>Incast</a:t>
            </a:r>
          </a:p>
          <a:p>
            <a:pPr algn="l" rtl="0" lvl="0" marR="0" indent="-139700" marL="342900">
              <a:spcBef>
                <a:spcPts val="640"/>
              </a:spcBef>
              <a:buClr>
                <a:schemeClr val="dk1"/>
              </a:buClr>
              <a:buFont typeface="Calibri"/>
              <a:buNone/>
            </a:pPr>
            <a:r>
              <a:t/>
            </a:r>
            <a:endParaRPr strike="noStrike" u="none" b="0" cap="none" baseline="0" sz="3200" i="0">
              <a:solidFill>
                <a:schemeClr val="dk1"/>
              </a:solidFill>
              <a:latin typeface="Calibri"/>
              <a:ea typeface="Calibri"/>
              <a:cs typeface="Calibri"/>
              <a:sym typeface="Calibri"/>
            </a:endParaRPr>
          </a:p>
          <a:p>
            <a:pPr algn="l" rtl="0" lvl="0" marR="0" indent="-342900" marL="342900">
              <a:spcBef>
                <a:spcPts val="640"/>
              </a:spcBef>
              <a:buClr>
                <a:schemeClr val="dk1"/>
              </a:buClr>
              <a:buSzPct val="100000"/>
              <a:buFont typeface="Calibri"/>
              <a:buChar char="•"/>
            </a:pPr>
            <a:r>
              <a:rPr strike="noStrike" u="none" b="0" cap="none" baseline="0" sz="3200" lang="en" i="0">
                <a:solidFill>
                  <a:schemeClr val="dk1"/>
                </a:solidFill>
                <a:latin typeface="Calibri"/>
                <a:ea typeface="Calibri"/>
                <a:cs typeface="Calibri"/>
                <a:sym typeface="Calibri"/>
              </a:rPr>
              <a:t>Queue Buildup</a:t>
            </a:r>
          </a:p>
          <a:p>
            <a:pPr algn="l" rtl="0" lvl="0" marR="0" indent="-139700" marL="342900">
              <a:spcBef>
                <a:spcPts val="640"/>
              </a:spcBef>
              <a:buClr>
                <a:schemeClr val="dk1"/>
              </a:buClr>
              <a:buFont typeface="Calibri"/>
              <a:buNone/>
            </a:pPr>
            <a:r>
              <a:t/>
            </a:r>
            <a:endParaRPr strike="noStrike" u="none" b="0" cap="none" baseline="0" sz="3200" i="0">
              <a:solidFill>
                <a:schemeClr val="dk1"/>
              </a:solidFill>
              <a:latin typeface="Calibri"/>
              <a:ea typeface="Calibri"/>
              <a:cs typeface="Calibri"/>
              <a:sym typeface="Calibri"/>
            </a:endParaRPr>
          </a:p>
          <a:p>
            <a:pPr algn="l" rtl="0" lvl="0" marR="0" indent="-342900" marL="342900">
              <a:spcBef>
                <a:spcPts val="640"/>
              </a:spcBef>
              <a:buClr>
                <a:schemeClr val="dk1"/>
              </a:buClr>
              <a:buSzPct val="100000"/>
              <a:buFont typeface="Calibri"/>
              <a:buChar char="•"/>
            </a:pPr>
            <a:r>
              <a:rPr strike="noStrike" u="none" b="0" cap="none" baseline="0" sz="3200" lang="en" i="0">
                <a:solidFill>
                  <a:schemeClr val="dk1"/>
                </a:solidFill>
                <a:latin typeface="Calibri"/>
                <a:ea typeface="Calibri"/>
                <a:cs typeface="Calibri"/>
                <a:sym typeface="Calibri"/>
              </a:rPr>
              <a:t>Buffer Pressure</a:t>
            </a:r>
          </a:p>
        </p:txBody>
      </p:sp>
      <p:sp>
        <p:nvSpPr>
          <p:cNvPr id="1997" name="Shape 1997"/>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1" name="Shape 2001"/>
        <p:cNvGrpSpPr/>
        <p:nvPr/>
      </p:nvGrpSpPr>
      <p:grpSpPr>
        <a:xfrm>
          <a:off y="0" x="0"/>
          <a:ext cy="0" cx="0"/>
          <a:chOff y="0" x="0"/>
          <a:chExt cy="0" cx="0"/>
        </a:xfrm>
      </p:grpSpPr>
      <p:pic>
        <p:nvPicPr>
          <p:cNvPr id="2002" name="Shape 2002"/>
          <p:cNvPicPr preferRelativeResize="0"/>
          <p:nvPr/>
        </p:nvPicPr>
        <p:blipFill rotWithShape="1">
          <a:blip r:embed="rId3"/>
          <a:srcRect t="0" b="0" r="0" l="0"/>
          <a:stretch/>
        </p:blipFill>
        <p:spPr>
          <a:xfrm>
            <a:off y="5012928" x="1752600"/>
            <a:ext cy="974400" cx="915299"/>
          </a:xfrm>
          <a:prstGeom prst="rect">
            <a:avLst/>
          </a:prstGeom>
          <a:noFill/>
          <a:ln>
            <a:noFill/>
          </a:ln>
        </p:spPr>
      </p:pic>
      <p:pic>
        <p:nvPicPr>
          <p:cNvPr id="2003" name="Shape 2003"/>
          <p:cNvPicPr preferRelativeResize="0"/>
          <p:nvPr/>
        </p:nvPicPr>
        <p:blipFill rotWithShape="1">
          <a:blip r:embed="rId4"/>
          <a:srcRect t="0" b="0" r="0" l="0"/>
          <a:stretch/>
        </p:blipFill>
        <p:spPr>
          <a:xfrm>
            <a:off y="3793728" x="1753477"/>
            <a:ext cy="974400" cx="915299"/>
          </a:xfrm>
          <a:prstGeom prst="rect">
            <a:avLst/>
          </a:prstGeom>
          <a:noFill/>
          <a:ln>
            <a:noFill/>
          </a:ln>
        </p:spPr>
      </p:pic>
      <p:pic>
        <p:nvPicPr>
          <p:cNvPr id="2004" name="Shape 2004"/>
          <p:cNvPicPr preferRelativeResize="0"/>
          <p:nvPr/>
        </p:nvPicPr>
        <p:blipFill rotWithShape="1">
          <a:blip r:embed="rId5"/>
          <a:srcRect t="0" b="0" r="0" l="0"/>
          <a:stretch/>
        </p:blipFill>
        <p:spPr>
          <a:xfrm>
            <a:off y="2514600" x="1753477"/>
            <a:ext cy="974400" cx="915299"/>
          </a:xfrm>
          <a:prstGeom prst="rect">
            <a:avLst/>
          </a:prstGeom>
          <a:noFill/>
          <a:ln>
            <a:noFill/>
          </a:ln>
        </p:spPr>
      </p:pic>
      <p:pic>
        <p:nvPicPr>
          <p:cNvPr id="2005" name="Shape 2005"/>
          <p:cNvPicPr preferRelativeResize="0"/>
          <p:nvPr/>
        </p:nvPicPr>
        <p:blipFill rotWithShape="1">
          <a:blip r:embed="rId6"/>
          <a:srcRect t="0" b="0" r="0" l="0"/>
          <a:stretch/>
        </p:blipFill>
        <p:spPr>
          <a:xfrm>
            <a:off y="1219200" x="1753477"/>
            <a:ext cy="974400" cx="915299"/>
          </a:xfrm>
          <a:prstGeom prst="rect">
            <a:avLst/>
          </a:prstGeom>
          <a:noFill/>
          <a:ln>
            <a:noFill/>
          </a:ln>
        </p:spPr>
      </p:pic>
      <p:sp>
        <p:nvSpPr>
          <p:cNvPr id="2006" name="Shape 2006"/>
          <p:cNvSpPr txBox="1"/>
          <p:nvPr>
            <p:ph type="title"/>
          </p:nvPr>
        </p:nvSpPr>
        <p:spPr>
          <a:xfrm>
            <a:off y="76200"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rgbClr val="0000CC"/>
              </a:buClr>
              <a:buSzPct val="25000"/>
              <a:buFont typeface="Calibri"/>
              <a:buNone/>
            </a:pPr>
            <a:r>
              <a:rPr strike="noStrike" u="none" b="1" cap="none" baseline="0" sz="4000" lang="en" i="0">
                <a:solidFill>
                  <a:srgbClr val="0000CC"/>
                </a:solidFill>
                <a:latin typeface="Calibri"/>
                <a:ea typeface="Calibri"/>
                <a:cs typeface="Calibri"/>
                <a:sym typeface="Calibri"/>
              </a:rPr>
              <a:t>Incast</a:t>
            </a:r>
          </a:p>
        </p:txBody>
      </p:sp>
      <p:pic>
        <p:nvPicPr>
          <p:cNvPr id="2007" name="Shape 2007"/>
          <p:cNvPicPr preferRelativeResize="0"/>
          <p:nvPr>
            <p:ph idx="1" type="body"/>
          </p:nvPr>
        </p:nvPicPr>
        <p:blipFill rotWithShape="1">
          <a:blip r:embed="rId7"/>
          <a:srcRect t="0" b="0" r="0" l="0"/>
          <a:stretch/>
        </p:blipFill>
        <p:spPr>
          <a:xfrm flipH="1">
            <a:off y="3233039" x="4286057"/>
            <a:ext cy="693000" cx="1643400"/>
          </a:xfrm>
          <a:prstGeom prst="rect">
            <a:avLst/>
          </a:prstGeom>
          <a:noFill/>
          <a:ln>
            <a:noFill/>
          </a:ln>
        </p:spPr>
      </p:pic>
      <p:sp>
        <p:nvSpPr>
          <p:cNvPr id="2008" name="Shape 2008"/>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pic>
        <p:nvPicPr>
          <p:cNvPr id="2009" name="Shape 2009"/>
          <p:cNvPicPr preferRelativeResize="0"/>
          <p:nvPr/>
        </p:nvPicPr>
        <p:blipFill rotWithShape="1">
          <a:blip r:embed="rId8"/>
          <a:srcRect t="0" b="0" r="0" l="0"/>
          <a:stretch/>
        </p:blipFill>
        <p:spPr>
          <a:xfrm>
            <a:off y="3044593" x="7234957"/>
            <a:ext cy="1102799" cx="1148699"/>
          </a:xfrm>
          <a:prstGeom prst="rect">
            <a:avLst/>
          </a:prstGeom>
          <a:noFill/>
          <a:ln>
            <a:noFill/>
          </a:ln>
        </p:spPr>
      </p:pic>
      <p:cxnSp>
        <p:nvCxnSpPr>
          <p:cNvPr id="2010" name="Shape 2010"/>
          <p:cNvCxnSpPr/>
          <p:nvPr/>
        </p:nvCxnSpPr>
        <p:spPr>
          <a:xfrm>
            <a:off y="3579512" x="5700857"/>
            <a:ext cy="0" cx="1610400"/>
          </a:xfrm>
          <a:prstGeom prst="straightConnector1">
            <a:avLst/>
          </a:prstGeom>
          <a:noFill/>
          <a:ln w="50800" cap="flat">
            <a:solidFill>
              <a:schemeClr val="dk1"/>
            </a:solidFill>
            <a:prstDash val="solid"/>
            <a:round/>
            <a:headEnd w="med" len="med" type="none"/>
            <a:tailEnd w="med" len="med" type="none"/>
          </a:ln>
        </p:spPr>
      </p:cxnSp>
      <p:cxnSp>
        <p:nvCxnSpPr>
          <p:cNvPr id="2011" name="Shape 2011"/>
          <p:cNvCxnSpPr/>
          <p:nvPr/>
        </p:nvCxnSpPr>
        <p:spPr>
          <a:xfrm>
            <a:off y="1706364" x="2611465"/>
            <a:ext cy="1766400" cx="1675499"/>
          </a:xfrm>
          <a:prstGeom prst="straightConnector1">
            <a:avLst/>
          </a:prstGeom>
          <a:noFill/>
          <a:ln w="50800" cap="flat">
            <a:solidFill>
              <a:schemeClr val="dk1"/>
            </a:solidFill>
            <a:prstDash val="solid"/>
            <a:round/>
            <a:headEnd w="med" len="med" type="none"/>
            <a:tailEnd w="med" len="med" type="none"/>
          </a:ln>
        </p:spPr>
      </p:cxnSp>
      <p:cxnSp>
        <p:nvCxnSpPr>
          <p:cNvPr id="2012" name="Shape 2012"/>
          <p:cNvCxnSpPr/>
          <p:nvPr/>
        </p:nvCxnSpPr>
        <p:spPr>
          <a:xfrm>
            <a:off y="3001764" x="2611465"/>
            <a:ext cy="547200" cx="1675499"/>
          </a:xfrm>
          <a:prstGeom prst="straightConnector1">
            <a:avLst/>
          </a:prstGeom>
          <a:noFill/>
          <a:ln w="50800" cap="flat">
            <a:solidFill>
              <a:schemeClr val="dk1"/>
            </a:solidFill>
            <a:prstDash val="solid"/>
            <a:round/>
            <a:headEnd w="med" len="med" type="none"/>
            <a:tailEnd w="med" len="med" type="none"/>
          </a:ln>
        </p:spPr>
      </p:cxnSp>
      <p:cxnSp>
        <p:nvCxnSpPr>
          <p:cNvPr id="2013" name="Shape 2013"/>
          <p:cNvCxnSpPr/>
          <p:nvPr/>
        </p:nvCxnSpPr>
        <p:spPr>
          <a:xfrm rot="10800000" flipH="1">
            <a:off y="3625092" x="2611465"/>
            <a:ext cy="655800" cx="1675499"/>
          </a:xfrm>
          <a:prstGeom prst="straightConnector1">
            <a:avLst/>
          </a:prstGeom>
          <a:noFill/>
          <a:ln w="50800" cap="flat">
            <a:solidFill>
              <a:schemeClr val="dk1"/>
            </a:solidFill>
            <a:prstDash val="solid"/>
            <a:round/>
            <a:headEnd w="med" len="med" type="none"/>
            <a:tailEnd w="med" len="med" type="none"/>
          </a:ln>
        </p:spPr>
      </p:cxnSp>
      <p:cxnSp>
        <p:nvCxnSpPr>
          <p:cNvPr id="2014" name="Shape 2014"/>
          <p:cNvCxnSpPr/>
          <p:nvPr/>
        </p:nvCxnSpPr>
        <p:spPr>
          <a:xfrm rot="10800000" flipH="1">
            <a:off y="3701292" x="2610586"/>
            <a:ext cy="1798800" cx="1676399"/>
          </a:xfrm>
          <a:prstGeom prst="straightConnector1">
            <a:avLst/>
          </a:prstGeom>
          <a:noFill/>
          <a:ln w="50800" cap="flat">
            <a:solidFill>
              <a:schemeClr val="dk1"/>
            </a:solidFill>
            <a:prstDash val="solid"/>
            <a:round/>
            <a:headEnd w="med" len="med" type="none"/>
            <a:tailEnd w="med" len="med" type="none"/>
          </a:ln>
        </p:spPr>
      </p:cxnSp>
      <p:grpSp>
        <p:nvGrpSpPr>
          <p:cNvPr id="2015" name="Shape 2015"/>
          <p:cNvGrpSpPr/>
          <p:nvPr/>
        </p:nvGrpSpPr>
        <p:grpSpPr>
          <a:xfrm>
            <a:off y="3276600" x="4421356"/>
            <a:ext cy="609600" cx="1295399"/>
            <a:chOff y="480" x="4031"/>
            <a:chExt cy="575" cx="767"/>
          </a:xfrm>
        </p:grpSpPr>
        <p:sp>
          <p:nvSpPr>
            <p:cNvPr id="2016" name="Shape 2016"/>
            <p:cNvSpPr/>
            <p:nvPr/>
          </p:nvSpPr>
          <p:spPr>
            <a:xfrm>
              <a:off y="480" x="4031"/>
              <a:ext cy="575" cx="767"/>
            </a:xfrm>
            <a:custGeom>
              <a:pathLst>
                <a:path w="768" extrusionOk="0" h="576">
                  <a:moveTo>
                    <a:pt y="0" x="0"/>
                  </a:moveTo>
                  <a:lnTo>
                    <a:pt y="0" x="768"/>
                  </a:lnTo>
                  <a:lnTo>
                    <a:pt y="576" x="768"/>
                  </a:lnTo>
                  <a:lnTo>
                    <a:pt y="576" x="0"/>
                  </a:lnTo>
                </a:path>
              </a:pathLst>
            </a:custGeom>
            <a:gradFill>
              <a:gsLst>
                <a:gs pos="0">
                  <a:schemeClr val="lt1"/>
                </a:gs>
                <a:gs pos="100000">
                  <a:schemeClr val="hlink"/>
                </a:gs>
              </a:gsLst>
              <a:lin ang="0" scaled="0"/>
            </a:gradFill>
            <a:ln w="28575" cap="flat">
              <a:solidFill>
                <a:schemeClr val="dk1"/>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rgbClr val="333399"/>
                </a:solidFill>
                <a:latin typeface="Calibri"/>
                <a:ea typeface="Calibri"/>
                <a:cs typeface="Calibri"/>
                <a:sym typeface="Calibri"/>
              </a:endParaRPr>
            </a:p>
          </p:txBody>
        </p:sp>
        <p:cxnSp>
          <p:nvCxnSpPr>
            <p:cNvPr id="2017" name="Shape 2017"/>
            <p:cNvCxnSpPr/>
            <p:nvPr/>
          </p:nvCxnSpPr>
          <p:spPr>
            <a:xfrm>
              <a:off y="653" x="4663"/>
              <a:ext cy="299" cx="0"/>
            </a:xfrm>
            <a:prstGeom prst="straightConnector1">
              <a:avLst/>
            </a:prstGeom>
            <a:gradFill>
              <a:gsLst>
                <a:gs pos="0">
                  <a:schemeClr val="lt1"/>
                </a:gs>
                <a:gs pos="100000">
                  <a:schemeClr val="hlink"/>
                </a:gs>
              </a:gsLst>
              <a:lin ang="0" scaled="0"/>
            </a:gradFill>
            <a:ln w="28575" cap="flat">
              <a:solidFill>
                <a:schemeClr val="dk1"/>
              </a:solidFill>
              <a:prstDash val="solid"/>
              <a:round/>
              <a:headEnd w="med" len="med" type="none"/>
              <a:tailEnd w="med" len="med" type="none"/>
            </a:ln>
          </p:spPr>
        </p:cxnSp>
      </p:grpSp>
      <p:sp>
        <p:nvSpPr>
          <p:cNvPr id="2018" name="Shape 2018"/>
          <p:cNvSpPr/>
          <p:nvPr/>
        </p:nvSpPr>
        <p:spPr>
          <a:xfrm>
            <a:off y="3276600" x="7164556"/>
            <a:ext cy="594300" cx="192000"/>
          </a:xfrm>
          <a:prstGeom prst="rect">
            <a:avLst/>
          </a:prstGeom>
          <a:solidFill>
            <a:srgbClr val="0C921C"/>
          </a:soli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019" name="Shape 2019"/>
          <p:cNvSpPr/>
          <p:nvPr/>
        </p:nvSpPr>
        <p:spPr>
          <a:xfrm>
            <a:off y="3276600" x="7164556"/>
            <a:ext cy="594300" cx="192000"/>
          </a:xfrm>
          <a:prstGeom prst="rect">
            <a:avLst/>
          </a:prstGeom>
          <a:solidFill>
            <a:srgbClr val="0C921C"/>
          </a:soli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020" name="Shape 2020"/>
          <p:cNvSpPr/>
          <p:nvPr/>
        </p:nvSpPr>
        <p:spPr>
          <a:xfrm>
            <a:off y="3276600" x="7164556"/>
            <a:ext cy="594300" cx="192000"/>
          </a:xfrm>
          <a:prstGeom prst="rect">
            <a:avLst/>
          </a:prstGeom>
          <a:solidFill>
            <a:srgbClr val="0C921C"/>
          </a:soli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021" name="Shape 2021"/>
          <p:cNvSpPr/>
          <p:nvPr/>
        </p:nvSpPr>
        <p:spPr>
          <a:xfrm>
            <a:off y="3276600" x="7164556"/>
            <a:ext cy="594300" cx="192000"/>
          </a:xfrm>
          <a:prstGeom prst="rect">
            <a:avLst/>
          </a:prstGeom>
          <a:solidFill>
            <a:srgbClr val="0C921C"/>
          </a:soli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022" name="Shape 2022"/>
          <p:cNvSpPr/>
          <p:nvPr/>
        </p:nvSpPr>
        <p:spPr>
          <a:xfrm>
            <a:off y="1447800" x="2400532"/>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023" name="Shape 2023"/>
          <p:cNvSpPr/>
          <p:nvPr/>
        </p:nvSpPr>
        <p:spPr>
          <a:xfrm>
            <a:off y="1463040" x="2171932"/>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024" name="Shape 2024"/>
          <p:cNvSpPr/>
          <p:nvPr/>
        </p:nvSpPr>
        <p:spPr>
          <a:xfrm>
            <a:off y="2714372" x="2400532"/>
            <a:ext cy="594300" cx="192000"/>
          </a:xfrm>
          <a:prstGeom prst="rect">
            <a:avLst/>
          </a:prstGeom>
          <a:gradFill>
            <a:gsLst>
              <a:gs pos="0">
                <a:srgbClr val="000082"/>
              </a:gs>
              <a:gs pos="30000">
                <a:srgbClr val="66008F"/>
              </a:gs>
              <a:gs pos="65000">
                <a:srgbClr val="BA0066"/>
              </a:gs>
              <a:gs pos="90000">
                <a:srgbClr val="FF0000"/>
              </a:gs>
              <a:gs pos="100000">
                <a:srgbClr val="FF8200"/>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025" name="Shape 2025"/>
          <p:cNvSpPr/>
          <p:nvPr/>
        </p:nvSpPr>
        <p:spPr>
          <a:xfrm>
            <a:off y="2714372" x="2171932"/>
            <a:ext cy="594300" cx="192000"/>
          </a:xfrm>
          <a:prstGeom prst="rect">
            <a:avLst/>
          </a:prstGeom>
          <a:gradFill>
            <a:gsLst>
              <a:gs pos="0">
                <a:srgbClr val="000082"/>
              </a:gs>
              <a:gs pos="30000">
                <a:srgbClr val="66008F"/>
              </a:gs>
              <a:gs pos="65000">
                <a:srgbClr val="BA0066"/>
              </a:gs>
              <a:gs pos="90000">
                <a:srgbClr val="FF0000"/>
              </a:gs>
              <a:gs pos="100000">
                <a:srgbClr val="FF8200"/>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026" name="Shape 2026"/>
          <p:cNvSpPr/>
          <p:nvPr/>
        </p:nvSpPr>
        <p:spPr>
          <a:xfrm>
            <a:off y="3962400" x="2400532"/>
            <a:ext cy="594300" cx="192000"/>
          </a:xfrm>
          <a:prstGeom prst="rect">
            <a:avLst/>
          </a:prstGeom>
          <a:gradFill>
            <a:gsLst>
              <a:gs pos="0">
                <a:srgbClr val="825600"/>
              </a:gs>
              <a:gs pos="13000">
                <a:srgbClr val="FFA800"/>
              </a:gs>
              <a:gs pos="28000">
                <a:srgbClr val="825600"/>
              </a:gs>
              <a:gs pos="43000">
                <a:srgbClr val="FFA800"/>
              </a:gs>
              <a:gs pos="58000">
                <a:srgbClr val="825600"/>
              </a:gs>
              <a:gs pos="72000">
                <a:srgbClr val="FFA800"/>
              </a:gs>
              <a:gs pos="87000">
                <a:srgbClr val="825600"/>
              </a:gs>
              <a:gs pos="100000">
                <a:srgbClr val="FFA800"/>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027" name="Shape 2027"/>
          <p:cNvSpPr/>
          <p:nvPr/>
        </p:nvSpPr>
        <p:spPr>
          <a:xfrm>
            <a:off y="3962400" x="2171932"/>
            <a:ext cy="594300" cx="192000"/>
          </a:xfrm>
          <a:prstGeom prst="rect">
            <a:avLst/>
          </a:prstGeom>
          <a:gradFill>
            <a:gsLst>
              <a:gs pos="0">
                <a:srgbClr val="825600"/>
              </a:gs>
              <a:gs pos="13000">
                <a:srgbClr val="FFA800"/>
              </a:gs>
              <a:gs pos="28000">
                <a:srgbClr val="825600"/>
              </a:gs>
              <a:gs pos="43000">
                <a:srgbClr val="FFA800"/>
              </a:gs>
              <a:gs pos="58000">
                <a:srgbClr val="825600"/>
              </a:gs>
              <a:gs pos="72000">
                <a:srgbClr val="FFA800"/>
              </a:gs>
              <a:gs pos="87000">
                <a:srgbClr val="825600"/>
              </a:gs>
              <a:gs pos="100000">
                <a:srgbClr val="FFA800"/>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028" name="Shape 2028"/>
          <p:cNvSpPr/>
          <p:nvPr/>
        </p:nvSpPr>
        <p:spPr>
          <a:xfrm>
            <a:off y="5257800" x="2400532"/>
            <a:ext cy="594300" cx="192000"/>
          </a:xfrm>
          <a:prstGeom prst="rect">
            <a:avLst/>
          </a:prstGeom>
          <a:gradFill>
            <a:gsLst>
              <a:gs pos="0">
                <a:srgbClr val="000082"/>
              </a:gs>
              <a:gs pos="13000">
                <a:srgbClr val="0047FF"/>
              </a:gs>
              <a:gs pos="28000">
                <a:srgbClr val="000082"/>
              </a:gs>
              <a:gs pos="43000">
                <a:srgbClr val="0047FF"/>
              </a:gs>
              <a:gs pos="58000">
                <a:srgbClr val="000082"/>
              </a:gs>
              <a:gs pos="72000">
                <a:srgbClr val="0047FF"/>
              </a:gs>
              <a:gs pos="87000">
                <a:srgbClr val="000082"/>
              </a:gs>
              <a:gs pos="100000">
                <a:srgbClr val="0047FF"/>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029" name="Shape 2029"/>
          <p:cNvSpPr/>
          <p:nvPr/>
        </p:nvSpPr>
        <p:spPr>
          <a:xfrm>
            <a:off y="5257800" x="2171932"/>
            <a:ext cy="594300" cx="192000"/>
          </a:xfrm>
          <a:prstGeom prst="rect">
            <a:avLst/>
          </a:prstGeom>
          <a:gradFill>
            <a:gsLst>
              <a:gs pos="0">
                <a:srgbClr val="000082"/>
              </a:gs>
              <a:gs pos="13000">
                <a:srgbClr val="0047FF"/>
              </a:gs>
              <a:gs pos="28000">
                <a:srgbClr val="000082"/>
              </a:gs>
              <a:gs pos="43000">
                <a:srgbClr val="0047FF"/>
              </a:gs>
              <a:gs pos="58000">
                <a:srgbClr val="000082"/>
              </a:gs>
              <a:gs pos="72000">
                <a:srgbClr val="0047FF"/>
              </a:gs>
              <a:gs pos="87000">
                <a:srgbClr val="000082"/>
              </a:gs>
              <a:gs pos="100000">
                <a:srgbClr val="0047FF"/>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pic>
        <p:nvPicPr>
          <p:cNvPr id="2030" name="Shape 2030"/>
          <p:cNvPicPr preferRelativeResize="0"/>
          <p:nvPr/>
        </p:nvPicPr>
        <p:blipFill rotWithShape="1">
          <a:blip r:embed="rId9"/>
          <a:srcRect t="0" b="0" r="0" l="0"/>
          <a:stretch/>
        </p:blipFill>
        <p:spPr>
          <a:xfrm>
            <a:off y="2819400" x="3506955"/>
            <a:ext cy="1524000" cx="1524000"/>
          </a:xfrm>
          <a:prstGeom prst="rect">
            <a:avLst/>
          </a:prstGeom>
          <a:noFill/>
          <a:ln>
            <a:noFill/>
          </a:ln>
        </p:spPr>
      </p:pic>
      <p:grpSp>
        <p:nvGrpSpPr>
          <p:cNvPr id="2031" name="Shape 2031"/>
          <p:cNvGrpSpPr/>
          <p:nvPr/>
        </p:nvGrpSpPr>
        <p:grpSpPr>
          <a:xfrm>
            <a:off y="5257800" x="3048000"/>
            <a:ext cy="461699" cx="2743199"/>
            <a:chOff y="5418892" x="2743200"/>
            <a:chExt cy="461699" cx="2743199"/>
          </a:xfrm>
        </p:grpSpPr>
        <p:sp>
          <p:nvSpPr>
            <p:cNvPr id="2032" name="Shape 2032"/>
            <p:cNvSpPr txBox="1"/>
            <p:nvPr/>
          </p:nvSpPr>
          <p:spPr>
            <a:xfrm>
              <a:off y="5418892" x="3581400"/>
              <a:ext cy="461699" cx="19049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400" lang="en" i="0">
                  <a:solidFill>
                    <a:srgbClr val="FF0000"/>
                  </a:solidFill>
                  <a:latin typeface="Calibri"/>
                  <a:ea typeface="Calibri"/>
                  <a:cs typeface="Calibri"/>
                  <a:sym typeface="Calibri"/>
                </a:rPr>
                <a:t>TCP timeout</a:t>
              </a:r>
            </a:p>
          </p:txBody>
        </p:sp>
        <p:sp>
          <p:nvSpPr>
            <p:cNvPr id="2033" name="Shape 2033"/>
            <p:cNvSpPr/>
            <p:nvPr/>
          </p:nvSpPr>
          <p:spPr>
            <a:xfrm>
              <a:off y="5562600" x="2743200"/>
              <a:ext cy="240900" cx="762000"/>
            </a:xfrm>
            <a:prstGeom prst="leftArrow">
              <a:avLst>
                <a:gd fmla="val 50000" name="adj1"/>
                <a:gd fmla="val 50000" name="adj2"/>
              </a:avLst>
            </a:prstGeom>
            <a:solidFill>
              <a:srgbClr val="FF0000"/>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grpSp>
      <p:sp>
        <p:nvSpPr>
          <p:cNvPr id="2034" name="Shape 2034"/>
          <p:cNvSpPr txBox="1"/>
          <p:nvPr/>
        </p:nvSpPr>
        <p:spPr>
          <a:xfrm>
            <a:off y="1383267" x="381000"/>
            <a:ext cy="400199" cx="12954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000" lang="en" i="0">
                <a:solidFill>
                  <a:schemeClr val="dk1"/>
                </a:solidFill>
                <a:latin typeface="Calibri"/>
                <a:ea typeface="Calibri"/>
                <a:cs typeface="Calibri"/>
                <a:sym typeface="Calibri"/>
              </a:rPr>
              <a:t>Worker 1</a:t>
            </a:r>
          </a:p>
        </p:txBody>
      </p:sp>
      <p:sp>
        <p:nvSpPr>
          <p:cNvPr id="2035" name="Shape 2035"/>
          <p:cNvSpPr txBox="1"/>
          <p:nvPr/>
        </p:nvSpPr>
        <p:spPr>
          <a:xfrm>
            <a:off y="2667000" x="381000"/>
            <a:ext cy="400199" cx="12954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000" lang="en" i="0">
                <a:solidFill>
                  <a:schemeClr val="dk1"/>
                </a:solidFill>
                <a:latin typeface="Calibri"/>
                <a:ea typeface="Calibri"/>
                <a:cs typeface="Calibri"/>
                <a:sym typeface="Calibri"/>
              </a:rPr>
              <a:t>Worker 2</a:t>
            </a:r>
          </a:p>
        </p:txBody>
      </p:sp>
      <p:sp>
        <p:nvSpPr>
          <p:cNvPr id="2036" name="Shape 2036"/>
          <p:cNvSpPr txBox="1"/>
          <p:nvPr/>
        </p:nvSpPr>
        <p:spPr>
          <a:xfrm>
            <a:off y="3962400" x="381000"/>
            <a:ext cy="400199" cx="13715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000" lang="en" i="0">
                <a:solidFill>
                  <a:schemeClr val="dk1"/>
                </a:solidFill>
                <a:latin typeface="Calibri"/>
                <a:ea typeface="Calibri"/>
                <a:cs typeface="Calibri"/>
                <a:sym typeface="Calibri"/>
              </a:rPr>
              <a:t>Worker 3</a:t>
            </a:r>
          </a:p>
        </p:txBody>
      </p:sp>
      <p:sp>
        <p:nvSpPr>
          <p:cNvPr id="2037" name="Shape 2037"/>
          <p:cNvSpPr txBox="1"/>
          <p:nvPr/>
        </p:nvSpPr>
        <p:spPr>
          <a:xfrm>
            <a:off y="5181600" x="381000"/>
            <a:ext cy="400199" cx="12191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000" lang="en" i="0">
                <a:solidFill>
                  <a:schemeClr val="dk1"/>
                </a:solidFill>
                <a:latin typeface="Calibri"/>
                <a:ea typeface="Calibri"/>
                <a:cs typeface="Calibri"/>
                <a:sym typeface="Calibri"/>
              </a:rPr>
              <a:t>Worker 4</a:t>
            </a:r>
          </a:p>
        </p:txBody>
      </p:sp>
      <p:sp>
        <p:nvSpPr>
          <p:cNvPr id="2038" name="Shape 2038"/>
          <p:cNvSpPr txBox="1"/>
          <p:nvPr/>
        </p:nvSpPr>
        <p:spPr>
          <a:xfrm>
            <a:off y="2514600" x="7010400"/>
            <a:ext cy="400199" cx="15240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000" lang="en" i="0">
                <a:solidFill>
                  <a:schemeClr val="dk1"/>
                </a:solidFill>
                <a:latin typeface="Calibri"/>
                <a:ea typeface="Calibri"/>
                <a:cs typeface="Calibri"/>
                <a:sym typeface="Calibri"/>
              </a:rPr>
              <a:t>Aggregator</a:t>
            </a:r>
          </a:p>
        </p:txBody>
      </p:sp>
      <p:grpSp>
        <p:nvGrpSpPr>
          <p:cNvPr id="2039" name="Shape 2039"/>
          <p:cNvGrpSpPr/>
          <p:nvPr/>
        </p:nvGrpSpPr>
        <p:grpSpPr>
          <a:xfrm>
            <a:off y="4532292" x="5562600"/>
            <a:ext cy="1849606" cx="2590800"/>
            <a:chOff y="4837092" x="5410200"/>
            <a:chExt cy="1849606" cx="2590800"/>
          </a:xfrm>
        </p:grpSpPr>
        <p:sp>
          <p:nvSpPr>
            <p:cNvPr id="2040" name="Shape 2040"/>
            <p:cNvSpPr txBox="1"/>
            <p:nvPr/>
          </p:nvSpPr>
          <p:spPr>
            <a:xfrm>
              <a:off y="4837092" x="5410200"/>
              <a:ext cy="953999" cx="25908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000" lang="en" i="0">
                  <a:solidFill>
                    <a:srgbClr val="0000CC"/>
                  </a:solidFill>
                  <a:latin typeface="Calibri"/>
                  <a:ea typeface="Calibri"/>
                  <a:cs typeface="Calibri"/>
                  <a:sym typeface="Calibri"/>
                </a:rPr>
                <a:t>RTO</a:t>
              </a:r>
              <a:r>
                <a:rPr strike="noStrike" u="none" b="1" cap="none" baseline="-25000" sz="2000" lang="en" i="0">
                  <a:solidFill>
                    <a:srgbClr val="0000CC"/>
                  </a:solidFill>
                  <a:latin typeface="Calibri"/>
                  <a:ea typeface="Calibri"/>
                  <a:cs typeface="Calibri"/>
                  <a:sym typeface="Calibri"/>
                </a:rPr>
                <a:t>min </a:t>
              </a:r>
              <a:r>
                <a:rPr strike="noStrike" u="none" b="1" cap="none" baseline="0" sz="2000" lang="en" i="0">
                  <a:solidFill>
                    <a:srgbClr val="0000CC"/>
                  </a:solidFill>
                  <a:latin typeface="Calibri"/>
                  <a:ea typeface="Calibri"/>
                  <a:cs typeface="Calibri"/>
                  <a:sym typeface="Calibri"/>
                </a:rPr>
                <a:t>= 300 ms</a:t>
              </a:r>
            </a:p>
            <a:p>
              <a:pPr algn="l" rtl="0" lvl="0" marR="0" indent="0" marL="0">
                <a:spcBef>
                  <a:spcPts val="0"/>
                </a:spcBef>
                <a:buNone/>
              </a:pPr>
              <a:r>
                <a:t/>
              </a:r>
              <a:endParaRPr strike="noStrike" u="none" b="1" cap="none" baseline="0" sz="1800" i="0">
                <a:solidFill>
                  <a:srgbClr val="FF0000"/>
                </a:solidFill>
                <a:latin typeface="Calibri"/>
                <a:ea typeface="Calibri"/>
                <a:cs typeface="Calibri"/>
                <a:sym typeface="Calibri"/>
              </a:endParaRPr>
            </a:p>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pic>
          <p:nvPicPr>
            <p:cNvPr id="2041" name="Shape 2041"/>
            <p:cNvPicPr preferRelativeResize="0"/>
            <p:nvPr/>
          </p:nvPicPr>
          <p:blipFill rotWithShape="1">
            <a:blip r:embed="rId10"/>
            <a:srcRect t="0" b="0" r="0" l="0"/>
            <a:stretch/>
          </p:blipFill>
          <p:spPr>
            <a:xfrm>
              <a:off y="5334000" x="5779180"/>
              <a:ext cy="1352699" cx="1078800"/>
            </a:xfrm>
            <a:prstGeom prst="rect">
              <a:avLst/>
            </a:prstGeom>
            <a:noFill/>
            <a:ln>
              <a:noFill/>
            </a:ln>
          </p:spPr>
        </p:pic>
      </p:grpSp>
      <p:sp>
        <p:nvSpPr>
          <p:cNvPr id="2042" name="Shape 2042"/>
          <p:cNvSpPr txBox="1"/>
          <p:nvPr/>
        </p:nvSpPr>
        <p:spPr>
          <a:xfrm>
            <a:off y="1393448" x="3810000"/>
            <a:ext cy="892500" cx="5029199"/>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100000"/>
              <a:buFont typeface="Calibri"/>
              <a:buChar char="•"/>
            </a:pPr>
            <a:r>
              <a:rPr strike="noStrike" u="none" b="0" cap="none" baseline="0" sz="2800" lang="en" i="0">
                <a:solidFill>
                  <a:schemeClr val="dk1"/>
                </a:solidFill>
                <a:latin typeface="Calibri"/>
                <a:ea typeface="Calibri"/>
                <a:cs typeface="Calibri"/>
                <a:sym typeface="Calibri"/>
              </a:rPr>
              <a:t> Synchronized mice collide.</a:t>
            </a:r>
          </a:p>
          <a:p>
            <a:pPr algn="l" rtl="0" lvl="1" marR="0" indent="0" marL="457200">
              <a:spcBef>
                <a:spcPts val="0"/>
              </a:spcBef>
              <a:buClr>
                <a:srgbClr val="FF0000"/>
              </a:buClr>
              <a:buSzPct val="100000"/>
              <a:buFont typeface="Calibri"/>
              <a:buChar char="➢"/>
            </a:pPr>
            <a:r>
              <a:rPr strike="noStrike" u="none" b="1" cap="none" baseline="0" sz="2400" lang="en" i="0">
                <a:solidFill>
                  <a:srgbClr val="FF0000"/>
                </a:solidFill>
                <a:latin typeface="Calibri"/>
                <a:ea typeface="Calibri"/>
                <a:cs typeface="Calibri"/>
                <a:sym typeface="Calibri"/>
              </a:rPr>
              <a:t> Caused by Partition/Aggregate.</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42"/>
                                        </p:tgtEl>
                                        <p:attrNameLst>
                                          <p:attrName>style.visibility</p:attrName>
                                        </p:attrNameLst>
                                      </p:cBhvr>
                                      <p:to>
                                        <p:strVal val="visible"/>
                                      </p:to>
                                    </p:set>
                                    <p:animEffect transition="in" filter="fade">
                                      <p:cBhvr>
                                        <p:cTn dur="1"/>
                                        <p:tgtEl>
                                          <p:spTgt spid="2042"/>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18"/>
                                        </p:tgtEl>
                                        <p:attrNameLst>
                                          <p:attrName>style.visibility</p:attrName>
                                        </p:attrNameLst>
                                      </p:cBhvr>
                                      <p:to>
                                        <p:strVal val="visible"/>
                                      </p:to>
                                    </p:set>
                                    <p:animEffect transition="in" filter="fade">
                                      <p:cBhvr>
                                        <p:cTn dur="1"/>
                                        <p:tgtEl>
                                          <p:spTgt spid="2018"/>
                                        </p:tgtEl>
                                      </p:cBhvr>
                                    </p:animEffect>
                                  </p:childTnLst>
                                </p:cTn>
                              </p:par>
                              <p:par>
                                <p:cTn presetID="10" fill="hold" presetSubtype="0" presetClass="entr" nodeType="withEffect">
                                  <p:stCondLst>
                                    <p:cond delay="0"/>
                                  </p:stCondLst>
                                  <p:childTnLst>
                                    <p:set>
                                      <p:cBhvr>
                                        <p:cTn dur="1" fill="hold">
                                          <p:stCondLst>
                                            <p:cond delay="0"/>
                                          </p:stCondLst>
                                        </p:cTn>
                                        <p:tgtEl>
                                          <p:spTgt spid="2019"/>
                                        </p:tgtEl>
                                        <p:attrNameLst>
                                          <p:attrName>style.visibility</p:attrName>
                                        </p:attrNameLst>
                                      </p:cBhvr>
                                      <p:to>
                                        <p:strVal val="visible"/>
                                      </p:to>
                                    </p:set>
                                    <p:animEffect transition="in" filter="fade">
                                      <p:cBhvr>
                                        <p:cTn dur="1"/>
                                        <p:tgtEl>
                                          <p:spTgt spid="2019"/>
                                        </p:tgtEl>
                                      </p:cBhvr>
                                    </p:animEffect>
                                  </p:childTnLst>
                                </p:cTn>
                              </p:par>
                              <p:par>
                                <p:cTn presetID="10" fill="hold" presetSubtype="0" presetClass="entr" nodeType="withEffect">
                                  <p:stCondLst>
                                    <p:cond delay="0"/>
                                  </p:stCondLst>
                                  <p:childTnLst>
                                    <p:set>
                                      <p:cBhvr>
                                        <p:cTn dur="1" fill="hold">
                                          <p:stCondLst>
                                            <p:cond delay="0"/>
                                          </p:stCondLst>
                                        </p:cTn>
                                        <p:tgtEl>
                                          <p:spTgt spid="2020"/>
                                        </p:tgtEl>
                                        <p:attrNameLst>
                                          <p:attrName>style.visibility</p:attrName>
                                        </p:attrNameLst>
                                      </p:cBhvr>
                                      <p:to>
                                        <p:strVal val="visible"/>
                                      </p:to>
                                    </p:set>
                                    <p:animEffect transition="in" filter="fade">
                                      <p:cBhvr>
                                        <p:cTn dur="1"/>
                                        <p:tgtEl>
                                          <p:spTgt spid="2020"/>
                                        </p:tgtEl>
                                      </p:cBhvr>
                                    </p:animEffect>
                                  </p:childTnLst>
                                </p:cTn>
                              </p:par>
                              <p:par>
                                <p:cTn presetID="10" fill="hold" presetSubtype="0" presetClass="entr" nodeType="withEffect">
                                  <p:stCondLst>
                                    <p:cond delay="0"/>
                                  </p:stCondLst>
                                  <p:childTnLst>
                                    <p:set>
                                      <p:cBhvr>
                                        <p:cTn dur="1" fill="hold">
                                          <p:stCondLst>
                                            <p:cond delay="0"/>
                                          </p:stCondLst>
                                        </p:cTn>
                                        <p:tgtEl>
                                          <p:spTgt spid="2021"/>
                                        </p:tgtEl>
                                        <p:attrNameLst>
                                          <p:attrName>style.visibility</p:attrName>
                                        </p:attrNameLst>
                                      </p:cBhvr>
                                      <p:to>
                                        <p:strVal val="visible"/>
                                      </p:to>
                                    </p:set>
                                    <p:animEffect transition="in" filter="fade">
                                      <p:cBhvr>
                                        <p:cTn dur="1"/>
                                        <p:tgtEl>
                                          <p:spTgt spid="2021"/>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000"/>
                                        <p:tgtEl>
                                          <p:spTgt spid="2007"/>
                                        </p:tgtEl>
                                      </p:cBhvr>
                                    </p:animEffect>
                                    <p:set>
                                      <p:cBhvr>
                                        <p:cTn dur="1" fill="hold">
                                          <p:stCondLst>
                                            <p:cond delay="1000"/>
                                          </p:stCondLst>
                                        </p:cTn>
                                        <p:tgtEl>
                                          <p:spTgt spid="2007"/>
                                        </p:tgtEl>
                                        <p:attrNameLst>
                                          <p:attrName>style.visibility</p:attrName>
                                        </p:attrNameLst>
                                      </p:cBhvr>
                                      <p:to>
                                        <p:strVal val="hidden"/>
                                      </p:to>
                                    </p:set>
                                  </p:childTnLst>
                                </p:cTn>
                              </p:par>
                              <p:par>
                                <p:cTn presetID="10" fill="hold" presetSubtype="0" presetClass="entr" nodeType="withEffect">
                                  <p:stCondLst>
                                    <p:cond delay="0"/>
                                  </p:stCondLst>
                                  <p:childTnLst>
                                    <p:set>
                                      <p:cBhvr>
                                        <p:cTn dur="1" fill="hold">
                                          <p:stCondLst>
                                            <p:cond delay="0"/>
                                          </p:stCondLst>
                                        </p:cTn>
                                        <p:tgtEl>
                                          <p:spTgt spid="2015"/>
                                        </p:tgtEl>
                                        <p:attrNameLst>
                                          <p:attrName>style.visibility</p:attrName>
                                        </p:attrNameLst>
                                      </p:cBhvr>
                                      <p:to>
                                        <p:strVal val="visible"/>
                                      </p:to>
                                    </p:set>
                                    <p:animEffect transition="in" filter="fade">
                                      <p:cBhvr>
                                        <p:cTn dur="500"/>
                                        <p:tgtEl>
                                          <p:spTgt spid="2015"/>
                                        </p:tgtEl>
                                      </p:cBhvr>
                                    </p:animEffect>
                                  </p:childTnLst>
                                </p:cTn>
                              </p:par>
                              <p:par>
                                <p:cTn presetID="10" fill="hold" presetSubtype="0" presetClass="exit" nodeType="withEffect">
                                  <p:stCondLst>
                                    <p:cond delay="0"/>
                                  </p:stCondLst>
                                  <p:childTnLst>
                                    <p:animEffect transition="out" filter="fade">
                                      <p:cBhvr>
                                        <p:cTn dur="1000"/>
                                        <p:tgtEl>
                                          <p:spTgt spid="2018"/>
                                        </p:tgtEl>
                                      </p:cBhvr>
                                    </p:animEffect>
                                    <p:set>
                                      <p:cBhvr>
                                        <p:cTn dur="1" fill="hold">
                                          <p:stCondLst>
                                            <p:cond delay="1000"/>
                                          </p:stCondLst>
                                        </p:cTn>
                                        <p:tgtEl>
                                          <p:spTgt spid="2018"/>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1000"/>
                                        <p:tgtEl>
                                          <p:spTgt spid="2019"/>
                                        </p:tgtEl>
                                      </p:cBhvr>
                                    </p:animEffect>
                                    <p:set>
                                      <p:cBhvr>
                                        <p:cTn dur="1" fill="hold">
                                          <p:stCondLst>
                                            <p:cond delay="1000"/>
                                          </p:stCondLst>
                                        </p:cTn>
                                        <p:tgtEl>
                                          <p:spTgt spid="2019"/>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1000"/>
                                        <p:tgtEl>
                                          <p:spTgt spid="2020"/>
                                        </p:tgtEl>
                                      </p:cBhvr>
                                    </p:animEffect>
                                    <p:set>
                                      <p:cBhvr>
                                        <p:cTn dur="1" fill="hold">
                                          <p:stCondLst>
                                            <p:cond delay="1000"/>
                                          </p:stCondLst>
                                        </p:cTn>
                                        <p:tgtEl>
                                          <p:spTgt spid="2020"/>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1000"/>
                                        <p:tgtEl>
                                          <p:spTgt spid="2021"/>
                                        </p:tgtEl>
                                      </p:cBhvr>
                                    </p:animEffect>
                                    <p:set>
                                      <p:cBhvr>
                                        <p:cTn dur="1" fill="hold">
                                          <p:stCondLst>
                                            <p:cond delay="1000"/>
                                          </p:stCondLst>
                                        </p:cTn>
                                        <p:tgtEl>
                                          <p:spTgt spid="2021"/>
                                        </p:tgtEl>
                                        <p:attrNameLst>
                                          <p:attrName>style.visibility</p:attrName>
                                        </p:attrNameLst>
                                      </p:cBhvr>
                                      <p:to>
                                        <p:strVal val="hidden"/>
                                      </p:to>
                                    </p:set>
                                  </p:childTnLst>
                                </p:cTn>
                              </p:par>
                            </p:childTnLst>
                          </p:cTn>
                        </p:par>
                        <p:par>
                          <p:cTn fill="hold">
                            <p:stCondLst>
                              <p:cond delay="1000"/>
                            </p:stCondLst>
                            <p:childTnLst>
                              <p:par>
                                <p:cTn presetID="10" fill="hold" presetSubtype="0" presetClass="entr" nodeType="afterEffect">
                                  <p:stCondLst>
                                    <p:cond delay="0"/>
                                  </p:stCondLst>
                                  <p:childTnLst>
                                    <p:set>
                                      <p:cBhvr>
                                        <p:cTn dur="1" fill="hold">
                                          <p:stCondLst>
                                            <p:cond delay="0"/>
                                          </p:stCondLst>
                                        </p:cTn>
                                        <p:tgtEl>
                                          <p:spTgt spid="2022"/>
                                        </p:tgtEl>
                                        <p:attrNameLst>
                                          <p:attrName>style.visibility</p:attrName>
                                        </p:attrNameLst>
                                      </p:cBhvr>
                                      <p:to>
                                        <p:strVal val="visible"/>
                                      </p:to>
                                    </p:set>
                                    <p:animEffect transition="in" filter="fade">
                                      <p:cBhvr>
                                        <p:cTn dur="1"/>
                                        <p:tgtEl>
                                          <p:spTgt spid="2022"/>
                                        </p:tgtEl>
                                      </p:cBhvr>
                                    </p:animEffect>
                                  </p:childTnLst>
                                </p:cTn>
                              </p:par>
                              <p:par>
                                <p:cTn presetID="10" fill="hold" presetSubtype="0" presetClass="entr" nodeType="withEffect">
                                  <p:stCondLst>
                                    <p:cond delay="0"/>
                                  </p:stCondLst>
                                  <p:childTnLst>
                                    <p:set>
                                      <p:cBhvr>
                                        <p:cTn dur="1" fill="hold">
                                          <p:stCondLst>
                                            <p:cond delay="0"/>
                                          </p:stCondLst>
                                        </p:cTn>
                                        <p:tgtEl>
                                          <p:spTgt spid="2023"/>
                                        </p:tgtEl>
                                        <p:attrNameLst>
                                          <p:attrName>style.visibility</p:attrName>
                                        </p:attrNameLst>
                                      </p:cBhvr>
                                      <p:to>
                                        <p:strVal val="visible"/>
                                      </p:to>
                                    </p:set>
                                    <p:animEffect transition="in" filter="fade">
                                      <p:cBhvr>
                                        <p:cTn dur="1"/>
                                        <p:tgtEl>
                                          <p:spTgt spid="2023"/>
                                        </p:tgtEl>
                                      </p:cBhvr>
                                    </p:animEffect>
                                  </p:childTnLst>
                                </p:cTn>
                              </p:par>
                              <p:par>
                                <p:cTn presetID="10" fill="hold" presetSubtype="0" presetClass="entr" nodeType="withEffect">
                                  <p:stCondLst>
                                    <p:cond delay="0"/>
                                  </p:stCondLst>
                                  <p:childTnLst>
                                    <p:set>
                                      <p:cBhvr>
                                        <p:cTn dur="1" fill="hold">
                                          <p:stCondLst>
                                            <p:cond delay="0"/>
                                          </p:stCondLst>
                                        </p:cTn>
                                        <p:tgtEl>
                                          <p:spTgt spid="2024"/>
                                        </p:tgtEl>
                                        <p:attrNameLst>
                                          <p:attrName>style.visibility</p:attrName>
                                        </p:attrNameLst>
                                      </p:cBhvr>
                                      <p:to>
                                        <p:strVal val="visible"/>
                                      </p:to>
                                    </p:set>
                                    <p:animEffect transition="in" filter="fade">
                                      <p:cBhvr>
                                        <p:cTn dur="1"/>
                                        <p:tgtEl>
                                          <p:spTgt spid="2024"/>
                                        </p:tgtEl>
                                      </p:cBhvr>
                                    </p:animEffect>
                                  </p:childTnLst>
                                </p:cTn>
                              </p:par>
                              <p:par>
                                <p:cTn presetID="10" fill="hold" presetSubtype="0" presetClass="entr" nodeType="withEffect">
                                  <p:stCondLst>
                                    <p:cond delay="0"/>
                                  </p:stCondLst>
                                  <p:childTnLst>
                                    <p:set>
                                      <p:cBhvr>
                                        <p:cTn dur="1" fill="hold">
                                          <p:stCondLst>
                                            <p:cond delay="0"/>
                                          </p:stCondLst>
                                        </p:cTn>
                                        <p:tgtEl>
                                          <p:spTgt spid="2025"/>
                                        </p:tgtEl>
                                        <p:attrNameLst>
                                          <p:attrName>style.visibility</p:attrName>
                                        </p:attrNameLst>
                                      </p:cBhvr>
                                      <p:to>
                                        <p:strVal val="visible"/>
                                      </p:to>
                                    </p:set>
                                    <p:animEffect transition="in" filter="fade">
                                      <p:cBhvr>
                                        <p:cTn dur="1"/>
                                        <p:tgtEl>
                                          <p:spTgt spid="2025"/>
                                        </p:tgtEl>
                                      </p:cBhvr>
                                    </p:animEffect>
                                  </p:childTnLst>
                                </p:cTn>
                              </p:par>
                              <p:par>
                                <p:cTn presetID="10" fill="hold" presetSubtype="0" presetClass="entr" nodeType="withEffect">
                                  <p:stCondLst>
                                    <p:cond delay="0"/>
                                  </p:stCondLst>
                                  <p:childTnLst>
                                    <p:set>
                                      <p:cBhvr>
                                        <p:cTn dur="1" fill="hold">
                                          <p:stCondLst>
                                            <p:cond delay="0"/>
                                          </p:stCondLst>
                                        </p:cTn>
                                        <p:tgtEl>
                                          <p:spTgt spid="2026"/>
                                        </p:tgtEl>
                                        <p:attrNameLst>
                                          <p:attrName>style.visibility</p:attrName>
                                        </p:attrNameLst>
                                      </p:cBhvr>
                                      <p:to>
                                        <p:strVal val="visible"/>
                                      </p:to>
                                    </p:set>
                                    <p:animEffect transition="in" filter="fade">
                                      <p:cBhvr>
                                        <p:cTn dur="1"/>
                                        <p:tgtEl>
                                          <p:spTgt spid="2026"/>
                                        </p:tgtEl>
                                      </p:cBhvr>
                                    </p:animEffect>
                                  </p:childTnLst>
                                </p:cTn>
                              </p:par>
                              <p:par>
                                <p:cTn presetID="10" fill="hold" presetSubtype="0" presetClass="entr" nodeType="withEffect">
                                  <p:stCondLst>
                                    <p:cond delay="0"/>
                                  </p:stCondLst>
                                  <p:childTnLst>
                                    <p:set>
                                      <p:cBhvr>
                                        <p:cTn dur="1" fill="hold">
                                          <p:stCondLst>
                                            <p:cond delay="0"/>
                                          </p:stCondLst>
                                        </p:cTn>
                                        <p:tgtEl>
                                          <p:spTgt spid="2027"/>
                                        </p:tgtEl>
                                        <p:attrNameLst>
                                          <p:attrName>style.visibility</p:attrName>
                                        </p:attrNameLst>
                                      </p:cBhvr>
                                      <p:to>
                                        <p:strVal val="visible"/>
                                      </p:to>
                                    </p:set>
                                    <p:animEffect transition="in" filter="fade">
                                      <p:cBhvr>
                                        <p:cTn dur="1"/>
                                        <p:tgtEl>
                                          <p:spTgt spid="2027"/>
                                        </p:tgtEl>
                                      </p:cBhvr>
                                    </p:animEffect>
                                  </p:childTnLst>
                                </p:cTn>
                              </p:par>
                              <p:par>
                                <p:cTn presetID="10" fill="hold" presetSubtype="0" presetClass="entr" nodeType="withEffect">
                                  <p:stCondLst>
                                    <p:cond delay="0"/>
                                  </p:stCondLst>
                                  <p:childTnLst>
                                    <p:set>
                                      <p:cBhvr>
                                        <p:cTn dur="1" fill="hold">
                                          <p:stCondLst>
                                            <p:cond delay="0"/>
                                          </p:stCondLst>
                                        </p:cTn>
                                        <p:tgtEl>
                                          <p:spTgt spid="2028"/>
                                        </p:tgtEl>
                                        <p:attrNameLst>
                                          <p:attrName>style.visibility</p:attrName>
                                        </p:attrNameLst>
                                      </p:cBhvr>
                                      <p:to>
                                        <p:strVal val="visible"/>
                                      </p:to>
                                    </p:set>
                                    <p:animEffect transition="in" filter="fade">
                                      <p:cBhvr>
                                        <p:cTn dur="1"/>
                                        <p:tgtEl>
                                          <p:spTgt spid="2028"/>
                                        </p:tgtEl>
                                      </p:cBhvr>
                                    </p:animEffect>
                                  </p:childTnLst>
                                </p:cTn>
                              </p:par>
                              <p:par>
                                <p:cTn presetID="10" fill="hold" presetSubtype="0" presetClass="entr" nodeType="withEffect">
                                  <p:stCondLst>
                                    <p:cond delay="0"/>
                                  </p:stCondLst>
                                  <p:childTnLst>
                                    <p:set>
                                      <p:cBhvr>
                                        <p:cTn dur="1" fill="hold">
                                          <p:stCondLst>
                                            <p:cond delay="0"/>
                                          </p:stCondLst>
                                        </p:cTn>
                                        <p:tgtEl>
                                          <p:spTgt spid="2029"/>
                                        </p:tgtEl>
                                        <p:attrNameLst>
                                          <p:attrName>style.visibility</p:attrName>
                                        </p:attrNameLst>
                                      </p:cBhvr>
                                      <p:to>
                                        <p:strVal val="visible"/>
                                      </p:to>
                                    </p:set>
                                    <p:animEffect transition="in" filter="fade">
                                      <p:cBhvr>
                                        <p:cTn dur="1"/>
                                        <p:tgtEl>
                                          <p:spTgt spid="2029"/>
                                        </p:tgtEl>
                                      </p:cBhvr>
                                    </p:animEffect>
                                  </p:childTnLst>
                                </p:cTn>
                              </p:par>
                            </p:childTnLst>
                          </p:cTn>
                        </p:par>
                        <p:par>
                          <p:cTn fill="hold">
                            <p:stCondLst>
                              <p:cond delay="1001"/>
                            </p:stCondLst>
                            <p:childTnLst>
                              <p:par>
                                <p:cTn presetID="10" fill="hold" presetSubtype="0" presetClass="entr" nodeType="afterEffect">
                                  <p:stCondLst>
                                    <p:cond delay="0"/>
                                  </p:stCondLst>
                                  <p:childTnLst>
                                    <p:set>
                                      <p:cBhvr>
                                        <p:cTn dur="1" fill="hold">
                                          <p:stCondLst>
                                            <p:cond delay="0"/>
                                          </p:stCondLst>
                                        </p:cTn>
                                        <p:tgtEl>
                                          <p:spTgt spid="2030"/>
                                        </p:tgtEl>
                                        <p:attrNameLst>
                                          <p:attrName>style.visibility</p:attrName>
                                        </p:attrNameLst>
                                      </p:cBhvr>
                                      <p:to>
                                        <p:strVal val="visible"/>
                                      </p:to>
                                    </p:set>
                                    <p:animEffect transition="in" filter="fade">
                                      <p:cBhvr>
                                        <p:cTn dur="1"/>
                                        <p:tgtEl>
                                          <p:spTgt spid="2030"/>
                                        </p:tgtEl>
                                      </p:cBhvr>
                                    </p:animEffect>
                                  </p:childTnLst>
                                </p:cTn>
                              </p:par>
                            </p:childTnLst>
                          </p:cTn>
                        </p:par>
                        <p:par>
                          <p:cTn fill="hold">
                            <p:stCondLst>
                              <p:cond delay="1002"/>
                            </p:stCondLst>
                            <p:childTnLst>
                              <p:par>
                                <p:cTn presetID="8" fill="hold" presetSubtype="0" presetClass="emph" nodeType="afterEffect">
                                  <p:stCondLst>
                                    <p:cond delay="0"/>
                                  </p:stCondLst>
                                  <p:childTnLst>
                                    <p:animRot by="-21600000">
                                      <p:cBhvr>
                                        <p:cTn dur="1000" fill="hold"/>
                                        <p:tgtEl>
                                          <p:spTgt spid="2028"/>
                                        </p:tgtEl>
                                        <p:attrNameLst>
                                          <p:attrName>r</p:attrName>
                                        </p:attrNameLst>
                                      </p:cBhvr>
                                    </p:animRot>
                                  </p:childTnLst>
                                </p:cTn>
                              </p:par>
                            </p:childTnLst>
                          </p:cTn>
                        </p:par>
                        <p:par>
                          <p:cTn fill="hold">
                            <p:stCondLst>
                              <p:cond delay="2002"/>
                            </p:stCondLst>
                            <p:childTnLst>
                              <p:par>
                                <p:cTn presetID="8" fill="hold" presetSubtype="0" presetClass="emph" nodeType="afterEffect">
                                  <p:stCondLst>
                                    <p:cond delay="0"/>
                                  </p:stCondLst>
                                  <p:childTnLst>
                                    <p:animRot by="-21600000">
                                      <p:cBhvr>
                                        <p:cTn dur="1000" fill="hold"/>
                                        <p:tgtEl>
                                          <p:spTgt spid="2029"/>
                                        </p:tgtEl>
                                        <p:attrNameLst>
                                          <p:attrName>r</p:attrName>
                                        </p:attrNameLst>
                                      </p:cBhvr>
                                    </p:animRot>
                                  </p:childTnLst>
                                </p:cTn>
                              </p:par>
                            </p:childTnLst>
                          </p:cTn>
                        </p:par>
                        <p:par>
                          <p:cTn fill="hold">
                            <p:stCondLst>
                              <p:cond delay="3002"/>
                            </p:stCondLst>
                            <p:childTnLst>
                              <p:par>
                                <p:cTn presetID="10" fill="hold" presetSubtype="0" presetClass="exit" nodeType="afterEffect">
                                  <p:stCondLst>
                                    <p:cond delay="0"/>
                                  </p:stCondLst>
                                  <p:childTnLst>
                                    <p:animEffect transition="out" filter="fade">
                                      <p:cBhvr>
                                        <p:cTn dur="1000"/>
                                        <p:tgtEl>
                                          <p:spTgt spid="2022"/>
                                        </p:tgtEl>
                                      </p:cBhvr>
                                    </p:animEffect>
                                    <p:set>
                                      <p:cBhvr>
                                        <p:cTn dur="1" fill="hold">
                                          <p:stCondLst>
                                            <p:cond delay="1000"/>
                                          </p:stCondLst>
                                        </p:cTn>
                                        <p:tgtEl>
                                          <p:spTgt spid="2022"/>
                                        </p:tgtEl>
                                        <p:attrNameLst>
                                          <p:attrName>style.visibility</p:attrName>
                                        </p:attrNameLst>
                                      </p:cBhvr>
                                      <p:to>
                                        <p:strVal val="hidden"/>
                                      </p:to>
                                    </p:set>
                                  </p:childTnLst>
                                </p:cTn>
                              </p:par>
                            </p:childTnLst>
                          </p:cTn>
                        </p:par>
                        <p:par>
                          <p:cTn fill="hold">
                            <p:stCondLst>
                              <p:cond delay="4002"/>
                            </p:stCondLst>
                            <p:childTnLst>
                              <p:par>
                                <p:cTn presetID="10" fill="hold" presetSubtype="0" presetClass="exit" nodeType="afterEffect">
                                  <p:stCondLst>
                                    <p:cond delay="0"/>
                                  </p:stCondLst>
                                  <p:childTnLst>
                                    <p:animEffect transition="out" filter="fade">
                                      <p:cBhvr>
                                        <p:cTn dur="1000"/>
                                        <p:tgtEl>
                                          <p:spTgt spid="2023"/>
                                        </p:tgtEl>
                                      </p:cBhvr>
                                    </p:animEffect>
                                    <p:set>
                                      <p:cBhvr>
                                        <p:cTn dur="1" fill="hold">
                                          <p:stCondLst>
                                            <p:cond delay="1000"/>
                                          </p:stCondLst>
                                        </p:cTn>
                                        <p:tgtEl>
                                          <p:spTgt spid="2023"/>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1"/>
                                        <p:tgtEl>
                                          <p:spTgt spid="2030"/>
                                        </p:tgtEl>
                                      </p:cBhvr>
                                    </p:animEffect>
                                    <p:set>
                                      <p:cBhvr>
                                        <p:cTn dur="1" fill="hold">
                                          <p:stCondLst>
                                            <p:cond delay="1"/>
                                          </p:stCondLst>
                                        </p:cTn>
                                        <p:tgtEl>
                                          <p:spTgt spid="2030"/>
                                        </p:tgtEl>
                                        <p:attrNameLst>
                                          <p:attrName>style.visibility</p:attrName>
                                        </p:attrNameLst>
                                      </p:cBhvr>
                                      <p:to>
                                        <p:strVal val="hidden"/>
                                      </p:to>
                                    </p:set>
                                  </p:childTnLst>
                                </p:cTn>
                              </p:par>
                            </p:childTnLst>
                          </p:cTn>
                        </p:par>
                        <p:par>
                          <p:cTn fill="hold">
                            <p:stCondLst>
                              <p:cond delay="5002"/>
                            </p:stCondLst>
                            <p:childTnLst>
                              <p:par>
                                <p:cTn presetID="10" fill="hold" presetSubtype="0" presetClass="exit" nodeType="afterEffect">
                                  <p:stCondLst>
                                    <p:cond delay="0"/>
                                  </p:stCondLst>
                                  <p:childTnLst>
                                    <p:animEffect transition="out" filter="fade">
                                      <p:cBhvr>
                                        <p:cTn dur="1000"/>
                                        <p:tgtEl>
                                          <p:spTgt spid="2024"/>
                                        </p:tgtEl>
                                      </p:cBhvr>
                                    </p:animEffect>
                                    <p:set>
                                      <p:cBhvr>
                                        <p:cTn dur="1" fill="hold">
                                          <p:stCondLst>
                                            <p:cond delay="1000"/>
                                          </p:stCondLst>
                                        </p:cTn>
                                        <p:tgtEl>
                                          <p:spTgt spid="2024"/>
                                        </p:tgtEl>
                                        <p:attrNameLst>
                                          <p:attrName>style.visibility</p:attrName>
                                        </p:attrNameLst>
                                      </p:cBhvr>
                                      <p:to>
                                        <p:strVal val="hidden"/>
                                      </p:to>
                                    </p:set>
                                  </p:childTnLst>
                                </p:cTn>
                              </p:par>
                            </p:childTnLst>
                          </p:cTn>
                        </p:par>
                        <p:par>
                          <p:cTn fill="hold">
                            <p:stCondLst>
                              <p:cond delay="6002"/>
                            </p:stCondLst>
                            <p:childTnLst>
                              <p:par>
                                <p:cTn presetID="10" fill="hold" presetSubtype="0" presetClass="exit" nodeType="afterEffect">
                                  <p:stCondLst>
                                    <p:cond delay="0"/>
                                  </p:stCondLst>
                                  <p:childTnLst>
                                    <p:animEffect transition="out" filter="fade">
                                      <p:cBhvr>
                                        <p:cTn dur="1000"/>
                                        <p:tgtEl>
                                          <p:spTgt spid="2025"/>
                                        </p:tgtEl>
                                      </p:cBhvr>
                                    </p:animEffect>
                                    <p:set>
                                      <p:cBhvr>
                                        <p:cTn dur="1" fill="hold">
                                          <p:stCondLst>
                                            <p:cond delay="1000"/>
                                          </p:stCondLst>
                                        </p:cTn>
                                        <p:tgtEl>
                                          <p:spTgt spid="2025"/>
                                        </p:tgtEl>
                                        <p:attrNameLst>
                                          <p:attrName>style.visibility</p:attrName>
                                        </p:attrNameLst>
                                      </p:cBhvr>
                                      <p:to>
                                        <p:strVal val="hidden"/>
                                      </p:to>
                                    </p:set>
                                  </p:childTnLst>
                                </p:cTn>
                              </p:par>
                            </p:childTnLst>
                          </p:cTn>
                        </p:par>
                        <p:par>
                          <p:cTn fill="hold">
                            <p:stCondLst>
                              <p:cond delay="7002"/>
                            </p:stCondLst>
                            <p:childTnLst>
                              <p:par>
                                <p:cTn presetID="10" fill="hold" presetSubtype="0" presetClass="exit" nodeType="afterEffect">
                                  <p:stCondLst>
                                    <p:cond delay="0"/>
                                  </p:stCondLst>
                                  <p:childTnLst>
                                    <p:animEffect transition="out" filter="fade">
                                      <p:cBhvr>
                                        <p:cTn dur="1000"/>
                                        <p:tgtEl>
                                          <p:spTgt spid="2026"/>
                                        </p:tgtEl>
                                      </p:cBhvr>
                                    </p:animEffect>
                                    <p:set>
                                      <p:cBhvr>
                                        <p:cTn dur="1" fill="hold">
                                          <p:stCondLst>
                                            <p:cond delay="1000"/>
                                          </p:stCondLst>
                                        </p:cTn>
                                        <p:tgtEl>
                                          <p:spTgt spid="2026"/>
                                        </p:tgtEl>
                                        <p:attrNameLst>
                                          <p:attrName>style.visibility</p:attrName>
                                        </p:attrNameLst>
                                      </p:cBhvr>
                                      <p:to>
                                        <p:strVal val="hidden"/>
                                      </p:to>
                                    </p:set>
                                  </p:childTnLst>
                                </p:cTn>
                              </p:par>
                            </p:childTnLst>
                          </p:cTn>
                        </p:par>
                        <p:par>
                          <p:cTn fill="hold">
                            <p:stCondLst>
                              <p:cond delay="8002"/>
                            </p:stCondLst>
                            <p:childTnLst>
                              <p:par>
                                <p:cTn presetID="10" fill="hold" presetSubtype="0" presetClass="exit" nodeType="afterEffect">
                                  <p:stCondLst>
                                    <p:cond delay="0"/>
                                  </p:stCondLst>
                                  <p:childTnLst>
                                    <p:animEffect transition="out" filter="fade">
                                      <p:cBhvr>
                                        <p:cTn dur="1000"/>
                                        <p:tgtEl>
                                          <p:spTgt spid="2027"/>
                                        </p:tgtEl>
                                      </p:cBhvr>
                                    </p:animEffect>
                                    <p:set>
                                      <p:cBhvr>
                                        <p:cTn dur="1" fill="hold">
                                          <p:stCondLst>
                                            <p:cond delay="1000"/>
                                          </p:stCondLst>
                                        </p:cTn>
                                        <p:tgtEl>
                                          <p:spTgt spid="202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39"/>
                                        </p:tgtEl>
                                        <p:attrNameLst>
                                          <p:attrName>style.visibility</p:attrName>
                                        </p:attrNameLst>
                                      </p:cBhvr>
                                      <p:to>
                                        <p:strVal val="visible"/>
                                      </p:to>
                                    </p:set>
                                    <p:animEffect transition="in" filter="fade">
                                      <p:cBhvr>
                                        <p:cTn dur="500"/>
                                        <p:tgtEl>
                                          <p:spTgt spid="2039"/>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31"/>
                                        </p:tgtEl>
                                        <p:attrNameLst>
                                          <p:attrName>style.visibility</p:attrName>
                                        </p:attrNameLst>
                                      </p:cBhvr>
                                      <p:to>
                                        <p:strVal val="visible"/>
                                      </p:to>
                                    </p:set>
                                    <p:animEffect transition="in" filter="fade">
                                      <p:cBhvr>
                                        <p:cTn dur="500"/>
                                        <p:tgtEl>
                                          <p:spTgt spid="2031"/>
                                        </p:tgtEl>
                                      </p:cBhvr>
                                    </p:animEffect>
                                  </p:childTnLst>
                                </p:cTn>
                              </p:par>
                              <p:par>
                                <p:cTn presetID="10" fill="hold" presetSubtype="0" presetClass="exit" nodeType="withEffect">
                                  <p:stCondLst>
                                    <p:cond delay="0"/>
                                  </p:stCondLst>
                                  <p:childTnLst>
                                    <p:animEffect transition="out" filter="fade">
                                      <p:cBhvr>
                                        <p:cTn dur="1000"/>
                                        <p:tgtEl>
                                          <p:spTgt spid="2028"/>
                                        </p:tgtEl>
                                      </p:cBhvr>
                                    </p:animEffect>
                                    <p:set>
                                      <p:cBhvr>
                                        <p:cTn dur="1" fill="hold">
                                          <p:stCondLst>
                                            <p:cond delay="1000"/>
                                          </p:stCondLst>
                                        </p:cTn>
                                        <p:tgtEl>
                                          <p:spTgt spid="2028"/>
                                        </p:tgtEl>
                                        <p:attrNameLst>
                                          <p:attrName>style.visibility</p:attrName>
                                        </p:attrNameLst>
                                      </p:cBhvr>
                                      <p:to>
                                        <p:strVal val="hidden"/>
                                      </p:to>
                                    </p:set>
                                  </p:childTnLst>
                                </p:cTn>
                              </p:par>
                            </p:childTnLst>
                          </p:cTn>
                        </p:par>
                        <p:par>
                          <p:cTn fill="hold">
                            <p:stCondLst>
                              <p:cond delay="1000"/>
                            </p:stCondLst>
                            <p:childTnLst>
                              <p:par>
                                <p:cTn presetID="10" fill="hold" presetSubtype="0" presetClass="exit" nodeType="afterEffect">
                                  <p:stCondLst>
                                    <p:cond delay="0"/>
                                  </p:stCondLst>
                                  <p:childTnLst>
                                    <p:animEffect transition="out" filter="fade">
                                      <p:cBhvr>
                                        <p:cTn dur="1000"/>
                                        <p:tgtEl>
                                          <p:spTgt spid="2029"/>
                                        </p:tgtEl>
                                      </p:cBhvr>
                                    </p:animEffect>
                                    <p:set>
                                      <p:cBhvr>
                                        <p:cTn dur="1" fill="hold">
                                          <p:stCondLst>
                                            <p:cond delay="1000"/>
                                          </p:stCondLst>
                                        </p:cTn>
                                        <p:tgtEl>
                                          <p:spTgt spid="202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6" name="Shape 2046"/>
        <p:cNvGrpSpPr/>
        <p:nvPr/>
      </p:nvGrpSpPr>
      <p:grpSpPr>
        <a:xfrm>
          <a:off y="0" x="0"/>
          <a:ext cy="0" cx="0"/>
          <a:chOff y="0" x="0"/>
          <a:chExt cy="0" cx="0"/>
        </a:xfrm>
      </p:grpSpPr>
      <p:sp>
        <p:nvSpPr>
          <p:cNvPr id="2047" name="Shape 2047"/>
          <p:cNvSpPr txBox="1"/>
          <p:nvPr>
            <p:ph type="title"/>
          </p:nvPr>
        </p:nvSpPr>
        <p:spPr>
          <a:xfrm>
            <a:off y="76200"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rgbClr val="0000CC"/>
              </a:buClr>
              <a:buSzPct val="25000"/>
              <a:buFont typeface="Calibri"/>
              <a:buNone/>
            </a:pPr>
            <a:r>
              <a:rPr strike="noStrike" u="none" b="1" cap="none" baseline="0" sz="4000" lang="en" i="0">
                <a:solidFill>
                  <a:srgbClr val="0000CC"/>
                </a:solidFill>
                <a:latin typeface="Calibri"/>
                <a:ea typeface="Calibri"/>
                <a:cs typeface="Calibri"/>
                <a:sym typeface="Calibri"/>
              </a:rPr>
              <a:t>Incast Really Happens</a:t>
            </a:r>
          </a:p>
        </p:txBody>
      </p:sp>
      <p:sp>
        <p:nvSpPr>
          <p:cNvPr id="2048" name="Shape 2048"/>
          <p:cNvSpPr txBox="1"/>
          <p:nvPr>
            <p:ph idx="1" type="body"/>
          </p:nvPr>
        </p:nvSpPr>
        <p:spPr>
          <a:xfrm>
            <a:off y="5410200" x="533400"/>
            <a:ext cy="1066799" cx="8686800"/>
          </a:xfrm>
          <a:prstGeom prst="rect">
            <a:avLst/>
          </a:prstGeom>
          <a:noFill/>
          <a:ln>
            <a:noFill/>
          </a:ln>
        </p:spPr>
        <p:txBody>
          <a:bodyPr bIns="45700" rIns="91425" lIns="91425" tIns="45700" anchor="t" anchorCtr="0">
            <a:noAutofit/>
          </a:bodyPr>
          <a:lstStyle/>
          <a:p>
            <a:pPr algn="l" rtl="0" lvl="0" marR="0" indent="-342900" marL="342900">
              <a:spcBef>
                <a:spcPts val="0"/>
              </a:spcBef>
              <a:buClr>
                <a:schemeClr val="dk1"/>
              </a:buClr>
              <a:buSzPct val="100000"/>
              <a:buFont typeface="Calibri"/>
              <a:buChar char="•"/>
            </a:pPr>
            <a:r>
              <a:rPr strike="noStrike" u="none" b="0" cap="none" baseline="0" sz="2800" lang="en" i="0">
                <a:solidFill>
                  <a:schemeClr val="dk1"/>
                </a:solidFill>
                <a:latin typeface="Calibri"/>
                <a:ea typeface="Calibri"/>
                <a:cs typeface="Calibri"/>
                <a:sym typeface="Calibri"/>
              </a:rPr>
              <a:t>Requests are jittered over 10ms window.</a:t>
            </a:r>
          </a:p>
          <a:p>
            <a:pPr algn="l" rtl="0" lvl="0" marR="0" indent="-342900" marL="342900">
              <a:spcBef>
                <a:spcPts val="560"/>
              </a:spcBef>
              <a:buClr>
                <a:schemeClr val="dk1"/>
              </a:buClr>
              <a:buSzPct val="100000"/>
              <a:buFont typeface="Calibri"/>
              <a:buChar char="•"/>
            </a:pPr>
            <a:r>
              <a:rPr strike="noStrike" u="none" b="0" cap="none" baseline="0" sz="2800" lang="en" i="0">
                <a:solidFill>
                  <a:schemeClr val="dk1"/>
                </a:solidFill>
                <a:latin typeface="Calibri"/>
                <a:ea typeface="Calibri"/>
                <a:cs typeface="Calibri"/>
                <a:sym typeface="Calibri"/>
              </a:rPr>
              <a:t>Jittering switched off around 8:30 am.</a:t>
            </a:r>
          </a:p>
          <a:p>
            <a:pPr algn="l" rtl="0" lvl="1" marR="0" indent="-133350" marL="742950">
              <a:spcBef>
                <a:spcPts val="480"/>
              </a:spcBef>
              <a:buClr>
                <a:schemeClr val="dk1"/>
              </a:buClr>
              <a:buFont typeface="Calibri"/>
              <a:buNone/>
            </a:pPr>
            <a:r>
              <a:t/>
            </a:r>
            <a:endParaRPr strike="noStrike" u="none" b="0" cap="none" baseline="0" sz="2400" i="0">
              <a:solidFill>
                <a:schemeClr val="dk1"/>
              </a:solidFill>
              <a:latin typeface="Calibri"/>
              <a:ea typeface="Calibri"/>
              <a:cs typeface="Calibri"/>
              <a:sym typeface="Calibri"/>
            </a:endParaRPr>
          </a:p>
          <a:p>
            <a:pPr algn="l" rtl="0" lvl="1" marR="0" indent="-133350" marL="742950">
              <a:spcBef>
                <a:spcPts val="480"/>
              </a:spcBef>
              <a:buClr>
                <a:schemeClr val="dk1"/>
              </a:buClr>
              <a:buFont typeface="Calibri"/>
              <a:buNone/>
            </a:pPr>
            <a:r>
              <a:t/>
            </a:r>
            <a:endParaRPr strike="noStrike" u="none" b="0" cap="none" baseline="0" sz="2400" i="0">
              <a:solidFill>
                <a:schemeClr val="dk1"/>
              </a:solidFill>
              <a:latin typeface="Calibri"/>
              <a:ea typeface="Calibri"/>
              <a:cs typeface="Calibri"/>
              <a:sym typeface="Calibri"/>
            </a:endParaRPr>
          </a:p>
          <a:p>
            <a:pPr algn="l" rtl="0" lvl="1" marR="0" indent="-133350" marL="742950">
              <a:spcBef>
                <a:spcPts val="480"/>
              </a:spcBef>
              <a:buClr>
                <a:schemeClr val="dk1"/>
              </a:buClr>
              <a:buFont typeface="Calibri"/>
              <a:buNone/>
            </a:pPr>
            <a:r>
              <a:t/>
            </a:r>
            <a:endParaRPr strike="noStrike" u="none" b="0" cap="none" baseline="0" sz="2400" i="0">
              <a:solidFill>
                <a:schemeClr val="dk1"/>
              </a:solidFill>
              <a:latin typeface="Calibri"/>
              <a:ea typeface="Calibri"/>
              <a:cs typeface="Calibri"/>
              <a:sym typeface="Calibri"/>
            </a:endParaRPr>
          </a:p>
          <a:p>
            <a:pPr algn="l" rtl="0" lvl="1" marR="0" indent="-133350" marL="742950">
              <a:spcBef>
                <a:spcPts val="480"/>
              </a:spcBef>
              <a:buClr>
                <a:schemeClr val="dk1"/>
              </a:buClr>
              <a:buFont typeface="Calibri"/>
              <a:buNone/>
            </a:pPr>
            <a:r>
              <a:t/>
            </a:r>
            <a:endParaRPr strike="noStrike" u="none" b="0" cap="none" baseline="0" sz="2400" i="0">
              <a:solidFill>
                <a:schemeClr val="dk1"/>
              </a:solidFill>
              <a:latin typeface="Calibri"/>
              <a:ea typeface="Calibri"/>
              <a:cs typeface="Calibri"/>
              <a:sym typeface="Calibri"/>
            </a:endParaRPr>
          </a:p>
          <a:p>
            <a:pPr algn="l" rtl="0" lvl="1" marR="0" indent="-133350" marL="742950">
              <a:spcBef>
                <a:spcPts val="480"/>
              </a:spcBef>
              <a:buClr>
                <a:schemeClr val="dk1"/>
              </a:buClr>
              <a:buFont typeface="Calibri"/>
              <a:buNone/>
            </a:pPr>
            <a:r>
              <a:t/>
            </a:r>
            <a:endParaRPr strike="noStrike" u="none" b="0" cap="none" baseline="0" sz="2400" i="0">
              <a:solidFill>
                <a:schemeClr val="dk1"/>
              </a:solidFill>
              <a:latin typeface="Calibri"/>
              <a:ea typeface="Calibri"/>
              <a:cs typeface="Calibri"/>
              <a:sym typeface="Calibri"/>
            </a:endParaRPr>
          </a:p>
          <a:p>
            <a:pPr algn="l" rtl="0" lvl="1" marR="0" indent="-133350" marL="742950">
              <a:spcBef>
                <a:spcPts val="480"/>
              </a:spcBef>
              <a:buClr>
                <a:schemeClr val="dk1"/>
              </a:buClr>
              <a:buFont typeface="Calibri"/>
              <a:buNone/>
            </a:pPr>
            <a:r>
              <a:t/>
            </a:r>
            <a:endParaRPr strike="noStrike" u="none" b="0" cap="none" baseline="0" sz="2400" i="0">
              <a:solidFill>
                <a:schemeClr val="dk1"/>
              </a:solidFill>
              <a:latin typeface="Calibri"/>
              <a:ea typeface="Calibri"/>
              <a:cs typeface="Calibri"/>
              <a:sym typeface="Calibri"/>
            </a:endParaRPr>
          </a:p>
          <a:p>
            <a:pPr algn="l" rtl="0" lvl="1" marR="0" indent="-133350" marL="742950">
              <a:spcBef>
                <a:spcPts val="480"/>
              </a:spcBef>
              <a:buClr>
                <a:schemeClr val="dk1"/>
              </a:buClr>
              <a:buFont typeface="Calibri"/>
              <a:buNone/>
            </a:pPr>
            <a:r>
              <a:t/>
            </a:r>
            <a:endParaRPr strike="noStrike" u="none" b="0" cap="none" baseline="0" sz="2400" i="0">
              <a:solidFill>
                <a:schemeClr val="dk1"/>
              </a:solidFill>
              <a:latin typeface="Calibri"/>
              <a:ea typeface="Calibri"/>
              <a:cs typeface="Calibri"/>
              <a:sym typeface="Calibri"/>
            </a:endParaRPr>
          </a:p>
          <a:p>
            <a:pPr algn="l" rtl="0" lvl="1" marR="0" indent="-133350" marL="742950">
              <a:spcBef>
                <a:spcPts val="480"/>
              </a:spcBef>
              <a:buClr>
                <a:schemeClr val="dk1"/>
              </a:buClr>
              <a:buFont typeface="Calibri"/>
              <a:buNone/>
            </a:pPr>
            <a:r>
              <a:t/>
            </a:r>
            <a:endParaRPr strike="noStrike" u="none" b="0" cap="none" baseline="0" sz="2400" i="0">
              <a:solidFill>
                <a:schemeClr val="dk1"/>
              </a:solidFill>
              <a:latin typeface="Calibri"/>
              <a:ea typeface="Calibri"/>
              <a:cs typeface="Calibri"/>
              <a:sym typeface="Calibri"/>
            </a:endParaRPr>
          </a:p>
          <a:p>
            <a:pPr algn="l" rtl="0" lvl="1" marR="0" indent="-133350" marL="742950">
              <a:spcBef>
                <a:spcPts val="480"/>
              </a:spcBef>
              <a:buClr>
                <a:schemeClr val="dk1"/>
              </a:buClr>
              <a:buFont typeface="Calibri"/>
              <a:buNone/>
            </a:pPr>
            <a:r>
              <a:t/>
            </a:r>
            <a:endParaRPr strike="noStrike" u="none" b="0" cap="none" baseline="0" sz="2400" i="0">
              <a:solidFill>
                <a:schemeClr val="dk1"/>
              </a:solidFill>
              <a:latin typeface="Calibri"/>
              <a:ea typeface="Calibri"/>
              <a:cs typeface="Calibri"/>
              <a:sym typeface="Calibri"/>
            </a:endParaRPr>
          </a:p>
          <a:p>
            <a:pPr algn="l" rtl="0" lvl="1" marR="0" indent="-133350" marL="742950">
              <a:spcBef>
                <a:spcPts val="480"/>
              </a:spcBef>
              <a:buClr>
                <a:schemeClr val="dk1"/>
              </a:buClr>
              <a:buFont typeface="Calibri"/>
              <a:buNone/>
            </a:pPr>
            <a:r>
              <a:t/>
            </a:r>
            <a:endParaRPr strike="noStrike" u="none" b="0" cap="none" baseline="0" sz="2400" i="0">
              <a:solidFill>
                <a:schemeClr val="dk1"/>
              </a:solidFill>
              <a:latin typeface="Calibri"/>
              <a:ea typeface="Calibri"/>
              <a:cs typeface="Calibri"/>
              <a:sym typeface="Calibri"/>
            </a:endParaRPr>
          </a:p>
          <a:p>
            <a:pPr algn="l" rtl="0" lvl="1" marR="0" indent="-285750" marL="742950">
              <a:spcBef>
                <a:spcPts val="480"/>
              </a:spcBef>
              <a:buClr>
                <a:schemeClr val="dk1"/>
              </a:buClr>
              <a:buFont typeface="Calibri"/>
              <a:buNone/>
            </a:pPr>
            <a:r>
              <a:t/>
            </a:r>
            <a:endParaRPr strike="noStrike" u="none" b="0" cap="none" baseline="0" sz="2400" i="0">
              <a:solidFill>
                <a:schemeClr val="dk1"/>
              </a:solidFill>
              <a:latin typeface="Calibri"/>
              <a:ea typeface="Calibri"/>
              <a:cs typeface="Calibri"/>
              <a:sym typeface="Calibri"/>
            </a:endParaRPr>
          </a:p>
        </p:txBody>
      </p:sp>
      <p:sp>
        <p:nvSpPr>
          <p:cNvPr id="2049" name="Shape 2049"/>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pic>
        <p:nvPicPr>
          <p:cNvPr id="2050" name="Shape 2050"/>
          <p:cNvPicPr preferRelativeResize="0"/>
          <p:nvPr/>
        </p:nvPicPr>
        <p:blipFill rotWithShape="1">
          <a:blip r:embed="rId3"/>
          <a:srcRect t="0" b="0" r="0" l="0"/>
          <a:stretch/>
        </p:blipFill>
        <p:spPr>
          <a:xfrm>
            <a:off y="1371600" x="805216"/>
            <a:ext cy="3809999" cx="7424400"/>
          </a:xfrm>
          <a:prstGeom prst="rect">
            <a:avLst/>
          </a:prstGeom>
          <a:noFill/>
          <a:ln>
            <a:noFill/>
          </a:ln>
        </p:spPr>
      </p:pic>
      <p:sp>
        <p:nvSpPr>
          <p:cNvPr id="2051" name="Shape 2051"/>
          <p:cNvSpPr/>
          <p:nvPr/>
        </p:nvSpPr>
        <p:spPr>
          <a:xfrm>
            <a:off y="5486400" x="533400"/>
            <a:ext cy="838199" cx="8077199"/>
          </a:xfrm>
          <a:prstGeom prst="roundRect">
            <a:avLst>
              <a:gd fmla="val 16667" name="adj"/>
            </a:avLst>
          </a:prstGeom>
          <a:solidFill>
            <a:schemeClr val="lt1"/>
          </a:solidFill>
          <a:ln>
            <a:noFill/>
          </a:ln>
        </p:spPr>
        <p:txBody>
          <a:bodyPr bIns="45700" rIns="91425" lIns="91425" tIns="45700" anchor="ctr" anchorCtr="0">
            <a:noAutofit/>
          </a:bodyPr>
          <a:lstStyle/>
          <a:p>
            <a:pPr algn="ctr" rtl="0" lvl="0" marR="0" indent="-342900" marL="342900">
              <a:spcBef>
                <a:spcPts val="0"/>
              </a:spcBef>
              <a:spcAft>
                <a:spcPts val="0"/>
              </a:spcAft>
              <a:buSzPct val="25000"/>
              <a:buNone/>
            </a:pPr>
            <a:r>
              <a:rPr strike="noStrike" u="none" b="1" cap="none" baseline="0" sz="2800" lang="en" i="0">
                <a:solidFill>
                  <a:srgbClr val="FF0000"/>
                </a:solidFill>
                <a:latin typeface="Calibri"/>
                <a:ea typeface="Calibri"/>
                <a:cs typeface="Calibri"/>
                <a:sym typeface="Calibri"/>
              </a:rPr>
              <a:t>Jittering trades off median against high percentiles.</a:t>
            </a:r>
          </a:p>
        </p:txBody>
      </p:sp>
      <p:sp>
        <p:nvSpPr>
          <p:cNvPr id="2052" name="Shape 2052"/>
          <p:cNvSpPr/>
          <p:nvPr/>
        </p:nvSpPr>
        <p:spPr>
          <a:xfrm>
            <a:off y="5472287" x="2057400"/>
            <a:ext cy="852299" cx="5410200"/>
          </a:xfrm>
          <a:prstGeom prst="roundRect">
            <a:avLst>
              <a:gd fmla="val 16667" name="adj"/>
            </a:avLst>
          </a:prstGeom>
          <a:solidFill>
            <a:schemeClr val="lt1"/>
          </a:solidFill>
          <a:ln>
            <a:noFill/>
          </a:ln>
        </p:spPr>
        <p:txBody>
          <a:bodyPr bIns="45700" rIns="91425" lIns="91425" tIns="45700" anchor="ctr" anchorCtr="0">
            <a:noAutofit/>
          </a:bodyPr>
          <a:lstStyle/>
          <a:p>
            <a:pPr algn="ctr" rtl="0" lvl="0" marR="0" indent="-342900" marL="342900">
              <a:spcBef>
                <a:spcPts val="0"/>
              </a:spcBef>
              <a:spcAft>
                <a:spcPts val="0"/>
              </a:spcAft>
              <a:buSzPct val="25000"/>
              <a:buNone/>
            </a:pPr>
            <a:r>
              <a:rPr strike="noStrike" u="none" b="1" cap="none" baseline="0" sz="2800" lang="en" i="0">
                <a:solidFill>
                  <a:srgbClr val="FF0000"/>
                </a:solidFill>
                <a:latin typeface="Calibri"/>
                <a:ea typeface="Calibri"/>
                <a:cs typeface="Calibri"/>
                <a:sym typeface="Calibri"/>
              </a:rPr>
              <a:t>99.9</a:t>
            </a:r>
            <a:r>
              <a:rPr strike="noStrike" u="none" b="1" cap="none" baseline="30000" sz="2800" lang="en" i="0">
                <a:solidFill>
                  <a:srgbClr val="FF0000"/>
                </a:solidFill>
                <a:latin typeface="Calibri"/>
                <a:ea typeface="Calibri"/>
                <a:cs typeface="Calibri"/>
                <a:sym typeface="Calibri"/>
              </a:rPr>
              <a:t>th</a:t>
            </a:r>
            <a:r>
              <a:rPr strike="noStrike" u="none" b="1" cap="none" baseline="0" sz="2800" lang="en" i="0">
                <a:solidFill>
                  <a:srgbClr val="FF0000"/>
                </a:solidFill>
                <a:latin typeface="Calibri"/>
                <a:ea typeface="Calibri"/>
                <a:cs typeface="Calibri"/>
                <a:sym typeface="Calibri"/>
              </a:rPr>
              <a:t> percentile is being tracked.</a:t>
            </a:r>
          </a:p>
        </p:txBody>
      </p:sp>
      <p:sp>
        <p:nvSpPr>
          <p:cNvPr id="2053" name="Shape 2053"/>
          <p:cNvSpPr txBox="1"/>
          <p:nvPr/>
        </p:nvSpPr>
        <p:spPr>
          <a:xfrm rot="-5400000">
            <a:off y="2886000" x="-1605987"/>
            <a:ext cy="400199" cx="41909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000" lang="en" i="0">
                <a:solidFill>
                  <a:schemeClr val="dk1"/>
                </a:solidFill>
                <a:latin typeface="Calibri"/>
                <a:ea typeface="Calibri"/>
                <a:cs typeface="Calibri"/>
                <a:sym typeface="Calibri"/>
              </a:rPr>
              <a:t>MLA Query Completion Time (ms)</a:t>
            </a:r>
          </a:p>
        </p:txBody>
      </p:sp>
      <p:sp>
        <p:nvSpPr>
          <p:cNvPr id="2054" name="Shape 2054"/>
          <p:cNvSpPr/>
          <p:nvPr/>
        </p:nvSpPr>
        <p:spPr>
          <a:xfrm>
            <a:off y="3810000" x="5410200"/>
            <a:ext cy="1219199" cx="1676399"/>
          </a:xfrm>
          <a:prstGeom prst="ellipse">
            <a:avLst/>
          </a:prstGeom>
          <a:solidFill>
            <a:srgbClr val="EAF1DD">
              <a:alpha val="0"/>
            </a:srgbClr>
          </a:solidFill>
          <a:ln w="38100" cap="flat">
            <a:solidFill>
              <a:srgbClr val="0000CC"/>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
                                        <p:tgtEl>
                                          <p:spTgt spid="2048">
                                            <p:txEl>
                                              <p:pRg st="0" end="0"/>
                                            </p:txEl>
                                          </p:spTgt>
                                        </p:tgtEl>
                                      </p:cBhvr>
                                    </p:animEffect>
                                    <p:set>
                                      <p:cBhvr>
                                        <p:cTn dur="1" fill="hold">
                                          <p:stCondLst>
                                            <p:cond delay="1"/>
                                          </p:stCondLst>
                                        </p:cTn>
                                        <p:tgtEl>
                                          <p:spTgt spid="2048">
                                            <p:txEl>
                                              <p:pRg st="0" end="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
                                        <p:tgtEl>
                                          <p:spTgt spid="2048">
                                            <p:txEl>
                                              <p:pRg st="1" end="1"/>
                                            </p:txEl>
                                          </p:spTgt>
                                        </p:tgtEl>
                                      </p:cBhvr>
                                    </p:animEffect>
                                    <p:set>
                                      <p:cBhvr>
                                        <p:cTn dur="1" fill="hold">
                                          <p:stCondLst>
                                            <p:cond delay="1"/>
                                          </p:stCondLst>
                                        </p:cTn>
                                        <p:tgtEl>
                                          <p:spTgt spid="2048">
                                            <p:txEl>
                                              <p:pRg st="1" end="1"/>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
                                        <p:tgtEl>
                                          <p:spTgt spid="2048">
                                            <p:txEl>
                                              <p:pRg st="2" end="2"/>
                                            </p:txEl>
                                          </p:spTgt>
                                        </p:tgtEl>
                                      </p:cBhvr>
                                    </p:animEffect>
                                    <p:set>
                                      <p:cBhvr>
                                        <p:cTn dur="1" fill="hold">
                                          <p:stCondLst>
                                            <p:cond delay="1"/>
                                          </p:stCondLst>
                                        </p:cTn>
                                        <p:tgtEl>
                                          <p:spTgt spid="2048">
                                            <p:txEl>
                                              <p:pRg st="2" end="2"/>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
                                        <p:tgtEl>
                                          <p:spTgt spid="2048">
                                            <p:txEl>
                                              <p:pRg st="3" end="3"/>
                                            </p:txEl>
                                          </p:spTgt>
                                        </p:tgtEl>
                                      </p:cBhvr>
                                    </p:animEffect>
                                    <p:set>
                                      <p:cBhvr>
                                        <p:cTn dur="1" fill="hold">
                                          <p:stCondLst>
                                            <p:cond delay="1"/>
                                          </p:stCondLst>
                                        </p:cTn>
                                        <p:tgtEl>
                                          <p:spTgt spid="2048">
                                            <p:txEl>
                                              <p:pRg st="3" end="3"/>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
                                        <p:tgtEl>
                                          <p:spTgt spid="2048">
                                            <p:txEl>
                                              <p:pRg st="4" end="4"/>
                                            </p:txEl>
                                          </p:spTgt>
                                        </p:tgtEl>
                                      </p:cBhvr>
                                    </p:animEffect>
                                    <p:set>
                                      <p:cBhvr>
                                        <p:cTn dur="1" fill="hold">
                                          <p:stCondLst>
                                            <p:cond delay="1"/>
                                          </p:stCondLst>
                                        </p:cTn>
                                        <p:tgtEl>
                                          <p:spTgt spid="2048">
                                            <p:txEl>
                                              <p:pRg st="4" end="4"/>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
                                        <p:tgtEl>
                                          <p:spTgt spid="2048">
                                            <p:txEl>
                                              <p:pRg st="5" end="5"/>
                                            </p:txEl>
                                          </p:spTgt>
                                        </p:tgtEl>
                                      </p:cBhvr>
                                    </p:animEffect>
                                    <p:set>
                                      <p:cBhvr>
                                        <p:cTn dur="1" fill="hold">
                                          <p:stCondLst>
                                            <p:cond delay="1"/>
                                          </p:stCondLst>
                                        </p:cTn>
                                        <p:tgtEl>
                                          <p:spTgt spid="2048">
                                            <p:txEl>
                                              <p:pRg st="5" end="5"/>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
                                        <p:tgtEl>
                                          <p:spTgt spid="2048">
                                            <p:txEl>
                                              <p:pRg st="6" end="6"/>
                                            </p:txEl>
                                          </p:spTgt>
                                        </p:tgtEl>
                                      </p:cBhvr>
                                    </p:animEffect>
                                    <p:set>
                                      <p:cBhvr>
                                        <p:cTn dur="1" fill="hold">
                                          <p:stCondLst>
                                            <p:cond delay="1"/>
                                          </p:stCondLst>
                                        </p:cTn>
                                        <p:tgtEl>
                                          <p:spTgt spid="2048">
                                            <p:txEl>
                                              <p:pRg st="6" end="6"/>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
                                        <p:tgtEl>
                                          <p:spTgt spid="2048">
                                            <p:txEl>
                                              <p:pRg st="7" end="7"/>
                                            </p:txEl>
                                          </p:spTgt>
                                        </p:tgtEl>
                                      </p:cBhvr>
                                    </p:animEffect>
                                    <p:set>
                                      <p:cBhvr>
                                        <p:cTn dur="1" fill="hold">
                                          <p:stCondLst>
                                            <p:cond delay="1"/>
                                          </p:stCondLst>
                                        </p:cTn>
                                        <p:tgtEl>
                                          <p:spTgt spid="2048">
                                            <p:txEl>
                                              <p:pRg st="7" end="7"/>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
                                        <p:tgtEl>
                                          <p:spTgt spid="2048">
                                            <p:txEl>
                                              <p:pRg st="8" end="8"/>
                                            </p:txEl>
                                          </p:spTgt>
                                        </p:tgtEl>
                                      </p:cBhvr>
                                    </p:animEffect>
                                    <p:set>
                                      <p:cBhvr>
                                        <p:cTn dur="1" fill="hold">
                                          <p:stCondLst>
                                            <p:cond delay="1"/>
                                          </p:stCondLst>
                                        </p:cTn>
                                        <p:tgtEl>
                                          <p:spTgt spid="2048">
                                            <p:txEl>
                                              <p:pRg st="8" end="8"/>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
                                        <p:tgtEl>
                                          <p:spTgt spid="2048">
                                            <p:txEl>
                                              <p:pRg st="9" end="9"/>
                                            </p:txEl>
                                          </p:spTgt>
                                        </p:tgtEl>
                                      </p:cBhvr>
                                    </p:animEffect>
                                    <p:set>
                                      <p:cBhvr>
                                        <p:cTn dur="1" fill="hold">
                                          <p:stCondLst>
                                            <p:cond delay="1"/>
                                          </p:stCondLst>
                                        </p:cTn>
                                        <p:tgtEl>
                                          <p:spTgt spid="2048">
                                            <p:txEl>
                                              <p:pRg st="9" end="9"/>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
                                        <p:tgtEl>
                                          <p:spTgt spid="2048">
                                            <p:txEl>
                                              <p:pRg st="10" end="10"/>
                                            </p:txEl>
                                          </p:spTgt>
                                        </p:tgtEl>
                                      </p:cBhvr>
                                    </p:animEffect>
                                    <p:set>
                                      <p:cBhvr>
                                        <p:cTn dur="1" fill="hold">
                                          <p:stCondLst>
                                            <p:cond delay="1"/>
                                          </p:stCondLst>
                                        </p:cTn>
                                        <p:tgtEl>
                                          <p:spTgt spid="2048">
                                            <p:txEl>
                                              <p:pRg st="10" end="1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
                                        <p:tgtEl>
                                          <p:spTgt spid="2048">
                                            <p:txEl>
                                              <p:pRg st="11" end="11"/>
                                            </p:txEl>
                                          </p:spTgt>
                                        </p:tgtEl>
                                      </p:cBhvr>
                                    </p:animEffect>
                                    <p:set>
                                      <p:cBhvr>
                                        <p:cTn dur="1" fill="hold">
                                          <p:stCondLst>
                                            <p:cond delay="1"/>
                                          </p:stCondLst>
                                        </p:cTn>
                                        <p:tgtEl>
                                          <p:spTgt spid="2048">
                                            <p:txEl>
                                              <p:pRg st="11" end="11"/>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
                                        <p:tgtEl>
                                          <p:spTgt spid="2048">
                                            <p:txEl>
                                              <p:pRg st="12" end="12"/>
                                            </p:txEl>
                                          </p:spTgt>
                                        </p:tgtEl>
                                      </p:cBhvr>
                                    </p:animEffect>
                                    <p:set>
                                      <p:cBhvr>
                                        <p:cTn dur="1" fill="hold">
                                          <p:stCondLst>
                                            <p:cond delay="1"/>
                                          </p:stCondLst>
                                        </p:cTn>
                                        <p:tgtEl>
                                          <p:spTgt spid="2048">
                                            <p:txEl>
                                              <p:pRg st="12" end="12"/>
                                            </p:txEl>
                                          </p:spTgt>
                                        </p:tgtEl>
                                        <p:attrNameLst>
                                          <p:attrName>style.visibility</p:attrName>
                                        </p:attrNameLst>
                                      </p:cBhvr>
                                      <p:to>
                                        <p:strVal val="hidden"/>
                                      </p:to>
                                    </p:set>
                                  </p:childTnLst>
                                </p:cTn>
                              </p:par>
                              <p:par>
                                <p:cTn presetID="10" fill="hold" presetSubtype="0" presetClass="entr" nodeType="withEffect">
                                  <p:stCondLst>
                                    <p:cond delay="0"/>
                                  </p:stCondLst>
                                  <p:childTnLst>
                                    <p:set>
                                      <p:cBhvr>
                                        <p:cTn dur="1" fill="hold">
                                          <p:stCondLst>
                                            <p:cond delay="0"/>
                                          </p:stCondLst>
                                        </p:cTn>
                                        <p:tgtEl>
                                          <p:spTgt spid="2054"/>
                                        </p:tgtEl>
                                        <p:attrNameLst>
                                          <p:attrName>style.visibility</p:attrName>
                                        </p:attrNameLst>
                                      </p:cBhvr>
                                      <p:to>
                                        <p:strVal val="visible"/>
                                      </p:to>
                                    </p:set>
                                    <p:animEffect transition="in" filter="fade">
                                      <p:cBhvr>
                                        <p:cTn dur="1"/>
                                        <p:tgtEl>
                                          <p:spTgt spid="2054"/>
                                        </p:tgtEl>
                                      </p:cBhvr>
                                    </p:animEffect>
                                  </p:childTnLst>
                                </p:cTn>
                              </p:par>
                              <p:par>
                                <p:cTn presetID="10" fill="hold" presetSubtype="0" presetClass="entr" nodeType="withEffect">
                                  <p:stCondLst>
                                    <p:cond delay="0"/>
                                  </p:stCondLst>
                                  <p:childTnLst>
                                    <p:set>
                                      <p:cBhvr>
                                        <p:cTn dur="1" fill="hold">
                                          <p:stCondLst>
                                            <p:cond delay="0"/>
                                          </p:stCondLst>
                                        </p:cTn>
                                        <p:tgtEl>
                                          <p:spTgt spid="2051"/>
                                        </p:tgtEl>
                                        <p:attrNameLst>
                                          <p:attrName>style.visibility</p:attrName>
                                        </p:attrNameLst>
                                      </p:cBhvr>
                                      <p:to>
                                        <p:strVal val="visible"/>
                                      </p:to>
                                    </p:set>
                                    <p:animEffect transition="in" filter="fade">
                                      <p:cBhvr>
                                        <p:cTn dur="1"/>
                                        <p:tgtEl>
                                          <p:spTgt spid="2051"/>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
                                        <p:tgtEl>
                                          <p:spTgt spid="2051"/>
                                        </p:tgtEl>
                                      </p:cBhvr>
                                    </p:animEffect>
                                    <p:set>
                                      <p:cBhvr>
                                        <p:cTn dur="1" fill="hold">
                                          <p:stCondLst>
                                            <p:cond delay="1"/>
                                          </p:stCondLst>
                                        </p:cTn>
                                        <p:tgtEl>
                                          <p:spTgt spid="2051"/>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1"/>
                                        <p:tgtEl>
                                          <p:spTgt spid="2054"/>
                                        </p:tgtEl>
                                      </p:cBhvr>
                                    </p:animEffect>
                                    <p:set>
                                      <p:cBhvr>
                                        <p:cTn dur="1" fill="hold">
                                          <p:stCondLst>
                                            <p:cond delay="1"/>
                                          </p:stCondLst>
                                        </p:cTn>
                                        <p:tgtEl>
                                          <p:spTgt spid="2054"/>
                                        </p:tgtEl>
                                        <p:attrNameLst>
                                          <p:attrName>style.visibility</p:attrName>
                                        </p:attrNameLst>
                                      </p:cBhvr>
                                      <p:to>
                                        <p:strVal val="hidden"/>
                                      </p:to>
                                    </p:set>
                                  </p:childTnLst>
                                </p:cTn>
                              </p:par>
                              <p:par>
                                <p:cTn presetID="10" fill="hold" presetSubtype="0" presetClass="entr" nodeType="withEffect">
                                  <p:stCondLst>
                                    <p:cond delay="0"/>
                                  </p:stCondLst>
                                  <p:childTnLst>
                                    <p:set>
                                      <p:cBhvr>
                                        <p:cTn dur="1" fill="hold">
                                          <p:stCondLst>
                                            <p:cond delay="0"/>
                                          </p:stCondLst>
                                        </p:cTn>
                                        <p:tgtEl>
                                          <p:spTgt spid="2052"/>
                                        </p:tgtEl>
                                        <p:attrNameLst>
                                          <p:attrName>style.visibility</p:attrName>
                                        </p:attrNameLst>
                                      </p:cBhvr>
                                      <p:to>
                                        <p:strVal val="visible"/>
                                      </p:to>
                                    </p:set>
                                    <p:animEffect transition="in" filter="fade">
                                      <p:cBhvr>
                                        <p:cTn dur="1"/>
                                        <p:tgtEl>
                                          <p:spTgt spid="20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9" name="Shape 2059"/>
        <p:cNvGrpSpPr/>
        <p:nvPr/>
      </p:nvGrpSpPr>
      <p:grpSpPr>
        <a:xfrm>
          <a:off y="0" x="0"/>
          <a:ext cy="0" cx="0"/>
          <a:chOff y="0" x="0"/>
          <a:chExt cy="0" cx="0"/>
        </a:xfrm>
      </p:grpSpPr>
      <p:pic>
        <p:nvPicPr>
          <p:cNvPr id="2060" name="Shape 2060"/>
          <p:cNvPicPr preferRelativeResize="0"/>
          <p:nvPr/>
        </p:nvPicPr>
        <p:blipFill rotWithShape="1">
          <a:blip r:embed="rId3"/>
          <a:srcRect t="0" b="0" r="0" l="0"/>
          <a:stretch/>
        </p:blipFill>
        <p:spPr>
          <a:xfrm>
            <a:off y="5350271" x="1750843"/>
            <a:ext cy="974400" cx="915299"/>
          </a:xfrm>
          <a:prstGeom prst="rect">
            <a:avLst/>
          </a:prstGeom>
          <a:noFill/>
          <a:ln>
            <a:noFill/>
          </a:ln>
        </p:spPr>
      </p:pic>
      <p:pic>
        <p:nvPicPr>
          <p:cNvPr id="2061" name="Shape 2061"/>
          <p:cNvPicPr preferRelativeResize="0"/>
          <p:nvPr/>
        </p:nvPicPr>
        <p:blipFill rotWithShape="1">
          <a:blip r:embed="rId4"/>
          <a:srcRect t="0" b="0" r="0" l="0"/>
          <a:stretch/>
        </p:blipFill>
        <p:spPr>
          <a:xfrm>
            <a:off y="1556544" x="1751722"/>
            <a:ext cy="974400" cx="915299"/>
          </a:xfrm>
          <a:prstGeom prst="rect">
            <a:avLst/>
          </a:prstGeom>
          <a:noFill/>
          <a:ln>
            <a:noFill/>
          </a:ln>
        </p:spPr>
      </p:pic>
      <p:sp>
        <p:nvSpPr>
          <p:cNvPr id="2062" name="Shape 2062"/>
          <p:cNvSpPr txBox="1"/>
          <p:nvPr>
            <p:ph type="title"/>
          </p:nvPr>
        </p:nvSpPr>
        <p:spPr>
          <a:xfrm>
            <a:off y="76200"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rgbClr val="0000CC"/>
              </a:buClr>
              <a:buSzPct val="25000"/>
              <a:buFont typeface="Calibri"/>
              <a:buNone/>
            </a:pPr>
            <a:r>
              <a:rPr strike="noStrike" u="none" b="1" cap="none" baseline="0" sz="4000" lang="en" i="0">
                <a:solidFill>
                  <a:srgbClr val="0000CC"/>
                </a:solidFill>
                <a:latin typeface="Calibri"/>
                <a:ea typeface="Calibri"/>
                <a:cs typeface="Calibri"/>
                <a:sym typeface="Calibri"/>
              </a:rPr>
              <a:t>Queue Buildup</a:t>
            </a:r>
          </a:p>
        </p:txBody>
      </p:sp>
      <p:pic>
        <p:nvPicPr>
          <p:cNvPr id="2063" name="Shape 2063"/>
          <p:cNvPicPr preferRelativeResize="0"/>
          <p:nvPr>
            <p:ph idx="1" type="body"/>
          </p:nvPr>
        </p:nvPicPr>
        <p:blipFill rotWithShape="1">
          <a:blip r:embed="rId5"/>
          <a:srcRect t="0" b="0" r="0" l="0"/>
          <a:stretch/>
        </p:blipFill>
        <p:spPr>
          <a:xfrm flipH="1">
            <a:off y="3570382" x="4284301"/>
            <a:ext cy="693000" cx="1643400"/>
          </a:xfrm>
          <a:prstGeom prst="rect">
            <a:avLst/>
          </a:prstGeom>
          <a:noFill/>
          <a:ln>
            <a:noFill/>
          </a:ln>
        </p:spPr>
      </p:pic>
      <p:sp>
        <p:nvSpPr>
          <p:cNvPr id="2064" name="Shape 2064"/>
          <p:cNvSpPr txBox="1"/>
          <p:nvPr>
            <p:ph idx="12" type="sldNum"/>
          </p:nvPr>
        </p:nvSpPr>
        <p:spPr>
          <a:xfrm>
            <a:off y="6356350" x="6592824"/>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pic>
        <p:nvPicPr>
          <p:cNvPr id="2065" name="Shape 2065"/>
          <p:cNvPicPr preferRelativeResize="0"/>
          <p:nvPr/>
        </p:nvPicPr>
        <p:blipFill rotWithShape="1">
          <a:blip r:embed="rId6"/>
          <a:srcRect t="0" b="0" r="0" l="0"/>
          <a:stretch/>
        </p:blipFill>
        <p:spPr>
          <a:xfrm>
            <a:off y="3381937" x="7233200"/>
            <a:ext cy="1102799" cx="1148699"/>
          </a:xfrm>
          <a:prstGeom prst="rect">
            <a:avLst/>
          </a:prstGeom>
          <a:noFill/>
          <a:ln>
            <a:noFill/>
          </a:ln>
        </p:spPr>
      </p:pic>
      <p:cxnSp>
        <p:nvCxnSpPr>
          <p:cNvPr id="2066" name="Shape 2066"/>
          <p:cNvCxnSpPr/>
          <p:nvPr/>
        </p:nvCxnSpPr>
        <p:spPr>
          <a:xfrm>
            <a:off y="3916857" x="5699101"/>
            <a:ext cy="0" cx="1610400"/>
          </a:xfrm>
          <a:prstGeom prst="straightConnector1">
            <a:avLst/>
          </a:prstGeom>
          <a:noFill/>
          <a:ln w="50800" cap="flat">
            <a:solidFill>
              <a:schemeClr val="dk1"/>
            </a:solidFill>
            <a:prstDash val="solid"/>
            <a:round/>
            <a:headEnd w="med" len="med" type="none"/>
            <a:tailEnd w="med" len="med" type="none"/>
          </a:ln>
        </p:spPr>
      </p:cxnSp>
      <p:cxnSp>
        <p:nvCxnSpPr>
          <p:cNvPr id="2067" name="Shape 2067"/>
          <p:cNvCxnSpPr/>
          <p:nvPr/>
        </p:nvCxnSpPr>
        <p:spPr>
          <a:xfrm>
            <a:off y="2043708" x="2609708"/>
            <a:ext cy="1766400" cx="1675499"/>
          </a:xfrm>
          <a:prstGeom prst="straightConnector1">
            <a:avLst/>
          </a:prstGeom>
          <a:noFill/>
          <a:ln w="50800" cap="flat">
            <a:solidFill>
              <a:schemeClr val="dk1"/>
            </a:solidFill>
            <a:prstDash val="solid"/>
            <a:round/>
            <a:headEnd w="med" len="med" type="none"/>
            <a:tailEnd w="med" len="med" type="none"/>
          </a:ln>
        </p:spPr>
      </p:cxnSp>
      <p:cxnSp>
        <p:nvCxnSpPr>
          <p:cNvPr id="2068" name="Shape 2068"/>
          <p:cNvCxnSpPr/>
          <p:nvPr/>
        </p:nvCxnSpPr>
        <p:spPr>
          <a:xfrm rot="10800000" flipH="1">
            <a:off y="4038635" x="2608831"/>
            <a:ext cy="1798800" cx="1676399"/>
          </a:xfrm>
          <a:prstGeom prst="straightConnector1">
            <a:avLst/>
          </a:prstGeom>
          <a:noFill/>
          <a:ln w="50800" cap="flat">
            <a:solidFill>
              <a:schemeClr val="dk1"/>
            </a:solidFill>
            <a:prstDash val="solid"/>
            <a:round/>
            <a:headEnd w="med" len="med" type="none"/>
            <a:tailEnd w="med" len="med" type="none"/>
          </a:ln>
        </p:spPr>
      </p:cxnSp>
      <p:grpSp>
        <p:nvGrpSpPr>
          <p:cNvPr id="2069" name="Shape 2069"/>
          <p:cNvGrpSpPr/>
          <p:nvPr/>
        </p:nvGrpSpPr>
        <p:grpSpPr>
          <a:xfrm>
            <a:off y="3613943" x="4419599"/>
            <a:ext cy="609600" cx="1295399"/>
            <a:chOff y="480" x="4031"/>
            <a:chExt cy="575" cx="767"/>
          </a:xfrm>
        </p:grpSpPr>
        <p:sp>
          <p:nvSpPr>
            <p:cNvPr id="2070" name="Shape 2070"/>
            <p:cNvSpPr/>
            <p:nvPr/>
          </p:nvSpPr>
          <p:spPr>
            <a:xfrm>
              <a:off y="480" x="4031"/>
              <a:ext cy="575" cx="767"/>
            </a:xfrm>
            <a:custGeom>
              <a:pathLst>
                <a:path w="768" extrusionOk="0" h="576">
                  <a:moveTo>
                    <a:pt y="0" x="0"/>
                  </a:moveTo>
                  <a:lnTo>
                    <a:pt y="0" x="768"/>
                  </a:lnTo>
                  <a:lnTo>
                    <a:pt y="576" x="768"/>
                  </a:lnTo>
                  <a:lnTo>
                    <a:pt y="576" x="0"/>
                  </a:lnTo>
                </a:path>
              </a:pathLst>
            </a:custGeom>
            <a:gradFill>
              <a:gsLst>
                <a:gs pos="0">
                  <a:schemeClr val="lt1"/>
                </a:gs>
                <a:gs pos="100000">
                  <a:schemeClr val="hlink"/>
                </a:gs>
              </a:gsLst>
              <a:lin ang="0" scaled="0"/>
            </a:gradFill>
            <a:ln w="28575" cap="flat">
              <a:solidFill>
                <a:schemeClr val="dk1"/>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rgbClr val="333399"/>
                </a:solidFill>
                <a:latin typeface="Calibri"/>
                <a:ea typeface="Calibri"/>
                <a:cs typeface="Calibri"/>
                <a:sym typeface="Calibri"/>
              </a:endParaRPr>
            </a:p>
          </p:txBody>
        </p:sp>
        <p:cxnSp>
          <p:nvCxnSpPr>
            <p:cNvPr id="2071" name="Shape 2071"/>
            <p:cNvCxnSpPr/>
            <p:nvPr/>
          </p:nvCxnSpPr>
          <p:spPr>
            <a:xfrm>
              <a:off y="653" x="4663"/>
              <a:ext cy="299" cx="0"/>
            </a:xfrm>
            <a:prstGeom prst="straightConnector1">
              <a:avLst/>
            </a:prstGeom>
            <a:gradFill>
              <a:gsLst>
                <a:gs pos="0">
                  <a:schemeClr val="lt1"/>
                </a:gs>
                <a:gs pos="100000">
                  <a:schemeClr val="hlink"/>
                </a:gs>
              </a:gsLst>
              <a:lin ang="0" scaled="0"/>
            </a:gradFill>
            <a:ln w="28575" cap="flat">
              <a:solidFill>
                <a:schemeClr val="dk1"/>
              </a:solidFill>
              <a:prstDash val="solid"/>
              <a:round/>
              <a:headEnd w="med" len="med" type="none"/>
              <a:tailEnd w="med" len="med" type="none"/>
            </a:ln>
          </p:spPr>
        </p:cxnSp>
      </p:grpSp>
      <p:sp>
        <p:nvSpPr>
          <p:cNvPr id="2072" name="Shape 2072"/>
          <p:cNvSpPr/>
          <p:nvPr/>
        </p:nvSpPr>
        <p:spPr>
          <a:xfrm>
            <a:off y="1785143" x="2398775"/>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073" name="Shape 2073"/>
          <p:cNvSpPr/>
          <p:nvPr/>
        </p:nvSpPr>
        <p:spPr>
          <a:xfrm>
            <a:off y="1785143" x="2170175"/>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074" name="Shape 2074"/>
          <p:cNvSpPr/>
          <p:nvPr/>
        </p:nvSpPr>
        <p:spPr>
          <a:xfrm>
            <a:off y="5595144" x="2398775"/>
            <a:ext cy="594300" cx="192000"/>
          </a:xfrm>
          <a:prstGeom prst="rect">
            <a:avLst/>
          </a:prstGeom>
          <a:gradFill>
            <a:gsLst>
              <a:gs pos="0">
                <a:srgbClr val="000082"/>
              </a:gs>
              <a:gs pos="13000">
                <a:srgbClr val="0047FF"/>
              </a:gs>
              <a:gs pos="28000">
                <a:srgbClr val="000082"/>
              </a:gs>
              <a:gs pos="43000">
                <a:srgbClr val="0047FF"/>
              </a:gs>
              <a:gs pos="58000">
                <a:srgbClr val="000082"/>
              </a:gs>
              <a:gs pos="72000">
                <a:srgbClr val="0047FF"/>
              </a:gs>
              <a:gs pos="87000">
                <a:srgbClr val="000082"/>
              </a:gs>
              <a:gs pos="100000">
                <a:srgbClr val="0047FF"/>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075" name="Shape 2075"/>
          <p:cNvSpPr/>
          <p:nvPr/>
        </p:nvSpPr>
        <p:spPr>
          <a:xfrm>
            <a:off y="5595144" x="2170175"/>
            <a:ext cy="594300" cx="192000"/>
          </a:xfrm>
          <a:prstGeom prst="rect">
            <a:avLst/>
          </a:prstGeom>
          <a:gradFill>
            <a:gsLst>
              <a:gs pos="0">
                <a:srgbClr val="000082"/>
              </a:gs>
              <a:gs pos="13000">
                <a:srgbClr val="0047FF"/>
              </a:gs>
              <a:gs pos="28000">
                <a:srgbClr val="000082"/>
              </a:gs>
              <a:gs pos="43000">
                <a:srgbClr val="0047FF"/>
              </a:gs>
              <a:gs pos="58000">
                <a:srgbClr val="000082"/>
              </a:gs>
              <a:gs pos="72000">
                <a:srgbClr val="0047FF"/>
              </a:gs>
              <a:gs pos="87000">
                <a:srgbClr val="000082"/>
              </a:gs>
              <a:gs pos="100000">
                <a:srgbClr val="0047FF"/>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076" name="Shape 2076"/>
          <p:cNvSpPr txBox="1"/>
          <p:nvPr/>
        </p:nvSpPr>
        <p:spPr>
          <a:xfrm>
            <a:off y="1099344" x="1522244"/>
            <a:ext cy="369299" cx="12954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1800" lang="en" i="0">
                <a:solidFill>
                  <a:schemeClr val="dk1"/>
                </a:solidFill>
                <a:latin typeface="Calibri"/>
                <a:ea typeface="Calibri"/>
                <a:cs typeface="Calibri"/>
                <a:sym typeface="Calibri"/>
              </a:rPr>
              <a:t>Sender 1</a:t>
            </a:r>
          </a:p>
        </p:txBody>
      </p:sp>
      <p:sp>
        <p:nvSpPr>
          <p:cNvPr id="2077" name="Shape 2077"/>
          <p:cNvSpPr txBox="1"/>
          <p:nvPr/>
        </p:nvSpPr>
        <p:spPr>
          <a:xfrm>
            <a:off y="4909344" x="1522244"/>
            <a:ext cy="369299" cx="10667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1800" lang="en" i="0">
                <a:solidFill>
                  <a:schemeClr val="dk1"/>
                </a:solidFill>
                <a:latin typeface="Calibri"/>
                <a:ea typeface="Calibri"/>
                <a:cs typeface="Calibri"/>
                <a:sym typeface="Calibri"/>
              </a:rPr>
              <a:t>Sender 2</a:t>
            </a:r>
          </a:p>
        </p:txBody>
      </p:sp>
      <p:sp>
        <p:nvSpPr>
          <p:cNvPr id="2078" name="Shape 2078"/>
          <p:cNvSpPr txBox="1"/>
          <p:nvPr/>
        </p:nvSpPr>
        <p:spPr>
          <a:xfrm>
            <a:off y="2863611" x="7237243"/>
            <a:ext cy="369299" cx="11447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1800" lang="en" i="0">
                <a:solidFill>
                  <a:schemeClr val="dk1"/>
                </a:solidFill>
                <a:latin typeface="Calibri"/>
                <a:ea typeface="Calibri"/>
                <a:cs typeface="Calibri"/>
                <a:sym typeface="Calibri"/>
              </a:rPr>
              <a:t>Receiver</a:t>
            </a:r>
          </a:p>
        </p:txBody>
      </p:sp>
      <p:sp>
        <p:nvSpPr>
          <p:cNvPr id="2079" name="Shape 2079"/>
          <p:cNvSpPr/>
          <p:nvPr/>
        </p:nvSpPr>
        <p:spPr>
          <a:xfrm>
            <a:off y="1785143" x="1939819"/>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080" name="Shape 2080"/>
          <p:cNvSpPr/>
          <p:nvPr/>
        </p:nvSpPr>
        <p:spPr>
          <a:xfrm>
            <a:off y="1785143" x="1711219"/>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081" name="Shape 2081"/>
          <p:cNvSpPr/>
          <p:nvPr/>
        </p:nvSpPr>
        <p:spPr>
          <a:xfrm>
            <a:off y="1785143" x="1482620"/>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grpSp>
        <p:nvGrpSpPr>
          <p:cNvPr id="2082" name="Shape 2082"/>
          <p:cNvGrpSpPr/>
          <p:nvPr/>
        </p:nvGrpSpPr>
        <p:grpSpPr>
          <a:xfrm>
            <a:off y="1785143" x="111020"/>
            <a:ext cy="594300" cx="1335000"/>
            <a:chOff y="1676400" x="3389376"/>
            <a:chExt cy="594300" cx="1335000"/>
          </a:xfrm>
        </p:grpSpPr>
        <p:sp>
          <p:nvSpPr>
            <p:cNvPr id="2083" name="Shape 2083"/>
            <p:cNvSpPr/>
            <p:nvPr/>
          </p:nvSpPr>
          <p:spPr>
            <a:xfrm>
              <a:off y="1676400" x="3389376"/>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084" name="Shape 2084"/>
            <p:cNvSpPr/>
            <p:nvPr/>
          </p:nvSpPr>
          <p:spPr>
            <a:xfrm>
              <a:off y="1676400" x="3617976"/>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085" name="Shape 2085"/>
            <p:cNvSpPr/>
            <p:nvPr/>
          </p:nvSpPr>
          <p:spPr>
            <a:xfrm>
              <a:off y="1676400" x="3846576"/>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086" name="Shape 2086"/>
            <p:cNvSpPr/>
            <p:nvPr/>
          </p:nvSpPr>
          <p:spPr>
            <a:xfrm>
              <a:off y="1676400" x="4075176"/>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087" name="Shape 2087"/>
            <p:cNvSpPr/>
            <p:nvPr/>
          </p:nvSpPr>
          <p:spPr>
            <a:xfrm>
              <a:off y="1676400" x="4303776"/>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088" name="Shape 2088"/>
            <p:cNvSpPr/>
            <p:nvPr/>
          </p:nvSpPr>
          <p:spPr>
            <a:xfrm>
              <a:off y="1676400" x="4532376"/>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grpSp>
      <p:sp>
        <p:nvSpPr>
          <p:cNvPr id="2089" name="Shape 2089"/>
          <p:cNvSpPr txBox="1"/>
          <p:nvPr/>
        </p:nvSpPr>
        <p:spPr>
          <a:xfrm>
            <a:off y="1752600" x="3657600"/>
            <a:ext cy="892500" cx="5486399"/>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100000"/>
              <a:buFont typeface="Calibri"/>
              <a:buChar char="•"/>
            </a:pPr>
            <a:r>
              <a:rPr strike="noStrike" u="none" b="0" cap="none" baseline="0" sz="2800" lang="en" i="0">
                <a:solidFill>
                  <a:schemeClr val="dk1"/>
                </a:solidFill>
                <a:latin typeface="Calibri"/>
                <a:ea typeface="Calibri"/>
                <a:cs typeface="Calibri"/>
                <a:sym typeface="Calibri"/>
              </a:rPr>
              <a:t> Big flows buildup queues. </a:t>
            </a:r>
          </a:p>
          <a:p>
            <a:pPr algn="l" rtl="0" lvl="1" marR="0" indent="0" marL="457200">
              <a:spcBef>
                <a:spcPts val="0"/>
              </a:spcBef>
              <a:buClr>
                <a:srgbClr val="FF0000"/>
              </a:buClr>
              <a:buSzPct val="100000"/>
              <a:buFont typeface="Calibri"/>
              <a:buChar char="➢"/>
            </a:pPr>
            <a:r>
              <a:rPr strike="noStrike" u="none" b="1" cap="none" baseline="0" sz="2400" lang="en" i="0">
                <a:solidFill>
                  <a:srgbClr val="FF0000"/>
                </a:solidFill>
                <a:latin typeface="Calibri"/>
                <a:ea typeface="Calibri"/>
                <a:cs typeface="Calibri"/>
                <a:sym typeface="Calibri"/>
              </a:rPr>
              <a:t> Increased latency for short flows.</a:t>
            </a:r>
          </a:p>
        </p:txBody>
      </p:sp>
      <p:sp>
        <p:nvSpPr>
          <p:cNvPr id="2090" name="Shape 2090"/>
          <p:cNvSpPr txBox="1"/>
          <p:nvPr/>
        </p:nvSpPr>
        <p:spPr>
          <a:xfrm>
            <a:off y="4910316" x="3657600"/>
            <a:ext cy="1261799" cx="5410200"/>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100000"/>
              <a:buFont typeface="Calibri"/>
              <a:buChar char="•"/>
            </a:pPr>
            <a:r>
              <a:rPr strike="noStrike" u="none" b="0" cap="none" baseline="0" sz="2800" lang="en" i="0">
                <a:solidFill>
                  <a:schemeClr val="dk1"/>
                </a:solidFill>
                <a:latin typeface="Calibri"/>
                <a:ea typeface="Calibri"/>
                <a:cs typeface="Calibri"/>
                <a:sym typeface="Calibri"/>
              </a:rPr>
              <a:t> Measurements in Bing cluster</a:t>
            </a:r>
          </a:p>
          <a:p>
            <a:pPr algn="l" rtl="0" lvl="1" marR="0" indent="0" marL="457200">
              <a:spcBef>
                <a:spcPts val="0"/>
              </a:spcBef>
              <a:buClr>
                <a:srgbClr val="0000CC"/>
              </a:buClr>
              <a:buSzPct val="100000"/>
              <a:buFont typeface="Calibri"/>
              <a:buChar char="➢"/>
            </a:pPr>
            <a:r>
              <a:rPr strike="noStrike" u="none" b="1" cap="none" baseline="0" sz="2400" lang="en" i="0">
                <a:solidFill>
                  <a:srgbClr val="0000CC"/>
                </a:solidFill>
                <a:latin typeface="Calibri"/>
                <a:ea typeface="Calibri"/>
                <a:cs typeface="Calibri"/>
                <a:sym typeface="Calibri"/>
              </a:rPr>
              <a:t> For 90% packets: RTT &lt; 1ms</a:t>
            </a:r>
          </a:p>
          <a:p>
            <a:pPr algn="l" rtl="0" lvl="1" marR="0" indent="0" marL="457200">
              <a:spcBef>
                <a:spcPts val="0"/>
              </a:spcBef>
              <a:buClr>
                <a:srgbClr val="FF0000"/>
              </a:buClr>
              <a:buSzPct val="100000"/>
              <a:buFont typeface="Calibri"/>
              <a:buChar char="➢"/>
            </a:pPr>
            <a:r>
              <a:rPr strike="noStrike" u="none" b="1" cap="none" baseline="0" sz="2400" lang="en" i="0">
                <a:solidFill>
                  <a:srgbClr val="FF0000"/>
                </a:solidFill>
                <a:latin typeface="Calibri"/>
                <a:ea typeface="Calibri"/>
                <a:cs typeface="Calibri"/>
                <a:sym typeface="Calibri"/>
              </a:rPr>
              <a:t> For 10% packets: 1ms &lt; RTT &lt; 15ms</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89"/>
                                        </p:tgtEl>
                                        <p:attrNameLst>
                                          <p:attrName>style.visibility</p:attrName>
                                        </p:attrNameLst>
                                      </p:cBhvr>
                                      <p:to>
                                        <p:strVal val="visible"/>
                                      </p:to>
                                    </p:set>
                                    <p:animEffect transition="in" filter="fade">
                                      <p:cBhvr>
                                        <p:cTn dur="1"/>
                                        <p:tgtEl>
                                          <p:spTgt spid="2089"/>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000"/>
                                        <p:tgtEl>
                                          <p:spTgt spid="2063"/>
                                        </p:tgtEl>
                                      </p:cBhvr>
                                    </p:animEffect>
                                    <p:set>
                                      <p:cBhvr>
                                        <p:cTn dur="1" fill="hold">
                                          <p:stCondLst>
                                            <p:cond delay="1000"/>
                                          </p:stCondLst>
                                        </p:cTn>
                                        <p:tgtEl>
                                          <p:spTgt spid="2063"/>
                                        </p:tgtEl>
                                        <p:attrNameLst>
                                          <p:attrName>style.visibility</p:attrName>
                                        </p:attrNameLst>
                                      </p:cBhvr>
                                      <p:to>
                                        <p:strVal val="hidden"/>
                                      </p:to>
                                    </p:set>
                                  </p:childTnLst>
                                </p:cTn>
                              </p:par>
                              <p:par>
                                <p:cTn presetID="10" fill="hold" presetSubtype="0" presetClass="entr" nodeType="withEffect">
                                  <p:stCondLst>
                                    <p:cond delay="0"/>
                                  </p:stCondLst>
                                  <p:childTnLst>
                                    <p:set>
                                      <p:cBhvr>
                                        <p:cTn dur="1" fill="hold">
                                          <p:stCondLst>
                                            <p:cond delay="0"/>
                                          </p:stCondLst>
                                        </p:cTn>
                                        <p:tgtEl>
                                          <p:spTgt spid="2069"/>
                                        </p:tgtEl>
                                        <p:attrNameLst>
                                          <p:attrName>style.visibility</p:attrName>
                                        </p:attrNameLst>
                                      </p:cBhvr>
                                      <p:to>
                                        <p:strVal val="visible"/>
                                      </p:to>
                                    </p:set>
                                    <p:animEffect transition="in" filter="fade">
                                      <p:cBhvr>
                                        <p:cTn dur="500"/>
                                        <p:tgtEl>
                                          <p:spTgt spid="2069"/>
                                        </p:tgtEl>
                                      </p:cBhvr>
                                    </p:animEffect>
                                  </p:childTnLst>
                                </p:cTn>
                              </p:par>
                            </p:childTnLst>
                          </p:cTn>
                        </p:par>
                        <p:par>
                          <p:cTn fill="hold">
                            <p:stCondLst>
                              <p:cond delay="1000"/>
                            </p:stCondLst>
                            <p:childTnLst>
                              <p:par>
                                <p:cTn presetID="10" fill="hold" presetSubtype="0" presetClass="entr" nodeType="afterEffect">
                                  <p:stCondLst>
                                    <p:cond delay="0"/>
                                  </p:stCondLst>
                                  <p:childTnLst>
                                    <p:set>
                                      <p:cBhvr>
                                        <p:cTn dur="1" fill="hold">
                                          <p:stCondLst>
                                            <p:cond delay="0"/>
                                          </p:stCondLst>
                                        </p:cTn>
                                        <p:tgtEl>
                                          <p:spTgt spid="2072"/>
                                        </p:tgtEl>
                                        <p:attrNameLst>
                                          <p:attrName>style.visibility</p:attrName>
                                        </p:attrNameLst>
                                      </p:cBhvr>
                                      <p:to>
                                        <p:strVal val="visible"/>
                                      </p:to>
                                    </p:set>
                                    <p:animEffect transition="in" filter="fade">
                                      <p:cBhvr>
                                        <p:cTn dur="1"/>
                                        <p:tgtEl>
                                          <p:spTgt spid="2072"/>
                                        </p:tgtEl>
                                      </p:cBhvr>
                                    </p:animEffect>
                                  </p:childTnLst>
                                </p:cTn>
                              </p:par>
                              <p:par>
                                <p:cTn presetID="10" fill="hold" presetSubtype="0" presetClass="entr" nodeType="withEffect">
                                  <p:stCondLst>
                                    <p:cond delay="0"/>
                                  </p:stCondLst>
                                  <p:childTnLst>
                                    <p:set>
                                      <p:cBhvr>
                                        <p:cTn dur="1" fill="hold">
                                          <p:stCondLst>
                                            <p:cond delay="0"/>
                                          </p:stCondLst>
                                        </p:cTn>
                                        <p:tgtEl>
                                          <p:spTgt spid="2073"/>
                                        </p:tgtEl>
                                        <p:attrNameLst>
                                          <p:attrName>style.visibility</p:attrName>
                                        </p:attrNameLst>
                                      </p:cBhvr>
                                      <p:to>
                                        <p:strVal val="visible"/>
                                      </p:to>
                                    </p:set>
                                    <p:animEffect transition="in" filter="fade">
                                      <p:cBhvr>
                                        <p:cTn dur="1"/>
                                        <p:tgtEl>
                                          <p:spTgt spid="2073"/>
                                        </p:tgtEl>
                                      </p:cBhvr>
                                    </p:animEffect>
                                  </p:childTnLst>
                                </p:cTn>
                              </p:par>
                              <p:par>
                                <p:cTn presetID="10" fill="hold" presetSubtype="0" presetClass="entr" nodeType="withEffect">
                                  <p:stCondLst>
                                    <p:cond delay="0"/>
                                  </p:stCondLst>
                                  <p:childTnLst>
                                    <p:set>
                                      <p:cBhvr>
                                        <p:cTn dur="1" fill="hold">
                                          <p:stCondLst>
                                            <p:cond delay="0"/>
                                          </p:stCondLst>
                                        </p:cTn>
                                        <p:tgtEl>
                                          <p:spTgt spid="2074"/>
                                        </p:tgtEl>
                                        <p:attrNameLst>
                                          <p:attrName>style.visibility</p:attrName>
                                        </p:attrNameLst>
                                      </p:cBhvr>
                                      <p:to>
                                        <p:strVal val="visible"/>
                                      </p:to>
                                    </p:set>
                                    <p:animEffect transition="in" filter="fade">
                                      <p:cBhvr>
                                        <p:cTn dur="1"/>
                                        <p:tgtEl>
                                          <p:spTgt spid="2074"/>
                                        </p:tgtEl>
                                      </p:cBhvr>
                                    </p:animEffect>
                                  </p:childTnLst>
                                </p:cTn>
                              </p:par>
                              <p:par>
                                <p:cTn presetID="10" fill="hold" presetSubtype="0" presetClass="entr" nodeType="withEffect">
                                  <p:stCondLst>
                                    <p:cond delay="0"/>
                                  </p:stCondLst>
                                  <p:childTnLst>
                                    <p:set>
                                      <p:cBhvr>
                                        <p:cTn dur="1" fill="hold">
                                          <p:stCondLst>
                                            <p:cond delay="0"/>
                                          </p:stCondLst>
                                        </p:cTn>
                                        <p:tgtEl>
                                          <p:spTgt spid="2082"/>
                                        </p:tgtEl>
                                        <p:attrNameLst>
                                          <p:attrName>style.visibility</p:attrName>
                                        </p:attrNameLst>
                                      </p:cBhvr>
                                      <p:to>
                                        <p:strVal val="visible"/>
                                      </p:to>
                                    </p:set>
                                    <p:animEffect transition="in" filter="fade">
                                      <p:cBhvr>
                                        <p:cTn dur="1"/>
                                        <p:tgtEl>
                                          <p:spTgt spid="2082"/>
                                        </p:tgtEl>
                                      </p:cBhvr>
                                    </p:animEffect>
                                  </p:childTnLst>
                                </p:cTn>
                              </p:par>
                              <p:par>
                                <p:cTn presetID="10" fill="hold" presetSubtype="0" presetClass="entr" nodeType="withEffect">
                                  <p:stCondLst>
                                    <p:cond delay="0"/>
                                  </p:stCondLst>
                                  <p:childTnLst>
                                    <p:set>
                                      <p:cBhvr>
                                        <p:cTn dur="1" fill="hold">
                                          <p:stCondLst>
                                            <p:cond delay="0"/>
                                          </p:stCondLst>
                                        </p:cTn>
                                        <p:tgtEl>
                                          <p:spTgt spid="2075"/>
                                        </p:tgtEl>
                                        <p:attrNameLst>
                                          <p:attrName>style.visibility</p:attrName>
                                        </p:attrNameLst>
                                      </p:cBhvr>
                                      <p:to>
                                        <p:strVal val="visible"/>
                                      </p:to>
                                    </p:set>
                                    <p:animEffect transition="in" filter="fade">
                                      <p:cBhvr>
                                        <p:cTn dur="1"/>
                                        <p:tgtEl>
                                          <p:spTgt spid="2075"/>
                                        </p:tgtEl>
                                      </p:cBhvr>
                                    </p:animEffect>
                                  </p:childTnLst>
                                </p:cTn>
                              </p:par>
                              <p:par>
                                <p:cTn presetID="10" fill="hold" presetSubtype="0" presetClass="entr" nodeType="withEffect">
                                  <p:stCondLst>
                                    <p:cond delay="0"/>
                                  </p:stCondLst>
                                  <p:childTnLst>
                                    <p:set>
                                      <p:cBhvr>
                                        <p:cTn dur="1" fill="hold">
                                          <p:stCondLst>
                                            <p:cond delay="0"/>
                                          </p:stCondLst>
                                        </p:cTn>
                                        <p:tgtEl>
                                          <p:spTgt spid="2079"/>
                                        </p:tgtEl>
                                        <p:attrNameLst>
                                          <p:attrName>style.visibility</p:attrName>
                                        </p:attrNameLst>
                                      </p:cBhvr>
                                      <p:to>
                                        <p:strVal val="visible"/>
                                      </p:to>
                                    </p:set>
                                    <p:animEffect transition="in" filter="fade">
                                      <p:cBhvr>
                                        <p:cTn dur="1"/>
                                        <p:tgtEl>
                                          <p:spTgt spid="2079"/>
                                        </p:tgtEl>
                                      </p:cBhvr>
                                    </p:animEffect>
                                  </p:childTnLst>
                                </p:cTn>
                              </p:par>
                              <p:par>
                                <p:cTn presetID="10" fill="hold" presetSubtype="0" presetClass="entr" nodeType="withEffect">
                                  <p:stCondLst>
                                    <p:cond delay="0"/>
                                  </p:stCondLst>
                                  <p:childTnLst>
                                    <p:set>
                                      <p:cBhvr>
                                        <p:cTn dur="1" fill="hold">
                                          <p:stCondLst>
                                            <p:cond delay="0"/>
                                          </p:stCondLst>
                                        </p:cTn>
                                        <p:tgtEl>
                                          <p:spTgt spid="2080"/>
                                        </p:tgtEl>
                                        <p:attrNameLst>
                                          <p:attrName>style.visibility</p:attrName>
                                        </p:attrNameLst>
                                      </p:cBhvr>
                                      <p:to>
                                        <p:strVal val="visible"/>
                                      </p:to>
                                    </p:set>
                                    <p:animEffect transition="in" filter="fade">
                                      <p:cBhvr>
                                        <p:cTn dur="1"/>
                                        <p:tgtEl>
                                          <p:spTgt spid="2080"/>
                                        </p:tgtEl>
                                      </p:cBhvr>
                                    </p:animEffect>
                                  </p:childTnLst>
                                </p:cTn>
                              </p:par>
                            </p:childTnLst>
                          </p:cTn>
                        </p:par>
                        <p:par>
                          <p:cTn fill="hold">
                            <p:stCondLst>
                              <p:cond delay="1001"/>
                            </p:stCondLst>
                            <p:childTnLst>
                              <p:par>
                                <p:cTn presetID="10" fill="hold" presetSubtype="0" presetClass="entr" nodeType="afterEffect">
                                  <p:stCondLst>
                                    <p:cond delay="0"/>
                                  </p:stCondLst>
                                  <p:childTnLst>
                                    <p:set>
                                      <p:cBhvr>
                                        <p:cTn dur="1" fill="hold">
                                          <p:stCondLst>
                                            <p:cond delay="0"/>
                                          </p:stCondLst>
                                        </p:cTn>
                                        <p:tgtEl>
                                          <p:spTgt spid="2081"/>
                                        </p:tgtEl>
                                        <p:attrNameLst>
                                          <p:attrName>style.visibility</p:attrName>
                                        </p:attrNameLst>
                                      </p:cBhvr>
                                      <p:to>
                                        <p:strVal val="visible"/>
                                      </p:to>
                                    </p:set>
                                    <p:animEffect transition="in" filter="fade">
                                      <p:cBhvr>
                                        <p:cTn dur="1"/>
                                        <p:tgtEl>
                                          <p:spTgt spid="2081"/>
                                        </p:tgtEl>
                                      </p:cBhvr>
                                    </p:animEffect>
                                  </p:childTnLst>
                                </p:cTn>
                              </p:par>
                            </p:childTnLst>
                          </p:cTn>
                        </p:par>
                      </p:childTnLst>
                    </p:cTn>
                  </p:par>
                  <p:par>
                    <p:cTn fill="hold">
                      <p:stCondLst>
                        <p:cond delay="indefinite"/>
                      </p:stCondLst>
                      <p:childTnLst>
                        <p:par>
                          <p:cTn fill="hold">
                            <p:stCondLst>
                              <p:cond delay="0"/>
                            </p:stCondLst>
                            <p:childTnLst>
                              <p:par>
                                <p:cTn presetID="8" fill="hold" presetSubtype="0" presetClass="emph" nodeType="clickEffect">
                                  <p:stCondLst>
                                    <p:cond delay="0"/>
                                  </p:stCondLst>
                                  <p:childTnLst>
                                    <p:animRot by="-21600000">
                                      <p:cBhvr>
                                        <p:cTn dur="1000" fill="hold"/>
                                        <p:tgtEl>
                                          <p:spTgt spid="2075"/>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1000"/>
                                        <p:tgtEl>
                                          <p:spTgt spid="2072"/>
                                        </p:tgtEl>
                                      </p:cBhvr>
                                    </p:animEffect>
                                    <p:set>
                                      <p:cBhvr>
                                        <p:cTn dur="1" fill="hold">
                                          <p:stCondLst>
                                            <p:cond delay="1000"/>
                                          </p:stCondLst>
                                        </p:cTn>
                                        <p:tgtEl>
                                          <p:spTgt spid="2072"/>
                                        </p:tgtEl>
                                        <p:attrNameLst>
                                          <p:attrName>style.visibility</p:attrName>
                                        </p:attrNameLst>
                                      </p:cBhvr>
                                      <p:to>
                                        <p:strVal val="hidden"/>
                                      </p:to>
                                    </p:set>
                                  </p:childTnLst>
                                </p:cTn>
                              </p:par>
                            </p:childTnLst>
                          </p:cTn>
                        </p:par>
                        <p:par>
                          <p:cTn fill="hold">
                            <p:stCondLst>
                              <p:cond delay="1000"/>
                            </p:stCondLst>
                            <p:childTnLst>
                              <p:par>
                                <p:cTn presetID="10" fill="hold" presetSubtype="0" presetClass="exit" nodeType="afterEffect">
                                  <p:stCondLst>
                                    <p:cond delay="0"/>
                                  </p:stCondLst>
                                  <p:childTnLst>
                                    <p:animEffect transition="out" filter="fade">
                                      <p:cBhvr>
                                        <p:cTn dur="1000"/>
                                        <p:tgtEl>
                                          <p:spTgt spid="2073"/>
                                        </p:tgtEl>
                                      </p:cBhvr>
                                    </p:animEffect>
                                    <p:set>
                                      <p:cBhvr>
                                        <p:cTn dur="1" fill="hold">
                                          <p:stCondLst>
                                            <p:cond delay="1000"/>
                                          </p:stCondLst>
                                        </p:cTn>
                                        <p:tgtEl>
                                          <p:spTgt spid="2073"/>
                                        </p:tgtEl>
                                        <p:attrNameLst>
                                          <p:attrName>style.visibility</p:attrName>
                                        </p:attrNameLst>
                                      </p:cBhvr>
                                      <p:to>
                                        <p:strVal val="hidden"/>
                                      </p:to>
                                    </p:set>
                                  </p:childTnLst>
                                </p:cTn>
                              </p:par>
                            </p:childTnLst>
                          </p:cTn>
                        </p:par>
                        <p:par>
                          <p:cTn fill="hold">
                            <p:stCondLst>
                              <p:cond delay="2000"/>
                            </p:stCondLst>
                            <p:childTnLst>
                              <p:par>
                                <p:cTn presetID="10" fill="hold" presetSubtype="0" presetClass="exit" nodeType="afterEffect">
                                  <p:stCondLst>
                                    <p:cond delay="0"/>
                                  </p:stCondLst>
                                  <p:childTnLst>
                                    <p:animEffect transition="out" filter="fade">
                                      <p:cBhvr>
                                        <p:cTn dur="1000"/>
                                        <p:tgtEl>
                                          <p:spTgt spid="2079"/>
                                        </p:tgtEl>
                                      </p:cBhvr>
                                    </p:animEffect>
                                    <p:set>
                                      <p:cBhvr>
                                        <p:cTn dur="1" fill="hold">
                                          <p:stCondLst>
                                            <p:cond delay="1000"/>
                                          </p:stCondLst>
                                        </p:cTn>
                                        <p:tgtEl>
                                          <p:spTgt spid="2079"/>
                                        </p:tgtEl>
                                        <p:attrNameLst>
                                          <p:attrName>style.visibility</p:attrName>
                                        </p:attrNameLst>
                                      </p:cBhvr>
                                      <p:to>
                                        <p:strVal val="hidden"/>
                                      </p:to>
                                    </p:set>
                                  </p:childTnLst>
                                </p:cTn>
                              </p:par>
                            </p:childTnLst>
                          </p:cTn>
                        </p:par>
                        <p:par>
                          <p:cTn fill="hold">
                            <p:stCondLst>
                              <p:cond delay="3000"/>
                            </p:stCondLst>
                            <p:childTnLst>
                              <p:par>
                                <p:cTn presetID="10" fill="hold" presetSubtype="0" presetClass="exit" nodeType="afterEffect">
                                  <p:stCondLst>
                                    <p:cond delay="0"/>
                                  </p:stCondLst>
                                  <p:childTnLst>
                                    <p:animEffect transition="out" filter="fade">
                                      <p:cBhvr>
                                        <p:cTn dur="1000"/>
                                        <p:tgtEl>
                                          <p:spTgt spid="2080"/>
                                        </p:tgtEl>
                                      </p:cBhvr>
                                    </p:animEffect>
                                    <p:set>
                                      <p:cBhvr>
                                        <p:cTn dur="1" fill="hold">
                                          <p:stCondLst>
                                            <p:cond delay="1000"/>
                                          </p:stCondLst>
                                        </p:cTn>
                                        <p:tgtEl>
                                          <p:spTgt spid="2080"/>
                                        </p:tgtEl>
                                        <p:attrNameLst>
                                          <p:attrName>style.visibility</p:attrName>
                                        </p:attrNameLst>
                                      </p:cBhvr>
                                      <p:to>
                                        <p:strVal val="hidden"/>
                                      </p:to>
                                    </p:set>
                                  </p:childTnLst>
                                </p:cTn>
                              </p:par>
                            </p:childTnLst>
                          </p:cTn>
                        </p:par>
                        <p:par>
                          <p:cTn fill="hold">
                            <p:stCondLst>
                              <p:cond delay="4000"/>
                            </p:stCondLst>
                            <p:childTnLst>
                              <p:par>
                                <p:cTn presetID="10" fill="hold" presetSubtype="0" presetClass="exit" nodeType="afterEffect">
                                  <p:stCondLst>
                                    <p:cond delay="0"/>
                                  </p:stCondLst>
                                  <p:childTnLst>
                                    <p:animEffect transition="out" filter="fade">
                                      <p:cBhvr>
                                        <p:cTn dur="1000"/>
                                        <p:tgtEl>
                                          <p:spTgt spid="2081"/>
                                        </p:tgtEl>
                                      </p:cBhvr>
                                    </p:animEffect>
                                    <p:set>
                                      <p:cBhvr>
                                        <p:cTn dur="1" fill="hold">
                                          <p:stCondLst>
                                            <p:cond delay="1000"/>
                                          </p:stCondLst>
                                        </p:cTn>
                                        <p:tgtEl>
                                          <p:spTgt spid="2081"/>
                                        </p:tgtEl>
                                        <p:attrNameLst>
                                          <p:attrName>style.visibility</p:attrName>
                                        </p:attrNameLst>
                                      </p:cBhvr>
                                      <p:to>
                                        <p:strVal val="hidden"/>
                                      </p:to>
                                    </p:set>
                                  </p:childTnLst>
                                </p:cTn>
                              </p:par>
                            </p:childTnLst>
                          </p:cTn>
                        </p:par>
                        <p:par>
                          <p:cTn fill="hold">
                            <p:stCondLst>
                              <p:cond delay="5000"/>
                            </p:stCondLst>
                            <p:childTnLst>
                              <p:par>
                                <p:cTn presetID="10" fill="hold" presetSubtype="0" presetClass="exit" nodeType="afterEffect">
                                  <p:stCondLst>
                                    <p:cond delay="0"/>
                                  </p:stCondLst>
                                  <p:childTnLst>
                                    <p:animEffect transition="out" filter="fade">
                                      <p:cBhvr>
                                        <p:cTn dur="1000"/>
                                        <p:tgtEl>
                                          <p:spTgt spid="2074"/>
                                        </p:tgtEl>
                                      </p:cBhvr>
                                    </p:animEffect>
                                    <p:set>
                                      <p:cBhvr>
                                        <p:cTn dur="1" fill="hold">
                                          <p:stCondLst>
                                            <p:cond delay="1000"/>
                                          </p:stCondLst>
                                        </p:cTn>
                                        <p:tgtEl>
                                          <p:spTgt spid="20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90"/>
                                        </p:tgtEl>
                                        <p:attrNameLst>
                                          <p:attrName>style.visibility</p:attrName>
                                        </p:attrNameLst>
                                      </p:cBhvr>
                                      <p:to>
                                        <p:strVal val="visible"/>
                                      </p:to>
                                    </p:set>
                                    <p:animEffect transition="in" filter="fade">
                                      <p:cBhvr>
                                        <p:cTn dur="1"/>
                                        <p:tgtEl>
                                          <p:spTgt spid="20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4" name="Shape 2094"/>
        <p:cNvGrpSpPr/>
        <p:nvPr/>
      </p:nvGrpSpPr>
      <p:grpSpPr>
        <a:xfrm>
          <a:off y="0" x="0"/>
          <a:ext cy="0" cx="0"/>
          <a:chOff y="0" x="0"/>
          <a:chExt cy="0" cx="0"/>
        </a:xfrm>
      </p:grpSpPr>
      <p:sp>
        <p:nvSpPr>
          <p:cNvPr id="2095" name="Shape 2095"/>
          <p:cNvSpPr txBox="1"/>
          <p:nvPr>
            <p:ph type="title"/>
          </p:nvPr>
        </p:nvSpPr>
        <p:spPr>
          <a:xfrm>
            <a:off y="0" x="0"/>
            <a:ext cy="914400" cx="9144000"/>
          </a:xfrm>
          <a:prstGeom prst="rect">
            <a:avLst/>
          </a:prstGeom>
          <a:noFill/>
          <a:ln>
            <a:noFill/>
          </a:ln>
        </p:spPr>
        <p:txBody>
          <a:bodyPr bIns="45700" rIns="91425" lIns="91425" tIns="45700" anchor="ctr" anchorCtr="0">
            <a:noAutofit/>
          </a:bodyPr>
          <a:lstStyle/>
          <a:p>
            <a:pPr algn="ctr" rtl="0" lvl="0" marR="0" indent="0" marL="0">
              <a:spcBef>
                <a:spcPts val="0"/>
              </a:spcBef>
              <a:buClr>
                <a:srgbClr val="0000CC"/>
              </a:buClr>
              <a:buSzPct val="25000"/>
              <a:buFont typeface="Calibri"/>
              <a:buNone/>
            </a:pPr>
            <a:r>
              <a:rPr strike="noStrike" u="none" b="1" cap="none" baseline="0" sz="4000" lang="en" i="0">
                <a:solidFill>
                  <a:srgbClr val="0000CC"/>
                </a:solidFill>
                <a:latin typeface="Calibri"/>
                <a:ea typeface="Calibri"/>
                <a:cs typeface="Calibri"/>
                <a:sym typeface="Calibri"/>
              </a:rPr>
              <a:t>Data Center Transport Requirements</a:t>
            </a:r>
          </a:p>
        </p:txBody>
      </p:sp>
      <p:sp>
        <p:nvSpPr>
          <p:cNvPr id="2096" name="Shape 2096"/>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sp>
        <p:nvSpPr>
          <p:cNvPr id="2097" name="Shape 2097"/>
          <p:cNvSpPr/>
          <p:nvPr/>
        </p:nvSpPr>
        <p:spPr>
          <a:xfrm>
            <a:off y="1447800" x="381000"/>
            <a:ext cy="3505200" cx="8839199"/>
          </a:xfrm>
          <a:prstGeom prst="rect">
            <a:avLst/>
          </a:prstGeom>
          <a:noFill/>
          <a:ln>
            <a:noFill/>
          </a:ln>
        </p:spPr>
        <p:txBody>
          <a:bodyPr bIns="45700" rIns="91425" lIns="91425" tIns="45700" anchor="t" anchorCtr="0">
            <a:noAutofit/>
          </a:bodyPr>
          <a:lstStyle/>
          <a:p>
            <a:pPr algn="l" rtl="0" lvl="0" marR="0" indent="-342900" marL="342900">
              <a:spcBef>
                <a:spcPts val="0"/>
              </a:spcBef>
              <a:buClr>
                <a:srgbClr val="0000CC"/>
              </a:buClr>
              <a:buSzPct val="100000"/>
              <a:buFont typeface="Calibri"/>
              <a:buAutoNum type="arabicPeriod"/>
            </a:pPr>
            <a:r>
              <a:rPr strike="noStrike" u="none" b="1" cap="none" baseline="0" sz="2800" lang="en" i="0">
                <a:solidFill>
                  <a:srgbClr val="0000CC"/>
                </a:solidFill>
                <a:latin typeface="Calibri"/>
                <a:ea typeface="Calibri"/>
                <a:cs typeface="Calibri"/>
                <a:sym typeface="Calibri"/>
              </a:rPr>
              <a:t> High Burst Tolerance</a:t>
            </a:r>
          </a:p>
          <a:p>
            <a:pPr algn="l" rtl="0" lvl="1" marR="0" indent="-285750" marL="742950">
              <a:spcBef>
                <a:spcPts val="600"/>
              </a:spcBef>
              <a:buClr>
                <a:srgbClr val="000000"/>
              </a:buClr>
              <a:buSzPct val="100000"/>
              <a:buFont typeface="Calibri"/>
              <a:buChar char="–"/>
            </a:pPr>
            <a:r>
              <a:rPr strike="noStrike" u="none" b="0" cap="none" baseline="0" sz="2400" lang="en" i="0">
                <a:solidFill>
                  <a:srgbClr val="000000"/>
                </a:solidFill>
                <a:latin typeface="Calibri"/>
                <a:ea typeface="Calibri"/>
                <a:cs typeface="Calibri"/>
                <a:sym typeface="Calibri"/>
              </a:rPr>
              <a:t>Incast due to Partition/Aggregate is common.</a:t>
            </a:r>
          </a:p>
          <a:p>
            <a:pPr algn="l" rtl="0" lvl="1" marR="0" indent="-285750" marL="742950">
              <a:spcBef>
                <a:spcPts val="350"/>
              </a:spcBef>
              <a:buNone/>
            </a:pPr>
            <a:r>
              <a:t/>
            </a:r>
            <a:endParaRPr strike="noStrike" u="none" b="0" cap="none" baseline="0" sz="1400" i="0">
              <a:solidFill>
                <a:srgbClr val="000000"/>
              </a:solidFill>
              <a:latin typeface="Calibri"/>
              <a:ea typeface="Calibri"/>
              <a:cs typeface="Calibri"/>
              <a:sym typeface="Calibri"/>
            </a:endParaRPr>
          </a:p>
          <a:p>
            <a:pPr algn="l" rtl="0" lvl="0" marR="0" indent="-342900" marL="342900">
              <a:spcBef>
                <a:spcPts val="560"/>
              </a:spcBef>
              <a:buClr>
                <a:srgbClr val="0000CC"/>
              </a:buClr>
              <a:buSzPct val="100000"/>
              <a:buFont typeface="Calibri"/>
              <a:buAutoNum type="arabicPeriod"/>
            </a:pPr>
            <a:r>
              <a:rPr strike="noStrike" u="none" b="1" cap="none" baseline="0" sz="2800" lang="en" i="0">
                <a:solidFill>
                  <a:srgbClr val="0000CC"/>
                </a:solidFill>
                <a:latin typeface="Calibri"/>
                <a:ea typeface="Calibri"/>
                <a:cs typeface="Calibri"/>
                <a:sym typeface="Calibri"/>
              </a:rPr>
              <a:t> Low Latency</a:t>
            </a:r>
          </a:p>
          <a:p>
            <a:pPr algn="l" rtl="0" lvl="1" marR="0" indent="-285750" marL="742950">
              <a:spcBef>
                <a:spcPts val="600"/>
              </a:spcBef>
              <a:buClr>
                <a:srgbClr val="000000"/>
              </a:buClr>
              <a:buSzPct val="100000"/>
              <a:buFont typeface="Calibri"/>
              <a:buChar char="–"/>
            </a:pPr>
            <a:r>
              <a:rPr strike="noStrike" u="none" b="0" cap="none" baseline="0" sz="2400" lang="en" i="0">
                <a:solidFill>
                  <a:srgbClr val="000000"/>
                </a:solidFill>
                <a:latin typeface="Calibri"/>
                <a:ea typeface="Calibri"/>
                <a:cs typeface="Calibri"/>
                <a:sym typeface="Calibri"/>
              </a:rPr>
              <a:t>Short flows, queries</a:t>
            </a:r>
          </a:p>
          <a:p>
            <a:pPr algn="l" rtl="0" lvl="0" marR="0" indent="-342900" marL="342900">
              <a:spcBef>
                <a:spcPts val="280"/>
              </a:spcBef>
              <a:buNone/>
            </a:pPr>
            <a:r>
              <a:t/>
            </a:r>
            <a:endParaRPr strike="noStrike" u="none" b="1" cap="none" baseline="0" sz="1400" i="0">
              <a:solidFill>
                <a:srgbClr val="3366CC"/>
              </a:solidFill>
              <a:latin typeface="Calibri"/>
              <a:ea typeface="Calibri"/>
              <a:cs typeface="Calibri"/>
              <a:sym typeface="Calibri"/>
            </a:endParaRPr>
          </a:p>
          <a:p>
            <a:pPr algn="l" rtl="0" lvl="0" marR="0" indent="-342900" marL="342900">
              <a:spcBef>
                <a:spcPts val="560"/>
              </a:spcBef>
              <a:buSzPct val="25000"/>
              <a:buNone/>
            </a:pPr>
            <a:r>
              <a:rPr strike="noStrike" u="none" b="1" cap="none" baseline="0" sz="2800" lang="en" i="0">
                <a:solidFill>
                  <a:srgbClr val="0000CC"/>
                </a:solidFill>
                <a:latin typeface="Calibri"/>
                <a:ea typeface="Calibri"/>
                <a:cs typeface="Calibri"/>
                <a:sym typeface="Calibri"/>
              </a:rPr>
              <a:t>3. High Throughput </a:t>
            </a:r>
          </a:p>
          <a:p>
            <a:pPr algn="l" rtl="0" lvl="1" marR="0" indent="-285750" marL="742950">
              <a:spcBef>
                <a:spcPts val="600"/>
              </a:spcBef>
              <a:buClr>
                <a:srgbClr val="000000"/>
              </a:buClr>
              <a:buSzPct val="100000"/>
              <a:buFont typeface="Calibri"/>
              <a:buChar char="–"/>
            </a:pPr>
            <a:r>
              <a:rPr strike="noStrike" u="none" b="0" cap="none" baseline="0" sz="2400" lang="en" i="0">
                <a:solidFill>
                  <a:srgbClr val="000000"/>
                </a:solidFill>
                <a:latin typeface="Calibri"/>
                <a:ea typeface="Calibri"/>
                <a:cs typeface="Calibri"/>
                <a:sym typeface="Calibri"/>
              </a:rPr>
              <a:t>Continuous data updates, large file transfers</a:t>
            </a:r>
          </a:p>
          <a:p>
            <a:pPr algn="l" rtl="0" lvl="1" marR="0" indent="-285750" marL="742950">
              <a:spcBef>
                <a:spcPts val="600"/>
              </a:spcBef>
              <a:buNone/>
            </a:pPr>
            <a:r>
              <a:t/>
            </a:r>
            <a:endParaRPr strike="noStrike" u="none" b="0" cap="none" baseline="0" sz="2400" i="0">
              <a:solidFill>
                <a:srgbClr val="000000"/>
              </a:solidFill>
              <a:latin typeface="Calibri"/>
              <a:ea typeface="Calibri"/>
              <a:cs typeface="Calibri"/>
              <a:sym typeface="Calibri"/>
            </a:endParaRPr>
          </a:p>
          <a:p>
            <a:pPr algn="l" rtl="0" lvl="0" marR="0" indent="-342900" marL="342900">
              <a:spcBef>
                <a:spcPts val="480"/>
              </a:spcBef>
              <a:buNone/>
            </a:pPr>
            <a:r>
              <a:t/>
            </a:r>
            <a:endParaRPr strike="noStrike" u="sng" b="0" cap="none" baseline="0" sz="2400" i="0">
              <a:solidFill>
                <a:srgbClr val="FF0000"/>
              </a:solidFill>
              <a:latin typeface="Calibri"/>
              <a:ea typeface="Calibri"/>
              <a:cs typeface="Calibri"/>
              <a:sym typeface="Calibri"/>
            </a:endParaRPr>
          </a:p>
        </p:txBody>
      </p:sp>
      <p:sp>
        <p:nvSpPr>
          <p:cNvPr id="2098" name="Shape 2098"/>
          <p:cNvSpPr/>
          <p:nvPr/>
        </p:nvSpPr>
        <p:spPr>
          <a:xfrm>
            <a:off y="5257800" x="914400"/>
            <a:ext cy="914400" cx="7619999"/>
          </a:xfrm>
          <a:prstGeom prst="roundRect">
            <a:avLst>
              <a:gd fmla="val 16667" name="adj"/>
            </a:avLst>
          </a:prstGeom>
          <a:solidFill>
            <a:schemeClr val="lt1"/>
          </a:solidFill>
          <a:ln>
            <a:noFill/>
          </a:ln>
        </p:spPr>
        <p:txBody>
          <a:bodyPr bIns="45700" rIns="91425" lIns="91425" tIns="45700" anchor="ctr" anchorCtr="0">
            <a:noAutofit/>
          </a:bodyPr>
          <a:lstStyle/>
          <a:p>
            <a:pPr algn="ctr" rtl="0" lvl="0" marR="0" indent="-342900" marL="342900">
              <a:spcBef>
                <a:spcPts val="0"/>
              </a:spcBef>
              <a:spcAft>
                <a:spcPts val="0"/>
              </a:spcAft>
              <a:buSzPct val="25000"/>
              <a:buNone/>
            </a:pPr>
            <a:r>
              <a:rPr strike="noStrike" u="none" b="1" cap="none" baseline="0" sz="2800" lang="en" i="0">
                <a:solidFill>
                  <a:srgbClr val="FF0000"/>
                </a:solidFill>
                <a:latin typeface="Calibri"/>
                <a:ea typeface="Calibri"/>
                <a:cs typeface="Calibri"/>
                <a:sym typeface="Calibri"/>
              </a:rPr>
              <a:t>The challenge is to achieve these three together.</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98"/>
                                        </p:tgtEl>
                                        <p:attrNameLst>
                                          <p:attrName>style.visibility</p:attrName>
                                        </p:attrNameLst>
                                      </p:cBhvr>
                                      <p:to>
                                        <p:strVal val="visible"/>
                                      </p:to>
                                    </p:set>
                                    <p:animEffect transition="in" filter="fade">
                                      <p:cBhvr>
                                        <p:cTn dur="1"/>
                                        <p:tgtEl>
                                          <p:spTgt spid="20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2" name="Shape 2102"/>
        <p:cNvGrpSpPr/>
        <p:nvPr/>
      </p:nvGrpSpPr>
      <p:grpSpPr>
        <a:xfrm>
          <a:off y="0" x="0"/>
          <a:ext cy="0" cx="0"/>
          <a:chOff y="0" x="0"/>
          <a:chExt cy="0" cx="0"/>
        </a:xfrm>
      </p:grpSpPr>
      <p:sp>
        <p:nvSpPr>
          <p:cNvPr id="2103" name="Shape 2103"/>
          <p:cNvSpPr txBox="1"/>
          <p:nvPr/>
        </p:nvSpPr>
        <p:spPr>
          <a:xfrm>
            <a:off y="2653605" x="1752600"/>
            <a:ext cy="1385099" cx="5333999"/>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1" cap="none" baseline="0" sz="4400" lang="en" i="0">
                <a:solidFill>
                  <a:srgbClr val="0000CC"/>
                </a:solidFill>
                <a:latin typeface="Calibri"/>
                <a:ea typeface="Calibri"/>
                <a:cs typeface="Calibri"/>
                <a:sym typeface="Calibri"/>
              </a:rPr>
              <a:t>The DCTCP Algorithm</a:t>
            </a:r>
          </a:p>
          <a:p>
            <a:pPr algn="ctr" rtl="0" lvl="0" marR="0" indent="0" marL="0">
              <a:spcBef>
                <a:spcPts val="0"/>
              </a:spcBef>
              <a:buNone/>
            </a:pPr>
            <a:r>
              <a:t/>
            </a:r>
            <a:endParaRPr strike="noStrike" u="none" b="0" cap="none" baseline="0" sz="4000" i="0">
              <a:solidFill>
                <a:schemeClr val="dk1"/>
              </a:solidFill>
              <a:latin typeface="Calibri"/>
              <a:ea typeface="Calibri"/>
              <a:cs typeface="Calibri"/>
              <a:sym typeface="Calibri"/>
            </a:endParaRPr>
          </a:p>
        </p:txBody>
      </p:sp>
      <p:sp>
        <p:nvSpPr>
          <p:cNvPr id="2104" name="Shape 2104"/>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9" name="Shape 2109"/>
        <p:cNvGrpSpPr/>
        <p:nvPr/>
      </p:nvGrpSpPr>
      <p:grpSpPr>
        <a:xfrm>
          <a:off y="0" x="0"/>
          <a:ext cy="0" cx="0"/>
          <a:chOff y="0" x="0"/>
          <a:chExt cy="0" cx="0"/>
        </a:xfrm>
      </p:grpSpPr>
      <p:grpSp>
        <p:nvGrpSpPr>
          <p:cNvPr id="2110" name="Shape 2110"/>
          <p:cNvGrpSpPr/>
          <p:nvPr/>
        </p:nvGrpSpPr>
        <p:grpSpPr>
          <a:xfrm>
            <a:off y="4419600" x="6583680"/>
            <a:ext cy="274199" cx="274199"/>
            <a:chOff y="2667000" x="6934200"/>
            <a:chExt cy="274199" cx="274199"/>
          </a:xfrm>
        </p:grpSpPr>
        <p:sp>
          <p:nvSpPr>
            <p:cNvPr id="2111" name="Shape 2111"/>
            <p:cNvSpPr/>
            <p:nvPr/>
          </p:nvSpPr>
          <p:spPr>
            <a:xfrm>
              <a:off y="2667000" x="6934200"/>
              <a:ext cy="274199" cx="274199"/>
            </a:xfrm>
            <a:prstGeom prst="rect">
              <a:avLst/>
            </a:prstGeom>
            <a:gradFill>
              <a:gsLst>
                <a:gs pos="0">
                  <a:srgbClr val="000082"/>
                </a:gs>
                <a:gs pos="13000">
                  <a:srgbClr val="0047FF"/>
                </a:gs>
                <a:gs pos="28000">
                  <a:srgbClr val="000082"/>
                </a:gs>
                <a:gs pos="43000">
                  <a:srgbClr val="0047FF"/>
                </a:gs>
                <a:gs pos="58000">
                  <a:srgbClr val="000082"/>
                </a:gs>
                <a:gs pos="72000">
                  <a:srgbClr val="0047FF"/>
                </a:gs>
                <a:gs pos="87000">
                  <a:srgbClr val="000082"/>
                </a:gs>
                <a:gs pos="100000">
                  <a:srgbClr val="0047FF"/>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12" name="Shape 2112"/>
            <p:cNvSpPr/>
            <p:nvPr/>
          </p:nvSpPr>
          <p:spPr>
            <a:xfrm>
              <a:off y="2733675" x="7005638"/>
              <a:ext cy="144900" cx="133199"/>
            </a:xfrm>
            <a:prstGeom prst="ellipse">
              <a:avLst/>
            </a:prstGeom>
            <a:solidFill>
              <a:schemeClr val="lt1"/>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grpSp>
      <p:grpSp>
        <p:nvGrpSpPr>
          <p:cNvPr id="2113" name="Shape 2113"/>
          <p:cNvGrpSpPr/>
          <p:nvPr/>
        </p:nvGrpSpPr>
        <p:grpSpPr>
          <a:xfrm>
            <a:off y="3279647" x="6586728"/>
            <a:ext cy="274199" cx="274199"/>
            <a:chOff y="2667000" x="6934200"/>
            <a:chExt cy="274199" cx="274199"/>
          </a:xfrm>
        </p:grpSpPr>
        <p:sp>
          <p:nvSpPr>
            <p:cNvPr id="2114" name="Shape 2114"/>
            <p:cNvSpPr/>
            <p:nvPr/>
          </p:nvSpPr>
          <p:spPr>
            <a:xfrm>
              <a:off y="2667000" x="6934200"/>
              <a:ext cy="274199" cx="274199"/>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15" name="Shape 2115"/>
            <p:cNvSpPr/>
            <p:nvPr/>
          </p:nvSpPr>
          <p:spPr>
            <a:xfrm>
              <a:off y="2733675" x="7005638"/>
              <a:ext cy="144900" cx="133199"/>
            </a:xfrm>
            <a:prstGeom prst="ellipse">
              <a:avLst/>
            </a:prstGeom>
            <a:solidFill>
              <a:schemeClr val="lt1"/>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grpSp>
      <p:sp>
        <p:nvSpPr>
          <p:cNvPr id="2116" name="Shape 2116"/>
          <p:cNvSpPr/>
          <p:nvPr/>
        </p:nvSpPr>
        <p:spPr>
          <a:xfrm>
            <a:off y="3279648" x="6586728"/>
            <a:ext cy="274199" cx="274199"/>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17" name="Shape 2117"/>
          <p:cNvSpPr/>
          <p:nvPr/>
        </p:nvSpPr>
        <p:spPr>
          <a:xfrm>
            <a:off y="3279648" x="6586728"/>
            <a:ext cy="274199" cx="274199"/>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18" name="Shape 2118"/>
          <p:cNvSpPr txBox="1"/>
          <p:nvPr/>
        </p:nvSpPr>
        <p:spPr>
          <a:xfrm>
            <a:off y="3212067" x="6553200"/>
            <a:ext cy="369299" cx="358200"/>
          </a:xfrm>
          <a:prstGeom prst="rect">
            <a:avLst/>
          </a:prstGeom>
          <a:solidFill>
            <a:schemeClr val="lt1"/>
          </a:solid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pic>
        <p:nvPicPr>
          <p:cNvPr id="2119" name="Shape 2119"/>
          <p:cNvPicPr preferRelativeResize="0"/>
          <p:nvPr/>
        </p:nvPicPr>
        <p:blipFill rotWithShape="1">
          <a:blip r:embed="rId3"/>
          <a:srcRect t="0" b="0" r="0" l="0"/>
          <a:stretch/>
        </p:blipFill>
        <p:spPr>
          <a:xfrm>
            <a:off y="5502671" x="1369844"/>
            <a:ext cy="974400" cx="915299"/>
          </a:xfrm>
          <a:prstGeom prst="rect">
            <a:avLst/>
          </a:prstGeom>
          <a:noFill/>
          <a:ln>
            <a:noFill/>
          </a:ln>
        </p:spPr>
      </p:pic>
      <p:pic>
        <p:nvPicPr>
          <p:cNvPr id="2120" name="Shape 2120"/>
          <p:cNvPicPr preferRelativeResize="0"/>
          <p:nvPr/>
        </p:nvPicPr>
        <p:blipFill rotWithShape="1">
          <a:blip r:embed="rId4"/>
          <a:srcRect t="0" b="0" r="0" l="0"/>
          <a:stretch/>
        </p:blipFill>
        <p:spPr>
          <a:xfrm>
            <a:off y="1708943" x="1370721"/>
            <a:ext cy="974400" cx="915299"/>
          </a:xfrm>
          <a:prstGeom prst="rect">
            <a:avLst/>
          </a:prstGeom>
          <a:noFill/>
          <a:ln>
            <a:noFill/>
          </a:ln>
        </p:spPr>
      </p:pic>
      <p:sp>
        <p:nvSpPr>
          <p:cNvPr id="2121" name="Shape 2121"/>
          <p:cNvSpPr txBox="1"/>
          <p:nvPr>
            <p:ph type="title"/>
          </p:nvPr>
        </p:nvSpPr>
        <p:spPr>
          <a:xfrm>
            <a:off y="0"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rgbClr val="0000CC"/>
              </a:buClr>
              <a:buSzPct val="25000"/>
              <a:buFont typeface="Calibri"/>
              <a:buNone/>
            </a:pPr>
            <a:r>
              <a:rPr strike="noStrike" u="none" b="1" cap="none" baseline="0" sz="4000" lang="en" i="0">
                <a:solidFill>
                  <a:srgbClr val="0000CC"/>
                </a:solidFill>
                <a:latin typeface="Calibri"/>
                <a:ea typeface="Calibri"/>
                <a:cs typeface="Calibri"/>
                <a:sym typeface="Calibri"/>
              </a:rPr>
              <a:t>Review: The TCP/ECN Control Loop</a:t>
            </a:r>
          </a:p>
        </p:txBody>
      </p:sp>
      <p:sp>
        <p:nvSpPr>
          <p:cNvPr id="2122" name="Shape 2122"/>
          <p:cNvSpPr txBox="1"/>
          <p:nvPr>
            <p:ph idx="12" type="sldNum"/>
          </p:nvPr>
        </p:nvSpPr>
        <p:spPr>
          <a:xfrm>
            <a:off y="6356350" x="6592824"/>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lang="en"/>
              <a:t> </a:t>
            </a:r>
          </a:p>
        </p:txBody>
      </p:sp>
      <p:cxnSp>
        <p:nvCxnSpPr>
          <p:cNvPr id="2123" name="Shape 2123"/>
          <p:cNvCxnSpPr/>
          <p:nvPr/>
        </p:nvCxnSpPr>
        <p:spPr>
          <a:xfrm>
            <a:off y="4069257" x="5318101"/>
            <a:ext cy="0" cx="1610400"/>
          </a:xfrm>
          <a:prstGeom prst="straightConnector1">
            <a:avLst/>
          </a:prstGeom>
          <a:noFill/>
          <a:ln w="50800" cap="flat">
            <a:solidFill>
              <a:schemeClr val="dk1"/>
            </a:solidFill>
            <a:prstDash val="solid"/>
            <a:round/>
            <a:headEnd w="med" len="med" type="none"/>
            <a:tailEnd w="med" len="med" type="none"/>
          </a:ln>
        </p:spPr>
      </p:cxnSp>
      <p:cxnSp>
        <p:nvCxnSpPr>
          <p:cNvPr id="2124" name="Shape 2124"/>
          <p:cNvCxnSpPr/>
          <p:nvPr/>
        </p:nvCxnSpPr>
        <p:spPr>
          <a:xfrm>
            <a:off y="2196108" x="2228708"/>
            <a:ext cy="1766400" cx="1675499"/>
          </a:xfrm>
          <a:prstGeom prst="straightConnector1">
            <a:avLst/>
          </a:prstGeom>
          <a:noFill/>
          <a:ln w="50800" cap="flat">
            <a:solidFill>
              <a:schemeClr val="dk1"/>
            </a:solidFill>
            <a:prstDash val="solid"/>
            <a:round/>
            <a:headEnd w="med" len="med" type="none"/>
            <a:tailEnd w="med" len="med" type="none"/>
          </a:ln>
        </p:spPr>
      </p:cxnSp>
      <p:cxnSp>
        <p:nvCxnSpPr>
          <p:cNvPr id="2125" name="Shape 2125"/>
          <p:cNvCxnSpPr/>
          <p:nvPr/>
        </p:nvCxnSpPr>
        <p:spPr>
          <a:xfrm rot="10800000" flipH="1">
            <a:off y="4191035" x="2227831"/>
            <a:ext cy="1798800" cx="1676399"/>
          </a:xfrm>
          <a:prstGeom prst="straightConnector1">
            <a:avLst/>
          </a:prstGeom>
          <a:noFill/>
          <a:ln w="50800" cap="flat">
            <a:solidFill>
              <a:schemeClr val="dk1"/>
            </a:solidFill>
            <a:prstDash val="solid"/>
            <a:round/>
            <a:headEnd w="med" len="med" type="none"/>
            <a:tailEnd w="med" len="med" type="none"/>
          </a:ln>
        </p:spPr>
      </p:cxnSp>
      <p:grpSp>
        <p:nvGrpSpPr>
          <p:cNvPr id="2126" name="Shape 2126"/>
          <p:cNvGrpSpPr/>
          <p:nvPr/>
        </p:nvGrpSpPr>
        <p:grpSpPr>
          <a:xfrm>
            <a:off y="3766343" x="4038599"/>
            <a:ext cy="609600" cx="1295399"/>
            <a:chOff y="480" x="4031"/>
            <a:chExt cy="575" cx="767"/>
          </a:xfrm>
        </p:grpSpPr>
        <p:sp>
          <p:nvSpPr>
            <p:cNvPr id="2127" name="Shape 2127"/>
            <p:cNvSpPr/>
            <p:nvPr/>
          </p:nvSpPr>
          <p:spPr>
            <a:xfrm>
              <a:off y="480" x="4031"/>
              <a:ext cy="575" cx="767"/>
            </a:xfrm>
            <a:custGeom>
              <a:pathLst>
                <a:path w="768" extrusionOk="0" h="576">
                  <a:moveTo>
                    <a:pt y="0" x="0"/>
                  </a:moveTo>
                  <a:lnTo>
                    <a:pt y="0" x="768"/>
                  </a:lnTo>
                  <a:lnTo>
                    <a:pt y="576" x="768"/>
                  </a:lnTo>
                  <a:lnTo>
                    <a:pt y="576" x="0"/>
                  </a:lnTo>
                </a:path>
              </a:pathLst>
            </a:custGeom>
            <a:gradFill>
              <a:gsLst>
                <a:gs pos="0">
                  <a:schemeClr val="lt1"/>
                </a:gs>
                <a:gs pos="100000">
                  <a:schemeClr val="hlink"/>
                </a:gs>
              </a:gsLst>
              <a:lin ang="0" scaled="0"/>
            </a:gradFill>
            <a:ln w="28575" cap="flat">
              <a:solidFill>
                <a:schemeClr val="dk1"/>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rgbClr val="333399"/>
                </a:solidFill>
                <a:latin typeface="Calibri"/>
                <a:ea typeface="Calibri"/>
                <a:cs typeface="Calibri"/>
                <a:sym typeface="Calibri"/>
              </a:endParaRPr>
            </a:p>
          </p:txBody>
        </p:sp>
        <p:cxnSp>
          <p:nvCxnSpPr>
            <p:cNvPr id="2128" name="Shape 2128"/>
            <p:cNvCxnSpPr/>
            <p:nvPr/>
          </p:nvCxnSpPr>
          <p:spPr>
            <a:xfrm>
              <a:off y="653" x="4663"/>
              <a:ext cy="299" cx="0"/>
            </a:xfrm>
            <a:prstGeom prst="straightConnector1">
              <a:avLst/>
            </a:prstGeom>
            <a:gradFill>
              <a:gsLst>
                <a:gs pos="0">
                  <a:schemeClr val="lt1"/>
                </a:gs>
                <a:gs pos="100000">
                  <a:schemeClr val="hlink"/>
                </a:gs>
              </a:gsLst>
              <a:lin ang="0" scaled="0"/>
            </a:gradFill>
            <a:ln w="28575" cap="flat">
              <a:solidFill>
                <a:schemeClr val="dk1"/>
              </a:solidFill>
              <a:prstDash val="solid"/>
              <a:round/>
              <a:headEnd w="med" len="med" type="none"/>
              <a:tailEnd w="med" len="med" type="none"/>
            </a:ln>
          </p:spPr>
        </p:cxnSp>
      </p:grpSp>
      <p:sp>
        <p:nvSpPr>
          <p:cNvPr id="2129" name="Shape 2129"/>
          <p:cNvSpPr/>
          <p:nvPr/>
        </p:nvSpPr>
        <p:spPr>
          <a:xfrm>
            <a:off y="1917191" x="2014727"/>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30" name="Shape 2130"/>
          <p:cNvSpPr txBox="1"/>
          <p:nvPr/>
        </p:nvSpPr>
        <p:spPr>
          <a:xfrm>
            <a:off y="1251744" x="1141244"/>
            <a:ext cy="369299" cx="12954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1800" lang="en" i="0">
                <a:solidFill>
                  <a:schemeClr val="dk1"/>
                </a:solidFill>
                <a:latin typeface="Calibri"/>
                <a:ea typeface="Calibri"/>
                <a:cs typeface="Calibri"/>
                <a:sym typeface="Calibri"/>
              </a:rPr>
              <a:t>Sender 1</a:t>
            </a:r>
          </a:p>
        </p:txBody>
      </p:sp>
      <p:sp>
        <p:nvSpPr>
          <p:cNvPr id="2131" name="Shape 2131"/>
          <p:cNvSpPr txBox="1"/>
          <p:nvPr/>
        </p:nvSpPr>
        <p:spPr>
          <a:xfrm>
            <a:off y="5061744" x="1141244"/>
            <a:ext cy="369299" cx="10667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1800" lang="en" i="0">
                <a:solidFill>
                  <a:schemeClr val="dk1"/>
                </a:solidFill>
                <a:latin typeface="Calibri"/>
                <a:ea typeface="Calibri"/>
                <a:cs typeface="Calibri"/>
                <a:sym typeface="Calibri"/>
              </a:rPr>
              <a:t>Sender 2</a:t>
            </a:r>
          </a:p>
        </p:txBody>
      </p:sp>
      <p:sp>
        <p:nvSpPr>
          <p:cNvPr id="2132" name="Shape 2132"/>
          <p:cNvSpPr txBox="1"/>
          <p:nvPr/>
        </p:nvSpPr>
        <p:spPr>
          <a:xfrm>
            <a:off y="3048000" x="6856243"/>
            <a:ext cy="369299" cx="11447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1800" lang="en" i="0">
                <a:solidFill>
                  <a:schemeClr val="dk1"/>
                </a:solidFill>
                <a:latin typeface="Calibri"/>
                <a:ea typeface="Calibri"/>
                <a:cs typeface="Calibri"/>
                <a:sym typeface="Calibri"/>
              </a:rPr>
              <a:t>Receiver</a:t>
            </a:r>
          </a:p>
        </p:txBody>
      </p:sp>
      <p:sp>
        <p:nvSpPr>
          <p:cNvPr id="2133" name="Shape 2133"/>
          <p:cNvSpPr/>
          <p:nvPr/>
        </p:nvSpPr>
        <p:spPr>
          <a:xfrm>
            <a:off y="3279648" x="6586728"/>
            <a:ext cy="274199" cx="274199"/>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34" name="Shape 2134"/>
          <p:cNvSpPr/>
          <p:nvPr/>
        </p:nvSpPr>
        <p:spPr>
          <a:xfrm>
            <a:off y="5749289" x="2017775"/>
            <a:ext cy="594300" cx="192000"/>
          </a:xfrm>
          <a:prstGeom prst="rect">
            <a:avLst/>
          </a:prstGeom>
          <a:gradFill>
            <a:gsLst>
              <a:gs pos="0">
                <a:srgbClr val="000082"/>
              </a:gs>
              <a:gs pos="13000">
                <a:srgbClr val="0047FF"/>
              </a:gs>
              <a:gs pos="28000">
                <a:srgbClr val="000082"/>
              </a:gs>
              <a:gs pos="43000">
                <a:srgbClr val="0047FF"/>
              </a:gs>
              <a:gs pos="58000">
                <a:srgbClr val="000082"/>
              </a:gs>
              <a:gs pos="72000">
                <a:srgbClr val="0047FF"/>
              </a:gs>
              <a:gs pos="87000">
                <a:srgbClr val="000082"/>
              </a:gs>
              <a:gs pos="100000">
                <a:srgbClr val="0047FF"/>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35" name="Shape 2135"/>
          <p:cNvSpPr/>
          <p:nvPr/>
        </p:nvSpPr>
        <p:spPr>
          <a:xfrm>
            <a:off y="1917191" x="2014727"/>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36" name="Shape 2136"/>
          <p:cNvSpPr/>
          <p:nvPr/>
        </p:nvSpPr>
        <p:spPr>
          <a:xfrm>
            <a:off y="1917191" x="2014727"/>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37" name="Shape 2137"/>
          <p:cNvSpPr/>
          <p:nvPr/>
        </p:nvSpPr>
        <p:spPr>
          <a:xfrm>
            <a:off y="1917191" x="2014727"/>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38" name="Shape 2138"/>
          <p:cNvSpPr/>
          <p:nvPr/>
        </p:nvSpPr>
        <p:spPr>
          <a:xfrm>
            <a:off y="1917191" x="2014727"/>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39" name="Shape 2139"/>
          <p:cNvSpPr/>
          <p:nvPr/>
        </p:nvSpPr>
        <p:spPr>
          <a:xfrm>
            <a:off y="1917191" x="2014727"/>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40" name="Shape 2140"/>
          <p:cNvSpPr/>
          <p:nvPr/>
        </p:nvSpPr>
        <p:spPr>
          <a:xfrm>
            <a:off y="1917191" x="2014727"/>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41" name="Shape 2141"/>
          <p:cNvSpPr/>
          <p:nvPr/>
        </p:nvSpPr>
        <p:spPr>
          <a:xfrm>
            <a:off y="1917191" x="2014727"/>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42" name="Shape 2142"/>
          <p:cNvSpPr/>
          <p:nvPr/>
        </p:nvSpPr>
        <p:spPr>
          <a:xfrm>
            <a:off y="1917191" x="2014727"/>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43" name="Shape 2143"/>
          <p:cNvSpPr/>
          <p:nvPr/>
        </p:nvSpPr>
        <p:spPr>
          <a:xfrm>
            <a:off y="1917191" x="2014727"/>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44" name="Shape 2144"/>
          <p:cNvSpPr/>
          <p:nvPr/>
        </p:nvSpPr>
        <p:spPr>
          <a:xfrm>
            <a:off y="1917191" x="2014727"/>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45" name="Shape 2145"/>
          <p:cNvSpPr/>
          <p:nvPr/>
        </p:nvSpPr>
        <p:spPr>
          <a:xfrm>
            <a:off y="1917191" x="2014727"/>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46" name="Shape 2146"/>
          <p:cNvSpPr/>
          <p:nvPr/>
        </p:nvSpPr>
        <p:spPr>
          <a:xfrm>
            <a:off y="1917191" x="2014727"/>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47" name="Shape 2147"/>
          <p:cNvSpPr/>
          <p:nvPr/>
        </p:nvSpPr>
        <p:spPr>
          <a:xfrm>
            <a:off y="1917191" x="2014727"/>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48" name="Shape 2148"/>
          <p:cNvSpPr/>
          <p:nvPr/>
        </p:nvSpPr>
        <p:spPr>
          <a:xfrm>
            <a:off y="3279648" x="6586728"/>
            <a:ext cy="274199" cx="274199"/>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49" name="Shape 2149"/>
          <p:cNvSpPr/>
          <p:nvPr/>
        </p:nvSpPr>
        <p:spPr>
          <a:xfrm>
            <a:off y="3279648" x="6586728"/>
            <a:ext cy="274199" cx="274199"/>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50" name="Shape 2150"/>
          <p:cNvSpPr/>
          <p:nvPr/>
        </p:nvSpPr>
        <p:spPr>
          <a:xfrm>
            <a:off y="3279648" x="6586728"/>
            <a:ext cy="274199" cx="274199"/>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51" name="Shape 2151"/>
          <p:cNvSpPr/>
          <p:nvPr/>
        </p:nvSpPr>
        <p:spPr>
          <a:xfrm>
            <a:off y="3279648" x="6586728"/>
            <a:ext cy="274199" cx="274199"/>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52" name="Shape 2152"/>
          <p:cNvSpPr/>
          <p:nvPr/>
        </p:nvSpPr>
        <p:spPr>
          <a:xfrm>
            <a:off y="3279648" x="6586728"/>
            <a:ext cy="274199" cx="274199"/>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53" name="Shape 2153"/>
          <p:cNvSpPr/>
          <p:nvPr/>
        </p:nvSpPr>
        <p:spPr>
          <a:xfrm>
            <a:off y="3279648" x="6586728"/>
            <a:ext cy="274199" cx="274199"/>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54" name="Shape 2154"/>
          <p:cNvSpPr/>
          <p:nvPr/>
        </p:nvSpPr>
        <p:spPr>
          <a:xfrm>
            <a:off y="3279648" x="6586728"/>
            <a:ext cy="274199" cx="274199"/>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55" name="Shape 2155"/>
          <p:cNvSpPr/>
          <p:nvPr/>
        </p:nvSpPr>
        <p:spPr>
          <a:xfrm>
            <a:off y="3279648" x="6586728"/>
            <a:ext cy="274199" cx="274199"/>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56" name="Shape 2156"/>
          <p:cNvSpPr/>
          <p:nvPr/>
        </p:nvSpPr>
        <p:spPr>
          <a:xfrm>
            <a:off y="3279648" x="6586728"/>
            <a:ext cy="274199" cx="274199"/>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57" name="Shape 2157"/>
          <p:cNvSpPr/>
          <p:nvPr/>
        </p:nvSpPr>
        <p:spPr>
          <a:xfrm>
            <a:off y="3279648" x="6586728"/>
            <a:ext cy="274199" cx="274199"/>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58" name="Shape 2158"/>
          <p:cNvSpPr/>
          <p:nvPr/>
        </p:nvSpPr>
        <p:spPr>
          <a:xfrm>
            <a:off y="3279648" x="6586728"/>
            <a:ext cy="274199" cx="274199"/>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59" name="Shape 2159"/>
          <p:cNvSpPr/>
          <p:nvPr/>
        </p:nvSpPr>
        <p:spPr>
          <a:xfrm>
            <a:off y="3279648" x="6586728"/>
            <a:ext cy="274199" cx="274199"/>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60" name="Shape 2160"/>
          <p:cNvSpPr/>
          <p:nvPr/>
        </p:nvSpPr>
        <p:spPr>
          <a:xfrm>
            <a:off y="1917191" x="2017775"/>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61" name="Shape 2161"/>
          <p:cNvSpPr/>
          <p:nvPr/>
        </p:nvSpPr>
        <p:spPr>
          <a:xfrm>
            <a:off y="1917191" x="2017775"/>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62" name="Shape 2162"/>
          <p:cNvSpPr/>
          <p:nvPr/>
        </p:nvSpPr>
        <p:spPr>
          <a:xfrm>
            <a:off y="1917191" x="2017775"/>
            <a:ext cy="594300" cx="192000"/>
          </a:xfrm>
          <a:prstGeom prst="rect">
            <a:avLst/>
          </a:prstGeom>
          <a:gradFill>
            <a:gsLst>
              <a:gs pos="0">
                <a:srgbClr val="AF3C0E"/>
              </a:gs>
              <a:gs pos="50000">
                <a:srgbClr val="F75615"/>
              </a:gs>
              <a:gs pos="100000">
                <a:srgbClr val="AF3C0E"/>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63" name="Shape 2163"/>
          <p:cNvSpPr/>
          <p:nvPr/>
        </p:nvSpPr>
        <p:spPr>
          <a:xfrm>
            <a:off y="5748528" x="2017775"/>
            <a:ext cy="594300" cx="192000"/>
          </a:xfrm>
          <a:prstGeom prst="rect">
            <a:avLst/>
          </a:prstGeom>
          <a:gradFill>
            <a:gsLst>
              <a:gs pos="0">
                <a:srgbClr val="000082"/>
              </a:gs>
              <a:gs pos="13000">
                <a:srgbClr val="0047FF"/>
              </a:gs>
              <a:gs pos="28000">
                <a:srgbClr val="000082"/>
              </a:gs>
              <a:gs pos="43000">
                <a:srgbClr val="0047FF"/>
              </a:gs>
              <a:gs pos="58000">
                <a:srgbClr val="000082"/>
              </a:gs>
              <a:gs pos="72000">
                <a:srgbClr val="0047FF"/>
              </a:gs>
              <a:gs pos="87000">
                <a:srgbClr val="000082"/>
              </a:gs>
              <a:gs pos="100000">
                <a:srgbClr val="0047FF"/>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pic>
        <p:nvPicPr>
          <p:cNvPr id="2164" name="Shape 2164"/>
          <p:cNvPicPr preferRelativeResize="0"/>
          <p:nvPr/>
        </p:nvPicPr>
        <p:blipFill rotWithShape="1">
          <a:blip r:embed="rId5"/>
          <a:srcRect t="0" b="0" r="0" l="0"/>
          <a:stretch/>
        </p:blipFill>
        <p:spPr>
          <a:xfrm>
            <a:off y="3534337" x="6852200"/>
            <a:ext cy="1102799" cx="1148699"/>
          </a:xfrm>
          <a:prstGeom prst="rect">
            <a:avLst/>
          </a:prstGeom>
          <a:noFill/>
          <a:ln>
            <a:noFill/>
          </a:ln>
        </p:spPr>
      </p:pic>
      <p:sp>
        <p:nvSpPr>
          <p:cNvPr id="2165" name="Shape 2165"/>
          <p:cNvSpPr/>
          <p:nvPr/>
        </p:nvSpPr>
        <p:spPr>
          <a:xfrm>
            <a:off y="3962400" x="4514850"/>
            <a:ext cy="144900" cx="133199"/>
          </a:xfrm>
          <a:prstGeom prst="ellipse">
            <a:avLst/>
          </a:prstGeom>
          <a:solidFill>
            <a:schemeClr val="lt1"/>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sp>
        <p:nvSpPr>
          <p:cNvPr id="2166" name="Shape 2166"/>
          <p:cNvSpPr/>
          <p:nvPr/>
        </p:nvSpPr>
        <p:spPr>
          <a:xfrm>
            <a:off y="3962400" x="4307871"/>
            <a:ext cy="144900" cx="133199"/>
          </a:xfrm>
          <a:prstGeom prst="ellipse">
            <a:avLst/>
          </a:prstGeom>
          <a:solidFill>
            <a:schemeClr val="lt1"/>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grpSp>
        <p:nvGrpSpPr>
          <p:cNvPr id="2167" name="Shape 2167"/>
          <p:cNvGrpSpPr/>
          <p:nvPr/>
        </p:nvGrpSpPr>
        <p:grpSpPr>
          <a:xfrm>
            <a:off y="2819400" x="3581400"/>
            <a:ext cy="1143865" cx="2133599"/>
            <a:chOff y="2667000" x="3962400"/>
            <a:chExt cy="1143865" cx="2133599"/>
          </a:xfrm>
        </p:grpSpPr>
        <p:cxnSp>
          <p:nvCxnSpPr>
            <p:cNvPr id="2168" name="Shape 2168"/>
            <p:cNvCxnSpPr/>
            <p:nvPr/>
          </p:nvCxnSpPr>
          <p:spPr>
            <a:xfrm rot="10800000" flipH="1">
              <a:off y="3358619" x="4501410"/>
              <a:ext cy="110400" cx="792600"/>
            </a:xfrm>
            <a:prstGeom prst="straightConnector1">
              <a:avLst/>
            </a:prstGeom>
            <a:noFill/>
            <a:ln w="38100" cap="flat">
              <a:solidFill>
                <a:srgbClr val="FF0000"/>
              </a:solidFill>
              <a:prstDash val="solid"/>
              <a:round/>
              <a:headEnd w="med" len="med" type="none"/>
              <a:tailEnd w="lg" len="lg" type="stealth"/>
            </a:ln>
          </p:spPr>
        </p:cxnSp>
        <p:cxnSp>
          <p:nvCxnSpPr>
            <p:cNvPr id="2169" name="Shape 2169"/>
            <p:cNvCxnSpPr/>
            <p:nvPr/>
          </p:nvCxnSpPr>
          <p:spPr>
            <a:xfrm rot="5400000">
              <a:off y="3370765" x="4403363"/>
              <a:ext cy="84000" cx="796199"/>
            </a:xfrm>
            <a:prstGeom prst="straightConnector1">
              <a:avLst/>
            </a:prstGeom>
            <a:noFill/>
            <a:ln w="38100" cap="flat">
              <a:solidFill>
                <a:srgbClr val="FF0000"/>
              </a:solidFill>
              <a:prstDash val="solid"/>
              <a:round/>
              <a:headEnd w="med" len="med" type="none"/>
              <a:tailEnd w="lg" len="lg" type="stealth"/>
            </a:ln>
          </p:spPr>
        </p:cxnSp>
        <p:sp>
          <p:nvSpPr>
            <p:cNvPr id="2170" name="Shape 2170"/>
            <p:cNvSpPr txBox="1"/>
            <p:nvPr/>
          </p:nvSpPr>
          <p:spPr>
            <a:xfrm>
              <a:off y="2667000" x="3962400"/>
              <a:ext cy="400199" cx="21335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000" lang="en" i="0">
                  <a:solidFill>
                    <a:srgbClr val="FF0000"/>
                  </a:solidFill>
                  <a:latin typeface="Calibri"/>
                  <a:ea typeface="Calibri"/>
                  <a:cs typeface="Calibri"/>
                  <a:sym typeface="Calibri"/>
                </a:rPr>
                <a:t>ECN Mark (1 bit)</a:t>
              </a:r>
            </a:p>
          </p:txBody>
        </p:sp>
      </p:grpSp>
      <p:sp>
        <p:nvSpPr>
          <p:cNvPr id="2171" name="Shape 2171"/>
          <p:cNvSpPr/>
          <p:nvPr/>
        </p:nvSpPr>
        <p:spPr>
          <a:xfrm>
            <a:off y="4419600" x="6583679"/>
            <a:ext cy="274199" cx="274199"/>
          </a:xfrm>
          <a:prstGeom prst="rect">
            <a:avLst/>
          </a:prstGeom>
          <a:gradFill>
            <a:gsLst>
              <a:gs pos="0">
                <a:srgbClr val="000082"/>
              </a:gs>
              <a:gs pos="13000">
                <a:srgbClr val="0047FF"/>
              </a:gs>
              <a:gs pos="28000">
                <a:srgbClr val="000082"/>
              </a:gs>
              <a:gs pos="43000">
                <a:srgbClr val="0047FF"/>
              </a:gs>
              <a:gs pos="58000">
                <a:srgbClr val="000082"/>
              </a:gs>
              <a:gs pos="72000">
                <a:srgbClr val="0047FF"/>
              </a:gs>
              <a:gs pos="87000">
                <a:srgbClr val="000082"/>
              </a:gs>
              <a:gs pos="100000">
                <a:srgbClr val="0047FF"/>
              </a:gs>
            </a:gsLst>
            <a:lin ang="5400012" scaled="0"/>
          </a:grad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rgbClr val="333399"/>
              </a:solidFill>
              <a:latin typeface="Arial"/>
              <a:ea typeface="Arial"/>
              <a:cs typeface="Arial"/>
              <a:sym typeface="Arial"/>
            </a:endParaRPr>
          </a:p>
        </p:txBody>
      </p:sp>
      <p:sp>
        <p:nvSpPr>
          <p:cNvPr id="2172" name="Shape 2172"/>
          <p:cNvSpPr txBox="1"/>
          <p:nvPr/>
        </p:nvSpPr>
        <p:spPr>
          <a:xfrm>
            <a:off y="3279648" x="6586728"/>
            <a:ext cy="369299" cx="293400"/>
          </a:xfrm>
          <a:prstGeom prst="rect">
            <a:avLst/>
          </a:prstGeom>
          <a:solidFill>
            <a:schemeClr val="lt1"/>
          </a:solid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173" name="Shape 2173"/>
          <p:cNvSpPr txBox="1"/>
          <p:nvPr/>
        </p:nvSpPr>
        <p:spPr>
          <a:xfrm>
            <a:off y="4343400" x="6553200"/>
            <a:ext cy="369299" cx="358200"/>
          </a:xfrm>
          <a:prstGeom prst="rect">
            <a:avLst/>
          </a:prstGeom>
          <a:solidFill>
            <a:schemeClr val="lt1"/>
          </a:solidFill>
          <a:ln>
            <a:noFill/>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174" name="Shape 2174"/>
          <p:cNvSpPr txBox="1"/>
          <p:nvPr/>
        </p:nvSpPr>
        <p:spPr>
          <a:xfrm>
            <a:off y="1457979" x="2895600"/>
            <a:ext cy="523200" cx="59435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800" lang="en" i="0">
                <a:solidFill>
                  <a:schemeClr val="dk1"/>
                </a:solidFill>
                <a:latin typeface="Calibri"/>
                <a:ea typeface="Calibri"/>
                <a:cs typeface="Calibri"/>
                <a:sym typeface="Calibri"/>
              </a:rPr>
              <a:t>ECN = Explicit Congestion Notification</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cond evt="onBegin" delay="0">
                          <p:tn val="2"/>
                        </p:cond>
                      </p:stCondLst>
                      <p:childTnLst>
                        <p:par>
                          <p:cTn fill="hold">
                            <p:stCondLst>
                              <p:cond delay="0"/>
                            </p:stCondLst>
                            <p:childTnLst>
                              <p:par>
                                <p:cTn presetID="10" fill="hold" presetSubtype="0" presetClass="exit" nodeType="afterEffect">
                                  <p:stCondLst>
                                    <p:cond delay="0"/>
                                  </p:stCondLst>
                                  <p:childTnLst>
                                    <p:animEffect transition="out" filter="fade">
                                      <p:cBhvr>
                                        <p:cTn dur="300"/>
                                        <p:tgtEl>
                                          <p:spTgt spid="2172"/>
                                        </p:tgtEl>
                                      </p:cBhvr>
                                    </p:animEffect>
                                    <p:set>
                                      <p:cBhvr>
                                        <p:cTn dur="1" fill="hold">
                                          <p:stCondLst>
                                            <p:cond delay="300"/>
                                          </p:stCondLst>
                                        </p:cTn>
                                        <p:tgtEl>
                                          <p:spTgt spid="2172"/>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300"/>
                                        <p:tgtEl>
                                          <p:spTgt spid="2129"/>
                                        </p:tgtEl>
                                      </p:cBhvr>
                                    </p:animEffect>
                                    <p:set>
                                      <p:cBhvr>
                                        <p:cTn dur="1" fill="hold">
                                          <p:stCondLst>
                                            <p:cond delay="300"/>
                                          </p:stCondLst>
                                        </p:cTn>
                                        <p:tgtEl>
                                          <p:spTgt spid="2129"/>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300"/>
                                        <p:tgtEl>
                                          <p:spTgt spid="2135"/>
                                        </p:tgtEl>
                                      </p:cBhvr>
                                    </p:animEffect>
                                    <p:set>
                                      <p:cBhvr>
                                        <p:cTn dur="1" fill="hold">
                                          <p:stCondLst>
                                            <p:cond delay="300"/>
                                          </p:stCondLst>
                                        </p:cTn>
                                        <p:tgtEl>
                                          <p:spTgt spid="2135"/>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300"/>
                                        <p:tgtEl>
                                          <p:spTgt spid="2136"/>
                                        </p:tgtEl>
                                      </p:cBhvr>
                                    </p:animEffect>
                                    <p:set>
                                      <p:cBhvr>
                                        <p:cTn dur="1" fill="hold">
                                          <p:stCondLst>
                                            <p:cond delay="300"/>
                                          </p:stCondLst>
                                        </p:cTn>
                                        <p:tgtEl>
                                          <p:spTgt spid="2136"/>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300"/>
                                        <p:tgtEl>
                                          <p:spTgt spid="2137"/>
                                        </p:tgtEl>
                                      </p:cBhvr>
                                    </p:animEffect>
                                    <p:set>
                                      <p:cBhvr>
                                        <p:cTn dur="1" fill="hold">
                                          <p:stCondLst>
                                            <p:cond delay="300"/>
                                          </p:stCondLst>
                                        </p:cTn>
                                        <p:tgtEl>
                                          <p:spTgt spid="2137"/>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300"/>
                                        <p:tgtEl>
                                          <p:spTgt spid="2138"/>
                                        </p:tgtEl>
                                      </p:cBhvr>
                                    </p:animEffect>
                                    <p:set>
                                      <p:cBhvr>
                                        <p:cTn dur="1" fill="hold">
                                          <p:stCondLst>
                                            <p:cond delay="300"/>
                                          </p:stCondLst>
                                        </p:cTn>
                                        <p:tgtEl>
                                          <p:spTgt spid="2138"/>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300"/>
                                        <p:tgtEl>
                                          <p:spTgt spid="2139"/>
                                        </p:tgtEl>
                                      </p:cBhvr>
                                    </p:animEffect>
                                    <p:set>
                                      <p:cBhvr>
                                        <p:cTn dur="1" fill="hold">
                                          <p:stCondLst>
                                            <p:cond delay="300"/>
                                          </p:stCondLst>
                                        </p:cTn>
                                        <p:tgtEl>
                                          <p:spTgt spid="2139"/>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300"/>
                                        <p:tgtEl>
                                          <p:spTgt spid="2140"/>
                                        </p:tgtEl>
                                      </p:cBhvr>
                                    </p:animEffect>
                                    <p:set>
                                      <p:cBhvr>
                                        <p:cTn dur="1" fill="hold">
                                          <p:stCondLst>
                                            <p:cond delay="300"/>
                                          </p:stCondLst>
                                        </p:cTn>
                                        <p:tgtEl>
                                          <p:spTgt spid="2140"/>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300"/>
                                        <p:tgtEl>
                                          <p:spTgt spid="2141"/>
                                        </p:tgtEl>
                                      </p:cBhvr>
                                    </p:animEffect>
                                    <p:set>
                                      <p:cBhvr>
                                        <p:cTn dur="1" fill="hold">
                                          <p:stCondLst>
                                            <p:cond delay="300"/>
                                          </p:stCondLst>
                                        </p:cTn>
                                        <p:tgtEl>
                                          <p:spTgt spid="2141"/>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300"/>
                                        <p:tgtEl>
                                          <p:spTgt spid="2142"/>
                                        </p:tgtEl>
                                      </p:cBhvr>
                                    </p:animEffect>
                                    <p:set>
                                      <p:cBhvr>
                                        <p:cTn dur="1" fill="hold">
                                          <p:stCondLst>
                                            <p:cond delay="300"/>
                                          </p:stCondLst>
                                        </p:cTn>
                                        <p:tgtEl>
                                          <p:spTgt spid="2142"/>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300"/>
                                        <p:tgtEl>
                                          <p:spTgt spid="2143"/>
                                        </p:tgtEl>
                                      </p:cBhvr>
                                    </p:animEffect>
                                    <p:set>
                                      <p:cBhvr>
                                        <p:cTn dur="1" fill="hold">
                                          <p:stCondLst>
                                            <p:cond delay="300"/>
                                          </p:stCondLst>
                                        </p:cTn>
                                        <p:tgtEl>
                                          <p:spTgt spid="2143"/>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300"/>
                                        <p:tgtEl>
                                          <p:spTgt spid="2144"/>
                                        </p:tgtEl>
                                      </p:cBhvr>
                                    </p:animEffect>
                                    <p:set>
                                      <p:cBhvr>
                                        <p:cTn dur="1" fill="hold">
                                          <p:stCondLst>
                                            <p:cond delay="300"/>
                                          </p:stCondLst>
                                        </p:cTn>
                                        <p:tgtEl>
                                          <p:spTgt spid="2144"/>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300"/>
                                        <p:tgtEl>
                                          <p:spTgt spid="2145"/>
                                        </p:tgtEl>
                                      </p:cBhvr>
                                    </p:animEffect>
                                    <p:set>
                                      <p:cBhvr>
                                        <p:cTn dur="1" fill="hold">
                                          <p:stCondLst>
                                            <p:cond delay="300"/>
                                          </p:stCondLst>
                                        </p:cTn>
                                        <p:tgtEl>
                                          <p:spTgt spid="2145"/>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300"/>
                                        <p:tgtEl>
                                          <p:spTgt spid="2146"/>
                                        </p:tgtEl>
                                      </p:cBhvr>
                                    </p:animEffect>
                                    <p:set>
                                      <p:cBhvr>
                                        <p:cTn dur="1" fill="hold">
                                          <p:stCondLst>
                                            <p:cond delay="300"/>
                                          </p:stCondLst>
                                        </p:cTn>
                                        <p:tgtEl>
                                          <p:spTgt spid="2146"/>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300"/>
                                        <p:tgtEl>
                                          <p:spTgt spid="2147"/>
                                        </p:tgtEl>
                                      </p:cBhvr>
                                    </p:animEffect>
                                    <p:set>
                                      <p:cBhvr>
                                        <p:cTn dur="1" fill="hold">
                                          <p:stCondLst>
                                            <p:cond delay="300"/>
                                          </p:stCondLst>
                                        </p:cTn>
                                        <p:tgtEl>
                                          <p:spTgt spid="2147"/>
                                        </p:tgtEl>
                                        <p:attrNameLst>
                                          <p:attrName>style.visibility</p:attrName>
                                        </p:attrNameLst>
                                      </p:cBhvr>
                                      <p:to>
                                        <p:strVal val="hidden"/>
                                      </p:to>
                                    </p:set>
                                  </p:childTnLst>
                                </p:cTn>
                              </p:par>
                            </p:childTnLst>
                          </p:cTn>
                        </p:par>
                        <p:par>
                          <p:cTn fill="hold">
                            <p:stCondLst>
                              <p:cond delay="300"/>
                            </p:stCondLst>
                            <p:childTnLst>
                              <p:par>
                                <p:cTn presetID="10" fill="hold" presetSubtype="0" presetClass="exit" nodeType="afterEffect">
                                  <p:stCondLst>
                                    <p:cond delay="0"/>
                                  </p:stCondLst>
                                  <p:childTnLst>
                                    <p:animEffect transition="out" filter="fade">
                                      <p:cBhvr>
                                        <p:cTn dur="300"/>
                                        <p:tgtEl>
                                          <p:spTgt spid="2133"/>
                                        </p:tgtEl>
                                      </p:cBhvr>
                                    </p:animEffect>
                                    <p:set>
                                      <p:cBhvr>
                                        <p:cTn dur="1" fill="hold">
                                          <p:stCondLst>
                                            <p:cond delay="300"/>
                                          </p:stCondLst>
                                        </p:cTn>
                                        <p:tgtEl>
                                          <p:spTgt spid="2133"/>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300"/>
                                        <p:tgtEl>
                                          <p:spTgt spid="2148"/>
                                        </p:tgtEl>
                                      </p:cBhvr>
                                    </p:animEffect>
                                    <p:set>
                                      <p:cBhvr>
                                        <p:cTn dur="1" fill="hold">
                                          <p:stCondLst>
                                            <p:cond delay="300"/>
                                          </p:stCondLst>
                                        </p:cTn>
                                        <p:tgtEl>
                                          <p:spTgt spid="2148"/>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300"/>
                                        <p:tgtEl>
                                          <p:spTgt spid="2149"/>
                                        </p:tgtEl>
                                      </p:cBhvr>
                                    </p:animEffect>
                                    <p:set>
                                      <p:cBhvr>
                                        <p:cTn dur="1" fill="hold">
                                          <p:stCondLst>
                                            <p:cond delay="300"/>
                                          </p:stCondLst>
                                        </p:cTn>
                                        <p:tgtEl>
                                          <p:spTgt spid="2149"/>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300"/>
                                        <p:tgtEl>
                                          <p:spTgt spid="2150"/>
                                        </p:tgtEl>
                                      </p:cBhvr>
                                    </p:animEffect>
                                    <p:set>
                                      <p:cBhvr>
                                        <p:cTn dur="1" fill="hold">
                                          <p:stCondLst>
                                            <p:cond delay="300"/>
                                          </p:stCondLst>
                                        </p:cTn>
                                        <p:tgtEl>
                                          <p:spTgt spid="2150"/>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300"/>
                                        <p:tgtEl>
                                          <p:spTgt spid="2151"/>
                                        </p:tgtEl>
                                      </p:cBhvr>
                                    </p:animEffect>
                                    <p:set>
                                      <p:cBhvr>
                                        <p:cTn dur="1" fill="hold">
                                          <p:stCondLst>
                                            <p:cond delay="300"/>
                                          </p:stCondLst>
                                        </p:cTn>
                                        <p:tgtEl>
                                          <p:spTgt spid="2151"/>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300"/>
                                        <p:tgtEl>
                                          <p:spTgt spid="2152"/>
                                        </p:tgtEl>
                                      </p:cBhvr>
                                    </p:animEffect>
                                    <p:set>
                                      <p:cBhvr>
                                        <p:cTn dur="1" fill="hold">
                                          <p:stCondLst>
                                            <p:cond delay="300"/>
                                          </p:stCondLst>
                                        </p:cTn>
                                        <p:tgtEl>
                                          <p:spTgt spid="2152"/>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300"/>
                                        <p:tgtEl>
                                          <p:spTgt spid="2153"/>
                                        </p:tgtEl>
                                      </p:cBhvr>
                                    </p:animEffect>
                                    <p:set>
                                      <p:cBhvr>
                                        <p:cTn dur="1" fill="hold">
                                          <p:stCondLst>
                                            <p:cond delay="300"/>
                                          </p:stCondLst>
                                        </p:cTn>
                                        <p:tgtEl>
                                          <p:spTgt spid="2153"/>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300"/>
                                        <p:tgtEl>
                                          <p:spTgt spid="2154"/>
                                        </p:tgtEl>
                                      </p:cBhvr>
                                    </p:animEffect>
                                    <p:set>
                                      <p:cBhvr>
                                        <p:cTn dur="1" fill="hold">
                                          <p:stCondLst>
                                            <p:cond delay="300"/>
                                          </p:stCondLst>
                                        </p:cTn>
                                        <p:tgtEl>
                                          <p:spTgt spid="2154"/>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300"/>
                                        <p:tgtEl>
                                          <p:spTgt spid="2155"/>
                                        </p:tgtEl>
                                      </p:cBhvr>
                                    </p:animEffect>
                                    <p:set>
                                      <p:cBhvr>
                                        <p:cTn dur="1" fill="hold">
                                          <p:stCondLst>
                                            <p:cond delay="300"/>
                                          </p:stCondLst>
                                        </p:cTn>
                                        <p:tgtEl>
                                          <p:spTgt spid="2155"/>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300"/>
                                        <p:tgtEl>
                                          <p:spTgt spid="2156"/>
                                        </p:tgtEl>
                                      </p:cBhvr>
                                    </p:animEffect>
                                    <p:set>
                                      <p:cBhvr>
                                        <p:cTn dur="1" fill="hold">
                                          <p:stCondLst>
                                            <p:cond delay="300"/>
                                          </p:stCondLst>
                                        </p:cTn>
                                        <p:tgtEl>
                                          <p:spTgt spid="2156"/>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300"/>
                                        <p:tgtEl>
                                          <p:spTgt spid="2157"/>
                                        </p:tgtEl>
                                      </p:cBhvr>
                                    </p:animEffect>
                                    <p:set>
                                      <p:cBhvr>
                                        <p:cTn dur="1" fill="hold">
                                          <p:stCondLst>
                                            <p:cond delay="300"/>
                                          </p:stCondLst>
                                        </p:cTn>
                                        <p:tgtEl>
                                          <p:spTgt spid="2157"/>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300"/>
                                        <p:tgtEl>
                                          <p:spTgt spid="2158"/>
                                        </p:tgtEl>
                                      </p:cBhvr>
                                    </p:animEffect>
                                    <p:set>
                                      <p:cBhvr>
                                        <p:cTn dur="1" fill="hold">
                                          <p:stCondLst>
                                            <p:cond delay="300"/>
                                          </p:stCondLst>
                                        </p:cTn>
                                        <p:tgtEl>
                                          <p:spTgt spid="2158"/>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300"/>
                                        <p:tgtEl>
                                          <p:spTgt spid="2159"/>
                                        </p:tgtEl>
                                      </p:cBhvr>
                                    </p:animEffect>
                                    <p:set>
                                      <p:cBhvr>
                                        <p:cTn dur="1" fill="hold">
                                          <p:stCondLst>
                                            <p:cond delay="300"/>
                                          </p:stCondLst>
                                        </p:cTn>
                                        <p:tgtEl>
                                          <p:spTgt spid="21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174"/>
                                        </p:tgtEl>
                                        <p:attrNameLst>
                                          <p:attrName>style.visibility</p:attrName>
                                        </p:attrNameLst>
                                      </p:cBhvr>
                                      <p:to>
                                        <p:strVal val="visible"/>
                                      </p:to>
                                    </p:set>
                                    <p:animEffect transition="in" filter="fade">
                                      <p:cBhvr>
                                        <p:cTn dur="1"/>
                                        <p:tgtEl>
                                          <p:spTgt spid="2174"/>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166"/>
                                        </p:tgtEl>
                                        <p:attrNameLst>
                                          <p:attrName>style.visibility</p:attrName>
                                        </p:attrNameLst>
                                      </p:cBhvr>
                                      <p:to>
                                        <p:strVal val="visible"/>
                                      </p:to>
                                    </p:set>
                                    <p:animEffect transition="in" filter="fade">
                                      <p:cBhvr>
                                        <p:cTn dur="1"/>
                                        <p:tgtEl>
                                          <p:spTgt spid="2166"/>
                                        </p:tgtEl>
                                      </p:cBhvr>
                                    </p:animEffect>
                                  </p:childTnLst>
                                </p:cTn>
                              </p:par>
                              <p:par>
                                <p:cTn presetID="10" fill="hold" presetSubtype="0" presetClass="entr" nodeType="withEffect">
                                  <p:stCondLst>
                                    <p:cond delay="0"/>
                                  </p:stCondLst>
                                  <p:childTnLst>
                                    <p:set>
                                      <p:cBhvr>
                                        <p:cTn dur="1" fill="hold">
                                          <p:stCondLst>
                                            <p:cond delay="0"/>
                                          </p:stCondLst>
                                        </p:cTn>
                                        <p:tgtEl>
                                          <p:spTgt spid="2165"/>
                                        </p:tgtEl>
                                        <p:attrNameLst>
                                          <p:attrName>style.visibility</p:attrName>
                                        </p:attrNameLst>
                                      </p:cBhvr>
                                      <p:to>
                                        <p:strVal val="visible"/>
                                      </p:to>
                                    </p:set>
                                    <p:animEffect transition="in" filter="fade">
                                      <p:cBhvr>
                                        <p:cTn dur="1"/>
                                        <p:tgtEl>
                                          <p:spTgt spid="2165"/>
                                        </p:tgtEl>
                                      </p:cBhvr>
                                    </p:animEffect>
                                  </p:childTnLst>
                                </p:cTn>
                              </p:par>
                              <p:par>
                                <p:cTn presetID="10" fill="hold" presetSubtype="0" presetClass="entr" nodeType="withEffect">
                                  <p:stCondLst>
                                    <p:cond delay="0"/>
                                  </p:stCondLst>
                                  <p:childTnLst>
                                    <p:set>
                                      <p:cBhvr>
                                        <p:cTn dur="1" fill="hold">
                                          <p:stCondLst>
                                            <p:cond delay="0"/>
                                          </p:stCondLst>
                                        </p:cTn>
                                        <p:tgtEl>
                                          <p:spTgt spid="2167"/>
                                        </p:tgtEl>
                                        <p:attrNameLst>
                                          <p:attrName>style.visibility</p:attrName>
                                        </p:attrNameLst>
                                      </p:cBhvr>
                                      <p:to>
                                        <p:strVal val="visible"/>
                                      </p:to>
                                    </p:set>
                                    <p:animEffect transition="in" filter="fade">
                                      <p:cBhvr>
                                        <p:cTn dur="1"/>
                                        <p:tgtEl>
                                          <p:spTgt spid="2167"/>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xit" nodeType="clickEffect">
                                  <p:stCondLst>
                                    <p:cond delay="0"/>
                                  </p:stCondLst>
                                  <p:childTnLst>
                                    <p:animEffect transition="out" filter="fade">
                                      <p:cBhvr>
                                        <p:cTn dur="500"/>
                                        <p:tgtEl>
                                          <p:spTgt spid="2167"/>
                                        </p:tgtEl>
                                      </p:cBhvr>
                                    </p:animEffect>
                                    <p:set>
                                      <p:cBhvr>
                                        <p:cTn dur="1" fill="hold">
                                          <p:stCondLst>
                                            <p:cond delay="500"/>
                                          </p:stCondLst>
                                        </p:cTn>
                                        <p:tgtEl>
                                          <p:spTgt spid="2167"/>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500"/>
                                        <p:tgtEl>
                                          <p:spTgt spid="2160"/>
                                        </p:tgtEl>
                                      </p:cBhvr>
                                    </p:animEffect>
                                    <p:set>
                                      <p:cBhvr>
                                        <p:cTn dur="1" fill="hold">
                                          <p:stCondLst>
                                            <p:cond delay="500"/>
                                          </p:stCondLst>
                                        </p:cTn>
                                        <p:tgtEl>
                                          <p:spTgt spid="2160"/>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500"/>
                                        <p:tgtEl>
                                          <p:spTgt spid="2118"/>
                                        </p:tgtEl>
                                      </p:cBhvr>
                                    </p:animEffect>
                                    <p:set>
                                      <p:cBhvr>
                                        <p:cTn dur="1" fill="hold">
                                          <p:stCondLst>
                                            <p:cond delay="500"/>
                                          </p:stCondLst>
                                        </p:cTn>
                                        <p:tgtEl>
                                          <p:spTgt spid="2118"/>
                                        </p:tgtEl>
                                        <p:attrNameLst>
                                          <p:attrName>style.visibility</p:attrName>
                                        </p:attrNameLst>
                                      </p:cBhvr>
                                      <p:to>
                                        <p:strVal val="hidden"/>
                                      </p:to>
                                    </p:set>
                                  </p:childTnLst>
                                </p:cTn>
                              </p:par>
                            </p:childTnLst>
                          </p:cTn>
                        </p:par>
                        <p:par>
                          <p:cTn fill="hold">
                            <p:stCondLst>
                              <p:cond delay="500"/>
                            </p:stCondLst>
                            <p:childTnLst>
                              <p:par>
                                <p:cTn presetID="10" fill="hold" presetSubtype="0" presetClass="exit" nodeType="afterEffect">
                                  <p:stCondLst>
                                    <p:cond delay="0"/>
                                  </p:stCondLst>
                                  <p:childTnLst>
                                    <p:animEffect transition="out" filter="fade">
                                      <p:cBhvr>
                                        <p:cTn dur="500"/>
                                        <p:tgtEl>
                                          <p:spTgt spid="2117"/>
                                        </p:tgtEl>
                                      </p:cBhvr>
                                    </p:animEffect>
                                    <p:set>
                                      <p:cBhvr>
                                        <p:cTn dur="1" fill="hold">
                                          <p:stCondLst>
                                            <p:cond delay="500"/>
                                          </p:stCondLst>
                                        </p:cTn>
                                        <p:tgtEl>
                                          <p:spTgt spid="2117"/>
                                        </p:tgtEl>
                                        <p:attrNameLst>
                                          <p:attrName>style.visibility</p:attrName>
                                        </p:attrNameLst>
                                      </p:cBhvr>
                                      <p:to>
                                        <p:strVal val="hidden"/>
                                      </p:to>
                                    </p:set>
                                  </p:childTnLst>
                                </p:cTn>
                              </p:par>
                            </p:childTnLst>
                          </p:cTn>
                        </p:par>
                        <p:par>
                          <p:cTn fill="hold">
                            <p:stCondLst>
                              <p:cond delay="1000"/>
                            </p:stCondLst>
                            <p:childTnLst>
                              <p:par>
                                <p:cTn presetID="10" fill="hold" presetSubtype="0" presetClass="exit" nodeType="afterEffect">
                                  <p:stCondLst>
                                    <p:cond delay="0"/>
                                  </p:stCondLst>
                                  <p:childTnLst>
                                    <p:animEffect transition="out" filter="fade">
                                      <p:cBhvr>
                                        <p:cTn dur="500"/>
                                        <p:tgtEl>
                                          <p:spTgt spid="2161"/>
                                        </p:tgtEl>
                                      </p:cBhvr>
                                    </p:animEffect>
                                    <p:set>
                                      <p:cBhvr>
                                        <p:cTn dur="1" fill="hold">
                                          <p:stCondLst>
                                            <p:cond delay="500"/>
                                          </p:stCondLst>
                                        </p:cTn>
                                        <p:tgtEl>
                                          <p:spTgt spid="2161"/>
                                        </p:tgtEl>
                                        <p:attrNameLst>
                                          <p:attrName>style.visibility</p:attrName>
                                        </p:attrNameLst>
                                      </p:cBhvr>
                                      <p:to>
                                        <p:strVal val="hidden"/>
                                      </p:to>
                                    </p:set>
                                  </p:childTnLst>
                                </p:cTn>
                              </p:par>
                            </p:childTnLst>
                          </p:cTn>
                        </p:par>
                        <p:par>
                          <p:cTn fill="hold">
                            <p:stCondLst>
                              <p:cond delay="1500"/>
                            </p:stCondLst>
                            <p:childTnLst>
                              <p:par>
                                <p:cTn presetID="10" fill="hold" presetSubtype="0" presetClass="exit" nodeType="afterEffect">
                                  <p:stCondLst>
                                    <p:cond delay="0"/>
                                  </p:stCondLst>
                                  <p:childTnLst>
                                    <p:animEffect transition="out" filter="fade">
                                      <p:cBhvr>
                                        <p:cTn dur="500"/>
                                        <p:tgtEl>
                                          <p:spTgt spid="2116"/>
                                        </p:tgtEl>
                                      </p:cBhvr>
                                    </p:animEffect>
                                    <p:set>
                                      <p:cBhvr>
                                        <p:cTn dur="1" fill="hold">
                                          <p:stCondLst>
                                            <p:cond delay="500"/>
                                          </p:stCondLst>
                                        </p:cTn>
                                        <p:tgtEl>
                                          <p:spTgt spid="2116"/>
                                        </p:tgtEl>
                                        <p:attrNameLst>
                                          <p:attrName>style.visibility</p:attrName>
                                        </p:attrNameLst>
                                      </p:cBhvr>
                                      <p:to>
                                        <p:strVal val="hidden"/>
                                      </p:to>
                                    </p:set>
                                  </p:childTnLst>
                                </p:cTn>
                              </p:par>
                            </p:childTnLst>
                          </p:cTn>
                        </p:par>
                        <p:par>
                          <p:cTn fill="hold">
                            <p:stCondLst>
                              <p:cond delay="2000"/>
                            </p:stCondLst>
                            <p:childTnLst>
                              <p:par>
                                <p:cTn presetID="10" fill="hold" presetSubtype="0" presetClass="exit" nodeType="afterEffect">
                                  <p:stCondLst>
                                    <p:cond delay="0"/>
                                  </p:stCondLst>
                                  <p:childTnLst>
                                    <p:animEffect transition="out" filter="fade">
                                      <p:cBhvr>
                                        <p:cTn dur="500"/>
                                        <p:tgtEl>
                                          <p:spTgt spid="2134"/>
                                        </p:tgtEl>
                                      </p:cBhvr>
                                    </p:animEffect>
                                    <p:set>
                                      <p:cBhvr>
                                        <p:cTn dur="1" fill="hold">
                                          <p:stCondLst>
                                            <p:cond delay="500"/>
                                          </p:stCondLst>
                                        </p:cTn>
                                        <p:tgtEl>
                                          <p:spTgt spid="2134"/>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500"/>
                                        <p:tgtEl>
                                          <p:spTgt spid="2173"/>
                                        </p:tgtEl>
                                      </p:cBhvr>
                                    </p:animEffect>
                                    <p:set>
                                      <p:cBhvr>
                                        <p:cTn dur="1" fill="hold">
                                          <p:stCondLst>
                                            <p:cond delay="500"/>
                                          </p:stCondLst>
                                        </p:cTn>
                                        <p:tgtEl>
                                          <p:spTgt spid="2173"/>
                                        </p:tgtEl>
                                        <p:attrNameLst>
                                          <p:attrName>style.visibility</p:attrName>
                                        </p:attrNameLst>
                                      </p:cBhvr>
                                      <p:to>
                                        <p:strVal val="hidden"/>
                                      </p:to>
                                    </p:set>
                                  </p:childTnLst>
                                </p:cTn>
                              </p:par>
                            </p:childTnLst>
                          </p:cTn>
                        </p:par>
                        <p:par>
                          <p:cTn fill="hold">
                            <p:stCondLst>
                              <p:cond delay="2500"/>
                            </p:stCondLst>
                            <p:childTnLst>
                              <p:par>
                                <p:cTn presetID="10" fill="hold" presetSubtype="0" presetClass="exit" nodeType="afterEffect">
                                  <p:stCondLst>
                                    <p:cond delay="0"/>
                                  </p:stCondLst>
                                  <p:childTnLst>
                                    <p:animEffect transition="out" filter="fade">
                                      <p:cBhvr>
                                        <p:cTn dur="500"/>
                                        <p:tgtEl>
                                          <p:spTgt spid="2171"/>
                                        </p:tgtEl>
                                      </p:cBhvr>
                                    </p:animEffect>
                                    <p:set>
                                      <p:cBhvr>
                                        <p:cTn dur="1" fill="hold">
                                          <p:stCondLst>
                                            <p:cond delay="500"/>
                                          </p:stCondLst>
                                        </p:cTn>
                                        <p:tgtEl>
                                          <p:spTgt spid="2171"/>
                                        </p:tgtEl>
                                        <p:attrNameLst>
                                          <p:attrName>style.visibility</p:attrName>
                                        </p:attrNameLst>
                                      </p:cBhvr>
                                      <p:to>
                                        <p:strVal val="hidden"/>
                                      </p:to>
                                    </p:set>
                                  </p:childTnLst>
                                </p:cTn>
                              </p:par>
                            </p:childTnLst>
                          </p:cTn>
                        </p:par>
                        <p:par>
                          <p:cTn fill="hold">
                            <p:stCondLst>
                              <p:cond delay="3000"/>
                            </p:stCondLst>
                            <p:childTnLst>
                              <p:par>
                                <p:cTn presetID="10" fill="hold" presetSubtype="0" presetClass="exit" nodeType="afterEffect">
                                  <p:stCondLst>
                                    <p:cond delay="0"/>
                                  </p:stCondLst>
                                  <p:childTnLst>
                                    <p:animEffect transition="out" filter="fade">
                                      <p:cBhvr>
                                        <p:cTn dur="500"/>
                                        <p:tgtEl>
                                          <p:spTgt spid="2162"/>
                                        </p:tgtEl>
                                      </p:cBhvr>
                                    </p:animEffect>
                                    <p:set>
                                      <p:cBhvr>
                                        <p:cTn dur="1" fill="hold">
                                          <p:stCondLst>
                                            <p:cond delay="500"/>
                                          </p:stCondLst>
                                        </p:cTn>
                                        <p:tgtEl>
                                          <p:spTgt spid="2162"/>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500"/>
                                        <p:tgtEl>
                                          <p:spTgt spid="2165"/>
                                        </p:tgtEl>
                                      </p:cBhvr>
                                    </p:animEffect>
                                    <p:set>
                                      <p:cBhvr>
                                        <p:cTn dur="1" fill="hold">
                                          <p:stCondLst>
                                            <p:cond delay="500"/>
                                          </p:stCondLst>
                                        </p:cTn>
                                        <p:tgtEl>
                                          <p:spTgt spid="2165"/>
                                        </p:tgtEl>
                                        <p:attrNameLst>
                                          <p:attrName>style.visibility</p:attrName>
                                        </p:attrNameLst>
                                      </p:cBhvr>
                                      <p:to>
                                        <p:strVal val="hidden"/>
                                      </p:to>
                                    </p:set>
                                  </p:childTnLst>
                                </p:cTn>
                              </p:par>
                            </p:childTnLst>
                          </p:cTn>
                        </p:par>
                        <p:par>
                          <p:cTn fill="hold">
                            <p:stCondLst>
                              <p:cond delay="3500"/>
                            </p:stCondLst>
                            <p:childTnLst>
                              <p:par>
                                <p:cTn presetID="10" fill="hold" presetSubtype="0" presetClass="exit" nodeType="afterEffect">
                                  <p:stCondLst>
                                    <p:cond delay="0"/>
                                  </p:stCondLst>
                                  <p:childTnLst>
                                    <p:animEffect transition="out" filter="fade">
                                      <p:cBhvr>
                                        <p:cTn dur="500"/>
                                        <p:tgtEl>
                                          <p:spTgt spid="2113"/>
                                        </p:tgtEl>
                                      </p:cBhvr>
                                    </p:animEffect>
                                    <p:set>
                                      <p:cBhvr>
                                        <p:cTn dur="1" fill="hold">
                                          <p:stCondLst>
                                            <p:cond delay="500"/>
                                          </p:stCondLst>
                                        </p:cTn>
                                        <p:tgtEl>
                                          <p:spTgt spid="2113"/>
                                        </p:tgtEl>
                                        <p:attrNameLst>
                                          <p:attrName>style.visibility</p:attrName>
                                        </p:attrNameLst>
                                      </p:cBhvr>
                                      <p:to>
                                        <p:strVal val="hidden"/>
                                      </p:to>
                                    </p:set>
                                  </p:childTnLst>
                                </p:cTn>
                              </p:par>
                            </p:childTnLst>
                          </p:cTn>
                        </p:par>
                        <p:par>
                          <p:cTn fill="hold">
                            <p:stCondLst>
                              <p:cond delay="4000"/>
                            </p:stCondLst>
                            <p:childTnLst>
                              <p:par>
                                <p:cTn presetID="10" fill="hold" presetSubtype="0" presetClass="exit" nodeType="afterEffect">
                                  <p:stCondLst>
                                    <p:cond delay="0"/>
                                  </p:stCondLst>
                                  <p:childTnLst>
                                    <p:animEffect transition="out" filter="fade">
                                      <p:cBhvr>
                                        <p:cTn dur="800"/>
                                        <p:tgtEl>
                                          <p:spTgt spid="2163"/>
                                        </p:tgtEl>
                                      </p:cBhvr>
                                    </p:animEffect>
                                    <p:set>
                                      <p:cBhvr>
                                        <p:cTn dur="1" fill="hold">
                                          <p:stCondLst>
                                            <p:cond delay="800"/>
                                          </p:stCondLst>
                                        </p:cTn>
                                        <p:tgtEl>
                                          <p:spTgt spid="2163"/>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800"/>
                                        <p:tgtEl>
                                          <p:spTgt spid="2166"/>
                                        </p:tgtEl>
                                      </p:cBhvr>
                                    </p:animEffect>
                                    <p:set>
                                      <p:cBhvr>
                                        <p:cTn dur="1" fill="hold">
                                          <p:stCondLst>
                                            <p:cond delay="800"/>
                                          </p:stCondLst>
                                        </p:cTn>
                                        <p:tgtEl>
                                          <p:spTgt spid="2166"/>
                                        </p:tgtEl>
                                        <p:attrNameLst>
                                          <p:attrName>style.visibility</p:attrName>
                                        </p:attrNameLst>
                                      </p:cBhvr>
                                      <p:to>
                                        <p:strVal val="hidden"/>
                                      </p:to>
                                    </p:set>
                                  </p:childTnLst>
                                </p:cTn>
                              </p:par>
                            </p:childTnLst>
                          </p:cTn>
                        </p:par>
                        <p:par>
                          <p:cTn fill="hold">
                            <p:stCondLst>
                              <p:cond delay="4800"/>
                            </p:stCondLst>
                            <p:childTnLst>
                              <p:par>
                                <p:cTn presetID="10" fill="hold" presetSubtype="0" presetClass="exit" nodeType="afterEffect">
                                  <p:stCondLst>
                                    <p:cond delay="0"/>
                                  </p:stCondLst>
                                  <p:childTnLst>
                                    <p:animEffect transition="out" filter="fade">
                                      <p:cBhvr>
                                        <p:cTn dur="500"/>
                                        <p:tgtEl>
                                          <p:spTgt spid="2110"/>
                                        </p:tgtEl>
                                      </p:cBhvr>
                                    </p:animEffect>
                                    <p:set>
                                      <p:cBhvr>
                                        <p:cTn dur="1" fill="hold">
                                          <p:stCondLst>
                                            <p:cond delay="500"/>
                                          </p:stCondLst>
                                        </p:cTn>
                                        <p:tgtEl>
                                          <p:spTgt spid="211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9" name="Shape 2179"/>
        <p:cNvGrpSpPr/>
        <p:nvPr/>
      </p:nvGrpSpPr>
      <p:grpSpPr>
        <a:xfrm>
          <a:off y="0" x="0"/>
          <a:ext cy="0" cx="0"/>
          <a:chOff y="0" x="0"/>
          <a:chExt cy="0" cx="0"/>
        </a:xfrm>
      </p:grpSpPr>
      <p:cxnSp>
        <p:nvCxnSpPr>
          <p:cNvPr id="2180" name="Shape 2180"/>
          <p:cNvCxnSpPr/>
          <p:nvPr/>
        </p:nvCxnSpPr>
        <p:spPr>
          <a:xfrm>
            <a:off y="5955267" x="2514600"/>
            <a:ext cy="0" cx="4267199"/>
          </a:xfrm>
          <a:prstGeom prst="straightConnector1">
            <a:avLst/>
          </a:prstGeom>
          <a:noFill/>
          <a:ln w="19050" cap="flat">
            <a:solidFill>
              <a:schemeClr val="dk1"/>
            </a:solidFill>
            <a:prstDash val="dash"/>
            <a:round/>
            <a:headEnd w="med" len="med" type="none"/>
            <a:tailEnd w="med" len="med" type="none"/>
          </a:ln>
        </p:spPr>
      </p:cxnSp>
      <p:sp>
        <p:nvSpPr>
          <p:cNvPr id="2181" name="Shape 2181"/>
          <p:cNvSpPr txBox="1"/>
          <p:nvPr>
            <p:ph type="title"/>
          </p:nvPr>
        </p:nvSpPr>
        <p:spPr>
          <a:xfrm>
            <a:off y="76200"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rgbClr val="0000CC"/>
              </a:buClr>
              <a:buSzPct val="25000"/>
              <a:buFont typeface="Calibri"/>
              <a:buNone/>
            </a:pPr>
            <a:r>
              <a:rPr strike="noStrike" u="none" b="1" cap="none" baseline="0" sz="3600" lang="en" i="0">
                <a:solidFill>
                  <a:srgbClr val="0000CC"/>
                </a:solidFill>
                <a:latin typeface="Calibri"/>
                <a:ea typeface="Calibri"/>
                <a:cs typeface="Calibri"/>
                <a:sym typeface="Calibri"/>
              </a:rPr>
              <a:t>Small Queues &amp; TCP Throughput:</a:t>
            </a:r>
            <a:r>
              <a:rPr strike="noStrike" u="none" b="1" cap="none" baseline="0" sz="2900" lang="en" i="0">
                <a:solidFill>
                  <a:srgbClr val="0000CC"/>
                </a:solidFill>
                <a:latin typeface="Calibri"/>
                <a:ea typeface="Calibri"/>
                <a:cs typeface="Calibri"/>
                <a:sym typeface="Calibri"/>
              </a:rPr>
              <a:t>The Buffer Sizing Story</a:t>
            </a:r>
          </a:p>
        </p:txBody>
      </p:sp>
      <p:sp>
        <p:nvSpPr>
          <p:cNvPr id="2182" name="Shape 2182"/>
          <p:cNvSpPr txBox="1"/>
          <p:nvPr>
            <p:ph idx="12" type="sldNum"/>
          </p:nvPr>
        </p:nvSpPr>
        <p:spPr>
          <a:xfrm>
            <a:off y="6324600" x="66294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strike="noStrike" u="none" b="0" cap="none" baseline="0" sz="1200" lang="en" i="0">
                <a:solidFill>
                  <a:srgbClr val="888888"/>
                </a:solidFill>
                <a:latin typeface="Calibri"/>
                <a:ea typeface="Calibri"/>
                <a:cs typeface="Calibri"/>
                <a:sym typeface="Calibri"/>
              </a:rPr>
              <a:t>17</a:t>
            </a:r>
          </a:p>
        </p:txBody>
      </p:sp>
      <p:sp>
        <p:nvSpPr>
          <p:cNvPr id="2183" name="Shape 2183"/>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184" name="Shape 2184"/>
          <p:cNvSpPr/>
          <p:nvPr/>
        </p:nvSpPr>
        <p:spPr>
          <a:xfrm>
            <a:off y="1076325"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185" name="Shape 2185"/>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186" name="Shape 2186"/>
          <p:cNvSpPr/>
          <p:nvPr/>
        </p:nvSpPr>
        <p:spPr>
          <a:xfrm>
            <a:off y="1143000"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187" name="Shape 2187"/>
          <p:cNvSpPr txBox="1"/>
          <p:nvPr>
            <p:ph idx="1" type="body"/>
          </p:nvPr>
        </p:nvSpPr>
        <p:spPr>
          <a:xfrm>
            <a:off y="1371600" x="304800"/>
            <a:ext cy="3505200" cx="8229600"/>
          </a:xfrm>
          <a:prstGeom prst="rect">
            <a:avLst/>
          </a:prstGeom>
          <a:noFill/>
          <a:ln>
            <a:noFill/>
          </a:ln>
        </p:spPr>
        <p:txBody>
          <a:bodyPr bIns="45700" rIns="91425" lIns="91425" tIns="45700" anchor="t" anchorCtr="0">
            <a:noAutofit/>
          </a:bodyPr>
          <a:lstStyle/>
          <a:p>
            <a:pPr algn="l" rtl="0" lvl="0" marR="0" indent="-342900" marL="342900">
              <a:spcBef>
                <a:spcPts val="0"/>
              </a:spcBef>
              <a:buClr>
                <a:srgbClr val="0000CC"/>
              </a:buClr>
              <a:buSzPct val="100000"/>
              <a:buFont typeface="Calibri"/>
              <a:buChar char="•"/>
            </a:pPr>
            <a:r>
              <a:rPr strike="noStrike" u="none" b="0" cap="none" baseline="0" sz="2400" lang="en" i="0">
                <a:solidFill>
                  <a:srgbClr val="0000CC"/>
                </a:solidFill>
                <a:latin typeface="Calibri"/>
                <a:ea typeface="Calibri"/>
                <a:cs typeface="Calibri"/>
                <a:sym typeface="Calibri"/>
              </a:rPr>
              <a:t>Bandwidth-delay product rule of thumb:</a:t>
            </a:r>
          </a:p>
          <a:p>
            <a:pPr algn="l" rtl="0" lvl="1" marR="0" indent="-285750" marL="742950">
              <a:spcBef>
                <a:spcPts val="400"/>
              </a:spcBef>
              <a:buClr>
                <a:schemeClr val="dk1"/>
              </a:buClr>
              <a:buSzPct val="100000"/>
              <a:buFont typeface="Calibri"/>
              <a:buChar char="–"/>
            </a:pPr>
            <a:r>
              <a:rPr strike="noStrike" u="none" b="0" cap="none" baseline="0" sz="2000" lang="en" i="0">
                <a:solidFill>
                  <a:schemeClr val="dk1"/>
                </a:solidFill>
                <a:latin typeface="Calibri"/>
                <a:ea typeface="Calibri"/>
                <a:cs typeface="Calibri"/>
                <a:sym typeface="Calibri"/>
              </a:rPr>
              <a:t>A single flow needs                     buffers for </a:t>
            </a:r>
            <a:r>
              <a:rPr strike="noStrike" u="none" b="1" cap="none" baseline="0" sz="2000" lang="en" i="0">
                <a:solidFill>
                  <a:srgbClr val="FF0000"/>
                </a:solidFill>
                <a:latin typeface="Calibri"/>
                <a:ea typeface="Calibri"/>
                <a:cs typeface="Calibri"/>
                <a:sym typeface="Calibri"/>
              </a:rPr>
              <a:t>100% Throughput.</a:t>
            </a:r>
          </a:p>
          <a:p>
            <a:pPr algn="l" rtl="0" lvl="1" marR="0" indent="-285750" marL="742950">
              <a:spcBef>
                <a:spcPts val="400"/>
              </a:spcBef>
              <a:buClr>
                <a:schemeClr val="dk1"/>
              </a:buClr>
              <a:buFont typeface="Calibri"/>
              <a:buNone/>
            </a:pPr>
            <a:r>
              <a:t/>
            </a:r>
            <a:endParaRPr strike="noStrike" u="none" b="0" cap="none" baseline="0" sz="2000" i="0">
              <a:solidFill>
                <a:schemeClr val="dk1"/>
              </a:solidFill>
              <a:latin typeface="Calibri"/>
              <a:ea typeface="Calibri"/>
              <a:cs typeface="Calibri"/>
              <a:sym typeface="Calibri"/>
            </a:endParaRPr>
          </a:p>
          <a:p>
            <a:pPr algn="l" rtl="0" lvl="1" marR="0" indent="-285750" marL="742950">
              <a:spcBef>
                <a:spcPts val="400"/>
              </a:spcBef>
              <a:buClr>
                <a:schemeClr val="dk1"/>
              </a:buClr>
              <a:buFont typeface="Calibri"/>
              <a:buNone/>
            </a:pPr>
            <a:r>
              <a:t/>
            </a:r>
            <a:endParaRPr strike="noStrike" u="none" b="0" cap="none" baseline="0" sz="2000" i="0">
              <a:solidFill>
                <a:schemeClr val="dk1"/>
              </a:solidFill>
              <a:latin typeface="Calibri"/>
              <a:ea typeface="Calibri"/>
              <a:cs typeface="Calibri"/>
              <a:sym typeface="Calibri"/>
            </a:endParaRPr>
          </a:p>
        </p:txBody>
      </p:sp>
      <p:sp>
        <p:nvSpPr>
          <p:cNvPr id="2188" name="Shape 2188"/>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189" name="Shape 2189"/>
          <p:cNvSpPr/>
          <p:nvPr/>
        </p:nvSpPr>
        <p:spPr>
          <a:xfrm>
            <a:off y="1076325"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190" name="Shape 2190"/>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191" name="Shape 2191"/>
          <p:cNvSpPr/>
          <p:nvPr/>
        </p:nvSpPr>
        <p:spPr>
          <a:xfrm>
            <a:off y="1143000"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192" name="Shape 2192"/>
          <p:cNvSpPr txBox="1"/>
          <p:nvPr/>
        </p:nvSpPr>
        <p:spPr>
          <a:xfrm>
            <a:off y="4812267" x="2057400"/>
            <a:ext cy="369299" cx="3144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1800" lang="en" i="0">
                <a:solidFill>
                  <a:schemeClr val="dk1"/>
                </a:solidFill>
                <a:latin typeface="Calibri"/>
                <a:ea typeface="Calibri"/>
                <a:cs typeface="Calibri"/>
                <a:sym typeface="Calibri"/>
              </a:rPr>
              <a:t>B</a:t>
            </a:r>
          </a:p>
        </p:txBody>
      </p:sp>
      <p:sp>
        <p:nvSpPr>
          <p:cNvPr id="2193" name="Shape 2193"/>
          <p:cNvSpPr/>
          <p:nvPr/>
        </p:nvSpPr>
        <p:spPr>
          <a:xfrm>
            <a:off y="3429000" x="2449689"/>
            <a:ext cy="868679" cx="4321977"/>
          </a:xfrm>
          <a:custGeom>
            <a:pathLst>
              <a:path w="2976" extrusionOk="0" h="960">
                <a:moveTo>
                  <a:pt y="0" x="0"/>
                </a:moveTo>
                <a:lnTo>
                  <a:pt y="960" x="0"/>
                </a:lnTo>
                <a:lnTo>
                  <a:pt y="960" x="2976"/>
                </a:lnTo>
              </a:path>
            </a:pathLst>
          </a:custGeom>
          <a:noFill/>
          <a:ln w="12700" cap="flat">
            <a:solidFill>
              <a:schemeClr val="dk1"/>
            </a:solidFill>
            <a:prstDash val="solid"/>
            <a:round/>
            <a:headEnd w="med" len="med" type="triangle"/>
            <a:tailEnd w="med" len="med" type="triangl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194" name="Shape 2194"/>
          <p:cNvSpPr txBox="1"/>
          <p:nvPr/>
        </p:nvSpPr>
        <p:spPr>
          <a:xfrm>
            <a:off y="3593067" x="1637321"/>
            <a:ext cy="369299" cx="7248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1800" lang="en" i="0">
                <a:solidFill>
                  <a:schemeClr val="dk1"/>
                </a:solidFill>
                <a:latin typeface="Calibri"/>
                <a:ea typeface="Calibri"/>
                <a:cs typeface="Calibri"/>
                <a:sym typeface="Calibri"/>
              </a:rPr>
              <a:t>Cwnd</a:t>
            </a:r>
          </a:p>
        </p:txBody>
      </p:sp>
      <p:cxnSp>
        <p:nvCxnSpPr>
          <p:cNvPr id="2195" name="Shape 2195"/>
          <p:cNvCxnSpPr/>
          <p:nvPr/>
        </p:nvCxnSpPr>
        <p:spPr>
          <a:xfrm>
            <a:off y="4998482" x="2477477"/>
            <a:ext cy="0" cx="4267199"/>
          </a:xfrm>
          <a:prstGeom prst="straightConnector1">
            <a:avLst/>
          </a:prstGeom>
          <a:noFill/>
          <a:ln w="19050" cap="flat">
            <a:solidFill>
              <a:schemeClr val="dk1"/>
            </a:solidFill>
            <a:prstDash val="dash"/>
            <a:round/>
            <a:headEnd w="med" len="med" type="none"/>
            <a:tailEnd w="med" len="med" type="none"/>
          </a:ln>
        </p:spPr>
      </p:cxnSp>
      <p:grpSp>
        <p:nvGrpSpPr>
          <p:cNvPr id="2196" name="Shape 2196"/>
          <p:cNvGrpSpPr/>
          <p:nvPr/>
        </p:nvGrpSpPr>
        <p:grpSpPr>
          <a:xfrm>
            <a:off y="3555999" x="2566377"/>
            <a:ext cy="609600" cx="4483100"/>
            <a:chOff y="3962399" x="2374899"/>
            <a:chExt cy="609600" cx="4483100"/>
          </a:xfrm>
        </p:grpSpPr>
        <p:grpSp>
          <p:nvGrpSpPr>
            <p:cNvPr id="2197" name="Shape 2197"/>
            <p:cNvGrpSpPr/>
            <p:nvPr/>
          </p:nvGrpSpPr>
          <p:grpSpPr>
            <a:xfrm>
              <a:off y="3962399" x="2374899"/>
              <a:ext cy="609091" cx="3671147"/>
              <a:chOff y="3962399" x="2451099"/>
              <a:chExt cy="609091" cx="3671147"/>
            </a:xfrm>
          </p:grpSpPr>
          <p:grpSp>
            <p:nvGrpSpPr>
              <p:cNvPr id="2198" name="Shape 2198"/>
              <p:cNvGrpSpPr/>
              <p:nvPr/>
            </p:nvGrpSpPr>
            <p:grpSpPr>
              <a:xfrm>
                <a:off y="3962399" x="2451099"/>
                <a:ext cy="609091" cx="1766146"/>
                <a:chOff y="2831" x="1631"/>
                <a:chExt cy="431" cx="672"/>
              </a:xfrm>
            </p:grpSpPr>
            <p:sp>
              <p:nvSpPr>
                <p:cNvPr id="2199" name="Shape 2199"/>
                <p:cNvSpPr/>
                <p:nvPr/>
              </p:nvSpPr>
              <p:spPr>
                <a:xfrm>
                  <a:off y="2831" x="1631"/>
                  <a:ext cy="431" cx="672"/>
                </a:xfrm>
                <a:custGeom>
                  <a:pathLst>
                    <a:path w="480" extrusionOk="0" h="528">
                      <a:moveTo>
                        <a:pt y="528" x="0"/>
                      </a:moveTo>
                      <a:cubicBezTo>
                        <a:pt y="444" x="44"/>
                        <a:pt y="360" x="88"/>
                        <a:pt y="288" x="144"/>
                      </a:cubicBezTo>
                      <a:cubicBezTo>
                        <a:pt y="216" x="200"/>
                        <a:pt y="144" x="280"/>
                        <a:pt y="96" x="336"/>
                      </a:cubicBezTo>
                      <a:cubicBezTo>
                        <a:pt y="48" x="392"/>
                        <a:pt y="24" x="436"/>
                        <a:pt y="0" x="480"/>
                      </a:cubicBezTo>
                    </a:path>
                  </a:pathLst>
                </a:custGeom>
                <a:noFill/>
                <a:ln w="19050" cap="flat">
                  <a:solidFill>
                    <a:srgbClr val="FF0000"/>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cxnSp>
              <p:nvCxnSpPr>
                <p:cNvPr id="2200" name="Shape 2200"/>
                <p:cNvCxnSpPr/>
                <p:nvPr/>
              </p:nvCxnSpPr>
              <p:spPr>
                <a:xfrm>
                  <a:off y="2831" x="2304"/>
                  <a:ext cy="299" cx="0"/>
                </a:xfrm>
                <a:prstGeom prst="straightConnector1">
                  <a:avLst/>
                </a:prstGeom>
                <a:noFill/>
                <a:ln w="19050" cap="flat">
                  <a:solidFill>
                    <a:srgbClr val="FF0000"/>
                  </a:solidFill>
                  <a:prstDash val="solid"/>
                  <a:round/>
                  <a:headEnd w="med" len="med" type="none"/>
                  <a:tailEnd w="med" len="med" type="none"/>
                </a:ln>
              </p:spPr>
            </p:cxnSp>
          </p:grpSp>
          <p:grpSp>
            <p:nvGrpSpPr>
              <p:cNvPr id="2201" name="Shape 2201"/>
              <p:cNvGrpSpPr/>
              <p:nvPr/>
            </p:nvGrpSpPr>
            <p:grpSpPr>
              <a:xfrm>
                <a:off y="3962399" x="4356101"/>
                <a:ext cy="609091" cx="1766146"/>
                <a:chOff y="2831" x="1631"/>
                <a:chExt cy="431" cx="672"/>
              </a:xfrm>
            </p:grpSpPr>
            <p:sp>
              <p:nvSpPr>
                <p:cNvPr id="2202" name="Shape 2202"/>
                <p:cNvSpPr/>
                <p:nvPr/>
              </p:nvSpPr>
              <p:spPr>
                <a:xfrm>
                  <a:off y="2831" x="1631"/>
                  <a:ext cy="431" cx="672"/>
                </a:xfrm>
                <a:custGeom>
                  <a:pathLst>
                    <a:path w="480" extrusionOk="0" h="528">
                      <a:moveTo>
                        <a:pt y="528" x="0"/>
                      </a:moveTo>
                      <a:cubicBezTo>
                        <a:pt y="444" x="44"/>
                        <a:pt y="360" x="88"/>
                        <a:pt y="288" x="144"/>
                      </a:cubicBezTo>
                      <a:cubicBezTo>
                        <a:pt y="216" x="200"/>
                        <a:pt y="144" x="280"/>
                        <a:pt y="96" x="336"/>
                      </a:cubicBezTo>
                      <a:cubicBezTo>
                        <a:pt y="48" x="392"/>
                        <a:pt y="24" x="436"/>
                        <a:pt y="0" x="480"/>
                      </a:cubicBezTo>
                    </a:path>
                  </a:pathLst>
                </a:custGeom>
                <a:noFill/>
                <a:ln w="19050" cap="flat">
                  <a:solidFill>
                    <a:srgbClr val="FF0000"/>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cxnSp>
              <p:nvCxnSpPr>
                <p:cNvPr id="2203" name="Shape 2203"/>
                <p:cNvCxnSpPr/>
                <p:nvPr/>
              </p:nvCxnSpPr>
              <p:spPr>
                <a:xfrm>
                  <a:off y="2831" x="2304"/>
                  <a:ext cy="299" cx="0"/>
                </a:xfrm>
                <a:prstGeom prst="straightConnector1">
                  <a:avLst/>
                </a:prstGeom>
                <a:noFill/>
                <a:ln w="19050" cap="flat">
                  <a:solidFill>
                    <a:srgbClr val="FF0000"/>
                  </a:solidFill>
                  <a:prstDash val="solid"/>
                  <a:round/>
                  <a:headEnd w="med" len="med" type="none"/>
                  <a:tailEnd w="med" len="med" type="none"/>
                </a:ln>
              </p:spPr>
            </p:cxnSp>
          </p:grpSp>
        </p:grpSp>
        <p:sp>
          <p:nvSpPr>
            <p:cNvPr id="2204" name="Shape 2204"/>
            <p:cNvSpPr/>
            <p:nvPr/>
          </p:nvSpPr>
          <p:spPr>
            <a:xfrm>
              <a:off y="4335289" x="6172200"/>
              <a:ext cy="236710" cx="685800"/>
            </a:xfrm>
            <a:custGeom>
              <a:pathLst>
                <a:path w="480" extrusionOk="0" h="528">
                  <a:moveTo>
                    <a:pt y="528" x="0"/>
                  </a:moveTo>
                  <a:cubicBezTo>
                    <a:pt y="444" x="44"/>
                    <a:pt y="360" x="88"/>
                    <a:pt y="288" x="144"/>
                  </a:cubicBezTo>
                  <a:cubicBezTo>
                    <a:pt y="216" x="200"/>
                    <a:pt y="144" x="280"/>
                    <a:pt y="96" x="336"/>
                  </a:cubicBezTo>
                  <a:cubicBezTo>
                    <a:pt y="48" x="392"/>
                    <a:pt y="24" x="436"/>
                    <a:pt y="0" x="480"/>
                  </a:cubicBezTo>
                </a:path>
              </a:pathLst>
            </a:custGeom>
            <a:noFill/>
            <a:ln w="19050" cap="flat">
              <a:solidFill>
                <a:srgbClr val="FF0000"/>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grpSp>
      <p:grpSp>
        <p:nvGrpSpPr>
          <p:cNvPr id="2205" name="Shape 2205"/>
          <p:cNvGrpSpPr/>
          <p:nvPr/>
        </p:nvGrpSpPr>
        <p:grpSpPr>
          <a:xfrm>
            <a:off y="4952999" x="2553677"/>
            <a:ext cy="609599" cx="4038601"/>
            <a:chOff y="5867399" x="2362199"/>
            <a:chExt cy="609599" cx="4038601"/>
          </a:xfrm>
        </p:grpSpPr>
        <p:grpSp>
          <p:nvGrpSpPr>
            <p:cNvPr id="2206" name="Shape 2206"/>
            <p:cNvGrpSpPr/>
            <p:nvPr/>
          </p:nvGrpSpPr>
          <p:grpSpPr>
            <a:xfrm>
              <a:off y="5867399" x="2362199"/>
              <a:ext cy="609599" cx="4038601"/>
              <a:chOff y="5867399" x="2362199"/>
              <a:chExt cy="609599" cx="4038601"/>
            </a:xfrm>
          </p:grpSpPr>
          <p:grpSp>
            <p:nvGrpSpPr>
              <p:cNvPr id="2207" name="Shape 2207"/>
              <p:cNvGrpSpPr/>
              <p:nvPr/>
            </p:nvGrpSpPr>
            <p:grpSpPr>
              <a:xfrm>
                <a:off y="5867399" x="2362199"/>
                <a:ext cy="609091" cx="1766146"/>
                <a:chOff y="2831" x="1631"/>
                <a:chExt cy="431" cx="672"/>
              </a:xfrm>
            </p:grpSpPr>
            <p:sp>
              <p:nvSpPr>
                <p:cNvPr id="2208" name="Shape 2208"/>
                <p:cNvSpPr/>
                <p:nvPr/>
              </p:nvSpPr>
              <p:spPr>
                <a:xfrm>
                  <a:off y="2831" x="1631"/>
                  <a:ext cy="431" cx="672"/>
                </a:xfrm>
                <a:custGeom>
                  <a:pathLst>
                    <a:path w="480" extrusionOk="0" h="528">
                      <a:moveTo>
                        <a:pt y="528" x="0"/>
                      </a:moveTo>
                      <a:cubicBezTo>
                        <a:pt y="444" x="44"/>
                        <a:pt y="360" x="88"/>
                        <a:pt y="288" x="144"/>
                      </a:cubicBezTo>
                      <a:cubicBezTo>
                        <a:pt y="216" x="200"/>
                        <a:pt y="144" x="280"/>
                        <a:pt y="96" x="336"/>
                      </a:cubicBezTo>
                      <a:cubicBezTo>
                        <a:pt y="48" x="392"/>
                        <a:pt y="24" x="436"/>
                        <a:pt y="0" x="480"/>
                      </a:cubicBezTo>
                    </a:path>
                  </a:pathLst>
                </a:custGeom>
                <a:noFill/>
                <a:ln w="19050" cap="flat">
                  <a:solidFill>
                    <a:srgbClr val="FF0000"/>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cxnSp>
              <p:nvCxnSpPr>
                <p:cNvPr id="2209" name="Shape 2209"/>
                <p:cNvCxnSpPr/>
                <p:nvPr/>
              </p:nvCxnSpPr>
              <p:spPr>
                <a:xfrm>
                  <a:off y="2831" x="2304"/>
                  <a:ext cy="299" cx="0"/>
                </a:xfrm>
                <a:prstGeom prst="straightConnector1">
                  <a:avLst/>
                </a:prstGeom>
                <a:noFill/>
                <a:ln w="19050" cap="flat">
                  <a:solidFill>
                    <a:srgbClr val="FF0000"/>
                  </a:solidFill>
                  <a:prstDash val="solid"/>
                  <a:round/>
                  <a:headEnd w="med" len="med" type="none"/>
                  <a:tailEnd w="med" len="med" type="none"/>
                </a:ln>
              </p:spPr>
            </p:cxnSp>
          </p:grpSp>
          <p:sp>
            <p:nvSpPr>
              <p:cNvPr id="2210" name="Shape 2210"/>
              <p:cNvSpPr/>
              <p:nvPr/>
            </p:nvSpPr>
            <p:spPr>
              <a:xfrm>
                <a:off y="5867400" x="4267201"/>
                <a:ext cy="609599" cx="1766145"/>
              </a:xfrm>
              <a:custGeom>
                <a:pathLst>
                  <a:path w="480" extrusionOk="0" h="528">
                    <a:moveTo>
                      <a:pt y="528" x="0"/>
                    </a:moveTo>
                    <a:cubicBezTo>
                      <a:pt y="444" x="44"/>
                      <a:pt y="360" x="88"/>
                      <a:pt y="288" x="144"/>
                    </a:cubicBezTo>
                    <a:cubicBezTo>
                      <a:pt y="216" x="200"/>
                      <a:pt y="144" x="280"/>
                      <a:pt y="96" x="336"/>
                    </a:cubicBezTo>
                    <a:cubicBezTo>
                      <a:pt y="48" x="392"/>
                      <a:pt y="24" x="436"/>
                      <a:pt y="0" x="480"/>
                    </a:cubicBezTo>
                  </a:path>
                </a:pathLst>
              </a:custGeom>
              <a:noFill/>
              <a:ln w="19050" cap="flat">
                <a:solidFill>
                  <a:srgbClr val="FF0000"/>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cxnSp>
            <p:nvCxnSpPr>
              <p:cNvPr id="2211" name="Shape 2211"/>
              <p:cNvCxnSpPr/>
              <p:nvPr/>
            </p:nvCxnSpPr>
            <p:spPr>
              <a:xfrm>
                <a:off y="5878137" x="6019801"/>
                <a:ext cy="368099" cx="76199"/>
              </a:xfrm>
              <a:prstGeom prst="straightConnector1">
                <a:avLst/>
              </a:prstGeom>
              <a:noFill/>
              <a:ln w="19050" cap="flat">
                <a:solidFill>
                  <a:srgbClr val="FF0000"/>
                </a:solidFill>
                <a:prstDash val="solid"/>
                <a:round/>
                <a:headEnd w="med" len="med" type="none"/>
                <a:tailEnd w="med" len="med" type="none"/>
              </a:ln>
            </p:spPr>
          </p:cxnSp>
          <p:cxnSp>
            <p:nvCxnSpPr>
              <p:cNvPr id="2212" name="Shape 2212"/>
              <p:cNvCxnSpPr/>
              <p:nvPr/>
            </p:nvCxnSpPr>
            <p:spPr>
              <a:xfrm>
                <a:off y="6248401" x="6096001"/>
                <a:ext cy="0" cx="304799"/>
              </a:xfrm>
              <a:prstGeom prst="straightConnector1">
                <a:avLst/>
              </a:prstGeom>
              <a:noFill/>
              <a:ln w="19050" cap="flat">
                <a:solidFill>
                  <a:srgbClr val="FF0000"/>
                </a:solidFill>
                <a:prstDash val="solid"/>
                <a:round/>
                <a:headEnd w="med" len="med" type="none"/>
                <a:tailEnd w="med" len="med" type="none"/>
              </a:ln>
            </p:spPr>
          </p:cxnSp>
        </p:grpSp>
        <p:cxnSp>
          <p:nvCxnSpPr>
            <p:cNvPr id="2213" name="Shape 2213"/>
            <p:cNvCxnSpPr/>
            <p:nvPr/>
          </p:nvCxnSpPr>
          <p:spPr>
            <a:xfrm>
              <a:off y="6248400" x="4210755"/>
              <a:ext cy="0" cx="457200"/>
            </a:xfrm>
            <a:prstGeom prst="straightConnector1">
              <a:avLst/>
            </a:prstGeom>
            <a:noFill/>
            <a:ln w="19050" cap="flat">
              <a:solidFill>
                <a:srgbClr val="FF0000"/>
              </a:solidFill>
              <a:prstDash val="solid"/>
              <a:round/>
              <a:headEnd w="med" len="med" type="none"/>
              <a:tailEnd w="med" len="med" type="none"/>
            </a:ln>
          </p:spPr>
        </p:cxnSp>
        <p:cxnSp>
          <p:nvCxnSpPr>
            <p:cNvPr id="2214" name="Shape 2214"/>
            <p:cNvCxnSpPr/>
            <p:nvPr/>
          </p:nvCxnSpPr>
          <p:spPr>
            <a:xfrm>
              <a:off y="6248400" x="2362200"/>
              <a:ext cy="0" cx="457200"/>
            </a:xfrm>
            <a:prstGeom prst="straightConnector1">
              <a:avLst/>
            </a:prstGeom>
            <a:noFill/>
            <a:ln w="19050" cap="flat">
              <a:solidFill>
                <a:srgbClr val="FF0000"/>
              </a:solidFill>
              <a:prstDash val="solid"/>
              <a:round/>
              <a:headEnd w="med" len="med" type="none"/>
              <a:tailEnd w="med" len="med" type="none"/>
            </a:ln>
          </p:spPr>
        </p:cxnSp>
      </p:grpSp>
      <p:grpSp>
        <p:nvGrpSpPr>
          <p:cNvPr id="2215" name="Shape 2215"/>
          <p:cNvGrpSpPr/>
          <p:nvPr/>
        </p:nvGrpSpPr>
        <p:grpSpPr>
          <a:xfrm>
            <a:off y="4465319" x="2438399"/>
            <a:ext cy="1187703" cx="4339618"/>
            <a:chOff y="4338319" x="4304321"/>
            <a:chExt cy="1187703" cx="4339618"/>
          </a:xfrm>
        </p:grpSpPr>
        <p:sp>
          <p:nvSpPr>
            <p:cNvPr id="2216" name="Shape 2216"/>
            <p:cNvSpPr/>
            <p:nvPr/>
          </p:nvSpPr>
          <p:spPr>
            <a:xfrm>
              <a:off y="4338319" x="4304321"/>
              <a:ext cy="868679" cx="4339618"/>
            </a:xfrm>
            <a:custGeom>
              <a:pathLst>
                <a:path w="2976" extrusionOk="0" h="960">
                  <a:moveTo>
                    <a:pt y="0" x="0"/>
                  </a:moveTo>
                  <a:lnTo>
                    <a:pt y="960" x="0"/>
                  </a:lnTo>
                  <a:lnTo>
                    <a:pt y="960" x="2976"/>
                  </a:lnTo>
                </a:path>
              </a:pathLst>
            </a:custGeom>
            <a:noFill/>
            <a:ln w="12700" cap="flat">
              <a:solidFill>
                <a:schemeClr val="dk1"/>
              </a:solidFill>
              <a:prstDash val="solid"/>
              <a:round/>
              <a:headEnd w="med" len="med" type="triangle"/>
              <a:tailEnd w="med" len="med" type="triangl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217" name="Shape 2217"/>
            <p:cNvSpPr/>
            <p:nvPr/>
          </p:nvSpPr>
          <p:spPr>
            <a:xfrm>
              <a:off y="5221223" x="4380521"/>
              <a:ext cy="304799" cx="3962399"/>
            </a:xfrm>
            <a:prstGeom prst="rect">
              <a:avLst/>
            </a:prstGeom>
            <a:solidFill>
              <a:schemeClr val="lt1"/>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grpSp>
      <p:sp>
        <p:nvSpPr>
          <p:cNvPr id="2218" name="Shape 2218"/>
          <p:cNvSpPr txBox="1"/>
          <p:nvPr/>
        </p:nvSpPr>
        <p:spPr>
          <a:xfrm>
            <a:off y="4431267" x="1163154"/>
            <a:ext cy="369299" cx="11990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1800" lang="en" i="0">
                <a:solidFill>
                  <a:schemeClr val="dk1"/>
                </a:solidFill>
                <a:latin typeface="Calibri"/>
                <a:ea typeface="Calibri"/>
                <a:cs typeface="Calibri"/>
                <a:sym typeface="Calibri"/>
              </a:rPr>
              <a:t>Buffer Size</a:t>
            </a:r>
          </a:p>
        </p:txBody>
      </p:sp>
      <p:sp>
        <p:nvSpPr>
          <p:cNvPr id="2219" name="Shape 2219"/>
          <p:cNvSpPr/>
          <p:nvPr/>
        </p:nvSpPr>
        <p:spPr>
          <a:xfrm>
            <a:off y="5619987" x="2438400"/>
            <a:ext cy="868679" cx="4321977"/>
          </a:xfrm>
          <a:custGeom>
            <a:pathLst>
              <a:path w="2976" extrusionOk="0" h="960">
                <a:moveTo>
                  <a:pt y="0" x="0"/>
                </a:moveTo>
                <a:lnTo>
                  <a:pt y="960" x="0"/>
                </a:lnTo>
                <a:lnTo>
                  <a:pt y="960" x="2976"/>
                </a:lnTo>
              </a:path>
            </a:pathLst>
          </a:custGeom>
          <a:noFill/>
          <a:ln w="12700" cap="flat">
            <a:solidFill>
              <a:schemeClr val="dk1"/>
            </a:solidFill>
            <a:prstDash val="solid"/>
            <a:round/>
            <a:headEnd w="med" len="med" type="triangle"/>
            <a:tailEnd w="med" len="med" type="triangl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220" name="Shape 2220"/>
          <p:cNvSpPr txBox="1"/>
          <p:nvPr/>
        </p:nvSpPr>
        <p:spPr>
          <a:xfrm>
            <a:off y="5498067" x="990600"/>
            <a:ext cy="369299" cx="13070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1800" lang="en" i="0">
                <a:solidFill>
                  <a:schemeClr val="dk1"/>
                </a:solidFill>
                <a:latin typeface="Calibri"/>
                <a:ea typeface="Calibri"/>
                <a:cs typeface="Calibri"/>
                <a:sym typeface="Calibri"/>
              </a:rPr>
              <a:t>Throughput</a:t>
            </a:r>
          </a:p>
        </p:txBody>
      </p:sp>
      <p:sp>
        <p:nvSpPr>
          <p:cNvPr id="2221" name="Shape 2221"/>
          <p:cNvSpPr txBox="1"/>
          <p:nvPr/>
        </p:nvSpPr>
        <p:spPr>
          <a:xfrm>
            <a:off y="5802867" x="1676400"/>
            <a:ext cy="369299" cx="7040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1800" lang="en" i="0">
                <a:solidFill>
                  <a:schemeClr val="dk1"/>
                </a:solidFill>
                <a:latin typeface="Calibri"/>
                <a:ea typeface="Calibri"/>
                <a:cs typeface="Calibri"/>
                <a:sym typeface="Calibri"/>
              </a:rPr>
              <a:t>100%</a:t>
            </a:r>
          </a:p>
        </p:txBody>
      </p:sp>
      <p:grpSp>
        <p:nvGrpSpPr>
          <p:cNvPr id="2222" name="Shape 2222"/>
          <p:cNvGrpSpPr/>
          <p:nvPr/>
        </p:nvGrpSpPr>
        <p:grpSpPr>
          <a:xfrm>
            <a:off y="5955267" x="2590800"/>
            <a:ext cy="228600" cx="4251007"/>
            <a:chOff y="5638800" x="2514600"/>
            <a:chExt cy="228600" cx="4251007"/>
          </a:xfrm>
        </p:grpSpPr>
        <p:sp>
          <p:nvSpPr>
            <p:cNvPr id="2223" name="Shape 2223"/>
            <p:cNvSpPr/>
            <p:nvPr/>
          </p:nvSpPr>
          <p:spPr>
            <a:xfrm>
              <a:off y="5638800" x="2514600"/>
              <a:ext cy="228600" cx="457199"/>
            </a:xfrm>
            <a:custGeom>
              <a:pathLst>
                <a:path w="480" extrusionOk="0" h="528">
                  <a:moveTo>
                    <a:pt y="528" x="0"/>
                  </a:moveTo>
                  <a:cubicBezTo>
                    <a:pt y="444" x="44"/>
                    <a:pt y="360" x="88"/>
                    <a:pt y="288" x="144"/>
                  </a:cubicBezTo>
                  <a:cubicBezTo>
                    <a:pt y="216" x="200"/>
                    <a:pt y="144" x="280"/>
                    <a:pt y="96" x="336"/>
                  </a:cubicBezTo>
                  <a:cubicBezTo>
                    <a:pt y="48" x="392"/>
                    <a:pt y="24" x="436"/>
                    <a:pt y="0" x="480"/>
                  </a:cubicBezTo>
                </a:path>
              </a:pathLst>
            </a:custGeom>
            <a:noFill/>
            <a:ln w="19050" cap="flat">
              <a:solidFill>
                <a:srgbClr val="FF0000"/>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cxnSp>
          <p:nvCxnSpPr>
            <p:cNvPr id="2224" name="Shape 2224"/>
            <p:cNvCxnSpPr/>
            <p:nvPr/>
          </p:nvCxnSpPr>
          <p:spPr>
            <a:xfrm>
              <a:off y="5638800" x="4359592"/>
              <a:ext cy="228600" cx="47399"/>
            </a:xfrm>
            <a:prstGeom prst="straightConnector1">
              <a:avLst/>
            </a:prstGeom>
            <a:noFill/>
            <a:ln w="19050" cap="flat">
              <a:solidFill>
                <a:srgbClr val="FF0000"/>
              </a:solidFill>
              <a:prstDash val="solid"/>
              <a:round/>
              <a:headEnd w="med" len="med" type="none"/>
              <a:tailEnd w="med" len="med" type="none"/>
            </a:ln>
          </p:spPr>
        </p:cxnSp>
        <p:sp>
          <p:nvSpPr>
            <p:cNvPr id="2225" name="Shape 2225"/>
            <p:cNvSpPr/>
            <p:nvPr/>
          </p:nvSpPr>
          <p:spPr>
            <a:xfrm>
              <a:off y="5638800" x="4419601"/>
              <a:ext cy="228600" cx="457198"/>
            </a:xfrm>
            <a:custGeom>
              <a:pathLst>
                <a:path w="480" extrusionOk="0" h="528">
                  <a:moveTo>
                    <a:pt y="528" x="0"/>
                  </a:moveTo>
                  <a:cubicBezTo>
                    <a:pt y="444" x="44"/>
                    <a:pt y="360" x="88"/>
                    <a:pt y="288" x="144"/>
                  </a:cubicBezTo>
                  <a:cubicBezTo>
                    <a:pt y="216" x="200"/>
                    <a:pt y="144" x="280"/>
                    <a:pt y="96" x="336"/>
                  </a:cubicBezTo>
                  <a:cubicBezTo>
                    <a:pt y="48" x="392"/>
                    <a:pt y="24" x="436"/>
                    <a:pt y="0" x="480"/>
                  </a:cubicBezTo>
                </a:path>
              </a:pathLst>
            </a:custGeom>
            <a:noFill/>
            <a:ln w="19050" cap="flat">
              <a:solidFill>
                <a:srgbClr val="FF0000"/>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cxnSp>
          <p:nvCxnSpPr>
            <p:cNvPr id="2226" name="Shape 2226"/>
            <p:cNvCxnSpPr/>
            <p:nvPr/>
          </p:nvCxnSpPr>
          <p:spPr>
            <a:xfrm>
              <a:off y="5638801" x="4876801"/>
              <a:ext cy="0" cx="1371599"/>
            </a:xfrm>
            <a:prstGeom prst="straightConnector1">
              <a:avLst/>
            </a:prstGeom>
            <a:noFill/>
            <a:ln w="19050" cap="flat">
              <a:solidFill>
                <a:srgbClr val="FF0000"/>
              </a:solidFill>
              <a:prstDash val="solid"/>
              <a:round/>
              <a:headEnd w="med" len="med" type="none"/>
              <a:tailEnd w="med" len="med" type="none"/>
            </a:ln>
          </p:spPr>
        </p:cxnSp>
        <p:cxnSp>
          <p:nvCxnSpPr>
            <p:cNvPr id="2227" name="Shape 2227"/>
            <p:cNvCxnSpPr/>
            <p:nvPr/>
          </p:nvCxnSpPr>
          <p:spPr>
            <a:xfrm>
              <a:off y="5638800" x="2971800"/>
              <a:ext cy="0" cx="1371599"/>
            </a:xfrm>
            <a:prstGeom prst="straightConnector1">
              <a:avLst/>
            </a:prstGeom>
            <a:noFill/>
            <a:ln w="19050" cap="flat">
              <a:solidFill>
                <a:srgbClr val="FF0000"/>
              </a:solidFill>
              <a:prstDash val="solid"/>
              <a:round/>
              <a:headEnd w="med" len="med" type="none"/>
              <a:tailEnd w="med" len="med" type="none"/>
            </a:ln>
          </p:spPr>
        </p:cxnSp>
        <p:cxnSp>
          <p:nvCxnSpPr>
            <p:cNvPr id="2228" name="Shape 2228"/>
            <p:cNvCxnSpPr/>
            <p:nvPr/>
          </p:nvCxnSpPr>
          <p:spPr>
            <a:xfrm>
              <a:off y="5638800" x="6248400"/>
              <a:ext cy="228600" cx="47399"/>
            </a:xfrm>
            <a:prstGeom prst="straightConnector1">
              <a:avLst/>
            </a:prstGeom>
            <a:noFill/>
            <a:ln w="19050" cap="flat">
              <a:solidFill>
                <a:srgbClr val="FF0000"/>
              </a:solidFill>
              <a:prstDash val="solid"/>
              <a:round/>
              <a:headEnd w="med" len="med" type="none"/>
              <a:tailEnd w="med" len="med" type="none"/>
            </a:ln>
          </p:spPr>
        </p:cxnSp>
        <p:sp>
          <p:nvSpPr>
            <p:cNvPr id="2229" name="Shape 2229"/>
            <p:cNvSpPr/>
            <p:nvPr/>
          </p:nvSpPr>
          <p:spPr>
            <a:xfrm>
              <a:off y="5638800" x="6308408"/>
              <a:ext cy="228600" cx="457198"/>
            </a:xfrm>
            <a:custGeom>
              <a:pathLst>
                <a:path w="480" extrusionOk="0" h="528">
                  <a:moveTo>
                    <a:pt y="528" x="0"/>
                  </a:moveTo>
                  <a:cubicBezTo>
                    <a:pt y="444" x="44"/>
                    <a:pt y="360" x="88"/>
                    <a:pt y="288" x="144"/>
                  </a:cubicBezTo>
                  <a:cubicBezTo>
                    <a:pt y="216" x="200"/>
                    <a:pt y="144" x="280"/>
                    <a:pt y="96" x="336"/>
                  </a:cubicBezTo>
                  <a:cubicBezTo>
                    <a:pt y="48" x="392"/>
                    <a:pt y="24" x="436"/>
                    <a:pt y="0" x="480"/>
                  </a:cubicBezTo>
                </a:path>
              </a:pathLst>
            </a:custGeom>
            <a:noFill/>
            <a:ln w="19050" cap="flat">
              <a:solidFill>
                <a:srgbClr val="FF0000"/>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grpSp>
      <p:sp>
        <p:nvSpPr>
          <p:cNvPr id="2230" name="Shape 2230"/>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231" name="Shape 2231"/>
          <p:cNvSpPr/>
          <p:nvPr/>
        </p:nvSpPr>
        <p:spPr>
          <a:xfrm>
            <a:off y="1076325"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232" name="Shape 2232"/>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233" name="Shape 2233"/>
          <p:cNvSpPr/>
          <p:nvPr/>
        </p:nvSpPr>
        <p:spPr>
          <a:xfrm>
            <a:off y="1143000"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pic>
        <p:nvPicPr>
          <p:cNvPr id="2234" name="Shape 2234"/>
          <p:cNvPicPr preferRelativeResize="0"/>
          <p:nvPr/>
        </p:nvPicPr>
        <p:blipFill rotWithShape="1">
          <a:blip r:embed="rId3"/>
          <a:srcRect t="0" b="0" r="0" l="0"/>
          <a:stretch/>
        </p:blipFill>
        <p:spPr>
          <a:xfrm>
            <a:off y="1828800" x="3185841"/>
            <a:ext cy="384000" cx="1057499"/>
          </a:xfrm>
          <a:prstGeom prst="rect">
            <a:avLst/>
          </a:prstGeom>
          <a:noFill/>
          <a:ln>
            <a:noFill/>
          </a:ln>
        </p:spPr>
      </p:pic>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9" name="Shape 2239"/>
        <p:cNvGrpSpPr/>
        <p:nvPr/>
      </p:nvGrpSpPr>
      <p:grpSpPr>
        <a:xfrm>
          <a:off y="0" x="0"/>
          <a:ext cy="0" cx="0"/>
          <a:chOff y="0" x="0"/>
          <a:chExt cy="0" cx="0"/>
        </a:xfrm>
      </p:grpSpPr>
      <p:cxnSp>
        <p:nvCxnSpPr>
          <p:cNvPr id="2240" name="Shape 2240"/>
          <p:cNvCxnSpPr/>
          <p:nvPr/>
        </p:nvCxnSpPr>
        <p:spPr>
          <a:xfrm>
            <a:off y="5955267" x="2514600"/>
            <a:ext cy="0" cx="4267199"/>
          </a:xfrm>
          <a:prstGeom prst="straightConnector1">
            <a:avLst/>
          </a:prstGeom>
          <a:noFill/>
          <a:ln w="19050" cap="flat">
            <a:solidFill>
              <a:schemeClr val="dk1"/>
            </a:solidFill>
            <a:prstDash val="dash"/>
            <a:round/>
            <a:headEnd w="med" len="med" type="none"/>
            <a:tailEnd w="med" len="med" type="none"/>
          </a:ln>
        </p:spPr>
      </p:cxnSp>
      <p:cxnSp>
        <p:nvCxnSpPr>
          <p:cNvPr id="2241" name="Shape 2241"/>
          <p:cNvCxnSpPr/>
          <p:nvPr/>
        </p:nvCxnSpPr>
        <p:spPr>
          <a:xfrm>
            <a:off y="5955030" x="2514600"/>
            <a:ext cy="0" cx="4194000"/>
          </a:xfrm>
          <a:prstGeom prst="straightConnector1">
            <a:avLst/>
          </a:prstGeom>
          <a:noFill/>
          <a:ln w="19050" cap="flat">
            <a:solidFill>
              <a:srgbClr val="FF0000"/>
            </a:solidFill>
            <a:prstDash val="solid"/>
            <a:round/>
            <a:headEnd w="med" len="med" type="none"/>
            <a:tailEnd w="med" len="med" type="none"/>
          </a:ln>
        </p:spPr>
      </p:cxnSp>
      <p:sp>
        <p:nvSpPr>
          <p:cNvPr id="2242" name="Shape 2242"/>
          <p:cNvSpPr txBox="1"/>
          <p:nvPr>
            <p:ph type="title"/>
          </p:nvPr>
        </p:nvSpPr>
        <p:spPr>
          <a:xfrm>
            <a:off y="76200"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rgbClr val="0000CC"/>
              </a:buClr>
              <a:buSzPct val="25000"/>
              <a:buFont typeface="Calibri"/>
              <a:buNone/>
            </a:pPr>
            <a:r>
              <a:rPr strike="noStrike" u="none" b="1" cap="none" baseline="0" sz="3600" lang="en" i="0">
                <a:solidFill>
                  <a:srgbClr val="0000CC"/>
                </a:solidFill>
                <a:latin typeface="Calibri"/>
                <a:ea typeface="Calibri"/>
                <a:cs typeface="Calibri"/>
                <a:sym typeface="Calibri"/>
              </a:rPr>
              <a:t>Small Queues &amp; TCP Throughput:</a:t>
            </a:r>
            <a:r>
              <a:rPr strike="noStrike" u="none" b="1" cap="none" baseline="0" sz="2900" lang="en" i="0">
                <a:solidFill>
                  <a:srgbClr val="0000CC"/>
                </a:solidFill>
                <a:latin typeface="Calibri"/>
                <a:ea typeface="Calibri"/>
                <a:cs typeface="Calibri"/>
                <a:sym typeface="Calibri"/>
              </a:rPr>
              <a:t>The Buffer Sizing Story</a:t>
            </a:r>
          </a:p>
        </p:txBody>
      </p:sp>
      <p:sp>
        <p:nvSpPr>
          <p:cNvPr id="2243" name="Shape 2243"/>
          <p:cNvSpPr txBox="1"/>
          <p:nvPr>
            <p:ph idx="12" type="sldNum"/>
          </p:nvPr>
        </p:nvSpPr>
        <p:spPr>
          <a:xfrm>
            <a:off y="6324600" x="66294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strike="noStrike" u="none" b="0" cap="none" baseline="0" sz="1200" lang="en" i="0">
                <a:solidFill>
                  <a:srgbClr val="888888"/>
                </a:solidFill>
                <a:latin typeface="Calibri"/>
                <a:ea typeface="Calibri"/>
                <a:cs typeface="Calibri"/>
                <a:sym typeface="Calibri"/>
              </a:rPr>
              <a:t>17</a:t>
            </a:r>
          </a:p>
        </p:txBody>
      </p:sp>
      <p:sp>
        <p:nvSpPr>
          <p:cNvPr id="2244" name="Shape 2244"/>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245" name="Shape 2245"/>
          <p:cNvSpPr/>
          <p:nvPr/>
        </p:nvSpPr>
        <p:spPr>
          <a:xfrm>
            <a:off y="1076325"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246" name="Shape 2246"/>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247" name="Shape 2247"/>
          <p:cNvSpPr/>
          <p:nvPr/>
        </p:nvSpPr>
        <p:spPr>
          <a:xfrm>
            <a:off y="1143000"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248" name="Shape 2248"/>
          <p:cNvSpPr txBox="1"/>
          <p:nvPr>
            <p:ph idx="1" type="body"/>
          </p:nvPr>
        </p:nvSpPr>
        <p:spPr>
          <a:xfrm>
            <a:off y="1371600" x="304800"/>
            <a:ext cy="3505200" cx="8229600"/>
          </a:xfrm>
          <a:prstGeom prst="rect">
            <a:avLst/>
          </a:prstGeom>
          <a:noFill/>
          <a:ln>
            <a:noFill/>
          </a:ln>
        </p:spPr>
        <p:txBody>
          <a:bodyPr bIns="45700" rIns="91425" lIns="91425" tIns="45700" anchor="t" anchorCtr="0">
            <a:noAutofit/>
          </a:bodyPr>
          <a:lstStyle/>
          <a:p>
            <a:pPr algn="l" rtl="0" lvl="0" marR="0" indent="-342900" marL="342900">
              <a:spcBef>
                <a:spcPts val="0"/>
              </a:spcBef>
              <a:buClr>
                <a:srgbClr val="0000CC"/>
              </a:buClr>
              <a:buSzPct val="100000"/>
              <a:buFont typeface="Calibri"/>
              <a:buChar char="•"/>
            </a:pPr>
            <a:r>
              <a:rPr strike="noStrike" u="none" b="0" cap="none" baseline="0" sz="2400" lang="en" i="0">
                <a:solidFill>
                  <a:srgbClr val="0000CC"/>
                </a:solidFill>
                <a:latin typeface="Calibri"/>
                <a:ea typeface="Calibri"/>
                <a:cs typeface="Calibri"/>
                <a:sym typeface="Calibri"/>
              </a:rPr>
              <a:t>Bandwidth-delay product rule of thumb:</a:t>
            </a:r>
          </a:p>
          <a:p>
            <a:pPr algn="l" rtl="0" lvl="1" marR="0" indent="-285750" marL="742950">
              <a:spcBef>
                <a:spcPts val="400"/>
              </a:spcBef>
              <a:buClr>
                <a:schemeClr val="dk1"/>
              </a:buClr>
              <a:buSzPct val="100000"/>
              <a:buFont typeface="Calibri"/>
              <a:buChar char="–"/>
            </a:pPr>
            <a:r>
              <a:rPr strike="noStrike" u="none" b="0" cap="none" baseline="0" sz="2000" lang="en" i="0">
                <a:solidFill>
                  <a:schemeClr val="dk1"/>
                </a:solidFill>
                <a:latin typeface="Calibri"/>
                <a:ea typeface="Calibri"/>
                <a:cs typeface="Calibri"/>
                <a:sym typeface="Calibri"/>
              </a:rPr>
              <a:t>A single flow needs                     buffers for </a:t>
            </a:r>
            <a:r>
              <a:rPr strike="noStrike" u="none" b="1" cap="none" baseline="0" sz="2000" lang="en" i="0">
                <a:solidFill>
                  <a:srgbClr val="FF0000"/>
                </a:solidFill>
                <a:latin typeface="Calibri"/>
                <a:ea typeface="Calibri"/>
                <a:cs typeface="Calibri"/>
                <a:sym typeface="Calibri"/>
              </a:rPr>
              <a:t>100% Throughput.</a:t>
            </a:r>
          </a:p>
          <a:p>
            <a:pPr algn="l" rtl="0" lvl="1" marR="0" indent="-285750" marL="742950">
              <a:spcBef>
                <a:spcPts val="160"/>
              </a:spcBef>
              <a:buClr>
                <a:schemeClr val="dk1"/>
              </a:buClr>
              <a:buFont typeface="Calibri"/>
              <a:buNone/>
            </a:pPr>
            <a:r>
              <a:t/>
            </a:r>
            <a:endParaRPr strike="noStrike" u="none" b="1" cap="none" baseline="0" sz="800" i="0">
              <a:solidFill>
                <a:srgbClr val="FF0000"/>
              </a:solidFill>
              <a:latin typeface="Calibri"/>
              <a:ea typeface="Calibri"/>
              <a:cs typeface="Calibri"/>
              <a:sym typeface="Calibri"/>
            </a:endParaRPr>
          </a:p>
          <a:p>
            <a:pPr algn="l" rtl="0" lvl="0" marR="0" indent="-342900" marL="342900">
              <a:spcBef>
                <a:spcPts val="480"/>
              </a:spcBef>
              <a:buClr>
                <a:srgbClr val="0000CC"/>
              </a:buClr>
              <a:buSzPct val="100000"/>
              <a:buFont typeface="Calibri"/>
              <a:buChar char="•"/>
            </a:pPr>
            <a:r>
              <a:rPr strike="noStrike" u="none" b="0" cap="none" baseline="0" sz="2400" lang="en" i="0">
                <a:solidFill>
                  <a:srgbClr val="0000CC"/>
                </a:solidFill>
                <a:latin typeface="Calibri"/>
                <a:ea typeface="Calibri"/>
                <a:cs typeface="Calibri"/>
                <a:sym typeface="Calibri"/>
              </a:rPr>
              <a:t>Appenzeller</a:t>
            </a:r>
            <a:r>
              <a:rPr strike="noStrike" u="none" b="1" cap="none" baseline="0" sz="2400" lang="en" i="0">
                <a:solidFill>
                  <a:srgbClr val="0000CC"/>
                </a:solidFill>
                <a:latin typeface="Calibri"/>
                <a:ea typeface="Calibri"/>
                <a:cs typeface="Calibri"/>
                <a:sym typeface="Calibri"/>
              </a:rPr>
              <a:t> </a:t>
            </a:r>
            <a:r>
              <a:rPr strike="noStrike" u="none" b="0" cap="none" baseline="0" sz="2400" lang="en" i="0">
                <a:solidFill>
                  <a:srgbClr val="0000CC"/>
                </a:solidFill>
                <a:latin typeface="Calibri"/>
                <a:ea typeface="Calibri"/>
                <a:cs typeface="Calibri"/>
                <a:sym typeface="Calibri"/>
              </a:rPr>
              <a:t>rule of thumb (SIGCOMM ‘04):</a:t>
            </a:r>
          </a:p>
          <a:p>
            <a:pPr algn="l" rtl="0" lvl="1" marR="0" indent="-285750" marL="742950">
              <a:spcBef>
                <a:spcPts val="400"/>
              </a:spcBef>
              <a:buClr>
                <a:schemeClr val="dk1"/>
              </a:buClr>
              <a:buSzPct val="100000"/>
              <a:buFont typeface="Calibri"/>
              <a:buChar char="–"/>
            </a:pPr>
            <a:r>
              <a:rPr strike="noStrike" u="none" b="0" cap="none" baseline="0" sz="2000" lang="en" i="0">
                <a:solidFill>
                  <a:schemeClr val="dk1"/>
                </a:solidFill>
                <a:latin typeface="Calibri"/>
                <a:ea typeface="Calibri"/>
                <a:cs typeface="Calibri"/>
                <a:sym typeface="Calibri"/>
              </a:rPr>
              <a:t>Large # of flows:                                is enough.</a:t>
            </a:r>
          </a:p>
          <a:p>
            <a:pPr algn="l" rtl="0" lvl="1" marR="0" indent="-285750" marL="742950">
              <a:spcBef>
                <a:spcPts val="160"/>
              </a:spcBef>
              <a:buClr>
                <a:schemeClr val="dk1"/>
              </a:buClr>
              <a:buFont typeface="Calibri"/>
              <a:buNone/>
            </a:pPr>
            <a:r>
              <a:t/>
            </a:r>
            <a:endParaRPr strike="noStrike" u="none" b="0" cap="none" baseline="0" sz="800" i="0">
              <a:solidFill>
                <a:schemeClr val="dk1"/>
              </a:solidFill>
              <a:latin typeface="Calibri"/>
              <a:ea typeface="Calibri"/>
              <a:cs typeface="Calibri"/>
              <a:sym typeface="Calibri"/>
            </a:endParaRPr>
          </a:p>
          <a:p>
            <a:pPr algn="l" rtl="0" lvl="1" marR="0" indent="-158750" marL="742950">
              <a:spcBef>
                <a:spcPts val="400"/>
              </a:spcBef>
              <a:buClr>
                <a:schemeClr val="dk1"/>
              </a:buClr>
              <a:buFont typeface="Calibri"/>
              <a:buNone/>
            </a:pPr>
            <a:r>
              <a:t/>
            </a:r>
            <a:endParaRPr strike="noStrike" u="none" b="0" cap="none" baseline="0" sz="2000" i="0">
              <a:solidFill>
                <a:schemeClr val="dk1"/>
              </a:solidFill>
              <a:latin typeface="Calibri"/>
              <a:ea typeface="Calibri"/>
              <a:cs typeface="Calibri"/>
              <a:sym typeface="Calibri"/>
            </a:endParaRPr>
          </a:p>
          <a:p>
            <a:pPr algn="l" rtl="0" lvl="1" marR="0" indent="-285750" marL="742950">
              <a:spcBef>
                <a:spcPts val="400"/>
              </a:spcBef>
              <a:buClr>
                <a:schemeClr val="dk1"/>
              </a:buClr>
              <a:buFont typeface="Calibri"/>
              <a:buNone/>
            </a:pPr>
            <a:r>
              <a:t/>
            </a:r>
            <a:endParaRPr strike="noStrike" u="none" b="0" cap="none" baseline="0" sz="2000" i="0">
              <a:solidFill>
                <a:schemeClr val="dk1"/>
              </a:solidFill>
              <a:latin typeface="Calibri"/>
              <a:ea typeface="Calibri"/>
              <a:cs typeface="Calibri"/>
              <a:sym typeface="Calibri"/>
            </a:endParaRPr>
          </a:p>
        </p:txBody>
      </p:sp>
      <p:sp>
        <p:nvSpPr>
          <p:cNvPr id="2249" name="Shape 2249"/>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250" name="Shape 2250"/>
          <p:cNvSpPr/>
          <p:nvPr/>
        </p:nvSpPr>
        <p:spPr>
          <a:xfrm>
            <a:off y="1076325"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251" name="Shape 2251"/>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252" name="Shape 2252"/>
          <p:cNvSpPr/>
          <p:nvPr/>
        </p:nvSpPr>
        <p:spPr>
          <a:xfrm>
            <a:off y="1143000"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253" name="Shape 2253"/>
          <p:cNvSpPr txBox="1"/>
          <p:nvPr/>
        </p:nvSpPr>
        <p:spPr>
          <a:xfrm>
            <a:off y="4812267" x="2057400"/>
            <a:ext cy="369299" cx="3144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1800" lang="en" i="0">
                <a:solidFill>
                  <a:schemeClr val="dk1"/>
                </a:solidFill>
                <a:latin typeface="Calibri"/>
                <a:ea typeface="Calibri"/>
                <a:cs typeface="Calibri"/>
                <a:sym typeface="Calibri"/>
              </a:rPr>
              <a:t>B</a:t>
            </a:r>
          </a:p>
        </p:txBody>
      </p:sp>
      <p:grpSp>
        <p:nvGrpSpPr>
          <p:cNvPr id="2254" name="Shape 2254"/>
          <p:cNvGrpSpPr/>
          <p:nvPr/>
        </p:nvGrpSpPr>
        <p:grpSpPr>
          <a:xfrm>
            <a:off y="3733650" x="2526690"/>
            <a:ext cy="584349" cx="4251325"/>
            <a:chOff y="3962250" x="2335212"/>
            <a:chExt cy="584349" cx="4251325"/>
          </a:xfrm>
        </p:grpSpPr>
        <p:grpSp>
          <p:nvGrpSpPr>
            <p:cNvPr id="2255" name="Shape 2255"/>
            <p:cNvGrpSpPr/>
            <p:nvPr/>
          </p:nvGrpSpPr>
          <p:grpSpPr>
            <a:xfrm>
              <a:off y="3984624" x="5573712"/>
              <a:ext cy="228409" cx="661987"/>
              <a:chOff y="1535" x="1200"/>
              <a:chExt cy="143" cx="417"/>
            </a:xfrm>
          </p:grpSpPr>
          <p:sp>
            <p:nvSpPr>
              <p:cNvPr id="2256" name="Shape 2256"/>
              <p:cNvSpPr/>
              <p:nvPr/>
            </p:nvSpPr>
            <p:spPr>
              <a:xfrm>
                <a:off y="1535" x="1200"/>
                <a:ext cy="143" cx="416"/>
              </a:xfrm>
              <a:custGeom>
                <a:pathLst>
                  <a:path w="480" extrusionOk="0" h="528">
                    <a:moveTo>
                      <a:pt y="528" x="0"/>
                    </a:moveTo>
                    <a:cubicBezTo>
                      <a:pt y="444" x="44"/>
                      <a:pt y="360" x="88"/>
                      <a:pt y="288" x="144"/>
                    </a:cubicBezTo>
                    <a:cubicBezTo>
                      <a:pt y="216" x="200"/>
                      <a:pt y="144" x="280"/>
                      <a:pt y="96" x="336"/>
                    </a:cubicBezTo>
                    <a:cubicBezTo>
                      <a:pt y="48" x="392"/>
                      <a:pt y="24" x="436"/>
                      <a:pt y="0" x="480"/>
                    </a:cubicBezTo>
                  </a:path>
                </a:pathLst>
              </a:custGeom>
              <a:noFill/>
              <a:ln w="19050" cap="flat">
                <a:solidFill>
                  <a:srgbClr val="FF0000"/>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cxnSp>
            <p:nvCxnSpPr>
              <p:cNvPr id="2257" name="Shape 2257"/>
              <p:cNvCxnSpPr/>
              <p:nvPr/>
            </p:nvCxnSpPr>
            <p:spPr>
              <a:xfrm>
                <a:off y="1535" x="1617"/>
                <a:ext cy="0" cx="0"/>
              </a:xfrm>
              <a:prstGeom prst="straightConnector1">
                <a:avLst/>
              </a:prstGeom>
              <a:noFill/>
              <a:ln w="19050" cap="flat">
                <a:solidFill>
                  <a:srgbClr val="FF0000"/>
                </a:solidFill>
                <a:prstDash val="solid"/>
                <a:round/>
                <a:headEnd w="med" len="med" type="none"/>
                <a:tailEnd w="med" len="med" type="none"/>
              </a:ln>
            </p:spPr>
          </p:cxnSp>
        </p:grpSp>
        <p:grpSp>
          <p:nvGrpSpPr>
            <p:cNvPr id="2258" name="Shape 2258"/>
            <p:cNvGrpSpPr/>
            <p:nvPr/>
          </p:nvGrpSpPr>
          <p:grpSpPr>
            <a:xfrm>
              <a:off y="4098925" x="2335212"/>
              <a:ext cy="228409" cx="662304"/>
              <a:chOff y="2831" x="1631"/>
              <a:chExt cy="431" cx="672"/>
            </a:xfrm>
          </p:grpSpPr>
          <p:sp>
            <p:nvSpPr>
              <p:cNvPr id="2259" name="Shape 2259"/>
              <p:cNvSpPr/>
              <p:nvPr/>
            </p:nvSpPr>
            <p:spPr>
              <a:xfrm>
                <a:off y="2831" x="1631"/>
                <a:ext cy="431" cx="672"/>
              </a:xfrm>
              <a:custGeom>
                <a:pathLst>
                  <a:path w="480" extrusionOk="0" h="528">
                    <a:moveTo>
                      <a:pt y="528" x="0"/>
                    </a:moveTo>
                    <a:cubicBezTo>
                      <a:pt y="444" x="44"/>
                      <a:pt y="360" x="88"/>
                      <a:pt y="288" x="144"/>
                    </a:cubicBezTo>
                    <a:cubicBezTo>
                      <a:pt y="216" x="200"/>
                      <a:pt y="144" x="280"/>
                      <a:pt y="96" x="336"/>
                    </a:cubicBezTo>
                    <a:cubicBezTo>
                      <a:pt y="48" x="392"/>
                      <a:pt y="24" x="436"/>
                      <a:pt y="0" x="480"/>
                    </a:cubicBezTo>
                  </a:path>
                </a:pathLst>
              </a:custGeom>
              <a:noFill/>
              <a:ln w="19050" cap="flat">
                <a:solidFill>
                  <a:srgbClr val="FF0000"/>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cxnSp>
            <p:nvCxnSpPr>
              <p:cNvPr id="2260" name="Shape 2260"/>
              <p:cNvCxnSpPr/>
              <p:nvPr/>
            </p:nvCxnSpPr>
            <p:spPr>
              <a:xfrm>
                <a:off y="2831" x="2304"/>
                <a:ext cy="299" cx="0"/>
              </a:xfrm>
              <a:prstGeom prst="straightConnector1">
                <a:avLst/>
              </a:prstGeom>
              <a:noFill/>
              <a:ln w="19050" cap="flat">
                <a:solidFill>
                  <a:srgbClr val="FF0000"/>
                </a:solidFill>
                <a:prstDash val="solid"/>
                <a:round/>
                <a:headEnd w="med" len="med" type="none"/>
                <a:tailEnd w="med" len="med" type="none"/>
              </a:ln>
            </p:spPr>
          </p:cxnSp>
        </p:grpSp>
        <p:grpSp>
          <p:nvGrpSpPr>
            <p:cNvPr id="2261" name="Shape 2261"/>
            <p:cNvGrpSpPr/>
            <p:nvPr/>
          </p:nvGrpSpPr>
          <p:grpSpPr>
            <a:xfrm>
              <a:off y="4241800" x="3044825"/>
              <a:ext cy="238124" cx="293811"/>
              <a:chOff y="1584" x="2063"/>
              <a:chExt cy="299" cx="177"/>
            </a:xfrm>
          </p:grpSpPr>
          <p:sp>
            <p:nvSpPr>
              <p:cNvPr id="2262" name="Shape 2262"/>
              <p:cNvSpPr/>
              <p:nvPr/>
            </p:nvSpPr>
            <p:spPr>
              <a:xfrm>
                <a:off y="1584" x="2063"/>
                <a:ext cy="96" cx="177"/>
              </a:xfrm>
              <a:custGeom>
                <a:pathLst>
                  <a:path w="480" extrusionOk="0" h="528">
                    <a:moveTo>
                      <a:pt y="528" x="0"/>
                    </a:moveTo>
                    <a:cubicBezTo>
                      <a:pt y="444" x="44"/>
                      <a:pt y="360" x="88"/>
                      <a:pt y="288" x="144"/>
                    </a:cubicBezTo>
                    <a:cubicBezTo>
                      <a:pt y="216" x="200"/>
                      <a:pt y="144" x="280"/>
                      <a:pt y="96" x="336"/>
                    </a:cubicBezTo>
                    <a:cubicBezTo>
                      <a:pt y="48" x="392"/>
                      <a:pt y="24" x="436"/>
                      <a:pt y="0" x="480"/>
                    </a:cubicBezTo>
                  </a:path>
                </a:pathLst>
              </a:custGeom>
              <a:noFill/>
              <a:ln w="19050" cap="flat">
                <a:solidFill>
                  <a:srgbClr val="FF0000"/>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cxnSp>
            <p:nvCxnSpPr>
              <p:cNvPr id="2263" name="Shape 2263"/>
              <p:cNvCxnSpPr/>
              <p:nvPr/>
            </p:nvCxnSpPr>
            <p:spPr>
              <a:xfrm>
                <a:off y="1584" x="2240"/>
                <a:ext cy="299" cx="0"/>
              </a:xfrm>
              <a:prstGeom prst="straightConnector1">
                <a:avLst/>
              </a:prstGeom>
              <a:noFill/>
              <a:ln w="19050" cap="flat">
                <a:solidFill>
                  <a:srgbClr val="FF0000"/>
                </a:solidFill>
                <a:prstDash val="solid"/>
                <a:round/>
                <a:headEnd w="med" len="med" type="none"/>
                <a:tailEnd w="med" len="med" type="none"/>
              </a:ln>
            </p:spPr>
          </p:cxnSp>
        </p:grpSp>
        <p:grpSp>
          <p:nvGrpSpPr>
            <p:cNvPr id="2264" name="Shape 2264"/>
            <p:cNvGrpSpPr/>
            <p:nvPr/>
          </p:nvGrpSpPr>
          <p:grpSpPr>
            <a:xfrm>
              <a:off y="4000500" x="4600575"/>
              <a:ext cy="476249" cx="939799"/>
              <a:chOff y="1488" x="3052"/>
              <a:chExt cy="299" cx="591"/>
            </a:xfrm>
          </p:grpSpPr>
          <p:sp>
            <p:nvSpPr>
              <p:cNvPr id="2265" name="Shape 2265"/>
              <p:cNvSpPr/>
              <p:nvPr/>
            </p:nvSpPr>
            <p:spPr>
              <a:xfrm>
                <a:off y="1488" x="3052"/>
                <a:ext cy="240" cx="591"/>
              </a:xfrm>
              <a:custGeom>
                <a:pathLst>
                  <a:path w="480" extrusionOk="0" h="528">
                    <a:moveTo>
                      <a:pt y="528" x="0"/>
                    </a:moveTo>
                    <a:cubicBezTo>
                      <a:pt y="444" x="44"/>
                      <a:pt y="360" x="88"/>
                      <a:pt y="288" x="144"/>
                    </a:cubicBezTo>
                    <a:cubicBezTo>
                      <a:pt y="216" x="200"/>
                      <a:pt y="144" x="280"/>
                      <a:pt y="96" x="336"/>
                    </a:cubicBezTo>
                    <a:cubicBezTo>
                      <a:pt y="48" x="392"/>
                      <a:pt y="24" x="436"/>
                      <a:pt y="0" x="480"/>
                    </a:cubicBezTo>
                  </a:path>
                </a:pathLst>
              </a:custGeom>
              <a:noFill/>
              <a:ln w="19050" cap="flat">
                <a:solidFill>
                  <a:srgbClr val="FF0000"/>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cxnSp>
            <p:nvCxnSpPr>
              <p:cNvPr id="2266" name="Shape 2266"/>
              <p:cNvCxnSpPr/>
              <p:nvPr/>
            </p:nvCxnSpPr>
            <p:spPr>
              <a:xfrm>
                <a:off y="1488" x="3643"/>
                <a:ext cy="299" cx="0"/>
              </a:xfrm>
              <a:prstGeom prst="straightConnector1">
                <a:avLst/>
              </a:prstGeom>
              <a:noFill/>
              <a:ln w="19050" cap="flat">
                <a:solidFill>
                  <a:srgbClr val="FF0000"/>
                </a:solidFill>
                <a:prstDash val="solid"/>
                <a:round/>
                <a:headEnd w="med" len="med" type="none"/>
                <a:tailEnd w="med" len="med" type="none"/>
              </a:ln>
            </p:spPr>
          </p:cxnSp>
        </p:grpSp>
        <p:grpSp>
          <p:nvGrpSpPr>
            <p:cNvPr id="2267" name="Shape 2267"/>
            <p:cNvGrpSpPr/>
            <p:nvPr/>
          </p:nvGrpSpPr>
          <p:grpSpPr>
            <a:xfrm>
              <a:off y="3971925" x="3359150"/>
              <a:ext cy="476249" cx="939799"/>
              <a:chOff y="1488" x="3052"/>
              <a:chExt cy="299" cx="591"/>
            </a:xfrm>
          </p:grpSpPr>
          <p:sp>
            <p:nvSpPr>
              <p:cNvPr id="2268" name="Shape 2268"/>
              <p:cNvSpPr/>
              <p:nvPr/>
            </p:nvSpPr>
            <p:spPr>
              <a:xfrm>
                <a:off y="1488" x="3052"/>
                <a:ext cy="240" cx="591"/>
              </a:xfrm>
              <a:custGeom>
                <a:pathLst>
                  <a:path w="480" extrusionOk="0" h="528">
                    <a:moveTo>
                      <a:pt y="528" x="0"/>
                    </a:moveTo>
                    <a:cubicBezTo>
                      <a:pt y="444" x="44"/>
                      <a:pt y="360" x="88"/>
                      <a:pt y="288" x="144"/>
                    </a:cubicBezTo>
                    <a:cubicBezTo>
                      <a:pt y="216" x="200"/>
                      <a:pt y="144" x="280"/>
                      <a:pt y="96" x="336"/>
                    </a:cubicBezTo>
                    <a:cubicBezTo>
                      <a:pt y="48" x="392"/>
                      <a:pt y="24" x="436"/>
                      <a:pt y="0" x="480"/>
                    </a:cubicBezTo>
                  </a:path>
                </a:pathLst>
              </a:custGeom>
              <a:noFill/>
              <a:ln w="19050" cap="flat">
                <a:solidFill>
                  <a:srgbClr val="FF0000"/>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cxnSp>
            <p:nvCxnSpPr>
              <p:cNvPr id="2269" name="Shape 2269"/>
              <p:cNvCxnSpPr/>
              <p:nvPr/>
            </p:nvCxnSpPr>
            <p:spPr>
              <a:xfrm>
                <a:off y="1488" x="3643"/>
                <a:ext cy="299" cx="0"/>
              </a:xfrm>
              <a:prstGeom prst="straightConnector1">
                <a:avLst/>
              </a:prstGeom>
              <a:noFill/>
              <a:ln w="19050" cap="flat">
                <a:solidFill>
                  <a:srgbClr val="FF0000"/>
                </a:solidFill>
                <a:prstDash val="solid"/>
                <a:round/>
                <a:headEnd w="med" len="med" type="none"/>
                <a:tailEnd w="med" len="med" type="none"/>
              </a:ln>
            </p:spPr>
          </p:cxnSp>
        </p:grpSp>
        <p:grpSp>
          <p:nvGrpSpPr>
            <p:cNvPr id="2270" name="Shape 2270"/>
            <p:cNvGrpSpPr/>
            <p:nvPr/>
          </p:nvGrpSpPr>
          <p:grpSpPr>
            <a:xfrm>
              <a:off y="4013050" x="4330613"/>
              <a:ext cy="533549" cx="2255924"/>
              <a:chOff y="2123" x="2339"/>
              <a:chExt cy="336" cx="1421"/>
            </a:xfrm>
          </p:grpSpPr>
          <p:grpSp>
            <p:nvGrpSpPr>
              <p:cNvPr id="2271" name="Shape 2271"/>
              <p:cNvGrpSpPr/>
              <p:nvPr/>
            </p:nvGrpSpPr>
            <p:grpSpPr>
              <a:xfrm>
                <a:off y="2243" x="2976"/>
                <a:ext cy="96" cx="177"/>
                <a:chOff y="1535" x="2379"/>
                <a:chExt cy="96" cx="177"/>
              </a:xfrm>
            </p:grpSpPr>
            <p:sp>
              <p:nvSpPr>
                <p:cNvPr id="2272" name="Shape 2272"/>
                <p:cNvSpPr/>
                <p:nvPr/>
              </p:nvSpPr>
              <p:spPr>
                <a:xfrm>
                  <a:off y="1535" x="2379"/>
                  <a:ext cy="96" cx="177"/>
                </a:xfrm>
                <a:custGeom>
                  <a:pathLst>
                    <a:path w="480" extrusionOk="0" h="528">
                      <a:moveTo>
                        <a:pt y="528" x="0"/>
                      </a:moveTo>
                      <a:cubicBezTo>
                        <a:pt y="444" x="44"/>
                        <a:pt y="360" x="88"/>
                        <a:pt y="288" x="144"/>
                      </a:cubicBezTo>
                      <a:cubicBezTo>
                        <a:pt y="216" x="200"/>
                        <a:pt y="144" x="280"/>
                        <a:pt y="96" x="336"/>
                      </a:cubicBezTo>
                      <a:cubicBezTo>
                        <a:pt y="48" x="392"/>
                        <a:pt y="24" x="436"/>
                        <a:pt y="0" x="480"/>
                      </a:cubicBezTo>
                    </a:path>
                  </a:pathLst>
                </a:custGeom>
                <a:noFill/>
                <a:ln w="19050" cap="flat">
                  <a:solidFill>
                    <a:srgbClr val="FF0000"/>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cxnSp>
              <p:nvCxnSpPr>
                <p:cNvPr id="2273" name="Shape 2273"/>
                <p:cNvCxnSpPr/>
                <p:nvPr/>
              </p:nvCxnSpPr>
              <p:spPr>
                <a:xfrm>
                  <a:off y="1535" x="2556"/>
                  <a:ext cy="0" cx="0"/>
                </a:xfrm>
                <a:prstGeom prst="straightConnector1">
                  <a:avLst/>
                </a:prstGeom>
                <a:noFill/>
                <a:ln w="19050" cap="flat">
                  <a:solidFill>
                    <a:srgbClr val="FF0000"/>
                  </a:solidFill>
                  <a:prstDash val="solid"/>
                  <a:round/>
                  <a:headEnd w="med" len="med" type="none"/>
                  <a:tailEnd w="med" len="med" type="none"/>
                </a:ln>
              </p:spPr>
            </p:cxnSp>
          </p:grpSp>
          <p:grpSp>
            <p:nvGrpSpPr>
              <p:cNvPr id="2274" name="Shape 2274"/>
              <p:cNvGrpSpPr/>
              <p:nvPr/>
            </p:nvGrpSpPr>
            <p:grpSpPr>
              <a:xfrm>
                <a:off y="2123" x="2339"/>
                <a:ext cy="143" cx="417"/>
                <a:chOff y="2831" x="1631"/>
                <a:chExt cy="431" cx="672"/>
              </a:xfrm>
            </p:grpSpPr>
            <p:sp>
              <p:nvSpPr>
                <p:cNvPr id="2275" name="Shape 2275"/>
                <p:cNvSpPr/>
                <p:nvPr/>
              </p:nvSpPr>
              <p:spPr>
                <a:xfrm>
                  <a:off y="2831" x="1631"/>
                  <a:ext cy="431" cx="672"/>
                </a:xfrm>
                <a:custGeom>
                  <a:pathLst>
                    <a:path w="480" extrusionOk="0" h="528">
                      <a:moveTo>
                        <a:pt y="528" x="0"/>
                      </a:moveTo>
                      <a:cubicBezTo>
                        <a:pt y="444" x="44"/>
                        <a:pt y="360" x="88"/>
                        <a:pt y="288" x="144"/>
                      </a:cubicBezTo>
                      <a:cubicBezTo>
                        <a:pt y="216" x="200"/>
                        <a:pt y="144" x="280"/>
                        <a:pt y="96" x="336"/>
                      </a:cubicBezTo>
                      <a:cubicBezTo>
                        <a:pt y="48" x="392"/>
                        <a:pt y="24" x="436"/>
                        <a:pt y="0" x="480"/>
                      </a:cubicBezTo>
                    </a:path>
                  </a:pathLst>
                </a:custGeom>
                <a:noFill/>
                <a:ln w="19050" cap="flat">
                  <a:solidFill>
                    <a:srgbClr val="FF0000"/>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cxnSp>
              <p:nvCxnSpPr>
                <p:cNvPr id="2276" name="Shape 2276"/>
                <p:cNvCxnSpPr/>
                <p:nvPr/>
              </p:nvCxnSpPr>
              <p:spPr>
                <a:xfrm>
                  <a:off y="2831" x="2304"/>
                  <a:ext cy="299" cx="0"/>
                </a:xfrm>
                <a:prstGeom prst="straightConnector1">
                  <a:avLst/>
                </a:prstGeom>
                <a:noFill/>
                <a:ln w="19050" cap="flat">
                  <a:solidFill>
                    <a:srgbClr val="FF0000"/>
                  </a:solidFill>
                  <a:prstDash val="solid"/>
                  <a:round/>
                  <a:headEnd w="med" len="med" type="none"/>
                  <a:tailEnd w="med" len="med" type="none"/>
                </a:ln>
              </p:spPr>
            </p:cxnSp>
          </p:grpSp>
          <p:grpSp>
            <p:nvGrpSpPr>
              <p:cNvPr id="2277" name="Shape 2277"/>
              <p:cNvGrpSpPr/>
              <p:nvPr/>
            </p:nvGrpSpPr>
            <p:grpSpPr>
              <a:xfrm>
                <a:off y="2160" x="2786"/>
                <a:ext cy="299" cx="177"/>
                <a:chOff y="1584" x="2063"/>
                <a:chExt cy="299" cx="177"/>
              </a:xfrm>
            </p:grpSpPr>
            <p:sp>
              <p:nvSpPr>
                <p:cNvPr id="2278" name="Shape 2278"/>
                <p:cNvSpPr/>
                <p:nvPr/>
              </p:nvSpPr>
              <p:spPr>
                <a:xfrm>
                  <a:off y="1584" x="2063"/>
                  <a:ext cy="96" cx="177"/>
                </a:xfrm>
                <a:custGeom>
                  <a:pathLst>
                    <a:path w="480" extrusionOk="0" h="528">
                      <a:moveTo>
                        <a:pt y="528" x="0"/>
                      </a:moveTo>
                      <a:cubicBezTo>
                        <a:pt y="444" x="44"/>
                        <a:pt y="360" x="88"/>
                        <a:pt y="288" x="144"/>
                      </a:cubicBezTo>
                      <a:cubicBezTo>
                        <a:pt y="216" x="200"/>
                        <a:pt y="144" x="280"/>
                        <a:pt y="96" x="336"/>
                      </a:cubicBezTo>
                      <a:cubicBezTo>
                        <a:pt y="48" x="392"/>
                        <a:pt y="24" x="436"/>
                        <a:pt y="0" x="480"/>
                      </a:cubicBezTo>
                    </a:path>
                  </a:pathLst>
                </a:custGeom>
                <a:noFill/>
                <a:ln w="19050" cap="flat">
                  <a:solidFill>
                    <a:srgbClr val="FF0000"/>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cxnSp>
              <p:nvCxnSpPr>
                <p:cNvPr id="2279" name="Shape 2279"/>
                <p:cNvCxnSpPr/>
                <p:nvPr/>
              </p:nvCxnSpPr>
              <p:spPr>
                <a:xfrm>
                  <a:off y="1584" x="2240"/>
                  <a:ext cy="299" cx="0"/>
                </a:xfrm>
                <a:prstGeom prst="straightConnector1">
                  <a:avLst/>
                </a:prstGeom>
                <a:noFill/>
                <a:ln w="19050" cap="flat">
                  <a:solidFill>
                    <a:srgbClr val="FF0000"/>
                  </a:solidFill>
                  <a:prstDash val="solid"/>
                  <a:round/>
                  <a:headEnd w="med" len="med" type="none"/>
                  <a:tailEnd w="med" len="med" type="none"/>
                </a:ln>
              </p:spPr>
            </p:cxnSp>
          </p:grpSp>
          <p:grpSp>
            <p:nvGrpSpPr>
              <p:cNvPr id="2280" name="Shape 2280"/>
              <p:cNvGrpSpPr/>
              <p:nvPr/>
            </p:nvGrpSpPr>
            <p:grpSpPr>
              <a:xfrm>
                <a:off y="2316" x="3167"/>
                <a:ext cy="64" cx="165"/>
                <a:chOff y="1535" x="2379"/>
                <a:chExt cy="96" cx="177"/>
              </a:xfrm>
            </p:grpSpPr>
            <p:sp>
              <p:nvSpPr>
                <p:cNvPr id="2281" name="Shape 2281"/>
                <p:cNvSpPr/>
                <p:nvPr/>
              </p:nvSpPr>
              <p:spPr>
                <a:xfrm>
                  <a:off y="1535" x="2379"/>
                  <a:ext cy="96" cx="177"/>
                </a:xfrm>
                <a:custGeom>
                  <a:pathLst>
                    <a:path w="480" extrusionOk="0" h="528">
                      <a:moveTo>
                        <a:pt y="528" x="0"/>
                      </a:moveTo>
                      <a:cubicBezTo>
                        <a:pt y="444" x="44"/>
                        <a:pt y="360" x="88"/>
                        <a:pt y="288" x="144"/>
                      </a:cubicBezTo>
                      <a:cubicBezTo>
                        <a:pt y="216" x="200"/>
                        <a:pt y="144" x="280"/>
                        <a:pt y="96" x="336"/>
                      </a:cubicBezTo>
                      <a:cubicBezTo>
                        <a:pt y="48" x="392"/>
                        <a:pt y="24" x="436"/>
                        <a:pt y="0" x="480"/>
                      </a:cubicBezTo>
                    </a:path>
                  </a:pathLst>
                </a:custGeom>
                <a:noFill/>
                <a:ln w="19050" cap="flat">
                  <a:solidFill>
                    <a:srgbClr val="FF0000"/>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cxnSp>
              <p:nvCxnSpPr>
                <p:cNvPr id="2282" name="Shape 2282"/>
                <p:cNvCxnSpPr/>
                <p:nvPr/>
              </p:nvCxnSpPr>
              <p:spPr>
                <a:xfrm>
                  <a:off y="1535" x="2556"/>
                  <a:ext cy="0" cx="0"/>
                </a:xfrm>
                <a:prstGeom prst="straightConnector1">
                  <a:avLst/>
                </a:prstGeom>
                <a:noFill/>
                <a:ln w="19050" cap="flat">
                  <a:solidFill>
                    <a:srgbClr val="FF0000"/>
                  </a:solidFill>
                  <a:prstDash val="solid"/>
                  <a:round/>
                  <a:headEnd w="med" len="med" type="none"/>
                  <a:tailEnd w="med" len="med" type="none"/>
                </a:ln>
              </p:spPr>
            </p:cxnSp>
          </p:grpSp>
          <p:grpSp>
            <p:nvGrpSpPr>
              <p:cNvPr id="2283" name="Shape 2283"/>
              <p:cNvGrpSpPr/>
              <p:nvPr/>
            </p:nvGrpSpPr>
            <p:grpSpPr>
              <a:xfrm>
                <a:off y="2249" x="3344"/>
                <a:ext cy="143" cx="417"/>
                <a:chOff y="1535" x="1200"/>
                <a:chExt cy="143" cx="417"/>
              </a:xfrm>
            </p:grpSpPr>
            <p:sp>
              <p:nvSpPr>
                <p:cNvPr id="2284" name="Shape 2284"/>
                <p:cNvSpPr/>
                <p:nvPr/>
              </p:nvSpPr>
              <p:spPr>
                <a:xfrm>
                  <a:off y="1535" x="1200"/>
                  <a:ext cy="143" cx="416"/>
                </a:xfrm>
                <a:custGeom>
                  <a:pathLst>
                    <a:path w="480" extrusionOk="0" h="528">
                      <a:moveTo>
                        <a:pt y="528" x="0"/>
                      </a:moveTo>
                      <a:cubicBezTo>
                        <a:pt y="444" x="44"/>
                        <a:pt y="360" x="88"/>
                        <a:pt y="288" x="144"/>
                      </a:cubicBezTo>
                      <a:cubicBezTo>
                        <a:pt y="216" x="200"/>
                        <a:pt y="144" x="280"/>
                        <a:pt y="96" x="336"/>
                      </a:cubicBezTo>
                      <a:cubicBezTo>
                        <a:pt y="48" x="392"/>
                        <a:pt y="24" x="436"/>
                        <a:pt y="0" x="480"/>
                      </a:cubicBezTo>
                    </a:path>
                  </a:pathLst>
                </a:custGeom>
                <a:noFill/>
                <a:ln w="19050" cap="flat">
                  <a:solidFill>
                    <a:srgbClr val="FF0000"/>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cxnSp>
              <p:nvCxnSpPr>
                <p:cNvPr id="2285" name="Shape 2285"/>
                <p:cNvCxnSpPr/>
                <p:nvPr/>
              </p:nvCxnSpPr>
              <p:spPr>
                <a:xfrm>
                  <a:off y="1535" x="1617"/>
                  <a:ext cy="0" cx="0"/>
                </a:xfrm>
                <a:prstGeom prst="straightConnector1">
                  <a:avLst/>
                </a:prstGeom>
                <a:noFill/>
                <a:ln w="19050" cap="flat">
                  <a:solidFill>
                    <a:srgbClr val="FF0000"/>
                  </a:solidFill>
                  <a:prstDash val="solid"/>
                  <a:round/>
                  <a:headEnd w="med" len="med" type="none"/>
                  <a:tailEnd w="med" len="med" type="none"/>
                </a:ln>
              </p:spPr>
            </p:cxnSp>
          </p:grpSp>
        </p:grpSp>
        <p:grpSp>
          <p:nvGrpSpPr>
            <p:cNvPr id="2286" name="Shape 2286"/>
            <p:cNvGrpSpPr/>
            <p:nvPr/>
          </p:nvGrpSpPr>
          <p:grpSpPr>
            <a:xfrm>
              <a:off y="3962250" x="2344651"/>
              <a:ext cy="533549" cx="2255923"/>
              <a:chOff y="2123" x="2339"/>
              <a:chExt cy="336" cx="1421"/>
            </a:xfrm>
          </p:grpSpPr>
          <p:grpSp>
            <p:nvGrpSpPr>
              <p:cNvPr id="2287" name="Shape 2287"/>
              <p:cNvGrpSpPr/>
              <p:nvPr/>
            </p:nvGrpSpPr>
            <p:grpSpPr>
              <a:xfrm>
                <a:off y="2243" x="2976"/>
                <a:ext cy="96" cx="177"/>
                <a:chOff y="1535" x="2379"/>
                <a:chExt cy="96" cx="177"/>
              </a:xfrm>
            </p:grpSpPr>
            <p:sp>
              <p:nvSpPr>
                <p:cNvPr id="2288" name="Shape 2288"/>
                <p:cNvSpPr/>
                <p:nvPr/>
              </p:nvSpPr>
              <p:spPr>
                <a:xfrm>
                  <a:off y="1535" x="2379"/>
                  <a:ext cy="96" cx="177"/>
                </a:xfrm>
                <a:custGeom>
                  <a:pathLst>
                    <a:path w="480" extrusionOk="0" h="528">
                      <a:moveTo>
                        <a:pt y="528" x="0"/>
                      </a:moveTo>
                      <a:cubicBezTo>
                        <a:pt y="444" x="44"/>
                        <a:pt y="360" x="88"/>
                        <a:pt y="288" x="144"/>
                      </a:cubicBezTo>
                      <a:cubicBezTo>
                        <a:pt y="216" x="200"/>
                        <a:pt y="144" x="280"/>
                        <a:pt y="96" x="336"/>
                      </a:cubicBezTo>
                      <a:cubicBezTo>
                        <a:pt y="48" x="392"/>
                        <a:pt y="24" x="436"/>
                        <a:pt y="0" x="480"/>
                      </a:cubicBezTo>
                    </a:path>
                  </a:pathLst>
                </a:custGeom>
                <a:noFill/>
                <a:ln w="19050" cap="flat">
                  <a:solidFill>
                    <a:srgbClr val="FF0000"/>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cxnSp>
              <p:nvCxnSpPr>
                <p:cNvPr id="2289" name="Shape 2289"/>
                <p:cNvCxnSpPr/>
                <p:nvPr/>
              </p:nvCxnSpPr>
              <p:spPr>
                <a:xfrm>
                  <a:off y="1535" x="2556"/>
                  <a:ext cy="0" cx="0"/>
                </a:xfrm>
                <a:prstGeom prst="straightConnector1">
                  <a:avLst/>
                </a:prstGeom>
                <a:noFill/>
                <a:ln w="19050" cap="flat">
                  <a:solidFill>
                    <a:srgbClr val="FF0000"/>
                  </a:solidFill>
                  <a:prstDash val="solid"/>
                  <a:round/>
                  <a:headEnd w="med" len="med" type="none"/>
                  <a:tailEnd w="med" len="med" type="none"/>
                </a:ln>
              </p:spPr>
            </p:cxnSp>
          </p:grpSp>
          <p:grpSp>
            <p:nvGrpSpPr>
              <p:cNvPr id="2290" name="Shape 2290"/>
              <p:cNvGrpSpPr/>
              <p:nvPr/>
            </p:nvGrpSpPr>
            <p:grpSpPr>
              <a:xfrm>
                <a:off y="2123" x="2339"/>
                <a:ext cy="143" cx="417"/>
                <a:chOff y="2831" x="1631"/>
                <a:chExt cy="431" cx="672"/>
              </a:xfrm>
            </p:grpSpPr>
            <p:sp>
              <p:nvSpPr>
                <p:cNvPr id="2291" name="Shape 2291"/>
                <p:cNvSpPr/>
                <p:nvPr/>
              </p:nvSpPr>
              <p:spPr>
                <a:xfrm>
                  <a:off y="2831" x="1631"/>
                  <a:ext cy="431" cx="672"/>
                </a:xfrm>
                <a:custGeom>
                  <a:pathLst>
                    <a:path w="480" extrusionOk="0" h="528">
                      <a:moveTo>
                        <a:pt y="528" x="0"/>
                      </a:moveTo>
                      <a:cubicBezTo>
                        <a:pt y="444" x="44"/>
                        <a:pt y="360" x="88"/>
                        <a:pt y="288" x="144"/>
                      </a:cubicBezTo>
                      <a:cubicBezTo>
                        <a:pt y="216" x="200"/>
                        <a:pt y="144" x="280"/>
                        <a:pt y="96" x="336"/>
                      </a:cubicBezTo>
                      <a:cubicBezTo>
                        <a:pt y="48" x="392"/>
                        <a:pt y="24" x="436"/>
                        <a:pt y="0" x="480"/>
                      </a:cubicBezTo>
                    </a:path>
                  </a:pathLst>
                </a:custGeom>
                <a:noFill/>
                <a:ln w="19050" cap="flat">
                  <a:solidFill>
                    <a:srgbClr val="FF0000"/>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cxnSp>
              <p:nvCxnSpPr>
                <p:cNvPr id="2292" name="Shape 2292"/>
                <p:cNvCxnSpPr/>
                <p:nvPr/>
              </p:nvCxnSpPr>
              <p:spPr>
                <a:xfrm>
                  <a:off y="2831" x="2304"/>
                  <a:ext cy="299" cx="0"/>
                </a:xfrm>
                <a:prstGeom prst="straightConnector1">
                  <a:avLst/>
                </a:prstGeom>
                <a:noFill/>
                <a:ln w="19050" cap="flat">
                  <a:solidFill>
                    <a:srgbClr val="FF0000"/>
                  </a:solidFill>
                  <a:prstDash val="solid"/>
                  <a:round/>
                  <a:headEnd w="med" len="med" type="none"/>
                  <a:tailEnd w="med" len="med" type="none"/>
                </a:ln>
              </p:spPr>
            </p:cxnSp>
          </p:grpSp>
          <p:grpSp>
            <p:nvGrpSpPr>
              <p:cNvPr id="2293" name="Shape 2293"/>
              <p:cNvGrpSpPr/>
              <p:nvPr/>
            </p:nvGrpSpPr>
            <p:grpSpPr>
              <a:xfrm>
                <a:off y="2160" x="2786"/>
                <a:ext cy="299" cx="177"/>
                <a:chOff y="1584" x="2063"/>
                <a:chExt cy="299" cx="177"/>
              </a:xfrm>
            </p:grpSpPr>
            <p:sp>
              <p:nvSpPr>
                <p:cNvPr id="2294" name="Shape 2294"/>
                <p:cNvSpPr/>
                <p:nvPr/>
              </p:nvSpPr>
              <p:spPr>
                <a:xfrm>
                  <a:off y="1584" x="2063"/>
                  <a:ext cy="96" cx="177"/>
                </a:xfrm>
                <a:custGeom>
                  <a:pathLst>
                    <a:path w="480" extrusionOk="0" h="528">
                      <a:moveTo>
                        <a:pt y="528" x="0"/>
                      </a:moveTo>
                      <a:cubicBezTo>
                        <a:pt y="444" x="44"/>
                        <a:pt y="360" x="88"/>
                        <a:pt y="288" x="144"/>
                      </a:cubicBezTo>
                      <a:cubicBezTo>
                        <a:pt y="216" x="200"/>
                        <a:pt y="144" x="280"/>
                        <a:pt y="96" x="336"/>
                      </a:cubicBezTo>
                      <a:cubicBezTo>
                        <a:pt y="48" x="392"/>
                        <a:pt y="24" x="436"/>
                        <a:pt y="0" x="480"/>
                      </a:cubicBezTo>
                    </a:path>
                  </a:pathLst>
                </a:custGeom>
                <a:noFill/>
                <a:ln w="19050" cap="flat">
                  <a:solidFill>
                    <a:srgbClr val="FF0000"/>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cxnSp>
              <p:nvCxnSpPr>
                <p:cNvPr id="2295" name="Shape 2295"/>
                <p:cNvCxnSpPr/>
                <p:nvPr/>
              </p:nvCxnSpPr>
              <p:spPr>
                <a:xfrm>
                  <a:off y="1584" x="2240"/>
                  <a:ext cy="299" cx="0"/>
                </a:xfrm>
                <a:prstGeom prst="straightConnector1">
                  <a:avLst/>
                </a:prstGeom>
                <a:noFill/>
                <a:ln w="19050" cap="flat">
                  <a:solidFill>
                    <a:srgbClr val="FF0000"/>
                  </a:solidFill>
                  <a:prstDash val="solid"/>
                  <a:round/>
                  <a:headEnd w="med" len="med" type="none"/>
                  <a:tailEnd w="med" len="med" type="none"/>
                </a:ln>
              </p:spPr>
            </p:cxnSp>
          </p:grpSp>
          <p:grpSp>
            <p:nvGrpSpPr>
              <p:cNvPr id="2296" name="Shape 2296"/>
              <p:cNvGrpSpPr/>
              <p:nvPr/>
            </p:nvGrpSpPr>
            <p:grpSpPr>
              <a:xfrm>
                <a:off y="2316" x="3167"/>
                <a:ext cy="64" cx="165"/>
                <a:chOff y="1535" x="2379"/>
                <a:chExt cy="96" cx="177"/>
              </a:xfrm>
            </p:grpSpPr>
            <p:sp>
              <p:nvSpPr>
                <p:cNvPr id="2297" name="Shape 2297"/>
                <p:cNvSpPr/>
                <p:nvPr/>
              </p:nvSpPr>
              <p:spPr>
                <a:xfrm>
                  <a:off y="1535" x="2379"/>
                  <a:ext cy="96" cx="177"/>
                </a:xfrm>
                <a:custGeom>
                  <a:pathLst>
                    <a:path w="480" extrusionOk="0" h="528">
                      <a:moveTo>
                        <a:pt y="528" x="0"/>
                      </a:moveTo>
                      <a:cubicBezTo>
                        <a:pt y="444" x="44"/>
                        <a:pt y="360" x="88"/>
                        <a:pt y="288" x="144"/>
                      </a:cubicBezTo>
                      <a:cubicBezTo>
                        <a:pt y="216" x="200"/>
                        <a:pt y="144" x="280"/>
                        <a:pt y="96" x="336"/>
                      </a:cubicBezTo>
                      <a:cubicBezTo>
                        <a:pt y="48" x="392"/>
                        <a:pt y="24" x="436"/>
                        <a:pt y="0" x="480"/>
                      </a:cubicBezTo>
                    </a:path>
                  </a:pathLst>
                </a:custGeom>
                <a:noFill/>
                <a:ln w="19050" cap="flat">
                  <a:solidFill>
                    <a:srgbClr val="FF0000"/>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cxnSp>
              <p:nvCxnSpPr>
                <p:cNvPr id="2298" name="Shape 2298"/>
                <p:cNvCxnSpPr/>
                <p:nvPr/>
              </p:nvCxnSpPr>
              <p:spPr>
                <a:xfrm>
                  <a:off y="1535" x="2556"/>
                  <a:ext cy="0" cx="0"/>
                </a:xfrm>
                <a:prstGeom prst="straightConnector1">
                  <a:avLst/>
                </a:prstGeom>
                <a:noFill/>
                <a:ln w="19050" cap="flat">
                  <a:solidFill>
                    <a:srgbClr val="FF0000"/>
                  </a:solidFill>
                  <a:prstDash val="solid"/>
                  <a:round/>
                  <a:headEnd w="med" len="med" type="none"/>
                  <a:tailEnd w="med" len="med" type="none"/>
                </a:ln>
              </p:spPr>
            </p:cxnSp>
          </p:grpSp>
          <p:grpSp>
            <p:nvGrpSpPr>
              <p:cNvPr id="2299" name="Shape 2299"/>
              <p:cNvGrpSpPr/>
              <p:nvPr/>
            </p:nvGrpSpPr>
            <p:grpSpPr>
              <a:xfrm>
                <a:off y="2249" x="3344"/>
                <a:ext cy="143" cx="417"/>
                <a:chOff y="1535" x="1200"/>
                <a:chExt cy="143" cx="417"/>
              </a:xfrm>
            </p:grpSpPr>
            <p:sp>
              <p:nvSpPr>
                <p:cNvPr id="2300" name="Shape 2300"/>
                <p:cNvSpPr/>
                <p:nvPr/>
              </p:nvSpPr>
              <p:spPr>
                <a:xfrm>
                  <a:off y="1535" x="1200"/>
                  <a:ext cy="143" cx="416"/>
                </a:xfrm>
                <a:custGeom>
                  <a:pathLst>
                    <a:path w="480" extrusionOk="0" h="528">
                      <a:moveTo>
                        <a:pt y="528" x="0"/>
                      </a:moveTo>
                      <a:cubicBezTo>
                        <a:pt y="444" x="44"/>
                        <a:pt y="360" x="88"/>
                        <a:pt y="288" x="144"/>
                      </a:cubicBezTo>
                      <a:cubicBezTo>
                        <a:pt y="216" x="200"/>
                        <a:pt y="144" x="280"/>
                        <a:pt y="96" x="336"/>
                      </a:cubicBezTo>
                      <a:cubicBezTo>
                        <a:pt y="48" x="392"/>
                        <a:pt y="24" x="436"/>
                        <a:pt y="0" x="480"/>
                      </a:cubicBezTo>
                    </a:path>
                  </a:pathLst>
                </a:custGeom>
                <a:noFill/>
                <a:ln w="19050" cap="flat">
                  <a:solidFill>
                    <a:srgbClr val="FF0000"/>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cxnSp>
              <p:nvCxnSpPr>
                <p:cNvPr id="2301" name="Shape 2301"/>
                <p:cNvCxnSpPr/>
                <p:nvPr/>
              </p:nvCxnSpPr>
              <p:spPr>
                <a:xfrm>
                  <a:off y="1535" x="1617"/>
                  <a:ext cy="0" cx="0"/>
                </a:xfrm>
                <a:prstGeom prst="straightConnector1">
                  <a:avLst/>
                </a:prstGeom>
                <a:noFill/>
                <a:ln w="19050" cap="flat">
                  <a:solidFill>
                    <a:srgbClr val="FF0000"/>
                  </a:solidFill>
                  <a:prstDash val="solid"/>
                  <a:round/>
                  <a:headEnd w="med" len="med" type="none"/>
                  <a:tailEnd w="med" len="med" type="none"/>
                </a:ln>
              </p:spPr>
            </p:cxnSp>
          </p:grpSp>
        </p:grpSp>
      </p:grpSp>
      <p:sp>
        <p:nvSpPr>
          <p:cNvPr id="2302" name="Shape 2302"/>
          <p:cNvSpPr/>
          <p:nvPr/>
        </p:nvSpPr>
        <p:spPr>
          <a:xfrm>
            <a:off y="3429000" x="2449689"/>
            <a:ext cy="868679" cx="4321977"/>
          </a:xfrm>
          <a:custGeom>
            <a:pathLst>
              <a:path w="2976" extrusionOk="0" h="960">
                <a:moveTo>
                  <a:pt y="0" x="0"/>
                </a:moveTo>
                <a:lnTo>
                  <a:pt y="960" x="0"/>
                </a:lnTo>
                <a:lnTo>
                  <a:pt y="960" x="2976"/>
                </a:lnTo>
              </a:path>
            </a:pathLst>
          </a:custGeom>
          <a:noFill/>
          <a:ln w="12700" cap="flat">
            <a:solidFill>
              <a:schemeClr val="dk1"/>
            </a:solidFill>
            <a:prstDash val="solid"/>
            <a:round/>
            <a:headEnd w="med" len="med" type="triangle"/>
            <a:tailEnd w="med" len="med" type="triangl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303" name="Shape 2303"/>
          <p:cNvSpPr txBox="1"/>
          <p:nvPr/>
        </p:nvSpPr>
        <p:spPr>
          <a:xfrm>
            <a:off y="3593067" x="1637321"/>
            <a:ext cy="369299" cx="7248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1800" lang="en" i="0">
                <a:solidFill>
                  <a:schemeClr val="dk1"/>
                </a:solidFill>
                <a:latin typeface="Calibri"/>
                <a:ea typeface="Calibri"/>
                <a:cs typeface="Calibri"/>
                <a:sym typeface="Calibri"/>
              </a:rPr>
              <a:t>Cwnd</a:t>
            </a:r>
          </a:p>
        </p:txBody>
      </p:sp>
      <p:cxnSp>
        <p:nvCxnSpPr>
          <p:cNvPr id="2304" name="Shape 2304"/>
          <p:cNvCxnSpPr/>
          <p:nvPr/>
        </p:nvCxnSpPr>
        <p:spPr>
          <a:xfrm>
            <a:off y="4998482" x="2477477"/>
            <a:ext cy="0" cx="4267199"/>
          </a:xfrm>
          <a:prstGeom prst="straightConnector1">
            <a:avLst/>
          </a:prstGeom>
          <a:noFill/>
          <a:ln w="19050" cap="flat">
            <a:solidFill>
              <a:schemeClr val="dk1"/>
            </a:solidFill>
            <a:prstDash val="dash"/>
            <a:round/>
            <a:headEnd w="med" len="med" type="none"/>
            <a:tailEnd w="med" len="med" type="none"/>
          </a:ln>
        </p:spPr>
      </p:cxnSp>
      <p:grpSp>
        <p:nvGrpSpPr>
          <p:cNvPr id="2305" name="Shape 2305"/>
          <p:cNvGrpSpPr/>
          <p:nvPr/>
        </p:nvGrpSpPr>
        <p:grpSpPr>
          <a:xfrm>
            <a:off y="4465319" x="2438399"/>
            <a:ext cy="1187703" cx="4339618"/>
            <a:chOff y="4338319" x="4304321"/>
            <a:chExt cy="1187703" cx="4339618"/>
          </a:xfrm>
        </p:grpSpPr>
        <p:sp>
          <p:nvSpPr>
            <p:cNvPr id="2306" name="Shape 2306"/>
            <p:cNvSpPr/>
            <p:nvPr/>
          </p:nvSpPr>
          <p:spPr>
            <a:xfrm>
              <a:off y="4338319" x="4304321"/>
              <a:ext cy="868679" cx="4339618"/>
            </a:xfrm>
            <a:custGeom>
              <a:pathLst>
                <a:path w="2976" extrusionOk="0" h="960">
                  <a:moveTo>
                    <a:pt y="0" x="0"/>
                  </a:moveTo>
                  <a:lnTo>
                    <a:pt y="960" x="0"/>
                  </a:lnTo>
                  <a:lnTo>
                    <a:pt y="960" x="2976"/>
                  </a:lnTo>
                </a:path>
              </a:pathLst>
            </a:custGeom>
            <a:noFill/>
            <a:ln w="12700" cap="flat">
              <a:solidFill>
                <a:schemeClr val="dk1"/>
              </a:solidFill>
              <a:prstDash val="solid"/>
              <a:round/>
              <a:headEnd w="med" len="med" type="triangle"/>
              <a:tailEnd w="med" len="med" type="triangl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307" name="Shape 2307"/>
            <p:cNvSpPr/>
            <p:nvPr/>
          </p:nvSpPr>
          <p:spPr>
            <a:xfrm>
              <a:off y="5221223" x="4380521"/>
              <a:ext cy="304799" cx="3962399"/>
            </a:xfrm>
            <a:prstGeom prst="rect">
              <a:avLst/>
            </a:prstGeom>
            <a:solidFill>
              <a:schemeClr val="lt1"/>
            </a:solidFill>
            <a:ln>
              <a:noFill/>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lt1"/>
                </a:solidFill>
                <a:latin typeface="Calibri"/>
                <a:ea typeface="Calibri"/>
                <a:cs typeface="Calibri"/>
                <a:sym typeface="Calibri"/>
              </a:endParaRPr>
            </a:p>
          </p:txBody>
        </p:sp>
      </p:grpSp>
      <p:sp>
        <p:nvSpPr>
          <p:cNvPr id="2308" name="Shape 2308"/>
          <p:cNvSpPr txBox="1"/>
          <p:nvPr/>
        </p:nvSpPr>
        <p:spPr>
          <a:xfrm>
            <a:off y="4431267" x="1163154"/>
            <a:ext cy="369299" cx="11990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1800" lang="en" i="0">
                <a:solidFill>
                  <a:schemeClr val="dk1"/>
                </a:solidFill>
                <a:latin typeface="Calibri"/>
                <a:ea typeface="Calibri"/>
                <a:cs typeface="Calibri"/>
                <a:sym typeface="Calibri"/>
              </a:rPr>
              <a:t>Buffer Size</a:t>
            </a:r>
          </a:p>
        </p:txBody>
      </p:sp>
      <p:sp>
        <p:nvSpPr>
          <p:cNvPr id="2309" name="Shape 2309"/>
          <p:cNvSpPr/>
          <p:nvPr/>
        </p:nvSpPr>
        <p:spPr>
          <a:xfrm>
            <a:off y="5619987" x="2438400"/>
            <a:ext cy="868679" cx="4321977"/>
          </a:xfrm>
          <a:custGeom>
            <a:pathLst>
              <a:path w="2976" extrusionOk="0" h="960">
                <a:moveTo>
                  <a:pt y="0" x="0"/>
                </a:moveTo>
                <a:lnTo>
                  <a:pt y="960" x="0"/>
                </a:lnTo>
                <a:lnTo>
                  <a:pt y="960" x="2976"/>
                </a:lnTo>
              </a:path>
            </a:pathLst>
          </a:custGeom>
          <a:noFill/>
          <a:ln w="12700" cap="flat">
            <a:solidFill>
              <a:schemeClr val="dk1"/>
            </a:solidFill>
            <a:prstDash val="solid"/>
            <a:round/>
            <a:headEnd w="med" len="med" type="triangle"/>
            <a:tailEnd w="med" len="med" type="triangl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310" name="Shape 2310"/>
          <p:cNvSpPr txBox="1"/>
          <p:nvPr/>
        </p:nvSpPr>
        <p:spPr>
          <a:xfrm>
            <a:off y="5498067" x="990600"/>
            <a:ext cy="369299" cx="13070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1800" lang="en" i="0">
                <a:solidFill>
                  <a:schemeClr val="dk1"/>
                </a:solidFill>
                <a:latin typeface="Calibri"/>
                <a:ea typeface="Calibri"/>
                <a:cs typeface="Calibri"/>
                <a:sym typeface="Calibri"/>
              </a:rPr>
              <a:t>Throughput</a:t>
            </a:r>
          </a:p>
        </p:txBody>
      </p:sp>
      <p:sp>
        <p:nvSpPr>
          <p:cNvPr id="2311" name="Shape 2311"/>
          <p:cNvSpPr txBox="1"/>
          <p:nvPr/>
        </p:nvSpPr>
        <p:spPr>
          <a:xfrm>
            <a:off y="5802867" x="1676400"/>
            <a:ext cy="369299" cx="7040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1800" lang="en" i="0">
                <a:solidFill>
                  <a:schemeClr val="dk1"/>
                </a:solidFill>
                <a:latin typeface="Calibri"/>
                <a:ea typeface="Calibri"/>
                <a:cs typeface="Calibri"/>
                <a:sym typeface="Calibri"/>
              </a:rPr>
              <a:t>100%</a:t>
            </a:r>
          </a:p>
        </p:txBody>
      </p:sp>
      <p:sp>
        <p:nvSpPr>
          <p:cNvPr id="2312" name="Shape 2312"/>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pic>
        <p:nvPicPr>
          <p:cNvPr id="2313" name="Shape 2313"/>
          <p:cNvPicPr preferRelativeResize="0"/>
          <p:nvPr/>
        </p:nvPicPr>
        <p:blipFill rotWithShape="1">
          <a:blip r:embed="rId3"/>
          <a:srcRect t="0" b="0" r="0" l="0"/>
          <a:stretch/>
        </p:blipFill>
        <p:spPr>
          <a:xfrm>
            <a:off y="1828800" x="3185841"/>
            <a:ext cy="384000" cx="1057499"/>
          </a:xfrm>
          <a:prstGeom prst="rect">
            <a:avLst/>
          </a:prstGeom>
          <a:noFill/>
          <a:ln>
            <a:noFill/>
          </a:ln>
        </p:spPr>
      </p:pic>
      <p:sp>
        <p:nvSpPr>
          <p:cNvPr id="2314" name="Shape 2314"/>
          <p:cNvSpPr/>
          <p:nvPr/>
        </p:nvSpPr>
        <p:spPr>
          <a:xfrm>
            <a:off y="1076325"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315" name="Shape 2315"/>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pic>
        <p:nvPicPr>
          <p:cNvPr id="2316" name="Shape 2316"/>
          <p:cNvPicPr preferRelativeResize="0"/>
          <p:nvPr/>
        </p:nvPicPr>
        <p:blipFill rotWithShape="1">
          <a:blip r:embed="rId4"/>
          <a:srcRect t="0" b="0" r="0" l="0"/>
          <a:stretch/>
        </p:blipFill>
        <p:spPr>
          <a:xfrm>
            <a:off y="2720340" x="2895600"/>
            <a:ext cy="438900" cx="1652100"/>
          </a:xfrm>
          <a:prstGeom prst="rect">
            <a:avLst/>
          </a:prstGeom>
          <a:noFill/>
          <a:ln>
            <a:noFill/>
          </a:ln>
        </p:spPr>
      </p:pic>
      <p:sp>
        <p:nvSpPr>
          <p:cNvPr id="2317" name="Shape 2317"/>
          <p:cNvSpPr/>
          <p:nvPr/>
        </p:nvSpPr>
        <p:spPr>
          <a:xfrm>
            <a:off y="1143000"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318" name="Shape 2318"/>
          <p:cNvSpPr/>
          <p:nvPr/>
        </p:nvSpPr>
        <p:spPr>
          <a:xfrm>
            <a:off y="4905919" x="2501734"/>
            <a:ext cy="417194" cx="4263389"/>
          </a:xfrm>
          <a:custGeom>
            <a:pathLst>
              <a:path w="4263390" extrusionOk="0" h="417195">
                <a:moveTo>
                  <a:pt y="337185" x="0"/>
                </a:moveTo>
                <a:cubicBezTo>
                  <a:pt y="291465" x="26670"/>
                  <a:pt y="232728" x="55245"/>
                  <a:pt y="245745" x="80010"/>
                </a:cubicBezTo>
                <a:cubicBezTo>
                  <a:pt y="258762" x="104775"/>
                  <a:pt y="413385" x="131445"/>
                  <a:pt y="415290" x="148590"/>
                </a:cubicBezTo>
                <a:cubicBezTo>
                  <a:pt y="417195" x="165735"/>
                  <a:pt y="295275" x="170180"/>
                  <a:pt y="257175" x="182880"/>
                </a:cubicBezTo>
                <a:cubicBezTo>
                  <a:pt y="219075" x="195580"/>
                  <a:pt y="184785" x="207645"/>
                  <a:pt y="186690" x="224790"/>
                </a:cubicBezTo>
                <a:cubicBezTo>
                  <a:pt y="188595" x="241935"/>
                  <a:pt y="262573" x="258445"/>
                  <a:pt y="268605" x="285750"/>
                </a:cubicBezTo>
                <a:cubicBezTo>
                  <a:pt y="274637" x="313055"/>
                  <a:pt y="217170" x="363855"/>
                  <a:pt y="222885" x="388620"/>
                </a:cubicBezTo>
                <a:cubicBezTo>
                  <a:pt y="228600" x="413385"/>
                  <a:pt y="318135" x="405765"/>
                  <a:pt y="302895" x="434340"/>
                </a:cubicBezTo>
                <a:cubicBezTo>
                  <a:pt y="287655" x="462915"/>
                  <a:pt y="129540" x="527685"/>
                  <a:pt y="131445" x="560070"/>
                </a:cubicBezTo>
                <a:cubicBezTo>
                  <a:pt y="133350" x="592455"/>
                  <a:pt y="332105" x="595630"/>
                  <a:pt y="314325" x="628650"/>
                </a:cubicBezTo>
                <a:cubicBezTo>
                  <a:pt y="296545" x="661670"/>
                  <a:pt y="26671" x="725805"/>
                  <a:pt y="24766" x="758190"/>
                </a:cubicBezTo>
                <a:cubicBezTo>
                  <a:pt y="22861" x="790575"/>
                  <a:pt y="283210" x="787400"/>
                  <a:pt y="302895" x="822960"/>
                </a:cubicBezTo>
                <a:cubicBezTo>
                  <a:pt y="322580" x="858520"/>
                  <a:pt y="146685" x="935355"/>
                  <a:pt y="142875" x="971550"/>
                </a:cubicBezTo>
                <a:cubicBezTo>
                  <a:pt y="139065" x="1007745"/>
                  <a:pt y="274320" x="1021080"/>
                  <a:pt y="280035" x="1040130"/>
                </a:cubicBezTo>
                <a:cubicBezTo>
                  <a:pt y="285750" x="1059180"/>
                  <a:pt y="175260" x="1072515"/>
                  <a:pt y="177165" x="1085850"/>
                </a:cubicBezTo>
                <a:cubicBezTo>
                  <a:pt y="179070" x="1099185"/>
                  <a:pt y="308610" x="1104900"/>
                  <a:pt y="291465" x="1120140"/>
                </a:cubicBezTo>
                <a:cubicBezTo>
                  <a:pt y="274320" x="1135380"/>
                  <a:pt y="74295" x="1163955"/>
                  <a:pt y="74295" x="1177290"/>
                </a:cubicBezTo>
                <a:cubicBezTo>
                  <a:pt y="74295" x="1190625"/>
                  <a:pt y="272733" x="1181100"/>
                  <a:pt y="291465" x="1200150"/>
                </a:cubicBezTo>
                <a:cubicBezTo>
                  <a:pt y="310197" x="1219200"/>
                  <a:pt y="186690" x="1270635"/>
                  <a:pt y="186690" x="1291590"/>
                </a:cubicBezTo>
                <a:cubicBezTo>
                  <a:pt y="186690" x="1312545"/>
                  <a:pt y="316865" x="1287780"/>
                  <a:pt y="291465" x="1325880"/>
                </a:cubicBezTo>
                <a:cubicBezTo>
                  <a:pt y="266065" x="1363980"/>
                  <a:pt y="30480" x="1472565"/>
                  <a:pt y="34290" x="1520190"/>
                </a:cubicBezTo>
                <a:cubicBezTo>
                  <a:pt y="38100" x="1567815"/>
                  <a:pt y="284798" x="1581150"/>
                  <a:pt y="314325" x="1611630"/>
                </a:cubicBezTo>
                <a:cubicBezTo>
                  <a:pt y="343852" x="1642110"/>
                  <a:pt y="211455" x="1680210"/>
                  <a:pt y="211455" x="1703070"/>
                </a:cubicBezTo>
                <a:cubicBezTo>
                  <a:pt y="211455" x="1725930"/>
                  <a:pt y="314325" x="1727835"/>
                  <a:pt y="314325" x="1748790"/>
                </a:cubicBezTo>
                <a:cubicBezTo>
                  <a:pt y="314325" x="1769745"/>
                  <a:pt y="247015" x="1803400"/>
                  <a:pt y="211455" x="1828800"/>
                </a:cubicBezTo>
                <a:cubicBezTo>
                  <a:pt y="175895" x="1854200"/>
                  <a:pt y="95251" x="1884045"/>
                  <a:pt y="100966" x="1901190"/>
                </a:cubicBezTo>
                <a:cubicBezTo>
                  <a:pt y="106681" x="1918335"/>
                  <a:pt y="238760" x="1905635"/>
                  <a:pt y="245745" x="1931670"/>
                </a:cubicBezTo>
                <a:cubicBezTo>
                  <a:pt y="252730" x="1957705"/>
                  <a:pt y="131445" x="2028825"/>
                  <a:pt y="142875" x="2057400"/>
                </a:cubicBezTo>
                <a:cubicBezTo>
                  <a:pt y="154305" x="2085975"/>
                  <a:pt y="325755" x="2084070"/>
                  <a:pt y="314325" x="2103120"/>
                </a:cubicBezTo>
                <a:cubicBezTo>
                  <a:pt y="302895" x="2122170"/>
                  <a:pt y="85725" x="2150745"/>
                  <a:pt y="74295" x="2171700"/>
                </a:cubicBezTo>
                <a:cubicBezTo>
                  <a:pt y="62865" x="2192655"/>
                  <a:pt y="241300" x="2197735"/>
                  <a:pt y="245745" x="2228850"/>
                </a:cubicBezTo>
                <a:cubicBezTo>
                  <a:pt y="250190" x="2259965"/>
                  <a:pt y="99696" x="2324100"/>
                  <a:pt y="100966" x="2358390"/>
                </a:cubicBezTo>
                <a:cubicBezTo>
                  <a:pt y="102236" x="2392680"/>
                  <a:pt y="215266" x="2409190"/>
                  <a:pt y="253366" x="2434590"/>
                </a:cubicBezTo>
                <a:cubicBezTo>
                  <a:pt y="291466" x="2459990"/>
                  <a:pt y="327026" x="2486025"/>
                  <a:pt y="329566" x="2510790"/>
                </a:cubicBezTo>
                <a:cubicBezTo>
                  <a:pt y="332106" x="2535555"/>
                  <a:pt y="323215" x="2555875"/>
                  <a:pt y="268605" x="2583180"/>
                </a:cubicBezTo>
                <a:cubicBezTo>
                  <a:pt y="213995" x="2610485"/>
                  <a:pt y="3810" x="2638425"/>
                  <a:pt y="1905" x="2674620"/>
                </a:cubicBezTo>
                <a:cubicBezTo>
                  <a:pt y="0" x="2710815"/>
                  <a:pt y="238760" x="2763520"/>
                  <a:pt y="257175" x="2800350"/>
                </a:cubicBezTo>
                <a:cubicBezTo>
                  <a:pt y="275590" x="2837180"/>
                  <a:pt y="118110" x="2861310"/>
                  <a:pt y="112395" x="2895600"/>
                </a:cubicBezTo>
                <a:cubicBezTo>
                  <a:pt y="106680" x="2929890"/>
                  <a:pt y="219710" x="2980055"/>
                  <a:pt y="222885" x="3006090"/>
                </a:cubicBezTo>
                <a:cubicBezTo>
                  <a:pt y="226060" x="3032125"/>
                  <a:pt y="121920" x="3021330"/>
                  <a:pt y="131445" x="3051810"/>
                </a:cubicBezTo>
                <a:cubicBezTo>
                  <a:pt y="140970" x="3082290"/>
                  <a:pt y="285750" x="3154680"/>
                  <a:pt y="280035" x="3188970"/>
                </a:cubicBezTo>
                <a:cubicBezTo>
                  <a:pt y="274320" x="3223260"/>
                  <a:pt y="110490" x="3228975"/>
                  <a:pt y="97155" x="3257550"/>
                </a:cubicBezTo>
                <a:cubicBezTo>
                  <a:pt y="83820" x="3286125"/>
                  <a:pt y="165735" x="3335655"/>
                  <a:pt y="200025" x="3360420"/>
                </a:cubicBezTo>
                <a:cubicBezTo>
                  <a:pt y="234315" x="3385185"/>
                  <a:pt y="321945" x="3375660"/>
                  <a:pt y="302895" x="3406140"/>
                </a:cubicBezTo>
                <a:cubicBezTo>
                  <a:pt y="283845" x="3436620"/>
                  <a:pt y="91440" x="3501390"/>
                  <a:pt y="85725" x="3543300"/>
                </a:cubicBezTo>
                <a:cubicBezTo>
                  <a:pt y="80010" x="3585210"/>
                  <a:pt y="259080" x="3625215"/>
                  <a:pt y="268605" x="3657600"/>
                </a:cubicBezTo>
                <a:cubicBezTo>
                  <a:pt y="278130" x="3689985"/>
                  <a:pt y="140970" x="3703320"/>
                  <a:pt y="142875" x="3737610"/>
                </a:cubicBezTo>
                <a:cubicBezTo>
                  <a:pt y="144780" x="3771900"/>
                  <a:pt y="299085" x="3834765"/>
                  <a:pt y="280035" x="3863340"/>
                </a:cubicBezTo>
                <a:cubicBezTo>
                  <a:pt y="260985" x="3891915"/>
                  <a:pt y="47625" x="3884295"/>
                  <a:pt y="28575" x="3909060"/>
                </a:cubicBezTo>
                <a:cubicBezTo>
                  <a:pt y="9525" x="3933825"/>
                  <a:pt y="158115" x="3983355"/>
                  <a:pt y="165735" x="4011930"/>
                </a:cubicBezTo>
                <a:cubicBezTo>
                  <a:pt y="173355" x="4040505"/>
                  <a:pt y="55245" x="4051935"/>
                  <a:pt y="74295" x="4080510"/>
                </a:cubicBezTo>
                <a:cubicBezTo>
                  <a:pt y="93345" x="4109085"/>
                  <a:pt y="266700" x="4152900"/>
                  <a:pt y="280035" x="4183380"/>
                </a:cubicBezTo>
                <a:cubicBezTo>
                  <a:pt y="293370" x="4213860"/>
                  <a:pt y="223837" x="4238625"/>
                  <a:pt y="154305" x="4263390"/>
                </a:cubicBezTo>
              </a:path>
            </a:pathLst>
          </a:custGeom>
          <a:noFill/>
          <a:ln w="25400" cap="flat">
            <a:solidFill>
              <a:srgbClr val="FF0000"/>
            </a:solidFill>
            <a:prstDash val="solid"/>
            <a:round/>
            <a:headEnd w="med" len="med" type="none"/>
            <a:tailEnd w="med" len="med" type="none"/>
          </a:ln>
        </p:spPr>
        <p:txBody>
          <a:bodyPr bIns="45700" rIns="91425" lIns="91425" tIns="45700" anchor="ctr" anchorCtr="0">
            <a:noAutofit/>
          </a:bodyPr>
          <a:lstStyle/>
          <a:p>
            <a:pPr algn="ctr"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y="0" x="0"/>
          <a:ext cy="0" cx="0"/>
          <a:chOff y="0" x="0"/>
          <a:chExt cy="0" cx="0"/>
        </a:xfrm>
      </p:grpSpPr>
      <p:sp>
        <p:nvSpPr>
          <p:cNvPr id="220" name="Shape 220"/>
          <p:cNvSpPr txBox="1"/>
          <p:nvPr>
            <p:ph type="title"/>
          </p:nvPr>
        </p:nvSpPr>
        <p:spPr>
          <a:xfrm>
            <a:off y="274650" x="457200"/>
            <a:ext cy="1143000" cx="8686800"/>
          </a:xfrm>
          <a:prstGeom prst="rect">
            <a:avLst/>
          </a:prstGeom>
        </p:spPr>
        <p:txBody>
          <a:bodyPr bIns="91425" rIns="91425" lIns="91425" tIns="91425" anchor="b" anchorCtr="0">
            <a:noAutofit/>
          </a:bodyPr>
          <a:lstStyle/>
          <a:p>
            <a:pPr rtl="0" lvl="0">
              <a:spcBef>
                <a:spcPts val="0"/>
              </a:spcBef>
              <a:buNone/>
            </a:pPr>
            <a:r>
              <a:rPr sz="3200" lang="en"/>
              <a:t>How Might We Build Facebook?</a:t>
            </a:r>
          </a:p>
        </p:txBody>
      </p:sp>
      <p:sp>
        <p:nvSpPr>
          <p:cNvPr id="221" name="Shape 221"/>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Commodity computers</a:t>
            </a:r>
          </a:p>
          <a:p>
            <a:pPr rtl="0" lvl="1" indent="-381000" marL="914400">
              <a:spcBef>
                <a:spcPts val="0"/>
              </a:spcBef>
              <a:buClr>
                <a:schemeClr val="dk1"/>
              </a:buClr>
              <a:buSzPct val="80000"/>
              <a:buFont typeface="Courier New"/>
              <a:buChar char="o"/>
            </a:pPr>
            <a:r>
              <a:rPr lang="en"/>
              <a:t>Many general-purpose computers, not one big mainframe</a:t>
            </a:r>
          </a:p>
          <a:p>
            <a:pPr rtl="0" lvl="1" indent="-381000" marL="914400">
              <a:spcBef>
                <a:spcPts val="0"/>
              </a:spcBef>
              <a:buClr>
                <a:schemeClr val="dk1"/>
              </a:buClr>
              <a:buSzPct val="80000"/>
              <a:buFont typeface="Courier New"/>
              <a:buChar char="o"/>
            </a:pPr>
            <a:r>
              <a:rPr lang="en"/>
              <a:t>Easier scaling</a:t>
            </a:r>
          </a:p>
          <a:p>
            <a:pPr rtl="0" lvl="1" indent="-381000" marL="914400">
              <a:spcBef>
                <a:spcPts val="0"/>
              </a:spcBef>
              <a:buClr>
                <a:schemeClr val="dk1"/>
              </a:buClr>
              <a:buSzPct val="80000"/>
              <a:buFont typeface="Courier New"/>
              <a:buChar char="o"/>
            </a:pPr>
            <a:r>
              <a:rPr lang="en"/>
              <a:t>Much cheaper</a:t>
            </a:r>
          </a:p>
          <a:p>
            <a:pPr rtl="0" lvl="0" indent="-419100" marL="457200">
              <a:spcBef>
                <a:spcPts val="0"/>
              </a:spcBef>
              <a:buClr>
                <a:schemeClr val="dk1"/>
              </a:buClr>
              <a:buSzPct val="100000"/>
              <a:buFont typeface="Arial"/>
              <a:buChar char="●"/>
            </a:pPr>
            <a:r>
              <a:rPr lang="en"/>
              <a:t>Virtualization</a:t>
            </a:r>
          </a:p>
          <a:p>
            <a:pPr rtl="0" lvl="1" indent="-381000" marL="914400">
              <a:spcBef>
                <a:spcPts val="0"/>
              </a:spcBef>
              <a:buClr>
                <a:schemeClr val="dk1"/>
              </a:buClr>
              <a:buSzPct val="80000"/>
              <a:buFont typeface="Courier New"/>
              <a:buChar char="o"/>
            </a:pPr>
            <a:r>
              <a:rPr lang="en"/>
              <a:t>Migration</a:t>
            </a:r>
          </a:p>
          <a:p>
            <a:pPr rtl="0" lvl="1" indent="-381000" marL="914400">
              <a:spcBef>
                <a:spcPts val="0"/>
              </a:spcBef>
              <a:buClr>
                <a:schemeClr val="dk1"/>
              </a:buClr>
              <a:buSzPct val="80000"/>
              <a:buFont typeface="Courier New"/>
              <a:buChar char="o"/>
            </a:pPr>
            <a:r>
              <a:rPr lang="en"/>
              <a:t>Sharing</a:t>
            </a:r>
          </a:p>
          <a:p>
            <a:pPr rtl="0" lvl="0" indent="-419100" marL="457200">
              <a:spcBef>
                <a:spcPts val="0"/>
              </a:spcBef>
              <a:buClr>
                <a:schemeClr val="dk1"/>
              </a:buClr>
              <a:buSzPct val="100000"/>
              <a:buFont typeface="Arial"/>
              <a:buChar char="●"/>
            </a:pPr>
            <a:r>
              <a:rPr lang="en"/>
              <a:t>Design for any use</a:t>
            </a:r>
          </a:p>
          <a:p>
            <a:pPr rtl="0" lvl="1" indent="-381000" marL="914400">
              <a:spcBef>
                <a:spcPts val="0"/>
              </a:spcBef>
              <a:buClr>
                <a:schemeClr val="dk1"/>
              </a:buClr>
              <a:buSzPct val="80000"/>
              <a:buFont typeface="Courier New"/>
              <a:buChar char="o"/>
            </a:pPr>
            <a:r>
              <a:rPr lang="en"/>
              <a:t>Many different applications</a:t>
            </a:r>
          </a:p>
          <a:p>
            <a:pPr rtl="0" lvl="1" indent="-381000" marL="914400">
              <a:spcBef>
                <a:spcPts val="0"/>
              </a:spcBef>
              <a:buClr>
                <a:schemeClr val="dk1"/>
              </a:buClr>
              <a:buSzPct val="80000"/>
              <a:buFont typeface="Courier New"/>
              <a:buChar char="o"/>
            </a:pPr>
            <a:r>
              <a:rPr lang="en"/>
              <a:t>Programmers shouldn’t worry about the network</a:t>
            </a:r>
          </a:p>
          <a:p>
            <a:pPr rtl="0" lvl="1" indent="-381000" marL="914400">
              <a:spcBef>
                <a:spcPts val="0"/>
              </a:spcBef>
              <a:buClr>
                <a:schemeClr val="dk1"/>
              </a:buClr>
              <a:buSzPct val="80000"/>
              <a:buFont typeface="Courier New"/>
              <a:buChar char="o"/>
            </a:pPr>
            <a:r>
              <a:rPr lang="en"/>
              <a:t>Unknown/changing workloads</a:t>
            </a: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3" name="Shape 2323"/>
        <p:cNvGrpSpPr/>
        <p:nvPr/>
      </p:nvGrpSpPr>
      <p:grpSpPr>
        <a:xfrm>
          <a:off y="0" x="0"/>
          <a:ext cy="0" cx="0"/>
          <a:chOff y="0" x="0"/>
          <a:chExt cy="0" cx="0"/>
        </a:xfrm>
      </p:grpSpPr>
      <p:sp>
        <p:nvSpPr>
          <p:cNvPr id="2324" name="Shape 2324"/>
          <p:cNvSpPr txBox="1"/>
          <p:nvPr>
            <p:ph type="title"/>
          </p:nvPr>
        </p:nvSpPr>
        <p:spPr>
          <a:xfrm>
            <a:off y="76200"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rgbClr val="0000CC"/>
              </a:buClr>
              <a:buSzPct val="25000"/>
              <a:buFont typeface="Calibri"/>
              <a:buNone/>
            </a:pPr>
            <a:r>
              <a:rPr strike="noStrike" u="none" b="1" cap="none" baseline="0" sz="3600" lang="en" i="0">
                <a:solidFill>
                  <a:srgbClr val="0000CC"/>
                </a:solidFill>
                <a:latin typeface="Calibri"/>
                <a:ea typeface="Calibri"/>
                <a:cs typeface="Calibri"/>
                <a:sym typeface="Calibri"/>
              </a:rPr>
              <a:t>Small Queues &amp; TCP Throughput:</a:t>
            </a:r>
            <a:r>
              <a:rPr strike="noStrike" u="none" b="1" cap="none" baseline="0" sz="2900" lang="en" i="0">
                <a:solidFill>
                  <a:srgbClr val="0000CC"/>
                </a:solidFill>
                <a:latin typeface="Calibri"/>
                <a:ea typeface="Calibri"/>
                <a:cs typeface="Calibri"/>
                <a:sym typeface="Calibri"/>
              </a:rPr>
              <a:t>The Buffer Sizing Story</a:t>
            </a:r>
          </a:p>
        </p:txBody>
      </p:sp>
      <p:sp>
        <p:nvSpPr>
          <p:cNvPr id="2325" name="Shape 2325"/>
          <p:cNvSpPr txBox="1"/>
          <p:nvPr>
            <p:ph idx="12" type="sldNum"/>
          </p:nvPr>
        </p:nvSpPr>
        <p:spPr>
          <a:xfrm>
            <a:off y="6324600" x="66294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strike="noStrike" u="none" b="0" cap="none" baseline="0" sz="1200" lang="en" i="0">
                <a:solidFill>
                  <a:srgbClr val="888888"/>
                </a:solidFill>
                <a:latin typeface="Calibri"/>
                <a:ea typeface="Calibri"/>
                <a:cs typeface="Calibri"/>
                <a:sym typeface="Calibri"/>
              </a:rPr>
              <a:t>17</a:t>
            </a:r>
          </a:p>
        </p:txBody>
      </p:sp>
      <p:sp>
        <p:nvSpPr>
          <p:cNvPr id="2326" name="Shape 2326"/>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327" name="Shape 2327"/>
          <p:cNvSpPr/>
          <p:nvPr/>
        </p:nvSpPr>
        <p:spPr>
          <a:xfrm>
            <a:off y="1076325"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328" name="Shape 2328"/>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329" name="Shape 2329"/>
          <p:cNvSpPr/>
          <p:nvPr/>
        </p:nvSpPr>
        <p:spPr>
          <a:xfrm>
            <a:off y="1143000"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330" name="Shape 2330"/>
          <p:cNvSpPr txBox="1"/>
          <p:nvPr>
            <p:ph idx="1" type="body"/>
          </p:nvPr>
        </p:nvSpPr>
        <p:spPr>
          <a:xfrm>
            <a:off y="1371600" x="304800"/>
            <a:ext cy="3505200" cx="8229600"/>
          </a:xfrm>
          <a:prstGeom prst="rect">
            <a:avLst/>
          </a:prstGeom>
          <a:noFill/>
          <a:ln>
            <a:noFill/>
          </a:ln>
        </p:spPr>
        <p:txBody>
          <a:bodyPr bIns="45700" rIns="91425" lIns="91425" tIns="45700" anchor="t" anchorCtr="0">
            <a:noAutofit/>
          </a:bodyPr>
          <a:lstStyle/>
          <a:p>
            <a:pPr algn="l" rtl="0" lvl="0" marR="0" indent="-342900" marL="342900">
              <a:spcBef>
                <a:spcPts val="0"/>
              </a:spcBef>
              <a:buClr>
                <a:srgbClr val="0000CC"/>
              </a:buClr>
              <a:buSzPct val="100000"/>
              <a:buFont typeface="Calibri"/>
              <a:buChar char="•"/>
            </a:pPr>
            <a:r>
              <a:rPr strike="noStrike" u="none" b="0" cap="none" baseline="0" sz="2400" lang="en" i="0">
                <a:solidFill>
                  <a:srgbClr val="0000CC"/>
                </a:solidFill>
                <a:latin typeface="Calibri"/>
                <a:ea typeface="Calibri"/>
                <a:cs typeface="Calibri"/>
                <a:sym typeface="Calibri"/>
              </a:rPr>
              <a:t>Bandwidth-delay product rule of thumb:</a:t>
            </a:r>
          </a:p>
          <a:p>
            <a:pPr algn="l" rtl="0" lvl="1" marR="0" indent="-285750" marL="742950">
              <a:spcBef>
                <a:spcPts val="400"/>
              </a:spcBef>
              <a:buClr>
                <a:schemeClr val="dk1"/>
              </a:buClr>
              <a:buSzPct val="100000"/>
              <a:buFont typeface="Calibri"/>
              <a:buChar char="–"/>
            </a:pPr>
            <a:r>
              <a:rPr strike="noStrike" u="none" b="0" cap="none" baseline="0" sz="2000" lang="en" i="0">
                <a:solidFill>
                  <a:schemeClr val="dk1"/>
                </a:solidFill>
                <a:latin typeface="Calibri"/>
                <a:ea typeface="Calibri"/>
                <a:cs typeface="Calibri"/>
                <a:sym typeface="Calibri"/>
              </a:rPr>
              <a:t>A single flow needs                     buffers for </a:t>
            </a:r>
            <a:r>
              <a:rPr strike="noStrike" u="none" b="1" cap="none" baseline="0" sz="2000" lang="en" i="0">
                <a:solidFill>
                  <a:srgbClr val="FF0000"/>
                </a:solidFill>
                <a:latin typeface="Calibri"/>
                <a:ea typeface="Calibri"/>
                <a:cs typeface="Calibri"/>
                <a:sym typeface="Calibri"/>
              </a:rPr>
              <a:t>100% Throughput.</a:t>
            </a:r>
          </a:p>
          <a:p>
            <a:pPr algn="l" rtl="0" lvl="1" marR="0" indent="-285750" marL="742950">
              <a:spcBef>
                <a:spcPts val="160"/>
              </a:spcBef>
              <a:buClr>
                <a:schemeClr val="dk1"/>
              </a:buClr>
              <a:buFont typeface="Calibri"/>
              <a:buNone/>
            </a:pPr>
            <a:r>
              <a:t/>
            </a:r>
            <a:endParaRPr strike="noStrike" u="none" b="1" cap="none" baseline="0" sz="800" i="0">
              <a:solidFill>
                <a:srgbClr val="FF0000"/>
              </a:solidFill>
              <a:latin typeface="Calibri"/>
              <a:ea typeface="Calibri"/>
              <a:cs typeface="Calibri"/>
              <a:sym typeface="Calibri"/>
            </a:endParaRPr>
          </a:p>
          <a:p>
            <a:pPr algn="l" rtl="0" lvl="0" marR="0" indent="-342900" marL="342900">
              <a:spcBef>
                <a:spcPts val="480"/>
              </a:spcBef>
              <a:buClr>
                <a:srgbClr val="0000CC"/>
              </a:buClr>
              <a:buSzPct val="100000"/>
              <a:buFont typeface="Calibri"/>
              <a:buChar char="•"/>
            </a:pPr>
            <a:r>
              <a:rPr strike="noStrike" u="none" b="0" cap="none" baseline="0" sz="2400" lang="en" i="0">
                <a:solidFill>
                  <a:srgbClr val="0000CC"/>
                </a:solidFill>
                <a:latin typeface="Calibri"/>
                <a:ea typeface="Calibri"/>
                <a:cs typeface="Calibri"/>
                <a:sym typeface="Calibri"/>
              </a:rPr>
              <a:t>Appenzeller</a:t>
            </a:r>
            <a:r>
              <a:rPr strike="noStrike" u="none" b="1" cap="none" baseline="0" sz="2400" lang="en" i="0">
                <a:solidFill>
                  <a:srgbClr val="0000CC"/>
                </a:solidFill>
                <a:latin typeface="Calibri"/>
                <a:ea typeface="Calibri"/>
                <a:cs typeface="Calibri"/>
                <a:sym typeface="Calibri"/>
              </a:rPr>
              <a:t> </a:t>
            </a:r>
            <a:r>
              <a:rPr strike="noStrike" u="none" b="0" cap="none" baseline="0" sz="2400" lang="en" i="0">
                <a:solidFill>
                  <a:srgbClr val="0000CC"/>
                </a:solidFill>
                <a:latin typeface="Calibri"/>
                <a:ea typeface="Calibri"/>
                <a:cs typeface="Calibri"/>
                <a:sym typeface="Calibri"/>
              </a:rPr>
              <a:t>rule of thumb (SIGCOMM ‘04):</a:t>
            </a:r>
          </a:p>
          <a:p>
            <a:pPr algn="l" rtl="0" lvl="1" marR="0" indent="-285750" marL="742950">
              <a:spcBef>
                <a:spcPts val="400"/>
              </a:spcBef>
              <a:buClr>
                <a:schemeClr val="dk1"/>
              </a:buClr>
              <a:buSzPct val="100000"/>
              <a:buFont typeface="Calibri"/>
              <a:buChar char="–"/>
            </a:pPr>
            <a:r>
              <a:rPr strike="noStrike" u="none" b="0" cap="none" baseline="0" sz="2000" lang="en" i="0">
                <a:solidFill>
                  <a:schemeClr val="dk1"/>
                </a:solidFill>
                <a:latin typeface="Calibri"/>
                <a:ea typeface="Calibri"/>
                <a:cs typeface="Calibri"/>
                <a:sym typeface="Calibri"/>
              </a:rPr>
              <a:t>Large # of flows:                                is enough.</a:t>
            </a:r>
          </a:p>
          <a:p>
            <a:pPr algn="l" rtl="0" lvl="1" marR="0" indent="-285750" marL="742950">
              <a:spcBef>
                <a:spcPts val="160"/>
              </a:spcBef>
              <a:buClr>
                <a:schemeClr val="dk1"/>
              </a:buClr>
              <a:buFont typeface="Calibri"/>
              <a:buNone/>
            </a:pPr>
            <a:r>
              <a:t/>
            </a:r>
            <a:endParaRPr strike="noStrike" u="none" b="0" cap="none" baseline="0" sz="800" i="0">
              <a:solidFill>
                <a:schemeClr val="dk1"/>
              </a:solidFill>
              <a:latin typeface="Calibri"/>
              <a:ea typeface="Calibri"/>
              <a:cs typeface="Calibri"/>
              <a:sym typeface="Calibri"/>
            </a:endParaRPr>
          </a:p>
          <a:p>
            <a:pPr algn="l" rtl="0" lvl="0" marR="0" indent="-342900" marL="342900">
              <a:spcBef>
                <a:spcPts val="480"/>
              </a:spcBef>
              <a:buClr>
                <a:schemeClr val="dk1"/>
              </a:buClr>
              <a:buSzPct val="100000"/>
              <a:buFont typeface="Calibri"/>
              <a:buChar char="•"/>
            </a:pPr>
            <a:r>
              <a:rPr strike="noStrike" u="none" b="0" cap="none" baseline="0" sz="2400" lang="en" i="0">
                <a:solidFill>
                  <a:schemeClr val="dk1"/>
                </a:solidFill>
                <a:latin typeface="Calibri"/>
                <a:ea typeface="Calibri"/>
                <a:cs typeface="Calibri"/>
                <a:sym typeface="Calibri"/>
              </a:rPr>
              <a:t>Can’t rely on stat-mux benefit in the DC.</a:t>
            </a:r>
          </a:p>
          <a:p>
            <a:pPr algn="l" rtl="0" lvl="1" marR="0" indent="-285750" marL="742950">
              <a:spcBef>
                <a:spcPts val="400"/>
              </a:spcBef>
              <a:buClr>
                <a:schemeClr val="dk1"/>
              </a:buClr>
              <a:buSzPct val="100000"/>
              <a:buFont typeface="Calibri"/>
              <a:buChar char="–"/>
            </a:pPr>
            <a:r>
              <a:rPr strike="noStrike" u="none" b="0" cap="none" baseline="0" sz="2000" lang="en" i="0">
                <a:solidFill>
                  <a:schemeClr val="dk1"/>
                </a:solidFill>
                <a:latin typeface="Calibri"/>
                <a:ea typeface="Calibri"/>
                <a:cs typeface="Calibri"/>
                <a:sym typeface="Calibri"/>
              </a:rPr>
              <a:t>Measurements show </a:t>
            </a:r>
            <a:r>
              <a:rPr strike="noStrike" u="none" b="1" cap="none" baseline="0" sz="2000" lang="en" i="0">
                <a:solidFill>
                  <a:srgbClr val="FF0000"/>
                </a:solidFill>
                <a:latin typeface="Calibri"/>
                <a:ea typeface="Calibri"/>
                <a:cs typeface="Calibri"/>
                <a:sym typeface="Calibri"/>
              </a:rPr>
              <a:t>typically 1-2 big flows </a:t>
            </a:r>
            <a:r>
              <a:rPr strike="noStrike" u="none" b="0" cap="none" baseline="0" sz="2000" lang="en" i="0">
                <a:solidFill>
                  <a:schemeClr val="dk1"/>
                </a:solidFill>
                <a:latin typeface="Calibri"/>
                <a:ea typeface="Calibri"/>
                <a:cs typeface="Calibri"/>
                <a:sym typeface="Calibri"/>
              </a:rPr>
              <a:t>at each server</a:t>
            </a:r>
            <a:r>
              <a:rPr strike="noStrike" u="none" b="1" cap="none" baseline="0" sz="2000" lang="en" i="0">
                <a:solidFill>
                  <a:schemeClr val="dk1"/>
                </a:solidFill>
                <a:latin typeface="Calibri"/>
                <a:ea typeface="Calibri"/>
                <a:cs typeface="Calibri"/>
                <a:sym typeface="Calibri"/>
              </a:rPr>
              <a:t>,</a:t>
            </a:r>
            <a:r>
              <a:rPr strike="noStrike" u="none" b="1" cap="none" baseline="0" sz="2000" lang="en" i="0">
                <a:solidFill>
                  <a:srgbClr val="FF0000"/>
                </a:solidFill>
                <a:latin typeface="Calibri"/>
                <a:ea typeface="Calibri"/>
                <a:cs typeface="Calibri"/>
                <a:sym typeface="Calibri"/>
              </a:rPr>
              <a:t> at most 4.</a:t>
            </a:r>
          </a:p>
          <a:p>
            <a:pPr algn="l" rtl="0" lvl="1" marR="0" indent="-158750" marL="742950">
              <a:spcBef>
                <a:spcPts val="400"/>
              </a:spcBef>
              <a:buClr>
                <a:schemeClr val="dk1"/>
              </a:buClr>
              <a:buFont typeface="Calibri"/>
              <a:buNone/>
            </a:pPr>
            <a:r>
              <a:t/>
            </a:r>
            <a:endParaRPr strike="noStrike" u="none" b="0" cap="none" baseline="0" sz="2000" i="0">
              <a:solidFill>
                <a:schemeClr val="dk1"/>
              </a:solidFill>
              <a:latin typeface="Calibri"/>
              <a:ea typeface="Calibri"/>
              <a:cs typeface="Calibri"/>
              <a:sym typeface="Calibri"/>
            </a:endParaRPr>
          </a:p>
          <a:p>
            <a:pPr algn="l" rtl="0" lvl="1" marR="0" indent="-285750" marL="742950">
              <a:spcBef>
                <a:spcPts val="400"/>
              </a:spcBef>
              <a:buClr>
                <a:schemeClr val="dk1"/>
              </a:buClr>
              <a:buFont typeface="Calibri"/>
              <a:buNone/>
            </a:pPr>
            <a:r>
              <a:t/>
            </a:r>
            <a:endParaRPr strike="noStrike" u="none" b="0" cap="none" baseline="0" sz="2000" i="0">
              <a:solidFill>
                <a:schemeClr val="dk1"/>
              </a:solidFill>
              <a:latin typeface="Calibri"/>
              <a:ea typeface="Calibri"/>
              <a:cs typeface="Calibri"/>
              <a:sym typeface="Calibri"/>
            </a:endParaRPr>
          </a:p>
        </p:txBody>
      </p:sp>
      <p:sp>
        <p:nvSpPr>
          <p:cNvPr id="2331" name="Shape 2331"/>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332" name="Shape 2332"/>
          <p:cNvSpPr/>
          <p:nvPr/>
        </p:nvSpPr>
        <p:spPr>
          <a:xfrm>
            <a:off y="1076325"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333" name="Shape 2333"/>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334" name="Shape 2334"/>
          <p:cNvSpPr/>
          <p:nvPr/>
        </p:nvSpPr>
        <p:spPr>
          <a:xfrm>
            <a:off y="1143000"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335" name="Shape 2335"/>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336" name="Shape 2336"/>
          <p:cNvSpPr/>
          <p:nvPr/>
        </p:nvSpPr>
        <p:spPr>
          <a:xfrm>
            <a:off y="1076325"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337" name="Shape 2337"/>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338" name="Shape 2338"/>
          <p:cNvSpPr/>
          <p:nvPr/>
        </p:nvSpPr>
        <p:spPr>
          <a:xfrm>
            <a:off y="1143000"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pic>
        <p:nvPicPr>
          <p:cNvPr id="2339" name="Shape 2339"/>
          <p:cNvPicPr preferRelativeResize="0"/>
          <p:nvPr/>
        </p:nvPicPr>
        <p:blipFill rotWithShape="1">
          <a:blip r:embed="rId3"/>
          <a:srcRect t="0" b="0" r="0" l="0"/>
          <a:stretch/>
        </p:blipFill>
        <p:spPr>
          <a:xfrm>
            <a:off y="1828800" x="3185841"/>
            <a:ext cy="384000" cx="1057499"/>
          </a:xfrm>
          <a:prstGeom prst="rect">
            <a:avLst/>
          </a:prstGeom>
          <a:noFill/>
          <a:ln>
            <a:noFill/>
          </a:ln>
        </p:spPr>
      </p:pic>
      <p:pic>
        <p:nvPicPr>
          <p:cNvPr id="2340" name="Shape 2340"/>
          <p:cNvPicPr preferRelativeResize="0"/>
          <p:nvPr/>
        </p:nvPicPr>
        <p:blipFill rotWithShape="1">
          <a:blip r:embed="rId4"/>
          <a:srcRect t="0" b="0" r="0" l="0"/>
          <a:stretch/>
        </p:blipFill>
        <p:spPr>
          <a:xfrm>
            <a:off y="2720340" x="2895600"/>
            <a:ext cy="438900" cx="1652100"/>
          </a:xfrm>
          <a:prstGeom prst="rect">
            <a:avLst/>
          </a:prstGeom>
          <a:noFill/>
          <a:ln>
            <a:noFill/>
          </a:ln>
        </p:spPr>
      </p:pic>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5" name="Shape 2345"/>
        <p:cNvGrpSpPr/>
        <p:nvPr/>
      </p:nvGrpSpPr>
      <p:grpSpPr>
        <a:xfrm>
          <a:off y="0" x="0"/>
          <a:ext cy="0" cx="0"/>
          <a:chOff y="0" x="0"/>
          <a:chExt cy="0" cx="0"/>
        </a:xfrm>
      </p:grpSpPr>
      <p:sp>
        <p:nvSpPr>
          <p:cNvPr id="2346" name="Shape 2346"/>
          <p:cNvSpPr txBox="1"/>
          <p:nvPr>
            <p:ph type="title"/>
          </p:nvPr>
        </p:nvSpPr>
        <p:spPr>
          <a:xfrm>
            <a:off y="76200"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rgbClr val="0000CC"/>
              </a:buClr>
              <a:buSzPct val="25000"/>
              <a:buFont typeface="Calibri"/>
              <a:buNone/>
            </a:pPr>
            <a:r>
              <a:rPr strike="noStrike" u="none" b="1" cap="none" baseline="0" sz="3600" lang="en" i="0">
                <a:solidFill>
                  <a:srgbClr val="0000CC"/>
                </a:solidFill>
                <a:latin typeface="Calibri"/>
                <a:ea typeface="Calibri"/>
                <a:cs typeface="Calibri"/>
                <a:sym typeface="Calibri"/>
              </a:rPr>
              <a:t>Small Queues &amp; TCP Throughput:</a:t>
            </a:r>
            <a:r>
              <a:rPr strike="noStrike" u="none" b="1" cap="none" baseline="0" sz="2900" lang="en" i="0">
                <a:solidFill>
                  <a:srgbClr val="0000CC"/>
                </a:solidFill>
                <a:latin typeface="Calibri"/>
                <a:ea typeface="Calibri"/>
                <a:cs typeface="Calibri"/>
                <a:sym typeface="Calibri"/>
              </a:rPr>
              <a:t>The Buffer Sizing Story</a:t>
            </a:r>
          </a:p>
        </p:txBody>
      </p:sp>
      <p:sp>
        <p:nvSpPr>
          <p:cNvPr id="2347" name="Shape 2347"/>
          <p:cNvSpPr txBox="1"/>
          <p:nvPr>
            <p:ph idx="12" type="sldNum"/>
          </p:nvPr>
        </p:nvSpPr>
        <p:spPr>
          <a:xfrm>
            <a:off y="6324600" x="66294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strike="noStrike" u="none" b="0" cap="none" baseline="0" sz="1200" lang="en" i="0">
                <a:solidFill>
                  <a:srgbClr val="888888"/>
                </a:solidFill>
                <a:latin typeface="Calibri"/>
                <a:ea typeface="Calibri"/>
                <a:cs typeface="Calibri"/>
                <a:sym typeface="Calibri"/>
              </a:rPr>
              <a:t>17</a:t>
            </a:r>
          </a:p>
        </p:txBody>
      </p:sp>
      <p:sp>
        <p:nvSpPr>
          <p:cNvPr id="2348" name="Shape 2348"/>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349" name="Shape 2349"/>
          <p:cNvSpPr/>
          <p:nvPr/>
        </p:nvSpPr>
        <p:spPr>
          <a:xfrm>
            <a:off y="1076325"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350" name="Shape 2350"/>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351" name="Shape 2351"/>
          <p:cNvSpPr/>
          <p:nvPr/>
        </p:nvSpPr>
        <p:spPr>
          <a:xfrm>
            <a:off y="1143000"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352" name="Shape 2352"/>
          <p:cNvSpPr txBox="1"/>
          <p:nvPr>
            <p:ph idx="1" type="body"/>
          </p:nvPr>
        </p:nvSpPr>
        <p:spPr>
          <a:xfrm>
            <a:off y="1371600" x="304800"/>
            <a:ext cy="3505200" cx="8229600"/>
          </a:xfrm>
          <a:prstGeom prst="rect">
            <a:avLst/>
          </a:prstGeom>
          <a:noFill/>
          <a:ln>
            <a:noFill/>
          </a:ln>
        </p:spPr>
        <p:txBody>
          <a:bodyPr bIns="45700" rIns="91425" lIns="91425" tIns="45700" anchor="t" anchorCtr="0">
            <a:noAutofit/>
          </a:bodyPr>
          <a:lstStyle/>
          <a:p>
            <a:pPr algn="l" rtl="0" lvl="0" marR="0" indent="-342900" marL="342900">
              <a:spcBef>
                <a:spcPts val="0"/>
              </a:spcBef>
              <a:buClr>
                <a:srgbClr val="0000CC"/>
              </a:buClr>
              <a:buSzPct val="100000"/>
              <a:buFont typeface="Calibri"/>
              <a:buChar char="•"/>
            </a:pPr>
            <a:r>
              <a:rPr strike="noStrike" u="none" b="0" cap="none" baseline="0" sz="2400" lang="en" i="0">
                <a:solidFill>
                  <a:srgbClr val="0000CC"/>
                </a:solidFill>
                <a:latin typeface="Calibri"/>
                <a:ea typeface="Calibri"/>
                <a:cs typeface="Calibri"/>
                <a:sym typeface="Calibri"/>
              </a:rPr>
              <a:t>Bandwidth-delay product rule of thumb:</a:t>
            </a:r>
          </a:p>
          <a:p>
            <a:pPr algn="l" rtl="0" lvl="1" marR="0" indent="-285750" marL="742950">
              <a:spcBef>
                <a:spcPts val="400"/>
              </a:spcBef>
              <a:buClr>
                <a:schemeClr val="dk1"/>
              </a:buClr>
              <a:buSzPct val="100000"/>
              <a:buFont typeface="Calibri"/>
              <a:buChar char="–"/>
            </a:pPr>
            <a:r>
              <a:rPr strike="noStrike" u="none" b="0" cap="none" baseline="0" sz="2000" lang="en" i="0">
                <a:solidFill>
                  <a:schemeClr val="dk1"/>
                </a:solidFill>
                <a:latin typeface="Calibri"/>
                <a:ea typeface="Calibri"/>
                <a:cs typeface="Calibri"/>
                <a:sym typeface="Calibri"/>
              </a:rPr>
              <a:t>A single flow needs                     buffers for </a:t>
            </a:r>
            <a:r>
              <a:rPr strike="noStrike" u="none" b="1" cap="none" baseline="0" sz="2000" lang="en" i="0">
                <a:solidFill>
                  <a:srgbClr val="FF0000"/>
                </a:solidFill>
                <a:latin typeface="Calibri"/>
                <a:ea typeface="Calibri"/>
                <a:cs typeface="Calibri"/>
                <a:sym typeface="Calibri"/>
              </a:rPr>
              <a:t>100% Throughput.</a:t>
            </a:r>
          </a:p>
          <a:p>
            <a:pPr algn="l" rtl="0" lvl="1" marR="0" indent="-285750" marL="742950">
              <a:spcBef>
                <a:spcPts val="160"/>
              </a:spcBef>
              <a:buClr>
                <a:schemeClr val="dk1"/>
              </a:buClr>
              <a:buFont typeface="Calibri"/>
              <a:buNone/>
            </a:pPr>
            <a:r>
              <a:t/>
            </a:r>
            <a:endParaRPr strike="noStrike" u="none" b="1" cap="none" baseline="0" sz="800" i="0">
              <a:solidFill>
                <a:srgbClr val="FF0000"/>
              </a:solidFill>
              <a:latin typeface="Calibri"/>
              <a:ea typeface="Calibri"/>
              <a:cs typeface="Calibri"/>
              <a:sym typeface="Calibri"/>
            </a:endParaRPr>
          </a:p>
          <a:p>
            <a:pPr algn="l" rtl="0" lvl="0" marR="0" indent="-342900" marL="342900">
              <a:spcBef>
                <a:spcPts val="480"/>
              </a:spcBef>
              <a:buClr>
                <a:srgbClr val="0000CC"/>
              </a:buClr>
              <a:buSzPct val="100000"/>
              <a:buFont typeface="Calibri"/>
              <a:buChar char="•"/>
            </a:pPr>
            <a:r>
              <a:rPr strike="noStrike" u="none" b="0" cap="none" baseline="0" sz="2400" lang="en" i="0">
                <a:solidFill>
                  <a:srgbClr val="0000CC"/>
                </a:solidFill>
                <a:latin typeface="Calibri"/>
                <a:ea typeface="Calibri"/>
                <a:cs typeface="Calibri"/>
                <a:sym typeface="Calibri"/>
              </a:rPr>
              <a:t>Appenzeller</a:t>
            </a:r>
            <a:r>
              <a:rPr strike="noStrike" u="none" b="1" cap="none" baseline="0" sz="2400" lang="en" i="0">
                <a:solidFill>
                  <a:srgbClr val="0000CC"/>
                </a:solidFill>
                <a:latin typeface="Calibri"/>
                <a:ea typeface="Calibri"/>
                <a:cs typeface="Calibri"/>
                <a:sym typeface="Calibri"/>
              </a:rPr>
              <a:t> </a:t>
            </a:r>
            <a:r>
              <a:rPr strike="noStrike" u="none" b="0" cap="none" baseline="0" sz="2400" lang="en" i="0">
                <a:solidFill>
                  <a:srgbClr val="0000CC"/>
                </a:solidFill>
                <a:latin typeface="Calibri"/>
                <a:ea typeface="Calibri"/>
                <a:cs typeface="Calibri"/>
                <a:sym typeface="Calibri"/>
              </a:rPr>
              <a:t>rule of thumb (SIGCOMM ‘04):</a:t>
            </a:r>
          </a:p>
          <a:p>
            <a:pPr algn="l" rtl="0" lvl="1" marR="0" indent="-285750" marL="742950">
              <a:spcBef>
                <a:spcPts val="400"/>
              </a:spcBef>
              <a:buClr>
                <a:schemeClr val="dk1"/>
              </a:buClr>
              <a:buSzPct val="100000"/>
              <a:buFont typeface="Calibri"/>
              <a:buChar char="–"/>
            </a:pPr>
            <a:r>
              <a:rPr strike="noStrike" u="none" b="0" cap="none" baseline="0" sz="2000" lang="en" i="0">
                <a:solidFill>
                  <a:schemeClr val="dk1"/>
                </a:solidFill>
                <a:latin typeface="Calibri"/>
                <a:ea typeface="Calibri"/>
                <a:cs typeface="Calibri"/>
                <a:sym typeface="Calibri"/>
              </a:rPr>
              <a:t>Large # of flows:                                is enough.</a:t>
            </a:r>
          </a:p>
          <a:p>
            <a:pPr algn="l" rtl="0" lvl="1" marR="0" indent="-285750" marL="742950">
              <a:spcBef>
                <a:spcPts val="160"/>
              </a:spcBef>
              <a:buClr>
                <a:schemeClr val="dk1"/>
              </a:buClr>
              <a:buFont typeface="Calibri"/>
              <a:buNone/>
            </a:pPr>
            <a:r>
              <a:t/>
            </a:r>
            <a:endParaRPr strike="noStrike" u="none" b="0" cap="none" baseline="0" sz="800" i="0">
              <a:solidFill>
                <a:schemeClr val="dk1"/>
              </a:solidFill>
              <a:latin typeface="Calibri"/>
              <a:ea typeface="Calibri"/>
              <a:cs typeface="Calibri"/>
              <a:sym typeface="Calibri"/>
            </a:endParaRPr>
          </a:p>
          <a:p>
            <a:pPr algn="l" rtl="0" lvl="0" marR="0" indent="-342900" marL="342900">
              <a:spcBef>
                <a:spcPts val="480"/>
              </a:spcBef>
              <a:buClr>
                <a:schemeClr val="dk1"/>
              </a:buClr>
              <a:buSzPct val="100000"/>
              <a:buFont typeface="Calibri"/>
              <a:buChar char="•"/>
            </a:pPr>
            <a:r>
              <a:rPr strike="noStrike" u="none" b="0" cap="none" baseline="0" sz="2400" lang="en" i="0">
                <a:solidFill>
                  <a:schemeClr val="dk1"/>
                </a:solidFill>
                <a:latin typeface="Calibri"/>
                <a:ea typeface="Calibri"/>
                <a:cs typeface="Calibri"/>
                <a:sym typeface="Calibri"/>
              </a:rPr>
              <a:t>Can’t rely on stat-mux benefit in the DC.</a:t>
            </a:r>
          </a:p>
          <a:p>
            <a:pPr algn="l" rtl="0" lvl="1" marR="0" indent="-285750" marL="742950">
              <a:spcBef>
                <a:spcPts val="400"/>
              </a:spcBef>
              <a:buClr>
                <a:schemeClr val="dk1"/>
              </a:buClr>
              <a:buSzPct val="100000"/>
              <a:buFont typeface="Calibri"/>
              <a:buChar char="–"/>
            </a:pPr>
            <a:r>
              <a:rPr strike="noStrike" u="none" b="0" cap="none" baseline="0" sz="2000" lang="en" i="0">
                <a:solidFill>
                  <a:schemeClr val="dk1"/>
                </a:solidFill>
                <a:latin typeface="Calibri"/>
                <a:ea typeface="Calibri"/>
                <a:cs typeface="Calibri"/>
                <a:sym typeface="Calibri"/>
              </a:rPr>
              <a:t>Measurements show </a:t>
            </a:r>
            <a:r>
              <a:rPr strike="noStrike" u="none" b="1" cap="none" baseline="0" sz="2000" lang="en" i="0">
                <a:solidFill>
                  <a:srgbClr val="FF0000"/>
                </a:solidFill>
                <a:latin typeface="Calibri"/>
                <a:ea typeface="Calibri"/>
                <a:cs typeface="Calibri"/>
                <a:sym typeface="Calibri"/>
              </a:rPr>
              <a:t>typically 1-2 big flows </a:t>
            </a:r>
            <a:r>
              <a:rPr strike="noStrike" u="none" b="0" cap="none" baseline="0" sz="2000" lang="en" i="0">
                <a:solidFill>
                  <a:schemeClr val="dk1"/>
                </a:solidFill>
                <a:latin typeface="Calibri"/>
                <a:ea typeface="Calibri"/>
                <a:cs typeface="Calibri"/>
                <a:sym typeface="Calibri"/>
              </a:rPr>
              <a:t>at each server</a:t>
            </a:r>
            <a:r>
              <a:rPr strike="noStrike" u="none" b="1" cap="none" baseline="0" sz="2000" lang="en" i="0">
                <a:solidFill>
                  <a:schemeClr val="dk1"/>
                </a:solidFill>
                <a:latin typeface="Calibri"/>
                <a:ea typeface="Calibri"/>
                <a:cs typeface="Calibri"/>
                <a:sym typeface="Calibri"/>
              </a:rPr>
              <a:t>,</a:t>
            </a:r>
            <a:r>
              <a:rPr strike="noStrike" u="none" b="1" cap="none" baseline="0" sz="2000" lang="en" i="0">
                <a:solidFill>
                  <a:srgbClr val="FF0000"/>
                </a:solidFill>
                <a:latin typeface="Calibri"/>
                <a:ea typeface="Calibri"/>
                <a:cs typeface="Calibri"/>
                <a:sym typeface="Calibri"/>
              </a:rPr>
              <a:t> at most 4.</a:t>
            </a:r>
          </a:p>
          <a:p>
            <a:pPr algn="l" rtl="0" lvl="1" marR="0" indent="-158750" marL="742950">
              <a:spcBef>
                <a:spcPts val="400"/>
              </a:spcBef>
              <a:buClr>
                <a:schemeClr val="dk1"/>
              </a:buClr>
              <a:buFont typeface="Calibri"/>
              <a:buNone/>
            </a:pPr>
            <a:r>
              <a:t/>
            </a:r>
            <a:endParaRPr strike="noStrike" u="none" b="0" cap="none" baseline="0" sz="2000" i="0">
              <a:solidFill>
                <a:schemeClr val="dk1"/>
              </a:solidFill>
              <a:latin typeface="Calibri"/>
              <a:ea typeface="Calibri"/>
              <a:cs typeface="Calibri"/>
              <a:sym typeface="Calibri"/>
            </a:endParaRPr>
          </a:p>
          <a:p>
            <a:pPr algn="l" rtl="0" lvl="1" marR="0" indent="-285750" marL="742950">
              <a:spcBef>
                <a:spcPts val="400"/>
              </a:spcBef>
              <a:buClr>
                <a:schemeClr val="dk1"/>
              </a:buClr>
              <a:buFont typeface="Calibri"/>
              <a:buNone/>
            </a:pPr>
            <a:r>
              <a:t/>
            </a:r>
            <a:endParaRPr strike="noStrike" u="none" b="0" cap="none" baseline="0" sz="2000" i="0">
              <a:solidFill>
                <a:schemeClr val="dk1"/>
              </a:solidFill>
              <a:latin typeface="Calibri"/>
              <a:ea typeface="Calibri"/>
              <a:cs typeface="Calibri"/>
              <a:sym typeface="Calibri"/>
            </a:endParaRPr>
          </a:p>
        </p:txBody>
      </p:sp>
      <p:sp>
        <p:nvSpPr>
          <p:cNvPr id="2353" name="Shape 2353"/>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354" name="Shape 2354"/>
          <p:cNvSpPr/>
          <p:nvPr/>
        </p:nvSpPr>
        <p:spPr>
          <a:xfrm>
            <a:off y="1076325"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355" name="Shape 2355"/>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356" name="Shape 2356"/>
          <p:cNvSpPr/>
          <p:nvPr/>
        </p:nvSpPr>
        <p:spPr>
          <a:xfrm>
            <a:off y="1143000"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357" name="Shape 2357"/>
          <p:cNvSpPr txBox="1"/>
          <p:nvPr/>
        </p:nvSpPr>
        <p:spPr>
          <a:xfrm>
            <a:off y="4812267" x="2057400"/>
            <a:ext cy="369299" cx="3144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1800" lang="en" i="0">
                <a:solidFill>
                  <a:schemeClr val="dk1"/>
                </a:solidFill>
                <a:latin typeface="Calibri"/>
                <a:ea typeface="Calibri"/>
                <a:cs typeface="Calibri"/>
                <a:sym typeface="Calibri"/>
              </a:rPr>
              <a:t>B</a:t>
            </a:r>
          </a:p>
        </p:txBody>
      </p:sp>
      <p:cxnSp>
        <p:nvCxnSpPr>
          <p:cNvPr id="2358" name="Shape 2358"/>
          <p:cNvCxnSpPr/>
          <p:nvPr/>
        </p:nvCxnSpPr>
        <p:spPr>
          <a:xfrm>
            <a:off y="4998482" x="2477477"/>
            <a:ext cy="0" cx="4267199"/>
          </a:xfrm>
          <a:prstGeom prst="straightConnector1">
            <a:avLst/>
          </a:prstGeom>
          <a:noFill/>
          <a:ln w="19050" cap="flat">
            <a:solidFill>
              <a:schemeClr val="dk1"/>
            </a:solidFill>
            <a:prstDash val="dash"/>
            <a:round/>
            <a:headEnd w="med" len="med" type="none"/>
            <a:tailEnd w="med" len="med" type="none"/>
          </a:ln>
        </p:spPr>
      </p:cxnSp>
      <p:grpSp>
        <p:nvGrpSpPr>
          <p:cNvPr id="2359" name="Shape 2359"/>
          <p:cNvGrpSpPr/>
          <p:nvPr/>
        </p:nvGrpSpPr>
        <p:grpSpPr>
          <a:xfrm>
            <a:off y="4964667" x="2553677"/>
            <a:ext cy="609599" cx="4038601"/>
            <a:chOff y="5867399" x="2362199"/>
            <a:chExt cy="609599" cx="4038601"/>
          </a:xfrm>
        </p:grpSpPr>
        <p:grpSp>
          <p:nvGrpSpPr>
            <p:cNvPr id="2360" name="Shape 2360"/>
            <p:cNvGrpSpPr/>
            <p:nvPr/>
          </p:nvGrpSpPr>
          <p:grpSpPr>
            <a:xfrm>
              <a:off y="5867399" x="2362199"/>
              <a:ext cy="609599" cx="4038601"/>
              <a:chOff y="5867399" x="2362199"/>
              <a:chExt cy="609599" cx="4038601"/>
            </a:xfrm>
          </p:grpSpPr>
          <p:grpSp>
            <p:nvGrpSpPr>
              <p:cNvPr id="2361" name="Shape 2361"/>
              <p:cNvGrpSpPr/>
              <p:nvPr/>
            </p:nvGrpSpPr>
            <p:grpSpPr>
              <a:xfrm>
                <a:off y="5867399" x="2362199"/>
                <a:ext cy="609091" cx="1766146"/>
                <a:chOff y="2831" x="1631"/>
                <a:chExt cy="431" cx="672"/>
              </a:xfrm>
            </p:grpSpPr>
            <p:sp>
              <p:nvSpPr>
                <p:cNvPr id="2362" name="Shape 2362"/>
                <p:cNvSpPr/>
                <p:nvPr/>
              </p:nvSpPr>
              <p:spPr>
                <a:xfrm>
                  <a:off y="2831" x="1631"/>
                  <a:ext cy="431" cx="672"/>
                </a:xfrm>
                <a:custGeom>
                  <a:pathLst>
                    <a:path w="480" extrusionOk="0" h="528">
                      <a:moveTo>
                        <a:pt y="528" x="0"/>
                      </a:moveTo>
                      <a:cubicBezTo>
                        <a:pt y="444" x="44"/>
                        <a:pt y="360" x="88"/>
                        <a:pt y="288" x="144"/>
                      </a:cubicBezTo>
                      <a:cubicBezTo>
                        <a:pt y="216" x="200"/>
                        <a:pt y="144" x="280"/>
                        <a:pt y="96" x="336"/>
                      </a:cubicBezTo>
                      <a:cubicBezTo>
                        <a:pt y="48" x="392"/>
                        <a:pt y="24" x="436"/>
                        <a:pt y="0" x="480"/>
                      </a:cubicBezTo>
                    </a:path>
                  </a:pathLst>
                </a:custGeom>
                <a:noFill/>
                <a:ln w="19050" cap="flat">
                  <a:solidFill>
                    <a:srgbClr val="FF0000"/>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cxnSp>
              <p:nvCxnSpPr>
                <p:cNvPr id="2363" name="Shape 2363"/>
                <p:cNvCxnSpPr/>
                <p:nvPr/>
              </p:nvCxnSpPr>
              <p:spPr>
                <a:xfrm>
                  <a:off y="2831" x="2304"/>
                  <a:ext cy="299" cx="0"/>
                </a:xfrm>
                <a:prstGeom prst="straightConnector1">
                  <a:avLst/>
                </a:prstGeom>
                <a:noFill/>
                <a:ln w="19050" cap="flat">
                  <a:solidFill>
                    <a:srgbClr val="FF0000"/>
                  </a:solidFill>
                  <a:prstDash val="solid"/>
                  <a:round/>
                  <a:headEnd w="med" len="med" type="none"/>
                  <a:tailEnd w="med" len="med" type="none"/>
                </a:ln>
              </p:spPr>
            </p:cxnSp>
          </p:grpSp>
          <p:sp>
            <p:nvSpPr>
              <p:cNvPr id="2364" name="Shape 2364"/>
              <p:cNvSpPr/>
              <p:nvPr/>
            </p:nvSpPr>
            <p:spPr>
              <a:xfrm>
                <a:off y="5867400" x="4267201"/>
                <a:ext cy="609599" cx="1766145"/>
              </a:xfrm>
              <a:custGeom>
                <a:pathLst>
                  <a:path w="480" extrusionOk="0" h="528">
                    <a:moveTo>
                      <a:pt y="528" x="0"/>
                    </a:moveTo>
                    <a:cubicBezTo>
                      <a:pt y="444" x="44"/>
                      <a:pt y="360" x="88"/>
                      <a:pt y="288" x="144"/>
                    </a:cubicBezTo>
                    <a:cubicBezTo>
                      <a:pt y="216" x="200"/>
                      <a:pt y="144" x="280"/>
                      <a:pt y="96" x="336"/>
                    </a:cubicBezTo>
                    <a:cubicBezTo>
                      <a:pt y="48" x="392"/>
                      <a:pt y="24" x="436"/>
                      <a:pt y="0" x="480"/>
                    </a:cubicBezTo>
                  </a:path>
                </a:pathLst>
              </a:custGeom>
              <a:noFill/>
              <a:ln w="19050" cap="flat">
                <a:solidFill>
                  <a:srgbClr val="FF0000"/>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cxnSp>
            <p:nvCxnSpPr>
              <p:cNvPr id="2365" name="Shape 2365"/>
              <p:cNvCxnSpPr/>
              <p:nvPr/>
            </p:nvCxnSpPr>
            <p:spPr>
              <a:xfrm>
                <a:off y="5878137" x="6019801"/>
                <a:ext cy="368099" cx="76199"/>
              </a:xfrm>
              <a:prstGeom prst="straightConnector1">
                <a:avLst/>
              </a:prstGeom>
              <a:noFill/>
              <a:ln w="19050" cap="flat">
                <a:solidFill>
                  <a:srgbClr val="FF0000"/>
                </a:solidFill>
                <a:prstDash val="solid"/>
                <a:round/>
                <a:headEnd w="med" len="med" type="none"/>
                <a:tailEnd w="med" len="med" type="none"/>
              </a:ln>
            </p:spPr>
          </p:cxnSp>
          <p:cxnSp>
            <p:nvCxnSpPr>
              <p:cNvPr id="2366" name="Shape 2366"/>
              <p:cNvCxnSpPr/>
              <p:nvPr/>
            </p:nvCxnSpPr>
            <p:spPr>
              <a:xfrm>
                <a:off y="6248401" x="6096001"/>
                <a:ext cy="0" cx="304799"/>
              </a:xfrm>
              <a:prstGeom prst="straightConnector1">
                <a:avLst/>
              </a:prstGeom>
              <a:noFill/>
              <a:ln w="19050" cap="flat">
                <a:solidFill>
                  <a:srgbClr val="FF0000"/>
                </a:solidFill>
                <a:prstDash val="solid"/>
                <a:round/>
                <a:headEnd w="med" len="med" type="none"/>
                <a:tailEnd w="med" len="med" type="none"/>
              </a:ln>
            </p:spPr>
          </p:cxnSp>
        </p:grpSp>
        <p:cxnSp>
          <p:nvCxnSpPr>
            <p:cNvPr id="2367" name="Shape 2367"/>
            <p:cNvCxnSpPr/>
            <p:nvPr/>
          </p:nvCxnSpPr>
          <p:spPr>
            <a:xfrm>
              <a:off y="6248400" x="4210755"/>
              <a:ext cy="0" cx="457200"/>
            </a:xfrm>
            <a:prstGeom prst="straightConnector1">
              <a:avLst/>
            </a:prstGeom>
            <a:noFill/>
            <a:ln w="19050" cap="flat">
              <a:solidFill>
                <a:srgbClr val="FF0000"/>
              </a:solidFill>
              <a:prstDash val="solid"/>
              <a:round/>
              <a:headEnd w="med" len="med" type="none"/>
              <a:tailEnd w="med" len="med" type="none"/>
            </a:ln>
          </p:spPr>
        </p:cxnSp>
        <p:cxnSp>
          <p:nvCxnSpPr>
            <p:cNvPr id="2368" name="Shape 2368"/>
            <p:cNvCxnSpPr/>
            <p:nvPr/>
          </p:nvCxnSpPr>
          <p:spPr>
            <a:xfrm>
              <a:off y="6248400" x="2362200"/>
              <a:ext cy="0" cx="457200"/>
            </a:xfrm>
            <a:prstGeom prst="straightConnector1">
              <a:avLst/>
            </a:prstGeom>
            <a:noFill/>
            <a:ln w="19050" cap="flat">
              <a:solidFill>
                <a:srgbClr val="FF0000"/>
              </a:solidFill>
              <a:prstDash val="solid"/>
              <a:round/>
              <a:headEnd w="med" len="med" type="none"/>
              <a:tailEnd w="med" len="med" type="none"/>
            </a:ln>
          </p:spPr>
        </p:cxnSp>
      </p:grpSp>
      <p:sp>
        <p:nvSpPr>
          <p:cNvPr id="2369" name="Shape 2369"/>
          <p:cNvSpPr/>
          <p:nvPr/>
        </p:nvSpPr>
        <p:spPr>
          <a:xfrm>
            <a:off y="4617242" x="762000"/>
            <a:ext cy="987599" cx="7848599"/>
          </a:xfrm>
          <a:prstGeom prst="roundRect">
            <a:avLst>
              <a:gd fmla="val 16667" name="adj"/>
            </a:avLst>
          </a:prstGeom>
          <a:solidFill>
            <a:schemeClr val="lt1"/>
          </a:solidFill>
          <a:ln>
            <a:noFill/>
          </a:ln>
        </p:spPr>
        <p:txBody>
          <a:bodyPr bIns="45700" rIns="91425" lIns="91425" tIns="45700" anchor="ctr" anchorCtr="0">
            <a:noAutofit/>
          </a:bodyPr>
          <a:lstStyle/>
          <a:p>
            <a:pPr algn="ctr" rtl="0" lvl="0" marR="0" indent="0" marL="0">
              <a:spcBef>
                <a:spcPts val="0"/>
              </a:spcBef>
              <a:buSzPct val="25000"/>
              <a:buNone/>
            </a:pPr>
            <a:r>
              <a:rPr strike="noStrike" u="none" b="1" cap="none" baseline="0" sz="2600" lang="en" i="0">
                <a:solidFill>
                  <a:srgbClr val="FF0000"/>
                </a:solidFill>
                <a:latin typeface="Calibri"/>
                <a:ea typeface="Calibri"/>
                <a:cs typeface="Calibri"/>
                <a:sym typeface="Calibri"/>
              </a:rPr>
              <a:t>Real Rule of Thumb:</a:t>
            </a:r>
          </a:p>
          <a:p>
            <a:pPr algn="ctr" rtl="0" lvl="0" marR="0" indent="0" marL="0">
              <a:spcBef>
                <a:spcPts val="0"/>
              </a:spcBef>
              <a:buSzPct val="25000"/>
              <a:buNone/>
            </a:pPr>
            <a:r>
              <a:rPr strike="noStrike" u="none" b="1" cap="none" baseline="0" sz="2600" lang="en" i="0">
                <a:solidFill>
                  <a:srgbClr val="FF0000"/>
                </a:solidFill>
                <a:latin typeface="Calibri"/>
                <a:ea typeface="Calibri"/>
                <a:cs typeface="Calibri"/>
                <a:sym typeface="Calibri"/>
              </a:rPr>
              <a:t>Low Variance in Sending Rate → Small Buffers Suffice</a:t>
            </a:r>
          </a:p>
        </p:txBody>
      </p:sp>
      <p:sp>
        <p:nvSpPr>
          <p:cNvPr id="2370" name="Shape 2370"/>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371" name="Shape 2371"/>
          <p:cNvSpPr/>
          <p:nvPr/>
        </p:nvSpPr>
        <p:spPr>
          <a:xfrm>
            <a:off y="1076325"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372" name="Shape 2372"/>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373" name="Shape 2373"/>
          <p:cNvSpPr/>
          <p:nvPr/>
        </p:nvSpPr>
        <p:spPr>
          <a:xfrm>
            <a:off y="1143000"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pic>
        <p:nvPicPr>
          <p:cNvPr id="2374" name="Shape 2374"/>
          <p:cNvPicPr preferRelativeResize="0"/>
          <p:nvPr/>
        </p:nvPicPr>
        <p:blipFill rotWithShape="1">
          <a:blip r:embed="rId3"/>
          <a:srcRect t="0" b="0" r="0" l="0"/>
          <a:stretch/>
        </p:blipFill>
        <p:spPr>
          <a:xfrm>
            <a:off y="1828800" x="3185841"/>
            <a:ext cy="384000" cx="1057499"/>
          </a:xfrm>
          <a:prstGeom prst="rect">
            <a:avLst/>
          </a:prstGeom>
          <a:noFill/>
          <a:ln>
            <a:noFill/>
          </a:ln>
        </p:spPr>
      </p:pic>
      <p:pic>
        <p:nvPicPr>
          <p:cNvPr id="2375" name="Shape 2375"/>
          <p:cNvPicPr preferRelativeResize="0"/>
          <p:nvPr/>
        </p:nvPicPr>
        <p:blipFill rotWithShape="1">
          <a:blip r:embed="rId4"/>
          <a:srcRect t="0" b="0" r="0" l="0"/>
          <a:stretch/>
        </p:blipFill>
        <p:spPr>
          <a:xfrm>
            <a:off y="2720340" x="2895600"/>
            <a:ext cy="438900" cx="1652100"/>
          </a:xfrm>
          <a:prstGeom prst="rect">
            <a:avLst/>
          </a:prstGeom>
          <a:noFill/>
          <a:ln>
            <a:noFill/>
          </a:ln>
        </p:spPr>
      </p:pic>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0" name="Shape 2380"/>
        <p:cNvGrpSpPr/>
        <p:nvPr/>
      </p:nvGrpSpPr>
      <p:grpSpPr>
        <a:xfrm>
          <a:off y="0" x="0"/>
          <a:ext cy="0" cx="0"/>
          <a:chOff y="0" x="0"/>
          <a:chExt cy="0" cx="0"/>
        </a:xfrm>
      </p:grpSpPr>
      <p:sp>
        <p:nvSpPr>
          <p:cNvPr id="2381" name="Shape 2381"/>
          <p:cNvSpPr txBox="1"/>
          <p:nvPr>
            <p:ph type="title"/>
          </p:nvPr>
        </p:nvSpPr>
        <p:spPr>
          <a:xfrm>
            <a:off y="152400"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rgbClr val="0000CC"/>
              </a:buClr>
              <a:buSzPct val="25000"/>
              <a:buFont typeface="Calibri"/>
              <a:buNone/>
            </a:pPr>
            <a:r>
              <a:rPr strike="noStrike" u="none" b="1" cap="none" baseline="0" sz="4000" lang="en" i="0">
                <a:solidFill>
                  <a:srgbClr val="0000CC"/>
                </a:solidFill>
                <a:latin typeface="Calibri"/>
                <a:ea typeface="Calibri"/>
                <a:cs typeface="Calibri"/>
                <a:sym typeface="Calibri"/>
              </a:rPr>
              <a:t>Two Key Ideas</a:t>
            </a:r>
          </a:p>
        </p:txBody>
      </p:sp>
      <p:sp>
        <p:nvSpPr>
          <p:cNvPr id="2382" name="Shape 2382"/>
          <p:cNvSpPr txBox="1"/>
          <p:nvPr>
            <p:ph idx="1" type="body"/>
          </p:nvPr>
        </p:nvSpPr>
        <p:spPr>
          <a:xfrm>
            <a:off y="1066800" x="152400"/>
            <a:ext cy="3505200" cx="8991600"/>
          </a:xfrm>
          <a:prstGeom prst="rect">
            <a:avLst/>
          </a:prstGeom>
          <a:noFill/>
          <a:ln>
            <a:noFill/>
          </a:ln>
        </p:spPr>
        <p:txBody>
          <a:bodyPr bIns="45700" rIns="91425" lIns="91425" tIns="45700" anchor="t" anchorCtr="0">
            <a:noAutofit/>
          </a:bodyPr>
          <a:lstStyle/>
          <a:p>
            <a:pPr algn="l" rtl="0" lvl="0" marR="0" indent="-342900" marL="342900">
              <a:spcBef>
                <a:spcPts val="0"/>
              </a:spcBef>
              <a:buClr>
                <a:schemeClr val="dk1"/>
              </a:buClr>
              <a:buFont typeface="Calibri"/>
              <a:buNone/>
            </a:pPr>
            <a:r>
              <a:t/>
            </a:r>
            <a:endParaRPr strike="noStrike" u="none" b="0" cap="none" baseline="0" sz="2000" i="0">
              <a:solidFill>
                <a:schemeClr val="dk1"/>
              </a:solidFill>
              <a:latin typeface="Calibri"/>
              <a:ea typeface="Calibri"/>
              <a:cs typeface="Calibri"/>
              <a:sym typeface="Calibri"/>
            </a:endParaRPr>
          </a:p>
          <a:p>
            <a:pPr algn="l" rtl="0" lvl="0" marR="0" indent="-457200" marL="457200">
              <a:spcBef>
                <a:spcPts val="480"/>
              </a:spcBef>
              <a:buClr>
                <a:schemeClr val="dk1"/>
              </a:buClr>
              <a:buSzPct val="100000"/>
              <a:buFont typeface="Calibri"/>
              <a:buAutoNum type="arabicPeriod"/>
            </a:pPr>
            <a:r>
              <a:rPr strike="noStrike" u="none" b="0" cap="none" baseline="0" sz="2400" lang="en" i="0">
                <a:solidFill>
                  <a:schemeClr val="dk1"/>
                </a:solidFill>
                <a:latin typeface="Calibri"/>
                <a:ea typeface="Calibri"/>
                <a:cs typeface="Calibri"/>
                <a:sym typeface="Calibri"/>
              </a:rPr>
              <a:t>React in proportion to the </a:t>
            </a:r>
            <a:r>
              <a:rPr strike="noStrike" u="none" b="1" cap="none" baseline="0" sz="2400" lang="en" i="0">
                <a:solidFill>
                  <a:srgbClr val="FF0000"/>
                </a:solidFill>
                <a:latin typeface="Calibri"/>
                <a:ea typeface="Calibri"/>
                <a:cs typeface="Calibri"/>
                <a:sym typeface="Calibri"/>
              </a:rPr>
              <a:t>extent</a:t>
            </a:r>
            <a:r>
              <a:rPr strike="noStrike" u="none" b="0" cap="none" baseline="0" sz="2400" lang="en" i="0">
                <a:solidFill>
                  <a:schemeClr val="dk1"/>
                </a:solidFill>
                <a:latin typeface="Calibri"/>
                <a:ea typeface="Calibri"/>
                <a:cs typeface="Calibri"/>
                <a:sym typeface="Calibri"/>
              </a:rPr>
              <a:t> of congestion, not its </a:t>
            </a:r>
            <a:r>
              <a:rPr strike="noStrike" u="none" b="1" cap="none" baseline="0" sz="2400" lang="en" i="0">
                <a:solidFill>
                  <a:srgbClr val="FF0000"/>
                </a:solidFill>
                <a:latin typeface="Calibri"/>
                <a:ea typeface="Calibri"/>
                <a:cs typeface="Calibri"/>
                <a:sym typeface="Calibri"/>
              </a:rPr>
              <a:t>presence</a:t>
            </a:r>
            <a:r>
              <a:rPr strike="noStrike" u="none" b="0" cap="none" baseline="0" sz="2400" lang="en" i="0">
                <a:solidFill>
                  <a:schemeClr val="dk1"/>
                </a:solidFill>
                <a:latin typeface="Calibri"/>
                <a:ea typeface="Calibri"/>
                <a:cs typeface="Calibri"/>
                <a:sym typeface="Calibri"/>
              </a:rPr>
              <a:t>.</a:t>
            </a:r>
          </a:p>
          <a:p>
            <a:pPr algn="l" rtl="0" lvl="1" marR="0" indent="-342900" marL="800100">
              <a:spcBef>
                <a:spcPts val="400"/>
              </a:spcBef>
              <a:buClr>
                <a:schemeClr val="dk1"/>
              </a:buClr>
              <a:buSzPct val="100000"/>
              <a:buFont typeface="Calibri"/>
              <a:buChar char="✓"/>
            </a:pPr>
            <a:r>
              <a:rPr strike="noStrike" u="none" b="0" cap="none" baseline="0" sz="2000" lang="en" i="0">
                <a:solidFill>
                  <a:schemeClr val="dk1"/>
                </a:solidFill>
                <a:latin typeface="Calibri"/>
                <a:ea typeface="Calibri"/>
                <a:cs typeface="Calibri"/>
                <a:sym typeface="Calibri"/>
              </a:rPr>
              <a:t>Reduces </a:t>
            </a:r>
            <a:r>
              <a:rPr strike="noStrike" u="none" b="1" cap="none" baseline="0" sz="2000" lang="en" i="0">
                <a:solidFill>
                  <a:srgbClr val="FF0000"/>
                </a:solidFill>
                <a:latin typeface="Calibri"/>
                <a:ea typeface="Calibri"/>
                <a:cs typeface="Calibri"/>
                <a:sym typeface="Calibri"/>
              </a:rPr>
              <a:t>variance</a:t>
            </a:r>
            <a:r>
              <a:rPr strike="noStrike" u="none" b="0" cap="none" baseline="0" sz="2000" lang="en" i="0">
                <a:solidFill>
                  <a:srgbClr val="0000CC"/>
                </a:solidFill>
                <a:latin typeface="Calibri"/>
                <a:ea typeface="Calibri"/>
                <a:cs typeface="Calibri"/>
                <a:sym typeface="Calibri"/>
              </a:rPr>
              <a:t> </a:t>
            </a:r>
            <a:r>
              <a:rPr strike="noStrike" u="none" b="0" cap="none" baseline="0" sz="2000" lang="en" i="0">
                <a:solidFill>
                  <a:schemeClr val="dk1"/>
                </a:solidFill>
                <a:latin typeface="Calibri"/>
                <a:ea typeface="Calibri"/>
                <a:cs typeface="Calibri"/>
                <a:sym typeface="Calibri"/>
              </a:rPr>
              <a:t>in sending rates, lowering queuing requirements.</a:t>
            </a:r>
          </a:p>
          <a:p>
            <a:pPr algn="l" rtl="0" lvl="1" marR="0" indent="-285750" marL="742950">
              <a:spcBef>
                <a:spcPts val="400"/>
              </a:spcBef>
              <a:buClr>
                <a:schemeClr val="dk1"/>
              </a:buClr>
              <a:buFont typeface="Calibri"/>
              <a:buNone/>
            </a:pPr>
            <a:r>
              <a:t/>
            </a:r>
            <a:endParaRPr strike="noStrike" u="none" b="0" cap="none" baseline="0" sz="2000" i="0">
              <a:solidFill>
                <a:srgbClr val="0000CC"/>
              </a:solidFill>
              <a:latin typeface="Calibri"/>
              <a:ea typeface="Calibri"/>
              <a:cs typeface="Calibri"/>
              <a:sym typeface="Calibri"/>
            </a:endParaRPr>
          </a:p>
          <a:p>
            <a:pPr algn="l" rtl="0" lvl="1" marR="0" indent="-158750" marL="742950">
              <a:spcBef>
                <a:spcPts val="400"/>
              </a:spcBef>
              <a:buClr>
                <a:schemeClr val="dk1"/>
              </a:buClr>
              <a:buFont typeface="Calibri"/>
              <a:buNone/>
            </a:pPr>
            <a:r>
              <a:t/>
            </a:r>
            <a:endParaRPr strike="noStrike" u="none" b="0" cap="none" baseline="0" sz="2000" i="0">
              <a:solidFill>
                <a:srgbClr val="0000CC"/>
              </a:solidFill>
              <a:latin typeface="Calibri"/>
              <a:ea typeface="Calibri"/>
              <a:cs typeface="Calibri"/>
              <a:sym typeface="Calibri"/>
            </a:endParaRPr>
          </a:p>
          <a:p>
            <a:pPr algn="l" rtl="0" lvl="1" marR="0" indent="-158750" marL="742950">
              <a:spcBef>
                <a:spcPts val="400"/>
              </a:spcBef>
              <a:buClr>
                <a:schemeClr val="dk1"/>
              </a:buClr>
              <a:buFont typeface="Calibri"/>
              <a:buNone/>
            </a:pPr>
            <a:r>
              <a:t/>
            </a:r>
            <a:endParaRPr strike="noStrike" u="none" b="0" cap="none" baseline="0" sz="2000" i="0">
              <a:solidFill>
                <a:srgbClr val="0000CC"/>
              </a:solidFill>
              <a:latin typeface="Calibri"/>
              <a:ea typeface="Calibri"/>
              <a:cs typeface="Calibri"/>
              <a:sym typeface="Calibri"/>
            </a:endParaRPr>
          </a:p>
          <a:p>
            <a:pPr algn="l" rtl="0" lvl="1" marR="0" indent="-285750" marL="742950">
              <a:spcBef>
                <a:spcPts val="400"/>
              </a:spcBef>
              <a:buClr>
                <a:schemeClr val="dk1"/>
              </a:buClr>
              <a:buFont typeface="Calibri"/>
              <a:buNone/>
            </a:pPr>
            <a:r>
              <a:t/>
            </a:r>
            <a:endParaRPr strike="noStrike" u="none" b="0" cap="none" baseline="0" sz="2000" i="0">
              <a:solidFill>
                <a:srgbClr val="0000CC"/>
              </a:solidFill>
              <a:latin typeface="Calibri"/>
              <a:ea typeface="Calibri"/>
              <a:cs typeface="Calibri"/>
              <a:sym typeface="Calibri"/>
            </a:endParaRPr>
          </a:p>
          <a:p>
            <a:pPr algn="l" rtl="0" lvl="0" marR="0" indent="-342900" marL="342900">
              <a:spcBef>
                <a:spcPts val="480"/>
              </a:spcBef>
              <a:buClr>
                <a:schemeClr val="dk1"/>
              </a:buClr>
              <a:buFont typeface="Calibri"/>
              <a:buNone/>
            </a:pPr>
            <a:r>
              <a:t/>
            </a:r>
            <a:endParaRPr strike="noStrike" u="none" b="0" cap="none" baseline="0" sz="2400" i="0">
              <a:solidFill>
                <a:schemeClr val="dk1"/>
              </a:solidFill>
              <a:latin typeface="Calibri"/>
              <a:ea typeface="Calibri"/>
              <a:cs typeface="Calibri"/>
              <a:sym typeface="Calibri"/>
            </a:endParaRPr>
          </a:p>
          <a:p>
            <a:pPr algn="l" rtl="0" lvl="0" marR="0" indent="-190500" marL="342900">
              <a:spcBef>
                <a:spcPts val="480"/>
              </a:spcBef>
              <a:buClr>
                <a:schemeClr val="dk1"/>
              </a:buClr>
              <a:buFont typeface="Calibri"/>
              <a:buNone/>
            </a:pPr>
            <a:r>
              <a:t/>
            </a:r>
            <a:endParaRPr strike="noStrike" u="none" b="0" cap="none" baseline="0" sz="2400" i="0">
              <a:solidFill>
                <a:schemeClr val="dk1"/>
              </a:solidFill>
              <a:latin typeface="Calibri"/>
              <a:ea typeface="Calibri"/>
              <a:cs typeface="Calibri"/>
              <a:sym typeface="Calibri"/>
            </a:endParaRPr>
          </a:p>
          <a:p>
            <a:pPr algn="l" rtl="0" lvl="0" marR="0" indent="-342900" marL="342900">
              <a:spcBef>
                <a:spcPts val="480"/>
              </a:spcBef>
              <a:buClr>
                <a:schemeClr val="dk1"/>
              </a:buClr>
              <a:buFont typeface="Calibri"/>
              <a:buNone/>
            </a:pPr>
            <a:r>
              <a:t/>
            </a:r>
            <a:endParaRPr strike="noStrike" u="none" b="0" cap="none" baseline="0" sz="2400" i="0">
              <a:solidFill>
                <a:schemeClr val="dk1"/>
              </a:solidFill>
              <a:latin typeface="Calibri"/>
              <a:ea typeface="Calibri"/>
              <a:cs typeface="Calibri"/>
              <a:sym typeface="Calibri"/>
            </a:endParaRPr>
          </a:p>
          <a:p>
            <a:pPr algn="l" rtl="0" lvl="0" marR="0" indent="-457200" marL="457200">
              <a:spcBef>
                <a:spcPts val="480"/>
              </a:spcBef>
              <a:buClr>
                <a:schemeClr val="dk1"/>
              </a:buClr>
              <a:buSzPct val="100000"/>
              <a:buFont typeface="Calibri"/>
              <a:buAutoNum type="arabicPeriod"/>
            </a:pPr>
            <a:r>
              <a:rPr strike="noStrike" u="none" b="0" cap="none" baseline="0" sz="2400" lang="en" i="0">
                <a:solidFill>
                  <a:schemeClr val="dk1"/>
                </a:solidFill>
                <a:latin typeface="Calibri"/>
                <a:ea typeface="Calibri"/>
                <a:cs typeface="Calibri"/>
                <a:sym typeface="Calibri"/>
              </a:rPr>
              <a:t>Mark based on </a:t>
            </a:r>
            <a:r>
              <a:rPr strike="noStrike" u="none" b="1" cap="none" baseline="0" sz="2400" lang="en" i="0">
                <a:solidFill>
                  <a:srgbClr val="FF0000"/>
                </a:solidFill>
                <a:latin typeface="Calibri"/>
                <a:ea typeface="Calibri"/>
                <a:cs typeface="Calibri"/>
                <a:sym typeface="Calibri"/>
              </a:rPr>
              <a:t>instantaneous</a:t>
            </a:r>
            <a:r>
              <a:rPr strike="noStrike" u="none" b="0" cap="none" baseline="0" sz="2400" lang="en" i="0">
                <a:solidFill>
                  <a:schemeClr val="dk1"/>
                </a:solidFill>
                <a:latin typeface="Calibri"/>
                <a:ea typeface="Calibri"/>
                <a:cs typeface="Calibri"/>
                <a:sym typeface="Calibri"/>
              </a:rPr>
              <a:t> queue length.</a:t>
            </a:r>
          </a:p>
          <a:p>
            <a:pPr algn="l" rtl="0" lvl="1" marR="0" indent="-342900" marL="800100">
              <a:spcBef>
                <a:spcPts val="400"/>
              </a:spcBef>
              <a:buClr>
                <a:schemeClr val="dk1"/>
              </a:buClr>
              <a:buSzPct val="100000"/>
              <a:buFont typeface="Calibri"/>
              <a:buChar char="✓"/>
            </a:pPr>
            <a:r>
              <a:rPr strike="noStrike" u="none" b="0" cap="none" baseline="0" sz="2000" lang="en" i="0">
                <a:solidFill>
                  <a:schemeClr val="dk1"/>
                </a:solidFill>
                <a:latin typeface="Calibri"/>
                <a:ea typeface="Calibri"/>
                <a:cs typeface="Calibri"/>
                <a:sym typeface="Calibri"/>
              </a:rPr>
              <a:t>Fast feedback to better deal with bursts.</a:t>
            </a:r>
          </a:p>
          <a:p>
            <a:pPr algn="l" rtl="0" lvl="0" marR="0" indent="-342900" marL="342900">
              <a:spcBef>
                <a:spcPts val="480"/>
              </a:spcBef>
              <a:buClr>
                <a:schemeClr val="dk1"/>
              </a:buClr>
              <a:buFont typeface="Calibri"/>
              <a:buNone/>
            </a:pPr>
            <a:r>
              <a:t/>
            </a:r>
            <a:endParaRPr strike="noStrike" u="none" b="0" cap="none" baseline="0" sz="2400" i="0">
              <a:solidFill>
                <a:schemeClr val="dk1"/>
              </a:solidFill>
              <a:latin typeface="Calibri"/>
              <a:ea typeface="Calibri"/>
              <a:cs typeface="Calibri"/>
              <a:sym typeface="Calibri"/>
            </a:endParaRPr>
          </a:p>
          <a:p>
            <a:pPr algn="l" rtl="0" lvl="0" marR="0" indent="-342900" marL="342900">
              <a:spcBef>
                <a:spcPts val="400"/>
              </a:spcBef>
              <a:buClr>
                <a:schemeClr val="dk1"/>
              </a:buClr>
              <a:buFont typeface="Calibri"/>
              <a:buNone/>
            </a:pPr>
            <a:r>
              <a:t/>
            </a:r>
            <a:endParaRPr strike="noStrike" u="none" b="0" cap="none" baseline="0" sz="2000" i="0">
              <a:solidFill>
                <a:schemeClr val="dk1"/>
              </a:solidFill>
              <a:latin typeface="Calibri"/>
              <a:ea typeface="Calibri"/>
              <a:cs typeface="Calibri"/>
              <a:sym typeface="Calibri"/>
            </a:endParaRPr>
          </a:p>
        </p:txBody>
      </p:sp>
      <p:sp>
        <p:nvSpPr>
          <p:cNvPr id="2383" name="Shape 2383"/>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strike="noStrike" u="none" b="0" cap="none" baseline="0" sz="1200" lang="en" i="0">
                <a:solidFill>
                  <a:srgbClr val="888888"/>
                </a:solidFill>
                <a:latin typeface="Calibri"/>
                <a:ea typeface="Calibri"/>
                <a:cs typeface="Calibri"/>
                <a:sym typeface="Calibri"/>
              </a:rPr>
              <a:t>18</a:t>
            </a:r>
          </a:p>
        </p:txBody>
      </p:sp>
      <p:graphicFrame>
        <p:nvGraphicFramePr>
          <p:cNvPr id="2384" name="Shape 2384"/>
          <p:cNvGraphicFramePr/>
          <p:nvPr/>
        </p:nvGraphicFramePr>
        <p:xfrm>
          <a:off y="2720408" x="609600"/>
          <a:ext cy="3000000" cx="3000000"/>
        </p:xfrm>
        <a:graphic>
          <a:graphicData uri="http://schemas.openxmlformats.org/drawingml/2006/table">
            <a:tbl>
              <a:tblPr>
                <a:noFill/>
                <a:tableStyleId>{06E8A88C-176D-4D56-A40B-D7290D80345E}</a:tableStyleId>
              </a:tblPr>
              <a:tblGrid>
                <a:gridCol w="2419425"/>
                <a:gridCol w="2690400"/>
                <a:gridCol w="2823000"/>
              </a:tblGrid>
              <a:tr h="164100">
                <a:tc>
                  <a:txBody>
                    <a:bodyPr>
                      <a:noAutofit/>
                    </a:bodyPr>
                    <a:lstStyle/>
                    <a:p>
                      <a:pPr algn="ctr" rtl="0" lvl="0" marR="0" indent="0" marL="0">
                        <a:lnSpc>
                          <a:spcPct val="100000"/>
                        </a:lnSpc>
                        <a:spcBef>
                          <a:spcPts val="0"/>
                        </a:spcBef>
                        <a:spcAft>
                          <a:spcPts val="0"/>
                        </a:spcAft>
                        <a:buClr>
                          <a:schemeClr val="lt1"/>
                        </a:buClr>
                        <a:buSzPct val="25000"/>
                        <a:buFont typeface="Calibri"/>
                        <a:buNone/>
                      </a:pPr>
                      <a:r>
                        <a:rPr strike="noStrike" u="none" b="1" cap="none" baseline="0" sz="2000" lang="en" i="0">
                          <a:solidFill>
                            <a:schemeClr val="lt1"/>
                          </a:solidFill>
                          <a:latin typeface="Calibri"/>
                          <a:ea typeface="Calibri"/>
                          <a:cs typeface="Calibri"/>
                          <a:sym typeface="Calibri"/>
                        </a:rPr>
                        <a:t>ECN Marks</a:t>
                      </a:r>
                    </a:p>
                  </a:txBody>
                  <a:tcPr marR="110700" marB="55350" marT="55350" anchor="ctr" marL="110700">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12700" cap="flat">
                      <a:solidFill>
                        <a:schemeClr val="lt1"/>
                      </a:solidFill>
                      <a:prstDash val="solid"/>
                      <a:round/>
                      <a:headEnd w="med" len="med" type="none"/>
                      <a:tailEnd w="med" len="med" type="none"/>
                    </a:lnT>
                    <a:lnB w="38100" cap="flat">
                      <a:solidFill>
                        <a:schemeClr val="lt1"/>
                      </a:solidFill>
                      <a:prstDash val="solid"/>
                      <a:round/>
                      <a:headEnd w="med" len="med" type="none"/>
                      <a:tailEnd w="med" len="med" type="none"/>
                    </a:lnB>
                    <a:solidFill>
                      <a:schemeClr val="accent1"/>
                    </a:solidFill>
                  </a:tcPr>
                </a:tc>
                <a:tc>
                  <a:txBody>
                    <a:bodyPr>
                      <a:noAutofit/>
                    </a:bodyPr>
                    <a:lstStyle/>
                    <a:p>
                      <a:pPr algn="ctr" rtl="0" lvl="0" marR="0" indent="0" marL="0">
                        <a:lnSpc>
                          <a:spcPct val="100000"/>
                        </a:lnSpc>
                        <a:spcBef>
                          <a:spcPts val="0"/>
                        </a:spcBef>
                        <a:spcAft>
                          <a:spcPts val="0"/>
                        </a:spcAft>
                        <a:buClr>
                          <a:schemeClr val="lt1"/>
                        </a:buClr>
                        <a:buSzPct val="25000"/>
                        <a:buFont typeface="Calibri"/>
                        <a:buNone/>
                      </a:pPr>
                      <a:r>
                        <a:rPr strike="noStrike" u="none" b="1" cap="none" baseline="0" sz="2000" lang="en" i="0">
                          <a:solidFill>
                            <a:schemeClr val="lt1"/>
                          </a:solidFill>
                          <a:latin typeface="Calibri"/>
                          <a:ea typeface="Calibri"/>
                          <a:cs typeface="Calibri"/>
                          <a:sym typeface="Calibri"/>
                        </a:rPr>
                        <a:t>TCP </a:t>
                      </a:r>
                    </a:p>
                  </a:txBody>
                  <a:tcPr marR="110700" marB="55350" marT="55350" anchor="ctr" marL="110700">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12700" cap="flat">
                      <a:solidFill>
                        <a:schemeClr val="lt1"/>
                      </a:solidFill>
                      <a:prstDash val="solid"/>
                      <a:round/>
                      <a:headEnd w="med" len="med" type="none"/>
                      <a:tailEnd w="med" len="med" type="none"/>
                    </a:lnT>
                    <a:lnB w="38100" cap="flat">
                      <a:solidFill>
                        <a:schemeClr val="lt1"/>
                      </a:solidFill>
                      <a:prstDash val="solid"/>
                      <a:round/>
                      <a:headEnd w="med" len="med" type="none"/>
                      <a:tailEnd w="med" len="med" type="none"/>
                    </a:lnB>
                    <a:solidFill>
                      <a:schemeClr val="accent1"/>
                    </a:solidFill>
                  </a:tcPr>
                </a:tc>
                <a:tc>
                  <a:txBody>
                    <a:bodyPr>
                      <a:noAutofit/>
                    </a:bodyPr>
                    <a:lstStyle/>
                    <a:p>
                      <a:pPr algn="ctr" rtl="0" lvl="0" marR="0" indent="0" marL="0">
                        <a:lnSpc>
                          <a:spcPct val="100000"/>
                        </a:lnSpc>
                        <a:spcBef>
                          <a:spcPts val="0"/>
                        </a:spcBef>
                        <a:spcAft>
                          <a:spcPts val="0"/>
                        </a:spcAft>
                        <a:buClr>
                          <a:schemeClr val="lt1"/>
                        </a:buClr>
                        <a:buSzPct val="25000"/>
                        <a:buFont typeface="Calibri"/>
                        <a:buNone/>
                      </a:pPr>
                      <a:r>
                        <a:rPr strike="noStrike" u="none" b="1" cap="none" baseline="0" sz="2000" lang="en" i="0">
                          <a:solidFill>
                            <a:schemeClr val="lt1"/>
                          </a:solidFill>
                          <a:latin typeface="Calibri"/>
                          <a:ea typeface="Calibri"/>
                          <a:cs typeface="Calibri"/>
                          <a:sym typeface="Calibri"/>
                        </a:rPr>
                        <a:t>DCTCP</a:t>
                      </a:r>
                    </a:p>
                  </a:txBody>
                  <a:tcPr marR="110700" marB="55350" marT="55350" anchor="ctr" marL="110700">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12700" cap="flat">
                      <a:solidFill>
                        <a:schemeClr val="lt1"/>
                      </a:solidFill>
                      <a:prstDash val="solid"/>
                      <a:round/>
                      <a:headEnd w="med" len="med" type="none"/>
                      <a:tailEnd w="med" len="med" type="none"/>
                    </a:lnT>
                    <a:lnB w="38100" cap="flat">
                      <a:solidFill>
                        <a:schemeClr val="lt1"/>
                      </a:solidFill>
                      <a:prstDash val="solid"/>
                      <a:round/>
                      <a:headEnd w="med" len="med" type="none"/>
                      <a:tailEnd w="med" len="med" type="none"/>
                    </a:lnB>
                    <a:solidFill>
                      <a:schemeClr val="accent1"/>
                    </a:solidFill>
                  </a:tcPr>
                </a:tc>
              </a:tr>
              <a:tr h="641850">
                <a:tc>
                  <a:txBody>
                    <a:bodyPr>
                      <a:noAutofit/>
                    </a:bodyPr>
                    <a:lstStyle/>
                    <a:p>
                      <a:pPr algn="ctr" rtl="0" lvl="0" marR="0" indent="0" marL="0">
                        <a:lnSpc>
                          <a:spcPct val="100000"/>
                        </a:lnSpc>
                        <a:spcBef>
                          <a:spcPts val="0"/>
                        </a:spcBef>
                        <a:spcAft>
                          <a:spcPts val="0"/>
                        </a:spcAft>
                        <a:buClr>
                          <a:srgbClr val="000000"/>
                        </a:buClr>
                        <a:buSzPct val="25000"/>
                        <a:buFont typeface="Calibri"/>
                        <a:buNone/>
                      </a:pPr>
                      <a:r>
                        <a:rPr strike="noStrike" u="none" b="1" cap="none" baseline="0" sz="2000" lang="en" i="0">
                          <a:solidFill>
                            <a:srgbClr val="000000"/>
                          </a:solidFill>
                          <a:latin typeface="Calibri"/>
                          <a:ea typeface="Calibri"/>
                          <a:cs typeface="Calibri"/>
                          <a:sym typeface="Calibri"/>
                        </a:rPr>
                        <a:t>1 0 1 1 1 1 0 1 1 1</a:t>
                      </a:r>
                    </a:p>
                  </a:txBody>
                  <a:tcPr marR="110700" marB="55350" marT="55350" anchor="ctr" marL="110700">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38100" cap="flat">
                      <a:solidFill>
                        <a:schemeClr val="lt1"/>
                      </a:solidFill>
                      <a:prstDash val="solid"/>
                      <a:round/>
                      <a:headEnd w="med" len="med" type="none"/>
                      <a:tailEnd w="med" len="med" type="none"/>
                    </a:lnT>
                    <a:lnB w="12700" cap="flat">
                      <a:solidFill>
                        <a:schemeClr val="lt1"/>
                      </a:solidFill>
                      <a:prstDash val="solid"/>
                      <a:round/>
                      <a:headEnd w="med" len="med" type="none"/>
                      <a:tailEnd w="med" len="med" type="none"/>
                    </a:lnB>
                    <a:solidFill>
                      <a:srgbClr val="F9E0CD"/>
                    </a:solidFill>
                  </a:tcPr>
                </a:tc>
                <a:tc>
                  <a:txBody>
                    <a:bodyPr>
                      <a:noAutofit/>
                    </a:bodyPr>
                    <a:lstStyle/>
                    <a:p>
                      <a:pPr algn="ctr" rtl="0" lvl="0" marR="0" indent="0" marL="0">
                        <a:lnSpc>
                          <a:spcPct val="100000"/>
                        </a:lnSpc>
                        <a:spcBef>
                          <a:spcPts val="0"/>
                        </a:spcBef>
                        <a:spcAft>
                          <a:spcPts val="0"/>
                        </a:spcAft>
                        <a:buClr>
                          <a:srgbClr val="000000"/>
                        </a:buClr>
                        <a:buSzPct val="25000"/>
                        <a:buFont typeface="Calibri"/>
                        <a:buNone/>
                      </a:pPr>
                      <a:r>
                        <a:rPr strike="noStrike" u="none" b="1" cap="none" baseline="0" sz="2000" lang="en" i="0">
                          <a:solidFill>
                            <a:srgbClr val="000000"/>
                          </a:solidFill>
                          <a:latin typeface="Calibri"/>
                          <a:ea typeface="Calibri"/>
                          <a:cs typeface="Calibri"/>
                          <a:sym typeface="Calibri"/>
                        </a:rPr>
                        <a:t>Cut window by </a:t>
                      </a:r>
                      <a:r>
                        <a:rPr strike="noStrike" u="none" b="1" cap="none" baseline="0" sz="2000" lang="en" i="0">
                          <a:solidFill>
                            <a:srgbClr val="FF0000"/>
                          </a:solidFill>
                          <a:latin typeface="Calibri"/>
                          <a:ea typeface="Calibri"/>
                          <a:cs typeface="Calibri"/>
                          <a:sym typeface="Calibri"/>
                        </a:rPr>
                        <a:t>50%</a:t>
                      </a:r>
                    </a:p>
                  </a:txBody>
                  <a:tcPr marR="110700" marB="55350" marT="55350" anchor="ctr" marL="110700">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38100" cap="flat">
                      <a:solidFill>
                        <a:schemeClr val="lt1"/>
                      </a:solidFill>
                      <a:prstDash val="solid"/>
                      <a:round/>
                      <a:headEnd w="med" len="med" type="none"/>
                      <a:tailEnd w="med" len="med" type="none"/>
                    </a:lnT>
                    <a:lnB w="12700" cap="flat">
                      <a:solidFill>
                        <a:schemeClr val="lt1"/>
                      </a:solidFill>
                      <a:prstDash val="solid"/>
                      <a:round/>
                      <a:headEnd w="med" len="med" type="none"/>
                      <a:tailEnd w="med" len="med" type="none"/>
                    </a:lnB>
                    <a:solidFill>
                      <a:srgbClr val="F9E0CD"/>
                    </a:solidFill>
                  </a:tcPr>
                </a:tc>
                <a:tc>
                  <a:txBody>
                    <a:bodyPr>
                      <a:noAutofit/>
                    </a:bodyPr>
                    <a:lstStyle/>
                    <a:p>
                      <a:pPr algn="ctr" rtl="0" lvl="0" marR="0" indent="0" marL="0">
                        <a:lnSpc>
                          <a:spcPct val="100000"/>
                        </a:lnSpc>
                        <a:spcBef>
                          <a:spcPts val="0"/>
                        </a:spcBef>
                        <a:spcAft>
                          <a:spcPts val="0"/>
                        </a:spcAft>
                        <a:buClr>
                          <a:srgbClr val="000000"/>
                        </a:buClr>
                        <a:buSzPct val="25000"/>
                        <a:buFont typeface="Calibri"/>
                        <a:buNone/>
                      </a:pPr>
                      <a:r>
                        <a:rPr strike="noStrike" u="none" b="1" cap="none" baseline="0" sz="2000" lang="en" i="0">
                          <a:solidFill>
                            <a:srgbClr val="000000"/>
                          </a:solidFill>
                          <a:latin typeface="Calibri"/>
                          <a:ea typeface="Calibri"/>
                          <a:cs typeface="Calibri"/>
                          <a:sym typeface="Calibri"/>
                        </a:rPr>
                        <a:t>Cut window by </a:t>
                      </a:r>
                      <a:r>
                        <a:rPr strike="noStrike" u="none" b="1" cap="none" baseline="0" sz="2000" lang="en" i="0">
                          <a:solidFill>
                            <a:srgbClr val="FF0000"/>
                          </a:solidFill>
                          <a:latin typeface="Calibri"/>
                          <a:ea typeface="Calibri"/>
                          <a:cs typeface="Calibri"/>
                          <a:sym typeface="Calibri"/>
                        </a:rPr>
                        <a:t>40%</a:t>
                      </a:r>
                    </a:p>
                  </a:txBody>
                  <a:tcPr marR="110700" marB="55350" marT="55350" anchor="ctr" marL="110700">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38100" cap="flat">
                      <a:solidFill>
                        <a:schemeClr val="lt1"/>
                      </a:solidFill>
                      <a:prstDash val="solid"/>
                      <a:round/>
                      <a:headEnd w="med" len="med" type="none"/>
                      <a:tailEnd w="med" len="med" type="none"/>
                    </a:lnT>
                    <a:lnB w="12700" cap="flat">
                      <a:solidFill>
                        <a:schemeClr val="lt1"/>
                      </a:solidFill>
                      <a:prstDash val="solid"/>
                      <a:round/>
                      <a:headEnd w="med" len="med" type="none"/>
                      <a:tailEnd w="med" len="med" type="none"/>
                    </a:lnB>
                    <a:solidFill>
                      <a:srgbClr val="F9E0CD"/>
                    </a:solidFill>
                  </a:tcPr>
                </a:tc>
              </a:tr>
              <a:tr h="641850">
                <a:tc>
                  <a:txBody>
                    <a:bodyPr>
                      <a:noAutofit/>
                    </a:bodyPr>
                    <a:lstStyle/>
                    <a:p>
                      <a:pPr algn="ctr" rtl="0" lvl="0" marR="0" indent="0" marL="0">
                        <a:lnSpc>
                          <a:spcPct val="100000"/>
                        </a:lnSpc>
                        <a:spcBef>
                          <a:spcPts val="0"/>
                        </a:spcBef>
                        <a:spcAft>
                          <a:spcPts val="0"/>
                        </a:spcAft>
                        <a:buClr>
                          <a:srgbClr val="000000"/>
                        </a:buClr>
                        <a:buSzPct val="25000"/>
                        <a:buFont typeface="Calibri"/>
                        <a:buNone/>
                      </a:pPr>
                      <a:r>
                        <a:rPr strike="noStrike" u="none" b="1" cap="none" baseline="0" sz="2000" lang="en" i="0">
                          <a:solidFill>
                            <a:srgbClr val="000000"/>
                          </a:solidFill>
                          <a:latin typeface="Calibri"/>
                          <a:ea typeface="Calibri"/>
                          <a:cs typeface="Calibri"/>
                          <a:sym typeface="Calibri"/>
                        </a:rPr>
                        <a:t>0 0 0 0 0 0 0 0 0 1</a:t>
                      </a:r>
                    </a:p>
                  </a:txBody>
                  <a:tcPr marR="110700" marB="55350" marT="55350" anchor="ctr" marL="110700">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12700" cap="flat">
                      <a:solidFill>
                        <a:schemeClr val="lt1"/>
                      </a:solidFill>
                      <a:prstDash val="solid"/>
                      <a:round/>
                      <a:headEnd w="med" len="med" type="none"/>
                      <a:tailEnd w="med" len="med" type="none"/>
                    </a:lnT>
                    <a:lnB w="12700" cap="flat">
                      <a:solidFill>
                        <a:schemeClr val="lt1"/>
                      </a:solidFill>
                      <a:prstDash val="solid"/>
                      <a:round/>
                      <a:headEnd w="med" len="med" type="none"/>
                      <a:tailEnd w="med" len="med" type="none"/>
                    </a:lnB>
                    <a:solidFill>
                      <a:srgbClr val="EAF1DD"/>
                    </a:solidFill>
                  </a:tcPr>
                </a:tc>
                <a:tc>
                  <a:txBody>
                    <a:bodyPr>
                      <a:noAutofit/>
                    </a:bodyPr>
                    <a:lstStyle/>
                    <a:p>
                      <a:pPr algn="ctr" rtl="0" lvl="0" marR="0" indent="0" marL="0">
                        <a:lnSpc>
                          <a:spcPct val="100000"/>
                        </a:lnSpc>
                        <a:spcBef>
                          <a:spcPts val="0"/>
                        </a:spcBef>
                        <a:spcAft>
                          <a:spcPts val="0"/>
                        </a:spcAft>
                        <a:buClr>
                          <a:srgbClr val="000000"/>
                        </a:buClr>
                        <a:buSzPct val="25000"/>
                        <a:buFont typeface="Calibri"/>
                        <a:buNone/>
                      </a:pPr>
                      <a:r>
                        <a:rPr strike="noStrike" u="none" b="1" cap="none" baseline="0" sz="2000" lang="en" i="0">
                          <a:solidFill>
                            <a:srgbClr val="000000"/>
                          </a:solidFill>
                          <a:latin typeface="Calibri"/>
                          <a:ea typeface="Calibri"/>
                          <a:cs typeface="Calibri"/>
                          <a:sym typeface="Calibri"/>
                        </a:rPr>
                        <a:t>Cut window </a:t>
                      </a:r>
                      <a:r>
                        <a:rPr strike="noStrike" u="none" b="1" cap="none" baseline="0" sz="2000" lang="en" i="0">
                          <a:solidFill>
                            <a:schemeClr val="dk1"/>
                          </a:solidFill>
                          <a:latin typeface="Calibri"/>
                          <a:ea typeface="Calibri"/>
                          <a:cs typeface="Calibri"/>
                          <a:sym typeface="Calibri"/>
                        </a:rPr>
                        <a:t>by</a:t>
                      </a:r>
                      <a:r>
                        <a:rPr strike="noStrike" u="none" b="1" cap="none" baseline="0" sz="2000" lang="en" i="0">
                          <a:solidFill>
                            <a:srgbClr val="FF0000"/>
                          </a:solidFill>
                          <a:latin typeface="Calibri"/>
                          <a:ea typeface="Calibri"/>
                          <a:cs typeface="Calibri"/>
                          <a:sym typeface="Calibri"/>
                        </a:rPr>
                        <a:t> 50%</a:t>
                      </a:r>
                    </a:p>
                  </a:txBody>
                  <a:tcPr marR="110700" marB="55350" marT="55350" anchor="ctr" marL="110700">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12700" cap="flat">
                      <a:solidFill>
                        <a:schemeClr val="lt1"/>
                      </a:solidFill>
                      <a:prstDash val="solid"/>
                      <a:round/>
                      <a:headEnd w="med" len="med" type="none"/>
                      <a:tailEnd w="med" len="med" type="none"/>
                    </a:lnT>
                    <a:lnB w="12700" cap="flat">
                      <a:solidFill>
                        <a:schemeClr val="lt1"/>
                      </a:solidFill>
                      <a:prstDash val="solid"/>
                      <a:round/>
                      <a:headEnd w="med" len="med" type="none"/>
                      <a:tailEnd w="med" len="med" type="none"/>
                    </a:lnB>
                    <a:solidFill>
                      <a:srgbClr val="EAF1DD"/>
                    </a:solidFill>
                  </a:tcPr>
                </a:tc>
                <a:tc>
                  <a:txBody>
                    <a:bodyPr>
                      <a:noAutofit/>
                    </a:bodyPr>
                    <a:lstStyle/>
                    <a:p>
                      <a:pPr algn="ctr" rtl="0" lvl="0" marR="0" indent="0" marL="0">
                        <a:lnSpc>
                          <a:spcPct val="100000"/>
                        </a:lnSpc>
                        <a:spcBef>
                          <a:spcPts val="0"/>
                        </a:spcBef>
                        <a:spcAft>
                          <a:spcPts val="0"/>
                        </a:spcAft>
                        <a:buClr>
                          <a:srgbClr val="000000"/>
                        </a:buClr>
                        <a:buSzPct val="25000"/>
                        <a:buFont typeface="Calibri"/>
                        <a:buNone/>
                      </a:pPr>
                      <a:r>
                        <a:rPr strike="noStrike" u="none" b="1" cap="none" baseline="0" sz="2000" lang="en" i="0">
                          <a:solidFill>
                            <a:srgbClr val="000000"/>
                          </a:solidFill>
                          <a:latin typeface="Calibri"/>
                          <a:ea typeface="Calibri"/>
                          <a:cs typeface="Calibri"/>
                          <a:sym typeface="Calibri"/>
                        </a:rPr>
                        <a:t>Cut window by  </a:t>
                      </a:r>
                      <a:r>
                        <a:rPr strike="noStrike" u="none" b="1" cap="none" baseline="0" sz="2000" lang="en" i="0">
                          <a:solidFill>
                            <a:srgbClr val="FF0000"/>
                          </a:solidFill>
                          <a:latin typeface="Calibri"/>
                          <a:ea typeface="Calibri"/>
                          <a:cs typeface="Calibri"/>
                          <a:sym typeface="Calibri"/>
                        </a:rPr>
                        <a:t>5%</a:t>
                      </a:r>
                    </a:p>
                  </a:txBody>
                  <a:tcPr marR="110700" marB="55350" marT="55350" anchor="ctr" marL="110700">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12700" cap="flat">
                      <a:solidFill>
                        <a:schemeClr val="lt1"/>
                      </a:solidFill>
                      <a:prstDash val="solid"/>
                      <a:round/>
                      <a:headEnd w="med" len="med" type="none"/>
                      <a:tailEnd w="med" len="med" type="none"/>
                    </a:lnT>
                    <a:lnB w="12700" cap="flat">
                      <a:solidFill>
                        <a:schemeClr val="lt1"/>
                      </a:solidFill>
                      <a:prstDash val="solid"/>
                      <a:round/>
                      <a:headEnd w="med" len="med" type="none"/>
                      <a:tailEnd w="med" len="med" type="none"/>
                    </a:lnB>
                    <a:solidFill>
                      <a:srgbClr val="EAF1DD"/>
                    </a:solidFill>
                  </a:tcPr>
                </a:tc>
              </a:tr>
            </a:tbl>
          </a:graphicData>
        </a:graphic>
      </p:graphicFrame>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9" name="Shape 2389"/>
        <p:cNvGrpSpPr/>
        <p:nvPr/>
      </p:nvGrpSpPr>
      <p:grpSpPr>
        <a:xfrm>
          <a:off y="0" x="0"/>
          <a:ext cy="0" cx="0"/>
          <a:chOff y="0" x="0"/>
          <a:chExt cy="0" cx="0"/>
        </a:xfrm>
      </p:grpSpPr>
      <p:sp>
        <p:nvSpPr>
          <p:cNvPr id="2390" name="Shape 2390"/>
          <p:cNvSpPr txBox="1"/>
          <p:nvPr>
            <p:ph type="title"/>
          </p:nvPr>
        </p:nvSpPr>
        <p:spPr>
          <a:xfrm>
            <a:off y="76200"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rgbClr val="0000CC"/>
              </a:buClr>
              <a:buSzPct val="25000"/>
              <a:buFont typeface="Calibri"/>
              <a:buNone/>
            </a:pPr>
            <a:r>
              <a:rPr strike="noStrike" u="none" b="1" cap="none" baseline="0" sz="4000" lang="en" i="0">
                <a:solidFill>
                  <a:srgbClr val="0000CC"/>
                </a:solidFill>
                <a:latin typeface="Calibri"/>
                <a:ea typeface="Calibri"/>
                <a:cs typeface="Calibri"/>
                <a:sym typeface="Calibri"/>
              </a:rPr>
              <a:t>Data Center TCP Algorithm</a:t>
            </a:r>
          </a:p>
        </p:txBody>
      </p:sp>
      <p:sp>
        <p:nvSpPr>
          <p:cNvPr id="2391" name="Shape 2391"/>
          <p:cNvSpPr txBox="1"/>
          <p:nvPr>
            <p:ph idx="1" type="body"/>
          </p:nvPr>
        </p:nvSpPr>
        <p:spPr>
          <a:xfrm>
            <a:off y="1219200" x="228600"/>
            <a:ext cy="1600199" cx="6324600"/>
          </a:xfrm>
          <a:prstGeom prst="rect">
            <a:avLst/>
          </a:prstGeom>
          <a:noFill/>
          <a:ln>
            <a:noFill/>
          </a:ln>
        </p:spPr>
        <p:txBody>
          <a:bodyPr bIns="45700" rIns="91425" lIns="91425" tIns="45700" anchor="t" anchorCtr="0">
            <a:noAutofit/>
          </a:bodyPr>
          <a:lstStyle/>
          <a:p>
            <a:pPr algn="l" rtl="0" lvl="0" marR="0" indent="-342900" marL="342900">
              <a:spcBef>
                <a:spcPts val="0"/>
              </a:spcBef>
              <a:buClr>
                <a:srgbClr val="0000CC"/>
              </a:buClr>
              <a:buSzPct val="25000"/>
              <a:buFont typeface="Calibri"/>
              <a:buNone/>
            </a:pPr>
            <a:r>
              <a:rPr strike="noStrike" u="none" b="1" cap="none" baseline="0" sz="2800" lang="en" i="0">
                <a:solidFill>
                  <a:srgbClr val="0000CC"/>
                </a:solidFill>
                <a:latin typeface="Calibri"/>
                <a:ea typeface="Calibri"/>
                <a:cs typeface="Calibri"/>
                <a:sym typeface="Calibri"/>
              </a:rPr>
              <a:t>Switch side:</a:t>
            </a:r>
          </a:p>
          <a:p>
            <a:pPr algn="l" rtl="0" lvl="1" marR="0" indent="-285750" marL="742950">
              <a:spcBef>
                <a:spcPts val="480"/>
              </a:spcBef>
              <a:buClr>
                <a:schemeClr val="dk1"/>
              </a:buClr>
              <a:buSzPct val="100000"/>
              <a:buFont typeface="Calibri"/>
              <a:buChar char="–"/>
            </a:pPr>
            <a:r>
              <a:rPr strike="noStrike" u="none" b="0" cap="none" baseline="0" sz="2400" lang="en" i="0">
                <a:solidFill>
                  <a:schemeClr val="dk1"/>
                </a:solidFill>
                <a:latin typeface="Calibri"/>
                <a:ea typeface="Calibri"/>
                <a:cs typeface="Calibri"/>
                <a:sym typeface="Calibri"/>
              </a:rPr>
              <a:t> Mark packets when </a:t>
            </a:r>
            <a:r>
              <a:rPr strike="noStrike" u="none" b="1" cap="none" baseline="0" sz="2400" lang="en" i="0">
                <a:solidFill>
                  <a:srgbClr val="FF0000"/>
                </a:solidFill>
                <a:latin typeface="Calibri"/>
                <a:ea typeface="Calibri"/>
                <a:cs typeface="Calibri"/>
                <a:sym typeface="Calibri"/>
              </a:rPr>
              <a:t>Queue Length &gt; K.</a:t>
            </a:r>
          </a:p>
        </p:txBody>
      </p:sp>
      <p:sp>
        <p:nvSpPr>
          <p:cNvPr id="2392" name="Shape 2392"/>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strike="noStrike" u="none" b="0" cap="none" baseline="0" sz="1200" lang="en" i="0">
                <a:solidFill>
                  <a:srgbClr val="888888"/>
                </a:solidFill>
                <a:latin typeface="Calibri"/>
                <a:ea typeface="Calibri"/>
                <a:cs typeface="Calibri"/>
                <a:sym typeface="Calibri"/>
              </a:rPr>
              <a:t>19</a:t>
            </a:r>
          </a:p>
        </p:txBody>
      </p:sp>
      <p:sp>
        <p:nvSpPr>
          <p:cNvPr id="2393" name="Shape 2393"/>
          <p:cNvSpPr/>
          <p:nvPr/>
        </p:nvSpPr>
        <p:spPr>
          <a:xfrm>
            <a:off y="2590800" x="228600"/>
            <a:ext cy="5152199" cx="8381999"/>
          </a:xfrm>
          <a:prstGeom prst="rect">
            <a:avLst/>
          </a:prstGeom>
          <a:noFill/>
          <a:ln>
            <a:noFill/>
          </a:ln>
        </p:spPr>
        <p:txBody>
          <a:bodyPr bIns="45700" rIns="91425" lIns="91425" tIns="45700" anchor="t" anchorCtr="0">
            <a:noAutofit/>
          </a:bodyPr>
          <a:lstStyle/>
          <a:p>
            <a:pPr algn="l" rtl="0" lvl="1" marR="0" indent="-342900" marL="342900">
              <a:spcBef>
                <a:spcPts val="0"/>
              </a:spcBef>
              <a:buSzPct val="25000"/>
              <a:buNone/>
            </a:pPr>
            <a:r>
              <a:rPr strike="noStrike" u="none" b="1" cap="none" baseline="0" sz="2800" lang="en" i="0">
                <a:solidFill>
                  <a:srgbClr val="0000CC"/>
                </a:solidFill>
                <a:latin typeface="Calibri"/>
                <a:ea typeface="Calibri"/>
                <a:cs typeface="Calibri"/>
                <a:sym typeface="Calibri"/>
              </a:rPr>
              <a:t>Sender side:</a:t>
            </a:r>
          </a:p>
          <a:p>
            <a:pPr algn="l" rtl="0" lvl="1" marR="0" indent="-285750" marL="742950">
              <a:spcBef>
                <a:spcPts val="480"/>
              </a:spcBef>
              <a:buClr>
                <a:srgbClr val="000000"/>
              </a:buClr>
              <a:buSzPct val="100000"/>
              <a:buFont typeface="Calibri"/>
              <a:buChar char="–"/>
            </a:pPr>
            <a:r>
              <a:rPr strike="noStrike" u="none" b="0" cap="none" baseline="0" sz="2400" lang="en" i="0">
                <a:solidFill>
                  <a:srgbClr val="000000"/>
                </a:solidFill>
                <a:latin typeface="Calibri"/>
                <a:ea typeface="Calibri"/>
                <a:cs typeface="Calibri"/>
                <a:sym typeface="Calibri"/>
              </a:rPr>
              <a:t>Maintain running average of </a:t>
            </a:r>
            <a:r>
              <a:rPr strike="noStrike" u="none" b="1" cap="none" baseline="0" sz="2400" lang="en" i="1">
                <a:solidFill>
                  <a:srgbClr val="FF0000"/>
                </a:solidFill>
                <a:latin typeface="Calibri"/>
                <a:ea typeface="Calibri"/>
                <a:cs typeface="Calibri"/>
                <a:sym typeface="Calibri"/>
              </a:rPr>
              <a:t>fraction</a:t>
            </a:r>
            <a:r>
              <a:rPr strike="noStrike" u="none" b="0" cap="none" baseline="0" sz="2400" lang="en" i="1">
                <a:solidFill>
                  <a:srgbClr val="000000"/>
                </a:solidFill>
                <a:latin typeface="Calibri"/>
                <a:ea typeface="Calibri"/>
                <a:cs typeface="Calibri"/>
                <a:sym typeface="Calibri"/>
              </a:rPr>
              <a:t> </a:t>
            </a:r>
            <a:r>
              <a:rPr strike="noStrike" u="none" b="0" cap="none" baseline="0" sz="2400" lang="en" i="0">
                <a:solidFill>
                  <a:srgbClr val="000000"/>
                </a:solidFill>
                <a:latin typeface="Calibri"/>
                <a:ea typeface="Calibri"/>
                <a:cs typeface="Calibri"/>
                <a:sym typeface="Calibri"/>
              </a:rPr>
              <a:t>of packets </a:t>
            </a:r>
            <a:r>
              <a:rPr strike="noStrike" u="none" b="0" cap="none" baseline="0" sz="2400" lang="en" i="0">
                <a:solidFill>
                  <a:schemeClr val="dk1"/>
                </a:solidFill>
                <a:latin typeface="Calibri"/>
                <a:ea typeface="Calibri"/>
                <a:cs typeface="Calibri"/>
                <a:sym typeface="Calibri"/>
              </a:rPr>
              <a:t>marked </a:t>
            </a:r>
            <a:r>
              <a:rPr strike="noStrike" u="none" b="1" cap="none" baseline="0" sz="2400" lang="en" i="0">
                <a:solidFill>
                  <a:schemeClr val="dk1"/>
                </a:solidFill>
                <a:latin typeface="Calibri"/>
                <a:ea typeface="Calibri"/>
                <a:cs typeface="Calibri"/>
                <a:sym typeface="Calibri"/>
              </a:rPr>
              <a:t>(</a:t>
            </a:r>
            <a:r>
              <a:rPr strike="noStrike" u="none" b="1" cap="none" baseline="0" sz="2400" lang="en" i="1">
                <a:solidFill>
                  <a:schemeClr val="dk1"/>
                </a:solidFill>
                <a:latin typeface="Calibri"/>
                <a:ea typeface="Calibri"/>
                <a:cs typeface="Calibri"/>
                <a:sym typeface="Calibri"/>
              </a:rPr>
              <a:t>α</a:t>
            </a:r>
            <a:r>
              <a:rPr strike="noStrike" u="none" b="1" cap="none" baseline="0" sz="2400" lang="en" i="0">
                <a:solidFill>
                  <a:schemeClr val="dk1"/>
                </a:solidFill>
                <a:latin typeface="Calibri"/>
                <a:ea typeface="Calibri"/>
                <a:cs typeface="Calibri"/>
                <a:sym typeface="Calibri"/>
              </a:rPr>
              <a:t>)</a:t>
            </a:r>
            <a:r>
              <a:rPr strike="noStrike" u="none" b="0" cap="none" baseline="0" sz="2400" lang="en" i="0">
                <a:solidFill>
                  <a:srgbClr val="0000CC"/>
                </a:solidFill>
                <a:latin typeface="Calibri"/>
                <a:ea typeface="Calibri"/>
                <a:cs typeface="Calibri"/>
                <a:sym typeface="Calibri"/>
              </a:rPr>
              <a:t>.</a:t>
            </a:r>
          </a:p>
          <a:p>
            <a:pPr algn="l" rtl="0" lvl="1" marR="0" indent="-285750" marL="742950">
              <a:spcBef>
                <a:spcPts val="0"/>
              </a:spcBef>
              <a:buNone/>
            </a:pPr>
            <a:r>
              <a:t/>
            </a:r>
            <a:endParaRPr strike="noStrike" u="none" b="1" cap="none" baseline="0" sz="800" i="0">
              <a:solidFill>
                <a:srgbClr val="FF0000"/>
              </a:solidFill>
              <a:latin typeface="Calibri"/>
              <a:ea typeface="Calibri"/>
              <a:cs typeface="Calibri"/>
              <a:sym typeface="Calibri"/>
            </a:endParaRPr>
          </a:p>
          <a:p>
            <a:pPr algn="ctr" rtl="0" lvl="1" marR="0" indent="-285750" marL="742950">
              <a:spcBef>
                <a:spcPts val="0"/>
              </a:spcBef>
              <a:buSzPct val="25000"/>
              <a:buNone/>
            </a:pPr>
            <a:r>
              <a:rPr strike="noStrike" u="none" b="1" cap="none" baseline="0" sz="2400" lang="en" i="0">
                <a:solidFill>
                  <a:schemeClr val="dk1"/>
                </a:solidFill>
                <a:latin typeface="Calibri"/>
                <a:ea typeface="Calibri"/>
                <a:cs typeface="Calibri"/>
                <a:sym typeface="Calibri"/>
              </a:rPr>
              <a:t>In each RTT:</a:t>
            </a:r>
          </a:p>
          <a:p>
            <a:pPr algn="l" rtl="0" lvl="1" marR="0" indent="-285750" marL="742950">
              <a:spcBef>
                <a:spcPts val="400"/>
              </a:spcBef>
              <a:buNone/>
            </a:pPr>
            <a:r>
              <a:t/>
            </a:r>
            <a:endParaRPr strike="noStrike" u="none" b="0" cap="none" baseline="0" sz="2000" i="0">
              <a:solidFill>
                <a:srgbClr val="000000"/>
              </a:solidFill>
              <a:latin typeface="Calibri"/>
              <a:ea typeface="Calibri"/>
              <a:cs typeface="Calibri"/>
              <a:sym typeface="Calibri"/>
            </a:endParaRPr>
          </a:p>
          <a:p>
            <a:pPr algn="l" rtl="0" lvl="1" marR="0" indent="-285750" marL="742950">
              <a:spcBef>
                <a:spcPts val="240"/>
              </a:spcBef>
              <a:buNone/>
            </a:pPr>
            <a:r>
              <a:t/>
            </a:r>
            <a:endParaRPr strike="noStrike" u="none" b="0" cap="none" baseline="0" sz="1200" i="0">
              <a:solidFill>
                <a:srgbClr val="000000"/>
              </a:solidFill>
              <a:latin typeface="Calibri"/>
              <a:ea typeface="Calibri"/>
              <a:cs typeface="Calibri"/>
              <a:sym typeface="Calibri"/>
            </a:endParaRPr>
          </a:p>
          <a:p>
            <a:pPr algn="l" rtl="0" lvl="1" marR="0" indent="-285750" marL="742950">
              <a:spcBef>
                <a:spcPts val="240"/>
              </a:spcBef>
              <a:buNone/>
            </a:pPr>
            <a:r>
              <a:t/>
            </a:r>
            <a:endParaRPr strike="noStrike" u="none" b="0" cap="none" baseline="0" sz="1200" i="0">
              <a:solidFill>
                <a:srgbClr val="000000"/>
              </a:solidFill>
              <a:latin typeface="Calibri"/>
              <a:ea typeface="Calibri"/>
              <a:cs typeface="Calibri"/>
              <a:sym typeface="Calibri"/>
            </a:endParaRPr>
          </a:p>
          <a:p>
            <a:pPr algn="l" rtl="0" lvl="1" marR="0" indent="-234950" marL="742950">
              <a:spcBef>
                <a:spcPts val="160"/>
              </a:spcBef>
              <a:buClr>
                <a:schemeClr val="dk1"/>
              </a:buClr>
              <a:buFont typeface="Calibri"/>
              <a:buNone/>
            </a:pPr>
            <a:r>
              <a:t/>
            </a:r>
            <a:endParaRPr strike="noStrike" u="none" b="0" cap="none" baseline="0" sz="800" i="0">
              <a:solidFill>
                <a:srgbClr val="000000"/>
              </a:solidFill>
              <a:latin typeface="Calibri"/>
              <a:ea typeface="Calibri"/>
              <a:cs typeface="Calibri"/>
              <a:sym typeface="Calibri"/>
            </a:endParaRPr>
          </a:p>
          <a:p>
            <a:pPr algn="l" rtl="0" lvl="1" marR="0" indent="-234950" marL="742950">
              <a:spcBef>
                <a:spcPts val="160"/>
              </a:spcBef>
              <a:buClr>
                <a:schemeClr val="dk1"/>
              </a:buClr>
              <a:buFont typeface="Calibri"/>
              <a:buNone/>
            </a:pPr>
            <a:r>
              <a:t/>
            </a:r>
            <a:endParaRPr strike="noStrike" u="none" b="0" cap="none" baseline="0" sz="800" i="0">
              <a:solidFill>
                <a:srgbClr val="000000"/>
              </a:solidFill>
              <a:latin typeface="Calibri"/>
              <a:ea typeface="Calibri"/>
              <a:cs typeface="Calibri"/>
              <a:sym typeface="Calibri"/>
            </a:endParaRPr>
          </a:p>
          <a:p>
            <a:pPr algn="l" rtl="0" lvl="1" marR="0" indent="-234950" marL="742950">
              <a:spcBef>
                <a:spcPts val="160"/>
              </a:spcBef>
              <a:buClr>
                <a:schemeClr val="dk1"/>
              </a:buClr>
              <a:buFont typeface="Calibri"/>
              <a:buNone/>
            </a:pPr>
            <a:r>
              <a:t/>
            </a:r>
            <a:endParaRPr strike="noStrike" u="none" b="0" cap="none" baseline="0" sz="800" i="0">
              <a:solidFill>
                <a:srgbClr val="000000"/>
              </a:solidFill>
              <a:latin typeface="Calibri"/>
              <a:ea typeface="Calibri"/>
              <a:cs typeface="Calibri"/>
              <a:sym typeface="Calibri"/>
            </a:endParaRPr>
          </a:p>
          <a:p>
            <a:pPr algn="l" rtl="0" lvl="1" marR="0" indent="-234950" marL="742950">
              <a:spcBef>
                <a:spcPts val="160"/>
              </a:spcBef>
              <a:buClr>
                <a:schemeClr val="dk1"/>
              </a:buClr>
              <a:buFont typeface="Calibri"/>
              <a:buNone/>
            </a:pPr>
            <a:r>
              <a:t/>
            </a:r>
            <a:endParaRPr strike="noStrike" u="none" b="0" cap="none" baseline="0" sz="800" i="0">
              <a:solidFill>
                <a:srgbClr val="000000"/>
              </a:solidFill>
              <a:latin typeface="Calibri"/>
              <a:ea typeface="Calibri"/>
              <a:cs typeface="Calibri"/>
              <a:sym typeface="Calibri"/>
            </a:endParaRPr>
          </a:p>
          <a:p>
            <a:pPr algn="l" rtl="0" lvl="0" marR="0" indent="-342900" marL="342900">
              <a:spcBef>
                <a:spcPts val="480"/>
              </a:spcBef>
              <a:buClr>
                <a:srgbClr val="FF0000"/>
              </a:buClr>
              <a:buSzPct val="100000"/>
              <a:buFont typeface="Calibri"/>
              <a:buChar char="➢"/>
            </a:pPr>
            <a:r>
              <a:rPr strike="noStrike" u="none" b="1" cap="none" baseline="0" sz="2400" lang="en" i="0">
                <a:solidFill>
                  <a:srgbClr val="FF0000"/>
                </a:solidFill>
                <a:latin typeface="Calibri"/>
                <a:ea typeface="Calibri"/>
                <a:cs typeface="Calibri"/>
                <a:sym typeface="Calibri"/>
              </a:rPr>
              <a:t>Adaptive window decreases:</a:t>
            </a:r>
          </a:p>
          <a:p>
            <a:pPr algn="l" rtl="0" lvl="1" marR="0" indent="-285750" marL="742950">
              <a:spcBef>
                <a:spcPts val="480"/>
              </a:spcBef>
              <a:buClr>
                <a:srgbClr val="000000"/>
              </a:buClr>
              <a:buSzPct val="100000"/>
              <a:buFont typeface="Calibri"/>
              <a:buChar char="–"/>
            </a:pPr>
            <a:r>
              <a:rPr strike="noStrike" u="none" b="0" cap="none" baseline="0" sz="2400" lang="en" i="0">
                <a:solidFill>
                  <a:srgbClr val="000000"/>
                </a:solidFill>
                <a:latin typeface="Calibri"/>
                <a:ea typeface="Calibri"/>
                <a:cs typeface="Calibri"/>
                <a:sym typeface="Calibri"/>
              </a:rPr>
              <a:t>Note: decrease factor between 1 and 2.</a:t>
            </a:r>
          </a:p>
          <a:p>
            <a:pPr algn="l" rtl="0" lvl="1" marR="0" indent="-285750" marL="742950">
              <a:spcBef>
                <a:spcPts val="560"/>
              </a:spcBef>
              <a:buNone/>
            </a:pPr>
            <a:r>
              <a:t/>
            </a:r>
            <a:endParaRPr strike="noStrike" u="none" b="0" cap="none" baseline="0" sz="2800" i="0">
              <a:solidFill>
                <a:srgbClr val="000000"/>
              </a:solidFill>
              <a:latin typeface="Calibri"/>
              <a:ea typeface="Calibri"/>
              <a:cs typeface="Calibri"/>
              <a:sym typeface="Calibri"/>
            </a:endParaRPr>
          </a:p>
          <a:p>
            <a:pPr algn="l" rtl="0" lvl="1" marR="0" indent="-285750" marL="742950">
              <a:spcBef>
                <a:spcPts val="400"/>
              </a:spcBef>
              <a:buNone/>
            </a:pPr>
            <a:r>
              <a:t/>
            </a:r>
            <a:endParaRPr strike="noStrike" u="none" b="0" cap="none" baseline="0" sz="2000" i="0">
              <a:solidFill>
                <a:srgbClr val="000000"/>
              </a:solidFill>
              <a:latin typeface="Calibri"/>
              <a:ea typeface="Calibri"/>
              <a:cs typeface="Calibri"/>
              <a:sym typeface="Calibri"/>
            </a:endParaRPr>
          </a:p>
          <a:p>
            <a:pPr algn="l" rtl="0" lvl="1" marR="0" indent="-285750" marL="742950">
              <a:spcBef>
                <a:spcPts val="560"/>
              </a:spcBef>
              <a:buNone/>
            </a:pPr>
            <a:r>
              <a:t/>
            </a:r>
            <a:endParaRPr strike="noStrike" u="none" b="0" cap="none" baseline="0" sz="2800" i="0">
              <a:solidFill>
                <a:srgbClr val="000000"/>
              </a:solidFill>
              <a:latin typeface="Calibri"/>
              <a:ea typeface="Calibri"/>
              <a:cs typeface="Calibri"/>
              <a:sym typeface="Calibri"/>
            </a:endParaRPr>
          </a:p>
        </p:txBody>
      </p:sp>
      <p:sp>
        <p:nvSpPr>
          <p:cNvPr id="2394" name="Shape 2394"/>
          <p:cNvSpPr txBox="1"/>
          <p:nvPr/>
        </p:nvSpPr>
        <p:spPr>
          <a:xfrm>
            <a:off y="1143000" x="6248400"/>
            <a:ext cy="461699" cx="3690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400" lang="en" i="0">
                <a:solidFill>
                  <a:schemeClr val="dk1"/>
                </a:solidFill>
                <a:latin typeface="Calibri"/>
                <a:ea typeface="Calibri"/>
                <a:cs typeface="Calibri"/>
                <a:sym typeface="Calibri"/>
              </a:rPr>
              <a:t>B</a:t>
            </a:r>
          </a:p>
        </p:txBody>
      </p:sp>
      <p:sp>
        <p:nvSpPr>
          <p:cNvPr id="2395" name="Shape 2395"/>
          <p:cNvSpPr txBox="1"/>
          <p:nvPr/>
        </p:nvSpPr>
        <p:spPr>
          <a:xfrm>
            <a:off y="1147465" x="7615989"/>
            <a:ext cy="461699" cx="3690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400" lang="en" i="0">
                <a:solidFill>
                  <a:schemeClr val="dk1"/>
                </a:solidFill>
                <a:latin typeface="Calibri"/>
                <a:ea typeface="Calibri"/>
                <a:cs typeface="Calibri"/>
                <a:sym typeface="Calibri"/>
              </a:rPr>
              <a:t>K</a:t>
            </a:r>
          </a:p>
        </p:txBody>
      </p:sp>
      <p:sp>
        <p:nvSpPr>
          <p:cNvPr id="2396" name="Shape 2396"/>
          <p:cNvSpPr txBox="1"/>
          <p:nvPr/>
        </p:nvSpPr>
        <p:spPr>
          <a:xfrm>
            <a:off y="1276290" x="6785810"/>
            <a:ext cy="400199" cx="14760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000" lang="en" i="0">
                <a:solidFill>
                  <a:srgbClr val="FF0000"/>
                </a:solidFill>
                <a:latin typeface="Calibri"/>
                <a:ea typeface="Calibri"/>
                <a:cs typeface="Calibri"/>
                <a:sym typeface="Calibri"/>
              </a:rPr>
              <a:t>Mark</a:t>
            </a:r>
          </a:p>
        </p:txBody>
      </p:sp>
      <p:sp>
        <p:nvSpPr>
          <p:cNvPr id="2397" name="Shape 2397"/>
          <p:cNvSpPr txBox="1"/>
          <p:nvPr/>
        </p:nvSpPr>
        <p:spPr>
          <a:xfrm>
            <a:off y="1197113" x="7972927"/>
            <a:ext cy="708000" cx="17807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000" lang="en" i="0">
                <a:solidFill>
                  <a:srgbClr val="FF0000"/>
                </a:solidFill>
                <a:latin typeface="Calibri"/>
                <a:ea typeface="Calibri"/>
                <a:cs typeface="Calibri"/>
                <a:sym typeface="Calibri"/>
              </a:rPr>
              <a:t>Don’t </a:t>
            </a:r>
          </a:p>
          <a:p>
            <a:pPr algn="l" rtl="0" lvl="0" marR="0" indent="0" marL="0">
              <a:spcBef>
                <a:spcPts val="0"/>
              </a:spcBef>
              <a:buSzPct val="25000"/>
              <a:buNone/>
            </a:pPr>
            <a:r>
              <a:rPr strike="noStrike" u="none" b="1" cap="none" baseline="0" sz="2000" lang="en" i="0">
                <a:solidFill>
                  <a:srgbClr val="FF0000"/>
                </a:solidFill>
                <a:latin typeface="Calibri"/>
                <a:ea typeface="Calibri"/>
                <a:cs typeface="Calibri"/>
                <a:sym typeface="Calibri"/>
              </a:rPr>
              <a:t>Mark</a:t>
            </a:r>
          </a:p>
        </p:txBody>
      </p:sp>
      <p:sp>
        <p:nvSpPr>
          <p:cNvPr id="2398" name="Shape 2398"/>
          <p:cNvSpPr/>
          <p:nvPr/>
        </p:nvSpPr>
        <p:spPr>
          <a:xfrm>
            <a:off y="4421087" x="2590800"/>
            <a:ext cy="443099" cx="3784500"/>
          </a:xfrm>
          <a:prstGeom prst="rect">
            <a:avLst/>
          </a:prstGeom>
          <a:noFill/>
          <a:ln>
            <a:noFill/>
          </a:ln>
        </p:spPr>
        <p:txBody>
          <a:bodyPr bIns="91425" rIns="91425" lIns="91425" tIns="91425" anchor="ctr" anchorCtr="0">
            <a:noAutofit/>
          </a:bodyPr>
          <a:lstStyle/>
          <a:p>
            <a:pPr>
              <a:spcBef>
                <a:spcPts val="0"/>
              </a:spcBef>
              <a:buNone/>
            </a:pPr>
            <a:r>
              <a:t/>
            </a:r>
            <a:endParaRPr/>
          </a:p>
        </p:txBody>
      </p:sp>
      <p:grpSp>
        <p:nvGrpSpPr>
          <p:cNvPr id="2399" name="Shape 2399"/>
          <p:cNvGrpSpPr/>
          <p:nvPr/>
        </p:nvGrpSpPr>
        <p:grpSpPr>
          <a:xfrm>
            <a:off y="1985665" x="6324601"/>
            <a:ext cy="609600" cx="2209799"/>
            <a:chOff y="480" x="4031"/>
            <a:chExt cy="575" cx="767"/>
          </a:xfrm>
        </p:grpSpPr>
        <p:sp>
          <p:nvSpPr>
            <p:cNvPr id="2400" name="Shape 2400"/>
            <p:cNvSpPr/>
            <p:nvPr/>
          </p:nvSpPr>
          <p:spPr>
            <a:xfrm>
              <a:off y="480" x="4031"/>
              <a:ext cy="575" cx="767"/>
            </a:xfrm>
            <a:custGeom>
              <a:pathLst>
                <a:path w="768" extrusionOk="0" h="576">
                  <a:moveTo>
                    <a:pt y="0" x="0"/>
                  </a:moveTo>
                  <a:lnTo>
                    <a:pt y="0" x="768"/>
                  </a:lnTo>
                  <a:lnTo>
                    <a:pt y="576" x="768"/>
                  </a:lnTo>
                  <a:lnTo>
                    <a:pt y="576" x="0"/>
                  </a:lnTo>
                </a:path>
              </a:pathLst>
            </a:custGeom>
            <a:gradFill>
              <a:gsLst>
                <a:gs pos="0">
                  <a:schemeClr val="lt1"/>
                </a:gs>
                <a:gs pos="100000">
                  <a:schemeClr val="hlink"/>
                </a:gs>
              </a:gsLst>
              <a:lin ang="0" scaled="0"/>
            </a:gradFill>
            <a:ln w="28575" cap="flat">
              <a:solidFill>
                <a:schemeClr val="dk1"/>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buNone/>
              </a:pPr>
              <a:r>
                <a:t/>
              </a:r>
              <a:endParaRPr strike="noStrike" u="none" b="0" cap="none" baseline="0" sz="1800" i="0">
                <a:solidFill>
                  <a:srgbClr val="333399"/>
                </a:solidFill>
                <a:latin typeface="Calibri"/>
                <a:ea typeface="Calibri"/>
                <a:cs typeface="Calibri"/>
                <a:sym typeface="Calibri"/>
              </a:endParaRPr>
            </a:p>
          </p:txBody>
        </p:sp>
        <p:cxnSp>
          <p:nvCxnSpPr>
            <p:cNvPr id="2401" name="Shape 2401"/>
            <p:cNvCxnSpPr/>
            <p:nvPr/>
          </p:nvCxnSpPr>
          <p:spPr>
            <a:xfrm>
              <a:off y="653" x="4720"/>
              <a:ext cy="299" cx="0"/>
            </a:xfrm>
            <a:prstGeom prst="straightConnector1">
              <a:avLst/>
            </a:prstGeom>
            <a:gradFill>
              <a:gsLst>
                <a:gs pos="0">
                  <a:schemeClr val="lt1"/>
                </a:gs>
                <a:gs pos="100000">
                  <a:schemeClr val="hlink"/>
                </a:gs>
              </a:gsLst>
              <a:lin ang="0" scaled="0"/>
            </a:gradFill>
            <a:ln w="28575" cap="flat">
              <a:solidFill>
                <a:schemeClr val="dk1"/>
              </a:solidFill>
              <a:prstDash val="solid"/>
              <a:round/>
              <a:headEnd w="med" len="med" type="none"/>
              <a:tailEnd w="med" len="med" type="none"/>
            </a:ln>
          </p:spPr>
        </p:cxnSp>
      </p:grpSp>
      <p:cxnSp>
        <p:nvCxnSpPr>
          <p:cNvPr id="2402" name="Shape 2402"/>
          <p:cNvCxnSpPr/>
          <p:nvPr/>
        </p:nvCxnSpPr>
        <p:spPr>
          <a:xfrm rot="10800000">
            <a:off y="2284433" x="7108673"/>
            <a:ext cy="0" cx="1383599"/>
          </a:xfrm>
          <a:prstGeom prst="straightConnector1">
            <a:avLst/>
          </a:prstGeom>
          <a:noFill/>
          <a:ln w="38100" cap="flat">
            <a:solidFill>
              <a:schemeClr val="dk1"/>
            </a:solidFill>
            <a:prstDash val="dash"/>
            <a:round/>
            <a:headEnd w="med" len="med" type="none"/>
            <a:tailEnd w="med" len="med" type="none"/>
          </a:ln>
        </p:spPr>
      </p:cxnSp>
      <p:sp>
        <p:nvSpPr>
          <p:cNvPr id="2403" name="Shape 2403"/>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404" name="Shape 2404"/>
          <p:cNvSpPr/>
          <p:nvPr/>
        </p:nvSpPr>
        <p:spPr>
          <a:xfrm>
            <a:off y="1529833" x="0"/>
            <a:ext cy="369299" cx="2209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405" name="Shape 2405"/>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406" name="Shape 2406"/>
          <p:cNvSpPr/>
          <p:nvPr/>
        </p:nvSpPr>
        <p:spPr>
          <a:xfrm>
            <a:off y="1076325"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407" name="Shape 2407"/>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408" name="Shape 2408"/>
          <p:cNvSpPr/>
          <p:nvPr/>
        </p:nvSpPr>
        <p:spPr>
          <a:xfrm>
            <a:off y="1676400"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409" name="Shape 2409"/>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410" name="Shape 2410"/>
          <p:cNvSpPr/>
          <p:nvPr/>
        </p:nvSpPr>
        <p:spPr>
          <a:xfrm>
            <a:off y="1076325"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411" name="Shape 2411"/>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sp>
        <p:nvSpPr>
          <p:cNvPr id="2412" name="Shape 2412"/>
          <p:cNvSpPr/>
          <p:nvPr/>
        </p:nvSpPr>
        <p:spPr>
          <a:xfrm>
            <a:off y="1485900"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413" name="Shape 2413"/>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pic>
        <p:nvPicPr>
          <p:cNvPr id="2414" name="Shape 2414"/>
          <p:cNvPicPr preferRelativeResize="0"/>
          <p:nvPr/>
        </p:nvPicPr>
        <p:blipFill rotWithShape="1">
          <a:blip r:embed="rId3"/>
          <a:srcRect t="0" b="0" r="0" l="0"/>
          <a:stretch/>
        </p:blipFill>
        <p:spPr>
          <a:xfrm>
            <a:off y="4355592" x="5018180"/>
            <a:ext cy="521100" cx="3287700"/>
          </a:xfrm>
          <a:prstGeom prst="rect">
            <a:avLst/>
          </a:prstGeom>
          <a:noFill/>
          <a:ln>
            <a:noFill/>
          </a:ln>
        </p:spPr>
      </p:pic>
      <p:sp>
        <p:nvSpPr>
          <p:cNvPr id="2415" name="Shape 2415"/>
          <p:cNvSpPr/>
          <p:nvPr/>
        </p:nvSpPr>
        <p:spPr>
          <a:xfrm>
            <a:off y="1076325"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416" name="Shape 2416"/>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pic>
        <p:nvPicPr>
          <p:cNvPr id="2417" name="Shape 2417"/>
          <p:cNvPicPr preferRelativeResize="0"/>
          <p:nvPr/>
        </p:nvPicPr>
        <p:blipFill rotWithShape="1">
          <a:blip r:embed="rId4"/>
          <a:srcRect t="0" b="0" r="0" l="0"/>
          <a:stretch/>
        </p:blipFill>
        <p:spPr>
          <a:xfrm>
            <a:off y="4206239" x="914400"/>
            <a:ext cy="822900" cx="3336900"/>
          </a:xfrm>
          <a:prstGeom prst="rect">
            <a:avLst/>
          </a:prstGeom>
          <a:noFill/>
          <a:ln>
            <a:noFill/>
          </a:ln>
        </p:spPr>
      </p:pic>
      <p:sp>
        <p:nvSpPr>
          <p:cNvPr id="2418" name="Shape 2418"/>
          <p:cNvSpPr/>
          <p:nvPr/>
        </p:nvSpPr>
        <p:spPr>
          <a:xfrm>
            <a:off y="1676400"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
        <p:nvSpPr>
          <p:cNvPr id="2419" name="Shape 2419"/>
          <p:cNvSpPr/>
          <p:nvPr/>
        </p:nvSpPr>
        <p:spPr>
          <a:xfrm>
            <a:off y="0" x="0"/>
            <a:ext cy="457200" cx="9144000"/>
          </a:xfrm>
          <a:prstGeom prst="rect">
            <a:avLst/>
          </a:prstGeom>
          <a:noFill/>
          <a:ln>
            <a:noFill/>
          </a:ln>
        </p:spPr>
        <p:txBody>
          <a:bodyPr bIns="45700" rIns="91425" lIns="91425" tIns="45700" anchor="ctr" anchorCtr="0">
            <a:noAutofit/>
          </a:bodyPr>
          <a:lstStyle/>
          <a:p>
            <a:pPr algn="l" rtl="0" lvl="0" marR="0" indent="0" marL="0">
              <a:spcBef>
                <a:spcPts val="0"/>
              </a:spcBef>
              <a:buNone/>
            </a:pPr>
            <a:r>
              <a:t/>
            </a:r>
            <a:endParaRPr strike="noStrike" u="none" b="0" cap="none" baseline="0" sz="1800" i="0">
              <a:solidFill>
                <a:schemeClr val="dk1"/>
              </a:solidFill>
              <a:latin typeface="Calibri"/>
              <a:ea typeface="Calibri"/>
              <a:cs typeface="Calibri"/>
              <a:sym typeface="Calibri"/>
            </a:endParaRPr>
          </a:p>
        </p:txBody>
      </p:sp>
      <p:pic>
        <p:nvPicPr>
          <p:cNvPr id="2420" name="Shape 2420"/>
          <p:cNvPicPr preferRelativeResize="0"/>
          <p:nvPr/>
        </p:nvPicPr>
        <p:blipFill rotWithShape="1">
          <a:blip r:embed="rId5"/>
          <a:srcRect t="0" b="0" r="0" l="0"/>
          <a:stretch/>
        </p:blipFill>
        <p:spPr>
          <a:xfrm>
            <a:off y="5269230" x="4639310"/>
            <a:ext cy="768000" cx="3449399"/>
          </a:xfrm>
          <a:prstGeom prst="rect">
            <a:avLst/>
          </a:prstGeom>
          <a:noFill/>
          <a:ln>
            <a:noFill/>
          </a:ln>
        </p:spPr>
      </p:pic>
      <p:sp>
        <p:nvSpPr>
          <p:cNvPr id="2421" name="Shape 2421"/>
          <p:cNvSpPr/>
          <p:nvPr/>
        </p:nvSpPr>
        <p:spPr>
          <a:xfrm>
            <a:off y="1485900" x="0"/>
            <a:ext cy="457200" cx="9144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chemeClr val="dk1"/>
              </a:buClr>
              <a:buFont typeface="Calibri"/>
              <a:buNone/>
            </a:pPr>
            <a:r>
              <a:t/>
            </a:r>
            <a:endParaRPr strike="noStrike" u="none" b="0" cap="none" baseline="0" sz="1800" i="0">
              <a:solidFill>
                <a:schemeClr val="dk1"/>
              </a:solidFill>
              <a:latin typeface="Arial"/>
              <a:ea typeface="Arial"/>
              <a:cs typeface="Arial"/>
              <a:sym typeface="Arial"/>
            </a:endParaRP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6" name="Shape 2426"/>
        <p:cNvGrpSpPr/>
        <p:nvPr/>
      </p:nvGrpSpPr>
      <p:grpSpPr>
        <a:xfrm>
          <a:off y="0" x="0"/>
          <a:ext cy="0" cx="0"/>
          <a:chOff y="0" x="0"/>
          <a:chExt cy="0" cx="0"/>
        </a:xfrm>
      </p:grpSpPr>
      <p:sp>
        <p:nvSpPr>
          <p:cNvPr id="2427" name="Shape 2427"/>
          <p:cNvSpPr txBox="1"/>
          <p:nvPr>
            <p:ph type="title"/>
          </p:nvPr>
        </p:nvSpPr>
        <p:spPr>
          <a:xfrm>
            <a:off y="76200"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rgbClr val="0000CC"/>
              </a:buClr>
              <a:buSzPct val="25000"/>
              <a:buFont typeface="Calibri"/>
              <a:buNone/>
            </a:pPr>
            <a:r>
              <a:rPr strike="noStrike" u="none" b="1" cap="none" baseline="0" sz="4000" lang="en" i="0">
                <a:solidFill>
                  <a:srgbClr val="0000CC"/>
                </a:solidFill>
                <a:latin typeface="Calibri"/>
                <a:ea typeface="Calibri"/>
                <a:cs typeface="Calibri"/>
                <a:sym typeface="Calibri"/>
              </a:rPr>
              <a:t>DCTCP in Action</a:t>
            </a:r>
          </a:p>
        </p:txBody>
      </p:sp>
      <p:sp>
        <p:nvSpPr>
          <p:cNvPr id="2428" name="Shape 2428"/>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strike="noStrike" u="none" b="0" cap="none" baseline="0" sz="1200" lang="en" i="0">
                <a:solidFill>
                  <a:srgbClr val="888888"/>
                </a:solidFill>
                <a:latin typeface="Calibri"/>
                <a:ea typeface="Calibri"/>
                <a:cs typeface="Calibri"/>
                <a:sym typeface="Calibri"/>
              </a:rPr>
              <a:t>20</a:t>
            </a:r>
          </a:p>
        </p:txBody>
      </p:sp>
      <p:sp>
        <p:nvSpPr>
          <p:cNvPr id="2429" name="Shape 2429"/>
          <p:cNvSpPr txBox="1"/>
          <p:nvPr/>
        </p:nvSpPr>
        <p:spPr>
          <a:xfrm>
            <a:off y="4321314" x="4038600"/>
            <a:ext cy="708000" cx="51816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000" lang="en" i="0">
                <a:solidFill>
                  <a:srgbClr val="0000CC"/>
                </a:solidFill>
                <a:latin typeface="Calibri"/>
                <a:ea typeface="Calibri"/>
                <a:cs typeface="Calibri"/>
                <a:sym typeface="Calibri"/>
              </a:rPr>
              <a:t>Setup: Win 7, Broadcom 1Gbps Switch</a:t>
            </a:r>
          </a:p>
          <a:p>
            <a:pPr algn="l" rtl="0" lvl="0" marR="0" indent="0" marL="0">
              <a:spcBef>
                <a:spcPts val="0"/>
              </a:spcBef>
              <a:buSzPct val="25000"/>
              <a:buNone/>
            </a:pPr>
            <a:r>
              <a:rPr strike="noStrike" u="none" b="1" cap="none" baseline="0" sz="2000" lang="en" i="0">
                <a:solidFill>
                  <a:srgbClr val="0000CC"/>
                </a:solidFill>
                <a:latin typeface="Calibri"/>
                <a:ea typeface="Calibri"/>
                <a:cs typeface="Calibri"/>
                <a:sym typeface="Calibri"/>
              </a:rPr>
              <a:t>Scenario: 2 long-lived flows, K = 30KB</a:t>
            </a:r>
          </a:p>
        </p:txBody>
      </p:sp>
      <p:grpSp>
        <p:nvGrpSpPr>
          <p:cNvPr id="2430" name="Shape 2430"/>
          <p:cNvGrpSpPr/>
          <p:nvPr/>
        </p:nvGrpSpPr>
        <p:grpSpPr>
          <a:xfrm>
            <a:off y="1066800" x="533400"/>
            <a:ext cy="5410200" cx="7727999"/>
            <a:chOff y="1219200" x="533400"/>
            <a:chExt cy="5410200" cx="7727999"/>
          </a:xfrm>
        </p:grpSpPr>
        <p:pic>
          <p:nvPicPr>
            <p:cNvPr id="2431" name="Shape 2431"/>
            <p:cNvPicPr preferRelativeResize="0"/>
            <p:nvPr/>
          </p:nvPicPr>
          <p:blipFill rotWithShape="1">
            <a:blip r:embed="rId3"/>
            <a:srcRect t="0" b="0" r="0" l="0"/>
            <a:stretch/>
          </p:blipFill>
          <p:spPr>
            <a:xfrm>
              <a:off y="1219200" x="533400"/>
              <a:ext cy="5410200" cx="7727999"/>
            </a:xfrm>
            <a:prstGeom prst="rect">
              <a:avLst/>
            </a:prstGeom>
            <a:noFill/>
            <a:ln>
              <a:noFill/>
            </a:ln>
          </p:spPr>
        </p:pic>
        <p:sp>
          <p:nvSpPr>
            <p:cNvPr id="2432" name="Shape 2432"/>
            <p:cNvSpPr txBox="1"/>
            <p:nvPr/>
          </p:nvSpPr>
          <p:spPr>
            <a:xfrm rot="-5400000">
              <a:off y="2062499" x="-157499"/>
              <a:ext cy="523200" cx="2057400"/>
            </a:xfrm>
            <a:prstGeom prst="rect">
              <a:avLst/>
            </a:prstGeom>
            <a:solidFill>
              <a:schemeClr val="lt1"/>
            </a:solid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800" lang="en" i="0">
                  <a:solidFill>
                    <a:schemeClr val="dk1"/>
                  </a:solidFill>
                  <a:latin typeface="Calibri"/>
                  <a:ea typeface="Calibri"/>
                  <a:cs typeface="Calibri"/>
                  <a:sym typeface="Calibri"/>
                </a:rPr>
                <a:t>(Kbytes)</a:t>
              </a:r>
            </a:p>
          </p:txBody>
        </p:sp>
      </p:gr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7" name="Shape 2437"/>
        <p:cNvGrpSpPr/>
        <p:nvPr/>
      </p:nvGrpSpPr>
      <p:grpSpPr>
        <a:xfrm>
          <a:off y="0" x="0"/>
          <a:ext cy="0" cx="0"/>
          <a:chOff y="0" x="0"/>
          <a:chExt cy="0" cx="0"/>
        </a:xfrm>
      </p:grpSpPr>
      <p:sp>
        <p:nvSpPr>
          <p:cNvPr id="2438" name="Shape 2438"/>
          <p:cNvSpPr txBox="1"/>
          <p:nvPr>
            <p:ph type="title"/>
          </p:nvPr>
        </p:nvSpPr>
        <p:spPr>
          <a:xfrm>
            <a:off y="76200"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buClr>
                <a:srgbClr val="0000CC"/>
              </a:buClr>
              <a:buSzPct val="25000"/>
              <a:buFont typeface="Calibri"/>
              <a:buNone/>
            </a:pPr>
            <a:r>
              <a:rPr strike="noStrike" u="none" b="1" cap="none" baseline="0" sz="4000" lang="en" i="0">
                <a:solidFill>
                  <a:srgbClr val="0000CC"/>
                </a:solidFill>
                <a:latin typeface="Calibri"/>
                <a:ea typeface="Calibri"/>
                <a:cs typeface="Calibri"/>
                <a:sym typeface="Calibri"/>
              </a:rPr>
              <a:t>Why it Works</a:t>
            </a:r>
          </a:p>
        </p:txBody>
      </p:sp>
      <p:sp>
        <p:nvSpPr>
          <p:cNvPr id="2439" name="Shape 2439"/>
          <p:cNvSpPr txBox="1"/>
          <p:nvPr>
            <p:ph idx="1" type="body"/>
          </p:nvPr>
        </p:nvSpPr>
        <p:spPr>
          <a:xfrm>
            <a:off y="1493837" x="76200"/>
            <a:ext cy="5745299" cx="9677400"/>
          </a:xfrm>
          <a:prstGeom prst="rect">
            <a:avLst/>
          </a:prstGeom>
          <a:noFill/>
          <a:ln>
            <a:noFill/>
          </a:ln>
        </p:spPr>
        <p:txBody>
          <a:bodyPr bIns="45700" rIns="91425" lIns="91425" tIns="45700" anchor="t" anchorCtr="0">
            <a:noAutofit/>
          </a:bodyPr>
          <a:lstStyle/>
          <a:p>
            <a:pPr algn="l" rtl="0" lvl="0" marR="0" indent="-342900" marL="342900">
              <a:spcBef>
                <a:spcPts val="0"/>
              </a:spcBef>
              <a:buClr>
                <a:srgbClr val="0000CC"/>
              </a:buClr>
              <a:buSzPct val="100000"/>
              <a:buFont typeface="Calibri"/>
              <a:buAutoNum type="arabicPeriod"/>
            </a:pPr>
            <a:r>
              <a:rPr strike="noStrike" u="none" b="1" cap="none" baseline="0" sz="2800" lang="en" i="0">
                <a:solidFill>
                  <a:srgbClr val="0000CC"/>
                </a:solidFill>
                <a:latin typeface="Calibri"/>
                <a:ea typeface="Calibri"/>
                <a:cs typeface="Calibri"/>
                <a:sym typeface="Calibri"/>
              </a:rPr>
              <a:t>High Burst Tolerance</a:t>
            </a:r>
          </a:p>
          <a:p>
            <a:pPr algn="l" rtl="0" lvl="1" marR="0" indent="-342900" marL="800100">
              <a:spcBef>
                <a:spcPts val="480"/>
              </a:spcBef>
              <a:buClr>
                <a:srgbClr val="FF0000"/>
              </a:buClr>
              <a:buSzPct val="100000"/>
              <a:buFont typeface="Calibri"/>
              <a:buChar char="✓"/>
            </a:pPr>
            <a:r>
              <a:rPr strike="noStrike" u="none" b="1" cap="none" baseline="0" sz="2400" lang="en" i="0">
                <a:solidFill>
                  <a:srgbClr val="FF0000"/>
                </a:solidFill>
                <a:latin typeface="Calibri"/>
                <a:ea typeface="Calibri"/>
                <a:cs typeface="Calibri"/>
                <a:sym typeface="Calibri"/>
              </a:rPr>
              <a:t>Large buffer headroom →</a:t>
            </a:r>
            <a:r>
              <a:rPr strike="noStrike" u="none" b="0" cap="none" baseline="0" sz="2400" lang="en" i="0">
                <a:solidFill>
                  <a:srgbClr val="000000"/>
                </a:solidFill>
                <a:latin typeface="Calibri"/>
                <a:ea typeface="Calibri"/>
                <a:cs typeface="Calibri"/>
                <a:sym typeface="Calibri"/>
              </a:rPr>
              <a:t> bursts fit.</a:t>
            </a:r>
          </a:p>
          <a:p>
            <a:pPr algn="l" rtl="0" lvl="1" marR="0" indent="-342900" marL="800100">
              <a:spcBef>
                <a:spcPts val="480"/>
              </a:spcBef>
              <a:buClr>
                <a:srgbClr val="FF0000"/>
              </a:buClr>
              <a:buSzPct val="100000"/>
              <a:buFont typeface="Calibri"/>
              <a:buChar char="✓"/>
            </a:pPr>
            <a:r>
              <a:rPr strike="noStrike" u="none" b="1" cap="none" baseline="0" sz="2400" lang="en" i="0">
                <a:solidFill>
                  <a:srgbClr val="FF0000"/>
                </a:solidFill>
                <a:latin typeface="Calibri"/>
                <a:ea typeface="Calibri"/>
                <a:cs typeface="Calibri"/>
                <a:sym typeface="Calibri"/>
              </a:rPr>
              <a:t>Aggressive marking</a:t>
            </a:r>
            <a:r>
              <a:rPr strike="noStrike" u="none" b="1" cap="none" baseline="0" sz="2400" lang="en" i="0">
                <a:solidFill>
                  <a:srgbClr val="000000"/>
                </a:solidFill>
                <a:latin typeface="Calibri"/>
                <a:ea typeface="Calibri"/>
                <a:cs typeface="Calibri"/>
                <a:sym typeface="Calibri"/>
              </a:rPr>
              <a:t> </a:t>
            </a:r>
            <a:r>
              <a:rPr strike="noStrike" u="none" b="1" cap="none" baseline="0" sz="2400" lang="en" i="0">
                <a:solidFill>
                  <a:srgbClr val="FF0000"/>
                </a:solidFill>
                <a:latin typeface="Calibri"/>
                <a:ea typeface="Calibri"/>
                <a:cs typeface="Calibri"/>
                <a:sym typeface="Calibri"/>
              </a:rPr>
              <a:t>→</a:t>
            </a:r>
            <a:r>
              <a:rPr strike="noStrike" u="none" b="0" cap="none" baseline="0" sz="2400" lang="en" i="0">
                <a:solidFill>
                  <a:srgbClr val="000000"/>
                </a:solidFill>
                <a:latin typeface="Calibri"/>
                <a:ea typeface="Calibri"/>
                <a:cs typeface="Calibri"/>
                <a:sym typeface="Calibri"/>
              </a:rPr>
              <a:t> sources react before packets are dropped.</a:t>
            </a:r>
          </a:p>
          <a:p>
            <a:pPr algn="l" rtl="0" lvl="1" marR="0" indent="-285750" marL="742950">
              <a:spcBef>
                <a:spcPts val="700"/>
              </a:spcBef>
              <a:buClr>
                <a:srgbClr val="000000"/>
              </a:buClr>
              <a:buFont typeface="Calibri"/>
              <a:buNone/>
            </a:pPr>
            <a:r>
              <a:t/>
            </a:r>
            <a:endParaRPr strike="noStrike" u="none" b="0" cap="none" baseline="0" sz="2800" i="0">
              <a:solidFill>
                <a:srgbClr val="000000"/>
              </a:solidFill>
              <a:latin typeface="Calibri"/>
              <a:ea typeface="Calibri"/>
              <a:cs typeface="Calibri"/>
              <a:sym typeface="Calibri"/>
            </a:endParaRPr>
          </a:p>
          <a:p>
            <a:pPr algn="l" rtl="0" lvl="0" marR="0" indent="-342900" marL="342900">
              <a:spcBef>
                <a:spcPts val="560"/>
              </a:spcBef>
              <a:buClr>
                <a:srgbClr val="0000CC"/>
              </a:buClr>
              <a:buSzPct val="100000"/>
              <a:buFont typeface="Calibri"/>
              <a:buAutoNum type="arabicPeriod"/>
            </a:pPr>
            <a:r>
              <a:rPr strike="noStrike" u="none" b="1" cap="none" baseline="0" sz="2800" lang="en" i="0">
                <a:solidFill>
                  <a:srgbClr val="0000CC"/>
                </a:solidFill>
                <a:latin typeface="Calibri"/>
                <a:ea typeface="Calibri"/>
                <a:cs typeface="Calibri"/>
                <a:sym typeface="Calibri"/>
              </a:rPr>
              <a:t> Low Latency</a:t>
            </a:r>
          </a:p>
          <a:p>
            <a:pPr algn="l" rtl="0" lvl="1" marR="0" indent="-342900" marL="800100">
              <a:spcBef>
                <a:spcPts val="480"/>
              </a:spcBef>
              <a:buClr>
                <a:srgbClr val="FF0000"/>
              </a:buClr>
              <a:buSzPct val="100000"/>
              <a:buFont typeface="Calibri"/>
              <a:buChar char="✓"/>
            </a:pPr>
            <a:r>
              <a:rPr strike="noStrike" u="none" b="1" cap="none" baseline="0" sz="2400" lang="en" i="0">
                <a:solidFill>
                  <a:srgbClr val="FF0000"/>
                </a:solidFill>
                <a:latin typeface="Calibri"/>
                <a:ea typeface="Calibri"/>
                <a:cs typeface="Calibri"/>
                <a:sym typeface="Calibri"/>
              </a:rPr>
              <a:t>Small buffer occupancies →</a:t>
            </a:r>
            <a:r>
              <a:rPr strike="noStrike" u="none" b="0" cap="none" baseline="0" sz="2400" lang="en" i="0">
                <a:solidFill>
                  <a:srgbClr val="000000"/>
                </a:solidFill>
                <a:latin typeface="Calibri"/>
                <a:ea typeface="Calibri"/>
                <a:cs typeface="Calibri"/>
                <a:sym typeface="Calibri"/>
              </a:rPr>
              <a:t> low queuing delay.</a:t>
            </a:r>
          </a:p>
          <a:p>
            <a:pPr algn="l" rtl="0" lvl="0" marR="0" indent="-292100" marL="342900">
              <a:spcBef>
                <a:spcPts val="500"/>
              </a:spcBef>
              <a:buClr>
                <a:srgbClr val="000000"/>
              </a:buClr>
              <a:buFont typeface="Calibri"/>
              <a:buNone/>
            </a:pPr>
            <a:r>
              <a:t/>
            </a:r>
            <a:endParaRPr strike="noStrike" u="none" b="0" cap="none" baseline="0" sz="2000" i="0">
              <a:solidFill>
                <a:srgbClr val="000000"/>
              </a:solidFill>
              <a:latin typeface="Calibri"/>
              <a:ea typeface="Calibri"/>
              <a:cs typeface="Calibri"/>
              <a:sym typeface="Calibri"/>
            </a:endParaRPr>
          </a:p>
          <a:p>
            <a:pPr algn="l" rtl="0" lvl="0" marR="0" indent="-342900" marL="342900">
              <a:spcBef>
                <a:spcPts val="560"/>
              </a:spcBef>
              <a:buClr>
                <a:srgbClr val="0000CC"/>
              </a:buClr>
              <a:buSzPct val="25000"/>
              <a:buFont typeface="Calibri"/>
              <a:buNone/>
            </a:pPr>
            <a:r>
              <a:rPr strike="noStrike" u="none" b="1" cap="none" baseline="0" sz="2800" lang="en" i="0">
                <a:solidFill>
                  <a:srgbClr val="0000CC"/>
                </a:solidFill>
                <a:latin typeface="Calibri"/>
                <a:ea typeface="Calibri"/>
                <a:cs typeface="Calibri"/>
                <a:sym typeface="Calibri"/>
              </a:rPr>
              <a:t>3. High Throughput </a:t>
            </a:r>
          </a:p>
          <a:p>
            <a:pPr algn="l" rtl="0" lvl="1" marR="0" indent="-342900" marL="800100">
              <a:spcBef>
                <a:spcPts val="560"/>
              </a:spcBef>
              <a:buClr>
                <a:srgbClr val="FF0000"/>
              </a:buClr>
              <a:buSzPct val="116666"/>
              <a:buFont typeface="Calibri"/>
              <a:buChar char="✓"/>
            </a:pPr>
            <a:r>
              <a:rPr strike="noStrike" u="none" b="1" cap="none" baseline="0" sz="2400" lang="en" i="0">
                <a:solidFill>
                  <a:srgbClr val="FF0000"/>
                </a:solidFill>
                <a:latin typeface="Calibri"/>
                <a:ea typeface="Calibri"/>
                <a:cs typeface="Calibri"/>
                <a:sym typeface="Calibri"/>
              </a:rPr>
              <a:t>ECN averaging →</a:t>
            </a:r>
            <a:r>
              <a:rPr strike="noStrike" u="none" b="0" cap="none" baseline="0" sz="2400" lang="en" i="0">
                <a:solidFill>
                  <a:srgbClr val="000000"/>
                </a:solidFill>
                <a:latin typeface="Calibri"/>
                <a:ea typeface="Calibri"/>
                <a:cs typeface="Calibri"/>
                <a:sym typeface="Calibri"/>
              </a:rPr>
              <a:t> smooth rate adjustments, low variance</a:t>
            </a:r>
            <a:r>
              <a:rPr strike="noStrike" u="none" b="0" cap="none" baseline="0" sz="2800" lang="en" i="0">
                <a:solidFill>
                  <a:srgbClr val="000000"/>
                </a:solidFill>
                <a:latin typeface="Calibri"/>
                <a:ea typeface="Calibri"/>
                <a:cs typeface="Calibri"/>
                <a:sym typeface="Calibri"/>
              </a:rPr>
              <a:t>.</a:t>
            </a:r>
          </a:p>
          <a:p>
            <a:pPr algn="l" rtl="0" lvl="1" marR="0" indent="-285750" marL="742950">
              <a:spcBef>
                <a:spcPts val="600"/>
              </a:spcBef>
              <a:buClr>
                <a:srgbClr val="000000"/>
              </a:buClr>
              <a:buFont typeface="Calibri"/>
              <a:buNone/>
            </a:pPr>
            <a:r>
              <a:t/>
            </a:r>
            <a:endParaRPr strike="noStrike" u="none" b="0" cap="none" baseline="0" sz="2400" i="0">
              <a:solidFill>
                <a:srgbClr val="000000"/>
              </a:solidFill>
              <a:latin typeface="Calibri"/>
              <a:ea typeface="Calibri"/>
              <a:cs typeface="Calibri"/>
              <a:sym typeface="Calibri"/>
            </a:endParaRPr>
          </a:p>
        </p:txBody>
      </p:sp>
      <p:sp>
        <p:nvSpPr>
          <p:cNvPr id="2440" name="Shape 2440"/>
          <p:cNvSpPr txBox="1"/>
          <p:nvPr>
            <p:ph idx="12" type="sldNum"/>
          </p:nvPr>
        </p:nvSpPr>
        <p:spPr>
          <a:xfrm>
            <a:off y="6356350" x="6553200"/>
            <a:ext cy="365099" cx="2133599"/>
          </a:xfrm>
          <a:prstGeom prst="rect">
            <a:avLst/>
          </a:prstGeom>
          <a:noFill/>
          <a:ln>
            <a:noFill/>
          </a:ln>
        </p:spPr>
        <p:txBody>
          <a:bodyPr bIns="45700" rIns="91425" lIns="91425" tIns="45700" anchor="ctr" anchorCtr="0">
            <a:noAutofit/>
          </a:bodyPr>
          <a:lstStyle/>
          <a:p>
            <a:pPr algn="r" rtl="0" lvl="0" marR="0" indent="0" marL="0">
              <a:spcBef>
                <a:spcPts val="0"/>
              </a:spcBef>
              <a:buSzPct val="25000"/>
              <a:buNone/>
            </a:pPr>
            <a:r>
              <a:rPr strike="noStrike" u="none" b="0" cap="none" baseline="0" sz="1200" lang="en" i="0">
                <a:solidFill>
                  <a:srgbClr val="888888"/>
                </a:solidFill>
                <a:latin typeface="Calibri"/>
                <a:ea typeface="Calibri"/>
                <a:cs typeface="Calibri"/>
                <a:sym typeface="Calibri"/>
              </a:rPr>
              <a:t>21</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y="0" x="0"/>
          <a:ext cy="0" cx="0"/>
          <a:chOff y="0" x="0"/>
          <a:chExt cy="0" cx="0"/>
        </a:xfrm>
      </p:grpSpPr>
      <p:sp>
        <p:nvSpPr>
          <p:cNvPr id="226" name="Shape 226"/>
          <p:cNvSpPr txBox="1"/>
          <p:nvPr>
            <p:ph type="title"/>
          </p:nvPr>
        </p:nvSpPr>
        <p:spPr>
          <a:xfrm>
            <a:off y="2857487" x="457200"/>
            <a:ext cy="1143000" cx="8229600"/>
          </a:xfrm>
          <a:prstGeom prst="rect">
            <a:avLst/>
          </a:prstGeom>
        </p:spPr>
        <p:txBody>
          <a:bodyPr bIns="91425" rIns="91425" lIns="91425" tIns="91425" anchor="b" anchorCtr="0">
            <a:noAutofit/>
          </a:bodyPr>
          <a:lstStyle/>
          <a:p>
            <a:pPr>
              <a:spcBef>
                <a:spcPts val="0"/>
              </a:spcBef>
              <a:buNone/>
            </a:pPr>
            <a:r>
              <a:rPr lang="en"/>
              <a:t>What Do They Actually Look Like?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y="0" x="0"/>
          <a:ext cy="0" cx="0"/>
          <a:chOff y="0" x="0"/>
          <a:chExt cy="0" cx="0"/>
        </a:xfrm>
      </p:grpSpPr>
      <p:sp>
        <p:nvSpPr>
          <p:cNvPr id="231" name="Shape 231"/>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Top-of-Rack Architecture</a:t>
            </a:r>
          </a:p>
        </p:txBody>
      </p:sp>
      <p:sp>
        <p:nvSpPr>
          <p:cNvPr id="232" name="Shape 232"/>
          <p:cNvSpPr txBox="1"/>
          <p:nvPr/>
        </p:nvSpPr>
        <p:spPr>
          <a:xfrm>
            <a:off y="1924825" x="381000"/>
            <a:ext cy="4201500" cx="8534399"/>
          </a:xfrm>
          <a:prstGeom prst="rect">
            <a:avLst/>
          </a:prstGeom>
          <a:noFill/>
          <a:ln>
            <a:noFill/>
          </a:ln>
        </p:spPr>
        <p:txBody>
          <a:bodyPr bIns="45700" rIns="91425" lIns="91425" tIns="45700" anchor="t" anchorCtr="0">
            <a:noAutofit/>
          </a:bodyPr>
          <a:lstStyle/>
          <a:p>
            <a:pPr rtl="0" lvl="0" indent="-342900" marL="342900">
              <a:spcBef>
                <a:spcPts val="0"/>
              </a:spcBef>
              <a:buClr>
                <a:srgbClr val="800000"/>
              </a:buClr>
              <a:buSzPct val="100000"/>
              <a:buFont typeface="Arial"/>
              <a:buChar char="•"/>
            </a:pPr>
            <a:r>
              <a:rPr sz="3200" lang="en">
                <a:solidFill>
                  <a:srgbClr val="800000"/>
                </a:solidFill>
              </a:rPr>
              <a:t>Rack of servers</a:t>
            </a:r>
          </a:p>
          <a:p>
            <a:pPr rtl="0" lvl="1" indent="-285750" marL="742950">
              <a:spcBef>
                <a:spcPts val="560"/>
              </a:spcBef>
              <a:buClr>
                <a:srgbClr val="000000"/>
              </a:buClr>
              <a:buSzPct val="100000"/>
              <a:buFont typeface="Arial"/>
              <a:buChar char="–"/>
            </a:pPr>
            <a:r>
              <a:rPr sz="2800" lang="en">
                <a:solidFill>
                  <a:srgbClr val="000000"/>
                </a:solidFill>
              </a:rPr>
              <a:t>Commodity servers</a:t>
            </a:r>
          </a:p>
          <a:p>
            <a:pPr rtl="0" lvl="1" indent="-285750" marL="742950">
              <a:spcBef>
                <a:spcPts val="560"/>
              </a:spcBef>
              <a:buClr>
                <a:srgbClr val="000000"/>
              </a:buClr>
              <a:buSzPct val="100000"/>
              <a:buFont typeface="Arial"/>
              <a:buChar char="–"/>
            </a:pPr>
            <a:r>
              <a:rPr sz="2800" lang="en">
                <a:solidFill>
                  <a:srgbClr val="000000"/>
                </a:solidFill>
              </a:rPr>
              <a:t>And top-of-rack switch</a:t>
            </a:r>
          </a:p>
          <a:p>
            <a:pPr rtl="0" lvl="0" indent="-342900" marL="342900">
              <a:spcBef>
                <a:spcPts val="640"/>
              </a:spcBef>
              <a:buClr>
                <a:srgbClr val="800000"/>
              </a:buClr>
              <a:buSzPct val="100000"/>
              <a:buFont typeface="Arial"/>
              <a:buChar char="•"/>
            </a:pPr>
            <a:r>
              <a:rPr sz="3200" lang="en">
                <a:solidFill>
                  <a:srgbClr val="800000"/>
                </a:solidFill>
              </a:rPr>
              <a:t>Modular design</a:t>
            </a:r>
          </a:p>
          <a:p>
            <a:pPr rtl="0" lvl="1" indent="-285750" marL="742950">
              <a:spcBef>
                <a:spcPts val="560"/>
              </a:spcBef>
              <a:buClr>
                <a:srgbClr val="000000"/>
              </a:buClr>
              <a:buSzPct val="100000"/>
              <a:buFont typeface="Arial"/>
              <a:buChar char="–"/>
            </a:pPr>
            <a:r>
              <a:rPr sz="2800" lang="en">
                <a:solidFill>
                  <a:srgbClr val="000000"/>
                </a:solidFill>
              </a:rPr>
              <a:t>Preconfigured racks</a:t>
            </a:r>
          </a:p>
          <a:p>
            <a:pPr rtl="0" lvl="1" indent="-285750" marL="742950">
              <a:spcBef>
                <a:spcPts val="560"/>
              </a:spcBef>
              <a:buClr>
                <a:srgbClr val="000000"/>
              </a:buClr>
              <a:buSzPct val="100000"/>
              <a:buFont typeface="Arial"/>
              <a:buChar char="–"/>
            </a:pPr>
            <a:r>
              <a:rPr sz="2800" lang="en">
                <a:solidFill>
                  <a:srgbClr val="000000"/>
                </a:solidFill>
              </a:rPr>
              <a:t>Power, network, and</a:t>
            </a:r>
            <a:br>
              <a:rPr sz="2800" lang="en">
                <a:solidFill>
                  <a:srgbClr val="000000"/>
                </a:solidFill>
              </a:rPr>
            </a:br>
            <a:r>
              <a:rPr sz="2800" lang="en">
                <a:solidFill>
                  <a:srgbClr val="000000"/>
                </a:solidFill>
              </a:rPr>
              <a:t>storage cabling</a:t>
            </a:r>
          </a:p>
        </p:txBody>
      </p:sp>
      <p:pic>
        <p:nvPicPr>
          <p:cNvPr id="233" name="Shape 233"/>
          <p:cNvPicPr preferRelativeResize="0"/>
          <p:nvPr/>
        </p:nvPicPr>
        <p:blipFill rotWithShape="1">
          <a:blip r:embed="rId3"/>
          <a:srcRect t="0" b="0" r="0" l="0"/>
          <a:stretch/>
        </p:blipFill>
        <p:spPr>
          <a:xfrm>
            <a:off y="2667000" x="4818450"/>
            <a:ext cy="2819400" cx="4134899"/>
          </a:xfrm>
          <a:prstGeom prst="rect">
            <a:avLst/>
          </a:prstGeom>
          <a:noFill/>
          <a:ln>
            <a:noFill/>
          </a:ln>
        </p:spPr>
      </p:pic>
      <p:cxnSp>
        <p:nvCxnSpPr>
          <p:cNvPr id="234" name="Shape 234"/>
          <p:cNvCxnSpPr/>
          <p:nvPr/>
        </p:nvCxnSpPr>
        <p:spPr>
          <a:xfrm>
            <a:off y="3263275" x="4703725"/>
            <a:ext cy="13199" cx="1316099"/>
          </a:xfrm>
          <a:prstGeom prst="straightConnector1">
            <a:avLst/>
          </a:prstGeom>
          <a:noFill/>
          <a:ln w="50800" cap="rnd">
            <a:solidFill>
              <a:srgbClr val="FF0000"/>
            </a:solidFill>
            <a:prstDash val="solid"/>
            <a:miter/>
            <a:headEnd w="med" len="med" type="none"/>
            <a:tailEnd w="lg" len="lg" type="stealth"/>
          </a:ln>
        </p:spPr>
      </p:cxn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4.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5.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