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8" r:id="rId5"/>
    <p:sldId id="259" r:id="rId6"/>
    <p:sldId id="302" r:id="rId7"/>
    <p:sldId id="260" r:id="rId8"/>
    <p:sldId id="261" r:id="rId9"/>
    <p:sldId id="281" r:id="rId10"/>
    <p:sldId id="282" r:id="rId11"/>
    <p:sldId id="283" r:id="rId12"/>
    <p:sldId id="300" r:id="rId13"/>
    <p:sldId id="284" r:id="rId14"/>
    <p:sldId id="301" r:id="rId15"/>
    <p:sldId id="285" r:id="rId16"/>
    <p:sldId id="286" r:id="rId17"/>
    <p:sldId id="303" r:id="rId18"/>
    <p:sldId id="287" r:id="rId19"/>
    <p:sldId id="288" r:id="rId20"/>
    <p:sldId id="304" r:id="rId21"/>
    <p:sldId id="289" r:id="rId22"/>
    <p:sldId id="290" r:id="rId23"/>
    <p:sldId id="291" r:id="rId24"/>
    <p:sldId id="292" r:id="rId25"/>
    <p:sldId id="293" r:id="rId26"/>
    <p:sldId id="309" r:id="rId27"/>
    <p:sldId id="310" r:id="rId28"/>
    <p:sldId id="294" r:id="rId29"/>
    <p:sldId id="305" r:id="rId30"/>
    <p:sldId id="306" r:id="rId31"/>
    <p:sldId id="307" r:id="rId32"/>
    <p:sldId id="308" r:id="rId33"/>
    <p:sldId id="296" r:id="rId34"/>
    <p:sldId id="297" r:id="rId35"/>
    <p:sldId id="299" r:id="rId36"/>
    <p:sldId id="262" r:id="rId37"/>
    <p:sldId id="263" r:id="rId38"/>
    <p:sldId id="264" r:id="rId39"/>
    <p:sldId id="265" r:id="rId40"/>
    <p:sldId id="266" r:id="rId41"/>
    <p:sldId id="267" r:id="rId42"/>
    <p:sldId id="269" r:id="rId43"/>
    <p:sldId id="270" r:id="rId44"/>
    <p:sldId id="268" r:id="rId45"/>
    <p:sldId id="271" r:id="rId46"/>
    <p:sldId id="272" r:id="rId47"/>
    <p:sldId id="273" r:id="rId48"/>
    <p:sldId id="274" r:id="rId49"/>
    <p:sldId id="275" r:id="rId50"/>
    <p:sldId id="276" r:id="rId51"/>
    <p:sldId id="27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p:scale>
          <a:sx n="46" d="100"/>
          <a:sy n="46" d="100"/>
        </p:scale>
        <p:origin x="1870" y="8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8C9A1DD-A5DD-458B-8760-FFE4FEF7C1B0}"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F3E5A-5BCC-4E11-9330-ECD0E75A6CC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2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8C9A1DD-A5DD-458B-8760-FFE4FEF7C1B0}" type="datetimeFigureOut">
              <a:rPr lang="en-US" smtClean="0"/>
              <a:t>2/14/2021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25F3E5A-5BCC-4E11-9330-ECD0E75A6CC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9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8C9A1DD-A5DD-458B-8760-FFE4FEF7C1B0}" type="datetimeFigureOut">
              <a:rPr lang="en-US" smtClean="0"/>
              <a:t>2/14/2021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25F3E5A-5BCC-4E11-9330-ECD0E75A6CC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888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2939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C9A1DD-A5DD-458B-8760-FFE4FEF7C1B0}"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F3E5A-5BCC-4E11-9330-ECD0E75A6CCE}" type="slidenum">
              <a:rPr lang="en-US" smtClean="0"/>
              <a:t>‹#›</a:t>
            </a:fld>
            <a:endParaRPr lang="en-US"/>
          </a:p>
        </p:txBody>
      </p:sp>
    </p:spTree>
    <p:extLst>
      <p:ext uri="{BB962C8B-B14F-4D97-AF65-F5344CB8AC3E}">
        <p14:creationId xmlns:p14="http://schemas.microsoft.com/office/powerpoint/2010/main" val="325369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8C9A1DD-A5DD-458B-8760-FFE4FEF7C1B0}" type="datetimeFigureOut">
              <a:rPr lang="en-US" smtClean="0"/>
              <a:t>2/14/2021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25F3E5A-5BCC-4E11-9330-ECD0E75A6CC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344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8C9A1DD-A5DD-458B-8760-FFE4FEF7C1B0}"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F3E5A-5BCC-4E11-9330-ECD0E75A6CC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2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9A1DD-A5DD-458B-8760-FFE4FEF7C1B0}"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F3E5A-5BCC-4E11-9330-ECD0E75A6CCE}" type="slidenum">
              <a:rPr lang="en-US" smtClean="0"/>
              <a:t>‹#›</a:t>
            </a:fld>
            <a:endParaRPr lang="en-US"/>
          </a:p>
        </p:txBody>
      </p:sp>
    </p:spTree>
    <p:extLst>
      <p:ext uri="{BB962C8B-B14F-4D97-AF65-F5344CB8AC3E}">
        <p14:creationId xmlns:p14="http://schemas.microsoft.com/office/powerpoint/2010/main" val="162009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C9A1DD-A5DD-458B-8760-FFE4FEF7C1B0}"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F3E5A-5BCC-4E11-9330-ECD0E75A6CC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0991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C9A1DD-A5DD-458B-8760-FFE4FEF7C1B0}"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F3E5A-5BCC-4E11-9330-ECD0E75A6CC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79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9A1DD-A5DD-458B-8760-FFE4FEF7C1B0}"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F3E5A-5BCC-4E11-9330-ECD0E75A6CCE}" type="slidenum">
              <a:rPr lang="en-US" smtClean="0"/>
              <a:t>‹#›</a:t>
            </a:fld>
            <a:endParaRPr lang="en-US"/>
          </a:p>
        </p:txBody>
      </p:sp>
    </p:spTree>
    <p:extLst>
      <p:ext uri="{BB962C8B-B14F-4D97-AF65-F5344CB8AC3E}">
        <p14:creationId xmlns:p14="http://schemas.microsoft.com/office/powerpoint/2010/main" val="366729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9A1DD-A5DD-458B-8760-FFE4FEF7C1B0}"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F3E5A-5BCC-4E11-9330-ECD0E75A6CC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8C9A1DD-A5DD-458B-8760-FFE4FEF7C1B0}" type="datetimeFigureOut">
              <a:rPr lang="en-US" smtClean="0"/>
              <a:t>2/14/2021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25F3E5A-5BCC-4E11-9330-ECD0E75A6CC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12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jeffe.cs.illinois.edu/teaching/algorithms/book/03-dynprog.pdf"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EF35-B2CF-4AA9-B1E1-94F15C5B5D60}"/>
              </a:ext>
            </a:extLst>
          </p:cNvPr>
          <p:cNvSpPr>
            <a:spLocks noGrp="1"/>
          </p:cNvSpPr>
          <p:nvPr>
            <p:ph type="ctrTitle"/>
          </p:nvPr>
        </p:nvSpPr>
        <p:spPr/>
        <p:txBody>
          <a:bodyPr/>
          <a:lstStyle/>
          <a:p>
            <a:r>
              <a:rPr lang="en-US" dirty="0"/>
              <a:t>Problem Solving Strategies</a:t>
            </a:r>
          </a:p>
        </p:txBody>
      </p:sp>
      <p:sp>
        <p:nvSpPr>
          <p:cNvPr id="3" name="Subtitle 2">
            <a:extLst>
              <a:ext uri="{FF2B5EF4-FFF2-40B4-BE49-F238E27FC236}">
                <a16:creationId xmlns:a16="http://schemas.microsoft.com/office/drawing/2014/main" id="{A890F402-B827-40F3-AB73-74A3AD6A0810}"/>
              </a:ext>
            </a:extLst>
          </p:cNvPr>
          <p:cNvSpPr>
            <a:spLocks noGrp="1"/>
          </p:cNvSpPr>
          <p:nvPr>
            <p:ph type="subTitle" idx="1"/>
          </p:nvPr>
        </p:nvSpPr>
        <p:spPr/>
        <p:txBody>
          <a:bodyPr/>
          <a:lstStyle/>
          <a:p>
            <a:r>
              <a:rPr lang="en-US" dirty="0"/>
              <a:t>CSE 417 Winter 21</a:t>
            </a:r>
          </a:p>
          <a:p>
            <a:r>
              <a:rPr lang="en-US" dirty="0"/>
              <a:t>Lecture 18</a:t>
            </a:r>
          </a:p>
        </p:txBody>
      </p:sp>
    </p:spTree>
    <p:extLst>
      <p:ext uri="{BB962C8B-B14F-4D97-AF65-F5344CB8AC3E}">
        <p14:creationId xmlns:p14="http://schemas.microsoft.com/office/powerpoint/2010/main" val="56891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A3CC-1ADB-4E37-AE62-36BB885E8759}"/>
              </a:ext>
            </a:extLst>
          </p:cNvPr>
          <p:cNvSpPr>
            <a:spLocks noGrp="1"/>
          </p:cNvSpPr>
          <p:nvPr>
            <p:ph type="title"/>
          </p:nvPr>
        </p:nvSpPr>
        <p:spPr/>
        <p:txBody>
          <a:bodyPr/>
          <a:lstStyle/>
          <a:p>
            <a:r>
              <a:rPr lang="en-US" dirty="0"/>
              <a:t>Talk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BE940F-1E44-4CB9-A2DC-4FA510EC5B20}"/>
                  </a:ext>
                </a:extLst>
              </p:cNvPr>
              <p:cNvSpPr>
                <a:spLocks noGrp="1"/>
              </p:cNvSpPr>
              <p:nvPr>
                <p:ph idx="1"/>
              </p:nvPr>
            </p:nvSpPr>
            <p:spPr/>
            <p:txBody>
              <a:bodyPr/>
              <a:lstStyle/>
              <a:p>
                <a:r>
                  <a:rPr lang="en-US" dirty="0"/>
                  <a:t>Let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 = (</m:t>
                    </m:r>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r>
                      <a:rPr lang="en-US" i="1" dirty="0">
                        <a:latin typeface="Cambria Math" panose="02040503050406030204" pitchFamily="18" charset="0"/>
                      </a:rPr>
                      <m:t>)</m:t>
                    </m:r>
                  </m:oMath>
                </a14:m>
                <a:r>
                  <a:rPr lang="en-US" dirty="0"/>
                  <a:t> be an undirected graph. Let </a:t>
                </a:r>
                <a14:m>
                  <m:oMath xmlns:m="http://schemas.openxmlformats.org/officeDocument/2006/math">
                    <m:r>
                      <a:rPr lang="en-US" i="1" dirty="0">
                        <a:latin typeface="Cambria Math" panose="02040503050406030204" pitchFamily="18" charset="0"/>
                      </a:rPr>
                      <m:t>𝑒</m:t>
                    </m:r>
                    <m:r>
                      <a:rPr lang="en-US" i="1" dirty="0">
                        <a:latin typeface="Cambria Math" panose="02040503050406030204" pitchFamily="18" charset="0"/>
                      </a:rPr>
                      <m:t> = {</m:t>
                    </m:r>
                    <m:r>
                      <a:rPr lang="en-US" i="1" dirty="0">
                        <a:latin typeface="Cambria Math" panose="02040503050406030204" pitchFamily="18" charset="0"/>
                      </a:rPr>
                      <m:t>𝑢</m:t>
                    </m:r>
                    <m:r>
                      <a:rPr lang="en-US" i="1" dirty="0">
                        <a:latin typeface="Cambria Math" panose="02040503050406030204" pitchFamily="18" charset="0"/>
                      </a:rPr>
                      <m:t>, </m:t>
                    </m:r>
                    <m:r>
                      <a:rPr lang="en-US" i="1" dirty="0">
                        <a:latin typeface="Cambria Math" panose="02040503050406030204" pitchFamily="18" charset="0"/>
                      </a:rPr>
                      <m:t>𝑣</m:t>
                    </m:r>
                    <m:r>
                      <a:rPr lang="en-US" i="1" dirty="0">
                        <a:latin typeface="Cambria Math" panose="02040503050406030204" pitchFamily="18" charset="0"/>
                      </a:rPr>
                      <m:t>}</m:t>
                    </m:r>
                  </m:oMath>
                </a14:m>
                <a:r>
                  <a:rPr lang="en-US" dirty="0"/>
                  <a:t> be an edge in G. Give an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 </m:t>
                    </m:r>
                    <m:r>
                      <a:rPr lang="en-US" i="1" dirty="0">
                        <a:latin typeface="Cambria Math" panose="02040503050406030204" pitchFamily="18" charset="0"/>
                      </a:rPr>
                      <m:t>𝑚</m:t>
                    </m:r>
                    <m:r>
                      <a:rPr lang="en-US" i="1" dirty="0">
                        <a:latin typeface="Cambria Math" panose="02040503050406030204" pitchFamily="18" charset="0"/>
                      </a:rPr>
                      <m:t>)</m:t>
                    </m:r>
                  </m:oMath>
                </a14:m>
                <a:r>
                  <a:rPr lang="en-US" dirty="0"/>
                  <a:t> time algorithm that finds the shortest cycle in </a:t>
                </a:r>
                <a14:m>
                  <m:oMath xmlns:m="http://schemas.openxmlformats.org/officeDocument/2006/math">
                    <m:r>
                      <a:rPr lang="en-US" i="1" dirty="0">
                        <a:latin typeface="Cambria Math" panose="02040503050406030204" pitchFamily="18" charset="0"/>
                      </a:rPr>
                      <m:t>𝐺</m:t>
                    </m:r>
                  </m:oMath>
                </a14:m>
                <a:r>
                  <a:rPr lang="en-US" dirty="0"/>
                  <a:t> which contains the edge </a:t>
                </a:r>
                <a14:m>
                  <m:oMath xmlns:m="http://schemas.openxmlformats.org/officeDocument/2006/math">
                    <m:r>
                      <a:rPr lang="en-US" i="1" dirty="0">
                        <a:latin typeface="Cambria Math" panose="02040503050406030204" pitchFamily="18" charset="0"/>
                      </a:rPr>
                      <m:t>𝑒</m:t>
                    </m:r>
                  </m:oMath>
                </a14:m>
                <a:r>
                  <a:rPr lang="en-US" dirty="0"/>
                  <a:t>. Explain why your algorithm is correct.</a:t>
                </a:r>
              </a:p>
              <a:p>
                <a:pPr marL="0" indent="0">
                  <a:buNone/>
                </a:pPr>
                <a:endParaRPr lang="en-US" dirty="0"/>
              </a:p>
              <a:p>
                <a:r>
                  <a:rPr lang="en-US" dirty="0"/>
                  <a:t>Do you understand each individual word?</a:t>
                </a:r>
              </a:p>
              <a:p>
                <a:r>
                  <a:rPr lang="en-US" dirty="0"/>
                  <a:t>Do you understand the problem as a whole?</a:t>
                </a:r>
              </a:p>
              <a:p>
                <a:r>
                  <a:rPr lang="en-US" dirty="0"/>
                  <a:t>What would the method signature be (return type, parameters)?</a:t>
                </a:r>
              </a:p>
              <a:p>
                <a:endParaRPr lang="en-US" dirty="0"/>
              </a:p>
            </p:txBody>
          </p:sp>
        </mc:Choice>
        <mc:Fallback>
          <p:sp>
            <p:nvSpPr>
              <p:cNvPr id="3" name="Content Placeholder 2">
                <a:extLst>
                  <a:ext uri="{FF2B5EF4-FFF2-40B4-BE49-F238E27FC236}">
                    <a16:creationId xmlns:a16="http://schemas.microsoft.com/office/drawing/2014/main" id="{E1BE940F-1E44-4CB9-A2DC-4FA510EC5B20}"/>
                  </a:ext>
                </a:extLst>
              </p:cNvPr>
              <p:cNvSpPr>
                <a:spLocks noGrp="1" noRot="1" noChangeAspect="1" noMove="1" noResize="1" noEditPoints="1" noAdjustHandles="1" noChangeArrowheads="1" noChangeShapeType="1" noTextEdit="1"/>
              </p:cNvSpPr>
              <p:nvPr>
                <p:ph idx="1"/>
              </p:nvPr>
            </p:nvSpPr>
            <p:spPr>
              <a:blipFill>
                <a:blip r:embed="rId2"/>
                <a:stretch>
                  <a:fillRect l="-708" t="-2138" r="-2070"/>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EC5C1638-AED0-4B83-9B40-E859DB9CDAFD}"/>
              </a:ext>
            </a:extLst>
          </p:cNvPr>
          <p:cNvSpPr/>
          <p:nvPr/>
        </p:nvSpPr>
        <p:spPr>
          <a:xfrm>
            <a:off x="6870931" y="5101326"/>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r>
              <a:rPr lang="en-US" sz="2400" dirty="0"/>
              <a:t>Go to pollev.com</a:t>
            </a:r>
            <a:r>
              <a:rPr lang="en-US" sz="2400"/>
              <a:t>/cse417 </a:t>
            </a:r>
            <a:r>
              <a:rPr lang="en-US" sz="2400" dirty="0"/>
              <a:t>and login with your UW identity</a:t>
            </a:r>
          </a:p>
        </p:txBody>
      </p:sp>
    </p:spTree>
    <p:extLst>
      <p:ext uri="{BB962C8B-B14F-4D97-AF65-F5344CB8AC3E}">
        <p14:creationId xmlns:p14="http://schemas.microsoft.com/office/powerpoint/2010/main" val="370412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E5A1-9CC9-4036-8CAC-FB1C9BF54747}"/>
              </a:ext>
            </a:extLst>
          </p:cNvPr>
          <p:cNvSpPr>
            <a:spLocks noGrp="1"/>
          </p:cNvSpPr>
          <p:nvPr>
            <p:ph type="title"/>
          </p:nvPr>
        </p:nvSpPr>
        <p:spPr/>
        <p:txBody>
          <a:bodyPr/>
          <a:lstStyle/>
          <a:p>
            <a:r>
              <a:rPr lang="en-US" dirty="0"/>
              <a:t>Examples</a:t>
            </a:r>
          </a:p>
        </p:txBody>
      </p:sp>
      <p:grpSp>
        <p:nvGrpSpPr>
          <p:cNvPr id="69" name="Group 68">
            <a:extLst>
              <a:ext uri="{FF2B5EF4-FFF2-40B4-BE49-F238E27FC236}">
                <a16:creationId xmlns:a16="http://schemas.microsoft.com/office/drawing/2014/main" id="{49265CEC-2A3C-473E-AA5E-B83AE5C5CCF6}"/>
              </a:ext>
            </a:extLst>
          </p:cNvPr>
          <p:cNvGrpSpPr/>
          <p:nvPr/>
        </p:nvGrpSpPr>
        <p:grpSpPr>
          <a:xfrm>
            <a:off x="1045544" y="1553906"/>
            <a:ext cx="4584728" cy="4705538"/>
            <a:chOff x="1831571" y="1637033"/>
            <a:chExt cx="4584728" cy="4705538"/>
          </a:xfrm>
        </p:grpSpPr>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9DE4D2FB-E1A1-4430-B949-87CFA3D6B7D4}"/>
                    </a:ext>
                  </a:extLst>
                </p:cNvPr>
                <p:cNvSpPr/>
                <p:nvPr/>
              </p:nvSpPr>
              <p:spPr>
                <a:xfrm>
                  <a:off x="2818015" y="16370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4" name="Oval 3">
                  <a:extLst>
                    <a:ext uri="{FF2B5EF4-FFF2-40B4-BE49-F238E27FC236}">
                      <a16:creationId xmlns:a16="http://schemas.microsoft.com/office/drawing/2014/main" id="{9DE4D2FB-E1A1-4430-B949-87CFA3D6B7D4}"/>
                    </a:ext>
                  </a:extLst>
                </p:cNvPr>
                <p:cNvSpPr>
                  <a:spLocks noRot="1" noChangeAspect="1" noMove="1" noResize="1" noEditPoints="1" noAdjustHandles="1" noChangeArrowheads="1" noChangeShapeType="1" noTextEdit="1"/>
                </p:cNvSpPr>
                <p:nvPr/>
              </p:nvSpPr>
              <p:spPr>
                <a:xfrm>
                  <a:off x="2818015" y="1637033"/>
                  <a:ext cx="847898" cy="847898"/>
                </a:xfrm>
                <a:prstGeom prst="ellipse">
                  <a:avLst/>
                </a:prstGeom>
                <a:blipFill>
                  <a:blip r:embed="rId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5A4D8F5-D3EA-4237-AA51-9876CEF61725}"/>
                    </a:ext>
                  </a:extLst>
                </p:cNvPr>
                <p:cNvSpPr/>
                <p:nvPr/>
              </p:nvSpPr>
              <p:spPr>
                <a:xfrm>
                  <a:off x="1831571" y="4539818"/>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 name="Oval 4">
                  <a:extLst>
                    <a:ext uri="{FF2B5EF4-FFF2-40B4-BE49-F238E27FC236}">
                      <a16:creationId xmlns:a16="http://schemas.microsoft.com/office/drawing/2014/main" id="{E5A4D8F5-D3EA-4237-AA51-9876CEF61725}"/>
                    </a:ext>
                  </a:extLst>
                </p:cNvPr>
                <p:cNvSpPr>
                  <a:spLocks noRot="1" noChangeAspect="1" noMove="1" noResize="1" noEditPoints="1" noAdjustHandles="1" noChangeArrowheads="1" noChangeShapeType="1" noTextEdit="1"/>
                </p:cNvSpPr>
                <p:nvPr/>
              </p:nvSpPr>
              <p:spPr>
                <a:xfrm>
                  <a:off x="1831571" y="4539818"/>
                  <a:ext cx="847898" cy="847898"/>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A33F3719-E7DF-4165-A0A3-662625BEEA48}"/>
                    </a:ext>
                  </a:extLst>
                </p:cNvPr>
                <p:cNvSpPr/>
                <p:nvPr/>
              </p:nvSpPr>
              <p:spPr>
                <a:xfrm>
                  <a:off x="1831571" y="2928297"/>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6" name="Oval 5">
                  <a:extLst>
                    <a:ext uri="{FF2B5EF4-FFF2-40B4-BE49-F238E27FC236}">
                      <a16:creationId xmlns:a16="http://schemas.microsoft.com/office/drawing/2014/main" id="{A33F3719-E7DF-4165-A0A3-662625BEEA48}"/>
                    </a:ext>
                  </a:extLst>
                </p:cNvPr>
                <p:cNvSpPr>
                  <a:spLocks noRot="1" noChangeAspect="1" noMove="1" noResize="1" noEditPoints="1" noAdjustHandles="1" noChangeArrowheads="1" noChangeShapeType="1" noTextEdit="1"/>
                </p:cNvSpPr>
                <p:nvPr/>
              </p:nvSpPr>
              <p:spPr>
                <a:xfrm>
                  <a:off x="1831571" y="2928297"/>
                  <a:ext cx="847898" cy="847898"/>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008E8B15-CD3E-427E-8EC3-65ADCE4DD7E8}"/>
                    </a:ext>
                  </a:extLst>
                </p:cNvPr>
                <p:cNvSpPr/>
                <p:nvPr/>
              </p:nvSpPr>
              <p:spPr>
                <a:xfrm>
                  <a:off x="5568401" y="2504348"/>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7" name="Oval 6">
                  <a:extLst>
                    <a:ext uri="{FF2B5EF4-FFF2-40B4-BE49-F238E27FC236}">
                      <a16:creationId xmlns:a16="http://schemas.microsoft.com/office/drawing/2014/main" id="{008E8B15-CD3E-427E-8EC3-65ADCE4DD7E8}"/>
                    </a:ext>
                  </a:extLst>
                </p:cNvPr>
                <p:cNvSpPr>
                  <a:spLocks noRot="1" noChangeAspect="1" noMove="1" noResize="1" noEditPoints="1" noAdjustHandles="1" noChangeArrowheads="1" noChangeShapeType="1" noTextEdit="1"/>
                </p:cNvSpPr>
                <p:nvPr/>
              </p:nvSpPr>
              <p:spPr>
                <a:xfrm>
                  <a:off x="5568401" y="2504348"/>
                  <a:ext cx="847898" cy="847898"/>
                </a:xfrm>
                <a:prstGeom prst="ellipse">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200E5127-3DA9-4E06-A16E-F8698BAC3774}"/>
                    </a:ext>
                  </a:extLst>
                </p:cNvPr>
                <p:cNvSpPr/>
                <p:nvPr/>
              </p:nvSpPr>
              <p:spPr>
                <a:xfrm>
                  <a:off x="2812473" y="549467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8" name="Oval 7">
                  <a:extLst>
                    <a:ext uri="{FF2B5EF4-FFF2-40B4-BE49-F238E27FC236}">
                      <a16:creationId xmlns:a16="http://schemas.microsoft.com/office/drawing/2014/main" id="{200E5127-3DA9-4E06-A16E-F8698BAC3774}"/>
                    </a:ext>
                  </a:extLst>
                </p:cNvPr>
                <p:cNvSpPr>
                  <a:spLocks noRot="1" noChangeAspect="1" noMove="1" noResize="1" noEditPoints="1" noAdjustHandles="1" noChangeArrowheads="1" noChangeShapeType="1" noTextEdit="1"/>
                </p:cNvSpPr>
                <p:nvPr/>
              </p:nvSpPr>
              <p:spPr>
                <a:xfrm>
                  <a:off x="2812473" y="5494673"/>
                  <a:ext cx="847898" cy="847898"/>
                </a:xfrm>
                <a:prstGeom prst="ellips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D58EFDAE-3665-40AF-8006-B79C10B06820}"/>
                    </a:ext>
                  </a:extLst>
                </p:cNvPr>
                <p:cNvSpPr/>
                <p:nvPr/>
              </p:nvSpPr>
              <p:spPr>
                <a:xfrm>
                  <a:off x="4031673" y="427547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9" name="Oval 8">
                  <a:extLst>
                    <a:ext uri="{FF2B5EF4-FFF2-40B4-BE49-F238E27FC236}">
                      <a16:creationId xmlns:a16="http://schemas.microsoft.com/office/drawing/2014/main" id="{D58EFDAE-3665-40AF-8006-B79C10B06820}"/>
                    </a:ext>
                  </a:extLst>
                </p:cNvPr>
                <p:cNvSpPr>
                  <a:spLocks noRot="1" noChangeAspect="1" noMove="1" noResize="1" noEditPoints="1" noAdjustHandles="1" noChangeArrowheads="1" noChangeShapeType="1" noTextEdit="1"/>
                </p:cNvSpPr>
                <p:nvPr/>
              </p:nvSpPr>
              <p:spPr>
                <a:xfrm>
                  <a:off x="4031673" y="4275473"/>
                  <a:ext cx="847898" cy="847898"/>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EBDFAB86-BCEB-45C9-991B-3A028C484795}"/>
                    </a:ext>
                  </a:extLst>
                </p:cNvPr>
                <p:cNvSpPr/>
                <p:nvPr/>
              </p:nvSpPr>
              <p:spPr>
                <a:xfrm>
                  <a:off x="4031673" y="2928297"/>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10" name="Oval 9">
                  <a:extLst>
                    <a:ext uri="{FF2B5EF4-FFF2-40B4-BE49-F238E27FC236}">
                      <a16:creationId xmlns:a16="http://schemas.microsoft.com/office/drawing/2014/main" id="{EBDFAB86-BCEB-45C9-991B-3A028C484795}"/>
                    </a:ext>
                  </a:extLst>
                </p:cNvPr>
                <p:cNvSpPr>
                  <a:spLocks noRot="1" noChangeAspect="1" noMove="1" noResize="1" noEditPoints="1" noAdjustHandles="1" noChangeArrowheads="1" noChangeShapeType="1" noTextEdit="1"/>
                </p:cNvSpPr>
                <p:nvPr/>
              </p:nvSpPr>
              <p:spPr>
                <a:xfrm>
                  <a:off x="4031673" y="2928297"/>
                  <a:ext cx="847898" cy="847898"/>
                </a:xfrm>
                <a:prstGeom prst="ellipse">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FC2B05F9-9761-4D39-918B-D24AD638F24E}"/>
                </a:ext>
              </a:extLst>
            </p:cNvPr>
            <p:cNvCxnSpPr>
              <a:cxnSpLocks/>
              <a:stCxn id="4" idx="3"/>
              <a:endCxn id="6" idx="0"/>
            </p:cNvCxnSpPr>
            <p:nvPr/>
          </p:nvCxnSpPr>
          <p:spPr>
            <a:xfrm flipH="1">
              <a:off x="2255520" y="2360759"/>
              <a:ext cx="686667"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98D8-1BD2-4FD4-AFC3-84B3C455DC7E}"/>
                </a:ext>
              </a:extLst>
            </p:cNvPr>
            <p:cNvCxnSpPr>
              <a:cxnSpLocks/>
              <a:stCxn id="6" idx="4"/>
              <a:endCxn id="5" idx="0"/>
            </p:cNvCxnSpPr>
            <p:nvPr/>
          </p:nvCxnSpPr>
          <p:spPr>
            <a:xfrm>
              <a:off x="2255520" y="3776195"/>
              <a:ext cx="0" cy="763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AAEB56-6770-47C3-8E24-2C351D1AA17E}"/>
                </a:ext>
              </a:extLst>
            </p:cNvPr>
            <p:cNvCxnSpPr>
              <a:cxnSpLocks/>
              <a:stCxn id="5" idx="5"/>
              <a:endCxn id="8" idx="1"/>
            </p:cNvCxnSpPr>
            <p:nvPr/>
          </p:nvCxnSpPr>
          <p:spPr>
            <a:xfrm>
              <a:off x="2555297" y="5263544"/>
              <a:ext cx="381348" cy="355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265DF6-C369-4750-9327-AFE1D534A1BC}"/>
                </a:ext>
              </a:extLst>
            </p:cNvPr>
            <p:cNvCxnSpPr>
              <a:cxnSpLocks/>
              <a:endCxn id="9" idx="3"/>
            </p:cNvCxnSpPr>
            <p:nvPr/>
          </p:nvCxnSpPr>
          <p:spPr>
            <a:xfrm flipV="1">
              <a:off x="3544297" y="4999199"/>
              <a:ext cx="611548" cy="619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13B07C-1EFB-4430-A27E-267084D6BF90}"/>
                </a:ext>
              </a:extLst>
            </p:cNvPr>
            <p:cNvCxnSpPr>
              <a:cxnSpLocks/>
              <a:stCxn id="9" idx="0"/>
              <a:endCxn id="10" idx="4"/>
            </p:cNvCxnSpPr>
            <p:nvPr/>
          </p:nvCxnSpPr>
          <p:spPr>
            <a:xfrm flipV="1">
              <a:off x="4455622" y="3776195"/>
              <a:ext cx="0" cy="499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D088BC-AA65-4CD3-9BDE-1440B42AE569}"/>
                </a:ext>
              </a:extLst>
            </p:cNvPr>
            <p:cNvCxnSpPr>
              <a:cxnSpLocks/>
              <a:stCxn id="4" idx="6"/>
              <a:endCxn id="7" idx="1"/>
            </p:cNvCxnSpPr>
            <p:nvPr/>
          </p:nvCxnSpPr>
          <p:spPr>
            <a:xfrm>
              <a:off x="3665913" y="2060982"/>
              <a:ext cx="2026660"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8092EA-8601-4A10-A6C3-6730BAE7D652}"/>
                </a:ext>
              </a:extLst>
            </p:cNvPr>
            <p:cNvCxnSpPr>
              <a:cxnSpLocks/>
              <a:stCxn id="10" idx="6"/>
              <a:endCxn id="7" idx="3"/>
            </p:cNvCxnSpPr>
            <p:nvPr/>
          </p:nvCxnSpPr>
          <p:spPr>
            <a:xfrm flipV="1">
              <a:off x="4879571" y="3228074"/>
              <a:ext cx="813002" cy="12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B36B9E-17EF-4CDE-ABB6-BE21FAE80824}"/>
                </a:ext>
              </a:extLst>
            </p:cNvPr>
            <p:cNvCxnSpPr>
              <a:cxnSpLocks/>
              <a:stCxn id="9" idx="7"/>
              <a:endCxn id="7" idx="4"/>
            </p:cNvCxnSpPr>
            <p:nvPr/>
          </p:nvCxnSpPr>
          <p:spPr>
            <a:xfrm flipV="1">
              <a:off x="4755399" y="3352246"/>
              <a:ext cx="1236951" cy="1047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5C6FEB-5B39-4D28-8864-62EBB53353E4}"/>
                </a:ext>
              </a:extLst>
            </p:cNvPr>
            <p:cNvCxnSpPr>
              <a:cxnSpLocks/>
              <a:stCxn id="6" idx="6"/>
              <a:endCxn id="10" idx="2"/>
            </p:cNvCxnSpPr>
            <p:nvPr/>
          </p:nvCxnSpPr>
          <p:spPr>
            <a:xfrm>
              <a:off x="2679469" y="3352246"/>
              <a:ext cx="1352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E76A10-E89A-488D-9D40-2A1AEC85C33D}"/>
                </a:ext>
              </a:extLst>
            </p:cNvPr>
            <p:cNvCxnSpPr>
              <a:cxnSpLocks/>
              <a:stCxn id="4" idx="5"/>
              <a:endCxn id="10" idx="0"/>
            </p:cNvCxnSpPr>
            <p:nvPr/>
          </p:nvCxnSpPr>
          <p:spPr>
            <a:xfrm>
              <a:off x="3541741" y="2360759"/>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C3A54634-3209-42F5-84E7-985F903562F1}"/>
              </a:ext>
            </a:extLst>
          </p:cNvPr>
          <p:cNvGrpSpPr/>
          <p:nvPr/>
        </p:nvGrpSpPr>
        <p:grpSpPr>
          <a:xfrm>
            <a:off x="6712875" y="1466869"/>
            <a:ext cx="4584728" cy="4705538"/>
            <a:chOff x="6712875" y="1466869"/>
            <a:chExt cx="4584728" cy="4705538"/>
          </a:xfrm>
        </p:grpSpPr>
        <mc:AlternateContent xmlns:mc="http://schemas.openxmlformats.org/markup-compatibility/2006">
          <mc:Choice xmlns:a14="http://schemas.microsoft.com/office/drawing/2010/main" Requires="a14">
            <p:sp>
              <p:nvSpPr>
                <p:cNvPr id="51" name="Oval 50">
                  <a:extLst>
                    <a:ext uri="{FF2B5EF4-FFF2-40B4-BE49-F238E27FC236}">
                      <a16:creationId xmlns:a16="http://schemas.microsoft.com/office/drawing/2014/main" id="{6923F23A-CD84-4313-B676-D3D397EC0995}"/>
                    </a:ext>
                  </a:extLst>
                </p:cNvPr>
                <p:cNvSpPr/>
                <p:nvPr/>
              </p:nvSpPr>
              <p:spPr>
                <a:xfrm>
                  <a:off x="7699319" y="146686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1" name="Oval 50">
                  <a:extLst>
                    <a:ext uri="{FF2B5EF4-FFF2-40B4-BE49-F238E27FC236}">
                      <a16:creationId xmlns:a16="http://schemas.microsoft.com/office/drawing/2014/main" id="{6923F23A-CD84-4313-B676-D3D397EC0995}"/>
                    </a:ext>
                  </a:extLst>
                </p:cNvPr>
                <p:cNvSpPr>
                  <a:spLocks noRot="1" noChangeAspect="1" noMove="1" noResize="1" noEditPoints="1" noAdjustHandles="1" noChangeArrowheads="1" noChangeShapeType="1" noTextEdit="1"/>
                </p:cNvSpPr>
                <p:nvPr/>
              </p:nvSpPr>
              <p:spPr>
                <a:xfrm>
                  <a:off x="7699319" y="1466869"/>
                  <a:ext cx="847898" cy="847898"/>
                </a:xfrm>
                <a:prstGeom prst="ellips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Oval 51">
                  <a:extLst>
                    <a:ext uri="{FF2B5EF4-FFF2-40B4-BE49-F238E27FC236}">
                      <a16:creationId xmlns:a16="http://schemas.microsoft.com/office/drawing/2014/main" id="{06DA2FE6-C8A9-4E8B-BAD1-F306E7527555}"/>
                    </a:ext>
                  </a:extLst>
                </p:cNvPr>
                <p:cNvSpPr/>
                <p:nvPr/>
              </p:nvSpPr>
              <p:spPr>
                <a:xfrm>
                  <a:off x="6712875" y="436965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2" name="Oval 51">
                  <a:extLst>
                    <a:ext uri="{FF2B5EF4-FFF2-40B4-BE49-F238E27FC236}">
                      <a16:creationId xmlns:a16="http://schemas.microsoft.com/office/drawing/2014/main" id="{06DA2FE6-C8A9-4E8B-BAD1-F306E7527555}"/>
                    </a:ext>
                  </a:extLst>
                </p:cNvPr>
                <p:cNvSpPr>
                  <a:spLocks noRot="1" noChangeAspect="1" noMove="1" noResize="1" noEditPoints="1" noAdjustHandles="1" noChangeArrowheads="1" noChangeShapeType="1" noTextEdit="1"/>
                </p:cNvSpPr>
                <p:nvPr/>
              </p:nvSpPr>
              <p:spPr>
                <a:xfrm>
                  <a:off x="6712875" y="4369654"/>
                  <a:ext cx="847898" cy="847898"/>
                </a:xfrm>
                <a:prstGeom prst="ellips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Oval 52">
                  <a:extLst>
                    <a:ext uri="{FF2B5EF4-FFF2-40B4-BE49-F238E27FC236}">
                      <a16:creationId xmlns:a16="http://schemas.microsoft.com/office/drawing/2014/main" id="{00952F60-2167-4AE7-B3DC-8BD1400ABC36}"/>
                    </a:ext>
                  </a:extLst>
                </p:cNvPr>
                <p:cNvSpPr/>
                <p:nvPr/>
              </p:nvSpPr>
              <p:spPr>
                <a:xfrm>
                  <a:off x="6712875"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53" name="Oval 52">
                  <a:extLst>
                    <a:ext uri="{FF2B5EF4-FFF2-40B4-BE49-F238E27FC236}">
                      <a16:creationId xmlns:a16="http://schemas.microsoft.com/office/drawing/2014/main" id="{00952F60-2167-4AE7-B3DC-8BD1400ABC36}"/>
                    </a:ext>
                  </a:extLst>
                </p:cNvPr>
                <p:cNvSpPr>
                  <a:spLocks noRot="1" noChangeAspect="1" noMove="1" noResize="1" noEditPoints="1" noAdjustHandles="1" noChangeArrowheads="1" noChangeShapeType="1" noTextEdit="1"/>
                </p:cNvSpPr>
                <p:nvPr/>
              </p:nvSpPr>
              <p:spPr>
                <a:xfrm>
                  <a:off x="6712875" y="2758133"/>
                  <a:ext cx="847898" cy="847898"/>
                </a:xfrm>
                <a:prstGeom prst="ellips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Oval 53">
                  <a:extLst>
                    <a:ext uri="{FF2B5EF4-FFF2-40B4-BE49-F238E27FC236}">
                      <a16:creationId xmlns:a16="http://schemas.microsoft.com/office/drawing/2014/main" id="{4DF18DC9-EB90-446B-8309-D131C010CAE1}"/>
                    </a:ext>
                  </a:extLst>
                </p:cNvPr>
                <p:cNvSpPr/>
                <p:nvPr/>
              </p:nvSpPr>
              <p:spPr>
                <a:xfrm>
                  <a:off x="10449705" y="233418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54" name="Oval 53">
                  <a:extLst>
                    <a:ext uri="{FF2B5EF4-FFF2-40B4-BE49-F238E27FC236}">
                      <a16:creationId xmlns:a16="http://schemas.microsoft.com/office/drawing/2014/main" id="{4DF18DC9-EB90-446B-8309-D131C010CAE1}"/>
                    </a:ext>
                  </a:extLst>
                </p:cNvPr>
                <p:cNvSpPr>
                  <a:spLocks noRot="1" noChangeAspect="1" noMove="1" noResize="1" noEditPoints="1" noAdjustHandles="1" noChangeArrowheads="1" noChangeShapeType="1" noTextEdit="1"/>
                </p:cNvSpPr>
                <p:nvPr/>
              </p:nvSpPr>
              <p:spPr>
                <a:xfrm>
                  <a:off x="10449705" y="2334184"/>
                  <a:ext cx="847898" cy="847898"/>
                </a:xfrm>
                <a:prstGeom prst="ellips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Oval 54">
                  <a:extLst>
                    <a:ext uri="{FF2B5EF4-FFF2-40B4-BE49-F238E27FC236}">
                      <a16:creationId xmlns:a16="http://schemas.microsoft.com/office/drawing/2014/main" id="{5FFC017F-A8C3-4FE4-ACB2-D937046FFD35}"/>
                    </a:ext>
                  </a:extLst>
                </p:cNvPr>
                <p:cNvSpPr/>
                <p:nvPr/>
              </p:nvSpPr>
              <p:spPr>
                <a:xfrm>
                  <a:off x="7693777" y="53245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55" name="Oval 54">
                  <a:extLst>
                    <a:ext uri="{FF2B5EF4-FFF2-40B4-BE49-F238E27FC236}">
                      <a16:creationId xmlns:a16="http://schemas.microsoft.com/office/drawing/2014/main" id="{5FFC017F-A8C3-4FE4-ACB2-D937046FFD35}"/>
                    </a:ext>
                  </a:extLst>
                </p:cNvPr>
                <p:cNvSpPr>
                  <a:spLocks noRot="1" noChangeAspect="1" noMove="1" noResize="1" noEditPoints="1" noAdjustHandles="1" noChangeArrowheads="1" noChangeShapeType="1" noTextEdit="1"/>
                </p:cNvSpPr>
                <p:nvPr/>
              </p:nvSpPr>
              <p:spPr>
                <a:xfrm>
                  <a:off x="7693777" y="5324509"/>
                  <a:ext cx="847898" cy="847898"/>
                </a:xfrm>
                <a:prstGeom prst="ellipse">
                  <a:avLst/>
                </a:prstGeom>
                <a:blipFill>
                  <a:blip r:embed="rId1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Oval 55">
                  <a:extLst>
                    <a:ext uri="{FF2B5EF4-FFF2-40B4-BE49-F238E27FC236}">
                      <a16:creationId xmlns:a16="http://schemas.microsoft.com/office/drawing/2014/main" id="{813F5527-A29B-4B8E-B334-D60550B9F623}"/>
                    </a:ext>
                  </a:extLst>
                </p:cNvPr>
                <p:cNvSpPr/>
                <p:nvPr/>
              </p:nvSpPr>
              <p:spPr>
                <a:xfrm>
                  <a:off x="8912977" y="41053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56" name="Oval 55">
                  <a:extLst>
                    <a:ext uri="{FF2B5EF4-FFF2-40B4-BE49-F238E27FC236}">
                      <a16:creationId xmlns:a16="http://schemas.microsoft.com/office/drawing/2014/main" id="{813F5527-A29B-4B8E-B334-D60550B9F623}"/>
                    </a:ext>
                  </a:extLst>
                </p:cNvPr>
                <p:cNvSpPr>
                  <a:spLocks noRot="1" noChangeAspect="1" noMove="1" noResize="1" noEditPoints="1" noAdjustHandles="1" noChangeArrowheads="1" noChangeShapeType="1" noTextEdit="1"/>
                </p:cNvSpPr>
                <p:nvPr/>
              </p:nvSpPr>
              <p:spPr>
                <a:xfrm>
                  <a:off x="8912977" y="4105309"/>
                  <a:ext cx="847898" cy="847898"/>
                </a:xfrm>
                <a:prstGeom prst="ellipse">
                  <a:avLst/>
                </a:prstGeom>
                <a:blipFill>
                  <a:blip r:embed="rId1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Oval 56">
                  <a:extLst>
                    <a:ext uri="{FF2B5EF4-FFF2-40B4-BE49-F238E27FC236}">
                      <a16:creationId xmlns:a16="http://schemas.microsoft.com/office/drawing/2014/main" id="{71F28548-EDCB-48B7-BCF9-5E850628F251}"/>
                    </a:ext>
                  </a:extLst>
                </p:cNvPr>
                <p:cNvSpPr/>
                <p:nvPr/>
              </p:nvSpPr>
              <p:spPr>
                <a:xfrm>
                  <a:off x="8912977"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57" name="Oval 56">
                  <a:extLst>
                    <a:ext uri="{FF2B5EF4-FFF2-40B4-BE49-F238E27FC236}">
                      <a16:creationId xmlns:a16="http://schemas.microsoft.com/office/drawing/2014/main" id="{71F28548-EDCB-48B7-BCF9-5E850628F251}"/>
                    </a:ext>
                  </a:extLst>
                </p:cNvPr>
                <p:cNvSpPr>
                  <a:spLocks noRot="1" noChangeAspect="1" noMove="1" noResize="1" noEditPoints="1" noAdjustHandles="1" noChangeArrowheads="1" noChangeShapeType="1" noTextEdit="1"/>
                </p:cNvSpPr>
                <p:nvPr/>
              </p:nvSpPr>
              <p:spPr>
                <a:xfrm>
                  <a:off x="8912977" y="2758133"/>
                  <a:ext cx="847898" cy="847898"/>
                </a:xfrm>
                <a:prstGeom prst="ellipse">
                  <a:avLst/>
                </a:prstGeom>
                <a:blipFill>
                  <a:blip r:embed="rId15"/>
                  <a:stretch>
                    <a:fillRect/>
                  </a:stretch>
                </a:blipFill>
                <a:ln w="28575">
                  <a:solidFill>
                    <a:schemeClr val="tx1"/>
                  </a:solidFill>
                </a:ln>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40637134-E1FF-4CB5-8721-B2CB5D09BCFF}"/>
                </a:ext>
              </a:extLst>
            </p:cNvPr>
            <p:cNvCxnSpPr>
              <a:cxnSpLocks/>
              <a:stCxn id="51" idx="3"/>
              <a:endCxn id="53" idx="0"/>
            </p:cNvCxnSpPr>
            <p:nvPr/>
          </p:nvCxnSpPr>
          <p:spPr>
            <a:xfrm flipH="1">
              <a:off x="7136824" y="2190595"/>
              <a:ext cx="686667"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B1C337-EEF7-4953-A9FB-4629A5698AA1}"/>
                </a:ext>
              </a:extLst>
            </p:cNvPr>
            <p:cNvCxnSpPr>
              <a:cxnSpLocks/>
              <a:stCxn id="53" idx="4"/>
              <a:endCxn id="52" idx="0"/>
            </p:cNvCxnSpPr>
            <p:nvPr/>
          </p:nvCxnSpPr>
          <p:spPr>
            <a:xfrm>
              <a:off x="7136824" y="3606031"/>
              <a:ext cx="0" cy="763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F04BBC-4733-4449-8A82-65A0ABCF49A8}"/>
                </a:ext>
              </a:extLst>
            </p:cNvPr>
            <p:cNvCxnSpPr>
              <a:cxnSpLocks/>
              <a:stCxn id="52" idx="5"/>
              <a:endCxn id="55" idx="1"/>
            </p:cNvCxnSpPr>
            <p:nvPr/>
          </p:nvCxnSpPr>
          <p:spPr>
            <a:xfrm>
              <a:off x="7436601" y="5093380"/>
              <a:ext cx="381348" cy="355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F978C0-AF18-4180-BD23-C454695A38E2}"/>
                </a:ext>
              </a:extLst>
            </p:cNvPr>
            <p:cNvCxnSpPr>
              <a:cxnSpLocks/>
              <a:endCxn id="56" idx="3"/>
            </p:cNvCxnSpPr>
            <p:nvPr/>
          </p:nvCxnSpPr>
          <p:spPr>
            <a:xfrm flipV="1">
              <a:off x="8425601" y="4829035"/>
              <a:ext cx="611548" cy="619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DD518F-3E1D-47D1-9F36-191EEBE31F91}"/>
                </a:ext>
              </a:extLst>
            </p:cNvPr>
            <p:cNvCxnSpPr>
              <a:cxnSpLocks/>
              <a:stCxn id="51" idx="6"/>
              <a:endCxn id="54" idx="1"/>
            </p:cNvCxnSpPr>
            <p:nvPr/>
          </p:nvCxnSpPr>
          <p:spPr>
            <a:xfrm>
              <a:off x="8547217" y="1890818"/>
              <a:ext cx="2026660"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92FADEC-9ABC-4CE1-9B50-56E544FB6188}"/>
                </a:ext>
              </a:extLst>
            </p:cNvPr>
            <p:cNvCxnSpPr>
              <a:cxnSpLocks/>
              <a:stCxn id="57" idx="6"/>
              <a:endCxn id="54" idx="3"/>
            </p:cNvCxnSpPr>
            <p:nvPr/>
          </p:nvCxnSpPr>
          <p:spPr>
            <a:xfrm flipV="1">
              <a:off x="9760875" y="3057910"/>
              <a:ext cx="813002" cy="12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79E524-1E53-4A35-B093-A5F76466ADBF}"/>
                </a:ext>
              </a:extLst>
            </p:cNvPr>
            <p:cNvCxnSpPr>
              <a:cxnSpLocks/>
              <a:stCxn id="56" idx="7"/>
              <a:endCxn id="54" idx="4"/>
            </p:cNvCxnSpPr>
            <p:nvPr/>
          </p:nvCxnSpPr>
          <p:spPr>
            <a:xfrm flipV="1">
              <a:off x="9636703" y="3182082"/>
              <a:ext cx="1236951" cy="1047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F742AC-1612-4D72-88B3-9743D4B11988}"/>
                </a:ext>
              </a:extLst>
            </p:cNvPr>
            <p:cNvCxnSpPr>
              <a:cxnSpLocks/>
              <a:stCxn id="51" idx="5"/>
              <a:endCxn id="57" idx="0"/>
            </p:cNvCxnSpPr>
            <p:nvPr/>
          </p:nvCxnSpPr>
          <p:spPr>
            <a:xfrm>
              <a:off x="8423045" y="2190595"/>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81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E5A1-9CC9-4036-8CAC-FB1C9BF54747}"/>
              </a:ext>
            </a:extLst>
          </p:cNvPr>
          <p:cNvSpPr>
            <a:spLocks noGrp="1"/>
          </p:cNvSpPr>
          <p:nvPr>
            <p:ph type="title"/>
          </p:nvPr>
        </p:nvSpPr>
        <p:spPr/>
        <p:txBody>
          <a:bodyPr/>
          <a:lstStyle/>
          <a:p>
            <a:r>
              <a:rPr lang="en-US" dirty="0"/>
              <a:t>Examples</a:t>
            </a:r>
          </a:p>
        </p:txBody>
      </p:sp>
      <p:grpSp>
        <p:nvGrpSpPr>
          <p:cNvPr id="69" name="Group 68">
            <a:extLst>
              <a:ext uri="{FF2B5EF4-FFF2-40B4-BE49-F238E27FC236}">
                <a16:creationId xmlns:a16="http://schemas.microsoft.com/office/drawing/2014/main" id="{49265CEC-2A3C-473E-AA5E-B83AE5C5CCF6}"/>
              </a:ext>
            </a:extLst>
          </p:cNvPr>
          <p:cNvGrpSpPr/>
          <p:nvPr/>
        </p:nvGrpSpPr>
        <p:grpSpPr>
          <a:xfrm>
            <a:off x="1045544" y="1553906"/>
            <a:ext cx="4584728" cy="4705538"/>
            <a:chOff x="1831571" y="1637033"/>
            <a:chExt cx="4584728" cy="4705538"/>
          </a:xfrm>
        </p:grpSpPr>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9DE4D2FB-E1A1-4430-B949-87CFA3D6B7D4}"/>
                    </a:ext>
                  </a:extLst>
                </p:cNvPr>
                <p:cNvSpPr/>
                <p:nvPr/>
              </p:nvSpPr>
              <p:spPr>
                <a:xfrm>
                  <a:off x="2818015" y="16370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4" name="Oval 3">
                  <a:extLst>
                    <a:ext uri="{FF2B5EF4-FFF2-40B4-BE49-F238E27FC236}">
                      <a16:creationId xmlns:a16="http://schemas.microsoft.com/office/drawing/2014/main" id="{9DE4D2FB-E1A1-4430-B949-87CFA3D6B7D4}"/>
                    </a:ext>
                  </a:extLst>
                </p:cNvPr>
                <p:cNvSpPr>
                  <a:spLocks noRot="1" noChangeAspect="1" noMove="1" noResize="1" noEditPoints="1" noAdjustHandles="1" noChangeArrowheads="1" noChangeShapeType="1" noTextEdit="1"/>
                </p:cNvSpPr>
                <p:nvPr/>
              </p:nvSpPr>
              <p:spPr>
                <a:xfrm>
                  <a:off x="2818015" y="1637033"/>
                  <a:ext cx="847898" cy="847898"/>
                </a:xfrm>
                <a:prstGeom prst="ellipse">
                  <a:avLst/>
                </a:prstGeom>
                <a:blipFill>
                  <a:blip r:embed="rId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5A4D8F5-D3EA-4237-AA51-9876CEF61725}"/>
                    </a:ext>
                  </a:extLst>
                </p:cNvPr>
                <p:cNvSpPr/>
                <p:nvPr/>
              </p:nvSpPr>
              <p:spPr>
                <a:xfrm>
                  <a:off x="1831571" y="4539818"/>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 name="Oval 4">
                  <a:extLst>
                    <a:ext uri="{FF2B5EF4-FFF2-40B4-BE49-F238E27FC236}">
                      <a16:creationId xmlns:a16="http://schemas.microsoft.com/office/drawing/2014/main" id="{E5A4D8F5-D3EA-4237-AA51-9876CEF61725}"/>
                    </a:ext>
                  </a:extLst>
                </p:cNvPr>
                <p:cNvSpPr>
                  <a:spLocks noRot="1" noChangeAspect="1" noMove="1" noResize="1" noEditPoints="1" noAdjustHandles="1" noChangeArrowheads="1" noChangeShapeType="1" noTextEdit="1"/>
                </p:cNvSpPr>
                <p:nvPr/>
              </p:nvSpPr>
              <p:spPr>
                <a:xfrm>
                  <a:off x="1831571" y="4539818"/>
                  <a:ext cx="847898" cy="847898"/>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A33F3719-E7DF-4165-A0A3-662625BEEA48}"/>
                    </a:ext>
                  </a:extLst>
                </p:cNvPr>
                <p:cNvSpPr/>
                <p:nvPr/>
              </p:nvSpPr>
              <p:spPr>
                <a:xfrm>
                  <a:off x="1831571" y="2928297"/>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6" name="Oval 5">
                  <a:extLst>
                    <a:ext uri="{FF2B5EF4-FFF2-40B4-BE49-F238E27FC236}">
                      <a16:creationId xmlns:a16="http://schemas.microsoft.com/office/drawing/2014/main" id="{A33F3719-E7DF-4165-A0A3-662625BEEA48}"/>
                    </a:ext>
                  </a:extLst>
                </p:cNvPr>
                <p:cNvSpPr>
                  <a:spLocks noRot="1" noChangeAspect="1" noMove="1" noResize="1" noEditPoints="1" noAdjustHandles="1" noChangeArrowheads="1" noChangeShapeType="1" noTextEdit="1"/>
                </p:cNvSpPr>
                <p:nvPr/>
              </p:nvSpPr>
              <p:spPr>
                <a:xfrm>
                  <a:off x="1831571" y="2928297"/>
                  <a:ext cx="847898" cy="847898"/>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008E8B15-CD3E-427E-8EC3-65ADCE4DD7E8}"/>
                    </a:ext>
                  </a:extLst>
                </p:cNvPr>
                <p:cNvSpPr/>
                <p:nvPr/>
              </p:nvSpPr>
              <p:spPr>
                <a:xfrm>
                  <a:off x="5568401" y="2504348"/>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7" name="Oval 6">
                  <a:extLst>
                    <a:ext uri="{FF2B5EF4-FFF2-40B4-BE49-F238E27FC236}">
                      <a16:creationId xmlns:a16="http://schemas.microsoft.com/office/drawing/2014/main" id="{008E8B15-CD3E-427E-8EC3-65ADCE4DD7E8}"/>
                    </a:ext>
                  </a:extLst>
                </p:cNvPr>
                <p:cNvSpPr>
                  <a:spLocks noRot="1" noChangeAspect="1" noMove="1" noResize="1" noEditPoints="1" noAdjustHandles="1" noChangeArrowheads="1" noChangeShapeType="1" noTextEdit="1"/>
                </p:cNvSpPr>
                <p:nvPr/>
              </p:nvSpPr>
              <p:spPr>
                <a:xfrm>
                  <a:off x="5568401" y="2504348"/>
                  <a:ext cx="847898" cy="847898"/>
                </a:xfrm>
                <a:prstGeom prst="ellipse">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200E5127-3DA9-4E06-A16E-F8698BAC3774}"/>
                    </a:ext>
                  </a:extLst>
                </p:cNvPr>
                <p:cNvSpPr/>
                <p:nvPr/>
              </p:nvSpPr>
              <p:spPr>
                <a:xfrm>
                  <a:off x="2812473" y="549467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8" name="Oval 7">
                  <a:extLst>
                    <a:ext uri="{FF2B5EF4-FFF2-40B4-BE49-F238E27FC236}">
                      <a16:creationId xmlns:a16="http://schemas.microsoft.com/office/drawing/2014/main" id="{200E5127-3DA9-4E06-A16E-F8698BAC3774}"/>
                    </a:ext>
                  </a:extLst>
                </p:cNvPr>
                <p:cNvSpPr>
                  <a:spLocks noRot="1" noChangeAspect="1" noMove="1" noResize="1" noEditPoints="1" noAdjustHandles="1" noChangeArrowheads="1" noChangeShapeType="1" noTextEdit="1"/>
                </p:cNvSpPr>
                <p:nvPr/>
              </p:nvSpPr>
              <p:spPr>
                <a:xfrm>
                  <a:off x="2812473" y="5494673"/>
                  <a:ext cx="847898" cy="847898"/>
                </a:xfrm>
                <a:prstGeom prst="ellips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D58EFDAE-3665-40AF-8006-B79C10B06820}"/>
                    </a:ext>
                  </a:extLst>
                </p:cNvPr>
                <p:cNvSpPr/>
                <p:nvPr/>
              </p:nvSpPr>
              <p:spPr>
                <a:xfrm>
                  <a:off x="4031673" y="427547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9" name="Oval 8">
                  <a:extLst>
                    <a:ext uri="{FF2B5EF4-FFF2-40B4-BE49-F238E27FC236}">
                      <a16:creationId xmlns:a16="http://schemas.microsoft.com/office/drawing/2014/main" id="{D58EFDAE-3665-40AF-8006-B79C10B06820}"/>
                    </a:ext>
                  </a:extLst>
                </p:cNvPr>
                <p:cNvSpPr>
                  <a:spLocks noRot="1" noChangeAspect="1" noMove="1" noResize="1" noEditPoints="1" noAdjustHandles="1" noChangeArrowheads="1" noChangeShapeType="1" noTextEdit="1"/>
                </p:cNvSpPr>
                <p:nvPr/>
              </p:nvSpPr>
              <p:spPr>
                <a:xfrm>
                  <a:off x="4031673" y="4275473"/>
                  <a:ext cx="847898" cy="847898"/>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EBDFAB86-BCEB-45C9-991B-3A028C484795}"/>
                    </a:ext>
                  </a:extLst>
                </p:cNvPr>
                <p:cNvSpPr/>
                <p:nvPr/>
              </p:nvSpPr>
              <p:spPr>
                <a:xfrm>
                  <a:off x="4031673" y="2928297"/>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10" name="Oval 9">
                  <a:extLst>
                    <a:ext uri="{FF2B5EF4-FFF2-40B4-BE49-F238E27FC236}">
                      <a16:creationId xmlns:a16="http://schemas.microsoft.com/office/drawing/2014/main" id="{EBDFAB86-BCEB-45C9-991B-3A028C484795}"/>
                    </a:ext>
                  </a:extLst>
                </p:cNvPr>
                <p:cNvSpPr>
                  <a:spLocks noRot="1" noChangeAspect="1" noMove="1" noResize="1" noEditPoints="1" noAdjustHandles="1" noChangeArrowheads="1" noChangeShapeType="1" noTextEdit="1"/>
                </p:cNvSpPr>
                <p:nvPr/>
              </p:nvSpPr>
              <p:spPr>
                <a:xfrm>
                  <a:off x="4031673" y="2928297"/>
                  <a:ext cx="847898" cy="847898"/>
                </a:xfrm>
                <a:prstGeom prst="ellipse">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FC2B05F9-9761-4D39-918B-D24AD638F24E}"/>
                </a:ext>
              </a:extLst>
            </p:cNvPr>
            <p:cNvCxnSpPr>
              <a:cxnSpLocks/>
              <a:stCxn id="4" idx="3"/>
              <a:endCxn id="6" idx="0"/>
            </p:cNvCxnSpPr>
            <p:nvPr/>
          </p:nvCxnSpPr>
          <p:spPr>
            <a:xfrm flipH="1">
              <a:off x="2255520" y="2360759"/>
              <a:ext cx="686667" cy="567538"/>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B6A098D8-1BD2-4FD4-AFC3-84B3C455DC7E}"/>
                </a:ext>
              </a:extLst>
            </p:cNvPr>
            <p:cNvCxnSpPr>
              <a:cxnSpLocks/>
              <a:stCxn id="6" idx="4"/>
              <a:endCxn id="5" idx="0"/>
            </p:cNvCxnSpPr>
            <p:nvPr/>
          </p:nvCxnSpPr>
          <p:spPr>
            <a:xfrm>
              <a:off x="2255520" y="3776195"/>
              <a:ext cx="0" cy="763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AAEB56-6770-47C3-8E24-2C351D1AA17E}"/>
                </a:ext>
              </a:extLst>
            </p:cNvPr>
            <p:cNvCxnSpPr>
              <a:cxnSpLocks/>
              <a:stCxn id="5" idx="5"/>
              <a:endCxn id="8" idx="1"/>
            </p:cNvCxnSpPr>
            <p:nvPr/>
          </p:nvCxnSpPr>
          <p:spPr>
            <a:xfrm>
              <a:off x="2555297" y="5263544"/>
              <a:ext cx="381348" cy="355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265DF6-C369-4750-9327-AFE1D534A1BC}"/>
                </a:ext>
              </a:extLst>
            </p:cNvPr>
            <p:cNvCxnSpPr>
              <a:cxnSpLocks/>
              <a:endCxn id="9" idx="3"/>
            </p:cNvCxnSpPr>
            <p:nvPr/>
          </p:nvCxnSpPr>
          <p:spPr>
            <a:xfrm flipV="1">
              <a:off x="3544297" y="4999199"/>
              <a:ext cx="611548" cy="619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13B07C-1EFB-4430-A27E-267084D6BF90}"/>
                </a:ext>
              </a:extLst>
            </p:cNvPr>
            <p:cNvCxnSpPr>
              <a:cxnSpLocks/>
              <a:stCxn id="9" idx="0"/>
              <a:endCxn id="10" idx="4"/>
            </p:cNvCxnSpPr>
            <p:nvPr/>
          </p:nvCxnSpPr>
          <p:spPr>
            <a:xfrm flipV="1">
              <a:off x="4455622" y="3776195"/>
              <a:ext cx="0" cy="499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D088BC-AA65-4CD3-9BDE-1440B42AE569}"/>
                </a:ext>
              </a:extLst>
            </p:cNvPr>
            <p:cNvCxnSpPr>
              <a:cxnSpLocks/>
              <a:stCxn id="4" idx="6"/>
              <a:endCxn id="7" idx="1"/>
            </p:cNvCxnSpPr>
            <p:nvPr/>
          </p:nvCxnSpPr>
          <p:spPr>
            <a:xfrm>
              <a:off x="3665913" y="2060982"/>
              <a:ext cx="2026660"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8092EA-8601-4A10-A6C3-6730BAE7D652}"/>
                </a:ext>
              </a:extLst>
            </p:cNvPr>
            <p:cNvCxnSpPr>
              <a:cxnSpLocks/>
              <a:stCxn id="10" idx="6"/>
              <a:endCxn id="7" idx="3"/>
            </p:cNvCxnSpPr>
            <p:nvPr/>
          </p:nvCxnSpPr>
          <p:spPr>
            <a:xfrm flipV="1">
              <a:off x="4879571" y="3228074"/>
              <a:ext cx="813002" cy="12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B36B9E-17EF-4CDE-ABB6-BE21FAE80824}"/>
                </a:ext>
              </a:extLst>
            </p:cNvPr>
            <p:cNvCxnSpPr>
              <a:cxnSpLocks/>
              <a:stCxn id="9" idx="7"/>
              <a:endCxn id="7" idx="4"/>
            </p:cNvCxnSpPr>
            <p:nvPr/>
          </p:nvCxnSpPr>
          <p:spPr>
            <a:xfrm flipV="1">
              <a:off x="4755399" y="3352246"/>
              <a:ext cx="1236951" cy="1047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5C6FEB-5B39-4D28-8864-62EBB53353E4}"/>
                </a:ext>
              </a:extLst>
            </p:cNvPr>
            <p:cNvCxnSpPr>
              <a:cxnSpLocks/>
              <a:stCxn id="6" idx="6"/>
              <a:endCxn id="10" idx="2"/>
            </p:cNvCxnSpPr>
            <p:nvPr/>
          </p:nvCxnSpPr>
          <p:spPr>
            <a:xfrm>
              <a:off x="2679469" y="3352246"/>
              <a:ext cx="1352204" cy="0"/>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43" name="Straight Connector 42">
              <a:extLst>
                <a:ext uri="{FF2B5EF4-FFF2-40B4-BE49-F238E27FC236}">
                  <a16:creationId xmlns:a16="http://schemas.microsoft.com/office/drawing/2014/main" id="{34E76A10-E89A-488D-9D40-2A1AEC85C33D}"/>
                </a:ext>
              </a:extLst>
            </p:cNvPr>
            <p:cNvCxnSpPr>
              <a:cxnSpLocks/>
              <a:stCxn id="4" idx="5"/>
              <a:endCxn id="10" idx="0"/>
            </p:cNvCxnSpPr>
            <p:nvPr/>
          </p:nvCxnSpPr>
          <p:spPr>
            <a:xfrm>
              <a:off x="3541741" y="2360759"/>
              <a:ext cx="913881" cy="567538"/>
            </a:xfrm>
            <a:prstGeom prst="line">
              <a:avLst/>
            </a:prstGeom>
            <a:ln w="76200"/>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mc:Choice xmlns:a14="http://schemas.microsoft.com/office/drawing/2010/main" Requires="a14">
          <p:sp>
            <p:nvSpPr>
              <p:cNvPr id="51" name="Oval 50">
                <a:extLst>
                  <a:ext uri="{FF2B5EF4-FFF2-40B4-BE49-F238E27FC236}">
                    <a16:creationId xmlns:a16="http://schemas.microsoft.com/office/drawing/2014/main" id="{6923F23A-CD84-4313-B676-D3D397EC0995}"/>
                  </a:ext>
                </a:extLst>
              </p:cNvPr>
              <p:cNvSpPr/>
              <p:nvPr/>
            </p:nvSpPr>
            <p:spPr>
              <a:xfrm>
                <a:off x="7699319" y="146686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1" name="Oval 50">
                <a:extLst>
                  <a:ext uri="{FF2B5EF4-FFF2-40B4-BE49-F238E27FC236}">
                    <a16:creationId xmlns:a16="http://schemas.microsoft.com/office/drawing/2014/main" id="{6923F23A-CD84-4313-B676-D3D397EC0995}"/>
                  </a:ext>
                </a:extLst>
              </p:cNvPr>
              <p:cNvSpPr>
                <a:spLocks noRot="1" noChangeAspect="1" noMove="1" noResize="1" noEditPoints="1" noAdjustHandles="1" noChangeArrowheads="1" noChangeShapeType="1" noTextEdit="1"/>
              </p:cNvSpPr>
              <p:nvPr/>
            </p:nvSpPr>
            <p:spPr>
              <a:xfrm>
                <a:off x="7699319" y="1466869"/>
                <a:ext cx="847898" cy="847898"/>
              </a:xfrm>
              <a:prstGeom prst="ellips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Oval 51">
                <a:extLst>
                  <a:ext uri="{FF2B5EF4-FFF2-40B4-BE49-F238E27FC236}">
                    <a16:creationId xmlns:a16="http://schemas.microsoft.com/office/drawing/2014/main" id="{06DA2FE6-C8A9-4E8B-BAD1-F306E7527555}"/>
                  </a:ext>
                </a:extLst>
              </p:cNvPr>
              <p:cNvSpPr/>
              <p:nvPr/>
            </p:nvSpPr>
            <p:spPr>
              <a:xfrm>
                <a:off x="6712875" y="436965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2" name="Oval 51">
                <a:extLst>
                  <a:ext uri="{FF2B5EF4-FFF2-40B4-BE49-F238E27FC236}">
                    <a16:creationId xmlns:a16="http://schemas.microsoft.com/office/drawing/2014/main" id="{06DA2FE6-C8A9-4E8B-BAD1-F306E7527555}"/>
                  </a:ext>
                </a:extLst>
              </p:cNvPr>
              <p:cNvSpPr>
                <a:spLocks noRot="1" noChangeAspect="1" noMove="1" noResize="1" noEditPoints="1" noAdjustHandles="1" noChangeArrowheads="1" noChangeShapeType="1" noTextEdit="1"/>
              </p:cNvSpPr>
              <p:nvPr/>
            </p:nvSpPr>
            <p:spPr>
              <a:xfrm>
                <a:off x="6712875" y="4369654"/>
                <a:ext cx="847898" cy="847898"/>
              </a:xfrm>
              <a:prstGeom prst="ellips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Oval 52">
                <a:extLst>
                  <a:ext uri="{FF2B5EF4-FFF2-40B4-BE49-F238E27FC236}">
                    <a16:creationId xmlns:a16="http://schemas.microsoft.com/office/drawing/2014/main" id="{00952F60-2167-4AE7-B3DC-8BD1400ABC36}"/>
                  </a:ext>
                </a:extLst>
              </p:cNvPr>
              <p:cNvSpPr/>
              <p:nvPr/>
            </p:nvSpPr>
            <p:spPr>
              <a:xfrm>
                <a:off x="6712875"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53" name="Oval 52">
                <a:extLst>
                  <a:ext uri="{FF2B5EF4-FFF2-40B4-BE49-F238E27FC236}">
                    <a16:creationId xmlns:a16="http://schemas.microsoft.com/office/drawing/2014/main" id="{00952F60-2167-4AE7-B3DC-8BD1400ABC36}"/>
                  </a:ext>
                </a:extLst>
              </p:cNvPr>
              <p:cNvSpPr>
                <a:spLocks noRot="1" noChangeAspect="1" noMove="1" noResize="1" noEditPoints="1" noAdjustHandles="1" noChangeArrowheads="1" noChangeShapeType="1" noTextEdit="1"/>
              </p:cNvSpPr>
              <p:nvPr/>
            </p:nvSpPr>
            <p:spPr>
              <a:xfrm>
                <a:off x="6712875" y="2758133"/>
                <a:ext cx="847898" cy="847898"/>
              </a:xfrm>
              <a:prstGeom prst="ellips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Oval 53">
                <a:extLst>
                  <a:ext uri="{FF2B5EF4-FFF2-40B4-BE49-F238E27FC236}">
                    <a16:creationId xmlns:a16="http://schemas.microsoft.com/office/drawing/2014/main" id="{4DF18DC9-EB90-446B-8309-D131C010CAE1}"/>
                  </a:ext>
                </a:extLst>
              </p:cNvPr>
              <p:cNvSpPr/>
              <p:nvPr/>
            </p:nvSpPr>
            <p:spPr>
              <a:xfrm>
                <a:off x="10449705" y="233418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54" name="Oval 53">
                <a:extLst>
                  <a:ext uri="{FF2B5EF4-FFF2-40B4-BE49-F238E27FC236}">
                    <a16:creationId xmlns:a16="http://schemas.microsoft.com/office/drawing/2014/main" id="{4DF18DC9-EB90-446B-8309-D131C010CAE1}"/>
                  </a:ext>
                </a:extLst>
              </p:cNvPr>
              <p:cNvSpPr>
                <a:spLocks noRot="1" noChangeAspect="1" noMove="1" noResize="1" noEditPoints="1" noAdjustHandles="1" noChangeArrowheads="1" noChangeShapeType="1" noTextEdit="1"/>
              </p:cNvSpPr>
              <p:nvPr/>
            </p:nvSpPr>
            <p:spPr>
              <a:xfrm>
                <a:off x="10449705" y="2334184"/>
                <a:ext cx="847898" cy="847898"/>
              </a:xfrm>
              <a:prstGeom prst="ellips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Oval 54">
                <a:extLst>
                  <a:ext uri="{FF2B5EF4-FFF2-40B4-BE49-F238E27FC236}">
                    <a16:creationId xmlns:a16="http://schemas.microsoft.com/office/drawing/2014/main" id="{5FFC017F-A8C3-4FE4-ACB2-D937046FFD35}"/>
                  </a:ext>
                </a:extLst>
              </p:cNvPr>
              <p:cNvSpPr/>
              <p:nvPr/>
            </p:nvSpPr>
            <p:spPr>
              <a:xfrm>
                <a:off x="7693777" y="53245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55" name="Oval 54">
                <a:extLst>
                  <a:ext uri="{FF2B5EF4-FFF2-40B4-BE49-F238E27FC236}">
                    <a16:creationId xmlns:a16="http://schemas.microsoft.com/office/drawing/2014/main" id="{5FFC017F-A8C3-4FE4-ACB2-D937046FFD35}"/>
                  </a:ext>
                </a:extLst>
              </p:cNvPr>
              <p:cNvSpPr>
                <a:spLocks noRot="1" noChangeAspect="1" noMove="1" noResize="1" noEditPoints="1" noAdjustHandles="1" noChangeArrowheads="1" noChangeShapeType="1" noTextEdit="1"/>
              </p:cNvSpPr>
              <p:nvPr/>
            </p:nvSpPr>
            <p:spPr>
              <a:xfrm>
                <a:off x="7693777" y="5324509"/>
                <a:ext cx="847898" cy="847898"/>
              </a:xfrm>
              <a:prstGeom prst="ellipse">
                <a:avLst/>
              </a:prstGeom>
              <a:blipFill>
                <a:blip r:embed="rId1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Oval 55">
                <a:extLst>
                  <a:ext uri="{FF2B5EF4-FFF2-40B4-BE49-F238E27FC236}">
                    <a16:creationId xmlns:a16="http://schemas.microsoft.com/office/drawing/2014/main" id="{813F5527-A29B-4B8E-B334-D60550B9F623}"/>
                  </a:ext>
                </a:extLst>
              </p:cNvPr>
              <p:cNvSpPr/>
              <p:nvPr/>
            </p:nvSpPr>
            <p:spPr>
              <a:xfrm>
                <a:off x="8912977" y="41053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56" name="Oval 55">
                <a:extLst>
                  <a:ext uri="{FF2B5EF4-FFF2-40B4-BE49-F238E27FC236}">
                    <a16:creationId xmlns:a16="http://schemas.microsoft.com/office/drawing/2014/main" id="{813F5527-A29B-4B8E-B334-D60550B9F623}"/>
                  </a:ext>
                </a:extLst>
              </p:cNvPr>
              <p:cNvSpPr>
                <a:spLocks noRot="1" noChangeAspect="1" noMove="1" noResize="1" noEditPoints="1" noAdjustHandles="1" noChangeArrowheads="1" noChangeShapeType="1" noTextEdit="1"/>
              </p:cNvSpPr>
              <p:nvPr/>
            </p:nvSpPr>
            <p:spPr>
              <a:xfrm>
                <a:off x="8912977" y="4105309"/>
                <a:ext cx="847898" cy="847898"/>
              </a:xfrm>
              <a:prstGeom prst="ellipse">
                <a:avLst/>
              </a:prstGeom>
              <a:blipFill>
                <a:blip r:embed="rId1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Oval 56">
                <a:extLst>
                  <a:ext uri="{FF2B5EF4-FFF2-40B4-BE49-F238E27FC236}">
                    <a16:creationId xmlns:a16="http://schemas.microsoft.com/office/drawing/2014/main" id="{71F28548-EDCB-48B7-BCF9-5E850628F251}"/>
                  </a:ext>
                </a:extLst>
              </p:cNvPr>
              <p:cNvSpPr/>
              <p:nvPr/>
            </p:nvSpPr>
            <p:spPr>
              <a:xfrm>
                <a:off x="8912977"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57" name="Oval 56">
                <a:extLst>
                  <a:ext uri="{FF2B5EF4-FFF2-40B4-BE49-F238E27FC236}">
                    <a16:creationId xmlns:a16="http://schemas.microsoft.com/office/drawing/2014/main" id="{71F28548-EDCB-48B7-BCF9-5E850628F251}"/>
                  </a:ext>
                </a:extLst>
              </p:cNvPr>
              <p:cNvSpPr>
                <a:spLocks noRot="1" noChangeAspect="1" noMove="1" noResize="1" noEditPoints="1" noAdjustHandles="1" noChangeArrowheads="1" noChangeShapeType="1" noTextEdit="1"/>
              </p:cNvSpPr>
              <p:nvPr/>
            </p:nvSpPr>
            <p:spPr>
              <a:xfrm>
                <a:off x="8912977" y="2758133"/>
                <a:ext cx="847898" cy="847898"/>
              </a:xfrm>
              <a:prstGeom prst="ellipse">
                <a:avLst/>
              </a:prstGeom>
              <a:blipFill>
                <a:blip r:embed="rId15"/>
                <a:stretch>
                  <a:fillRect/>
                </a:stretch>
              </a:blipFill>
              <a:ln w="28575">
                <a:solidFill>
                  <a:schemeClr val="tx1"/>
                </a:solidFill>
              </a:ln>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40637134-E1FF-4CB5-8721-B2CB5D09BCFF}"/>
              </a:ext>
            </a:extLst>
          </p:cNvPr>
          <p:cNvCxnSpPr>
            <a:cxnSpLocks/>
            <a:stCxn id="51" idx="3"/>
            <a:endCxn id="53" idx="0"/>
          </p:cNvCxnSpPr>
          <p:nvPr/>
        </p:nvCxnSpPr>
        <p:spPr>
          <a:xfrm flipH="1">
            <a:off x="7136824" y="2190595"/>
            <a:ext cx="686667" cy="56753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B1C337-EEF7-4953-A9FB-4629A5698AA1}"/>
              </a:ext>
            </a:extLst>
          </p:cNvPr>
          <p:cNvCxnSpPr>
            <a:cxnSpLocks/>
            <a:stCxn id="53" idx="4"/>
            <a:endCxn id="52" idx="0"/>
          </p:cNvCxnSpPr>
          <p:nvPr/>
        </p:nvCxnSpPr>
        <p:spPr>
          <a:xfrm>
            <a:off x="7136824" y="3606031"/>
            <a:ext cx="0" cy="76362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F04BBC-4733-4449-8A82-65A0ABCF49A8}"/>
              </a:ext>
            </a:extLst>
          </p:cNvPr>
          <p:cNvCxnSpPr>
            <a:cxnSpLocks/>
            <a:stCxn id="52" idx="5"/>
            <a:endCxn id="55" idx="1"/>
          </p:cNvCxnSpPr>
          <p:nvPr/>
        </p:nvCxnSpPr>
        <p:spPr>
          <a:xfrm>
            <a:off x="7436601" y="5093380"/>
            <a:ext cx="381348" cy="35530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F978C0-AF18-4180-BD23-C454695A38E2}"/>
              </a:ext>
            </a:extLst>
          </p:cNvPr>
          <p:cNvCxnSpPr>
            <a:cxnSpLocks/>
            <a:endCxn id="56" idx="3"/>
          </p:cNvCxnSpPr>
          <p:nvPr/>
        </p:nvCxnSpPr>
        <p:spPr>
          <a:xfrm flipV="1">
            <a:off x="8425601" y="4829035"/>
            <a:ext cx="611548" cy="61964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DD518F-3E1D-47D1-9F36-191EEBE31F91}"/>
              </a:ext>
            </a:extLst>
          </p:cNvPr>
          <p:cNvCxnSpPr>
            <a:cxnSpLocks/>
            <a:stCxn id="51" idx="6"/>
            <a:endCxn id="54" idx="1"/>
          </p:cNvCxnSpPr>
          <p:nvPr/>
        </p:nvCxnSpPr>
        <p:spPr>
          <a:xfrm>
            <a:off x="8547217" y="1890818"/>
            <a:ext cx="2026660" cy="56753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92FADEC-9ABC-4CE1-9B50-56E544FB6188}"/>
              </a:ext>
            </a:extLst>
          </p:cNvPr>
          <p:cNvCxnSpPr>
            <a:cxnSpLocks/>
            <a:stCxn id="57" idx="6"/>
            <a:endCxn id="54" idx="3"/>
          </p:cNvCxnSpPr>
          <p:nvPr/>
        </p:nvCxnSpPr>
        <p:spPr>
          <a:xfrm flipV="1">
            <a:off x="9760875" y="3057910"/>
            <a:ext cx="813002" cy="12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79E524-1E53-4A35-B093-A5F76466ADBF}"/>
              </a:ext>
            </a:extLst>
          </p:cNvPr>
          <p:cNvCxnSpPr>
            <a:cxnSpLocks/>
            <a:stCxn id="56" idx="7"/>
            <a:endCxn id="54" idx="4"/>
          </p:cNvCxnSpPr>
          <p:nvPr/>
        </p:nvCxnSpPr>
        <p:spPr>
          <a:xfrm flipV="1">
            <a:off x="9636703" y="3182082"/>
            <a:ext cx="1236951" cy="104739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F742AC-1612-4D72-88B3-9743D4B11988}"/>
              </a:ext>
            </a:extLst>
          </p:cNvPr>
          <p:cNvCxnSpPr>
            <a:cxnSpLocks/>
            <a:stCxn id="51" idx="5"/>
            <a:endCxn id="57" idx="0"/>
          </p:cNvCxnSpPr>
          <p:nvPr/>
        </p:nvCxnSpPr>
        <p:spPr>
          <a:xfrm>
            <a:off x="8423045" y="2190595"/>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75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DCB5-C72B-4211-9CFF-6F7E01A113A5}"/>
              </a:ext>
            </a:extLst>
          </p:cNvPr>
          <p:cNvSpPr>
            <a:spLocks noGrp="1"/>
          </p:cNvSpPr>
          <p:nvPr>
            <p:ph type="title"/>
          </p:nvPr>
        </p:nvSpPr>
        <p:spPr/>
        <p:txBody>
          <a:bodyPr/>
          <a:lstStyle/>
          <a:p>
            <a:r>
              <a:rPr lang="en-US" dirty="0"/>
              <a:t>Brute Force/Baseline</a:t>
            </a:r>
          </a:p>
        </p:txBody>
      </p:sp>
      <p:sp>
        <p:nvSpPr>
          <p:cNvPr id="3" name="Content Placeholder 2">
            <a:extLst>
              <a:ext uri="{FF2B5EF4-FFF2-40B4-BE49-F238E27FC236}">
                <a16:creationId xmlns:a16="http://schemas.microsoft.com/office/drawing/2014/main" id="{59FEC46F-535F-4BD0-BD7B-DFC646F4959B}"/>
              </a:ext>
            </a:extLst>
          </p:cNvPr>
          <p:cNvSpPr>
            <a:spLocks noGrp="1"/>
          </p:cNvSpPr>
          <p:nvPr>
            <p:ph idx="1"/>
          </p:nvPr>
        </p:nvSpPr>
        <p:spPr/>
        <p:txBody>
          <a:bodyPr>
            <a:normAutofit/>
          </a:bodyPr>
          <a:lstStyle/>
          <a:p>
            <a:r>
              <a:rPr lang="en-US" dirty="0"/>
              <a:t>Come up with an algorithm </a:t>
            </a:r>
            <a:r>
              <a:rPr lang="en-US" b="1" dirty="0"/>
              <a:t>any algorithm </a:t>
            </a:r>
            <a:r>
              <a:rPr lang="en-US" dirty="0"/>
              <a:t>that works. </a:t>
            </a:r>
          </a:p>
          <a:p>
            <a:endParaRPr lang="en-US" b="1" dirty="0"/>
          </a:p>
          <a:p>
            <a:r>
              <a:rPr lang="en-US" b="1" dirty="0"/>
              <a:t>Benefit 1: </a:t>
            </a:r>
            <a:r>
              <a:rPr lang="en-US" dirty="0"/>
              <a:t>Sometimes you can improve the efficiency until you get a working algorithm (especially the case with DP!)</a:t>
            </a:r>
          </a:p>
          <a:p>
            <a:endParaRPr lang="en-US" b="1" dirty="0"/>
          </a:p>
          <a:p>
            <a:r>
              <a:rPr lang="en-US" b="1" dirty="0"/>
              <a:t>Benefit 2: </a:t>
            </a:r>
            <a:r>
              <a:rPr lang="en-US" dirty="0"/>
              <a:t>Stress reduction.</a:t>
            </a:r>
          </a:p>
          <a:p>
            <a:r>
              <a:rPr lang="en-US" dirty="0"/>
              <a:t>You have something. Put it in your back pocket. Worst case, you’re writing something down.</a:t>
            </a:r>
          </a:p>
        </p:txBody>
      </p:sp>
    </p:spTree>
    <p:extLst>
      <p:ext uri="{BB962C8B-B14F-4D97-AF65-F5344CB8AC3E}">
        <p14:creationId xmlns:p14="http://schemas.microsoft.com/office/powerpoint/2010/main" val="172349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DCB5-C72B-4211-9CFF-6F7E01A113A5}"/>
              </a:ext>
            </a:extLst>
          </p:cNvPr>
          <p:cNvSpPr>
            <a:spLocks noGrp="1"/>
          </p:cNvSpPr>
          <p:nvPr>
            <p:ph type="title"/>
          </p:nvPr>
        </p:nvSpPr>
        <p:spPr/>
        <p:txBody>
          <a:bodyPr/>
          <a:lstStyle/>
          <a:p>
            <a:r>
              <a:rPr lang="en-US" dirty="0"/>
              <a:t>Brute Force/Baseline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FEC46F-535F-4BD0-BD7B-DFC646F4959B}"/>
                  </a:ext>
                </a:extLst>
              </p:cNvPr>
              <p:cNvSpPr>
                <a:spLocks noGrp="1"/>
              </p:cNvSpPr>
              <p:nvPr>
                <p:ph idx="1"/>
              </p:nvPr>
            </p:nvSpPr>
            <p:spPr/>
            <p:txBody>
              <a:bodyPr>
                <a:normAutofit/>
              </a:bodyPr>
              <a:lstStyle/>
              <a:p>
                <a:r>
                  <a:rPr lang="en-US" dirty="0"/>
                  <a:t>Uhhhh…</a:t>
                </a:r>
              </a:p>
              <a:p>
                <a:r>
                  <a:rPr lang="en-US" dirty="0"/>
                  <a:t>I guess check the 3-cycles to see if they include </a:t>
                </a:r>
                <a14:m>
                  <m:oMath xmlns:m="http://schemas.openxmlformats.org/officeDocument/2006/math">
                    <m:r>
                      <a:rPr lang="en-US" b="0" i="1" smtClean="0">
                        <a:latin typeface="Cambria Math" panose="02040503050406030204" pitchFamily="18" charset="0"/>
                      </a:rPr>
                      <m:t>𝑒</m:t>
                    </m:r>
                  </m:oMath>
                </a14:m>
                <a:r>
                  <a:rPr lang="en-US" dirty="0"/>
                  <a:t>.</a:t>
                </a:r>
              </a:p>
              <a:p>
                <a:r>
                  <a:rPr lang="en-US" dirty="0"/>
                  <a:t>Then the 4-cycles</a:t>
                </a:r>
              </a:p>
              <a:p>
                <a:r>
                  <a:rPr lang="en-US" dirty="0"/>
                  <a:t>Then the 5-cycles,…</a:t>
                </a:r>
              </a:p>
              <a:p>
                <a:endParaRPr lang="en-US" dirty="0"/>
              </a:p>
              <a:p>
                <a:r>
                  <a:rPr lang="en-US" dirty="0"/>
                  <a:t>How do we get all the 3-cycles involving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Check all possible third vertices. So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already.</a:t>
                </a:r>
              </a:p>
              <a:p>
                <a:r>
                  <a:rPr lang="en-US" dirty="0"/>
                  <a:t>4 cycles, now check all possible pairs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a:t>
                </a:r>
              </a:p>
              <a:p>
                <a:r>
                  <a:rPr lang="en-US" dirty="0"/>
                  <a:t>This is </a:t>
                </a:r>
                <a:r>
                  <a:rPr lang="en-US" dirty="0" err="1"/>
                  <a:t>gonna</a:t>
                </a:r>
                <a:r>
                  <a:rPr lang="en-US" dirty="0"/>
                  <a:t> be slow. </a:t>
                </a:r>
              </a:p>
            </p:txBody>
          </p:sp>
        </mc:Choice>
        <mc:Fallback>
          <p:sp>
            <p:nvSpPr>
              <p:cNvPr id="3" name="Content Placeholder 2">
                <a:extLst>
                  <a:ext uri="{FF2B5EF4-FFF2-40B4-BE49-F238E27FC236}">
                    <a16:creationId xmlns:a16="http://schemas.microsoft.com/office/drawing/2014/main" id="{59FEC46F-535F-4BD0-BD7B-DFC646F4959B}"/>
                  </a:ext>
                </a:extLst>
              </p:cNvPr>
              <p:cNvSpPr>
                <a:spLocks noGrp="1" noRot="1" noChangeAspect="1" noMove="1" noResize="1" noEditPoints="1" noAdjustHandles="1" noChangeArrowheads="1" noChangeShapeType="1" noTextEdit="1"/>
              </p:cNvSpPr>
              <p:nvPr>
                <p:ph idx="1"/>
              </p:nvPr>
            </p:nvSpPr>
            <p:spPr>
              <a:blipFill>
                <a:blip r:embed="rId2"/>
                <a:stretch>
                  <a:fillRect l="-708" t="-2138" r="-817" b="-2390"/>
                </a:stretch>
              </a:blipFill>
            </p:spPr>
            <p:txBody>
              <a:bodyPr/>
              <a:lstStyle/>
              <a:p>
                <a:r>
                  <a:rPr lang="en-US">
                    <a:noFill/>
                  </a:rPr>
                  <a:t> </a:t>
                </a:r>
              </a:p>
            </p:txBody>
          </p:sp>
        </mc:Fallback>
      </mc:AlternateContent>
    </p:spTree>
    <p:extLst>
      <p:ext uri="{BB962C8B-B14F-4D97-AF65-F5344CB8AC3E}">
        <p14:creationId xmlns:p14="http://schemas.microsoft.com/office/powerpoint/2010/main" val="3302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CDCD-9DB5-47AB-B7C1-7CF7B7EB8FE7}"/>
              </a:ext>
            </a:extLst>
          </p:cNvPr>
          <p:cNvSpPr>
            <a:spLocks noGrp="1"/>
          </p:cNvSpPr>
          <p:nvPr>
            <p:ph type="title"/>
          </p:nvPr>
        </p:nvSpPr>
        <p:spPr/>
        <p:txBody>
          <a:bodyPr/>
          <a:lstStyle/>
          <a:p>
            <a:r>
              <a:rPr lang="en-US" dirty="0"/>
              <a:t>Optimize</a:t>
            </a:r>
          </a:p>
        </p:txBody>
      </p:sp>
      <p:sp>
        <p:nvSpPr>
          <p:cNvPr id="3" name="Content Placeholder 2">
            <a:extLst>
              <a:ext uri="{FF2B5EF4-FFF2-40B4-BE49-F238E27FC236}">
                <a16:creationId xmlns:a16="http://schemas.microsoft.com/office/drawing/2014/main" id="{F58D4E4E-E1CE-4A59-A228-0D71B5A44D27}"/>
              </a:ext>
            </a:extLst>
          </p:cNvPr>
          <p:cNvSpPr>
            <a:spLocks noGrp="1"/>
          </p:cNvSpPr>
          <p:nvPr>
            <p:ph idx="1"/>
          </p:nvPr>
        </p:nvSpPr>
        <p:spPr/>
        <p:txBody>
          <a:bodyPr/>
          <a:lstStyle/>
          <a:p>
            <a:r>
              <a:rPr lang="en-US" dirty="0"/>
              <a:t>That brute force algorithm is bad</a:t>
            </a:r>
          </a:p>
          <a:p>
            <a:r>
              <a:rPr lang="en-US" dirty="0"/>
              <a:t>Hopelessly bad. We aren’t going to speed it up.</a:t>
            </a:r>
          </a:p>
          <a:p>
            <a:endParaRPr lang="en-US" dirty="0"/>
          </a:p>
          <a:p>
            <a:r>
              <a:rPr lang="en-US" dirty="0"/>
              <a:t>Let’s try to come up with something better…</a:t>
            </a:r>
          </a:p>
          <a:p>
            <a:r>
              <a:rPr lang="en-US" dirty="0"/>
              <a:t>Good questions to ask: </a:t>
            </a:r>
          </a:p>
          <a:p>
            <a:endParaRPr lang="en-US" b="1" dirty="0"/>
          </a:p>
          <a:p>
            <a:r>
              <a:rPr lang="en-US" b="1" dirty="0">
                <a:solidFill>
                  <a:srgbClr val="FF0000"/>
                </a:solidFill>
              </a:rPr>
              <a:t>does this problem remind you of anything?</a:t>
            </a:r>
          </a:p>
          <a:p>
            <a:r>
              <a:rPr lang="en-US" dirty="0">
                <a:solidFill>
                  <a:srgbClr val="FF0000"/>
                </a:solidFill>
              </a:rPr>
              <a:t>Is there a similar problem we’ve already studied?</a:t>
            </a:r>
          </a:p>
        </p:txBody>
      </p:sp>
    </p:spTree>
    <p:extLst>
      <p:ext uri="{BB962C8B-B14F-4D97-AF65-F5344CB8AC3E}">
        <p14:creationId xmlns:p14="http://schemas.microsoft.com/office/powerpoint/2010/main" val="3800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742C-E4FB-4DD7-9DE8-7B29A7C6AD67}"/>
              </a:ext>
            </a:extLst>
          </p:cNvPr>
          <p:cNvSpPr>
            <a:spLocks noGrp="1"/>
          </p:cNvSpPr>
          <p:nvPr>
            <p:ph type="title"/>
          </p:nvPr>
        </p:nvSpPr>
        <p:spPr/>
        <p:txBody>
          <a:bodyPr/>
          <a:lstStyle/>
          <a:p>
            <a:r>
              <a:rPr lang="en-US" dirty="0"/>
              <a:t>Similar Problems</a:t>
            </a:r>
          </a:p>
        </p:txBody>
      </p:sp>
      <p:sp>
        <p:nvSpPr>
          <p:cNvPr id="3" name="Content Placeholder 2">
            <a:extLst>
              <a:ext uri="{FF2B5EF4-FFF2-40B4-BE49-F238E27FC236}">
                <a16:creationId xmlns:a16="http://schemas.microsoft.com/office/drawing/2014/main" id="{D29ACA0B-F042-452A-BF47-E69EB4896BC2}"/>
              </a:ext>
            </a:extLst>
          </p:cNvPr>
          <p:cNvSpPr>
            <a:spLocks noGrp="1"/>
          </p:cNvSpPr>
          <p:nvPr>
            <p:ph idx="1"/>
          </p:nvPr>
        </p:nvSpPr>
        <p:spPr/>
        <p:txBody>
          <a:bodyPr/>
          <a:lstStyle/>
          <a:p>
            <a:r>
              <a:rPr lang="en-US" dirty="0"/>
              <a:t>We detected cycles in </a:t>
            </a:r>
            <a:r>
              <a:rPr lang="en-US" b="1" dirty="0"/>
              <a:t>directed </a:t>
            </a:r>
            <a:r>
              <a:rPr lang="en-US" dirty="0"/>
              <a:t>graphs with depth-first-search.</a:t>
            </a:r>
          </a:p>
          <a:p>
            <a:endParaRPr lang="en-US" b="1" dirty="0"/>
          </a:p>
          <a:p>
            <a:r>
              <a:rPr lang="en-US" dirty="0"/>
              <a:t>In undirected graphs, we accidentally found </a:t>
            </a:r>
            <a:r>
              <a:rPr lang="en-US" b="1" dirty="0"/>
              <a:t>odd-length </a:t>
            </a:r>
            <a:r>
              <a:rPr lang="en-US" dirty="0"/>
              <a:t>cycles with BFS.</a:t>
            </a:r>
          </a:p>
          <a:p>
            <a:r>
              <a:rPr lang="en-US" dirty="0"/>
              <a:t>When we were 2-coloring, if the 2-coloring failed it was because of an intralayer edge that corresponded to an odd-cycle. </a:t>
            </a:r>
          </a:p>
          <a:p>
            <a:endParaRPr lang="en-US" dirty="0"/>
          </a:p>
          <a:p>
            <a:r>
              <a:rPr lang="en-US" dirty="0"/>
              <a:t>We found short </a:t>
            </a:r>
            <a:r>
              <a:rPr lang="en-US" b="1" dirty="0"/>
              <a:t>paths </a:t>
            </a:r>
            <a:r>
              <a:rPr lang="en-US" dirty="0"/>
              <a:t>in graphs. </a:t>
            </a:r>
          </a:p>
          <a:p>
            <a:endParaRPr lang="en-US" dirty="0"/>
          </a:p>
          <a:p>
            <a:r>
              <a:rPr lang="en-US" dirty="0"/>
              <a:t>Any of these might look like a reasonable starting point</a:t>
            </a:r>
          </a:p>
        </p:txBody>
      </p:sp>
    </p:spTree>
    <p:extLst>
      <p:ext uri="{BB962C8B-B14F-4D97-AF65-F5344CB8AC3E}">
        <p14:creationId xmlns:p14="http://schemas.microsoft.com/office/powerpoint/2010/main" val="234326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6DD29-4DB1-4ED3-A703-989C4C49F311}"/>
              </a:ext>
            </a:extLst>
          </p:cNvPr>
          <p:cNvSpPr>
            <a:spLocks noGrp="1"/>
          </p:cNvSpPr>
          <p:nvPr>
            <p:ph type="title"/>
          </p:nvPr>
        </p:nvSpPr>
        <p:spPr/>
        <p:txBody>
          <a:bodyPr/>
          <a:lstStyle/>
          <a:p>
            <a:r>
              <a:rPr lang="en-US" dirty="0"/>
              <a:t>Choose Your Own Adventure</a:t>
            </a:r>
          </a:p>
        </p:txBody>
      </p:sp>
      <p:sp>
        <p:nvSpPr>
          <p:cNvPr id="5" name="Text Placeholder 4">
            <a:extLst>
              <a:ext uri="{FF2B5EF4-FFF2-40B4-BE49-F238E27FC236}">
                <a16:creationId xmlns:a16="http://schemas.microsoft.com/office/drawing/2014/main" id="{4A5CFAB7-7387-496C-B6E9-9E9E929FE626}"/>
              </a:ext>
            </a:extLst>
          </p:cNvPr>
          <p:cNvSpPr>
            <a:spLocks noGrp="1"/>
          </p:cNvSpPr>
          <p:nvPr>
            <p:ph type="body" idx="1"/>
          </p:nvPr>
        </p:nvSpPr>
        <p:spPr/>
        <p:txBody>
          <a:bodyPr/>
          <a:lstStyle/>
          <a:p>
            <a:r>
              <a:rPr lang="en-US" dirty="0"/>
              <a:t>Depth First Search</a:t>
            </a:r>
          </a:p>
        </p:txBody>
      </p:sp>
    </p:spTree>
    <p:extLst>
      <p:ext uri="{BB962C8B-B14F-4D97-AF65-F5344CB8AC3E}">
        <p14:creationId xmlns:p14="http://schemas.microsoft.com/office/powerpoint/2010/main" val="159918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9A4D-5236-4442-8A72-46A629FC835C}"/>
              </a:ext>
            </a:extLst>
          </p:cNvPr>
          <p:cNvSpPr>
            <a:spLocks noGrp="1"/>
          </p:cNvSpPr>
          <p:nvPr>
            <p:ph type="title"/>
          </p:nvPr>
        </p:nvSpPr>
        <p:spPr/>
        <p:txBody>
          <a:bodyPr/>
          <a:lstStyle/>
          <a:p>
            <a:r>
              <a:rPr lang="en-US" dirty="0"/>
              <a:t>Depth First Search?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BECD0D-5B40-4DFF-B8A1-A05C4D92BDCA}"/>
                  </a:ext>
                </a:extLst>
              </p:cNvPr>
              <p:cNvSpPr>
                <a:spLocks noGrp="1"/>
              </p:cNvSpPr>
              <p:nvPr>
                <p:ph idx="1"/>
              </p:nvPr>
            </p:nvSpPr>
            <p:spPr/>
            <p:txBody>
              <a:bodyPr/>
              <a:lstStyle/>
              <a:p>
                <a:r>
                  <a:rPr lang="en-US" dirty="0"/>
                  <a:t>Probably want to start by processing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br>
                  <a:rPr lang="en-US" dirty="0"/>
                </a:br>
                <a:r>
                  <a:rPr lang="en-US" dirty="0"/>
                  <a:t>Sometimes it’s the first back-edge we find! </a:t>
                </a:r>
              </a:p>
              <a:p>
                <a:r>
                  <a:rPr lang="en-US" dirty="0"/>
                  <a:t>But sometimes it’s not…</a:t>
                </a:r>
              </a:p>
            </p:txBody>
          </p:sp>
        </mc:Choice>
        <mc:Fallback>
          <p:sp>
            <p:nvSpPr>
              <p:cNvPr id="3" name="Content Placeholder 2">
                <a:extLst>
                  <a:ext uri="{FF2B5EF4-FFF2-40B4-BE49-F238E27FC236}">
                    <a16:creationId xmlns:a16="http://schemas.microsoft.com/office/drawing/2014/main" id="{5ABECD0D-5B40-4DFF-B8A1-A05C4D92BDC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64CACBF-C4F8-4935-BFFF-0616F52C3D1F}"/>
                  </a:ext>
                </a:extLst>
              </p:cNvPr>
              <p:cNvSpPr/>
              <p:nvPr/>
            </p:nvSpPr>
            <p:spPr>
              <a:xfrm>
                <a:off x="7383290" y="2724108"/>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 name="Oval 4">
                <a:extLst>
                  <a:ext uri="{FF2B5EF4-FFF2-40B4-BE49-F238E27FC236}">
                    <a16:creationId xmlns:a16="http://schemas.microsoft.com/office/drawing/2014/main" id="{E64CACBF-C4F8-4935-BFFF-0616F52C3D1F}"/>
                  </a:ext>
                </a:extLst>
              </p:cNvPr>
              <p:cNvSpPr>
                <a:spLocks noRot="1" noChangeAspect="1" noMove="1" noResize="1" noEditPoints="1" noAdjustHandles="1" noChangeArrowheads="1" noChangeShapeType="1" noTextEdit="1"/>
              </p:cNvSpPr>
              <p:nvPr/>
            </p:nvSpPr>
            <p:spPr>
              <a:xfrm>
                <a:off x="7383290" y="2724108"/>
                <a:ext cx="646032" cy="646032"/>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5081B82E-2759-455C-88AA-2771DA64F759}"/>
                  </a:ext>
                </a:extLst>
              </p:cNvPr>
              <p:cNvSpPr/>
              <p:nvPr/>
            </p:nvSpPr>
            <p:spPr>
              <a:xfrm>
                <a:off x="6631697" y="4935804"/>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6" name="Oval 5">
                <a:extLst>
                  <a:ext uri="{FF2B5EF4-FFF2-40B4-BE49-F238E27FC236}">
                    <a16:creationId xmlns:a16="http://schemas.microsoft.com/office/drawing/2014/main" id="{5081B82E-2759-455C-88AA-2771DA64F759}"/>
                  </a:ext>
                </a:extLst>
              </p:cNvPr>
              <p:cNvSpPr>
                <a:spLocks noRot="1" noChangeAspect="1" noMove="1" noResize="1" noEditPoints="1" noAdjustHandles="1" noChangeArrowheads="1" noChangeShapeType="1" noTextEdit="1"/>
              </p:cNvSpPr>
              <p:nvPr/>
            </p:nvSpPr>
            <p:spPr>
              <a:xfrm>
                <a:off x="6631697" y="4935804"/>
                <a:ext cx="646032" cy="646032"/>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A3C4CDE9-5F0A-46D0-BBBA-AE27FC73ECE1}"/>
                  </a:ext>
                </a:extLst>
              </p:cNvPr>
              <p:cNvSpPr/>
              <p:nvPr/>
            </p:nvSpPr>
            <p:spPr>
              <a:xfrm>
                <a:off x="6631697" y="3707950"/>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7" name="Oval 6">
                <a:extLst>
                  <a:ext uri="{FF2B5EF4-FFF2-40B4-BE49-F238E27FC236}">
                    <a16:creationId xmlns:a16="http://schemas.microsoft.com/office/drawing/2014/main" id="{A3C4CDE9-5F0A-46D0-BBBA-AE27FC73ECE1}"/>
                  </a:ext>
                </a:extLst>
              </p:cNvPr>
              <p:cNvSpPr>
                <a:spLocks noRot="1" noChangeAspect="1" noMove="1" noResize="1" noEditPoints="1" noAdjustHandles="1" noChangeArrowheads="1" noChangeShapeType="1" noTextEdit="1"/>
              </p:cNvSpPr>
              <p:nvPr/>
            </p:nvSpPr>
            <p:spPr>
              <a:xfrm>
                <a:off x="6631697" y="3707950"/>
                <a:ext cx="646032" cy="646032"/>
              </a:xfrm>
              <a:prstGeom prst="ellipse">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AB7FF3E6-0A3C-4526-9E74-1DF754E7E64E}"/>
                  </a:ext>
                </a:extLst>
              </p:cNvPr>
              <p:cNvSpPr/>
              <p:nvPr/>
            </p:nvSpPr>
            <p:spPr>
              <a:xfrm>
                <a:off x="9478870" y="3384934"/>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8" name="Oval 7">
                <a:extLst>
                  <a:ext uri="{FF2B5EF4-FFF2-40B4-BE49-F238E27FC236}">
                    <a16:creationId xmlns:a16="http://schemas.microsoft.com/office/drawing/2014/main" id="{AB7FF3E6-0A3C-4526-9E74-1DF754E7E64E}"/>
                  </a:ext>
                </a:extLst>
              </p:cNvPr>
              <p:cNvSpPr>
                <a:spLocks noRot="1" noChangeAspect="1" noMove="1" noResize="1" noEditPoints="1" noAdjustHandles="1" noChangeArrowheads="1" noChangeShapeType="1" noTextEdit="1"/>
              </p:cNvSpPr>
              <p:nvPr/>
            </p:nvSpPr>
            <p:spPr>
              <a:xfrm>
                <a:off x="9478870" y="3384934"/>
                <a:ext cx="646032" cy="646032"/>
              </a:xfrm>
              <a:prstGeom prst="ellips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B9723993-0717-4B7B-B112-DA43BF56EDA2}"/>
                  </a:ext>
                </a:extLst>
              </p:cNvPr>
              <p:cNvSpPr/>
              <p:nvPr/>
            </p:nvSpPr>
            <p:spPr>
              <a:xfrm>
                <a:off x="7379068" y="5663329"/>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9" name="Oval 8">
                <a:extLst>
                  <a:ext uri="{FF2B5EF4-FFF2-40B4-BE49-F238E27FC236}">
                    <a16:creationId xmlns:a16="http://schemas.microsoft.com/office/drawing/2014/main" id="{B9723993-0717-4B7B-B112-DA43BF56EDA2}"/>
                  </a:ext>
                </a:extLst>
              </p:cNvPr>
              <p:cNvSpPr>
                <a:spLocks noRot="1" noChangeAspect="1" noMove="1" noResize="1" noEditPoints="1" noAdjustHandles="1" noChangeArrowheads="1" noChangeShapeType="1" noTextEdit="1"/>
              </p:cNvSpPr>
              <p:nvPr/>
            </p:nvSpPr>
            <p:spPr>
              <a:xfrm>
                <a:off x="7379068" y="5663329"/>
                <a:ext cx="646032" cy="646032"/>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7381B259-6772-4AE7-A9BA-578F354C4E8E}"/>
                  </a:ext>
                </a:extLst>
              </p:cNvPr>
              <p:cNvSpPr/>
              <p:nvPr/>
            </p:nvSpPr>
            <p:spPr>
              <a:xfrm>
                <a:off x="8308003" y="4734394"/>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10" name="Oval 9">
                <a:extLst>
                  <a:ext uri="{FF2B5EF4-FFF2-40B4-BE49-F238E27FC236}">
                    <a16:creationId xmlns:a16="http://schemas.microsoft.com/office/drawing/2014/main" id="{7381B259-6772-4AE7-A9BA-578F354C4E8E}"/>
                  </a:ext>
                </a:extLst>
              </p:cNvPr>
              <p:cNvSpPr>
                <a:spLocks noRot="1" noChangeAspect="1" noMove="1" noResize="1" noEditPoints="1" noAdjustHandles="1" noChangeArrowheads="1" noChangeShapeType="1" noTextEdit="1"/>
              </p:cNvSpPr>
              <p:nvPr/>
            </p:nvSpPr>
            <p:spPr>
              <a:xfrm>
                <a:off x="8308003" y="4734394"/>
                <a:ext cx="646032" cy="646032"/>
              </a:xfrm>
              <a:prstGeom prst="ellips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F1B51496-7206-4848-B0D6-27B00C9E1913}"/>
                  </a:ext>
                </a:extLst>
              </p:cNvPr>
              <p:cNvSpPr/>
              <p:nvPr/>
            </p:nvSpPr>
            <p:spPr>
              <a:xfrm>
                <a:off x="8308003" y="3707950"/>
                <a:ext cx="646032" cy="646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11" name="Oval 10">
                <a:extLst>
                  <a:ext uri="{FF2B5EF4-FFF2-40B4-BE49-F238E27FC236}">
                    <a16:creationId xmlns:a16="http://schemas.microsoft.com/office/drawing/2014/main" id="{F1B51496-7206-4848-B0D6-27B00C9E1913}"/>
                  </a:ext>
                </a:extLst>
              </p:cNvPr>
              <p:cNvSpPr>
                <a:spLocks noRot="1" noChangeAspect="1" noMove="1" noResize="1" noEditPoints="1" noAdjustHandles="1" noChangeArrowheads="1" noChangeShapeType="1" noTextEdit="1"/>
              </p:cNvSpPr>
              <p:nvPr/>
            </p:nvSpPr>
            <p:spPr>
              <a:xfrm>
                <a:off x="8308003" y="3707950"/>
                <a:ext cx="646032" cy="646032"/>
              </a:xfrm>
              <a:prstGeom prst="ellipse">
                <a:avLst/>
              </a:prstGeom>
              <a:blipFill>
                <a:blip r:embed="rId9"/>
                <a:stretch>
                  <a:fillRect/>
                </a:stretch>
              </a:blipFill>
              <a:ln w="28575">
                <a:solidFill>
                  <a:schemeClr val="tx1"/>
                </a:solidFill>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EA04BD51-0DDF-403B-A438-93F122F02AB1}"/>
              </a:ext>
            </a:extLst>
          </p:cNvPr>
          <p:cNvCxnSpPr>
            <a:cxnSpLocks/>
            <a:stCxn id="5" idx="3"/>
            <a:endCxn id="7" idx="0"/>
          </p:cNvCxnSpPr>
          <p:nvPr/>
        </p:nvCxnSpPr>
        <p:spPr>
          <a:xfrm flipH="1">
            <a:off x="6954713" y="3275531"/>
            <a:ext cx="523187" cy="4324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AED505-5E7D-47D2-8E90-078023E71B40}"/>
              </a:ext>
            </a:extLst>
          </p:cNvPr>
          <p:cNvCxnSpPr>
            <a:cxnSpLocks/>
            <a:stCxn id="7" idx="4"/>
            <a:endCxn id="6" idx="0"/>
          </p:cNvCxnSpPr>
          <p:nvPr/>
        </p:nvCxnSpPr>
        <p:spPr>
          <a:xfrm>
            <a:off x="6954713" y="4353983"/>
            <a:ext cx="0" cy="5818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3BA125-1021-49D1-B046-DC0474AF3E8D}"/>
              </a:ext>
            </a:extLst>
          </p:cNvPr>
          <p:cNvCxnSpPr>
            <a:cxnSpLocks/>
            <a:stCxn id="6" idx="5"/>
            <a:endCxn id="9" idx="1"/>
          </p:cNvCxnSpPr>
          <p:nvPr/>
        </p:nvCxnSpPr>
        <p:spPr>
          <a:xfrm>
            <a:off x="7183120" y="5487227"/>
            <a:ext cx="290557" cy="27071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926C97-1F8B-4DAB-8334-0CDDD46A947F}"/>
              </a:ext>
            </a:extLst>
          </p:cNvPr>
          <p:cNvCxnSpPr>
            <a:cxnSpLocks/>
            <a:endCxn id="10" idx="3"/>
          </p:cNvCxnSpPr>
          <p:nvPr/>
        </p:nvCxnSpPr>
        <p:spPr>
          <a:xfrm flipV="1">
            <a:off x="7936661" y="5285816"/>
            <a:ext cx="465952" cy="4721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E824B6-8431-45FA-B97B-7FA44FF3F6C6}"/>
              </a:ext>
            </a:extLst>
          </p:cNvPr>
          <p:cNvCxnSpPr>
            <a:cxnSpLocks/>
            <a:stCxn id="10" idx="0"/>
            <a:endCxn id="11" idx="4"/>
          </p:cNvCxnSpPr>
          <p:nvPr/>
        </p:nvCxnSpPr>
        <p:spPr>
          <a:xfrm flipV="1">
            <a:off x="8631019" y="4353983"/>
            <a:ext cx="0" cy="38041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446A13-2EC0-4458-BC65-4E961FD77D21}"/>
              </a:ext>
            </a:extLst>
          </p:cNvPr>
          <p:cNvCxnSpPr>
            <a:cxnSpLocks/>
            <a:stCxn id="5" idx="6"/>
            <a:endCxn id="8" idx="1"/>
          </p:cNvCxnSpPr>
          <p:nvPr/>
        </p:nvCxnSpPr>
        <p:spPr>
          <a:xfrm>
            <a:off x="8029322" y="3047124"/>
            <a:ext cx="1544157" cy="4324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1A496B-A6BF-4647-9B18-5A6BB96F108D}"/>
              </a:ext>
            </a:extLst>
          </p:cNvPr>
          <p:cNvCxnSpPr>
            <a:cxnSpLocks/>
            <a:stCxn id="11" idx="6"/>
            <a:endCxn id="8" idx="3"/>
          </p:cNvCxnSpPr>
          <p:nvPr/>
        </p:nvCxnSpPr>
        <p:spPr>
          <a:xfrm flipV="1">
            <a:off x="8954035" y="3936357"/>
            <a:ext cx="619444" cy="946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8317FF-79CC-4887-A588-75C393BC737C}"/>
              </a:ext>
            </a:extLst>
          </p:cNvPr>
          <p:cNvCxnSpPr>
            <a:cxnSpLocks/>
            <a:stCxn id="10" idx="7"/>
            <a:endCxn id="8" idx="4"/>
          </p:cNvCxnSpPr>
          <p:nvPr/>
        </p:nvCxnSpPr>
        <p:spPr>
          <a:xfrm flipV="1">
            <a:off x="8859426" y="4030967"/>
            <a:ext cx="942460" cy="79803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C1FFA1-A41E-4772-AE47-1B2ABA25F568}"/>
              </a:ext>
            </a:extLst>
          </p:cNvPr>
          <p:cNvCxnSpPr>
            <a:cxnSpLocks/>
            <a:stCxn id="7" idx="6"/>
            <a:endCxn id="11" idx="2"/>
          </p:cNvCxnSpPr>
          <p:nvPr/>
        </p:nvCxnSpPr>
        <p:spPr>
          <a:xfrm>
            <a:off x="7277729" y="4030967"/>
            <a:ext cx="10302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E8E6F1-3C20-4637-BB66-9499E2E09DF5}"/>
              </a:ext>
            </a:extLst>
          </p:cNvPr>
          <p:cNvCxnSpPr>
            <a:cxnSpLocks/>
            <a:stCxn id="5" idx="5"/>
            <a:endCxn id="11" idx="0"/>
          </p:cNvCxnSpPr>
          <p:nvPr/>
        </p:nvCxnSpPr>
        <p:spPr>
          <a:xfrm>
            <a:off x="7934713" y="3275531"/>
            <a:ext cx="696306" cy="4324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DB88BFC-C151-4608-B3F9-B243DF0D29A6}"/>
              </a:ext>
            </a:extLst>
          </p:cNvPr>
          <p:cNvGrpSpPr/>
          <p:nvPr/>
        </p:nvGrpSpPr>
        <p:grpSpPr>
          <a:xfrm>
            <a:off x="1417629" y="3060414"/>
            <a:ext cx="3391080" cy="3480437"/>
            <a:chOff x="6712875" y="1466869"/>
            <a:chExt cx="4584728" cy="4705538"/>
          </a:xfrm>
        </p:grpSpPr>
        <mc:AlternateContent xmlns:mc="http://schemas.openxmlformats.org/markup-compatibility/2006">
          <mc:Choice xmlns:a14="http://schemas.microsoft.com/office/drawing/2010/main" Requires="a14">
            <p:sp>
              <p:nvSpPr>
                <p:cNvPr id="23" name="Oval 22">
                  <a:extLst>
                    <a:ext uri="{FF2B5EF4-FFF2-40B4-BE49-F238E27FC236}">
                      <a16:creationId xmlns:a16="http://schemas.microsoft.com/office/drawing/2014/main" id="{D068DB78-EC1C-464E-B91F-CED26345228A}"/>
                    </a:ext>
                  </a:extLst>
                </p:cNvPr>
                <p:cNvSpPr/>
                <p:nvPr/>
              </p:nvSpPr>
              <p:spPr>
                <a:xfrm>
                  <a:off x="7699319" y="146686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23" name="Oval 22">
                  <a:extLst>
                    <a:ext uri="{FF2B5EF4-FFF2-40B4-BE49-F238E27FC236}">
                      <a16:creationId xmlns:a16="http://schemas.microsoft.com/office/drawing/2014/main" id="{D068DB78-EC1C-464E-B91F-CED26345228A}"/>
                    </a:ext>
                  </a:extLst>
                </p:cNvPr>
                <p:cNvSpPr>
                  <a:spLocks noRot="1" noChangeAspect="1" noMove="1" noResize="1" noEditPoints="1" noAdjustHandles="1" noChangeArrowheads="1" noChangeShapeType="1" noTextEdit="1"/>
                </p:cNvSpPr>
                <p:nvPr/>
              </p:nvSpPr>
              <p:spPr>
                <a:xfrm>
                  <a:off x="7699319" y="1466869"/>
                  <a:ext cx="847898" cy="847898"/>
                </a:xfrm>
                <a:prstGeom prst="ellips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4BFE653B-0AEF-43D8-9AA4-560AD06EE33A}"/>
                    </a:ext>
                  </a:extLst>
                </p:cNvPr>
                <p:cNvSpPr/>
                <p:nvPr/>
              </p:nvSpPr>
              <p:spPr>
                <a:xfrm>
                  <a:off x="6712875" y="436965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24" name="Oval 23">
                  <a:extLst>
                    <a:ext uri="{FF2B5EF4-FFF2-40B4-BE49-F238E27FC236}">
                      <a16:creationId xmlns:a16="http://schemas.microsoft.com/office/drawing/2014/main" id="{4BFE653B-0AEF-43D8-9AA4-560AD06EE33A}"/>
                    </a:ext>
                  </a:extLst>
                </p:cNvPr>
                <p:cNvSpPr>
                  <a:spLocks noRot="1" noChangeAspect="1" noMove="1" noResize="1" noEditPoints="1" noAdjustHandles="1" noChangeArrowheads="1" noChangeShapeType="1" noTextEdit="1"/>
                </p:cNvSpPr>
                <p:nvPr/>
              </p:nvSpPr>
              <p:spPr>
                <a:xfrm>
                  <a:off x="6712875" y="4369654"/>
                  <a:ext cx="847898" cy="847898"/>
                </a:xfrm>
                <a:prstGeom prst="ellips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39E4F0FC-1744-4E19-B8D6-DA953508C334}"/>
                    </a:ext>
                  </a:extLst>
                </p:cNvPr>
                <p:cNvSpPr/>
                <p:nvPr/>
              </p:nvSpPr>
              <p:spPr>
                <a:xfrm>
                  <a:off x="6712875"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25" name="Oval 24">
                  <a:extLst>
                    <a:ext uri="{FF2B5EF4-FFF2-40B4-BE49-F238E27FC236}">
                      <a16:creationId xmlns:a16="http://schemas.microsoft.com/office/drawing/2014/main" id="{39E4F0FC-1744-4E19-B8D6-DA953508C334}"/>
                    </a:ext>
                  </a:extLst>
                </p:cNvPr>
                <p:cNvSpPr>
                  <a:spLocks noRot="1" noChangeAspect="1" noMove="1" noResize="1" noEditPoints="1" noAdjustHandles="1" noChangeArrowheads="1" noChangeShapeType="1" noTextEdit="1"/>
                </p:cNvSpPr>
                <p:nvPr/>
              </p:nvSpPr>
              <p:spPr>
                <a:xfrm>
                  <a:off x="6712875" y="2758133"/>
                  <a:ext cx="847898" cy="847898"/>
                </a:xfrm>
                <a:prstGeom prst="ellips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36E2B40C-4921-4169-988C-9F3C70970040}"/>
                    </a:ext>
                  </a:extLst>
                </p:cNvPr>
                <p:cNvSpPr/>
                <p:nvPr/>
              </p:nvSpPr>
              <p:spPr>
                <a:xfrm>
                  <a:off x="10449705" y="233418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26" name="Oval 25">
                  <a:extLst>
                    <a:ext uri="{FF2B5EF4-FFF2-40B4-BE49-F238E27FC236}">
                      <a16:creationId xmlns:a16="http://schemas.microsoft.com/office/drawing/2014/main" id="{36E2B40C-4921-4169-988C-9F3C70970040}"/>
                    </a:ext>
                  </a:extLst>
                </p:cNvPr>
                <p:cNvSpPr>
                  <a:spLocks noRot="1" noChangeAspect="1" noMove="1" noResize="1" noEditPoints="1" noAdjustHandles="1" noChangeArrowheads="1" noChangeShapeType="1" noTextEdit="1"/>
                </p:cNvSpPr>
                <p:nvPr/>
              </p:nvSpPr>
              <p:spPr>
                <a:xfrm>
                  <a:off x="10449705" y="2334184"/>
                  <a:ext cx="847898" cy="847898"/>
                </a:xfrm>
                <a:prstGeom prst="ellipse">
                  <a:avLst/>
                </a:prstGeom>
                <a:blipFill>
                  <a:blip r:embed="rId1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Oval 26">
                  <a:extLst>
                    <a:ext uri="{FF2B5EF4-FFF2-40B4-BE49-F238E27FC236}">
                      <a16:creationId xmlns:a16="http://schemas.microsoft.com/office/drawing/2014/main" id="{0E91DBF4-1467-4985-8C22-E418C7FAB536}"/>
                    </a:ext>
                  </a:extLst>
                </p:cNvPr>
                <p:cNvSpPr/>
                <p:nvPr/>
              </p:nvSpPr>
              <p:spPr>
                <a:xfrm>
                  <a:off x="7693777" y="53245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27" name="Oval 26">
                  <a:extLst>
                    <a:ext uri="{FF2B5EF4-FFF2-40B4-BE49-F238E27FC236}">
                      <a16:creationId xmlns:a16="http://schemas.microsoft.com/office/drawing/2014/main" id="{0E91DBF4-1467-4985-8C22-E418C7FAB536}"/>
                    </a:ext>
                  </a:extLst>
                </p:cNvPr>
                <p:cNvSpPr>
                  <a:spLocks noRot="1" noChangeAspect="1" noMove="1" noResize="1" noEditPoints="1" noAdjustHandles="1" noChangeArrowheads="1" noChangeShapeType="1" noTextEdit="1"/>
                </p:cNvSpPr>
                <p:nvPr/>
              </p:nvSpPr>
              <p:spPr>
                <a:xfrm>
                  <a:off x="7693777" y="5324509"/>
                  <a:ext cx="847898" cy="847898"/>
                </a:xfrm>
                <a:prstGeom prst="ellipse">
                  <a:avLst/>
                </a:prstGeom>
                <a:blipFill>
                  <a:blip r:embed="rId1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770B156E-950F-47E1-929C-B59685FA85FD}"/>
                    </a:ext>
                  </a:extLst>
                </p:cNvPr>
                <p:cNvSpPr/>
                <p:nvPr/>
              </p:nvSpPr>
              <p:spPr>
                <a:xfrm>
                  <a:off x="8912977" y="41053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28" name="Oval 27">
                  <a:extLst>
                    <a:ext uri="{FF2B5EF4-FFF2-40B4-BE49-F238E27FC236}">
                      <a16:creationId xmlns:a16="http://schemas.microsoft.com/office/drawing/2014/main" id="{770B156E-950F-47E1-929C-B59685FA85FD}"/>
                    </a:ext>
                  </a:extLst>
                </p:cNvPr>
                <p:cNvSpPr>
                  <a:spLocks noRot="1" noChangeAspect="1" noMove="1" noResize="1" noEditPoints="1" noAdjustHandles="1" noChangeArrowheads="1" noChangeShapeType="1" noTextEdit="1"/>
                </p:cNvSpPr>
                <p:nvPr/>
              </p:nvSpPr>
              <p:spPr>
                <a:xfrm>
                  <a:off x="8912977" y="4105309"/>
                  <a:ext cx="847898" cy="847898"/>
                </a:xfrm>
                <a:prstGeom prst="ellipse">
                  <a:avLst/>
                </a:prstGeom>
                <a:blipFill>
                  <a:blip r:embed="rId1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412543D5-B17A-4663-939D-A81E087775BA}"/>
                    </a:ext>
                  </a:extLst>
                </p:cNvPr>
                <p:cNvSpPr/>
                <p:nvPr/>
              </p:nvSpPr>
              <p:spPr>
                <a:xfrm>
                  <a:off x="8912977"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29" name="Oval 28">
                  <a:extLst>
                    <a:ext uri="{FF2B5EF4-FFF2-40B4-BE49-F238E27FC236}">
                      <a16:creationId xmlns:a16="http://schemas.microsoft.com/office/drawing/2014/main" id="{412543D5-B17A-4663-939D-A81E087775BA}"/>
                    </a:ext>
                  </a:extLst>
                </p:cNvPr>
                <p:cNvSpPr>
                  <a:spLocks noRot="1" noChangeAspect="1" noMove="1" noResize="1" noEditPoints="1" noAdjustHandles="1" noChangeArrowheads="1" noChangeShapeType="1" noTextEdit="1"/>
                </p:cNvSpPr>
                <p:nvPr/>
              </p:nvSpPr>
              <p:spPr>
                <a:xfrm>
                  <a:off x="8912977" y="2758133"/>
                  <a:ext cx="847898" cy="847898"/>
                </a:xfrm>
                <a:prstGeom prst="ellipse">
                  <a:avLst/>
                </a:prstGeom>
                <a:blipFill>
                  <a:blip r:embed="rId16"/>
                  <a:stretch>
                    <a:fillRect/>
                  </a:stretch>
                </a:blipFill>
                <a:ln w="28575">
                  <a:solidFill>
                    <a:schemeClr val="tx1"/>
                  </a:solidFill>
                </a:ln>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0DB6E062-4199-491D-9DB5-F1D164FD1741}"/>
                </a:ext>
              </a:extLst>
            </p:cNvPr>
            <p:cNvCxnSpPr>
              <a:cxnSpLocks/>
              <a:stCxn id="23" idx="3"/>
              <a:endCxn id="25" idx="0"/>
            </p:cNvCxnSpPr>
            <p:nvPr/>
          </p:nvCxnSpPr>
          <p:spPr>
            <a:xfrm flipH="1">
              <a:off x="7136824" y="2190595"/>
              <a:ext cx="686667" cy="56753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4FA853-B903-44A5-8DBD-2BA777CE7454}"/>
                </a:ext>
              </a:extLst>
            </p:cNvPr>
            <p:cNvCxnSpPr>
              <a:cxnSpLocks/>
              <a:stCxn id="25" idx="4"/>
              <a:endCxn id="24" idx="0"/>
            </p:cNvCxnSpPr>
            <p:nvPr/>
          </p:nvCxnSpPr>
          <p:spPr>
            <a:xfrm>
              <a:off x="7136824" y="3606031"/>
              <a:ext cx="0" cy="76362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50E85D-2A74-4ED4-8DB9-9993AF8CCD1F}"/>
                </a:ext>
              </a:extLst>
            </p:cNvPr>
            <p:cNvCxnSpPr>
              <a:cxnSpLocks/>
              <a:stCxn id="24" idx="5"/>
              <a:endCxn id="27" idx="1"/>
            </p:cNvCxnSpPr>
            <p:nvPr/>
          </p:nvCxnSpPr>
          <p:spPr>
            <a:xfrm>
              <a:off x="7436601" y="5093380"/>
              <a:ext cx="381348" cy="3553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625FC1-3D13-4275-8CCD-856F34CC2B64}"/>
                </a:ext>
              </a:extLst>
            </p:cNvPr>
            <p:cNvCxnSpPr>
              <a:cxnSpLocks/>
              <a:endCxn id="28" idx="3"/>
            </p:cNvCxnSpPr>
            <p:nvPr/>
          </p:nvCxnSpPr>
          <p:spPr>
            <a:xfrm flipV="1">
              <a:off x="8425601" y="4829035"/>
              <a:ext cx="611548" cy="6196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4F4896-9B1B-4BCE-9204-D230BAB58EF9}"/>
                </a:ext>
              </a:extLst>
            </p:cNvPr>
            <p:cNvCxnSpPr>
              <a:cxnSpLocks/>
              <a:stCxn id="23" idx="6"/>
              <a:endCxn id="26" idx="1"/>
            </p:cNvCxnSpPr>
            <p:nvPr/>
          </p:nvCxnSpPr>
          <p:spPr>
            <a:xfrm>
              <a:off x="8547217" y="1890818"/>
              <a:ext cx="2026660" cy="5675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0AECA1-40CD-4539-BC0F-1E0B5EE733D1}"/>
                </a:ext>
              </a:extLst>
            </p:cNvPr>
            <p:cNvCxnSpPr>
              <a:cxnSpLocks/>
              <a:stCxn id="29" idx="6"/>
              <a:endCxn id="26" idx="3"/>
            </p:cNvCxnSpPr>
            <p:nvPr/>
          </p:nvCxnSpPr>
          <p:spPr>
            <a:xfrm flipV="1">
              <a:off x="9760875" y="3057910"/>
              <a:ext cx="813002" cy="124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A43FDD-0C24-448D-A2B7-095E4B353B80}"/>
                </a:ext>
              </a:extLst>
            </p:cNvPr>
            <p:cNvCxnSpPr>
              <a:cxnSpLocks/>
              <a:stCxn id="28" idx="7"/>
              <a:endCxn id="26" idx="4"/>
            </p:cNvCxnSpPr>
            <p:nvPr/>
          </p:nvCxnSpPr>
          <p:spPr>
            <a:xfrm flipV="1">
              <a:off x="9636703" y="3182082"/>
              <a:ext cx="1236951" cy="104739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7A9CD4-752A-43A3-AD6B-2E99DF3AF061}"/>
                </a:ext>
              </a:extLst>
            </p:cNvPr>
            <p:cNvCxnSpPr>
              <a:cxnSpLocks/>
              <a:stCxn id="23" idx="5"/>
              <a:endCxn id="29" idx="0"/>
            </p:cNvCxnSpPr>
            <p:nvPr/>
          </p:nvCxnSpPr>
          <p:spPr>
            <a:xfrm>
              <a:off x="8423045" y="2190595"/>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461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6924-90D9-49AB-AC2A-F8E8289AA5E6}"/>
              </a:ext>
            </a:extLst>
          </p:cNvPr>
          <p:cNvSpPr>
            <a:spLocks noGrp="1"/>
          </p:cNvSpPr>
          <p:nvPr>
            <p:ph type="title"/>
          </p:nvPr>
        </p:nvSpPr>
        <p:spPr/>
        <p:txBody>
          <a:bodyPr/>
          <a:lstStyle/>
          <a:p>
            <a:r>
              <a:rPr lang="en-US" dirty="0"/>
              <a:t>Why isn’t DFS working?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6B22F3-E5A0-4CC6-87AF-46F3EC186695}"/>
                  </a:ext>
                </a:extLst>
              </p:cNvPr>
              <p:cNvSpPr>
                <a:spLocks noGrp="1"/>
              </p:cNvSpPr>
              <p:nvPr>
                <p:ph idx="1"/>
              </p:nvPr>
            </p:nvSpPr>
            <p:spPr/>
            <p:txBody>
              <a:bodyPr/>
              <a:lstStyle/>
              <a:p>
                <a:r>
                  <a:rPr lang="en-US" dirty="0"/>
                  <a:t>Keep asking questions – when your algorithm isn’t working, try to get a high-level description of why.</a:t>
                </a:r>
              </a:p>
              <a:p>
                <a:endParaRPr lang="en-US" dirty="0"/>
              </a:p>
              <a:p>
                <a:r>
                  <a:rPr lang="en-US" dirty="0"/>
                  <a:t>We can find a cycle with a back edge. But it’s hard to tell which back edge(s) are part of the shortest cycle. </a:t>
                </a:r>
              </a:p>
              <a:p>
                <a:r>
                  <a:rPr lang="en-US" dirty="0"/>
                  <a:t>We could try to keep track of distances…like how fast you could get from </a:t>
                </a:r>
                <a14:m>
                  <m:oMath xmlns:m="http://schemas.openxmlformats.org/officeDocument/2006/math">
                    <m:r>
                      <a:rPr lang="en-US" b="0" i="1" smtClean="0">
                        <a:latin typeface="Cambria Math" panose="02040503050406030204" pitchFamily="18" charset="0"/>
                      </a:rPr>
                      <m:t>𝑤</m:t>
                    </m:r>
                  </m:oMath>
                </a14:m>
                <a:r>
                  <a:rPr lang="en-US" dirty="0"/>
                  <a:t> back to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t>
                </a:r>
              </a:p>
              <a:p>
                <a:r>
                  <a:rPr lang="en-US" dirty="0"/>
                  <a:t>Those sound like distances….wait that’s what BFS does!</a:t>
                </a:r>
              </a:p>
            </p:txBody>
          </p:sp>
        </mc:Choice>
        <mc:Fallback>
          <p:sp>
            <p:nvSpPr>
              <p:cNvPr id="3" name="Content Placeholder 2">
                <a:extLst>
                  <a:ext uri="{FF2B5EF4-FFF2-40B4-BE49-F238E27FC236}">
                    <a16:creationId xmlns:a16="http://schemas.microsoft.com/office/drawing/2014/main" id="{6B6B22F3-E5A0-4CC6-87AF-46F3EC186695}"/>
                  </a:ext>
                </a:extLst>
              </p:cNvPr>
              <p:cNvSpPr>
                <a:spLocks noGrp="1" noRot="1" noChangeAspect="1" noMove="1" noResize="1" noEditPoints="1" noAdjustHandles="1" noChangeArrowheads="1" noChangeShapeType="1" noTextEdit="1"/>
              </p:cNvSpPr>
              <p:nvPr>
                <p:ph idx="1"/>
              </p:nvPr>
            </p:nvSpPr>
            <p:spPr>
              <a:blipFill>
                <a:blip r:embed="rId2"/>
                <a:stretch>
                  <a:fillRect l="-708"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2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FF47-7914-4574-A7E4-B3C845EF77B3}"/>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B7080407-DD19-46D7-8929-E58CE3058606}"/>
              </a:ext>
            </a:extLst>
          </p:cNvPr>
          <p:cNvSpPr>
            <a:spLocks noGrp="1"/>
          </p:cNvSpPr>
          <p:nvPr>
            <p:ph idx="1"/>
          </p:nvPr>
        </p:nvSpPr>
        <p:spPr>
          <a:xfrm>
            <a:off x="575240" y="1463856"/>
            <a:ext cx="11187258" cy="5130867"/>
          </a:xfrm>
        </p:spPr>
        <p:txBody>
          <a:bodyPr>
            <a:normAutofit/>
          </a:bodyPr>
          <a:lstStyle/>
          <a:p>
            <a:r>
              <a:rPr lang="en-US" dirty="0"/>
              <a:t>Most of you already used three or all of your late days, and we’ve still got almost half of the course left. </a:t>
            </a:r>
          </a:p>
          <a:p>
            <a:r>
              <a:rPr lang="en-US" dirty="0"/>
              <a:t>We’re going to give everyone 2 extra late days.</a:t>
            </a:r>
          </a:p>
          <a:p>
            <a:endParaRPr lang="en-US" dirty="0"/>
          </a:p>
          <a:p>
            <a:r>
              <a:rPr lang="en-US" dirty="0"/>
              <a:t>I’m still getting some feedback that </a:t>
            </a:r>
            <a:r>
              <a:rPr lang="en-US" dirty="0" err="1"/>
              <a:t>homeworks</a:t>
            </a:r>
            <a:r>
              <a:rPr lang="en-US" dirty="0"/>
              <a:t> are taking many of you a long time. </a:t>
            </a:r>
          </a:p>
          <a:p>
            <a:r>
              <a:rPr lang="en-US" dirty="0"/>
              <a:t>And I’ve gotten requests to talk about approaching problems in interviews.</a:t>
            </a:r>
            <a:br>
              <a:rPr lang="en-US" dirty="0"/>
            </a:br>
            <a:br>
              <a:rPr lang="en-US" dirty="0"/>
            </a:br>
            <a:r>
              <a:rPr lang="en-US" dirty="0"/>
              <a:t>We’re going to spend today talking about how to approach problems in general so that you can use the time you’re spending more effectively.</a:t>
            </a:r>
          </a:p>
        </p:txBody>
      </p:sp>
    </p:spTree>
    <p:extLst>
      <p:ext uri="{BB962C8B-B14F-4D97-AF65-F5344CB8AC3E}">
        <p14:creationId xmlns:p14="http://schemas.microsoft.com/office/powerpoint/2010/main" val="52205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47F58-7CFB-4CCF-A437-DC089EF62D8E}"/>
              </a:ext>
            </a:extLst>
          </p:cNvPr>
          <p:cNvSpPr>
            <a:spLocks noGrp="1"/>
          </p:cNvSpPr>
          <p:nvPr>
            <p:ph type="title"/>
          </p:nvPr>
        </p:nvSpPr>
        <p:spPr/>
        <p:txBody>
          <a:bodyPr/>
          <a:lstStyle/>
          <a:p>
            <a:r>
              <a:rPr lang="en-US" dirty="0"/>
              <a:t>Choose Your Own Adventure</a:t>
            </a:r>
          </a:p>
        </p:txBody>
      </p:sp>
      <p:sp>
        <p:nvSpPr>
          <p:cNvPr id="5" name="Text Placeholder 4">
            <a:extLst>
              <a:ext uri="{FF2B5EF4-FFF2-40B4-BE49-F238E27FC236}">
                <a16:creationId xmlns:a16="http://schemas.microsoft.com/office/drawing/2014/main" id="{A52ECAAF-4776-42E4-8572-49B5721F38CF}"/>
              </a:ext>
            </a:extLst>
          </p:cNvPr>
          <p:cNvSpPr>
            <a:spLocks noGrp="1"/>
          </p:cNvSpPr>
          <p:nvPr>
            <p:ph type="body" idx="1"/>
          </p:nvPr>
        </p:nvSpPr>
        <p:spPr/>
        <p:txBody>
          <a:bodyPr/>
          <a:lstStyle/>
          <a:p>
            <a:r>
              <a:rPr lang="en-US" dirty="0"/>
              <a:t>Modify BFS</a:t>
            </a:r>
          </a:p>
        </p:txBody>
      </p:sp>
    </p:spTree>
    <p:extLst>
      <p:ext uri="{BB962C8B-B14F-4D97-AF65-F5344CB8AC3E}">
        <p14:creationId xmlns:p14="http://schemas.microsoft.com/office/powerpoint/2010/main" val="27402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4760-0454-49D8-A518-6701ACDA0019}"/>
              </a:ext>
            </a:extLst>
          </p:cNvPr>
          <p:cNvSpPr>
            <a:spLocks noGrp="1"/>
          </p:cNvSpPr>
          <p:nvPr>
            <p:ph type="title"/>
          </p:nvPr>
        </p:nvSpPr>
        <p:spPr/>
        <p:txBody>
          <a:bodyPr/>
          <a:lstStyle/>
          <a:p>
            <a:r>
              <a:rPr lang="en-US" dirty="0"/>
              <a:t>Let’s try BFS instead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F8432AD-9B2C-4A20-9B2D-6E52678D34F0}"/>
                  </a:ext>
                </a:extLst>
              </p:cNvPr>
              <p:cNvSpPr>
                <a:spLocks noGrp="1"/>
              </p:cNvSpPr>
              <p:nvPr>
                <p:ph idx="1"/>
              </p:nvPr>
            </p:nvSpPr>
            <p:spPr>
              <a:xfrm>
                <a:off x="575240" y="1463857"/>
                <a:ext cx="11187258" cy="4970194"/>
              </a:xfrm>
            </p:spPr>
            <p:txBody>
              <a:bodyPr>
                <a:normAutofit/>
              </a:bodyPr>
              <a:lstStyle/>
              <a:p>
                <a:r>
                  <a:rPr lang="en-US" b="1" dirty="0">
                    <a:solidFill>
                      <a:srgbClr val="FF0000"/>
                    </a:solidFill>
                  </a:rPr>
                  <a:t>Ask a simpler question.</a:t>
                </a:r>
              </a:p>
              <a:p>
                <a:r>
                  <a:rPr lang="en-US" dirty="0"/>
                  <a:t>We know BFS finds odd cycles. What if the shortest cycle in the whole graph goes through </a:t>
                </a:r>
                <a14:m>
                  <m:oMath xmlns:m="http://schemas.openxmlformats.org/officeDocument/2006/math">
                    <m:r>
                      <a:rPr lang="en-US" b="0" i="1" smtClean="0">
                        <a:latin typeface="Cambria Math" panose="02040503050406030204" pitchFamily="18" charset="0"/>
                      </a:rPr>
                      <m:t>𝑢</m:t>
                    </m:r>
                  </m:oMath>
                </a14:m>
                <a:r>
                  <a:rPr lang="en-US" dirty="0"/>
                  <a:t>. AND it’s odd-length. </a:t>
                </a:r>
                <a:br>
                  <a:rPr lang="en-US" dirty="0"/>
                </a:br>
                <a:r>
                  <a:rPr lang="en-US" dirty="0"/>
                  <a:t>Can it find the shortest odd-cycle going through the </a:t>
                </a:r>
                <a:r>
                  <a:rPr lang="en-US" b="1" dirty="0"/>
                  <a:t>starting vertex</a:t>
                </a:r>
                <a:r>
                  <a:rPr lang="en-US" dirty="0"/>
                  <a:t>?</a:t>
                </a:r>
              </a:p>
              <a:p>
                <a:endParaRPr lang="en-US" dirty="0"/>
              </a:p>
              <a:p>
                <a:r>
                  <a:rPr lang="en-US" dirty="0"/>
                  <a:t>Starting from </a:t>
                </a:r>
                <a14:m>
                  <m:oMath xmlns:m="http://schemas.openxmlformats.org/officeDocument/2006/math">
                    <m:r>
                      <a:rPr lang="en-US" b="0" i="1" smtClean="0">
                        <a:latin typeface="Cambria Math" panose="02040503050406030204" pitchFamily="18" charset="0"/>
                      </a:rPr>
                      <m:t>𝑢</m:t>
                    </m:r>
                  </m:oMath>
                </a14:m>
                <a:r>
                  <a:rPr lang="en-US" dirty="0"/>
                  <a:t>, let the shortest cycle be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endParaRPr lang="en-US" dirty="0"/>
              </a:p>
              <a:p>
                <a:r>
                  <a:rPr lang="en-US" dirty="0"/>
                  <a:t>Start at </a:t>
                </a:r>
                <a14:m>
                  <m:oMath xmlns:m="http://schemas.openxmlformats.org/officeDocument/2006/math">
                    <m:r>
                      <a:rPr lang="en-US" b="0" i="1" smtClean="0">
                        <a:latin typeface="Cambria Math" panose="02040503050406030204" pitchFamily="18" charset="0"/>
                      </a:rPr>
                      <m:t>𝑢</m:t>
                    </m:r>
                  </m:oMath>
                </a14:m>
                <a:endParaRPr lang="en-US" dirty="0"/>
              </a:p>
              <a:p>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MUST go on the queue. And none of the other vertices on that short cycle (that would mean there’s an edge from </a:t>
                </a:r>
                <a14:m>
                  <m:oMath xmlns:m="http://schemas.openxmlformats.org/officeDocument/2006/math">
                    <m:r>
                      <a:rPr lang="en-US" b="0" i="1" smtClean="0">
                        <a:latin typeface="Cambria Math" panose="02040503050406030204" pitchFamily="18" charset="0"/>
                      </a:rPr>
                      <m:t>𝑢</m:t>
                    </m:r>
                  </m:oMath>
                </a14:m>
                <a:r>
                  <a:rPr lang="en-US" dirty="0"/>
                  <a:t> to those other vertices, but then there’s a shorter cycle going through </a:t>
                </a:r>
                <a14:m>
                  <m:oMath xmlns:m="http://schemas.openxmlformats.org/officeDocument/2006/math">
                    <m:r>
                      <a:rPr lang="en-US" b="0" i="1" smtClean="0">
                        <a:latin typeface="Cambria Math" panose="02040503050406030204" pitchFamily="18" charset="0"/>
                      </a:rPr>
                      <m:t>𝑢</m:t>
                    </m:r>
                  </m:oMath>
                </a14:m>
                <a:r>
                  <a:rPr lang="en-US" dirty="0"/>
                  <a:t>!)</a:t>
                </a:r>
              </a:p>
              <a:p>
                <a:pPr marL="0" indent="0">
                  <a:buNone/>
                </a:pPr>
                <a:endParaRPr lang="en-US" dirty="0"/>
              </a:p>
            </p:txBody>
          </p:sp>
        </mc:Choice>
        <mc:Fallback>
          <p:sp>
            <p:nvSpPr>
              <p:cNvPr id="3" name="Content Placeholder 2">
                <a:extLst>
                  <a:ext uri="{FF2B5EF4-FFF2-40B4-BE49-F238E27FC236}">
                    <a16:creationId xmlns:a16="http://schemas.microsoft.com/office/drawing/2014/main" id="{5F8432AD-9B2C-4A20-9B2D-6E52678D34F0}"/>
                  </a:ext>
                </a:extLst>
              </p:cNvPr>
              <p:cNvSpPr>
                <a:spLocks noGrp="1" noRot="1" noChangeAspect="1" noMove="1" noResize="1" noEditPoints="1" noAdjustHandles="1" noChangeArrowheads="1" noChangeShapeType="1" noTextEdit="1"/>
              </p:cNvSpPr>
              <p:nvPr>
                <p:ph idx="1"/>
              </p:nvPr>
            </p:nvSpPr>
            <p:spPr>
              <a:xfrm>
                <a:off x="575240" y="1463857"/>
                <a:ext cx="11187258" cy="4970194"/>
              </a:xfrm>
              <a:blipFill>
                <a:blip r:embed="rId2"/>
                <a:stretch>
                  <a:fillRect l="-708" t="-2086" r="-1089" b="-491"/>
                </a:stretch>
              </a:blipFill>
            </p:spPr>
            <p:txBody>
              <a:bodyPr/>
              <a:lstStyle/>
              <a:p>
                <a:r>
                  <a:rPr lang="en-US">
                    <a:noFill/>
                  </a:rPr>
                  <a:t> </a:t>
                </a:r>
              </a:p>
            </p:txBody>
          </p:sp>
        </mc:Fallback>
      </mc:AlternateContent>
    </p:spTree>
    <p:extLst>
      <p:ext uri="{BB962C8B-B14F-4D97-AF65-F5344CB8AC3E}">
        <p14:creationId xmlns:p14="http://schemas.microsoft.com/office/powerpoint/2010/main" val="422192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4D2D-9EA8-4785-B613-65C1640C737D}"/>
              </a:ext>
            </a:extLst>
          </p:cNvPr>
          <p:cNvSpPr>
            <a:spLocks noGrp="1"/>
          </p:cNvSpPr>
          <p:nvPr>
            <p:ph type="title"/>
          </p:nvPr>
        </p:nvSpPr>
        <p:spPr/>
        <p:txBody>
          <a:bodyPr/>
          <a:lstStyle/>
          <a:p>
            <a:r>
              <a:rPr lang="en-US" dirty="0"/>
              <a:t>Let’s Try BFS Instead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2E5B6CE-B75F-4B57-85F9-5D99F71C37D4}"/>
                  </a:ext>
                </a:extLst>
              </p:cNvPr>
              <p:cNvSpPr>
                <a:spLocks noGrp="1"/>
              </p:cNvSpPr>
              <p:nvPr>
                <p:ph idx="1"/>
              </p:nvPr>
            </p:nvSpPr>
            <p:spPr/>
            <p:txBody>
              <a:bodyPr/>
              <a:lstStyle/>
              <a:p>
                <a:r>
                  <a:rPr lang="en-US" dirty="0"/>
                  <a:t>That pattern continues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both go on the queue. We can’t have any intralayer edges, as those would give us odd-cycles shorter than the shortest one!</a:t>
                </a:r>
              </a:p>
              <a:p>
                <a:endParaRPr lang="en-US" dirty="0"/>
              </a:p>
              <a:p>
                <a:r>
                  <a:rPr lang="en-US" dirty="0"/>
                  <a:t>And then we get an intra-layer edge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endParaRPr lang="en-US" dirty="0"/>
              </a:p>
              <a:p>
                <a:endParaRPr lang="en-US" dirty="0"/>
              </a:p>
              <a:p>
                <a:r>
                  <a:rPr lang="en-US" dirty="0"/>
                  <a:t>Woohoo!</a:t>
                </a:r>
              </a:p>
            </p:txBody>
          </p:sp>
        </mc:Choice>
        <mc:Fallback>
          <p:sp>
            <p:nvSpPr>
              <p:cNvPr id="3" name="Content Placeholder 2">
                <a:extLst>
                  <a:ext uri="{FF2B5EF4-FFF2-40B4-BE49-F238E27FC236}">
                    <a16:creationId xmlns:a16="http://schemas.microsoft.com/office/drawing/2014/main" id="{A2E5B6CE-B75F-4B57-85F9-5D99F71C37D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60069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EC57-E6B6-4B69-80D5-AADA089CB37E}"/>
              </a:ext>
            </a:extLst>
          </p:cNvPr>
          <p:cNvSpPr>
            <a:spLocks noGrp="1"/>
          </p:cNvSpPr>
          <p:nvPr>
            <p:ph type="title"/>
          </p:nvPr>
        </p:nvSpPr>
        <p:spPr/>
        <p:txBody>
          <a:bodyPr/>
          <a:lstStyle/>
          <a:p>
            <a:r>
              <a:rPr lang="en-US" dirty="0"/>
              <a:t>Making the question harder.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F29B24-E758-40FE-BB43-B67F9DF26EEE}"/>
                  </a:ext>
                </a:extLst>
              </p:cNvPr>
              <p:cNvSpPr>
                <a:spLocks noGrp="1"/>
              </p:cNvSpPr>
              <p:nvPr>
                <p:ph idx="1"/>
              </p:nvPr>
            </p:nvSpPr>
            <p:spPr/>
            <p:txBody>
              <a:bodyPr/>
              <a:lstStyle/>
              <a:p>
                <a:r>
                  <a:rPr lang="en-US" dirty="0"/>
                  <a:t>We’ve answered the easy question:</a:t>
                </a:r>
              </a:p>
              <a:p>
                <a:r>
                  <a:rPr lang="en-US" dirty="0"/>
                  <a:t>We can find the shortest cycle in the whole graph if it has odd-length and goes through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oMath>
                </a14:m>
                <a:endParaRPr lang="en-US" dirty="0"/>
              </a:p>
              <a:p>
                <a:endParaRPr lang="en-US" dirty="0"/>
              </a:p>
              <a:p>
                <a:r>
                  <a:rPr lang="en-US" dirty="0"/>
                  <a:t>Let’s make it a little harder. Now we want to go through the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2F29B24-E758-40FE-BB43-B67F9DF26EE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3903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7C27-6B11-4778-BD1B-EE55332D9D50}"/>
              </a:ext>
            </a:extLst>
          </p:cNvPr>
          <p:cNvSpPr>
            <a:spLocks noGrp="1"/>
          </p:cNvSpPr>
          <p:nvPr>
            <p:ph type="title"/>
          </p:nvPr>
        </p:nvSpPr>
        <p:spPr/>
        <p:txBody>
          <a:bodyPr/>
          <a:lstStyle/>
          <a:p>
            <a:r>
              <a:rPr lang="en-US" dirty="0"/>
              <a:t>Making it an edge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0E61EA-7513-416A-916A-53FAD77C2BCF}"/>
                  </a:ext>
                </a:extLst>
              </p:cNvPr>
              <p:cNvSpPr>
                <a:spLocks noGrp="1"/>
              </p:cNvSpPr>
              <p:nvPr>
                <p:ph idx="1"/>
              </p:nvPr>
            </p:nvSpPr>
            <p:spPr/>
            <p:txBody>
              <a:bodyPr/>
              <a:lstStyle/>
              <a:p>
                <a:r>
                  <a:rPr lang="en-US" dirty="0"/>
                  <a:t>For going through </a:t>
                </a:r>
                <a14:m>
                  <m:oMath xmlns:m="http://schemas.openxmlformats.org/officeDocument/2006/math">
                    <m:r>
                      <a:rPr lang="en-US" b="0" i="1" smtClean="0">
                        <a:latin typeface="Cambria Math" panose="02040503050406030204" pitchFamily="18" charset="0"/>
                      </a:rPr>
                      <m:t>𝑢</m:t>
                    </m:r>
                  </m:oMath>
                </a14:m>
                <a:r>
                  <a:rPr lang="en-US" dirty="0"/>
                  <a:t>, we just put </a:t>
                </a:r>
                <a14:m>
                  <m:oMath xmlns:m="http://schemas.openxmlformats.org/officeDocument/2006/math">
                    <m:r>
                      <a:rPr lang="en-US" b="0" i="1" smtClean="0">
                        <a:latin typeface="Cambria Math" panose="02040503050406030204" pitchFamily="18" charset="0"/>
                      </a:rPr>
                      <m:t>𝑢</m:t>
                    </m:r>
                  </m:oMath>
                </a14:m>
                <a:r>
                  <a:rPr lang="en-US" dirty="0"/>
                  <a:t> on the queue first. </a:t>
                </a:r>
              </a:p>
              <a:p>
                <a:r>
                  <a:rPr lang="en-US" dirty="0"/>
                  <a:t>Can we put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on the queue right at the start?</a:t>
                </a:r>
              </a:p>
              <a:p>
                <a:endParaRPr lang="en-US" dirty="0"/>
              </a:p>
              <a:p>
                <a:r>
                  <a:rPr lang="en-US" dirty="0"/>
                  <a:t>Yes! Make that the first layer.</a:t>
                </a:r>
              </a:p>
              <a:p>
                <a:endParaRPr lang="en-US" dirty="0"/>
              </a:p>
              <a:p>
                <a:r>
                  <a:rPr lang="en-US" dirty="0"/>
                  <a:t>Another way to think of it – what if we could “combine” the edge into a vertex (“squash it down”)</a:t>
                </a:r>
              </a:p>
              <a:p>
                <a:r>
                  <a:rPr lang="en-US" dirty="0"/>
                  <a:t>That’s exactly what putting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on the queue to start does. </a:t>
                </a:r>
              </a:p>
            </p:txBody>
          </p:sp>
        </mc:Choice>
        <mc:Fallback>
          <p:sp>
            <p:nvSpPr>
              <p:cNvPr id="3" name="Content Placeholder 2">
                <a:extLst>
                  <a:ext uri="{FF2B5EF4-FFF2-40B4-BE49-F238E27FC236}">
                    <a16:creationId xmlns:a16="http://schemas.microsoft.com/office/drawing/2014/main" id="{CF0E61EA-7513-416A-916A-53FAD77C2BCF}"/>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137935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E40A-593E-4935-8F3D-6F0CA6373CC8}"/>
              </a:ext>
            </a:extLst>
          </p:cNvPr>
          <p:cNvSpPr>
            <a:spLocks noGrp="1"/>
          </p:cNvSpPr>
          <p:nvPr>
            <p:ph type="title"/>
          </p:nvPr>
        </p:nvSpPr>
        <p:spPr/>
        <p:txBody>
          <a:bodyPr/>
          <a:lstStyle/>
          <a:p>
            <a:r>
              <a:rPr lang="en-US" dirty="0"/>
              <a:t>Almost There…</a:t>
            </a:r>
          </a:p>
        </p:txBody>
      </p:sp>
      <p:sp>
        <p:nvSpPr>
          <p:cNvPr id="3" name="Content Placeholder 2">
            <a:extLst>
              <a:ext uri="{FF2B5EF4-FFF2-40B4-BE49-F238E27FC236}">
                <a16:creationId xmlns:a16="http://schemas.microsoft.com/office/drawing/2014/main" id="{B480C283-0CEF-47AA-B9FB-53B9C5ECC506}"/>
              </a:ext>
            </a:extLst>
          </p:cNvPr>
          <p:cNvSpPr>
            <a:spLocks noGrp="1"/>
          </p:cNvSpPr>
          <p:nvPr>
            <p:ph idx="1"/>
          </p:nvPr>
        </p:nvSpPr>
        <p:spPr/>
        <p:txBody>
          <a:bodyPr/>
          <a:lstStyle/>
          <a:p>
            <a:r>
              <a:rPr lang="en-US" dirty="0"/>
              <a:t>What if the cycle isn’t the shortest one overall?</a:t>
            </a:r>
          </a:p>
        </p:txBody>
      </p:sp>
      <p:grpSp>
        <p:nvGrpSpPr>
          <p:cNvPr id="4" name="Group 3">
            <a:extLst>
              <a:ext uri="{FF2B5EF4-FFF2-40B4-BE49-F238E27FC236}">
                <a16:creationId xmlns:a16="http://schemas.microsoft.com/office/drawing/2014/main" id="{8A798B1C-22FE-420E-87EC-4488386891DA}"/>
              </a:ext>
            </a:extLst>
          </p:cNvPr>
          <p:cNvGrpSpPr/>
          <p:nvPr/>
        </p:nvGrpSpPr>
        <p:grpSpPr>
          <a:xfrm>
            <a:off x="1800015" y="2328894"/>
            <a:ext cx="3391080" cy="3480437"/>
            <a:chOff x="6712875" y="1466869"/>
            <a:chExt cx="4584728" cy="4705538"/>
          </a:xfrm>
        </p:grpSpPr>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B7D4DD9E-544B-429C-8AA8-F46C14A4B5D5}"/>
                    </a:ext>
                  </a:extLst>
                </p:cNvPr>
                <p:cNvSpPr/>
                <p:nvPr/>
              </p:nvSpPr>
              <p:spPr>
                <a:xfrm>
                  <a:off x="7699319" y="146686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 name="Oval 4">
                  <a:extLst>
                    <a:ext uri="{FF2B5EF4-FFF2-40B4-BE49-F238E27FC236}">
                      <a16:creationId xmlns:a16="http://schemas.microsoft.com/office/drawing/2014/main" id="{B7D4DD9E-544B-429C-8AA8-F46C14A4B5D5}"/>
                    </a:ext>
                  </a:extLst>
                </p:cNvPr>
                <p:cNvSpPr>
                  <a:spLocks noRot="1" noChangeAspect="1" noMove="1" noResize="1" noEditPoints="1" noAdjustHandles="1" noChangeArrowheads="1" noChangeShapeType="1" noTextEdit="1"/>
                </p:cNvSpPr>
                <p:nvPr/>
              </p:nvSpPr>
              <p:spPr>
                <a:xfrm>
                  <a:off x="7699319" y="1466869"/>
                  <a:ext cx="847898" cy="847898"/>
                </a:xfrm>
                <a:prstGeom prst="ellipse">
                  <a:avLst/>
                </a:prstGeom>
                <a:blipFill>
                  <a:blip r:embed="rId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3B8ADF77-DBC8-40DA-9000-383CD4228729}"/>
                    </a:ext>
                  </a:extLst>
                </p:cNvPr>
                <p:cNvSpPr/>
                <p:nvPr/>
              </p:nvSpPr>
              <p:spPr>
                <a:xfrm>
                  <a:off x="6712875" y="436965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6" name="Oval 5">
                  <a:extLst>
                    <a:ext uri="{FF2B5EF4-FFF2-40B4-BE49-F238E27FC236}">
                      <a16:creationId xmlns:a16="http://schemas.microsoft.com/office/drawing/2014/main" id="{3B8ADF77-DBC8-40DA-9000-383CD4228729}"/>
                    </a:ext>
                  </a:extLst>
                </p:cNvPr>
                <p:cNvSpPr>
                  <a:spLocks noRot="1" noChangeAspect="1" noMove="1" noResize="1" noEditPoints="1" noAdjustHandles="1" noChangeArrowheads="1" noChangeShapeType="1" noTextEdit="1"/>
                </p:cNvSpPr>
                <p:nvPr/>
              </p:nvSpPr>
              <p:spPr>
                <a:xfrm>
                  <a:off x="6712875" y="4369654"/>
                  <a:ext cx="847898" cy="847898"/>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6F4670D6-29DD-4E95-BA8A-E67CDFB1E164}"/>
                    </a:ext>
                  </a:extLst>
                </p:cNvPr>
                <p:cNvSpPr/>
                <p:nvPr/>
              </p:nvSpPr>
              <p:spPr>
                <a:xfrm>
                  <a:off x="6712875"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7" name="Oval 6">
                  <a:extLst>
                    <a:ext uri="{FF2B5EF4-FFF2-40B4-BE49-F238E27FC236}">
                      <a16:creationId xmlns:a16="http://schemas.microsoft.com/office/drawing/2014/main" id="{6F4670D6-29DD-4E95-BA8A-E67CDFB1E164}"/>
                    </a:ext>
                  </a:extLst>
                </p:cNvPr>
                <p:cNvSpPr>
                  <a:spLocks noRot="1" noChangeAspect="1" noMove="1" noResize="1" noEditPoints="1" noAdjustHandles="1" noChangeArrowheads="1" noChangeShapeType="1" noTextEdit="1"/>
                </p:cNvSpPr>
                <p:nvPr/>
              </p:nvSpPr>
              <p:spPr>
                <a:xfrm>
                  <a:off x="6712875" y="2758133"/>
                  <a:ext cx="847898" cy="847898"/>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F97EAA1C-4162-4227-A0AC-D1006C6DA5B8}"/>
                    </a:ext>
                  </a:extLst>
                </p:cNvPr>
                <p:cNvSpPr/>
                <p:nvPr/>
              </p:nvSpPr>
              <p:spPr>
                <a:xfrm>
                  <a:off x="10449705" y="233418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8" name="Oval 7">
                  <a:extLst>
                    <a:ext uri="{FF2B5EF4-FFF2-40B4-BE49-F238E27FC236}">
                      <a16:creationId xmlns:a16="http://schemas.microsoft.com/office/drawing/2014/main" id="{F97EAA1C-4162-4227-A0AC-D1006C6DA5B8}"/>
                    </a:ext>
                  </a:extLst>
                </p:cNvPr>
                <p:cNvSpPr>
                  <a:spLocks noRot="1" noChangeAspect="1" noMove="1" noResize="1" noEditPoints="1" noAdjustHandles="1" noChangeArrowheads="1" noChangeShapeType="1" noTextEdit="1"/>
                </p:cNvSpPr>
                <p:nvPr/>
              </p:nvSpPr>
              <p:spPr>
                <a:xfrm>
                  <a:off x="10449705" y="2334184"/>
                  <a:ext cx="847898" cy="847898"/>
                </a:xfrm>
                <a:prstGeom prst="ellipse">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28B434AE-F746-479C-AF27-E2E74C37516F}"/>
                    </a:ext>
                  </a:extLst>
                </p:cNvPr>
                <p:cNvSpPr/>
                <p:nvPr/>
              </p:nvSpPr>
              <p:spPr>
                <a:xfrm>
                  <a:off x="7693777" y="53245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9" name="Oval 8">
                  <a:extLst>
                    <a:ext uri="{FF2B5EF4-FFF2-40B4-BE49-F238E27FC236}">
                      <a16:creationId xmlns:a16="http://schemas.microsoft.com/office/drawing/2014/main" id="{28B434AE-F746-479C-AF27-E2E74C37516F}"/>
                    </a:ext>
                  </a:extLst>
                </p:cNvPr>
                <p:cNvSpPr>
                  <a:spLocks noRot="1" noChangeAspect="1" noMove="1" noResize="1" noEditPoints="1" noAdjustHandles="1" noChangeArrowheads="1" noChangeShapeType="1" noTextEdit="1"/>
                </p:cNvSpPr>
                <p:nvPr/>
              </p:nvSpPr>
              <p:spPr>
                <a:xfrm>
                  <a:off x="7693777" y="5324509"/>
                  <a:ext cx="847898" cy="847898"/>
                </a:xfrm>
                <a:prstGeom prst="ellips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CACC1AD9-9B8A-42C9-8184-06560763A9D2}"/>
                    </a:ext>
                  </a:extLst>
                </p:cNvPr>
                <p:cNvSpPr/>
                <p:nvPr/>
              </p:nvSpPr>
              <p:spPr>
                <a:xfrm>
                  <a:off x="8912977" y="41053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10" name="Oval 9">
                  <a:extLst>
                    <a:ext uri="{FF2B5EF4-FFF2-40B4-BE49-F238E27FC236}">
                      <a16:creationId xmlns:a16="http://schemas.microsoft.com/office/drawing/2014/main" id="{CACC1AD9-9B8A-42C9-8184-06560763A9D2}"/>
                    </a:ext>
                  </a:extLst>
                </p:cNvPr>
                <p:cNvSpPr>
                  <a:spLocks noRot="1" noChangeAspect="1" noMove="1" noResize="1" noEditPoints="1" noAdjustHandles="1" noChangeArrowheads="1" noChangeShapeType="1" noTextEdit="1"/>
                </p:cNvSpPr>
                <p:nvPr/>
              </p:nvSpPr>
              <p:spPr>
                <a:xfrm>
                  <a:off x="8912977" y="4105309"/>
                  <a:ext cx="847898" cy="847898"/>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76EBA6AC-BADC-43EB-9AEB-B2EF822D8897}"/>
                    </a:ext>
                  </a:extLst>
                </p:cNvPr>
                <p:cNvSpPr/>
                <p:nvPr/>
              </p:nvSpPr>
              <p:spPr>
                <a:xfrm>
                  <a:off x="8912977"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11" name="Oval 10">
                  <a:extLst>
                    <a:ext uri="{FF2B5EF4-FFF2-40B4-BE49-F238E27FC236}">
                      <a16:creationId xmlns:a16="http://schemas.microsoft.com/office/drawing/2014/main" id="{76EBA6AC-BADC-43EB-9AEB-B2EF822D8897}"/>
                    </a:ext>
                  </a:extLst>
                </p:cNvPr>
                <p:cNvSpPr>
                  <a:spLocks noRot="1" noChangeAspect="1" noMove="1" noResize="1" noEditPoints="1" noAdjustHandles="1" noChangeArrowheads="1" noChangeShapeType="1" noTextEdit="1"/>
                </p:cNvSpPr>
                <p:nvPr/>
              </p:nvSpPr>
              <p:spPr>
                <a:xfrm>
                  <a:off x="8912977" y="2758133"/>
                  <a:ext cx="847898" cy="847898"/>
                </a:xfrm>
                <a:prstGeom prst="ellipse">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328925FA-8BF7-4D90-AD4E-FEE5EED201F7}"/>
                </a:ext>
              </a:extLst>
            </p:cNvPr>
            <p:cNvCxnSpPr>
              <a:cxnSpLocks/>
              <a:stCxn id="5" idx="3"/>
              <a:endCxn id="7" idx="0"/>
            </p:cNvCxnSpPr>
            <p:nvPr/>
          </p:nvCxnSpPr>
          <p:spPr>
            <a:xfrm flipH="1">
              <a:off x="7136824" y="2190595"/>
              <a:ext cx="686667"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52B4E5-50B3-4DB9-9A51-A835AA26BC20}"/>
                </a:ext>
              </a:extLst>
            </p:cNvPr>
            <p:cNvCxnSpPr>
              <a:cxnSpLocks/>
              <a:stCxn id="7" idx="4"/>
              <a:endCxn id="6" idx="0"/>
            </p:cNvCxnSpPr>
            <p:nvPr/>
          </p:nvCxnSpPr>
          <p:spPr>
            <a:xfrm>
              <a:off x="7136824" y="3606031"/>
              <a:ext cx="0" cy="763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75098B-C8D4-48AF-BC63-F8257040A5D6}"/>
                </a:ext>
              </a:extLst>
            </p:cNvPr>
            <p:cNvCxnSpPr>
              <a:cxnSpLocks/>
              <a:stCxn id="6" idx="5"/>
              <a:endCxn id="9" idx="1"/>
            </p:cNvCxnSpPr>
            <p:nvPr/>
          </p:nvCxnSpPr>
          <p:spPr>
            <a:xfrm>
              <a:off x="7436601" y="5093380"/>
              <a:ext cx="381348" cy="355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C7FF67-8795-473E-A009-28375923737A}"/>
                </a:ext>
              </a:extLst>
            </p:cNvPr>
            <p:cNvCxnSpPr>
              <a:cxnSpLocks/>
              <a:endCxn id="10" idx="3"/>
            </p:cNvCxnSpPr>
            <p:nvPr/>
          </p:nvCxnSpPr>
          <p:spPr>
            <a:xfrm flipV="1">
              <a:off x="8425601" y="4829035"/>
              <a:ext cx="611548" cy="619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292E38-6D3F-4CA0-BA48-65228515E70B}"/>
                </a:ext>
              </a:extLst>
            </p:cNvPr>
            <p:cNvCxnSpPr>
              <a:cxnSpLocks/>
              <a:stCxn id="5" idx="6"/>
              <a:endCxn id="8" idx="1"/>
            </p:cNvCxnSpPr>
            <p:nvPr/>
          </p:nvCxnSpPr>
          <p:spPr>
            <a:xfrm>
              <a:off x="8547217" y="1890818"/>
              <a:ext cx="2026660" cy="567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143CDC-F693-488E-A351-7EA78C3D4A39}"/>
                </a:ext>
              </a:extLst>
            </p:cNvPr>
            <p:cNvCxnSpPr>
              <a:cxnSpLocks/>
              <a:stCxn id="11" idx="6"/>
              <a:endCxn id="8" idx="3"/>
            </p:cNvCxnSpPr>
            <p:nvPr/>
          </p:nvCxnSpPr>
          <p:spPr>
            <a:xfrm flipV="1">
              <a:off x="9760875" y="3057910"/>
              <a:ext cx="813002" cy="1241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048BF2-A3C5-4AA5-9D24-5600F2360C0D}"/>
                </a:ext>
              </a:extLst>
            </p:cNvPr>
            <p:cNvCxnSpPr>
              <a:cxnSpLocks/>
              <a:stCxn id="10" idx="7"/>
              <a:endCxn id="8" idx="4"/>
            </p:cNvCxnSpPr>
            <p:nvPr/>
          </p:nvCxnSpPr>
          <p:spPr>
            <a:xfrm flipV="1">
              <a:off x="9636703" y="3182082"/>
              <a:ext cx="1236951" cy="1047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272387-8873-49D1-8E5B-D700F9BBA07F}"/>
                </a:ext>
              </a:extLst>
            </p:cNvPr>
            <p:cNvCxnSpPr>
              <a:cxnSpLocks/>
              <a:stCxn id="5" idx="5"/>
              <a:endCxn id="11" idx="0"/>
            </p:cNvCxnSpPr>
            <p:nvPr/>
          </p:nvCxnSpPr>
          <p:spPr>
            <a:xfrm>
              <a:off x="8423045" y="2190595"/>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358E6AA-A2B3-4EB4-B5F6-3C7755C00000}"/>
              </a:ext>
            </a:extLst>
          </p:cNvPr>
          <p:cNvSpPr txBox="1"/>
          <p:nvPr/>
        </p:nvSpPr>
        <p:spPr>
          <a:xfrm>
            <a:off x="3205585" y="2171083"/>
            <a:ext cx="627145" cy="461665"/>
          </a:xfrm>
          <a:prstGeom prst="rect">
            <a:avLst/>
          </a:prstGeom>
          <a:noFill/>
        </p:spPr>
        <p:txBody>
          <a:bodyPr wrap="square" rtlCol="0">
            <a:spAutoFit/>
          </a:bodyPr>
          <a:lstStyle/>
          <a:p>
            <a:r>
              <a:rPr lang="en-US" sz="2400" dirty="0"/>
              <a:t>0</a:t>
            </a:r>
          </a:p>
        </p:txBody>
      </p:sp>
      <p:sp>
        <p:nvSpPr>
          <p:cNvPr id="21" name="TextBox 20">
            <a:extLst>
              <a:ext uri="{FF2B5EF4-FFF2-40B4-BE49-F238E27FC236}">
                <a16:creationId xmlns:a16="http://schemas.microsoft.com/office/drawing/2014/main" id="{F2C6FFFC-A37A-48C2-B7D3-BDF582155538}"/>
              </a:ext>
            </a:extLst>
          </p:cNvPr>
          <p:cNvSpPr txBox="1"/>
          <p:nvPr/>
        </p:nvSpPr>
        <p:spPr>
          <a:xfrm>
            <a:off x="5234114" y="2725206"/>
            <a:ext cx="627145" cy="461665"/>
          </a:xfrm>
          <a:prstGeom prst="rect">
            <a:avLst/>
          </a:prstGeom>
          <a:noFill/>
        </p:spPr>
        <p:txBody>
          <a:bodyPr wrap="square" rtlCol="0">
            <a:spAutoFit/>
          </a:bodyPr>
          <a:lstStyle/>
          <a:p>
            <a:r>
              <a:rPr lang="en-US" sz="2400" dirty="0"/>
              <a:t>1</a:t>
            </a:r>
          </a:p>
        </p:txBody>
      </p:sp>
      <p:sp>
        <p:nvSpPr>
          <p:cNvPr id="22" name="TextBox 21">
            <a:extLst>
              <a:ext uri="{FF2B5EF4-FFF2-40B4-BE49-F238E27FC236}">
                <a16:creationId xmlns:a16="http://schemas.microsoft.com/office/drawing/2014/main" id="{182FD3C2-006C-42A1-B9C5-4A5586F4981E}"/>
              </a:ext>
            </a:extLst>
          </p:cNvPr>
          <p:cNvSpPr txBox="1"/>
          <p:nvPr/>
        </p:nvSpPr>
        <p:spPr>
          <a:xfrm>
            <a:off x="3027215" y="3580525"/>
            <a:ext cx="627145" cy="461665"/>
          </a:xfrm>
          <a:prstGeom prst="rect">
            <a:avLst/>
          </a:prstGeom>
          <a:noFill/>
        </p:spPr>
        <p:txBody>
          <a:bodyPr wrap="square" rtlCol="0">
            <a:spAutoFit/>
          </a:bodyPr>
          <a:lstStyle/>
          <a:p>
            <a:r>
              <a:rPr lang="en-US" sz="2400" dirty="0"/>
              <a:t>1</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F1577BB-79E4-4B5E-A672-2CFFC9443F93}"/>
                  </a:ext>
                </a:extLst>
              </p:cNvPr>
              <p:cNvSpPr txBox="1"/>
              <p:nvPr/>
            </p:nvSpPr>
            <p:spPr>
              <a:xfrm>
                <a:off x="6010102" y="2725206"/>
                <a:ext cx="5020887" cy="2246769"/>
              </a:xfrm>
              <a:prstGeom prst="rect">
                <a:avLst/>
              </a:prstGeom>
              <a:noFill/>
            </p:spPr>
            <p:txBody>
              <a:bodyPr wrap="square" rtlCol="0">
                <a:spAutoFit/>
              </a:bodyPr>
              <a:lstStyle/>
              <a:p>
                <a14:m>
                  <m:oMath xmlns:m="http://schemas.openxmlformats.org/officeDocument/2006/math">
                    <m:r>
                      <a:rPr lang="en-US" sz="2800" b="0" i="1" dirty="0" smtClean="0">
                        <a:latin typeface="Cambria Math" panose="02040503050406030204" pitchFamily="18" charset="0"/>
                      </a:rPr>
                      <m:t>(</m:t>
                    </m:r>
                    <m:r>
                      <a:rPr lang="en-US" sz="2800" b="0" i="1" dirty="0" smtClean="0">
                        <a:latin typeface="Cambria Math" panose="02040503050406030204" pitchFamily="18" charset="0"/>
                      </a:rPr>
                      <m:t>𝑑</m:t>
                    </m:r>
                    <m:r>
                      <a:rPr lang="en-US" sz="2800" b="0" i="1" dirty="0" smtClean="0">
                        <a:latin typeface="Cambria Math" panose="02040503050406030204" pitchFamily="18" charset="0"/>
                      </a:rPr>
                      <m:t>,</m:t>
                    </m:r>
                    <m:r>
                      <a:rPr lang="en-US" sz="2800" b="0" i="1" dirty="0" smtClean="0">
                        <a:latin typeface="Cambria Math" panose="02040503050406030204" pitchFamily="18" charset="0"/>
                      </a:rPr>
                      <m:t>𝑒</m:t>
                    </m:r>
                    <m:r>
                      <a:rPr lang="en-US" sz="2800" b="0" i="1" dirty="0"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will be an intralayer edge, but it’s associated with a useless cycle…</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What’s the problem?</a:t>
                </a:r>
              </a:p>
            </p:txBody>
          </p:sp>
        </mc:Choice>
        <mc:Fallback>
          <p:sp>
            <p:nvSpPr>
              <p:cNvPr id="23" name="TextBox 22">
                <a:extLst>
                  <a:ext uri="{FF2B5EF4-FFF2-40B4-BE49-F238E27FC236}">
                    <a16:creationId xmlns:a16="http://schemas.microsoft.com/office/drawing/2014/main" id="{5F1577BB-79E4-4B5E-A672-2CFFC9443F93}"/>
                  </a:ext>
                </a:extLst>
              </p:cNvPr>
              <p:cNvSpPr txBox="1">
                <a:spLocks noRot="1" noChangeAspect="1" noMove="1" noResize="1" noEditPoints="1" noAdjustHandles="1" noChangeArrowheads="1" noChangeShapeType="1" noTextEdit="1"/>
              </p:cNvSpPr>
              <p:nvPr/>
            </p:nvSpPr>
            <p:spPr>
              <a:xfrm>
                <a:off x="6010102" y="2725206"/>
                <a:ext cx="5020887" cy="2246769"/>
              </a:xfrm>
              <a:prstGeom prst="rect">
                <a:avLst/>
              </a:prstGeom>
              <a:blipFill>
                <a:blip r:embed="rId9"/>
                <a:stretch>
                  <a:fillRect l="-2549" t="-2710" r="-4005" b="-6504"/>
                </a:stretch>
              </a:blipFill>
            </p:spPr>
            <p:txBody>
              <a:bodyPr/>
              <a:lstStyle/>
              <a:p>
                <a:r>
                  <a:rPr lang="en-US">
                    <a:noFill/>
                  </a:rPr>
                  <a:t> </a:t>
                </a:r>
              </a:p>
            </p:txBody>
          </p:sp>
        </mc:Fallback>
      </mc:AlternateContent>
    </p:spTree>
    <p:extLst>
      <p:ext uri="{BB962C8B-B14F-4D97-AF65-F5344CB8AC3E}">
        <p14:creationId xmlns:p14="http://schemas.microsoft.com/office/powerpoint/2010/main" val="197645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E40A-593E-4935-8F3D-6F0CA6373CC8}"/>
              </a:ext>
            </a:extLst>
          </p:cNvPr>
          <p:cNvSpPr>
            <a:spLocks noGrp="1"/>
          </p:cNvSpPr>
          <p:nvPr>
            <p:ph type="title"/>
          </p:nvPr>
        </p:nvSpPr>
        <p:spPr/>
        <p:txBody>
          <a:bodyPr/>
          <a:lstStyle/>
          <a:p>
            <a:r>
              <a:rPr lang="en-US" dirty="0"/>
              <a:t>Almost There…</a:t>
            </a:r>
          </a:p>
        </p:txBody>
      </p:sp>
      <p:sp>
        <p:nvSpPr>
          <p:cNvPr id="3" name="Content Placeholder 2">
            <a:extLst>
              <a:ext uri="{FF2B5EF4-FFF2-40B4-BE49-F238E27FC236}">
                <a16:creationId xmlns:a16="http://schemas.microsoft.com/office/drawing/2014/main" id="{B480C283-0CEF-47AA-B9FB-53B9C5ECC506}"/>
              </a:ext>
            </a:extLst>
          </p:cNvPr>
          <p:cNvSpPr>
            <a:spLocks noGrp="1"/>
          </p:cNvSpPr>
          <p:nvPr>
            <p:ph idx="1"/>
          </p:nvPr>
        </p:nvSpPr>
        <p:spPr/>
        <p:txBody>
          <a:bodyPr/>
          <a:lstStyle/>
          <a:p>
            <a:r>
              <a:rPr lang="en-US" dirty="0"/>
              <a:t>What if the cycle isn’t the shortest one overall?</a:t>
            </a:r>
          </a:p>
        </p:txBody>
      </p:sp>
      <p:grpSp>
        <p:nvGrpSpPr>
          <p:cNvPr id="4" name="Group 3">
            <a:extLst>
              <a:ext uri="{FF2B5EF4-FFF2-40B4-BE49-F238E27FC236}">
                <a16:creationId xmlns:a16="http://schemas.microsoft.com/office/drawing/2014/main" id="{8A798B1C-22FE-420E-87EC-4488386891DA}"/>
              </a:ext>
            </a:extLst>
          </p:cNvPr>
          <p:cNvGrpSpPr/>
          <p:nvPr/>
        </p:nvGrpSpPr>
        <p:grpSpPr>
          <a:xfrm>
            <a:off x="1800015" y="2328894"/>
            <a:ext cx="3391080" cy="3480437"/>
            <a:chOff x="6712875" y="1466869"/>
            <a:chExt cx="4584728" cy="4705538"/>
          </a:xfrm>
        </p:grpSpPr>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B7D4DD9E-544B-429C-8AA8-F46C14A4B5D5}"/>
                    </a:ext>
                  </a:extLst>
                </p:cNvPr>
                <p:cNvSpPr/>
                <p:nvPr/>
              </p:nvSpPr>
              <p:spPr>
                <a:xfrm>
                  <a:off x="7699319" y="146686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𝑢</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5" name="Oval 4">
                  <a:extLst>
                    <a:ext uri="{FF2B5EF4-FFF2-40B4-BE49-F238E27FC236}">
                      <a16:creationId xmlns:a16="http://schemas.microsoft.com/office/drawing/2014/main" id="{B7D4DD9E-544B-429C-8AA8-F46C14A4B5D5}"/>
                    </a:ext>
                  </a:extLst>
                </p:cNvPr>
                <p:cNvSpPr>
                  <a:spLocks noRot="1" noChangeAspect="1" noMove="1" noResize="1" noEditPoints="1" noAdjustHandles="1" noChangeArrowheads="1" noChangeShapeType="1" noTextEdit="1"/>
                </p:cNvSpPr>
                <p:nvPr/>
              </p:nvSpPr>
              <p:spPr>
                <a:xfrm>
                  <a:off x="7699319" y="1466869"/>
                  <a:ext cx="847898" cy="847898"/>
                </a:xfrm>
                <a:prstGeom prst="ellipse">
                  <a:avLst/>
                </a:prstGeom>
                <a:blipFill>
                  <a:blip r:embed="rId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3B8ADF77-DBC8-40DA-9000-383CD4228729}"/>
                    </a:ext>
                  </a:extLst>
                </p:cNvPr>
                <p:cNvSpPr/>
                <p:nvPr/>
              </p:nvSpPr>
              <p:spPr>
                <a:xfrm>
                  <a:off x="6712875" y="436965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cs typeface="Segoe UI Semilight" panose="020B0402040204020203" pitchFamily="34" charset="0"/>
                          </a:rPr>
                          <m:t>𝑎</m:t>
                        </m:r>
                      </m:oMath>
                    </m:oMathPara>
                  </a14:m>
                  <a:endParaRPr lang="en-US" sz="28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6" name="Oval 5">
                  <a:extLst>
                    <a:ext uri="{FF2B5EF4-FFF2-40B4-BE49-F238E27FC236}">
                      <a16:creationId xmlns:a16="http://schemas.microsoft.com/office/drawing/2014/main" id="{3B8ADF77-DBC8-40DA-9000-383CD4228729}"/>
                    </a:ext>
                  </a:extLst>
                </p:cNvPr>
                <p:cNvSpPr>
                  <a:spLocks noRot="1" noChangeAspect="1" noMove="1" noResize="1" noEditPoints="1" noAdjustHandles="1" noChangeArrowheads="1" noChangeShapeType="1" noTextEdit="1"/>
                </p:cNvSpPr>
                <p:nvPr/>
              </p:nvSpPr>
              <p:spPr>
                <a:xfrm>
                  <a:off x="6712875" y="4369654"/>
                  <a:ext cx="847898" cy="847898"/>
                </a:xfrm>
                <a:prstGeom prst="ellipse">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6F4670D6-29DD-4E95-BA8A-E67CDFB1E164}"/>
                    </a:ext>
                  </a:extLst>
                </p:cNvPr>
                <p:cNvSpPr/>
                <p:nvPr/>
              </p:nvSpPr>
              <p:spPr>
                <a:xfrm>
                  <a:off x="6712875"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oMath>
                    </m:oMathPara>
                  </a14:m>
                  <a:endParaRPr lang="en-US" sz="2800" dirty="0"/>
                </a:p>
              </p:txBody>
            </p:sp>
          </mc:Choice>
          <mc:Fallback>
            <p:sp>
              <p:nvSpPr>
                <p:cNvPr id="7" name="Oval 6">
                  <a:extLst>
                    <a:ext uri="{FF2B5EF4-FFF2-40B4-BE49-F238E27FC236}">
                      <a16:creationId xmlns:a16="http://schemas.microsoft.com/office/drawing/2014/main" id="{6F4670D6-29DD-4E95-BA8A-E67CDFB1E164}"/>
                    </a:ext>
                  </a:extLst>
                </p:cNvPr>
                <p:cNvSpPr>
                  <a:spLocks noRot="1" noChangeAspect="1" noMove="1" noResize="1" noEditPoints="1" noAdjustHandles="1" noChangeArrowheads="1" noChangeShapeType="1" noTextEdit="1"/>
                </p:cNvSpPr>
                <p:nvPr/>
              </p:nvSpPr>
              <p:spPr>
                <a:xfrm>
                  <a:off x="6712875" y="2758133"/>
                  <a:ext cx="847898" cy="847898"/>
                </a:xfrm>
                <a:prstGeom prst="ellipse">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F97EAA1C-4162-4227-A0AC-D1006C6DA5B8}"/>
                    </a:ext>
                  </a:extLst>
                </p:cNvPr>
                <p:cNvSpPr/>
                <p:nvPr/>
              </p:nvSpPr>
              <p:spPr>
                <a:xfrm>
                  <a:off x="10449705" y="2334184"/>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p:sp>
              <p:nvSpPr>
                <p:cNvPr id="8" name="Oval 7">
                  <a:extLst>
                    <a:ext uri="{FF2B5EF4-FFF2-40B4-BE49-F238E27FC236}">
                      <a16:creationId xmlns:a16="http://schemas.microsoft.com/office/drawing/2014/main" id="{F97EAA1C-4162-4227-A0AC-D1006C6DA5B8}"/>
                    </a:ext>
                  </a:extLst>
                </p:cNvPr>
                <p:cNvSpPr>
                  <a:spLocks noRot="1" noChangeAspect="1" noMove="1" noResize="1" noEditPoints="1" noAdjustHandles="1" noChangeArrowheads="1" noChangeShapeType="1" noTextEdit="1"/>
                </p:cNvSpPr>
                <p:nvPr/>
              </p:nvSpPr>
              <p:spPr>
                <a:xfrm>
                  <a:off x="10449705" y="2334184"/>
                  <a:ext cx="847898" cy="847898"/>
                </a:xfrm>
                <a:prstGeom prst="ellipse">
                  <a:avLst/>
                </a:prstGeom>
                <a:blipFill>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28B434AE-F746-479C-AF27-E2E74C37516F}"/>
                    </a:ext>
                  </a:extLst>
                </p:cNvPr>
                <p:cNvSpPr/>
                <p:nvPr/>
              </p:nvSpPr>
              <p:spPr>
                <a:xfrm>
                  <a:off x="7693777" y="53245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𝑏</m:t>
                        </m:r>
                      </m:oMath>
                    </m:oMathPara>
                  </a14:m>
                  <a:endParaRPr lang="en-US" sz="2800" dirty="0"/>
                </a:p>
              </p:txBody>
            </p:sp>
          </mc:Choice>
          <mc:Fallback>
            <p:sp>
              <p:nvSpPr>
                <p:cNvPr id="9" name="Oval 8">
                  <a:extLst>
                    <a:ext uri="{FF2B5EF4-FFF2-40B4-BE49-F238E27FC236}">
                      <a16:creationId xmlns:a16="http://schemas.microsoft.com/office/drawing/2014/main" id="{28B434AE-F746-479C-AF27-E2E74C37516F}"/>
                    </a:ext>
                  </a:extLst>
                </p:cNvPr>
                <p:cNvSpPr>
                  <a:spLocks noRot="1" noChangeAspect="1" noMove="1" noResize="1" noEditPoints="1" noAdjustHandles="1" noChangeArrowheads="1" noChangeShapeType="1" noTextEdit="1"/>
                </p:cNvSpPr>
                <p:nvPr/>
              </p:nvSpPr>
              <p:spPr>
                <a:xfrm>
                  <a:off x="7693777" y="5324509"/>
                  <a:ext cx="847898" cy="847898"/>
                </a:xfrm>
                <a:prstGeom prst="ellipse">
                  <a:avLst/>
                </a:prstGeom>
                <a:blipFill>
                  <a:blip r:embed="rId6"/>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CACC1AD9-9B8A-42C9-8184-06560763A9D2}"/>
                    </a:ext>
                  </a:extLst>
                </p:cNvPr>
                <p:cNvSpPr/>
                <p:nvPr/>
              </p:nvSpPr>
              <p:spPr>
                <a:xfrm>
                  <a:off x="8912977" y="4105309"/>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𝑐</m:t>
                        </m:r>
                      </m:oMath>
                    </m:oMathPara>
                  </a14:m>
                  <a:endParaRPr lang="en-US" sz="2800" dirty="0">
                    <a:solidFill>
                      <a:schemeClr val="tx1"/>
                    </a:solidFill>
                  </a:endParaRPr>
                </a:p>
              </p:txBody>
            </p:sp>
          </mc:Choice>
          <mc:Fallback>
            <p:sp>
              <p:nvSpPr>
                <p:cNvPr id="10" name="Oval 9">
                  <a:extLst>
                    <a:ext uri="{FF2B5EF4-FFF2-40B4-BE49-F238E27FC236}">
                      <a16:creationId xmlns:a16="http://schemas.microsoft.com/office/drawing/2014/main" id="{CACC1AD9-9B8A-42C9-8184-06560763A9D2}"/>
                    </a:ext>
                  </a:extLst>
                </p:cNvPr>
                <p:cNvSpPr>
                  <a:spLocks noRot="1" noChangeAspect="1" noMove="1" noResize="1" noEditPoints="1" noAdjustHandles="1" noChangeArrowheads="1" noChangeShapeType="1" noTextEdit="1"/>
                </p:cNvSpPr>
                <p:nvPr/>
              </p:nvSpPr>
              <p:spPr>
                <a:xfrm>
                  <a:off x="8912977" y="4105309"/>
                  <a:ext cx="847898" cy="847898"/>
                </a:xfrm>
                <a:prstGeom prst="ellipse">
                  <a:avLst/>
                </a:prstGeom>
                <a:blipFill>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76EBA6AC-BADC-43EB-9AEB-B2EF822D8897}"/>
                    </a:ext>
                  </a:extLst>
                </p:cNvPr>
                <p:cNvSpPr/>
                <p:nvPr/>
              </p:nvSpPr>
              <p:spPr>
                <a:xfrm>
                  <a:off x="8912977" y="2758133"/>
                  <a:ext cx="847898" cy="8478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𝑒</m:t>
                        </m:r>
                      </m:oMath>
                    </m:oMathPara>
                  </a14:m>
                  <a:endParaRPr lang="en-US" sz="2800" dirty="0">
                    <a:solidFill>
                      <a:schemeClr val="tx1"/>
                    </a:solidFill>
                  </a:endParaRPr>
                </a:p>
              </p:txBody>
            </p:sp>
          </mc:Choice>
          <mc:Fallback>
            <p:sp>
              <p:nvSpPr>
                <p:cNvPr id="11" name="Oval 10">
                  <a:extLst>
                    <a:ext uri="{FF2B5EF4-FFF2-40B4-BE49-F238E27FC236}">
                      <a16:creationId xmlns:a16="http://schemas.microsoft.com/office/drawing/2014/main" id="{76EBA6AC-BADC-43EB-9AEB-B2EF822D8897}"/>
                    </a:ext>
                  </a:extLst>
                </p:cNvPr>
                <p:cNvSpPr>
                  <a:spLocks noRot="1" noChangeAspect="1" noMove="1" noResize="1" noEditPoints="1" noAdjustHandles="1" noChangeArrowheads="1" noChangeShapeType="1" noTextEdit="1"/>
                </p:cNvSpPr>
                <p:nvPr/>
              </p:nvSpPr>
              <p:spPr>
                <a:xfrm>
                  <a:off x="8912977" y="2758133"/>
                  <a:ext cx="847898" cy="847898"/>
                </a:xfrm>
                <a:prstGeom prst="ellipse">
                  <a:avLst/>
                </a:prstGeom>
                <a:blipFill>
                  <a:blip r:embed="rId8"/>
                  <a:stretch>
                    <a:fillRect/>
                  </a:stretch>
                </a:blipFill>
                <a:ln w="28575">
                  <a:solidFill>
                    <a:schemeClr val="tx1"/>
                  </a:solidFill>
                </a:ln>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328925FA-8BF7-4D90-AD4E-FEE5EED201F7}"/>
                </a:ext>
              </a:extLst>
            </p:cNvPr>
            <p:cNvCxnSpPr>
              <a:cxnSpLocks/>
              <a:stCxn id="5" idx="3"/>
              <a:endCxn id="7" idx="0"/>
            </p:cNvCxnSpPr>
            <p:nvPr/>
          </p:nvCxnSpPr>
          <p:spPr>
            <a:xfrm flipH="1">
              <a:off x="7136824" y="2190595"/>
              <a:ext cx="686667"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52B4E5-50B3-4DB9-9A51-A835AA26BC20}"/>
                </a:ext>
              </a:extLst>
            </p:cNvPr>
            <p:cNvCxnSpPr>
              <a:cxnSpLocks/>
              <a:stCxn id="7" idx="4"/>
              <a:endCxn id="6" idx="0"/>
            </p:cNvCxnSpPr>
            <p:nvPr/>
          </p:nvCxnSpPr>
          <p:spPr>
            <a:xfrm>
              <a:off x="7136824" y="3606031"/>
              <a:ext cx="0" cy="763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75098B-C8D4-48AF-BC63-F8257040A5D6}"/>
                </a:ext>
              </a:extLst>
            </p:cNvPr>
            <p:cNvCxnSpPr>
              <a:cxnSpLocks/>
              <a:stCxn id="6" idx="5"/>
              <a:endCxn id="9" idx="1"/>
            </p:cNvCxnSpPr>
            <p:nvPr/>
          </p:nvCxnSpPr>
          <p:spPr>
            <a:xfrm>
              <a:off x="7436601" y="5093380"/>
              <a:ext cx="381348" cy="355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C7FF67-8795-473E-A009-28375923737A}"/>
                </a:ext>
              </a:extLst>
            </p:cNvPr>
            <p:cNvCxnSpPr>
              <a:cxnSpLocks/>
              <a:endCxn id="10" idx="3"/>
            </p:cNvCxnSpPr>
            <p:nvPr/>
          </p:nvCxnSpPr>
          <p:spPr>
            <a:xfrm flipV="1">
              <a:off x="8425601" y="4829035"/>
              <a:ext cx="611548" cy="619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292E38-6D3F-4CA0-BA48-65228515E70B}"/>
                </a:ext>
              </a:extLst>
            </p:cNvPr>
            <p:cNvCxnSpPr>
              <a:cxnSpLocks/>
              <a:stCxn id="5" idx="6"/>
              <a:endCxn id="8" idx="1"/>
            </p:cNvCxnSpPr>
            <p:nvPr/>
          </p:nvCxnSpPr>
          <p:spPr>
            <a:xfrm>
              <a:off x="8547217" y="1890818"/>
              <a:ext cx="2026660" cy="567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143CDC-F693-488E-A351-7EA78C3D4A39}"/>
                </a:ext>
              </a:extLst>
            </p:cNvPr>
            <p:cNvCxnSpPr>
              <a:cxnSpLocks/>
              <a:stCxn id="11" idx="6"/>
              <a:endCxn id="8" idx="3"/>
            </p:cNvCxnSpPr>
            <p:nvPr/>
          </p:nvCxnSpPr>
          <p:spPr>
            <a:xfrm flipV="1">
              <a:off x="9760875" y="3057910"/>
              <a:ext cx="813002" cy="1241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048BF2-A3C5-4AA5-9D24-5600F2360C0D}"/>
                </a:ext>
              </a:extLst>
            </p:cNvPr>
            <p:cNvCxnSpPr>
              <a:cxnSpLocks/>
              <a:stCxn id="10" idx="7"/>
              <a:endCxn id="8" idx="4"/>
            </p:cNvCxnSpPr>
            <p:nvPr/>
          </p:nvCxnSpPr>
          <p:spPr>
            <a:xfrm flipV="1">
              <a:off x="9636703" y="3182082"/>
              <a:ext cx="1236951" cy="1047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272387-8873-49D1-8E5B-D700F9BBA07F}"/>
                </a:ext>
              </a:extLst>
            </p:cNvPr>
            <p:cNvCxnSpPr>
              <a:cxnSpLocks/>
              <a:stCxn id="5" idx="5"/>
              <a:endCxn id="11" idx="0"/>
            </p:cNvCxnSpPr>
            <p:nvPr/>
          </p:nvCxnSpPr>
          <p:spPr>
            <a:xfrm>
              <a:off x="8423045" y="2190595"/>
              <a:ext cx="913881" cy="567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358E6AA-A2B3-4EB4-B5F6-3C7755C00000}"/>
              </a:ext>
            </a:extLst>
          </p:cNvPr>
          <p:cNvSpPr txBox="1"/>
          <p:nvPr/>
        </p:nvSpPr>
        <p:spPr>
          <a:xfrm>
            <a:off x="3205585" y="2171083"/>
            <a:ext cx="627145" cy="461665"/>
          </a:xfrm>
          <a:prstGeom prst="rect">
            <a:avLst/>
          </a:prstGeom>
          <a:noFill/>
        </p:spPr>
        <p:txBody>
          <a:bodyPr wrap="square" rtlCol="0">
            <a:spAutoFit/>
          </a:bodyPr>
          <a:lstStyle/>
          <a:p>
            <a:r>
              <a:rPr lang="en-US" sz="2400" dirty="0"/>
              <a:t>0</a:t>
            </a:r>
          </a:p>
        </p:txBody>
      </p:sp>
      <p:sp>
        <p:nvSpPr>
          <p:cNvPr id="21" name="TextBox 20">
            <a:extLst>
              <a:ext uri="{FF2B5EF4-FFF2-40B4-BE49-F238E27FC236}">
                <a16:creationId xmlns:a16="http://schemas.microsoft.com/office/drawing/2014/main" id="{F2C6FFFC-A37A-48C2-B7D3-BDF582155538}"/>
              </a:ext>
            </a:extLst>
          </p:cNvPr>
          <p:cNvSpPr txBox="1"/>
          <p:nvPr/>
        </p:nvSpPr>
        <p:spPr>
          <a:xfrm>
            <a:off x="5234114" y="2725206"/>
            <a:ext cx="627145" cy="461665"/>
          </a:xfrm>
          <a:prstGeom prst="rect">
            <a:avLst/>
          </a:prstGeom>
          <a:noFill/>
        </p:spPr>
        <p:txBody>
          <a:bodyPr wrap="square" rtlCol="0">
            <a:spAutoFit/>
          </a:bodyPr>
          <a:lstStyle/>
          <a:p>
            <a:r>
              <a:rPr lang="en-US" sz="2400" dirty="0"/>
              <a:t>1</a:t>
            </a:r>
          </a:p>
        </p:txBody>
      </p:sp>
      <p:sp>
        <p:nvSpPr>
          <p:cNvPr id="22" name="TextBox 21">
            <a:extLst>
              <a:ext uri="{FF2B5EF4-FFF2-40B4-BE49-F238E27FC236}">
                <a16:creationId xmlns:a16="http://schemas.microsoft.com/office/drawing/2014/main" id="{182FD3C2-006C-42A1-B9C5-4A5586F4981E}"/>
              </a:ext>
            </a:extLst>
          </p:cNvPr>
          <p:cNvSpPr txBox="1"/>
          <p:nvPr/>
        </p:nvSpPr>
        <p:spPr>
          <a:xfrm>
            <a:off x="3027215" y="3580525"/>
            <a:ext cx="627145" cy="461665"/>
          </a:xfrm>
          <a:prstGeom prst="rect">
            <a:avLst/>
          </a:prstGeom>
          <a:noFill/>
        </p:spPr>
        <p:txBody>
          <a:bodyPr wrap="square" rtlCol="0">
            <a:spAutoFit/>
          </a:bodyPr>
          <a:lstStyle/>
          <a:p>
            <a:r>
              <a:rPr lang="en-US" sz="2400" dirty="0"/>
              <a:t>1</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F1577BB-79E4-4B5E-A672-2CFFC9443F93}"/>
                  </a:ext>
                </a:extLst>
              </p:cNvPr>
              <p:cNvSpPr txBox="1"/>
              <p:nvPr/>
            </p:nvSpPr>
            <p:spPr>
              <a:xfrm>
                <a:off x="6010102" y="2725206"/>
                <a:ext cx="5020887" cy="3970318"/>
              </a:xfrm>
              <a:prstGeom prst="rect">
                <a:avLst/>
              </a:prstGeom>
              <a:noFill/>
            </p:spPr>
            <p:txBody>
              <a:bodyPr wrap="square" rtlCol="0">
                <a:spAutoFit/>
              </a:bodyPr>
              <a:lstStyle/>
              <a:p>
                <a14:m>
                  <m:oMath xmlns:m="http://schemas.openxmlformats.org/officeDocument/2006/math">
                    <m:r>
                      <a:rPr lang="en-US" sz="2800" b="0" i="1" dirty="0" smtClean="0">
                        <a:latin typeface="Cambria Math" panose="02040503050406030204" pitchFamily="18" charset="0"/>
                      </a:rPr>
                      <m:t>(</m:t>
                    </m:r>
                    <m:r>
                      <a:rPr lang="en-US" sz="2800" b="0" i="1" dirty="0" smtClean="0">
                        <a:latin typeface="Cambria Math" panose="02040503050406030204" pitchFamily="18" charset="0"/>
                      </a:rPr>
                      <m:t>𝑑</m:t>
                    </m:r>
                    <m:r>
                      <a:rPr lang="en-US" sz="2800" b="0" i="1" dirty="0" smtClean="0">
                        <a:latin typeface="Cambria Math" panose="02040503050406030204" pitchFamily="18" charset="0"/>
                      </a:rPr>
                      <m:t>,</m:t>
                    </m:r>
                    <m:r>
                      <a:rPr lang="en-US" sz="2800" b="0" i="1" dirty="0" smtClean="0">
                        <a:latin typeface="Cambria Math" panose="02040503050406030204" pitchFamily="18" charset="0"/>
                      </a:rPr>
                      <m:t>𝑒</m:t>
                    </m:r>
                    <m:r>
                      <a:rPr lang="en-US" sz="2800" b="0" i="1" dirty="0"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will be an intralayer edge, but it’s associated with a useless cycle…</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What’s the problem?</a:t>
                </a:r>
              </a:p>
              <a:p>
                <a:r>
                  <a:rPr lang="en-US" sz="2800" dirty="0">
                    <a:latin typeface="Segoe UI Semilight" panose="020B0402040204020203" pitchFamily="34" charset="0"/>
                    <a:cs typeface="Segoe UI Semilight" panose="020B0402040204020203" pitchFamily="34" charset="0"/>
                  </a:rPr>
                  <a:t>Both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𝑑</m:t>
                    </m:r>
                  </m:oMath>
                </a14:m>
                <a:r>
                  <a:rPr lang="en-US" sz="28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𝑒</m:t>
                    </m:r>
                  </m:oMath>
                </a14:m>
                <a:r>
                  <a:rPr lang="en-US" sz="2800" dirty="0">
                    <a:latin typeface="Segoe UI Semilight" panose="020B0402040204020203" pitchFamily="34" charset="0"/>
                    <a:cs typeface="Segoe UI Semilight" panose="020B0402040204020203" pitchFamily="34" charset="0"/>
                  </a:rPr>
                  <a:t> come from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𝑢</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we need one to trace back to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𝑣</m:t>
                    </m:r>
                  </m:oMath>
                </a14:m>
                <a:r>
                  <a:rPr lang="en-US" sz="2800" dirty="0">
                    <a:latin typeface="Segoe UI Semilight" panose="020B0402040204020203" pitchFamily="34" charset="0"/>
                    <a:cs typeface="Segoe UI Semilight" panose="020B0402040204020203" pitchFamily="34" charset="0"/>
                  </a:rPr>
                  <a:t>. Keep track of who we trace back to!</a:t>
                </a:r>
              </a:p>
            </p:txBody>
          </p:sp>
        </mc:Choice>
        <mc:Fallback>
          <p:sp>
            <p:nvSpPr>
              <p:cNvPr id="23" name="TextBox 22">
                <a:extLst>
                  <a:ext uri="{FF2B5EF4-FFF2-40B4-BE49-F238E27FC236}">
                    <a16:creationId xmlns:a16="http://schemas.microsoft.com/office/drawing/2014/main" id="{5F1577BB-79E4-4B5E-A672-2CFFC9443F93}"/>
                  </a:ext>
                </a:extLst>
              </p:cNvPr>
              <p:cNvSpPr txBox="1">
                <a:spLocks noRot="1" noChangeAspect="1" noMove="1" noResize="1" noEditPoints="1" noAdjustHandles="1" noChangeArrowheads="1" noChangeShapeType="1" noTextEdit="1"/>
              </p:cNvSpPr>
              <p:nvPr/>
            </p:nvSpPr>
            <p:spPr>
              <a:xfrm>
                <a:off x="6010102" y="2725206"/>
                <a:ext cx="5020887" cy="3970318"/>
              </a:xfrm>
              <a:prstGeom prst="rect">
                <a:avLst/>
              </a:prstGeom>
              <a:blipFill>
                <a:blip r:embed="rId9"/>
                <a:stretch>
                  <a:fillRect l="-2549" t="-1536" r="-4005" b="-3379"/>
                </a:stretch>
              </a:blipFill>
            </p:spPr>
            <p:txBody>
              <a:bodyPr/>
              <a:lstStyle/>
              <a:p>
                <a:r>
                  <a:rPr lang="en-US">
                    <a:noFill/>
                  </a:rPr>
                  <a:t> </a:t>
                </a:r>
              </a:p>
            </p:txBody>
          </p:sp>
        </mc:Fallback>
      </mc:AlternateContent>
    </p:spTree>
    <p:extLst>
      <p:ext uri="{BB962C8B-B14F-4D97-AF65-F5344CB8AC3E}">
        <p14:creationId xmlns:p14="http://schemas.microsoft.com/office/powerpoint/2010/main" val="291390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BCC8-AB54-4817-80C2-CD91391B0BA4}"/>
              </a:ext>
            </a:extLst>
          </p:cNvPr>
          <p:cNvSpPr>
            <a:spLocks noGrp="1"/>
          </p:cNvSpPr>
          <p:nvPr>
            <p:ph type="title"/>
          </p:nvPr>
        </p:nvSpPr>
        <p:spPr/>
        <p:txBody>
          <a:bodyPr/>
          <a:lstStyle/>
          <a:p>
            <a:r>
              <a:rPr lang="en-US" dirty="0"/>
              <a:t>Almost There…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F68176-7DE6-4FF8-A71C-1595585B03CF}"/>
                  </a:ext>
                </a:extLst>
              </p:cNvPr>
              <p:cNvSpPr>
                <a:spLocks noGrp="1"/>
              </p:cNvSpPr>
              <p:nvPr>
                <p:ph idx="1"/>
              </p:nvPr>
            </p:nvSpPr>
            <p:spPr/>
            <p:txBody>
              <a:bodyPr/>
              <a:lstStyle/>
              <a:p>
                <a:r>
                  <a:rPr lang="en-US" dirty="0"/>
                  <a:t>What happens in the length is odd?</a:t>
                </a:r>
              </a:p>
              <a:p>
                <a:endParaRPr lang="en-US" dirty="0"/>
              </a:p>
              <a:p>
                <a:r>
                  <a:rPr lang="en-US" dirty="0"/>
                  <a:t>Instead of an intralayer edge, we’ll have a single vertex discovered twice…</a:t>
                </a:r>
              </a:p>
              <a:p>
                <a:endParaRPr lang="en-US" dirty="0"/>
              </a:p>
              <a:p>
                <a:r>
                  <a:rPr lang="en-US" dirty="0"/>
                  <a:t>Once from </a:t>
                </a:r>
                <a14:m>
                  <m:oMath xmlns:m="http://schemas.openxmlformats.org/officeDocument/2006/math">
                    <m:r>
                      <a:rPr lang="en-US" b="0" i="1" smtClean="0">
                        <a:latin typeface="Cambria Math" panose="02040503050406030204" pitchFamily="18" charset="0"/>
                      </a:rPr>
                      <m:t>𝑢</m:t>
                    </m:r>
                  </m:oMath>
                </a14:m>
                <a:r>
                  <a:rPr lang="en-US" dirty="0"/>
                  <a:t> and once from </a:t>
                </a:r>
                <a14:m>
                  <m:oMath xmlns:m="http://schemas.openxmlformats.org/officeDocument/2006/math">
                    <m:r>
                      <a:rPr lang="en-US" b="0" i="1" smtClean="0">
                        <a:latin typeface="Cambria Math" panose="02040503050406030204" pitchFamily="18" charset="0"/>
                      </a:rPr>
                      <m:t>𝑣</m:t>
                    </m:r>
                  </m:oMath>
                </a14:m>
                <a:r>
                  <a:rPr lang="en-US" dirty="0"/>
                  <a:t>. We can check for that too!</a:t>
                </a:r>
              </a:p>
            </p:txBody>
          </p:sp>
        </mc:Choice>
        <mc:Fallback>
          <p:sp>
            <p:nvSpPr>
              <p:cNvPr id="3" name="Content Placeholder 2">
                <a:extLst>
                  <a:ext uri="{FF2B5EF4-FFF2-40B4-BE49-F238E27FC236}">
                    <a16:creationId xmlns:a16="http://schemas.microsoft.com/office/drawing/2014/main" id="{F7F68176-7DE6-4FF8-A71C-1595585B03C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9469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C00E-5C5D-4246-8380-AF575E23E546}"/>
              </a:ext>
            </a:extLst>
          </p:cNvPr>
          <p:cNvSpPr>
            <a:spLocks noGrp="1"/>
          </p:cNvSpPr>
          <p:nvPr>
            <p:ph type="title"/>
          </p:nvPr>
        </p:nvSpPr>
        <p:spPr/>
        <p:txBody>
          <a:bodyPr/>
          <a:lstStyle/>
          <a:p>
            <a:r>
              <a:rPr lang="en-US" dirty="0"/>
              <a:t>Modified BFS</a:t>
            </a:r>
          </a:p>
        </p:txBody>
      </p:sp>
      <p:sp>
        <p:nvSpPr>
          <p:cNvPr id="4" name="Content Placeholder 2">
            <a:extLst>
              <a:ext uri="{FF2B5EF4-FFF2-40B4-BE49-F238E27FC236}">
                <a16:creationId xmlns:a16="http://schemas.microsoft.com/office/drawing/2014/main" id="{10514E30-D949-4CF3-821A-55032A189A4D}"/>
              </a:ext>
            </a:extLst>
          </p:cNvPr>
          <p:cNvSpPr txBox="1">
            <a:spLocks/>
          </p:cNvSpPr>
          <p:nvPr/>
        </p:nvSpPr>
        <p:spPr>
          <a:xfrm>
            <a:off x="744263" y="1155469"/>
            <a:ext cx="11359067" cy="5303520"/>
          </a:xfrm>
          <a:prstGeom prst="rect">
            <a:avLst/>
          </a:prstGeom>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r>
              <a:rPr lang="en-US" dirty="0" err="1">
                <a:latin typeface="Courier New" panose="02070309020205020404" pitchFamily="49" charset="0"/>
                <a:cs typeface="Courier New" panose="02070309020205020404" pitchFamily="49" charset="0"/>
              </a:rPr>
              <a:t>CycleFinder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G,u,v</a:t>
            </a:r>
            <a:r>
              <a:rPr lang="en-US" dirty="0">
                <a:latin typeface="Courier New" panose="02070309020205020404" pitchFamily="49" charset="0"/>
                <a:cs typeface="Courier New" panose="02070309020205020404" pitchFamily="49" charset="0"/>
              </a:rPr>
              <a:t>)  </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u.side</a:t>
            </a:r>
            <a:r>
              <a:rPr lang="en-US" dirty="0">
                <a:latin typeface="Courier New" panose="02070309020205020404" pitchFamily="49" charset="0"/>
                <a:cs typeface="Courier New" panose="02070309020205020404" pitchFamily="49" charset="0"/>
              </a:rPr>
              <a:t>=u, </a:t>
            </a:r>
            <a:r>
              <a:rPr lang="en-US" dirty="0" err="1">
                <a:latin typeface="Courier New" panose="02070309020205020404" pitchFamily="49" charset="0"/>
                <a:cs typeface="Courier New" panose="02070309020205020404" pitchFamily="49" charset="0"/>
              </a:rPr>
              <a:t>v.side</a:t>
            </a:r>
            <a:r>
              <a:rPr lang="en-US" dirty="0">
                <a:latin typeface="Courier New" panose="02070309020205020404" pitchFamily="49" charset="0"/>
                <a:cs typeface="Courier New" panose="02070309020205020404" pitchFamily="49" charset="0"/>
              </a:rPr>
              <a:t>=v, </a:t>
            </a:r>
            <a:r>
              <a:rPr lang="en-US" dirty="0" err="1">
                <a:latin typeface="Courier New" panose="02070309020205020404" pitchFamily="49" charset="0"/>
                <a:cs typeface="Courier New" panose="02070309020205020404" pitchFamily="49" charset="0"/>
              </a:rPr>
              <a:t>u.layer</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v.layer</a:t>
            </a:r>
            <a:r>
              <a:rPr lang="en-US" dirty="0">
                <a:latin typeface="Courier New" panose="02070309020205020404" pitchFamily="49" charset="0"/>
                <a:cs typeface="Courier New" panose="02070309020205020404" pitchFamily="49" charset="0"/>
              </a:rPr>
              <a:t>=0</a:t>
            </a:r>
          </a:p>
          <a:p>
            <a:pPr lvl="1"/>
            <a:r>
              <a:rPr lang="en-US" dirty="0">
                <a:latin typeface="Courier New" panose="02070309020205020404" pitchFamily="49" charset="0"/>
                <a:cs typeface="Courier New" panose="02070309020205020404" pitchFamily="49" charset="0"/>
              </a:rPr>
              <a:t>  delete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  Place u and v on queue</a:t>
            </a:r>
          </a:p>
          <a:p>
            <a:pPr lvl="1"/>
            <a:r>
              <a:rPr lang="en-US" dirty="0">
                <a:latin typeface="Courier New" panose="02070309020205020404" pitchFamily="49" charset="0"/>
                <a:cs typeface="Courier New" panose="02070309020205020404" pitchFamily="49" charset="0"/>
              </a:rPr>
              <a:t>  Place divider on queue</a:t>
            </a:r>
          </a:p>
          <a:p>
            <a:pPr lvl="1"/>
            <a:r>
              <a:rPr lang="en-US" dirty="0">
                <a:latin typeface="Courier New" panose="02070309020205020404" pitchFamily="49" charset="0"/>
                <a:cs typeface="Courier New" panose="02070309020205020404" pitchFamily="49" charset="0"/>
              </a:rPr>
              <a:t>  while(queue is not empty)</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queue.dequeue</a:t>
            </a:r>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==divider)</a:t>
            </a:r>
          </a:p>
          <a:p>
            <a:pPr lvl="1"/>
            <a:r>
              <a:rPr lang="en-US" dirty="0">
                <a:latin typeface="Courier New" panose="02070309020205020404" pitchFamily="49" charset="0"/>
                <a:cs typeface="Courier New" panose="02070309020205020404" pitchFamily="49" charset="0"/>
              </a:rPr>
              <a:t>	  layer++</a:t>
            </a:r>
          </a:p>
          <a:p>
            <a:pPr lvl="1"/>
            <a:r>
              <a:rPr lang="en-US" dirty="0">
                <a:latin typeface="Courier New" panose="02070309020205020404" pitchFamily="49" charset="0"/>
                <a:cs typeface="Courier New" panose="02070309020205020404" pitchFamily="49" charset="0"/>
              </a:rPr>
              <a:t>	for(each edge (</a:t>
            </a:r>
            <a:r>
              <a:rPr lang="en-US" dirty="0" err="1">
                <a:latin typeface="Courier New" panose="02070309020205020404" pitchFamily="49" charset="0"/>
                <a:cs typeface="Courier New" panose="02070309020205020404" pitchFamily="49" charset="0"/>
              </a:rPr>
              <a:t>curr,w</a:t>
            </a:r>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		if(w is not seen)</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w.layer</a:t>
            </a:r>
            <a:r>
              <a:rPr lang="en-US" dirty="0">
                <a:latin typeface="Courier New" panose="02070309020205020404" pitchFamily="49" charset="0"/>
                <a:cs typeface="Courier New" panose="02070309020205020404" pitchFamily="49" charset="0"/>
              </a:rPr>
              <a:t>=curr.layer+1</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queue.enqueue</a:t>
            </a:r>
            <a:r>
              <a:rPr lang="en-US" dirty="0">
                <a:latin typeface="Courier New" panose="02070309020205020404" pitchFamily="49" charset="0"/>
                <a:cs typeface="Courier New" panose="02070309020205020404" pitchFamily="49" charset="0"/>
              </a:rPr>
              <a:t>(w)</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w.seen</a:t>
            </a:r>
            <a:r>
              <a:rPr lang="en-US" dirty="0">
                <a:latin typeface="Courier New" panose="02070309020205020404" pitchFamily="49" charset="0"/>
                <a:cs typeface="Courier New" panose="02070309020205020404" pitchFamily="49" charset="0"/>
              </a:rPr>
              <a:t>=true</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w.pred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w.side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curr.side</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		else</a:t>
            </a:r>
          </a:p>
          <a:p>
            <a:pPr lvl="1"/>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w.side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curr.side</a:t>
            </a:r>
            <a:r>
              <a:rPr lang="en-US" dirty="0">
                <a:latin typeface="Courier New" panose="02070309020205020404" pitchFamily="49" charset="0"/>
                <a:cs typeface="Courier New" panose="02070309020205020404" pitchFamily="49" charset="0"/>
              </a:rPr>
              <a:t>) //a real cycle</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findCycle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u,v,curr,w</a:t>
            </a:r>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			//otherwise do nothing. Not a real cycle and w already on queue.</a:t>
            </a:r>
          </a:p>
        </p:txBody>
      </p:sp>
    </p:spTree>
    <p:extLst>
      <p:ext uri="{BB962C8B-B14F-4D97-AF65-F5344CB8AC3E}">
        <p14:creationId xmlns:p14="http://schemas.microsoft.com/office/powerpoint/2010/main" val="128698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3B93-63B9-49F6-85AD-17C07B876AB9}"/>
              </a:ext>
            </a:extLst>
          </p:cNvPr>
          <p:cNvSpPr>
            <a:spLocks noGrp="1"/>
          </p:cNvSpPr>
          <p:nvPr>
            <p:ph type="title"/>
          </p:nvPr>
        </p:nvSpPr>
        <p:spPr/>
        <p:txBody>
          <a:bodyPr/>
          <a:lstStyle/>
          <a:p>
            <a:r>
              <a:rPr lang="en-US" dirty="0"/>
              <a:t>Helper</a:t>
            </a:r>
          </a:p>
        </p:txBody>
      </p:sp>
      <p:sp>
        <p:nvSpPr>
          <p:cNvPr id="4" name="Content Placeholder 2">
            <a:extLst>
              <a:ext uri="{FF2B5EF4-FFF2-40B4-BE49-F238E27FC236}">
                <a16:creationId xmlns:a16="http://schemas.microsoft.com/office/drawing/2014/main" id="{2C4B9230-FDE2-4196-B371-766397E555C7}"/>
              </a:ext>
            </a:extLst>
          </p:cNvPr>
          <p:cNvSpPr txBox="1">
            <a:spLocks/>
          </p:cNvSpPr>
          <p:nvPr/>
        </p:nvSpPr>
        <p:spPr>
          <a:xfrm>
            <a:off x="420617" y="1497108"/>
            <a:ext cx="11496501" cy="566015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r>
              <a:rPr lang="en-US" dirty="0">
                <a:latin typeface="Courier New" panose="02070309020205020404" pitchFamily="49" charset="0"/>
                <a:cs typeface="Courier New" panose="02070309020205020404" pitchFamily="49" charset="0"/>
              </a:rPr>
              <a:t>//finds cycle by backtracking from </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 until reaching </a:t>
            </a:r>
            <a:r>
              <a:rPr lang="en-US" dirty="0" err="1">
                <a:latin typeface="Courier New" panose="02070309020205020404" pitchFamily="49" charset="0"/>
                <a:cs typeface="Courier New" panose="02070309020205020404" pitchFamily="49" charset="0"/>
              </a:rPr>
              <a:t>u,v</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findCycle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u,v,x,y</a:t>
            </a:r>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list cycle</a:t>
            </a:r>
          </a:p>
          <a:p>
            <a:pPr lvl="1"/>
            <a:r>
              <a:rPr lang="en-US" dirty="0" err="1">
                <a:latin typeface="Courier New" panose="02070309020205020404" pitchFamily="49" charset="0"/>
                <a:cs typeface="Courier New" panose="02070309020205020404" pitchFamily="49" charset="0"/>
              </a:rPr>
              <a:t>cycle.insertFront</a:t>
            </a:r>
            <a:r>
              <a:rPr lang="en-US" dirty="0">
                <a:latin typeface="Courier New" panose="02070309020205020404" pitchFamily="49" charset="0"/>
                <a:cs typeface="Courier New" panose="02070309020205020404" pitchFamily="49" charset="0"/>
              </a:rPr>
              <a:t>(x)</a:t>
            </a:r>
          </a:p>
          <a:p>
            <a:pPr lvl="1"/>
            <a:r>
              <a:rPr lang="en-US" dirty="0" err="1">
                <a:latin typeface="Courier New" panose="02070309020205020404" pitchFamily="49" charset="0"/>
                <a:cs typeface="Courier New" panose="02070309020205020404" pitchFamily="49" charset="0"/>
              </a:rPr>
              <a:t>cycle.insertFront</a:t>
            </a:r>
            <a:r>
              <a:rPr lang="en-US" dirty="0">
                <a:latin typeface="Courier New" panose="02070309020205020404" pitchFamily="49" charset="0"/>
                <a:cs typeface="Courier New" panose="02070309020205020404" pitchFamily="49" charset="0"/>
              </a:rPr>
              <a:t>(y)</a:t>
            </a:r>
          </a:p>
          <a:p>
            <a:pPr lvl="1"/>
            <a:r>
              <a:rPr lang="en-US" dirty="0">
                <a:latin typeface="Courier New" panose="02070309020205020404" pitchFamily="49" charset="0"/>
                <a:cs typeface="Courier New" panose="02070309020205020404" pitchFamily="49" charset="0"/>
              </a:rPr>
              <a:t>while(x != u &amp;&amp; x != v)</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cycle.insertFront</a:t>
            </a:r>
            <a:r>
              <a:rPr lang="en-US" dirty="0">
                <a:latin typeface="Courier New" panose="02070309020205020404" pitchFamily="49" charset="0"/>
                <a:cs typeface="Courier New" panose="02070309020205020404" pitchFamily="49" charset="0"/>
              </a:rPr>
              <a:t>(x)</a:t>
            </a:r>
          </a:p>
          <a:p>
            <a:pPr lvl="1"/>
            <a:r>
              <a:rPr lang="en-US" dirty="0">
                <a:latin typeface="Courier New" panose="02070309020205020404" pitchFamily="49" charset="0"/>
                <a:cs typeface="Courier New" panose="02070309020205020404" pitchFamily="49" charset="0"/>
              </a:rPr>
              <a:t>	x=</a:t>
            </a:r>
            <a:r>
              <a:rPr lang="en-US" dirty="0" err="1">
                <a:latin typeface="Courier New" panose="02070309020205020404" pitchFamily="49" charset="0"/>
                <a:cs typeface="Courier New" panose="02070309020205020404" pitchFamily="49" charset="0"/>
              </a:rPr>
              <a:t>x.pred</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cycle.insertFront</a:t>
            </a:r>
            <a:r>
              <a:rPr lang="en-US" dirty="0">
                <a:latin typeface="Courier New" panose="02070309020205020404" pitchFamily="49" charset="0"/>
                <a:cs typeface="Courier New" panose="02070309020205020404" pitchFamily="49" charset="0"/>
              </a:rPr>
              <a:t>(x)</a:t>
            </a:r>
          </a:p>
          <a:p>
            <a:pPr lvl="1"/>
            <a:r>
              <a:rPr lang="en-US" dirty="0">
                <a:latin typeface="Courier New" panose="02070309020205020404" pitchFamily="49" charset="0"/>
                <a:cs typeface="Courier New" panose="02070309020205020404" pitchFamily="49" charset="0"/>
              </a:rPr>
              <a:t>while(y != 6 &amp;&amp; y != v)</a:t>
            </a:r>
          </a:p>
          <a:p>
            <a:pPr lvl="1"/>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cycle.insertBack</a:t>
            </a:r>
            <a:r>
              <a:rPr lang="en-US" dirty="0">
                <a:latin typeface="Courier New" panose="02070309020205020404" pitchFamily="49" charset="0"/>
                <a:cs typeface="Courier New" panose="02070309020205020404" pitchFamily="49" charset="0"/>
              </a:rPr>
              <a:t>(y)</a:t>
            </a:r>
          </a:p>
          <a:p>
            <a:pPr lvl="1"/>
            <a:r>
              <a:rPr lang="en-US" dirty="0">
                <a:latin typeface="Courier New" panose="02070309020205020404" pitchFamily="49" charset="0"/>
                <a:cs typeface="Courier New" panose="02070309020205020404" pitchFamily="49" charset="0"/>
              </a:rPr>
              <a:t>	y=</a:t>
            </a:r>
            <a:r>
              <a:rPr lang="en-US" dirty="0" err="1">
                <a:latin typeface="Courier New" panose="02070309020205020404" pitchFamily="49" charset="0"/>
                <a:cs typeface="Courier New" panose="02070309020205020404" pitchFamily="49" charset="0"/>
              </a:rPr>
              <a:t>y.pred</a:t>
            </a:r>
            <a:endParaRPr lang="en-US" dirty="0">
              <a:latin typeface="Courier New" panose="02070309020205020404" pitchFamily="49" charset="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cycle.insertBack</a:t>
            </a:r>
            <a:r>
              <a:rPr lang="en-US" dirty="0">
                <a:latin typeface="Courier New" panose="02070309020205020404" pitchFamily="49" charset="0"/>
                <a:cs typeface="Courier New" panose="02070309020205020404" pitchFamily="49" charset="0"/>
              </a:rPr>
              <a:t>(y)</a:t>
            </a:r>
          </a:p>
          <a:p>
            <a:pPr lvl="1"/>
            <a:r>
              <a:rPr lang="en-US" dirty="0">
                <a:latin typeface="Courier New" panose="02070309020205020404" pitchFamily="49" charset="0"/>
                <a:cs typeface="Courier New" panose="02070309020205020404" pitchFamily="49" charset="0"/>
              </a:rPr>
              <a:t>return cycle</a:t>
            </a:r>
          </a:p>
        </p:txBody>
      </p:sp>
    </p:spTree>
    <p:extLst>
      <p:ext uri="{BB962C8B-B14F-4D97-AF65-F5344CB8AC3E}">
        <p14:creationId xmlns:p14="http://schemas.microsoft.com/office/powerpoint/2010/main" val="230506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DFDE-E04E-4744-BBFA-574AE49A6D22}"/>
              </a:ext>
            </a:extLst>
          </p:cNvPr>
          <p:cNvSpPr>
            <a:spLocks noGrp="1"/>
          </p:cNvSpPr>
          <p:nvPr>
            <p:ph type="title"/>
          </p:nvPr>
        </p:nvSpPr>
        <p:spPr/>
        <p:txBody>
          <a:bodyPr/>
          <a:lstStyle/>
          <a:p>
            <a:r>
              <a:rPr lang="en-US" dirty="0"/>
              <a:t>More Updates</a:t>
            </a:r>
          </a:p>
        </p:txBody>
      </p:sp>
      <p:sp>
        <p:nvSpPr>
          <p:cNvPr id="3" name="Content Placeholder 2">
            <a:extLst>
              <a:ext uri="{FF2B5EF4-FFF2-40B4-BE49-F238E27FC236}">
                <a16:creationId xmlns:a16="http://schemas.microsoft.com/office/drawing/2014/main" id="{F3C0EE04-A82F-4984-B842-7F0EB813E6A1}"/>
              </a:ext>
            </a:extLst>
          </p:cNvPr>
          <p:cNvSpPr>
            <a:spLocks noGrp="1"/>
          </p:cNvSpPr>
          <p:nvPr>
            <p:ph idx="1"/>
          </p:nvPr>
        </p:nvSpPr>
        <p:spPr/>
        <p:txBody>
          <a:bodyPr>
            <a:normAutofit/>
          </a:bodyPr>
          <a:lstStyle/>
          <a:p>
            <a:r>
              <a:rPr lang="en-US" dirty="0"/>
              <a:t>We have to rearrange the schedule as a result</a:t>
            </a:r>
          </a:p>
          <a:p>
            <a:r>
              <a:rPr lang="en-US" dirty="0"/>
              <a:t>HW6 will be 1.5 times the length of the last few </a:t>
            </a:r>
            <a:r>
              <a:rPr lang="en-US" dirty="0" err="1"/>
              <a:t>homeworks</a:t>
            </a:r>
            <a:r>
              <a:rPr lang="en-US" dirty="0"/>
              <a:t> with twice as long to do it, due on March 5</a:t>
            </a:r>
            <a:r>
              <a:rPr lang="en-US" baseline="30000" dirty="0"/>
              <a:t>th </a:t>
            </a:r>
            <a:r>
              <a:rPr lang="en-US" dirty="0"/>
              <a:t>We’ll release it on Friday, but much of it will only make sense partway through next week.</a:t>
            </a:r>
          </a:p>
          <a:p>
            <a:endParaRPr lang="en-US" baseline="30000" dirty="0"/>
          </a:p>
          <a:p>
            <a:r>
              <a:rPr lang="en-US" dirty="0"/>
              <a:t>We’ll only have seven </a:t>
            </a:r>
            <a:r>
              <a:rPr lang="en-US" dirty="0" err="1"/>
              <a:t>homeworks</a:t>
            </a:r>
            <a:r>
              <a:rPr lang="en-US" dirty="0"/>
              <a:t> instead of eight. </a:t>
            </a:r>
          </a:p>
          <a:p>
            <a:endParaRPr lang="en-US" dirty="0"/>
          </a:p>
        </p:txBody>
      </p:sp>
    </p:spTree>
    <p:extLst>
      <p:ext uri="{BB962C8B-B14F-4D97-AF65-F5344CB8AC3E}">
        <p14:creationId xmlns:p14="http://schemas.microsoft.com/office/powerpoint/2010/main" val="130004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D82D5-B361-4416-BAF5-3136B459EBAF}"/>
              </a:ext>
            </a:extLst>
          </p:cNvPr>
          <p:cNvSpPr>
            <a:spLocks noGrp="1"/>
          </p:cNvSpPr>
          <p:nvPr>
            <p:ph type="title"/>
          </p:nvPr>
        </p:nvSpPr>
        <p:spPr/>
        <p:txBody>
          <a:bodyPr/>
          <a:lstStyle/>
          <a:p>
            <a:r>
              <a:rPr lang="en-US" dirty="0"/>
              <a:t>Choose Your own Adventure</a:t>
            </a:r>
          </a:p>
        </p:txBody>
      </p:sp>
      <p:sp>
        <p:nvSpPr>
          <p:cNvPr id="5" name="Text Placeholder 4">
            <a:extLst>
              <a:ext uri="{FF2B5EF4-FFF2-40B4-BE49-F238E27FC236}">
                <a16:creationId xmlns:a16="http://schemas.microsoft.com/office/drawing/2014/main" id="{399BD18E-093D-4DCD-87A1-6AAFA9B19449}"/>
              </a:ext>
            </a:extLst>
          </p:cNvPr>
          <p:cNvSpPr>
            <a:spLocks noGrp="1"/>
          </p:cNvSpPr>
          <p:nvPr>
            <p:ph type="body" idx="1"/>
          </p:nvPr>
        </p:nvSpPr>
        <p:spPr/>
        <p:txBody>
          <a:bodyPr/>
          <a:lstStyle/>
          <a:p>
            <a:r>
              <a:rPr lang="en-US" dirty="0"/>
              <a:t>Shortest Paths</a:t>
            </a:r>
          </a:p>
        </p:txBody>
      </p:sp>
    </p:spTree>
    <p:extLst>
      <p:ext uri="{BB962C8B-B14F-4D97-AF65-F5344CB8AC3E}">
        <p14:creationId xmlns:p14="http://schemas.microsoft.com/office/powerpoint/2010/main" val="14130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E2B1B-560C-4666-AC89-40826A69560A}"/>
              </a:ext>
            </a:extLst>
          </p:cNvPr>
          <p:cNvSpPr>
            <a:spLocks noGrp="1"/>
          </p:cNvSpPr>
          <p:nvPr>
            <p:ph type="title"/>
          </p:nvPr>
        </p:nvSpPr>
        <p:spPr/>
        <p:txBody>
          <a:bodyPr/>
          <a:lstStyle/>
          <a:p>
            <a:r>
              <a:rPr lang="en-US" dirty="0"/>
              <a:t>What is a cycle</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2DEC7E1-7AAD-4009-9596-3BD0A55C1343}"/>
                  </a:ext>
                </a:extLst>
              </p:cNvPr>
              <p:cNvSpPr>
                <a:spLocks noGrp="1"/>
              </p:cNvSpPr>
              <p:nvPr>
                <p:ph idx="1"/>
              </p:nvPr>
            </p:nvSpPr>
            <p:spPr/>
            <p:txBody>
              <a:bodyPr/>
              <a:lstStyle/>
              <a:p>
                <a:r>
                  <a:rPr lang="en-US" dirty="0"/>
                  <a:t>A cycle is just a path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(not using the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with the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added on.</a:t>
                </a:r>
              </a:p>
              <a:p>
                <a:endParaRPr lang="en-US" dirty="0"/>
              </a:p>
              <a:p>
                <a:r>
                  <a:rPr lang="en-US" dirty="0"/>
                  <a:t>So we know the edge…</a:t>
                </a:r>
              </a:p>
              <a:p>
                <a:r>
                  <a:rPr lang="en-US" dirty="0"/>
                  <a:t>We just need to find the path. Which path do we want?</a:t>
                </a:r>
              </a:p>
              <a:p>
                <a:endParaRPr lang="en-US" dirty="0"/>
              </a:p>
              <a:p>
                <a:r>
                  <a:rPr lang="en-US" dirty="0"/>
                  <a:t>The shortest one that doesn’t use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p:sp>
            <p:nvSpPr>
              <p:cNvPr id="5" name="Content Placeholder 4">
                <a:extLst>
                  <a:ext uri="{FF2B5EF4-FFF2-40B4-BE49-F238E27FC236}">
                    <a16:creationId xmlns:a16="http://schemas.microsoft.com/office/drawing/2014/main" id="{12DEC7E1-7AAD-4009-9596-3BD0A55C134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7999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D7E5-53F2-4AF4-B582-E24D2D9AA7C2}"/>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85658CDC-F9A3-4F57-AFF0-E9DA3D66431C}"/>
              </a:ext>
            </a:extLst>
          </p:cNvPr>
          <p:cNvSpPr>
            <a:spLocks noGrp="1"/>
          </p:cNvSpPr>
          <p:nvPr>
            <p:ph idx="1"/>
          </p:nvPr>
        </p:nvSpPr>
        <p:spPr/>
        <p:txBody>
          <a:bodyPr>
            <a:normAutofit fontScale="92500" lnSpcReduction="20000"/>
          </a:bodyPr>
          <a:lstStyle/>
          <a:p>
            <a:pPr marL="0" indent="0">
              <a:buNone/>
            </a:pPr>
            <a:r>
              <a:rPr lang="en-US" dirty="0" err="1">
                <a:latin typeface="Courier New" panose="02070309020205020404" pitchFamily="49" charset="0"/>
                <a:cs typeface="Courier New" panose="02070309020205020404" pitchFamily="49" charset="0"/>
              </a:rPr>
              <a:t>FindCycle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G,u,v</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Delete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from G</a:t>
            </a:r>
          </a:p>
          <a:p>
            <a:pPr marL="0" indent="0">
              <a:buNone/>
            </a:pPr>
            <a:r>
              <a:rPr lang="en-US" dirty="0">
                <a:latin typeface="Courier New" panose="02070309020205020404" pitchFamily="49" charset="0"/>
                <a:cs typeface="Courier New" panose="02070309020205020404" pitchFamily="49" charset="0"/>
              </a:rPr>
              <a:t>	Run BFS-Shortest-Path(G, u) //i.e. shortest paths starting from u.</a:t>
            </a:r>
          </a:p>
          <a:p>
            <a:pPr marL="0" indent="0">
              <a:buNone/>
            </a:pPr>
            <a:r>
              <a:rPr lang="en-US" dirty="0">
                <a:latin typeface="Courier New" panose="02070309020205020404" pitchFamily="49" charset="0"/>
                <a:cs typeface="Courier New" panose="02070309020205020404" pitchFamily="49" charset="0"/>
              </a:rPr>
              <a:t>	List cycle</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v</a:t>
            </a:r>
          </a:p>
          <a:p>
            <a:pPr marL="0" indent="0">
              <a:buNone/>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u)</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cycle.insertBack</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curr.pred</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cycle.insertBack</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curr</a:t>
            </a:r>
            <a:r>
              <a:rPr lang="en-US" dirty="0">
                <a:latin typeface="Courier New" panose="02070309020205020404" pitchFamily="49" charset="0"/>
                <a:cs typeface="Courier New" panose="02070309020205020404" pitchFamily="49" charset="0"/>
              </a:rPr>
              <a:t>) // i.e. insert u</a:t>
            </a:r>
          </a:p>
          <a:p>
            <a:pPr marL="0" indent="0">
              <a:buNone/>
            </a:pPr>
            <a:r>
              <a:rPr lang="en-US" dirty="0">
                <a:latin typeface="Courier New" panose="02070309020205020404" pitchFamily="49" charset="0"/>
                <a:cs typeface="Courier New" panose="02070309020205020404" pitchFamily="49" charset="0"/>
              </a:rPr>
              <a:t>	return cycle</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61355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95D-7BD6-46BF-98E6-F05FB4D616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11D032C-8B07-4C66-AE4B-2432628711FF}"/>
              </a:ext>
            </a:extLst>
          </p:cNvPr>
          <p:cNvSpPr>
            <a:spLocks noGrp="1"/>
          </p:cNvSpPr>
          <p:nvPr>
            <p:ph idx="1"/>
          </p:nvPr>
        </p:nvSpPr>
        <p:spPr/>
        <p:txBody>
          <a:bodyPr/>
          <a:lstStyle/>
          <a:p>
            <a:r>
              <a:rPr lang="en-US" b="1" dirty="0"/>
              <a:t>T</a:t>
            </a:r>
            <a:r>
              <a:rPr lang="en-US" dirty="0"/>
              <a:t>alk/Read carefully – understand individual words of question, then question as a whole.</a:t>
            </a:r>
          </a:p>
          <a:p>
            <a:r>
              <a:rPr lang="en-US" dirty="0"/>
              <a:t>Do </a:t>
            </a:r>
            <a:r>
              <a:rPr lang="en-US" b="1" dirty="0"/>
              <a:t>E</a:t>
            </a:r>
            <a:r>
              <a:rPr lang="en-US" dirty="0"/>
              <a:t>xamples – confirms you understand the problem, get more intuition.</a:t>
            </a:r>
          </a:p>
          <a:p>
            <a:r>
              <a:rPr lang="en-US" b="1" dirty="0"/>
              <a:t>B</a:t>
            </a:r>
            <a:r>
              <a:rPr lang="en-US" dirty="0"/>
              <a:t>rute Force Solution – sometimes can be optimized to a final answer, sometimes not…but a backup plan can take the pressure off.</a:t>
            </a:r>
          </a:p>
          <a:p>
            <a:r>
              <a:rPr lang="en-US" b="1" dirty="0"/>
              <a:t>O</a:t>
            </a:r>
            <a:r>
              <a:rPr lang="en-US" dirty="0"/>
              <a:t>ptimize – find a better algorithm. Ask yourself questions:</a:t>
            </a:r>
          </a:p>
          <a:p>
            <a:r>
              <a:rPr lang="en-US" dirty="0"/>
              <a:t>Have I seen a similar problem before? </a:t>
            </a:r>
          </a:p>
          <a:p>
            <a:r>
              <a:rPr lang="en-US" dirty="0"/>
              <a:t>Can I make the problem easier? Can I handle a special case?</a:t>
            </a:r>
          </a:p>
        </p:txBody>
      </p:sp>
    </p:spTree>
    <p:extLst>
      <p:ext uri="{BB962C8B-B14F-4D97-AF65-F5344CB8AC3E}">
        <p14:creationId xmlns:p14="http://schemas.microsoft.com/office/powerpoint/2010/main" val="79382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040C-CB5A-4E62-886A-B9760E0200E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843E1B-C06C-4180-85E4-76A6EA8C60FA}"/>
              </a:ext>
            </a:extLst>
          </p:cNvPr>
          <p:cNvSpPr>
            <a:spLocks noGrp="1"/>
          </p:cNvSpPr>
          <p:nvPr>
            <p:ph idx="1"/>
          </p:nvPr>
        </p:nvSpPr>
        <p:spPr/>
        <p:txBody>
          <a:bodyPr/>
          <a:lstStyle/>
          <a:p>
            <a:r>
              <a:rPr lang="en-US" b="1" dirty="0"/>
              <a:t>W</a:t>
            </a:r>
            <a:r>
              <a:rPr lang="en-US" dirty="0"/>
              <a:t>alk Through your idea on an example. Just to see that it’s not way off.</a:t>
            </a:r>
          </a:p>
          <a:p>
            <a:r>
              <a:rPr lang="en-US" b="1" dirty="0"/>
              <a:t>I</a:t>
            </a:r>
            <a:r>
              <a:rPr lang="en-US" dirty="0"/>
              <a:t>mplement – write the pseudocode (or real code)</a:t>
            </a:r>
          </a:p>
          <a:p>
            <a:r>
              <a:rPr lang="en-US" b="1" dirty="0"/>
              <a:t>T</a:t>
            </a:r>
            <a:r>
              <a:rPr lang="en-US" dirty="0"/>
              <a:t>est – you already wrote some examples – do they work? Did you think of other edge cases when you were implementing? Check those too.</a:t>
            </a:r>
          </a:p>
        </p:txBody>
      </p:sp>
    </p:spTree>
    <p:extLst>
      <p:ext uri="{BB962C8B-B14F-4D97-AF65-F5344CB8AC3E}">
        <p14:creationId xmlns:p14="http://schemas.microsoft.com/office/powerpoint/2010/main" val="385565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74380-0108-45EA-9067-85264F59E102}"/>
              </a:ext>
            </a:extLst>
          </p:cNvPr>
          <p:cNvSpPr>
            <a:spLocks noGrp="1"/>
          </p:cNvSpPr>
          <p:nvPr>
            <p:ph type="title"/>
          </p:nvPr>
        </p:nvSpPr>
        <p:spPr/>
        <p:txBody>
          <a:bodyPr/>
          <a:lstStyle/>
          <a:p>
            <a:r>
              <a:rPr lang="en-US" dirty="0"/>
              <a:t>An Extra Example</a:t>
            </a:r>
          </a:p>
        </p:txBody>
      </p:sp>
      <p:sp>
        <p:nvSpPr>
          <p:cNvPr id="5" name="Text Placeholder 4">
            <a:extLst>
              <a:ext uri="{FF2B5EF4-FFF2-40B4-BE49-F238E27FC236}">
                <a16:creationId xmlns:a16="http://schemas.microsoft.com/office/drawing/2014/main" id="{1E6A203E-DCFE-49F7-A456-42A007ECA9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588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4A1812-7A12-4598-A5B8-8D870031BD4D}"/>
              </a:ext>
            </a:extLst>
          </p:cNvPr>
          <p:cNvSpPr>
            <a:spLocks noGrp="1"/>
          </p:cNvSpPr>
          <p:nvPr>
            <p:ph type="title"/>
          </p:nvPr>
        </p:nvSpPr>
        <p:spPr/>
        <p:txBody>
          <a:bodyPr/>
          <a:lstStyle/>
          <a:p>
            <a:r>
              <a:rPr lang="en-US" dirty="0"/>
              <a:t>Sledding</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D315167F-A66D-496D-98BF-9ED0B97EF92A}"/>
                  </a:ext>
                </a:extLst>
              </p:cNvPr>
              <p:cNvSpPr>
                <a:spLocks noGrp="1"/>
              </p:cNvSpPr>
              <p:nvPr>
                <p:ph idx="1"/>
              </p:nvPr>
            </p:nvSpPr>
            <p:spPr/>
            <p:txBody>
              <a:bodyPr>
                <a:normAutofit lnSpcReduction="10000"/>
              </a:bodyPr>
              <a:lstStyle/>
              <a:p>
                <a:r>
                  <a:rPr lang="en-US" dirty="0"/>
                  <a:t>Lenny and Bill are going to go sledding! They’ve set up </a:t>
                </a:r>
                <a14:m>
                  <m:oMath xmlns:m="http://schemas.openxmlformats.org/officeDocument/2006/math">
                    <m:r>
                      <a:rPr lang="en-US" b="0" i="1" smtClean="0">
                        <a:latin typeface="Cambria Math" panose="02040503050406030204" pitchFamily="18" charset="0"/>
                      </a:rPr>
                      <m:t>𝑛</m:t>
                    </m:r>
                  </m:oMath>
                </a14:m>
                <a:r>
                  <a:rPr lang="en-US" dirty="0"/>
                  <a:t> ramps on a hill, and want to plan the ultimate sledding trip.</a:t>
                </a:r>
              </a:p>
              <a:p>
                <a:r>
                  <a:rPr lang="en-US" dirty="0"/>
                  <a:t>Whenever Lenny or Bill reaches a ramp while on the ground, they can either use that ramp to jump through the air, possibly flying over one or more ramps, or sled past that ramp and stay on the ground. Obviously, if someone flies over a ramp, they cannot use that ramp to extend their jump. </a:t>
                </a:r>
              </a:p>
              <a:p>
                <a:r>
                  <a:rPr lang="en-US" dirty="0"/>
                  <a:t>Suppose you are given a pair of arrays Ramp[1 .. n] and Length[1 .. n], where Ramp[</a:t>
                </a:r>
                <a:r>
                  <a:rPr lang="en-US" dirty="0" err="1"/>
                  <a:t>i</a:t>
                </a:r>
                <a:r>
                  <a:rPr lang="en-US" dirty="0"/>
                  <a:t>] is the distance from the top of the hill to the </a:t>
                </a:r>
                <a:r>
                  <a:rPr lang="en-US" dirty="0" err="1"/>
                  <a:t>ith</a:t>
                </a:r>
                <a:r>
                  <a:rPr lang="en-US" dirty="0"/>
                  <a:t> ramp, and Length[</a:t>
                </a:r>
                <a:r>
                  <a:rPr lang="en-US" dirty="0" err="1"/>
                  <a:t>i</a:t>
                </a:r>
                <a:r>
                  <a:rPr lang="en-US" dirty="0"/>
                  <a:t>] is the distance that any </a:t>
                </a:r>
                <a:r>
                  <a:rPr lang="en-US" dirty="0" err="1"/>
                  <a:t>sledder</a:t>
                </a:r>
                <a:r>
                  <a:rPr lang="en-US" dirty="0"/>
                  <a:t> who takes the </a:t>
                </a:r>
                <a:r>
                  <a:rPr lang="en-US" dirty="0" err="1"/>
                  <a:t>ith</a:t>
                </a:r>
                <a:r>
                  <a:rPr lang="en-US" dirty="0"/>
                  <a:t> ramp will travel through the air. Describe and analyze an algorithm to determine the maximum total distance that Lenny or Bill can spend in the air</a:t>
                </a:r>
              </a:p>
            </p:txBody>
          </p:sp>
        </mc:Choice>
        <mc:Fallback>
          <p:sp>
            <p:nvSpPr>
              <p:cNvPr id="8" name="Content Placeholder 7">
                <a:extLst>
                  <a:ext uri="{FF2B5EF4-FFF2-40B4-BE49-F238E27FC236}">
                    <a16:creationId xmlns:a16="http://schemas.microsoft.com/office/drawing/2014/main" id="{D315167F-A66D-496D-98BF-9ED0B97EF92A}"/>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EBEDF2C-9D95-4506-9FC6-D472BF45ED0F}"/>
              </a:ext>
            </a:extLst>
          </p:cNvPr>
          <p:cNvSpPr txBox="1"/>
          <p:nvPr/>
        </p:nvSpPr>
        <p:spPr>
          <a:xfrm>
            <a:off x="2909454" y="6309361"/>
            <a:ext cx="9809018" cy="369332"/>
          </a:xfrm>
          <a:prstGeom prst="rect">
            <a:avLst/>
          </a:prstGeom>
          <a:noFill/>
        </p:spPr>
        <p:txBody>
          <a:bodyPr wrap="square" rtlCol="0">
            <a:spAutoFit/>
          </a:bodyPr>
          <a:lstStyle/>
          <a:p>
            <a:r>
              <a:rPr lang="en-US" dirty="0"/>
              <a:t>Adapted from </a:t>
            </a:r>
            <a:r>
              <a:rPr lang="en-US" dirty="0">
                <a:hlinkClick r:id="rId3"/>
              </a:rPr>
              <a:t>http://jeffe.cs.illinois.edu/teaching/algorithms/book/03-dynprog.pdf</a:t>
            </a:r>
            <a:r>
              <a:rPr lang="en-US" dirty="0"/>
              <a:t>, problem 15</a:t>
            </a:r>
          </a:p>
        </p:txBody>
      </p:sp>
    </p:spTree>
    <p:extLst>
      <p:ext uri="{BB962C8B-B14F-4D97-AF65-F5344CB8AC3E}">
        <p14:creationId xmlns:p14="http://schemas.microsoft.com/office/powerpoint/2010/main" val="4154581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A61-26A7-4842-8AA8-69B1F7911772}"/>
              </a:ext>
            </a:extLst>
          </p:cNvPr>
          <p:cNvSpPr>
            <a:spLocks noGrp="1"/>
          </p:cNvSpPr>
          <p:nvPr>
            <p:ph type="title"/>
          </p:nvPr>
        </p:nvSpPr>
        <p:spPr/>
        <p:txBody>
          <a:bodyPr/>
          <a:lstStyle/>
          <a:p>
            <a:r>
              <a:rPr lang="en-US" dirty="0"/>
              <a:t>Step 1: Talk – Ask Questions</a:t>
            </a:r>
          </a:p>
        </p:txBody>
      </p:sp>
      <p:sp>
        <p:nvSpPr>
          <p:cNvPr id="3" name="Content Placeholder 2">
            <a:extLst>
              <a:ext uri="{FF2B5EF4-FFF2-40B4-BE49-F238E27FC236}">
                <a16:creationId xmlns:a16="http://schemas.microsoft.com/office/drawing/2014/main" id="{B649276A-E4F7-4F96-9AF7-B4AADBCD1B8A}"/>
              </a:ext>
            </a:extLst>
          </p:cNvPr>
          <p:cNvSpPr>
            <a:spLocks noGrp="1"/>
          </p:cNvSpPr>
          <p:nvPr>
            <p:ph idx="1"/>
          </p:nvPr>
        </p:nvSpPr>
        <p:spPr/>
        <p:txBody>
          <a:bodyPr>
            <a:normAutofit lnSpcReduction="10000"/>
          </a:bodyPr>
          <a:lstStyle/>
          <a:p>
            <a:r>
              <a:rPr lang="en-US" dirty="0"/>
              <a:t>The goal of this step is to make sure you understand the problem statement.</a:t>
            </a:r>
          </a:p>
          <a:p>
            <a:r>
              <a:rPr lang="en-US" dirty="0"/>
              <a:t>In technical interviews, interviewers (at least in the past…) would sometimes leave questions somewhat ambiguous intentionally to see how you ask questions.</a:t>
            </a:r>
          </a:p>
          <a:p>
            <a:r>
              <a:rPr lang="en-US" dirty="0"/>
              <a:t>Robbie’s usual self-checks:</a:t>
            </a:r>
          </a:p>
          <a:p>
            <a:r>
              <a:rPr lang="en-US" dirty="0"/>
              <a:t>Do you understand all the </a:t>
            </a:r>
            <a:r>
              <a:rPr lang="en-US" b="1" dirty="0"/>
              <a:t>words </a:t>
            </a:r>
            <a:r>
              <a:rPr lang="en-US" dirty="0"/>
              <a:t>in the problem individually?</a:t>
            </a:r>
          </a:p>
          <a:p>
            <a:r>
              <a:rPr lang="en-US" dirty="0"/>
              <a:t>Do you understand the statement as a whole?</a:t>
            </a:r>
          </a:p>
          <a:p>
            <a:r>
              <a:rPr lang="en-US" dirty="0"/>
              <a:t>What’s our return type?</a:t>
            </a:r>
          </a:p>
          <a:p>
            <a:r>
              <a:rPr lang="en-US" dirty="0"/>
              <a:t>Are there any edge cases that immediately stick out?</a:t>
            </a:r>
          </a:p>
        </p:txBody>
      </p:sp>
    </p:spTree>
    <p:extLst>
      <p:ext uri="{BB962C8B-B14F-4D97-AF65-F5344CB8AC3E}">
        <p14:creationId xmlns:p14="http://schemas.microsoft.com/office/powerpoint/2010/main" val="407015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9A47-7BA5-4B82-86B9-FDCBB6973AB4}"/>
              </a:ext>
            </a:extLst>
          </p:cNvPr>
          <p:cNvSpPr>
            <a:spLocks noGrp="1"/>
          </p:cNvSpPr>
          <p:nvPr>
            <p:ph type="title"/>
          </p:nvPr>
        </p:nvSpPr>
        <p:spPr/>
        <p:txBody>
          <a:bodyPr/>
          <a:lstStyle/>
          <a:p>
            <a:r>
              <a:rPr lang="en-US" dirty="0"/>
              <a:t>Edge Case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A3AA46-11B6-4AA0-B62F-5817598004B0}"/>
                  </a:ext>
                </a:extLst>
              </p:cNvPr>
              <p:cNvSpPr>
                <a:spLocks noGrp="1"/>
              </p:cNvSpPr>
              <p:nvPr>
                <p:ph idx="1"/>
              </p:nvPr>
            </p:nvSpPr>
            <p:spPr/>
            <p:txBody>
              <a:bodyPr/>
              <a:lstStyle/>
              <a:p>
                <a:r>
                  <a:rPr lang="en-US" dirty="0"/>
                  <a:t>If we take a ramp at </a:t>
                </a:r>
                <a14:m>
                  <m:oMath xmlns:m="http://schemas.openxmlformats.org/officeDocument/2006/math">
                    <m:r>
                      <a:rPr lang="en-US" b="0" i="1" smtClean="0">
                        <a:latin typeface="Cambria Math" panose="02040503050406030204" pitchFamily="18" charset="0"/>
                      </a:rPr>
                      <m:t>5</m:t>
                    </m:r>
                  </m:oMath>
                </a14:m>
                <a:r>
                  <a:rPr lang="en-US" dirty="0"/>
                  <a:t> and we’re in the air for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can we take the ramp at </a:t>
                </a:r>
                <a14:m>
                  <m:oMath xmlns:m="http://schemas.openxmlformats.org/officeDocument/2006/math">
                    <m:r>
                      <a:rPr lang="en-US" b="0" i="1" smtClean="0">
                        <a:latin typeface="Cambria Math" panose="02040503050406030204" pitchFamily="18" charset="0"/>
                      </a:rPr>
                      <m:t>8?</m:t>
                    </m:r>
                  </m:oMath>
                </a14:m>
                <a:endParaRPr lang="en-US" dirty="0"/>
              </a:p>
              <a:p>
                <a:r>
                  <a:rPr lang="en-US" dirty="0"/>
                  <a:t>Not totally clear in the problem – we’ll say yes!</a:t>
                </a:r>
              </a:p>
              <a:p>
                <a:endParaRPr lang="en-US" dirty="0"/>
              </a:p>
            </p:txBody>
          </p:sp>
        </mc:Choice>
        <mc:Fallback>
          <p:sp>
            <p:nvSpPr>
              <p:cNvPr id="3" name="Content Placeholder 2">
                <a:extLst>
                  <a:ext uri="{FF2B5EF4-FFF2-40B4-BE49-F238E27FC236}">
                    <a16:creationId xmlns:a16="http://schemas.microsoft.com/office/drawing/2014/main" id="{A6A3AA46-11B6-4AA0-B62F-5817598004B0}"/>
                  </a:ext>
                </a:extLst>
              </p:cNvPr>
              <p:cNvSpPr>
                <a:spLocks noGrp="1" noRot="1" noChangeAspect="1" noMove="1" noResize="1" noEditPoints="1" noAdjustHandles="1" noChangeArrowheads="1" noChangeShapeType="1" noTextEdit="1"/>
              </p:cNvSpPr>
              <p:nvPr>
                <p:ph idx="1"/>
              </p:nvPr>
            </p:nvSpPr>
            <p:spPr>
              <a:blipFill>
                <a:blip r:embed="rId2"/>
                <a:stretch>
                  <a:fillRect l="-654" t="-2138" r="-2070"/>
                </a:stretch>
              </a:blipFill>
            </p:spPr>
            <p:txBody>
              <a:bodyPr/>
              <a:lstStyle/>
              <a:p>
                <a:r>
                  <a:rPr lang="en-US">
                    <a:noFill/>
                  </a:rPr>
                  <a:t> </a:t>
                </a:r>
              </a:p>
            </p:txBody>
          </p:sp>
        </mc:Fallback>
      </mc:AlternateContent>
    </p:spTree>
    <p:extLst>
      <p:ext uri="{BB962C8B-B14F-4D97-AF65-F5344CB8AC3E}">
        <p14:creationId xmlns:p14="http://schemas.microsoft.com/office/powerpoint/2010/main" val="56731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8BF4-4600-4758-855D-92BFD9347434}"/>
              </a:ext>
            </a:extLst>
          </p:cNvPr>
          <p:cNvSpPr>
            <a:spLocks noGrp="1"/>
          </p:cNvSpPr>
          <p:nvPr>
            <p:ph type="title"/>
          </p:nvPr>
        </p:nvSpPr>
        <p:spPr/>
        <p:txBody>
          <a:bodyPr/>
          <a:lstStyle/>
          <a:p>
            <a:r>
              <a:rPr lang="en-US" dirty="0"/>
              <a:t>Step 2: Examples</a:t>
            </a:r>
          </a:p>
        </p:txBody>
      </p:sp>
      <p:sp>
        <p:nvSpPr>
          <p:cNvPr id="3" name="Content Placeholder 2">
            <a:extLst>
              <a:ext uri="{FF2B5EF4-FFF2-40B4-BE49-F238E27FC236}">
                <a16:creationId xmlns:a16="http://schemas.microsoft.com/office/drawing/2014/main" id="{E6A286AE-10DE-421A-826D-860F762A19AA}"/>
              </a:ext>
            </a:extLst>
          </p:cNvPr>
          <p:cNvSpPr>
            <a:spLocks noGrp="1"/>
          </p:cNvSpPr>
          <p:nvPr>
            <p:ph idx="1"/>
          </p:nvPr>
        </p:nvSpPr>
        <p:spPr/>
        <p:txBody>
          <a:bodyPr/>
          <a:lstStyle/>
          <a:p>
            <a:r>
              <a:rPr lang="en-US" dirty="0"/>
              <a:t>Good way to ensure you’ve understood the question</a:t>
            </a:r>
          </a:p>
          <a:p>
            <a:r>
              <a:rPr lang="en-US" dirty="0"/>
              <a:t>And to get started on solving it. </a:t>
            </a:r>
          </a:p>
          <a:p>
            <a:endParaRPr lang="en-US" dirty="0"/>
          </a:p>
          <a:p>
            <a:endParaRPr lang="en-US" dirty="0"/>
          </a:p>
          <a:p>
            <a:r>
              <a:rPr lang="en-US" dirty="0"/>
              <a:t>If we give you examples on a homework, use those. Cover up the “answers” and try to find them yourself.</a:t>
            </a:r>
          </a:p>
          <a:p>
            <a:r>
              <a:rPr lang="en-US" dirty="0"/>
              <a:t>If you aren’t given them, just generate you own instances and solve them.</a:t>
            </a:r>
          </a:p>
        </p:txBody>
      </p:sp>
    </p:spTree>
    <p:extLst>
      <p:ext uri="{BB962C8B-B14F-4D97-AF65-F5344CB8AC3E}">
        <p14:creationId xmlns:p14="http://schemas.microsoft.com/office/powerpoint/2010/main" val="204691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4D43-635E-40E7-8D27-8228148D0E81}"/>
              </a:ext>
            </a:extLst>
          </p:cNvPr>
          <p:cNvSpPr>
            <a:spLocks noGrp="1"/>
          </p:cNvSpPr>
          <p:nvPr>
            <p:ph type="title"/>
          </p:nvPr>
        </p:nvSpPr>
        <p:spPr/>
        <p:txBody>
          <a:bodyPr/>
          <a:lstStyle/>
          <a:p>
            <a:r>
              <a:rPr lang="en-US" dirty="0"/>
              <a:t>An analogy</a:t>
            </a:r>
          </a:p>
        </p:txBody>
      </p:sp>
      <p:sp>
        <p:nvSpPr>
          <p:cNvPr id="3" name="Content Placeholder 2">
            <a:extLst>
              <a:ext uri="{FF2B5EF4-FFF2-40B4-BE49-F238E27FC236}">
                <a16:creationId xmlns:a16="http://schemas.microsoft.com/office/drawing/2014/main" id="{4DA02100-CCD3-40FE-A26B-4FE659095647}"/>
              </a:ext>
            </a:extLst>
          </p:cNvPr>
          <p:cNvSpPr>
            <a:spLocks noGrp="1"/>
          </p:cNvSpPr>
          <p:nvPr>
            <p:ph idx="1"/>
          </p:nvPr>
        </p:nvSpPr>
        <p:spPr/>
        <p:txBody>
          <a:bodyPr>
            <a:normAutofit/>
          </a:bodyPr>
          <a:lstStyle/>
          <a:p>
            <a:r>
              <a:rPr lang="en-US" dirty="0"/>
              <a:t>When you were first programming, debugging took a long time.</a:t>
            </a:r>
          </a:p>
          <a:p>
            <a:r>
              <a:rPr lang="en-US" dirty="0"/>
              <a:t>Even for “just” off-by-one errors.</a:t>
            </a:r>
          </a:p>
          <a:p>
            <a:r>
              <a:rPr lang="en-US" dirty="0"/>
              <a:t>Because you didn’t have a lot of practice debugging.</a:t>
            </a:r>
          </a:p>
          <a:p>
            <a:endParaRPr lang="en-US" dirty="0"/>
          </a:p>
          <a:p>
            <a:r>
              <a:rPr lang="en-US" dirty="0"/>
              <a:t>And if you got frustrated it was easy to start randomly changing &lt; to &lt;= one at a time in all combinations until one of them worked.</a:t>
            </a:r>
          </a:p>
          <a:p>
            <a:pPr lvl="1"/>
            <a:r>
              <a:rPr lang="en-US" dirty="0"/>
              <a:t>Or until you realized the bug was in some other part of the code.</a:t>
            </a:r>
          </a:p>
          <a:p>
            <a:pPr lvl="1"/>
            <a:endParaRPr lang="en-US" dirty="0"/>
          </a:p>
          <a:p>
            <a:pPr lvl="1"/>
            <a:r>
              <a:rPr lang="en-US" sz="2800" dirty="0"/>
              <a:t>You might have gotten the answer at the end of three hours of changing &lt; to &lt;=. But if you stopped and tried a different strategy </a:t>
            </a:r>
          </a:p>
          <a:p>
            <a:endParaRPr lang="en-US" dirty="0"/>
          </a:p>
        </p:txBody>
      </p:sp>
    </p:spTree>
    <p:extLst>
      <p:ext uri="{BB962C8B-B14F-4D97-AF65-F5344CB8AC3E}">
        <p14:creationId xmlns:p14="http://schemas.microsoft.com/office/powerpoint/2010/main" val="391246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49EA-217F-4070-9E9D-BE1FDB337174}"/>
              </a:ext>
            </a:extLst>
          </p:cNvPr>
          <p:cNvSpPr>
            <a:spLocks noGrp="1"/>
          </p:cNvSpPr>
          <p:nvPr>
            <p:ph type="title"/>
          </p:nvPr>
        </p:nvSpPr>
        <p:spPr/>
        <p:txBody>
          <a:bodyPr/>
          <a:lstStyle/>
          <a:p>
            <a:r>
              <a:rPr lang="en-US" dirty="0"/>
              <a:t>Step 2: Examples</a:t>
            </a:r>
          </a:p>
        </p:txBody>
      </p:sp>
      <p:sp>
        <p:nvSpPr>
          <p:cNvPr id="3" name="Content Placeholder 2">
            <a:extLst>
              <a:ext uri="{FF2B5EF4-FFF2-40B4-BE49-F238E27FC236}">
                <a16:creationId xmlns:a16="http://schemas.microsoft.com/office/drawing/2014/main" id="{76133527-75F2-43C0-AE3A-EFAA32743EB3}"/>
              </a:ext>
            </a:extLst>
          </p:cNvPr>
          <p:cNvSpPr>
            <a:spLocks noGrp="1"/>
          </p:cNvSpPr>
          <p:nvPr>
            <p:ph idx="1"/>
          </p:nvPr>
        </p:nvSpPr>
        <p:spPr>
          <a:xfrm>
            <a:off x="575240" y="1308254"/>
            <a:ext cx="11187258" cy="4845504"/>
          </a:xfrm>
        </p:spPr>
        <p:txBody>
          <a:bodyPr/>
          <a:lstStyle/>
          <a:p>
            <a:r>
              <a:rPr lang="en-US" dirty="0"/>
              <a:t>Ramp[]</a:t>
            </a:r>
          </a:p>
          <a:p>
            <a:pPr marL="0" indent="0">
              <a:buNone/>
            </a:pPr>
            <a:endParaRPr lang="en-US" dirty="0"/>
          </a:p>
          <a:p>
            <a:pPr marL="0" indent="0">
              <a:buNone/>
            </a:pPr>
            <a:endParaRPr lang="en-US" dirty="0"/>
          </a:p>
          <a:p>
            <a:r>
              <a:rPr lang="en-US" dirty="0"/>
              <a:t>Length[]</a:t>
            </a:r>
          </a:p>
          <a:p>
            <a:endParaRPr lang="en-US" dirty="0"/>
          </a:p>
        </p:txBody>
      </p:sp>
      <p:graphicFrame>
        <p:nvGraphicFramePr>
          <p:cNvPr id="4" name="Table 3">
            <a:extLst>
              <a:ext uri="{FF2B5EF4-FFF2-40B4-BE49-F238E27FC236}">
                <a16:creationId xmlns:a16="http://schemas.microsoft.com/office/drawing/2014/main" id="{1920B2A8-E9DD-463C-8DA2-BA7E43F0B28A}"/>
              </a:ext>
            </a:extLst>
          </p:cNvPr>
          <p:cNvGraphicFramePr>
            <a:graphicFrameLocks noGrp="1"/>
          </p:cNvGraphicFramePr>
          <p:nvPr>
            <p:extLst>
              <p:ext uri="{D42A27DB-BD31-4B8C-83A1-F6EECF244321}">
                <p14:modId xmlns:p14="http://schemas.microsoft.com/office/powerpoint/2010/main" val="577544243"/>
              </p:ext>
            </p:extLst>
          </p:nvPr>
        </p:nvGraphicFramePr>
        <p:xfrm>
          <a:off x="2065251" y="1369201"/>
          <a:ext cx="7020560" cy="914400"/>
        </p:xfrm>
        <a:graphic>
          <a:graphicData uri="http://schemas.openxmlformats.org/drawingml/2006/table">
            <a:tbl>
              <a:tblPr firstRow="1" bandRow="1">
                <a:tableStyleId>{35758FB7-9AC5-4552-8A53-C91805E547FA}</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latin typeface="Courier New" panose="02070309020205020404" pitchFamily="49" charset="0"/>
                          <a:cs typeface="Courier New" panose="02070309020205020404" pitchFamily="49" charset="0"/>
                        </a:rPr>
                        <a:t>1</a:t>
                      </a:r>
                    </a:p>
                  </a:txBody>
                  <a:tcPr/>
                </a:tc>
                <a:tc>
                  <a:txBody>
                    <a:bodyPr/>
                    <a:lstStyle/>
                    <a:p>
                      <a:pPr algn="ctr"/>
                      <a:r>
                        <a:rPr lang="en-US" sz="2400" dirty="0">
                          <a:latin typeface="Courier New" panose="02070309020205020404" pitchFamily="49" charset="0"/>
                          <a:cs typeface="Courier New" panose="02070309020205020404" pitchFamily="49" charset="0"/>
                        </a:rPr>
                        <a:t>2</a:t>
                      </a:r>
                    </a:p>
                  </a:txBody>
                  <a:tcPr/>
                </a:tc>
                <a:tc>
                  <a:txBody>
                    <a:bodyPr/>
                    <a:lstStyle/>
                    <a:p>
                      <a:pPr algn="ctr"/>
                      <a:r>
                        <a:rPr lang="en-US" sz="2400" dirty="0">
                          <a:latin typeface="Courier New" panose="02070309020205020404" pitchFamily="49" charset="0"/>
                          <a:cs typeface="Courier New" panose="02070309020205020404" pitchFamily="49" charset="0"/>
                        </a:rPr>
                        <a:t>3</a:t>
                      </a:r>
                    </a:p>
                  </a:txBody>
                  <a:tcPr/>
                </a:tc>
                <a:tc>
                  <a:txBody>
                    <a:bodyPr/>
                    <a:lstStyle/>
                    <a:p>
                      <a:pPr algn="ctr"/>
                      <a:r>
                        <a:rPr lang="en-US" sz="2400" dirty="0">
                          <a:latin typeface="Courier New" panose="02070309020205020404" pitchFamily="49" charset="0"/>
                          <a:cs typeface="Courier New" panose="02070309020205020404" pitchFamily="49" charset="0"/>
                        </a:rPr>
                        <a:t>4</a:t>
                      </a:r>
                    </a:p>
                  </a:txBody>
                  <a:tcPr/>
                </a:tc>
                <a:tc>
                  <a:txBody>
                    <a:bodyPr/>
                    <a:lstStyle/>
                    <a:p>
                      <a:pPr algn="ctr"/>
                      <a:r>
                        <a:rPr lang="en-US" sz="2400"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25</a:t>
                      </a:r>
                    </a:p>
                  </a:txBody>
                  <a:tcPr/>
                </a:tc>
                <a:extLst>
                  <a:ext uri="{0D108BD9-81ED-4DB2-BD59-A6C34878D82A}">
                    <a16:rowId xmlns:a16="http://schemas.microsoft.com/office/drawing/2014/main" val="3939389238"/>
                  </a:ext>
                </a:extLst>
              </a:tr>
            </a:tbl>
          </a:graphicData>
        </a:graphic>
      </p:graphicFrame>
      <p:graphicFrame>
        <p:nvGraphicFramePr>
          <p:cNvPr id="5" name="Table 4">
            <a:extLst>
              <a:ext uri="{FF2B5EF4-FFF2-40B4-BE49-F238E27FC236}">
                <a16:creationId xmlns:a16="http://schemas.microsoft.com/office/drawing/2014/main" id="{6FADA125-F71A-4407-BCD6-6E209A17D264}"/>
              </a:ext>
            </a:extLst>
          </p:cNvPr>
          <p:cNvGraphicFramePr>
            <a:graphicFrameLocks noGrp="1"/>
          </p:cNvGraphicFramePr>
          <p:nvPr>
            <p:extLst>
              <p:ext uri="{D42A27DB-BD31-4B8C-83A1-F6EECF244321}">
                <p14:modId xmlns:p14="http://schemas.microsoft.com/office/powerpoint/2010/main" val="4162836013"/>
              </p:ext>
            </p:extLst>
          </p:nvPr>
        </p:nvGraphicFramePr>
        <p:xfrm>
          <a:off x="2065251" y="3067578"/>
          <a:ext cx="7020560" cy="914400"/>
        </p:xfrm>
        <a:graphic>
          <a:graphicData uri="http://schemas.openxmlformats.org/drawingml/2006/table">
            <a:tbl>
              <a:tblPr firstRow="1" bandRow="1">
                <a:tableStyleId>{08FB837D-C827-4EFA-A057-4D05807E0F7C}</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solidFill>
                            <a:schemeClr val="bg1"/>
                          </a:solidFill>
                          <a:latin typeface="Courier New" panose="02070309020205020404" pitchFamily="49" charset="0"/>
                          <a:cs typeface="Courier New" panose="02070309020205020404" pitchFamily="49" charset="0"/>
                        </a:rPr>
                        <a:t>1</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a:t>
                      </a:r>
                    </a:p>
                  </a:txBody>
                  <a:tcPr/>
                </a:tc>
                <a:extLst>
                  <a:ext uri="{0D108BD9-81ED-4DB2-BD59-A6C34878D82A}">
                    <a16:rowId xmlns:a16="http://schemas.microsoft.com/office/drawing/2014/main" val="3939389238"/>
                  </a:ext>
                </a:extLst>
              </a:tr>
            </a:tbl>
          </a:graphicData>
        </a:graphic>
      </p:graphicFrame>
      <p:sp>
        <p:nvSpPr>
          <p:cNvPr id="6" name="TextBox 5">
            <a:extLst>
              <a:ext uri="{FF2B5EF4-FFF2-40B4-BE49-F238E27FC236}">
                <a16:creationId xmlns:a16="http://schemas.microsoft.com/office/drawing/2014/main" id="{EE805CF1-2860-4B72-B45F-1212B97069EC}"/>
              </a:ext>
            </a:extLst>
          </p:cNvPr>
          <p:cNvSpPr txBox="1"/>
          <p:nvPr/>
        </p:nvSpPr>
        <p:spPr>
          <a:xfrm>
            <a:off x="575239" y="4214766"/>
            <a:ext cx="11041521"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can take ramp 1 (flying through the air from 0 to 10) 10 units so far</a:t>
            </a:r>
          </a:p>
          <a:p>
            <a:r>
              <a:rPr lang="en-US" sz="2400" dirty="0">
                <a:latin typeface="Segoe UI Semilight" panose="020B0402040204020203" pitchFamily="34" charset="0"/>
                <a:cs typeface="Segoe UI Semilight" panose="020B0402040204020203" pitchFamily="34" charset="0"/>
              </a:rPr>
              <a:t>Take ramp 2 (flying through the air from 15 to 17) 	12 units so far</a:t>
            </a:r>
          </a:p>
          <a:p>
            <a:r>
              <a:rPr lang="en-US" sz="2400" dirty="0">
                <a:latin typeface="Segoe UI Semilight" panose="020B0402040204020203" pitchFamily="34" charset="0"/>
                <a:cs typeface="Segoe UI Semilight" panose="020B0402040204020203" pitchFamily="34" charset="0"/>
              </a:rPr>
              <a:t>We are not allowed to take 3 (in the air) 			12 units so far</a:t>
            </a:r>
          </a:p>
          <a:p>
            <a:r>
              <a:rPr lang="en-US" sz="2400" dirty="0">
                <a:latin typeface="Segoe UI Semilight" panose="020B0402040204020203" pitchFamily="34" charset="0"/>
                <a:cs typeface="Segoe UI Semilight" panose="020B0402040204020203" pitchFamily="34" charset="0"/>
              </a:rPr>
              <a:t>We choose to skip ramp 4. 					12 units so far</a:t>
            </a:r>
          </a:p>
          <a:p>
            <a:r>
              <a:rPr lang="en-US" sz="2400" dirty="0">
                <a:latin typeface="Segoe UI Semilight" panose="020B0402040204020203" pitchFamily="34" charset="0"/>
                <a:cs typeface="Segoe UI Semilight" panose="020B0402040204020203" pitchFamily="34" charset="0"/>
              </a:rPr>
              <a:t>Take ramp 5 (in the air from 25 to 26) 			13 units total.</a:t>
            </a:r>
          </a:p>
        </p:txBody>
      </p:sp>
    </p:spTree>
    <p:extLst>
      <p:ext uri="{BB962C8B-B14F-4D97-AF65-F5344CB8AC3E}">
        <p14:creationId xmlns:p14="http://schemas.microsoft.com/office/powerpoint/2010/main" val="1115339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49EA-217F-4070-9E9D-BE1FDB337174}"/>
              </a:ext>
            </a:extLst>
          </p:cNvPr>
          <p:cNvSpPr>
            <a:spLocks noGrp="1"/>
          </p:cNvSpPr>
          <p:nvPr>
            <p:ph type="title"/>
          </p:nvPr>
        </p:nvSpPr>
        <p:spPr/>
        <p:txBody>
          <a:bodyPr/>
          <a:lstStyle/>
          <a:p>
            <a:r>
              <a:rPr lang="en-US" dirty="0"/>
              <a:t>Step 2: Examples</a:t>
            </a:r>
          </a:p>
        </p:txBody>
      </p:sp>
      <p:sp>
        <p:nvSpPr>
          <p:cNvPr id="3" name="Content Placeholder 2">
            <a:extLst>
              <a:ext uri="{FF2B5EF4-FFF2-40B4-BE49-F238E27FC236}">
                <a16:creationId xmlns:a16="http://schemas.microsoft.com/office/drawing/2014/main" id="{76133527-75F2-43C0-AE3A-EFAA32743EB3}"/>
              </a:ext>
            </a:extLst>
          </p:cNvPr>
          <p:cNvSpPr>
            <a:spLocks noGrp="1"/>
          </p:cNvSpPr>
          <p:nvPr>
            <p:ph idx="1"/>
          </p:nvPr>
        </p:nvSpPr>
        <p:spPr>
          <a:xfrm>
            <a:off x="575240" y="1308254"/>
            <a:ext cx="11187258" cy="4845504"/>
          </a:xfrm>
        </p:spPr>
        <p:txBody>
          <a:bodyPr/>
          <a:lstStyle/>
          <a:p>
            <a:r>
              <a:rPr lang="en-US" dirty="0"/>
              <a:t>Ramp[]</a:t>
            </a:r>
          </a:p>
          <a:p>
            <a:pPr marL="0" indent="0">
              <a:buNone/>
            </a:pPr>
            <a:endParaRPr lang="en-US" dirty="0"/>
          </a:p>
          <a:p>
            <a:pPr marL="0" indent="0">
              <a:buNone/>
            </a:pPr>
            <a:endParaRPr lang="en-US" dirty="0"/>
          </a:p>
          <a:p>
            <a:r>
              <a:rPr lang="en-US" dirty="0"/>
              <a:t>Length[]</a:t>
            </a:r>
          </a:p>
          <a:p>
            <a:endParaRPr lang="en-US" dirty="0"/>
          </a:p>
        </p:txBody>
      </p:sp>
      <p:graphicFrame>
        <p:nvGraphicFramePr>
          <p:cNvPr id="4" name="Table 3">
            <a:extLst>
              <a:ext uri="{FF2B5EF4-FFF2-40B4-BE49-F238E27FC236}">
                <a16:creationId xmlns:a16="http://schemas.microsoft.com/office/drawing/2014/main" id="{1920B2A8-E9DD-463C-8DA2-BA7E43F0B28A}"/>
              </a:ext>
            </a:extLst>
          </p:cNvPr>
          <p:cNvGraphicFramePr>
            <a:graphicFrameLocks noGrp="1"/>
          </p:cNvGraphicFramePr>
          <p:nvPr/>
        </p:nvGraphicFramePr>
        <p:xfrm>
          <a:off x="2065251" y="1369201"/>
          <a:ext cx="7020560" cy="914400"/>
        </p:xfrm>
        <a:graphic>
          <a:graphicData uri="http://schemas.openxmlformats.org/drawingml/2006/table">
            <a:tbl>
              <a:tblPr firstRow="1" bandRow="1">
                <a:tableStyleId>{35758FB7-9AC5-4552-8A53-C91805E547FA}</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latin typeface="Courier New" panose="02070309020205020404" pitchFamily="49" charset="0"/>
                          <a:cs typeface="Courier New" panose="02070309020205020404" pitchFamily="49" charset="0"/>
                        </a:rPr>
                        <a:t>1</a:t>
                      </a:r>
                    </a:p>
                  </a:txBody>
                  <a:tcPr/>
                </a:tc>
                <a:tc>
                  <a:txBody>
                    <a:bodyPr/>
                    <a:lstStyle/>
                    <a:p>
                      <a:pPr algn="ctr"/>
                      <a:r>
                        <a:rPr lang="en-US" sz="2400" dirty="0">
                          <a:latin typeface="Courier New" panose="02070309020205020404" pitchFamily="49" charset="0"/>
                          <a:cs typeface="Courier New" panose="02070309020205020404" pitchFamily="49" charset="0"/>
                        </a:rPr>
                        <a:t>2</a:t>
                      </a:r>
                    </a:p>
                  </a:txBody>
                  <a:tcPr/>
                </a:tc>
                <a:tc>
                  <a:txBody>
                    <a:bodyPr/>
                    <a:lstStyle/>
                    <a:p>
                      <a:pPr algn="ctr"/>
                      <a:r>
                        <a:rPr lang="en-US" sz="2400" dirty="0">
                          <a:latin typeface="Courier New" panose="02070309020205020404" pitchFamily="49" charset="0"/>
                          <a:cs typeface="Courier New" panose="02070309020205020404" pitchFamily="49" charset="0"/>
                        </a:rPr>
                        <a:t>3</a:t>
                      </a:r>
                    </a:p>
                  </a:txBody>
                  <a:tcPr/>
                </a:tc>
                <a:tc>
                  <a:txBody>
                    <a:bodyPr/>
                    <a:lstStyle/>
                    <a:p>
                      <a:pPr algn="ctr"/>
                      <a:r>
                        <a:rPr lang="en-US" sz="2400" dirty="0">
                          <a:latin typeface="Courier New" panose="02070309020205020404" pitchFamily="49" charset="0"/>
                          <a:cs typeface="Courier New" panose="02070309020205020404" pitchFamily="49" charset="0"/>
                        </a:rPr>
                        <a:t>4</a:t>
                      </a:r>
                    </a:p>
                  </a:txBody>
                  <a:tcPr/>
                </a:tc>
                <a:tc>
                  <a:txBody>
                    <a:bodyPr/>
                    <a:lstStyle/>
                    <a:p>
                      <a:pPr algn="ctr"/>
                      <a:r>
                        <a:rPr lang="en-US" sz="2400"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25</a:t>
                      </a:r>
                    </a:p>
                  </a:txBody>
                  <a:tcPr/>
                </a:tc>
                <a:extLst>
                  <a:ext uri="{0D108BD9-81ED-4DB2-BD59-A6C34878D82A}">
                    <a16:rowId xmlns:a16="http://schemas.microsoft.com/office/drawing/2014/main" val="3939389238"/>
                  </a:ext>
                </a:extLst>
              </a:tr>
            </a:tbl>
          </a:graphicData>
        </a:graphic>
      </p:graphicFrame>
      <p:graphicFrame>
        <p:nvGraphicFramePr>
          <p:cNvPr id="5" name="Table 4">
            <a:extLst>
              <a:ext uri="{FF2B5EF4-FFF2-40B4-BE49-F238E27FC236}">
                <a16:creationId xmlns:a16="http://schemas.microsoft.com/office/drawing/2014/main" id="{6FADA125-F71A-4407-BCD6-6E209A17D264}"/>
              </a:ext>
            </a:extLst>
          </p:cNvPr>
          <p:cNvGraphicFramePr>
            <a:graphicFrameLocks noGrp="1"/>
          </p:cNvGraphicFramePr>
          <p:nvPr/>
        </p:nvGraphicFramePr>
        <p:xfrm>
          <a:off x="2065251" y="3067578"/>
          <a:ext cx="7020560" cy="914400"/>
        </p:xfrm>
        <a:graphic>
          <a:graphicData uri="http://schemas.openxmlformats.org/drawingml/2006/table">
            <a:tbl>
              <a:tblPr firstRow="1" bandRow="1">
                <a:tableStyleId>{08FB837D-C827-4EFA-A057-4D05807E0F7C}</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solidFill>
                            <a:schemeClr val="bg1"/>
                          </a:solidFill>
                          <a:latin typeface="Courier New" panose="02070309020205020404" pitchFamily="49" charset="0"/>
                          <a:cs typeface="Courier New" panose="02070309020205020404" pitchFamily="49" charset="0"/>
                        </a:rPr>
                        <a:t>1</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a:t>
                      </a:r>
                    </a:p>
                  </a:txBody>
                  <a:tcPr/>
                </a:tc>
                <a:extLst>
                  <a:ext uri="{0D108BD9-81ED-4DB2-BD59-A6C34878D82A}">
                    <a16:rowId xmlns:a16="http://schemas.microsoft.com/office/drawing/2014/main" val="3939389238"/>
                  </a:ext>
                </a:extLst>
              </a:tr>
            </a:tbl>
          </a:graphicData>
        </a:graphic>
      </p:graphicFrame>
      <p:sp>
        <p:nvSpPr>
          <p:cNvPr id="6" name="TextBox 5">
            <a:extLst>
              <a:ext uri="{FF2B5EF4-FFF2-40B4-BE49-F238E27FC236}">
                <a16:creationId xmlns:a16="http://schemas.microsoft.com/office/drawing/2014/main" id="{EE805CF1-2860-4B72-B45F-1212B97069EC}"/>
              </a:ext>
            </a:extLst>
          </p:cNvPr>
          <p:cNvSpPr txBox="1"/>
          <p:nvPr/>
        </p:nvSpPr>
        <p:spPr>
          <a:xfrm>
            <a:off x="575239" y="4214766"/>
            <a:ext cx="11041521"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can take ramp 1 (flying through the air from 0 to 10) 10 units so far</a:t>
            </a:r>
          </a:p>
          <a:p>
            <a:r>
              <a:rPr lang="en-US" sz="2400" dirty="0">
                <a:latin typeface="Segoe UI Semilight" panose="020B0402040204020203" pitchFamily="34" charset="0"/>
                <a:cs typeface="Segoe UI Semilight" panose="020B0402040204020203" pitchFamily="34" charset="0"/>
              </a:rPr>
              <a:t>Skip ramp 2 							10 units so far</a:t>
            </a:r>
          </a:p>
          <a:p>
            <a:r>
              <a:rPr lang="en-US" sz="2400" dirty="0">
                <a:latin typeface="Segoe UI Semilight" panose="020B0402040204020203" pitchFamily="34" charset="0"/>
                <a:cs typeface="Segoe UI Semilight" panose="020B0402040204020203" pitchFamily="34" charset="0"/>
              </a:rPr>
              <a:t>Take ramp 3 (flying through the air from 16 to 20)	14 units so far</a:t>
            </a:r>
          </a:p>
          <a:p>
            <a:r>
              <a:rPr lang="en-US" sz="2400" dirty="0">
                <a:latin typeface="Segoe UI Semilight" panose="020B0402040204020203" pitchFamily="34" charset="0"/>
                <a:cs typeface="Segoe UI Semilight" panose="020B0402040204020203" pitchFamily="34" charset="0"/>
              </a:rPr>
              <a:t>Take ramp 4 (flying through the air from 20 to 26) 	20 units so far</a:t>
            </a:r>
          </a:p>
          <a:p>
            <a:r>
              <a:rPr lang="en-US" sz="2400" dirty="0">
                <a:latin typeface="Segoe UI Semilight" panose="020B0402040204020203" pitchFamily="34" charset="0"/>
                <a:cs typeface="Segoe UI Semilight" panose="020B0402040204020203" pitchFamily="34" charset="0"/>
              </a:rPr>
              <a:t>We cannot take ramp 5 (in the air)				20 units total.</a:t>
            </a:r>
          </a:p>
        </p:txBody>
      </p:sp>
    </p:spTree>
    <p:extLst>
      <p:ext uri="{BB962C8B-B14F-4D97-AF65-F5344CB8AC3E}">
        <p14:creationId xmlns:p14="http://schemas.microsoft.com/office/powerpoint/2010/main" val="376225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49EA-217F-4070-9E9D-BE1FDB337174}"/>
              </a:ext>
            </a:extLst>
          </p:cNvPr>
          <p:cNvSpPr>
            <a:spLocks noGrp="1"/>
          </p:cNvSpPr>
          <p:nvPr>
            <p:ph type="title"/>
          </p:nvPr>
        </p:nvSpPr>
        <p:spPr/>
        <p:txBody>
          <a:bodyPr/>
          <a:lstStyle/>
          <a:p>
            <a:r>
              <a:rPr lang="en-US" dirty="0"/>
              <a:t>Step 2: More Examples</a:t>
            </a:r>
          </a:p>
        </p:txBody>
      </p:sp>
      <p:sp>
        <p:nvSpPr>
          <p:cNvPr id="3" name="Content Placeholder 2">
            <a:extLst>
              <a:ext uri="{FF2B5EF4-FFF2-40B4-BE49-F238E27FC236}">
                <a16:creationId xmlns:a16="http://schemas.microsoft.com/office/drawing/2014/main" id="{76133527-75F2-43C0-AE3A-EFAA32743EB3}"/>
              </a:ext>
            </a:extLst>
          </p:cNvPr>
          <p:cNvSpPr>
            <a:spLocks noGrp="1"/>
          </p:cNvSpPr>
          <p:nvPr>
            <p:ph idx="1"/>
          </p:nvPr>
        </p:nvSpPr>
        <p:spPr>
          <a:xfrm>
            <a:off x="575240" y="1308254"/>
            <a:ext cx="11187258" cy="4845504"/>
          </a:xfrm>
        </p:spPr>
        <p:txBody>
          <a:bodyPr/>
          <a:lstStyle/>
          <a:p>
            <a:r>
              <a:rPr lang="en-US" dirty="0"/>
              <a:t>Ramp[]</a:t>
            </a:r>
          </a:p>
          <a:p>
            <a:pPr marL="0" indent="0">
              <a:buNone/>
            </a:pPr>
            <a:endParaRPr lang="en-US" dirty="0"/>
          </a:p>
          <a:p>
            <a:pPr marL="0" indent="0">
              <a:buNone/>
            </a:pPr>
            <a:endParaRPr lang="en-US" dirty="0"/>
          </a:p>
          <a:p>
            <a:r>
              <a:rPr lang="en-US" dirty="0"/>
              <a:t>Length[]</a:t>
            </a:r>
          </a:p>
          <a:p>
            <a:endParaRPr lang="en-US" dirty="0"/>
          </a:p>
        </p:txBody>
      </p:sp>
      <p:graphicFrame>
        <p:nvGraphicFramePr>
          <p:cNvPr id="4" name="Table 3">
            <a:extLst>
              <a:ext uri="{FF2B5EF4-FFF2-40B4-BE49-F238E27FC236}">
                <a16:creationId xmlns:a16="http://schemas.microsoft.com/office/drawing/2014/main" id="{1920B2A8-E9DD-463C-8DA2-BA7E43F0B28A}"/>
              </a:ext>
            </a:extLst>
          </p:cNvPr>
          <p:cNvGraphicFramePr>
            <a:graphicFrameLocks noGrp="1"/>
          </p:cNvGraphicFramePr>
          <p:nvPr>
            <p:extLst>
              <p:ext uri="{D42A27DB-BD31-4B8C-83A1-F6EECF244321}">
                <p14:modId xmlns:p14="http://schemas.microsoft.com/office/powerpoint/2010/main" val="668441550"/>
              </p:ext>
            </p:extLst>
          </p:nvPr>
        </p:nvGraphicFramePr>
        <p:xfrm>
          <a:off x="2065251" y="1369201"/>
          <a:ext cx="7020560" cy="914400"/>
        </p:xfrm>
        <a:graphic>
          <a:graphicData uri="http://schemas.openxmlformats.org/drawingml/2006/table">
            <a:tbl>
              <a:tblPr firstRow="1" bandRow="1">
                <a:tableStyleId>{35758FB7-9AC5-4552-8A53-C91805E547FA}</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latin typeface="Courier New" panose="02070309020205020404" pitchFamily="49" charset="0"/>
                          <a:cs typeface="Courier New" panose="02070309020205020404" pitchFamily="49" charset="0"/>
                        </a:rPr>
                        <a:t>1</a:t>
                      </a:r>
                    </a:p>
                  </a:txBody>
                  <a:tcPr/>
                </a:tc>
                <a:tc>
                  <a:txBody>
                    <a:bodyPr/>
                    <a:lstStyle/>
                    <a:p>
                      <a:pPr algn="ctr"/>
                      <a:r>
                        <a:rPr lang="en-US" sz="2400" dirty="0">
                          <a:latin typeface="Courier New" panose="02070309020205020404" pitchFamily="49" charset="0"/>
                          <a:cs typeface="Courier New" panose="02070309020205020404" pitchFamily="49" charset="0"/>
                        </a:rPr>
                        <a:t>2</a:t>
                      </a:r>
                    </a:p>
                  </a:txBody>
                  <a:tcPr/>
                </a:tc>
                <a:tc>
                  <a:txBody>
                    <a:bodyPr/>
                    <a:lstStyle/>
                    <a:p>
                      <a:pPr algn="ctr"/>
                      <a:r>
                        <a:rPr lang="en-US" sz="2400" dirty="0">
                          <a:latin typeface="Courier New" panose="02070309020205020404" pitchFamily="49" charset="0"/>
                          <a:cs typeface="Courier New" panose="02070309020205020404" pitchFamily="49" charset="0"/>
                        </a:rPr>
                        <a:t>3</a:t>
                      </a:r>
                    </a:p>
                  </a:txBody>
                  <a:tcPr/>
                </a:tc>
                <a:tc>
                  <a:txBody>
                    <a:bodyPr/>
                    <a:lstStyle/>
                    <a:p>
                      <a:pPr algn="ctr"/>
                      <a:r>
                        <a:rPr lang="en-US" sz="2400" dirty="0">
                          <a:latin typeface="Courier New" panose="02070309020205020404" pitchFamily="49" charset="0"/>
                          <a:cs typeface="Courier New" panose="02070309020205020404" pitchFamily="49" charset="0"/>
                        </a:rPr>
                        <a:t>4</a:t>
                      </a:r>
                    </a:p>
                  </a:txBody>
                  <a:tcPr/>
                </a:tc>
                <a:tc>
                  <a:txBody>
                    <a:bodyPr/>
                    <a:lstStyle/>
                    <a:p>
                      <a:pPr algn="ctr"/>
                      <a:r>
                        <a:rPr lang="en-US" sz="2400"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20</a:t>
                      </a:r>
                    </a:p>
                  </a:txBody>
                  <a:tcPr/>
                </a:tc>
                <a:extLst>
                  <a:ext uri="{0D108BD9-81ED-4DB2-BD59-A6C34878D82A}">
                    <a16:rowId xmlns:a16="http://schemas.microsoft.com/office/drawing/2014/main" val="3939389238"/>
                  </a:ext>
                </a:extLst>
              </a:tr>
            </a:tbl>
          </a:graphicData>
        </a:graphic>
      </p:graphicFrame>
      <p:graphicFrame>
        <p:nvGraphicFramePr>
          <p:cNvPr id="5" name="Table 4">
            <a:extLst>
              <a:ext uri="{FF2B5EF4-FFF2-40B4-BE49-F238E27FC236}">
                <a16:creationId xmlns:a16="http://schemas.microsoft.com/office/drawing/2014/main" id="{6FADA125-F71A-4407-BCD6-6E209A17D264}"/>
              </a:ext>
            </a:extLst>
          </p:cNvPr>
          <p:cNvGraphicFramePr>
            <a:graphicFrameLocks noGrp="1"/>
          </p:cNvGraphicFramePr>
          <p:nvPr>
            <p:extLst>
              <p:ext uri="{D42A27DB-BD31-4B8C-83A1-F6EECF244321}">
                <p14:modId xmlns:p14="http://schemas.microsoft.com/office/powerpoint/2010/main" val="2993661691"/>
              </p:ext>
            </p:extLst>
          </p:nvPr>
        </p:nvGraphicFramePr>
        <p:xfrm>
          <a:off x="2065251" y="3067578"/>
          <a:ext cx="7020560" cy="914400"/>
        </p:xfrm>
        <a:graphic>
          <a:graphicData uri="http://schemas.openxmlformats.org/drawingml/2006/table">
            <a:tbl>
              <a:tblPr firstRow="1" bandRow="1">
                <a:tableStyleId>{08FB837D-C827-4EFA-A057-4D05807E0F7C}</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solidFill>
                            <a:schemeClr val="bg1"/>
                          </a:solidFill>
                          <a:latin typeface="Courier New" panose="02070309020205020404" pitchFamily="49" charset="0"/>
                          <a:cs typeface="Courier New" panose="02070309020205020404" pitchFamily="49" charset="0"/>
                        </a:rPr>
                        <a:t>1</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a:t>
                      </a:r>
                    </a:p>
                  </a:txBody>
                  <a:tcPr/>
                </a:tc>
                <a:extLst>
                  <a:ext uri="{0D108BD9-81ED-4DB2-BD59-A6C34878D82A}">
                    <a16:rowId xmlns:a16="http://schemas.microsoft.com/office/drawing/2014/main" val="3939389238"/>
                  </a:ext>
                </a:extLst>
              </a:tr>
            </a:tbl>
          </a:graphicData>
        </a:graphic>
      </p:graphicFrame>
    </p:spTree>
    <p:extLst>
      <p:ext uri="{BB962C8B-B14F-4D97-AF65-F5344CB8AC3E}">
        <p14:creationId xmlns:p14="http://schemas.microsoft.com/office/powerpoint/2010/main" val="3397932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49EA-217F-4070-9E9D-BE1FDB337174}"/>
              </a:ext>
            </a:extLst>
          </p:cNvPr>
          <p:cNvSpPr>
            <a:spLocks noGrp="1"/>
          </p:cNvSpPr>
          <p:nvPr>
            <p:ph type="title"/>
          </p:nvPr>
        </p:nvSpPr>
        <p:spPr/>
        <p:txBody>
          <a:bodyPr/>
          <a:lstStyle/>
          <a:p>
            <a:r>
              <a:rPr lang="en-US" dirty="0"/>
              <a:t>Step 2: More Examples</a:t>
            </a:r>
          </a:p>
        </p:txBody>
      </p:sp>
      <p:sp>
        <p:nvSpPr>
          <p:cNvPr id="3" name="Content Placeholder 2">
            <a:extLst>
              <a:ext uri="{FF2B5EF4-FFF2-40B4-BE49-F238E27FC236}">
                <a16:creationId xmlns:a16="http://schemas.microsoft.com/office/drawing/2014/main" id="{76133527-75F2-43C0-AE3A-EFAA32743EB3}"/>
              </a:ext>
            </a:extLst>
          </p:cNvPr>
          <p:cNvSpPr>
            <a:spLocks noGrp="1"/>
          </p:cNvSpPr>
          <p:nvPr>
            <p:ph idx="1"/>
          </p:nvPr>
        </p:nvSpPr>
        <p:spPr>
          <a:xfrm>
            <a:off x="575240" y="1308254"/>
            <a:ext cx="11187258" cy="4845504"/>
          </a:xfrm>
        </p:spPr>
        <p:txBody>
          <a:bodyPr/>
          <a:lstStyle/>
          <a:p>
            <a:r>
              <a:rPr lang="en-US" dirty="0"/>
              <a:t>Ramp[]</a:t>
            </a:r>
          </a:p>
          <a:p>
            <a:pPr marL="0" indent="0">
              <a:buNone/>
            </a:pPr>
            <a:endParaRPr lang="en-US" dirty="0"/>
          </a:p>
          <a:p>
            <a:pPr marL="0" indent="0">
              <a:buNone/>
            </a:pPr>
            <a:endParaRPr lang="en-US" dirty="0"/>
          </a:p>
          <a:p>
            <a:r>
              <a:rPr lang="en-US" dirty="0"/>
              <a:t>Length[]</a:t>
            </a:r>
          </a:p>
          <a:p>
            <a:endParaRPr lang="en-US" dirty="0"/>
          </a:p>
        </p:txBody>
      </p:sp>
      <p:graphicFrame>
        <p:nvGraphicFramePr>
          <p:cNvPr id="4" name="Table 3">
            <a:extLst>
              <a:ext uri="{FF2B5EF4-FFF2-40B4-BE49-F238E27FC236}">
                <a16:creationId xmlns:a16="http://schemas.microsoft.com/office/drawing/2014/main" id="{1920B2A8-E9DD-463C-8DA2-BA7E43F0B28A}"/>
              </a:ext>
            </a:extLst>
          </p:cNvPr>
          <p:cNvGraphicFramePr>
            <a:graphicFrameLocks noGrp="1"/>
          </p:cNvGraphicFramePr>
          <p:nvPr/>
        </p:nvGraphicFramePr>
        <p:xfrm>
          <a:off x="2065251" y="1369201"/>
          <a:ext cx="7020560" cy="914400"/>
        </p:xfrm>
        <a:graphic>
          <a:graphicData uri="http://schemas.openxmlformats.org/drawingml/2006/table">
            <a:tbl>
              <a:tblPr firstRow="1" bandRow="1">
                <a:tableStyleId>{35758FB7-9AC5-4552-8A53-C91805E547FA}</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latin typeface="Courier New" panose="02070309020205020404" pitchFamily="49" charset="0"/>
                          <a:cs typeface="Courier New" panose="02070309020205020404" pitchFamily="49" charset="0"/>
                        </a:rPr>
                        <a:t>1</a:t>
                      </a:r>
                    </a:p>
                  </a:txBody>
                  <a:tcPr/>
                </a:tc>
                <a:tc>
                  <a:txBody>
                    <a:bodyPr/>
                    <a:lstStyle/>
                    <a:p>
                      <a:pPr algn="ctr"/>
                      <a:r>
                        <a:rPr lang="en-US" sz="2400" dirty="0">
                          <a:latin typeface="Courier New" panose="02070309020205020404" pitchFamily="49" charset="0"/>
                          <a:cs typeface="Courier New" panose="02070309020205020404" pitchFamily="49" charset="0"/>
                        </a:rPr>
                        <a:t>2</a:t>
                      </a:r>
                    </a:p>
                  </a:txBody>
                  <a:tcPr/>
                </a:tc>
                <a:tc>
                  <a:txBody>
                    <a:bodyPr/>
                    <a:lstStyle/>
                    <a:p>
                      <a:pPr algn="ctr"/>
                      <a:r>
                        <a:rPr lang="en-US" sz="2400" dirty="0">
                          <a:latin typeface="Courier New" panose="02070309020205020404" pitchFamily="49" charset="0"/>
                          <a:cs typeface="Courier New" panose="02070309020205020404" pitchFamily="49" charset="0"/>
                        </a:rPr>
                        <a:t>3</a:t>
                      </a:r>
                    </a:p>
                  </a:txBody>
                  <a:tcPr/>
                </a:tc>
                <a:tc>
                  <a:txBody>
                    <a:bodyPr/>
                    <a:lstStyle/>
                    <a:p>
                      <a:pPr algn="ctr"/>
                      <a:r>
                        <a:rPr lang="en-US" sz="2400" dirty="0">
                          <a:latin typeface="Courier New" panose="02070309020205020404" pitchFamily="49" charset="0"/>
                          <a:cs typeface="Courier New" panose="02070309020205020404" pitchFamily="49" charset="0"/>
                        </a:rPr>
                        <a:t>4</a:t>
                      </a:r>
                    </a:p>
                  </a:txBody>
                  <a:tcPr/>
                </a:tc>
                <a:tc>
                  <a:txBody>
                    <a:bodyPr/>
                    <a:lstStyle/>
                    <a:p>
                      <a:pPr algn="ctr"/>
                      <a:r>
                        <a:rPr lang="en-US" sz="2400"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10</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15</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20</a:t>
                      </a:r>
                    </a:p>
                  </a:txBody>
                  <a:tcPr/>
                </a:tc>
                <a:extLst>
                  <a:ext uri="{0D108BD9-81ED-4DB2-BD59-A6C34878D82A}">
                    <a16:rowId xmlns:a16="http://schemas.microsoft.com/office/drawing/2014/main" val="3939389238"/>
                  </a:ext>
                </a:extLst>
              </a:tr>
            </a:tbl>
          </a:graphicData>
        </a:graphic>
      </p:graphicFrame>
      <p:graphicFrame>
        <p:nvGraphicFramePr>
          <p:cNvPr id="5" name="Table 4">
            <a:extLst>
              <a:ext uri="{FF2B5EF4-FFF2-40B4-BE49-F238E27FC236}">
                <a16:creationId xmlns:a16="http://schemas.microsoft.com/office/drawing/2014/main" id="{6FADA125-F71A-4407-BCD6-6E209A17D264}"/>
              </a:ext>
            </a:extLst>
          </p:cNvPr>
          <p:cNvGraphicFramePr>
            <a:graphicFrameLocks noGrp="1"/>
          </p:cNvGraphicFramePr>
          <p:nvPr>
            <p:extLst>
              <p:ext uri="{D42A27DB-BD31-4B8C-83A1-F6EECF244321}">
                <p14:modId xmlns:p14="http://schemas.microsoft.com/office/powerpoint/2010/main" val="2491205899"/>
              </p:ext>
            </p:extLst>
          </p:nvPr>
        </p:nvGraphicFramePr>
        <p:xfrm>
          <a:off x="2065251" y="3067578"/>
          <a:ext cx="7020560" cy="914400"/>
        </p:xfrm>
        <a:graphic>
          <a:graphicData uri="http://schemas.openxmlformats.org/drawingml/2006/table">
            <a:tbl>
              <a:tblPr firstRow="1" bandRow="1">
                <a:tableStyleId>{08FB837D-C827-4EFA-A057-4D05807E0F7C}</a:tableStyleId>
              </a:tblPr>
              <a:tblGrid>
                <a:gridCol w="1404112">
                  <a:extLst>
                    <a:ext uri="{9D8B030D-6E8A-4147-A177-3AD203B41FA5}">
                      <a16:colId xmlns:a16="http://schemas.microsoft.com/office/drawing/2014/main" val="291047174"/>
                    </a:ext>
                  </a:extLst>
                </a:gridCol>
                <a:gridCol w="1404112">
                  <a:extLst>
                    <a:ext uri="{9D8B030D-6E8A-4147-A177-3AD203B41FA5}">
                      <a16:colId xmlns:a16="http://schemas.microsoft.com/office/drawing/2014/main" val="516506251"/>
                    </a:ext>
                  </a:extLst>
                </a:gridCol>
                <a:gridCol w="1404112">
                  <a:extLst>
                    <a:ext uri="{9D8B030D-6E8A-4147-A177-3AD203B41FA5}">
                      <a16:colId xmlns:a16="http://schemas.microsoft.com/office/drawing/2014/main" val="3133581089"/>
                    </a:ext>
                  </a:extLst>
                </a:gridCol>
                <a:gridCol w="1404112">
                  <a:extLst>
                    <a:ext uri="{9D8B030D-6E8A-4147-A177-3AD203B41FA5}">
                      <a16:colId xmlns:a16="http://schemas.microsoft.com/office/drawing/2014/main" val="3969778533"/>
                    </a:ext>
                  </a:extLst>
                </a:gridCol>
                <a:gridCol w="1404112">
                  <a:extLst>
                    <a:ext uri="{9D8B030D-6E8A-4147-A177-3AD203B41FA5}">
                      <a16:colId xmlns:a16="http://schemas.microsoft.com/office/drawing/2014/main" val="860744058"/>
                    </a:ext>
                  </a:extLst>
                </a:gridCol>
              </a:tblGrid>
              <a:tr h="370840">
                <a:tc>
                  <a:txBody>
                    <a:bodyPr/>
                    <a:lstStyle/>
                    <a:p>
                      <a:pPr algn="ctr"/>
                      <a:r>
                        <a:rPr lang="en-US" sz="2400" dirty="0">
                          <a:solidFill>
                            <a:schemeClr val="bg1"/>
                          </a:solidFill>
                          <a:latin typeface="Courier New" panose="02070309020205020404" pitchFamily="49" charset="0"/>
                          <a:cs typeface="Courier New" panose="02070309020205020404" pitchFamily="49" charset="0"/>
                        </a:rPr>
                        <a:t>1</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2</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dirty="0">
                          <a:solidFill>
                            <a:schemeClr val="bg1"/>
                          </a:solidFill>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902678536"/>
                  </a:ext>
                </a:extLst>
              </a:tr>
              <a:tr h="370840">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4</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3</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6</a:t>
                      </a:r>
                    </a:p>
                  </a:txBody>
                  <a:tcPr/>
                </a:tc>
                <a:tc>
                  <a:txBody>
                    <a:bodyPr/>
                    <a:lstStyle/>
                    <a:p>
                      <a:pPr algn="ctr"/>
                      <a:r>
                        <a:rPr lang="en-US" sz="2400" b="1" dirty="0">
                          <a:solidFill>
                            <a:schemeClr val="bg1"/>
                          </a:solidFill>
                          <a:latin typeface="Courier New" panose="02070309020205020404" pitchFamily="49" charset="0"/>
                          <a:cs typeface="Courier New" panose="02070309020205020404" pitchFamily="49" charset="0"/>
                        </a:rPr>
                        <a:t>1</a:t>
                      </a:r>
                    </a:p>
                  </a:txBody>
                  <a:tcPr/>
                </a:tc>
                <a:extLst>
                  <a:ext uri="{0D108BD9-81ED-4DB2-BD59-A6C34878D82A}">
                    <a16:rowId xmlns:a16="http://schemas.microsoft.com/office/drawing/2014/main" val="3939389238"/>
                  </a:ext>
                </a:extLst>
              </a:tr>
            </a:tbl>
          </a:graphicData>
        </a:graphic>
      </p:graphicFrame>
      <p:sp>
        <p:nvSpPr>
          <p:cNvPr id="6" name="TextBox 5">
            <a:extLst>
              <a:ext uri="{FF2B5EF4-FFF2-40B4-BE49-F238E27FC236}">
                <a16:creationId xmlns:a16="http://schemas.microsoft.com/office/drawing/2014/main" id="{EE805CF1-2860-4B72-B45F-1212B97069EC}"/>
              </a:ext>
            </a:extLst>
          </p:cNvPr>
          <p:cNvSpPr txBox="1"/>
          <p:nvPr/>
        </p:nvSpPr>
        <p:spPr>
          <a:xfrm>
            <a:off x="575239" y="4214766"/>
            <a:ext cx="11041521"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can skip ramp 1 						0 units so far</a:t>
            </a:r>
          </a:p>
          <a:p>
            <a:r>
              <a:rPr lang="en-US" sz="2400" dirty="0">
                <a:latin typeface="Segoe UI Semilight" panose="020B0402040204020203" pitchFamily="34" charset="0"/>
                <a:cs typeface="Segoe UI Semilight" panose="020B0402040204020203" pitchFamily="34" charset="0"/>
              </a:rPr>
              <a:t>Take ramp 2 (flying through the air from 5 to 9)		4 units so far</a:t>
            </a:r>
          </a:p>
          <a:p>
            <a:r>
              <a:rPr lang="en-US" sz="2400" dirty="0">
                <a:latin typeface="Segoe UI Semilight" panose="020B0402040204020203" pitchFamily="34" charset="0"/>
                <a:cs typeface="Segoe UI Semilight" panose="020B0402040204020203" pitchFamily="34" charset="0"/>
              </a:rPr>
              <a:t>Take ramp 3 (flying through the air from 10 to 13)		7 units so far</a:t>
            </a:r>
          </a:p>
          <a:p>
            <a:r>
              <a:rPr lang="en-US" sz="2400" dirty="0">
                <a:latin typeface="Segoe UI Semilight" panose="020B0402040204020203" pitchFamily="34" charset="0"/>
                <a:cs typeface="Segoe UI Semilight" panose="020B0402040204020203" pitchFamily="34" charset="0"/>
              </a:rPr>
              <a:t>Take ramp 4 (flying through the air from 15 to 21) 	13 units so far</a:t>
            </a:r>
          </a:p>
          <a:p>
            <a:r>
              <a:rPr lang="en-US" sz="2400" dirty="0">
                <a:latin typeface="Segoe UI Semilight" panose="020B0402040204020203" pitchFamily="34" charset="0"/>
                <a:cs typeface="Segoe UI Semilight" panose="020B0402040204020203" pitchFamily="34" charset="0"/>
              </a:rPr>
              <a:t>We cannot take ramp 5 (in the air)				13 units total.</a:t>
            </a:r>
          </a:p>
        </p:txBody>
      </p:sp>
    </p:spTree>
    <p:extLst>
      <p:ext uri="{BB962C8B-B14F-4D97-AF65-F5344CB8AC3E}">
        <p14:creationId xmlns:p14="http://schemas.microsoft.com/office/powerpoint/2010/main" val="83179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A344-6373-4B24-8E15-9B723570666E}"/>
              </a:ext>
            </a:extLst>
          </p:cNvPr>
          <p:cNvSpPr>
            <a:spLocks noGrp="1"/>
          </p:cNvSpPr>
          <p:nvPr>
            <p:ph type="title"/>
          </p:nvPr>
        </p:nvSpPr>
        <p:spPr/>
        <p:txBody>
          <a:bodyPr/>
          <a:lstStyle/>
          <a:p>
            <a:r>
              <a:rPr lang="en-US" dirty="0"/>
              <a:t>Step 3: Brute Force (or just any algorithm)</a:t>
            </a:r>
          </a:p>
        </p:txBody>
      </p:sp>
      <p:sp>
        <p:nvSpPr>
          <p:cNvPr id="3" name="Content Placeholder 2">
            <a:extLst>
              <a:ext uri="{FF2B5EF4-FFF2-40B4-BE49-F238E27FC236}">
                <a16:creationId xmlns:a16="http://schemas.microsoft.com/office/drawing/2014/main" id="{971C2519-EC5F-4442-9FA1-6DDE47E0E15B}"/>
              </a:ext>
            </a:extLst>
          </p:cNvPr>
          <p:cNvSpPr>
            <a:spLocks noGrp="1"/>
          </p:cNvSpPr>
          <p:nvPr>
            <p:ph idx="1"/>
          </p:nvPr>
        </p:nvSpPr>
        <p:spPr/>
        <p:txBody>
          <a:bodyPr/>
          <a:lstStyle/>
          <a:p>
            <a:r>
              <a:rPr lang="en-US" dirty="0"/>
              <a:t>In a technical interview: it’s a good idea to just state the first algorithm idea you think of. Even if it’s slow. </a:t>
            </a:r>
          </a:p>
          <a:p>
            <a:r>
              <a:rPr lang="en-US" dirty="0"/>
              <a:t>In our context: sometimes skippable, but often a good idea.</a:t>
            </a:r>
          </a:p>
          <a:p>
            <a:endParaRPr lang="en-US" dirty="0"/>
          </a:p>
          <a:p>
            <a:r>
              <a:rPr lang="en-US" dirty="0"/>
              <a:t>It takes pressure off. Worst case scenario you write that one up. </a:t>
            </a:r>
          </a:p>
          <a:p>
            <a:r>
              <a:rPr lang="en-US" dirty="0"/>
              <a:t>You’ll also often see more about the problem/see the optimization to get to a better solution.</a:t>
            </a:r>
          </a:p>
        </p:txBody>
      </p:sp>
    </p:spTree>
    <p:extLst>
      <p:ext uri="{BB962C8B-B14F-4D97-AF65-F5344CB8AC3E}">
        <p14:creationId xmlns:p14="http://schemas.microsoft.com/office/powerpoint/2010/main" val="336607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71B1-040F-4924-9555-276CD5476EAD}"/>
              </a:ext>
            </a:extLst>
          </p:cNvPr>
          <p:cNvSpPr>
            <a:spLocks noGrp="1"/>
          </p:cNvSpPr>
          <p:nvPr>
            <p:ph type="title"/>
          </p:nvPr>
        </p:nvSpPr>
        <p:spPr/>
        <p:txBody>
          <a:bodyPr/>
          <a:lstStyle/>
          <a:p>
            <a:r>
              <a:rPr lang="en-US" dirty="0"/>
              <a:t>Step 3: Brute Force</a:t>
            </a:r>
          </a:p>
        </p:txBody>
      </p:sp>
      <p:sp>
        <p:nvSpPr>
          <p:cNvPr id="3" name="Content Placeholder 2">
            <a:extLst>
              <a:ext uri="{FF2B5EF4-FFF2-40B4-BE49-F238E27FC236}">
                <a16:creationId xmlns:a16="http://schemas.microsoft.com/office/drawing/2014/main" id="{50BC1F09-6818-4BDA-B10D-6D5A906CA821}"/>
              </a:ext>
            </a:extLst>
          </p:cNvPr>
          <p:cNvSpPr>
            <a:spLocks noGrp="1"/>
          </p:cNvSpPr>
          <p:nvPr>
            <p:ph idx="1"/>
          </p:nvPr>
        </p:nvSpPr>
        <p:spPr/>
        <p:txBody>
          <a:bodyPr/>
          <a:lstStyle/>
          <a:p>
            <a:r>
              <a:rPr lang="en-US" dirty="0"/>
              <a:t>Just try every possible plan.</a:t>
            </a:r>
          </a:p>
          <a:p>
            <a:endParaRPr lang="en-US" dirty="0"/>
          </a:p>
          <a:p>
            <a:r>
              <a:rPr lang="en-US" dirty="0"/>
              <a:t>Spin off a method to be take this ramp and another skip this ramp.</a:t>
            </a:r>
          </a:p>
          <a:p>
            <a:r>
              <a:rPr lang="en-US" dirty="0"/>
              <a:t>(Need a check to make sure ramp is valid)</a:t>
            </a:r>
          </a:p>
          <a:p>
            <a:endParaRPr lang="en-US" dirty="0"/>
          </a:p>
          <a:p>
            <a:endParaRPr lang="en-US" dirty="0"/>
          </a:p>
        </p:txBody>
      </p:sp>
    </p:spTree>
    <p:extLst>
      <p:ext uri="{BB962C8B-B14F-4D97-AF65-F5344CB8AC3E}">
        <p14:creationId xmlns:p14="http://schemas.microsoft.com/office/powerpoint/2010/main" val="104915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C1E2-C5C8-4F56-9AD9-CB4EA5C46BD0}"/>
              </a:ext>
            </a:extLst>
          </p:cNvPr>
          <p:cNvSpPr>
            <a:spLocks noGrp="1"/>
          </p:cNvSpPr>
          <p:nvPr>
            <p:ph type="title"/>
          </p:nvPr>
        </p:nvSpPr>
        <p:spPr/>
        <p:txBody>
          <a:bodyPr/>
          <a:lstStyle/>
          <a:p>
            <a:r>
              <a:rPr lang="en-US" dirty="0"/>
              <a:t>Step 3: Brute Force</a:t>
            </a:r>
          </a:p>
        </p:txBody>
      </p:sp>
      <p:sp>
        <p:nvSpPr>
          <p:cNvPr id="3" name="Content Placeholder 2">
            <a:extLst>
              <a:ext uri="{FF2B5EF4-FFF2-40B4-BE49-F238E27FC236}">
                <a16:creationId xmlns:a16="http://schemas.microsoft.com/office/drawing/2014/main" id="{BD9F64F1-2DDB-4760-BE7B-20BAE81983A3}"/>
              </a:ext>
            </a:extLst>
          </p:cNvPr>
          <p:cNvSpPr>
            <a:spLocks noGrp="1"/>
          </p:cNvSpPr>
          <p:nvPr>
            <p:ph idx="1"/>
          </p:nvPr>
        </p:nvSpPr>
        <p:spPr/>
        <p:txBody>
          <a:bodyPr/>
          <a:lstStyle/>
          <a:p>
            <a:pPr marL="0" indent="0">
              <a:buNone/>
            </a:pPr>
            <a:r>
              <a:rPr lang="en-US" dirty="0" err="1">
                <a:latin typeface="Courier New" panose="02070309020205020404" pitchFamily="49" charset="0"/>
                <a:cs typeface="Courier New" panose="02070309020205020404" pitchFamily="49" charset="0"/>
              </a:rPr>
              <a:t>BruteForceRamp</a:t>
            </a:r>
            <a:r>
              <a:rPr lang="en-US" dirty="0">
                <a:latin typeface="Courier New" panose="02070309020205020404" pitchFamily="49" charset="0"/>
                <a:cs typeface="Courier New" panose="02070309020205020404" pitchFamily="49" charset="0"/>
              </a:rPr>
              <a:t>(int score, int index, ramps, length)</a:t>
            </a:r>
          </a:p>
          <a:p>
            <a:pPr marL="0" indent="0">
              <a:buNone/>
            </a:pPr>
            <a:r>
              <a:rPr lang="en-US" dirty="0">
                <a:latin typeface="Courier New" panose="02070309020205020404" pitchFamily="49" charset="0"/>
                <a:cs typeface="Courier New" panose="02070309020205020404" pitchFamily="49" charset="0"/>
              </a:rPr>
              <a:t>	//base case</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//skip</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//take ramp</a:t>
            </a:r>
          </a:p>
        </p:txBody>
      </p:sp>
    </p:spTree>
    <p:extLst>
      <p:ext uri="{BB962C8B-B14F-4D97-AF65-F5344CB8AC3E}">
        <p14:creationId xmlns:p14="http://schemas.microsoft.com/office/powerpoint/2010/main" val="2436480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C1E2-C5C8-4F56-9AD9-CB4EA5C46BD0}"/>
              </a:ext>
            </a:extLst>
          </p:cNvPr>
          <p:cNvSpPr>
            <a:spLocks noGrp="1"/>
          </p:cNvSpPr>
          <p:nvPr>
            <p:ph type="title"/>
          </p:nvPr>
        </p:nvSpPr>
        <p:spPr/>
        <p:txBody>
          <a:bodyPr/>
          <a:lstStyle/>
          <a:p>
            <a:r>
              <a:rPr lang="en-US" dirty="0"/>
              <a:t>Step 3: Brute Force</a:t>
            </a:r>
          </a:p>
        </p:txBody>
      </p:sp>
      <p:sp>
        <p:nvSpPr>
          <p:cNvPr id="3" name="Content Placeholder 2">
            <a:extLst>
              <a:ext uri="{FF2B5EF4-FFF2-40B4-BE49-F238E27FC236}">
                <a16:creationId xmlns:a16="http://schemas.microsoft.com/office/drawing/2014/main" id="{BD9F64F1-2DDB-4760-BE7B-20BAE81983A3}"/>
              </a:ext>
            </a:extLst>
          </p:cNvPr>
          <p:cNvSpPr>
            <a:spLocks noGrp="1"/>
          </p:cNvSpPr>
          <p:nvPr>
            <p:ph idx="1"/>
          </p:nvPr>
        </p:nvSpPr>
        <p:spPr>
          <a:xfrm>
            <a:off x="575240" y="1463857"/>
            <a:ext cx="11187258" cy="5311016"/>
          </a:xfrm>
        </p:spPr>
        <p:txBody>
          <a:bodyPr>
            <a:normAutofit/>
          </a:bodyPr>
          <a:lstStyle/>
          <a:p>
            <a:pPr marL="0" indent="0">
              <a:buNone/>
            </a:pPr>
            <a:r>
              <a:rPr lang="en-US" dirty="0" err="1">
                <a:latin typeface="Courier New" panose="02070309020205020404" pitchFamily="49" charset="0"/>
                <a:cs typeface="Courier New" panose="02070309020205020404" pitchFamily="49" charset="0"/>
              </a:rPr>
              <a:t>BruteForceRamp</a:t>
            </a:r>
            <a:r>
              <a:rPr lang="en-US" dirty="0">
                <a:latin typeface="Courier New" panose="02070309020205020404" pitchFamily="49" charset="0"/>
                <a:cs typeface="Courier New" panose="02070309020205020404" pitchFamily="49" charset="0"/>
              </a:rPr>
              <a:t>(int score, int index, ramps, length)</a:t>
            </a:r>
          </a:p>
          <a:p>
            <a:pPr marL="0" indent="0">
              <a:buNone/>
            </a:pPr>
            <a:r>
              <a:rPr lang="en-US" dirty="0">
                <a:latin typeface="Courier New" panose="02070309020205020404" pitchFamily="49" charset="0"/>
                <a:cs typeface="Courier New" panose="02070309020205020404" pitchFamily="49" charset="0"/>
              </a:rPr>
              <a:t>	//base case</a:t>
            </a:r>
          </a:p>
          <a:p>
            <a:pPr marL="0" indent="0">
              <a:buNone/>
            </a:pPr>
            <a:r>
              <a:rPr lang="en-US" dirty="0">
                <a:latin typeface="Courier New" panose="02070309020205020404" pitchFamily="49" charset="0"/>
                <a:cs typeface="Courier New" panose="02070309020205020404" pitchFamily="49" charset="0"/>
              </a:rPr>
              <a:t>	if(index &gt; n) return 0</a:t>
            </a:r>
          </a:p>
          <a:p>
            <a:pPr marL="0" indent="0">
              <a:buNone/>
            </a:pPr>
            <a:r>
              <a:rPr lang="en-US" dirty="0">
                <a:latin typeface="Courier New" panose="02070309020205020404" pitchFamily="49" charset="0"/>
                <a:cs typeface="Courier New" panose="02070309020205020404" pitchFamily="49" charset="0"/>
              </a:rPr>
              <a:t>	//skip ramp</a:t>
            </a:r>
          </a:p>
          <a:p>
            <a:pPr marL="0" indent="0">
              <a:buNone/>
            </a:pPr>
            <a:r>
              <a:rPr lang="en-US" dirty="0">
                <a:latin typeface="Courier New" panose="02070309020205020404" pitchFamily="49" charset="0"/>
                <a:cs typeface="Courier New" panose="02070309020205020404" pitchFamily="49" charset="0"/>
              </a:rPr>
              <a:t>	int s=(score, index+1, </a:t>
            </a:r>
            <a:r>
              <a:rPr lang="en-US" dirty="0" err="1">
                <a:latin typeface="Courier New" panose="02070309020205020404" pitchFamily="49" charset="0"/>
                <a:cs typeface="Courier New" panose="02070309020205020404" pitchFamily="49" charset="0"/>
              </a:rPr>
              <a:t>ramps,length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//take ramp</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newInd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findInd</a:t>
            </a:r>
            <a:r>
              <a:rPr lang="en-US" dirty="0">
                <a:latin typeface="Courier New" panose="02070309020205020404" pitchFamily="49" charset="0"/>
                <a:cs typeface="Courier New" panose="02070309020205020404" pitchFamily="49" charset="0"/>
              </a:rPr>
              <a:t>(ramps[index]+length[index])</a:t>
            </a:r>
          </a:p>
          <a:p>
            <a:pPr marL="0" indent="0">
              <a:buNone/>
            </a:pPr>
            <a:r>
              <a:rPr lang="en-US" dirty="0">
                <a:latin typeface="Courier New" panose="02070309020205020404" pitchFamily="49" charset="0"/>
                <a:cs typeface="Courier New" panose="02070309020205020404" pitchFamily="49" charset="0"/>
              </a:rPr>
              <a:t>	int t=(</a:t>
            </a:r>
            <a:r>
              <a:rPr lang="en-US" dirty="0" err="1">
                <a:latin typeface="Courier New" panose="02070309020205020404" pitchFamily="49" charset="0"/>
                <a:cs typeface="Courier New" panose="02070309020205020404" pitchFamily="49" charset="0"/>
              </a:rPr>
              <a:t>score+length</a:t>
            </a:r>
            <a:r>
              <a:rPr lang="en-US" dirty="0">
                <a:latin typeface="Courier New" panose="02070309020205020404" pitchFamily="49" charset="0"/>
                <a:cs typeface="Courier New" panose="02070309020205020404" pitchFamily="49" charset="0"/>
              </a:rPr>
              <a:t>[index],</a:t>
            </a:r>
            <a:r>
              <a:rPr lang="en-US" dirty="0" err="1">
                <a:latin typeface="Courier New" panose="02070309020205020404" pitchFamily="49" charset="0"/>
                <a:cs typeface="Courier New" panose="02070309020205020404" pitchFamily="49" charset="0"/>
              </a:rPr>
              <a:t>newInd,ramps,length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return max(</a:t>
            </a:r>
            <a:r>
              <a:rPr lang="en-US" dirty="0" err="1">
                <a:latin typeface="Courier New" panose="02070309020205020404" pitchFamily="49" charset="0"/>
                <a:cs typeface="Courier New" panose="02070309020205020404" pitchFamily="49" charset="0"/>
              </a:rPr>
              <a:t>s,t</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32585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3101-9D90-4EF9-87B2-A94A37B6D6DA}"/>
              </a:ext>
            </a:extLst>
          </p:cNvPr>
          <p:cNvSpPr>
            <a:spLocks noGrp="1"/>
          </p:cNvSpPr>
          <p:nvPr>
            <p:ph type="title"/>
          </p:nvPr>
        </p:nvSpPr>
        <p:spPr/>
        <p:txBody>
          <a:bodyPr/>
          <a:lstStyle/>
          <a:p>
            <a:r>
              <a:rPr lang="en-US" dirty="0"/>
              <a:t>Step 4: Optimize</a:t>
            </a:r>
          </a:p>
        </p:txBody>
      </p:sp>
      <p:sp>
        <p:nvSpPr>
          <p:cNvPr id="3" name="Content Placeholder 2">
            <a:extLst>
              <a:ext uri="{FF2B5EF4-FFF2-40B4-BE49-F238E27FC236}">
                <a16:creationId xmlns:a16="http://schemas.microsoft.com/office/drawing/2014/main" id="{7CA1F1C7-686D-44C4-8B8E-87E83F7E80C0}"/>
              </a:ext>
            </a:extLst>
          </p:cNvPr>
          <p:cNvSpPr>
            <a:spLocks noGrp="1"/>
          </p:cNvSpPr>
          <p:nvPr>
            <p:ph idx="1"/>
          </p:nvPr>
        </p:nvSpPr>
        <p:spPr/>
        <p:txBody>
          <a:bodyPr/>
          <a:lstStyle/>
          <a:p>
            <a:r>
              <a:rPr lang="en-US" dirty="0"/>
              <a:t>Turn that code into a more efficient version. Can we use DP instead?</a:t>
            </a:r>
            <a:br>
              <a:rPr lang="en-US" dirty="0"/>
            </a:br>
            <a:endParaRPr lang="en-US" dirty="0"/>
          </a:p>
          <a:p>
            <a:r>
              <a:rPr lang="en-US" dirty="0"/>
              <a:t>What parameters do we really need?</a:t>
            </a:r>
          </a:p>
          <a:p>
            <a:endParaRPr lang="en-US" dirty="0"/>
          </a:p>
          <a:p>
            <a:r>
              <a:rPr lang="en-US" dirty="0">
                <a:latin typeface="Courier New" panose="02070309020205020404" pitchFamily="49" charset="0"/>
                <a:cs typeface="Courier New" panose="02070309020205020404" pitchFamily="49" charset="0"/>
              </a:rPr>
              <a:t>int s=(score, index+1, </a:t>
            </a:r>
            <a:r>
              <a:rPr lang="en-US" dirty="0" err="1">
                <a:latin typeface="Courier New" panose="02070309020205020404" pitchFamily="49" charset="0"/>
                <a:cs typeface="Courier New" panose="02070309020205020404" pitchFamily="49" charset="0"/>
              </a:rPr>
              <a:t>ramps,length</a:t>
            </a:r>
            <a:r>
              <a:rPr lang="en-US" dirty="0">
                <a:latin typeface="Courier New" panose="02070309020205020404" pitchFamily="49" charset="0"/>
                <a:cs typeface="Courier New" panose="02070309020205020404" pitchFamily="49" charset="0"/>
              </a:rPr>
              <a:t>)</a:t>
            </a:r>
            <a:endParaRPr lang="en-US" dirty="0"/>
          </a:p>
          <a:p>
            <a:r>
              <a:rPr lang="en-US" dirty="0">
                <a:latin typeface="Courier New" panose="02070309020205020404" pitchFamily="49" charset="0"/>
                <a:cs typeface="Courier New" panose="02070309020205020404" pitchFamily="49" charset="0"/>
              </a:rPr>
              <a:t>int t=(</a:t>
            </a:r>
            <a:r>
              <a:rPr lang="en-US" dirty="0" err="1">
                <a:latin typeface="Courier New" panose="02070309020205020404" pitchFamily="49" charset="0"/>
                <a:cs typeface="Courier New" panose="02070309020205020404" pitchFamily="49" charset="0"/>
              </a:rPr>
              <a:t>score+length</a:t>
            </a:r>
            <a:r>
              <a:rPr lang="en-US" dirty="0">
                <a:latin typeface="Courier New" panose="02070309020205020404" pitchFamily="49" charset="0"/>
                <a:cs typeface="Courier New" panose="02070309020205020404" pitchFamily="49" charset="0"/>
              </a:rPr>
              <a:t>[index],</a:t>
            </a:r>
            <a:r>
              <a:rPr lang="en-US" dirty="0" err="1">
                <a:latin typeface="Courier New" panose="02070309020205020404" pitchFamily="49" charset="0"/>
                <a:cs typeface="Courier New" panose="02070309020205020404" pitchFamily="49" charset="0"/>
              </a:rPr>
              <a:t>newInd,ramps,length</a:t>
            </a:r>
            <a:r>
              <a:rPr lang="en-US" dirty="0">
                <a:latin typeface="Courier New" panose="02070309020205020404" pitchFamily="49" charset="0"/>
                <a:cs typeface="Courier New" panose="02070309020205020404" pitchFamily="49" charset="0"/>
              </a:rPr>
              <a:t>)</a:t>
            </a:r>
            <a:endParaRPr lang="en-US" dirty="0"/>
          </a:p>
        </p:txBody>
      </p:sp>
      <p:sp>
        <p:nvSpPr>
          <p:cNvPr id="4" name="Rectangle 3">
            <a:extLst>
              <a:ext uri="{FF2B5EF4-FFF2-40B4-BE49-F238E27FC236}">
                <a16:creationId xmlns:a16="http://schemas.microsoft.com/office/drawing/2014/main" id="{FC3FE260-FA77-45FF-96E2-5793C6694633}"/>
              </a:ext>
            </a:extLst>
          </p:cNvPr>
          <p:cNvSpPr/>
          <p:nvPr/>
        </p:nvSpPr>
        <p:spPr>
          <a:xfrm>
            <a:off x="2078183" y="4705004"/>
            <a:ext cx="4017818" cy="108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Score made things easier when we weren’t sure what order to evaluate the recurrence. But we don’t need it.</a:t>
            </a:r>
          </a:p>
        </p:txBody>
      </p:sp>
    </p:spTree>
    <p:extLst>
      <p:ext uri="{BB962C8B-B14F-4D97-AF65-F5344CB8AC3E}">
        <p14:creationId xmlns:p14="http://schemas.microsoft.com/office/powerpoint/2010/main" val="3621790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3101-9D90-4EF9-87B2-A94A37B6D6DA}"/>
              </a:ext>
            </a:extLst>
          </p:cNvPr>
          <p:cNvSpPr>
            <a:spLocks noGrp="1"/>
          </p:cNvSpPr>
          <p:nvPr>
            <p:ph type="title"/>
          </p:nvPr>
        </p:nvSpPr>
        <p:spPr/>
        <p:txBody>
          <a:bodyPr/>
          <a:lstStyle/>
          <a:p>
            <a:r>
              <a:rPr lang="en-US" dirty="0"/>
              <a:t>Step 4: Optimize</a:t>
            </a:r>
          </a:p>
        </p:txBody>
      </p:sp>
      <p:sp>
        <p:nvSpPr>
          <p:cNvPr id="3" name="Content Placeholder 2">
            <a:extLst>
              <a:ext uri="{FF2B5EF4-FFF2-40B4-BE49-F238E27FC236}">
                <a16:creationId xmlns:a16="http://schemas.microsoft.com/office/drawing/2014/main" id="{7CA1F1C7-686D-44C4-8B8E-87E83F7E80C0}"/>
              </a:ext>
            </a:extLst>
          </p:cNvPr>
          <p:cNvSpPr>
            <a:spLocks noGrp="1"/>
          </p:cNvSpPr>
          <p:nvPr>
            <p:ph idx="1"/>
          </p:nvPr>
        </p:nvSpPr>
        <p:spPr/>
        <p:txBody>
          <a:bodyPr/>
          <a:lstStyle/>
          <a:p>
            <a:r>
              <a:rPr lang="en-US" dirty="0"/>
              <a:t>Turn that code into a more efficient version. Can we use DP instead?</a:t>
            </a:r>
            <a:br>
              <a:rPr lang="en-US" dirty="0"/>
            </a:br>
            <a:endParaRPr lang="en-US" dirty="0"/>
          </a:p>
          <a:p>
            <a:r>
              <a:rPr lang="en-US" dirty="0"/>
              <a:t>What parameters do we really need?</a:t>
            </a:r>
          </a:p>
          <a:p>
            <a:endParaRPr lang="en-US" dirty="0"/>
          </a:p>
          <a:p>
            <a:r>
              <a:rPr lang="en-US" dirty="0">
                <a:latin typeface="Courier New" panose="02070309020205020404" pitchFamily="49" charset="0"/>
                <a:cs typeface="Courier New" panose="02070309020205020404" pitchFamily="49" charset="0"/>
              </a:rPr>
              <a:t>int s=(score, index+1, </a:t>
            </a:r>
            <a:r>
              <a:rPr lang="en-US" dirty="0" err="1">
                <a:latin typeface="Courier New" panose="02070309020205020404" pitchFamily="49" charset="0"/>
                <a:cs typeface="Courier New" panose="02070309020205020404" pitchFamily="49" charset="0"/>
              </a:rPr>
              <a:t>ramps,length</a:t>
            </a:r>
            <a:r>
              <a:rPr lang="en-US" dirty="0">
                <a:latin typeface="Courier New" panose="02070309020205020404" pitchFamily="49" charset="0"/>
                <a:cs typeface="Courier New" panose="02070309020205020404" pitchFamily="49" charset="0"/>
              </a:rPr>
              <a:t>)</a:t>
            </a:r>
            <a:endParaRPr lang="en-US" dirty="0"/>
          </a:p>
          <a:p>
            <a:r>
              <a:rPr lang="en-US" dirty="0">
                <a:latin typeface="Courier New" panose="02070309020205020404" pitchFamily="49" charset="0"/>
                <a:cs typeface="Courier New" panose="02070309020205020404" pitchFamily="49" charset="0"/>
              </a:rPr>
              <a:t>int t=(</a:t>
            </a:r>
            <a:r>
              <a:rPr lang="en-US" dirty="0" err="1">
                <a:latin typeface="Courier New" panose="02070309020205020404" pitchFamily="49" charset="0"/>
                <a:cs typeface="Courier New" panose="02070309020205020404" pitchFamily="49" charset="0"/>
              </a:rPr>
              <a:t>score+length</a:t>
            </a:r>
            <a:r>
              <a:rPr lang="en-US" dirty="0">
                <a:latin typeface="Courier New" panose="02070309020205020404" pitchFamily="49" charset="0"/>
                <a:cs typeface="Courier New" panose="02070309020205020404" pitchFamily="49" charset="0"/>
              </a:rPr>
              <a:t>[index],</a:t>
            </a:r>
            <a:r>
              <a:rPr lang="en-US" dirty="0" err="1">
                <a:latin typeface="Courier New" panose="02070309020205020404" pitchFamily="49" charset="0"/>
                <a:cs typeface="Courier New" panose="02070309020205020404" pitchFamily="49" charset="0"/>
              </a:rPr>
              <a:t>newInd,ramps,length</a:t>
            </a:r>
            <a:r>
              <a:rPr lang="en-US" dirty="0">
                <a:latin typeface="Courier New" panose="02070309020205020404" pitchFamily="49" charset="0"/>
                <a:cs typeface="Courier New" panose="02070309020205020404" pitchFamily="49" charset="0"/>
              </a:rPr>
              <a:t>)</a:t>
            </a:r>
            <a:endParaRPr lang="en-US" dirty="0"/>
          </a:p>
        </p:txBody>
      </p:sp>
      <p:sp>
        <p:nvSpPr>
          <p:cNvPr id="4" name="Rectangle 3">
            <a:extLst>
              <a:ext uri="{FF2B5EF4-FFF2-40B4-BE49-F238E27FC236}">
                <a16:creationId xmlns:a16="http://schemas.microsoft.com/office/drawing/2014/main" id="{FC3FE260-FA77-45FF-96E2-5793C6694633}"/>
              </a:ext>
            </a:extLst>
          </p:cNvPr>
          <p:cNvSpPr/>
          <p:nvPr/>
        </p:nvSpPr>
        <p:spPr>
          <a:xfrm>
            <a:off x="7922031" y="4680066"/>
            <a:ext cx="4017818" cy="108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Ramps, length would be needed in java code, but aren’t changing.</a:t>
            </a:r>
          </a:p>
        </p:txBody>
      </p:sp>
    </p:spTree>
    <p:extLst>
      <p:ext uri="{BB962C8B-B14F-4D97-AF65-F5344CB8AC3E}">
        <p14:creationId xmlns:p14="http://schemas.microsoft.com/office/powerpoint/2010/main" val="240561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3C85-C471-4DBA-9055-8A444EBF8D77}"/>
              </a:ext>
            </a:extLst>
          </p:cNvPr>
          <p:cNvSpPr>
            <a:spLocks noGrp="1"/>
          </p:cNvSpPr>
          <p:nvPr>
            <p:ph type="title"/>
          </p:nvPr>
        </p:nvSpPr>
        <p:spPr/>
        <p:txBody>
          <a:bodyPr/>
          <a:lstStyle/>
          <a:p>
            <a:r>
              <a:rPr lang="en-US" dirty="0"/>
              <a:t>Pandemic-Specific Advice</a:t>
            </a:r>
          </a:p>
        </p:txBody>
      </p:sp>
      <p:sp>
        <p:nvSpPr>
          <p:cNvPr id="3" name="Content Placeholder 2">
            <a:extLst>
              <a:ext uri="{FF2B5EF4-FFF2-40B4-BE49-F238E27FC236}">
                <a16:creationId xmlns:a16="http://schemas.microsoft.com/office/drawing/2014/main" id="{B78799FB-857B-4D05-AEFC-673111665FBD}"/>
              </a:ext>
            </a:extLst>
          </p:cNvPr>
          <p:cNvSpPr>
            <a:spLocks noGrp="1"/>
          </p:cNvSpPr>
          <p:nvPr>
            <p:ph idx="1"/>
          </p:nvPr>
        </p:nvSpPr>
        <p:spPr/>
        <p:txBody>
          <a:bodyPr/>
          <a:lstStyle/>
          <a:p>
            <a:r>
              <a:rPr lang="en-US" dirty="0"/>
              <a:t>It’s hard to focus on work right now. </a:t>
            </a:r>
          </a:p>
          <a:p>
            <a:endParaRPr lang="en-US" dirty="0"/>
          </a:p>
          <a:p>
            <a:r>
              <a:rPr lang="en-US" dirty="0"/>
              <a:t>Designing algorithms needs focus.</a:t>
            </a:r>
          </a:p>
          <a:p>
            <a:endParaRPr lang="en-US" dirty="0"/>
          </a:p>
          <a:p>
            <a:r>
              <a:rPr lang="en-US" dirty="0"/>
              <a:t>If you’re feeling frustrated, take a break. </a:t>
            </a:r>
          </a:p>
          <a:p>
            <a:r>
              <a:rPr lang="en-US" dirty="0"/>
              <a:t>Spread out the work you’re doing to give yourself time to digest new ideas.</a:t>
            </a:r>
          </a:p>
          <a:p>
            <a:endParaRPr lang="en-US" dirty="0"/>
          </a:p>
          <a:p>
            <a:r>
              <a:rPr lang="en-US" dirty="0"/>
              <a:t>It really helps to bounce ideas off of others – come to office hours!</a:t>
            </a:r>
          </a:p>
        </p:txBody>
      </p:sp>
    </p:spTree>
    <p:extLst>
      <p:ext uri="{BB962C8B-B14F-4D97-AF65-F5344CB8AC3E}">
        <p14:creationId xmlns:p14="http://schemas.microsoft.com/office/powerpoint/2010/main" val="970638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48EE-AC90-4D43-A8FC-1B51C8B60A3F}"/>
              </a:ext>
            </a:extLst>
          </p:cNvPr>
          <p:cNvSpPr>
            <a:spLocks noGrp="1"/>
          </p:cNvSpPr>
          <p:nvPr>
            <p:ph type="title"/>
          </p:nvPr>
        </p:nvSpPr>
        <p:spPr/>
        <p:txBody>
          <a:bodyPr/>
          <a:lstStyle/>
          <a:p>
            <a:r>
              <a:rPr lang="en-US" dirty="0"/>
              <a:t>Optimized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D118BD1-EEBD-4BEB-A422-159C7C6B9DF7}"/>
                  </a:ext>
                </a:extLst>
              </p:cNvPr>
              <p:cNvSpPr>
                <a:spLocks noGrp="1"/>
              </p:cNvSpPr>
              <p:nvPr>
                <p:ph idx="1"/>
              </p:nvPr>
            </p:nvSpPr>
            <p:spPr/>
            <p:txBody>
              <a:bodyPr/>
              <a:lstStyle/>
              <a:p>
                <a:r>
                  <a:rPr lang="en-US" dirty="0"/>
                  <a:t>Define OPT(</a:t>
                </a:r>
                <a:r>
                  <a:rPr lang="en-US" dirty="0" err="1"/>
                  <a:t>i</a:t>
                </a:r>
                <a:r>
                  <a:rPr lang="en-US" dirty="0"/>
                  <a:t>) as the maximum time in the air from </a:t>
                </a:r>
                <a14:m>
                  <m:oMath xmlns:m="http://schemas.openxmlformats.org/officeDocument/2006/math">
                    <m:r>
                      <a:rPr lang="en-US" b="0" i="1" smtClean="0">
                        <a:latin typeface="Cambria Math" panose="02040503050406030204" pitchFamily="18" charset="0"/>
                      </a:rPr>
                      <m:t>𝑖</m:t>
                    </m:r>
                  </m:oMath>
                </a14:m>
                <a:r>
                  <a:rPr lang="en-US" dirty="0"/>
                  <a:t> to end, starting from the ground at ramp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pPr marL="0" indent="0">
                  <a:buNone/>
                </a:pPr>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&gt;</m:t>
                            </m:r>
                            <m:r>
                              <a:rPr lang="en-US" b="0" i="1" smtClean="0">
                                <a:latin typeface="Cambria Math" panose="02040503050406030204" pitchFamily="18" charset="0"/>
                              </a:rPr>
                              <m:t>𝑛</m:t>
                            </m:r>
                          </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length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e>
                                </m:d>
                              </m:e>
                            </m:func>
                            <m:r>
                              <m:rPr>
                                <m:sty m:val="p"/>
                              </m:rPr>
                              <a:rPr lang="en-US" b="0" i="0" smtClean="0">
                                <a:latin typeface="Cambria Math" panose="02040503050406030204" pitchFamily="18" charset="0"/>
                              </a:rPr>
                              <m:t>otherwise</m:t>
                            </m:r>
                          </m:e>
                        </m:eqArr>
                      </m:e>
                    </m:d>
                  </m:oMath>
                </a14:m>
                <a:r>
                  <a:rPr lang="en-US" dirty="0"/>
                  <a:t> </a:t>
                </a:r>
              </a:p>
              <a:p>
                <a:pPr marL="0" indent="0">
                  <a:buNone/>
                </a:pPr>
                <a:r>
                  <a:rPr lang="en-US" dirty="0"/>
                  <a:t>Where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𝑘</m:t>
                        </m:r>
                      </m:lim>
                    </m:limLow>
                    <m:r>
                      <a:rPr lang="en-US" b="0" i="1" smtClean="0">
                        <a:latin typeface="Cambria Math" panose="02040503050406030204" pitchFamily="18" charset="0"/>
                      </a:rPr>
                      <m:t>⁡{</m:t>
                    </m:r>
                    <m:r>
                      <m:rPr>
                        <m:sty m:val="p"/>
                      </m:rPr>
                      <a:rPr lang="en-US" b="0" i="0" smtClean="0">
                        <a:latin typeface="Cambria Math" panose="02040503050406030204" pitchFamily="18" charset="0"/>
                      </a:rPr>
                      <m:t>ramps</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m:rPr>
                        <m:sty m:val="p"/>
                      </m:rPr>
                      <a:rPr lang="en-US" b="0" i="0" smtClean="0">
                        <a:latin typeface="Cambria Math" panose="02040503050406030204" pitchFamily="18" charset="0"/>
                      </a:rPr>
                      <m:t>ramps</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m:rPr>
                        <m:sty m:val="p"/>
                      </m:rPr>
                      <a:rPr lang="en-US" b="0" i="0" smtClean="0">
                        <a:latin typeface="Cambria Math" panose="02040503050406030204" pitchFamily="18" charset="0"/>
                      </a:rPr>
                      <m:t>length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3D118BD1-EEBD-4BEB-A422-159C7C6B9DF7}"/>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4491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4565-4C64-467A-A47B-9CF4F59DA7BF}"/>
              </a:ext>
            </a:extLst>
          </p:cNvPr>
          <p:cNvSpPr>
            <a:spLocks noGrp="1"/>
          </p:cNvSpPr>
          <p:nvPr>
            <p:ph type="title"/>
          </p:nvPr>
        </p:nvSpPr>
        <p:spPr/>
        <p:txBody>
          <a:bodyPr/>
          <a:lstStyle/>
          <a:p>
            <a:r>
              <a:rPr lang="en-US" dirty="0"/>
              <a:t>Try This one on your own</a:t>
            </a:r>
          </a:p>
        </p:txBody>
      </p:sp>
      <p:sp>
        <p:nvSpPr>
          <p:cNvPr id="3" name="Content Placeholder 2">
            <a:extLst>
              <a:ext uri="{FF2B5EF4-FFF2-40B4-BE49-F238E27FC236}">
                <a16:creationId xmlns:a16="http://schemas.microsoft.com/office/drawing/2014/main" id="{BBF4DA9D-CAE0-4D0D-ABCB-6277DA8D43C0}"/>
              </a:ext>
            </a:extLst>
          </p:cNvPr>
          <p:cNvSpPr>
            <a:spLocks noGrp="1"/>
          </p:cNvSpPr>
          <p:nvPr>
            <p:ph idx="1"/>
          </p:nvPr>
        </p:nvSpPr>
        <p:spPr/>
        <p:txBody>
          <a:bodyPr>
            <a:normAutofit/>
          </a:bodyPr>
          <a:lstStyle/>
          <a:p>
            <a:r>
              <a:rPr lang="en-US" dirty="0"/>
              <a:t>The university lawyers heard about Lenny and Bill’s little bet and immediately objected. To protect the university from either lawsuits or sky-rocketing insurance rates, they impose an upper bound on the number of jumps that either </a:t>
            </a:r>
            <a:r>
              <a:rPr lang="en-US" dirty="0" err="1"/>
              <a:t>sledder</a:t>
            </a:r>
            <a:r>
              <a:rPr lang="en-US" dirty="0"/>
              <a:t> can take. Describe and analyze an algorithm to determine the maximum total distance that Lenny or Bill can spend in the air with at most k jumps, given the original arrays Ramp[1 .. n] and Length[1 .. n] and the integer k as input.</a:t>
            </a:r>
          </a:p>
          <a:p>
            <a:pPr marL="0" indent="0">
              <a:buNone/>
            </a:pPr>
            <a:endParaRPr lang="en-US" dirty="0"/>
          </a:p>
          <a:p>
            <a:r>
              <a:rPr lang="en-US" dirty="0"/>
              <a:t>Do all the steps – Start by altering the examples and making sure you understand the change!</a:t>
            </a:r>
          </a:p>
        </p:txBody>
      </p:sp>
    </p:spTree>
    <p:extLst>
      <p:ext uri="{BB962C8B-B14F-4D97-AF65-F5344CB8AC3E}">
        <p14:creationId xmlns:p14="http://schemas.microsoft.com/office/powerpoint/2010/main" val="196969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40C3-F740-4E3A-88A2-AEAE3B51CB40}"/>
              </a:ext>
            </a:extLst>
          </p:cNvPr>
          <p:cNvSpPr>
            <a:spLocks noGrp="1"/>
          </p:cNvSpPr>
          <p:nvPr>
            <p:ph type="title"/>
          </p:nvPr>
        </p:nvSpPr>
        <p:spPr/>
        <p:txBody>
          <a:bodyPr/>
          <a:lstStyle/>
          <a:p>
            <a:r>
              <a:rPr lang="en-US" dirty="0"/>
              <a:t>General Advice</a:t>
            </a:r>
          </a:p>
        </p:txBody>
      </p:sp>
      <p:sp>
        <p:nvSpPr>
          <p:cNvPr id="3" name="Content Placeholder 2">
            <a:extLst>
              <a:ext uri="{FF2B5EF4-FFF2-40B4-BE49-F238E27FC236}">
                <a16:creationId xmlns:a16="http://schemas.microsoft.com/office/drawing/2014/main" id="{C8A34201-8768-4397-8CFF-E1DB2520CF33}"/>
              </a:ext>
            </a:extLst>
          </p:cNvPr>
          <p:cNvSpPr>
            <a:spLocks noGrp="1"/>
          </p:cNvSpPr>
          <p:nvPr>
            <p:ph idx="1"/>
          </p:nvPr>
        </p:nvSpPr>
        <p:spPr/>
        <p:txBody>
          <a:bodyPr/>
          <a:lstStyle/>
          <a:p>
            <a:r>
              <a:rPr lang="en-US" dirty="0"/>
              <a:t>Spend extra time making sure you understand the problem statement at the start.</a:t>
            </a:r>
          </a:p>
          <a:p>
            <a:r>
              <a:rPr lang="en-US" dirty="0"/>
              <a:t>Make examples and solve them yourself early on.</a:t>
            </a:r>
          </a:p>
          <a:p>
            <a:r>
              <a:rPr lang="en-US" dirty="0"/>
              <a:t>Start with a baseline/brute force solution, even if it’s hopelessly inefficient.</a:t>
            </a:r>
          </a:p>
        </p:txBody>
      </p:sp>
    </p:spTree>
    <p:extLst>
      <p:ext uri="{BB962C8B-B14F-4D97-AF65-F5344CB8AC3E}">
        <p14:creationId xmlns:p14="http://schemas.microsoft.com/office/powerpoint/2010/main" val="244534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0F4B-B8D6-482B-AF6C-2CD62BF73618}"/>
              </a:ext>
            </a:extLst>
          </p:cNvPr>
          <p:cNvSpPr>
            <a:spLocks noGrp="1"/>
          </p:cNvSpPr>
          <p:nvPr>
            <p:ph type="title"/>
          </p:nvPr>
        </p:nvSpPr>
        <p:spPr/>
        <p:txBody>
          <a:bodyPr/>
          <a:lstStyle/>
          <a:p>
            <a:r>
              <a:rPr lang="en-US" dirty="0"/>
              <a:t>General Advice</a:t>
            </a:r>
          </a:p>
        </p:txBody>
      </p:sp>
      <p:sp>
        <p:nvSpPr>
          <p:cNvPr id="3" name="Content Placeholder 2">
            <a:extLst>
              <a:ext uri="{FF2B5EF4-FFF2-40B4-BE49-F238E27FC236}">
                <a16:creationId xmlns:a16="http://schemas.microsoft.com/office/drawing/2014/main" id="{779D340E-B626-4045-8B0E-5082EFAFDD49}"/>
              </a:ext>
            </a:extLst>
          </p:cNvPr>
          <p:cNvSpPr>
            <a:spLocks noGrp="1"/>
          </p:cNvSpPr>
          <p:nvPr>
            <p:ph idx="1"/>
          </p:nvPr>
        </p:nvSpPr>
        <p:spPr/>
        <p:txBody>
          <a:bodyPr/>
          <a:lstStyle/>
          <a:p>
            <a:r>
              <a:rPr lang="en-US" dirty="0"/>
              <a:t>Find a homework buddy – human, or [stuffed] animal.</a:t>
            </a:r>
          </a:p>
          <a:p>
            <a:r>
              <a:rPr lang="en-US" dirty="0"/>
              <a:t>When you’re banging your head against a wall, explain to your buddy what you think is going wrong. </a:t>
            </a:r>
          </a:p>
          <a:p>
            <a:endParaRPr lang="en-US" dirty="0"/>
          </a:p>
          <a:p>
            <a:r>
              <a:rPr lang="en-US" dirty="0"/>
              <a:t>When you’re stuck, ask questions!</a:t>
            </a:r>
          </a:p>
          <a:p>
            <a:r>
              <a:rPr lang="en-US" dirty="0"/>
              <a:t>“Have I seen a similar problem before?” “Does this remind me of anything?”</a:t>
            </a:r>
          </a:p>
          <a:p>
            <a:r>
              <a:rPr lang="en-US" dirty="0"/>
              <a:t>“If I make the problem </a:t>
            </a:r>
            <a:r>
              <a:rPr lang="en-US" b="1" dirty="0"/>
              <a:t>easier, </a:t>
            </a:r>
            <a:r>
              <a:rPr lang="en-US" dirty="0"/>
              <a:t>Can I solve it?”</a:t>
            </a:r>
          </a:p>
        </p:txBody>
      </p:sp>
    </p:spTree>
    <p:extLst>
      <p:ext uri="{BB962C8B-B14F-4D97-AF65-F5344CB8AC3E}">
        <p14:creationId xmlns:p14="http://schemas.microsoft.com/office/powerpoint/2010/main" val="233996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AB44-479F-407B-93DA-D39F02311AB4}"/>
              </a:ext>
            </a:extLst>
          </p:cNvPr>
          <p:cNvSpPr>
            <a:spLocks noGrp="1"/>
          </p:cNvSpPr>
          <p:nvPr>
            <p:ph type="title"/>
          </p:nvPr>
        </p:nvSpPr>
        <p:spPr/>
        <p:txBody>
          <a:bodyPr/>
          <a:lstStyle/>
          <a:p>
            <a:r>
              <a:rPr lang="en-US" dirty="0"/>
              <a:t>A Process</a:t>
            </a:r>
          </a:p>
        </p:txBody>
      </p:sp>
      <p:sp>
        <p:nvSpPr>
          <p:cNvPr id="6" name="Text Placeholder 5">
            <a:extLst>
              <a:ext uri="{FF2B5EF4-FFF2-40B4-BE49-F238E27FC236}">
                <a16:creationId xmlns:a16="http://schemas.microsoft.com/office/drawing/2014/main" id="{2C870D7A-5ACD-4B2E-B792-B02A0DE6E496}"/>
              </a:ext>
            </a:extLst>
          </p:cNvPr>
          <p:cNvSpPr>
            <a:spLocks noGrp="1"/>
          </p:cNvSpPr>
          <p:nvPr>
            <p:ph type="body" idx="1"/>
          </p:nvPr>
        </p:nvSpPr>
        <p:spPr/>
        <p:txBody>
          <a:bodyPr/>
          <a:lstStyle/>
          <a:p>
            <a:r>
              <a:rPr lang="en-US" dirty="0"/>
              <a:t>Technical interviews</a:t>
            </a:r>
          </a:p>
        </p:txBody>
      </p:sp>
      <p:sp>
        <p:nvSpPr>
          <p:cNvPr id="7" name="Content Placeholder 6">
            <a:extLst>
              <a:ext uri="{FF2B5EF4-FFF2-40B4-BE49-F238E27FC236}">
                <a16:creationId xmlns:a16="http://schemas.microsoft.com/office/drawing/2014/main" id="{E3FFD699-20C9-4342-970F-3C7F45D40AD5}"/>
              </a:ext>
            </a:extLst>
          </p:cNvPr>
          <p:cNvSpPr>
            <a:spLocks noGrp="1"/>
          </p:cNvSpPr>
          <p:nvPr>
            <p:ph sz="half" idx="13"/>
          </p:nvPr>
        </p:nvSpPr>
        <p:spPr/>
        <p:txBody>
          <a:bodyPr/>
          <a:lstStyle/>
          <a:p>
            <a:r>
              <a:rPr lang="en-US" b="1" dirty="0"/>
              <a:t>T</a:t>
            </a:r>
            <a:r>
              <a:rPr lang="en-US" dirty="0"/>
              <a:t>alk out the problem statement</a:t>
            </a:r>
          </a:p>
          <a:p>
            <a:r>
              <a:rPr lang="en-US" b="1" dirty="0"/>
              <a:t>E</a:t>
            </a:r>
            <a:r>
              <a:rPr lang="en-US" dirty="0"/>
              <a:t>xamples</a:t>
            </a:r>
          </a:p>
          <a:p>
            <a:r>
              <a:rPr lang="en-US" b="1" dirty="0"/>
              <a:t>B</a:t>
            </a:r>
            <a:r>
              <a:rPr lang="en-US" dirty="0"/>
              <a:t>rute force</a:t>
            </a:r>
          </a:p>
          <a:p>
            <a:r>
              <a:rPr lang="en-US" b="1" dirty="0"/>
              <a:t>O</a:t>
            </a:r>
            <a:r>
              <a:rPr lang="en-US" dirty="0"/>
              <a:t>ptimize</a:t>
            </a:r>
          </a:p>
          <a:p>
            <a:r>
              <a:rPr lang="en-US" b="1" dirty="0"/>
              <a:t>W</a:t>
            </a:r>
            <a:r>
              <a:rPr lang="en-US" dirty="0"/>
              <a:t>alk through</a:t>
            </a:r>
          </a:p>
          <a:p>
            <a:r>
              <a:rPr lang="en-US" b="1" dirty="0"/>
              <a:t>I</a:t>
            </a:r>
            <a:r>
              <a:rPr lang="en-US" dirty="0"/>
              <a:t>mplement</a:t>
            </a:r>
          </a:p>
          <a:p>
            <a:r>
              <a:rPr lang="en-US" b="1" dirty="0"/>
              <a:t>T</a:t>
            </a:r>
            <a:r>
              <a:rPr lang="en-US" dirty="0"/>
              <a:t>est/Debug</a:t>
            </a:r>
          </a:p>
        </p:txBody>
      </p:sp>
      <p:sp>
        <p:nvSpPr>
          <p:cNvPr id="8" name="Text Placeholder 7">
            <a:extLst>
              <a:ext uri="{FF2B5EF4-FFF2-40B4-BE49-F238E27FC236}">
                <a16:creationId xmlns:a16="http://schemas.microsoft.com/office/drawing/2014/main" id="{419CEC97-5F02-4236-B5D0-90FCFFA16EC5}"/>
              </a:ext>
            </a:extLst>
          </p:cNvPr>
          <p:cNvSpPr>
            <a:spLocks noGrp="1"/>
          </p:cNvSpPr>
          <p:nvPr>
            <p:ph type="body" idx="14"/>
          </p:nvPr>
        </p:nvSpPr>
        <p:spPr/>
        <p:txBody>
          <a:bodyPr/>
          <a:lstStyle/>
          <a:p>
            <a:r>
              <a:rPr lang="en-US" dirty="0"/>
              <a:t>Homework</a:t>
            </a:r>
          </a:p>
        </p:txBody>
      </p:sp>
      <p:sp>
        <p:nvSpPr>
          <p:cNvPr id="9" name="Content Placeholder 8">
            <a:extLst>
              <a:ext uri="{FF2B5EF4-FFF2-40B4-BE49-F238E27FC236}">
                <a16:creationId xmlns:a16="http://schemas.microsoft.com/office/drawing/2014/main" id="{2A91CF72-646F-427E-B029-7C80C32BAD2B}"/>
              </a:ext>
            </a:extLst>
          </p:cNvPr>
          <p:cNvSpPr>
            <a:spLocks noGrp="1"/>
          </p:cNvSpPr>
          <p:nvPr>
            <p:ph sz="half" idx="15"/>
          </p:nvPr>
        </p:nvSpPr>
        <p:spPr/>
        <p:txBody>
          <a:bodyPr/>
          <a:lstStyle/>
          <a:p>
            <a:r>
              <a:rPr lang="en-US" dirty="0"/>
              <a:t>Understand the statement</a:t>
            </a:r>
          </a:p>
          <a:p>
            <a:r>
              <a:rPr lang="en-US" dirty="0"/>
              <a:t>Do some examples</a:t>
            </a:r>
          </a:p>
          <a:p>
            <a:r>
              <a:rPr lang="en-US" dirty="0"/>
              <a:t>Is there a starting algorithm?</a:t>
            </a:r>
          </a:p>
          <a:p>
            <a:r>
              <a:rPr lang="en-US" dirty="0"/>
              <a:t>Common Questions</a:t>
            </a:r>
          </a:p>
          <a:p>
            <a:r>
              <a:rPr lang="en-US" dirty="0"/>
              <a:t>Can I simplify the problem? Have I seen this before?</a:t>
            </a:r>
          </a:p>
          <a:p>
            <a:r>
              <a:rPr lang="en-US" dirty="0"/>
              <a:t>Write pseudocode</a:t>
            </a:r>
          </a:p>
          <a:p>
            <a:r>
              <a:rPr lang="en-US" dirty="0"/>
              <a:t>Analyze and Justify</a:t>
            </a:r>
          </a:p>
        </p:txBody>
      </p:sp>
    </p:spTree>
    <p:extLst>
      <p:ext uri="{BB962C8B-B14F-4D97-AF65-F5344CB8AC3E}">
        <p14:creationId xmlns:p14="http://schemas.microsoft.com/office/powerpoint/2010/main" val="102873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1676-5759-41F8-802D-A29EFF21255A}"/>
              </a:ext>
            </a:extLst>
          </p:cNvPr>
          <p:cNvSpPr>
            <a:spLocks noGrp="1"/>
          </p:cNvSpPr>
          <p:nvPr>
            <p:ph type="title"/>
          </p:nvPr>
        </p:nvSpPr>
        <p:spPr/>
        <p:txBody>
          <a:bodyPr/>
          <a:lstStyle/>
          <a:p>
            <a:r>
              <a:rPr lang="en-US" dirty="0"/>
              <a:t>Example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E292028-0EC4-4A2A-9A95-6CC70F78A0EE}"/>
                  </a:ext>
                </a:extLst>
              </p:cNvPr>
              <p:cNvSpPr>
                <a:spLocks noGrp="1"/>
              </p:cNvSpPr>
              <p:nvPr>
                <p:ph idx="1"/>
              </p:nvPr>
            </p:nvSpPr>
            <p:spPr/>
            <p:txBody>
              <a:bodyPr/>
              <a:lstStyle/>
              <a:p>
                <a:r>
                  <a:rPr lang="en-US" dirty="0"/>
                  <a:t>Let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be an undirected graph. Let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 = {</m:t>
                    </m:r>
                    <m:r>
                      <a:rPr lang="en-US" i="1" dirty="0" smtClean="0">
                        <a:latin typeface="Cambria Math" panose="02040503050406030204" pitchFamily="18" charset="0"/>
                      </a:rPr>
                      <m:t>𝑢</m:t>
                    </m:r>
                    <m:r>
                      <a:rPr lang="en-US" i="1" dirty="0" smtClean="0">
                        <a:latin typeface="Cambria Math" panose="02040503050406030204" pitchFamily="18" charset="0"/>
                      </a:rPr>
                      <m:t>, </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a:t> be an edge in G. Give an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𝑚</m:t>
                    </m:r>
                    <m:r>
                      <a:rPr lang="en-US" i="1" dirty="0" smtClean="0">
                        <a:latin typeface="Cambria Math" panose="02040503050406030204" pitchFamily="18" charset="0"/>
                      </a:rPr>
                      <m:t>)</m:t>
                    </m:r>
                  </m:oMath>
                </a14:m>
                <a:r>
                  <a:rPr lang="en-US" dirty="0"/>
                  <a:t> time algorithm that finds the shortest cycle in </a:t>
                </a:r>
                <a14:m>
                  <m:oMath xmlns:m="http://schemas.openxmlformats.org/officeDocument/2006/math">
                    <m:r>
                      <a:rPr lang="en-US" i="1" dirty="0" smtClean="0">
                        <a:latin typeface="Cambria Math" panose="02040503050406030204" pitchFamily="18" charset="0"/>
                      </a:rPr>
                      <m:t>𝐺</m:t>
                    </m:r>
                  </m:oMath>
                </a14:m>
                <a:r>
                  <a:rPr lang="en-US" dirty="0"/>
                  <a:t> which contains the edge </a:t>
                </a:r>
                <a14:m>
                  <m:oMath xmlns:m="http://schemas.openxmlformats.org/officeDocument/2006/math">
                    <m:r>
                      <a:rPr lang="en-US" i="1" dirty="0" smtClean="0">
                        <a:latin typeface="Cambria Math" panose="02040503050406030204" pitchFamily="18" charset="0"/>
                      </a:rPr>
                      <m:t>𝑒</m:t>
                    </m:r>
                  </m:oMath>
                </a14:m>
                <a:r>
                  <a:rPr lang="en-US" dirty="0"/>
                  <a:t>. Explain why your algorithm is correct.</a:t>
                </a:r>
              </a:p>
              <a:p>
                <a:endParaRPr lang="en-US" dirty="0"/>
              </a:p>
              <a:p>
                <a:r>
                  <a:rPr lang="en-US" dirty="0"/>
                  <a:t>Adapted from the Autumn 417 midterm.</a:t>
                </a:r>
              </a:p>
            </p:txBody>
          </p:sp>
        </mc:Choice>
        <mc:Fallback>
          <p:sp>
            <p:nvSpPr>
              <p:cNvPr id="3" name="Content Placeholder 2">
                <a:extLst>
                  <a:ext uri="{FF2B5EF4-FFF2-40B4-BE49-F238E27FC236}">
                    <a16:creationId xmlns:a16="http://schemas.microsoft.com/office/drawing/2014/main" id="{9E292028-0EC4-4A2A-9A95-6CC70F78A0EE}"/>
                  </a:ext>
                </a:extLst>
              </p:cNvPr>
              <p:cNvSpPr>
                <a:spLocks noGrp="1" noRot="1" noChangeAspect="1" noMove="1" noResize="1" noEditPoints="1" noAdjustHandles="1" noChangeArrowheads="1" noChangeShapeType="1" noTextEdit="1"/>
              </p:cNvSpPr>
              <p:nvPr>
                <p:ph idx="1"/>
              </p:nvPr>
            </p:nvSpPr>
            <p:spPr>
              <a:blipFill>
                <a:blip r:embed="rId2"/>
                <a:stretch>
                  <a:fillRect l="-708" t="-2138" r="-2070"/>
                </a:stretch>
              </a:blipFill>
            </p:spPr>
            <p:txBody>
              <a:bodyPr/>
              <a:lstStyle/>
              <a:p>
                <a:r>
                  <a:rPr lang="en-US">
                    <a:noFill/>
                  </a:rPr>
                  <a:t> </a:t>
                </a:r>
              </a:p>
            </p:txBody>
          </p:sp>
        </mc:Fallback>
      </mc:AlternateContent>
    </p:spTree>
    <p:extLst>
      <p:ext uri="{BB962C8B-B14F-4D97-AF65-F5344CB8AC3E}">
        <p14:creationId xmlns:p14="http://schemas.microsoft.com/office/powerpoint/2010/main" val="168643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4033</TotalTime>
  <Words>3420</Words>
  <Application>Microsoft Office PowerPoint</Application>
  <PresentationFormat>Widescreen</PresentationFormat>
  <Paragraphs>484</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Cambria Math</vt:lpstr>
      <vt:lpstr>Courier New</vt:lpstr>
      <vt:lpstr>Segoe UI</vt:lpstr>
      <vt:lpstr>Segoe UI Light</vt:lpstr>
      <vt:lpstr>Segoe UI Semibold</vt:lpstr>
      <vt:lpstr>Segoe UI Semilight</vt:lpstr>
      <vt:lpstr>Tw Cen MT</vt:lpstr>
      <vt:lpstr>Wingdings 3</vt:lpstr>
      <vt:lpstr>Integral</vt:lpstr>
      <vt:lpstr>Problem Solving Strategies</vt:lpstr>
      <vt:lpstr>Updates</vt:lpstr>
      <vt:lpstr>More Updates</vt:lpstr>
      <vt:lpstr>An analogy</vt:lpstr>
      <vt:lpstr>Pandemic-Specific Advice</vt:lpstr>
      <vt:lpstr>General Advice</vt:lpstr>
      <vt:lpstr>General Advice</vt:lpstr>
      <vt:lpstr>A Process</vt:lpstr>
      <vt:lpstr>Example Problem</vt:lpstr>
      <vt:lpstr>Talk</vt:lpstr>
      <vt:lpstr>Examples</vt:lpstr>
      <vt:lpstr>Examples</vt:lpstr>
      <vt:lpstr>Brute Force/Baseline</vt:lpstr>
      <vt:lpstr>Brute Force/Baseline</vt:lpstr>
      <vt:lpstr>Optimize</vt:lpstr>
      <vt:lpstr>Similar Problems</vt:lpstr>
      <vt:lpstr>Choose Your Own Adventure</vt:lpstr>
      <vt:lpstr>Depth First Search?</vt:lpstr>
      <vt:lpstr>Why isn’t DFS working?</vt:lpstr>
      <vt:lpstr>Choose Your Own Adventure</vt:lpstr>
      <vt:lpstr>Let’s try BFS instead</vt:lpstr>
      <vt:lpstr>Let’s Try BFS Instead</vt:lpstr>
      <vt:lpstr>Making the question harder.</vt:lpstr>
      <vt:lpstr>Making it an edge</vt:lpstr>
      <vt:lpstr>Almost There…</vt:lpstr>
      <vt:lpstr>Almost There…</vt:lpstr>
      <vt:lpstr>Almost There…</vt:lpstr>
      <vt:lpstr>Modified BFS</vt:lpstr>
      <vt:lpstr>Helper</vt:lpstr>
      <vt:lpstr>Choose Your own Adventure</vt:lpstr>
      <vt:lpstr>What is a cycle</vt:lpstr>
      <vt:lpstr>Algorithm</vt:lpstr>
      <vt:lpstr>Summary</vt:lpstr>
      <vt:lpstr>Summary</vt:lpstr>
      <vt:lpstr>An Extra Example</vt:lpstr>
      <vt:lpstr>Sledding</vt:lpstr>
      <vt:lpstr>Step 1: Talk – Ask Questions</vt:lpstr>
      <vt:lpstr>Edge Case</vt:lpstr>
      <vt:lpstr>Step 2: Examples</vt:lpstr>
      <vt:lpstr>Step 2: Examples</vt:lpstr>
      <vt:lpstr>Step 2: Examples</vt:lpstr>
      <vt:lpstr>Step 2: More Examples</vt:lpstr>
      <vt:lpstr>Step 2: More Examples</vt:lpstr>
      <vt:lpstr>Step 3: Brute Force (or just any algorithm)</vt:lpstr>
      <vt:lpstr>Step 3: Brute Force</vt:lpstr>
      <vt:lpstr>Step 3: Brute Force</vt:lpstr>
      <vt:lpstr>Step 3: Brute Force</vt:lpstr>
      <vt:lpstr>Step 4: Optimize</vt:lpstr>
      <vt:lpstr>Step 4: Optimize</vt:lpstr>
      <vt:lpstr>Optimized</vt:lpstr>
      <vt:lpstr>Try This one on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57</cp:revision>
  <dcterms:created xsi:type="dcterms:W3CDTF">2021-02-14T22:03:24Z</dcterms:created>
  <dcterms:modified xsi:type="dcterms:W3CDTF">2021-02-17T17:16:32Z</dcterms:modified>
</cp:coreProperties>
</file>