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337" r:id="rId4"/>
    <p:sldId id="356" r:id="rId5"/>
    <p:sldId id="341" r:id="rId6"/>
    <p:sldId id="355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57" r:id="rId16"/>
    <p:sldId id="394" r:id="rId17"/>
    <p:sldId id="338" r:id="rId18"/>
    <p:sldId id="363" r:id="rId19"/>
    <p:sldId id="342" r:id="rId20"/>
    <p:sldId id="358" r:id="rId21"/>
    <p:sldId id="343" r:id="rId22"/>
    <p:sldId id="359" r:id="rId23"/>
    <p:sldId id="350" r:id="rId24"/>
    <p:sldId id="351" r:id="rId25"/>
    <p:sldId id="353" r:id="rId26"/>
    <p:sldId id="354" r:id="rId27"/>
    <p:sldId id="360" r:id="rId28"/>
    <p:sldId id="361" r:id="rId29"/>
    <p:sldId id="362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93" r:id="rId45"/>
    <p:sldId id="392" r:id="rId46"/>
    <p:sldId id="378" r:id="rId47"/>
    <p:sldId id="379" r:id="rId48"/>
    <p:sldId id="380" r:id="rId49"/>
    <p:sldId id="381" r:id="rId50"/>
    <p:sldId id="382" r:id="rId51"/>
    <p:sldId id="39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  <a:srgbClr val="CC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6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8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33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16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1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9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05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2C54EF6-D19C-4AC1-BC8A-BC516EAC36FF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FB1F8AF-4E14-4805-9291-00969D74EF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8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3BE8-C01A-4CF5-842B-78A10F778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 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A16CC-E0D4-4E23-A234-81745C500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5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right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right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left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9A7B5-BC69-484F-B995-BD79EBF18894}"/>
              </a:ext>
            </a:extLst>
          </p:cNvPr>
          <p:cNvGrpSpPr/>
          <p:nvPr/>
        </p:nvGrpSpPr>
        <p:grpSpPr>
          <a:xfrm>
            <a:off x="3705410" y="1052004"/>
            <a:ext cx="1196788" cy="2072523"/>
            <a:chOff x="7301753" y="1117599"/>
            <a:chExt cx="1196788" cy="2072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F62C1-C984-4F79-BC97-C98BD0BCDB27}"/>
                </a:ext>
              </a:extLst>
            </p:cNvPr>
            <p:cNvSpPr/>
            <p:nvPr/>
          </p:nvSpPr>
          <p:spPr>
            <a:xfrm>
              <a:off x="7301753" y="1117599"/>
              <a:ext cx="1196788" cy="2072523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/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97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BE0C29-4ECA-4D1A-8093-57F087D37408}"/>
              </a:ext>
            </a:extLst>
          </p:cNvPr>
          <p:cNvGrpSpPr/>
          <p:nvPr/>
        </p:nvGrpSpPr>
        <p:grpSpPr>
          <a:xfrm>
            <a:off x="4901808" y="1052005"/>
            <a:ext cx="6007492" cy="2072523"/>
            <a:chOff x="1282700" y="1117599"/>
            <a:chExt cx="6007492" cy="20725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93696-337B-41B0-BDA8-C636940A7D5B}"/>
                </a:ext>
              </a:extLst>
            </p:cNvPr>
            <p:cNvSpPr/>
            <p:nvPr/>
          </p:nvSpPr>
          <p:spPr>
            <a:xfrm>
              <a:off x="1282700" y="1117599"/>
              <a:ext cx="6007492" cy="2072523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1CF07-5C32-46DB-999B-25A569B6726D}"/>
                </a:ext>
              </a:extLst>
            </p:cNvPr>
            <p:cNvSpPr txBox="1"/>
            <p:nvPr/>
          </p:nvSpPr>
          <p:spPr>
            <a:xfrm>
              <a:off x="1282700" y="2422098"/>
              <a:ext cx="597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Recursive call is best value in this area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6D4E01-C07F-4B67-A6DB-0CB1A2F86FB5}"/>
              </a:ext>
            </a:extLst>
          </p:cNvPr>
          <p:cNvGrpSpPr/>
          <p:nvPr/>
        </p:nvGrpSpPr>
        <p:grpSpPr>
          <a:xfrm>
            <a:off x="1297347" y="1052004"/>
            <a:ext cx="2393417" cy="2072523"/>
            <a:chOff x="8521663" y="1117599"/>
            <a:chExt cx="2393417" cy="20725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6DD2E-F64F-4B89-8BA3-75B4D0E6FCFA}"/>
                </a:ext>
              </a:extLst>
            </p:cNvPr>
            <p:cNvSpPr/>
            <p:nvPr/>
          </p:nvSpPr>
          <p:spPr>
            <a:xfrm>
              <a:off x="8521663" y="1117599"/>
              <a:ext cx="2393417" cy="2072523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69B097-6028-4A55-9FE1-CBEDD20332B8}"/>
                </a:ext>
              </a:extLst>
            </p:cNvPr>
            <p:cNvSpPr txBox="1"/>
            <p:nvPr/>
          </p:nvSpPr>
          <p:spPr>
            <a:xfrm>
              <a:off x="8582781" y="2422098"/>
              <a:ext cx="2278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yet processed.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19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9A7B5-BC69-484F-B995-BD79EBF18894}"/>
              </a:ext>
            </a:extLst>
          </p:cNvPr>
          <p:cNvGrpSpPr/>
          <p:nvPr/>
        </p:nvGrpSpPr>
        <p:grpSpPr>
          <a:xfrm>
            <a:off x="3705410" y="1052004"/>
            <a:ext cx="1196788" cy="2072523"/>
            <a:chOff x="7301753" y="1117599"/>
            <a:chExt cx="1196788" cy="2072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F62C1-C984-4F79-BC97-C98BD0BCDB27}"/>
                </a:ext>
              </a:extLst>
            </p:cNvPr>
            <p:cNvSpPr/>
            <p:nvPr/>
          </p:nvSpPr>
          <p:spPr>
            <a:xfrm>
              <a:off x="7301753" y="1117599"/>
              <a:ext cx="1196788" cy="2072523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/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97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BE0C29-4ECA-4D1A-8093-57F087D37408}"/>
              </a:ext>
            </a:extLst>
          </p:cNvPr>
          <p:cNvGrpSpPr/>
          <p:nvPr/>
        </p:nvGrpSpPr>
        <p:grpSpPr>
          <a:xfrm>
            <a:off x="4901808" y="1052005"/>
            <a:ext cx="6007492" cy="2072523"/>
            <a:chOff x="1282700" y="1117599"/>
            <a:chExt cx="6007492" cy="20725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93696-337B-41B0-BDA8-C636940A7D5B}"/>
                </a:ext>
              </a:extLst>
            </p:cNvPr>
            <p:cNvSpPr/>
            <p:nvPr/>
          </p:nvSpPr>
          <p:spPr>
            <a:xfrm>
              <a:off x="1282700" y="1117599"/>
              <a:ext cx="6007492" cy="2072523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1CF07-5C32-46DB-999B-25A569B6726D}"/>
                </a:ext>
              </a:extLst>
            </p:cNvPr>
            <p:cNvSpPr txBox="1"/>
            <p:nvPr/>
          </p:nvSpPr>
          <p:spPr>
            <a:xfrm>
              <a:off x="1282700" y="2422098"/>
              <a:ext cx="597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Recursive call is best value in this area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6D4E01-C07F-4B67-A6DB-0CB1A2F86FB5}"/>
              </a:ext>
            </a:extLst>
          </p:cNvPr>
          <p:cNvGrpSpPr/>
          <p:nvPr/>
        </p:nvGrpSpPr>
        <p:grpSpPr>
          <a:xfrm>
            <a:off x="1297347" y="1052004"/>
            <a:ext cx="2393417" cy="2072523"/>
            <a:chOff x="8521663" y="1117599"/>
            <a:chExt cx="2393417" cy="20725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6DD2E-F64F-4B89-8BA3-75B4D0E6FCFA}"/>
                </a:ext>
              </a:extLst>
            </p:cNvPr>
            <p:cNvSpPr/>
            <p:nvPr/>
          </p:nvSpPr>
          <p:spPr>
            <a:xfrm>
              <a:off x="8521663" y="1117599"/>
              <a:ext cx="2393417" cy="2072523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69B097-6028-4A55-9FE1-CBEDD20332B8}"/>
                </a:ext>
              </a:extLst>
            </p:cNvPr>
            <p:cNvSpPr txBox="1"/>
            <p:nvPr/>
          </p:nvSpPr>
          <p:spPr>
            <a:xfrm>
              <a:off x="8582781" y="2422098"/>
              <a:ext cx="2278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yet processed.</a:t>
              </a:r>
            </a:p>
          </p:txBody>
        </p:sp>
      </p:grp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FD04437-FE64-4968-8DFA-D78F39F1ED4D}"/>
              </a:ext>
            </a:extLst>
          </p:cNvPr>
          <p:cNvSpPr/>
          <p:nvPr/>
        </p:nvSpPr>
        <p:spPr>
          <a:xfrm>
            <a:off x="399968" y="342900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r>
              <a:rPr lang="en-US" sz="2400" dirty="0"/>
              <a:t>Go to pollev.com/cse417 and login with your UW identity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A8D5E-BE57-4BB3-8E5B-1AB9D81891D5}"/>
              </a:ext>
            </a:extLst>
          </p:cNvPr>
          <p:cNvSpPr txBox="1"/>
          <p:nvPr/>
        </p:nvSpPr>
        <p:spPr>
          <a:xfrm>
            <a:off x="6096000" y="3429000"/>
            <a:ext cx="5056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to write a different recurrence for longest increasing subsequence.</a:t>
            </a:r>
          </a:p>
        </p:txBody>
      </p:sp>
    </p:spTree>
    <p:extLst>
      <p:ext uri="{BB962C8B-B14F-4D97-AF65-F5344CB8AC3E}">
        <p14:creationId xmlns:p14="http://schemas.microsoft.com/office/powerpoint/2010/main" val="420832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Think left-to-right instead of right-to-left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where smallest element of the sequence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{1+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  <a:blipFill>
                <a:blip r:embed="rId2"/>
                <a:stretch>
                  <a:fillRect l="-691" t="-2138" r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301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where smallest element of the sequence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𝐿𝐼𝑆𝐴𝑙𝑡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{1+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Multiple possible</a:t>
                </a:r>
              </a:p>
              <a:p>
                <a:r>
                  <a:rPr lang="en-US" dirty="0"/>
                  <a:t>Outer loop: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  <a:blipFill>
                <a:blip r:embed="rId2"/>
                <a:stretch>
                  <a:fillRect l="-691" t="-3019" r="-745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81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E262-3E0E-434A-A52D-009B5E4C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EF1C6-7B41-4F85-B7FB-000C06969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two recurrences have the same idea (add/don’t add, record the end of the array closest to your next decision)</a:t>
                </a:r>
              </a:p>
              <a:p>
                <a:r>
                  <a:rPr lang="en-US" dirty="0"/>
                  <a:t>But thinking left-to-right vs. right-to-left </a:t>
                </a:r>
              </a:p>
              <a:p>
                <a:endParaRPr lang="en-US" dirty="0"/>
              </a:p>
              <a:p>
                <a:r>
                  <a:rPr lang="en-US" dirty="0"/>
                  <a:t>Both end up with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(both of which could be cut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memory if needed)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EF1C6-7B41-4F85-B7FB-000C06969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5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91EF-9FA2-4E86-857C-334BFB25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4898-867C-4178-988F-CEB96A93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recurrence at the end of these slides for more practice.</a:t>
            </a:r>
          </a:p>
          <a:p>
            <a:endParaRPr lang="en-US" dirty="0"/>
          </a:p>
          <a:p>
            <a:r>
              <a:rPr lang="en-US" dirty="0"/>
              <a:t>Instead of thinking “do I include this element or not?” for each element,</a:t>
            </a:r>
          </a:p>
          <a:p>
            <a:r>
              <a:rPr lang="en-US" dirty="0"/>
              <a:t>Ask “what’s the next element” or equivalently “what’s the longest subsequence starting from me”</a:t>
            </a:r>
          </a:p>
          <a:p>
            <a:r>
              <a:rPr lang="en-US" dirty="0"/>
              <a:t>Get a different recurrence, but not a better running time.</a:t>
            </a:r>
          </a:p>
        </p:txBody>
      </p:sp>
    </p:spTree>
    <p:extLst>
      <p:ext uri="{BB962C8B-B14F-4D97-AF65-F5344CB8AC3E}">
        <p14:creationId xmlns:p14="http://schemas.microsoft.com/office/powerpoint/2010/main" val="244943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EA5E-158E-420C-9142-EECE3619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6EFBF-DB66-4E04-8471-421A5EAE0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When designing a dynamic program, we sometimes need to introduce a second variable, that doesn’t appear in the program</a:t>
            </a:r>
          </a:p>
          <a:p>
            <a:r>
              <a:rPr lang="en-US" dirty="0"/>
              <a:t>Or a second recurrence that mixes with the first if other decisions affect what’s optimal (beyond which problem you look at)</a:t>
            </a:r>
          </a:p>
          <a:p>
            <a:endParaRPr lang="en-US" dirty="0"/>
          </a:p>
          <a:p>
            <a:r>
              <a:rPr lang="en-US" dirty="0"/>
              <a:t>There might be more than one program available. </a:t>
            </a:r>
          </a:p>
        </p:txBody>
      </p:sp>
    </p:spTree>
    <p:extLst>
      <p:ext uri="{BB962C8B-B14F-4D97-AF65-F5344CB8AC3E}">
        <p14:creationId xmlns:p14="http://schemas.microsoft.com/office/powerpoint/2010/main" val="89237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A691F4-5F5B-416C-98CB-F90228FB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A6EED-7BFC-47CE-A067-7E29DC116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1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A8A7-5C09-4189-8496-82EBE5E1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2611D-4A0B-46BD-8FA2-FE0D2D576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/>
                  <a:t> of positive integers,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find whether there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/>
                  <a:t> that sums to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, answer is “yes” (for example,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+5+2+8+10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answer is “no” (not allowed to repeat elements beyond the number of copies in the array, e.g. can’t say “10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2611D-4A0B-46BD-8FA2-FE0D2D576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B7A8BE-58D2-45E2-9185-FB136E3FD47E}"/>
              </a:ext>
            </a:extLst>
          </p:cNvPr>
          <p:cNvGraphicFramePr>
            <a:graphicFrameLocks/>
          </p:cNvGraphicFramePr>
          <p:nvPr/>
        </p:nvGraphicFramePr>
        <p:xfrm>
          <a:off x="1282700" y="2685941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71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8505-9F18-4066-8D15-5B97E23D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CDFD-868A-4B5A-82C7-52D9A492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English description of what you want to calculate</a:t>
            </a:r>
          </a:p>
          <a:p>
            <a:endParaRPr lang="en-US" dirty="0"/>
          </a:p>
          <a:p>
            <a:r>
              <a:rPr lang="en-US" dirty="0"/>
              <a:t>Write a recurrence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Give a sentence or two (in English) of why your recurrence should work.</a:t>
            </a:r>
          </a:p>
        </p:txBody>
      </p:sp>
    </p:spTree>
    <p:extLst>
      <p:ext uri="{BB962C8B-B14F-4D97-AF65-F5344CB8AC3E}">
        <p14:creationId xmlns:p14="http://schemas.microsoft.com/office/powerpoint/2010/main" val="380502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8505-9F18-4066-8D15-5B97E23D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CDFD-868A-4B5A-82C7-52D9A492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English description of what you want to calculate</a:t>
            </a:r>
          </a:p>
          <a:p>
            <a:endParaRPr lang="en-US" dirty="0"/>
          </a:p>
          <a:p>
            <a:r>
              <a:rPr lang="en-US" dirty="0"/>
              <a:t>Write a recurrence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Give a sentence or two (in English) of why your recurrence should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E20B15-A2DA-4CA6-BFAB-6902A5CB0349}"/>
                  </a:ext>
                </a:extLst>
              </p:cNvPr>
              <p:cNvSpPr txBox="1"/>
              <p:nvPr/>
            </p:nvSpPr>
            <p:spPr>
              <a:xfrm flipH="1">
                <a:off x="649679" y="1914524"/>
                <a:ext cx="11112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𝑆𝑈𝐵𝑆𝑈𝑀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true if and only if a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sum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E20B15-A2DA-4CA6-BFAB-6902A5CB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9679" y="1914524"/>
                <a:ext cx="11112819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F4841-ECCE-42AA-89FE-8D271837DE75}"/>
                  </a:ext>
                </a:extLst>
              </p:cNvPr>
              <p:cNvSpPr txBox="1"/>
              <p:nvPr/>
            </p:nvSpPr>
            <p:spPr>
              <a:xfrm flipH="1">
                <a:off x="575239" y="3002905"/>
                <a:ext cx="11112819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𝑆𝑈𝐵𝑆𝑈𝑀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𝑇𝑟𝑢𝑒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𝐹𝑎𝑙𝑠𝑒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𝑆𝑈𝐵𝑆𝑈𝑀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𝑆𝑈𝐵𝑆𝑈𝑀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F4841-ECCE-42AA-89FE-8D271837D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5239" y="3002905"/>
                <a:ext cx="11112819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405D8A-D4C4-4BA1-BA49-0E193BF03E44}"/>
                  </a:ext>
                </a:extLst>
              </p:cNvPr>
              <p:cNvSpPr txBox="1"/>
              <p:nvPr/>
            </p:nvSpPr>
            <p:spPr>
              <a:xfrm flipH="1">
                <a:off x="503941" y="4830186"/>
                <a:ext cx="111128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either included or it isn’t –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appears in a valid subset, then we need to have the remaining elements sum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appear then the remaining elements will get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“or” together because either could be a valid path to getting the right sum.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405D8A-D4C4-4BA1-BA49-0E193BF03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941" y="4830186"/>
                <a:ext cx="11112819" cy="1569660"/>
              </a:xfrm>
              <a:prstGeom prst="rect">
                <a:avLst/>
              </a:prstGeom>
              <a:blipFill>
                <a:blip r:embed="rId4"/>
                <a:stretch>
                  <a:fillRect l="-87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8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1892-D403-4BDD-AF21-D4D2AFF4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004E-7CA3-4FFB-A10E-9B573A3C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87657"/>
            <a:ext cx="11187258" cy="1727018"/>
          </a:xfrm>
        </p:spPr>
        <p:txBody>
          <a:bodyPr/>
          <a:lstStyle/>
          <a:p>
            <a:r>
              <a:rPr lang="en-US" dirty="0"/>
              <a:t>What memorization structure will you use?</a:t>
            </a:r>
          </a:p>
          <a:p>
            <a:endParaRPr lang="en-US" dirty="0"/>
          </a:p>
          <a:p>
            <a:r>
              <a:rPr lang="en-US" dirty="0"/>
              <a:t>Write the pseudocode to fill up the structure iteratively.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0293B0-5614-4FE2-8496-61F9633031AF}"/>
                  </a:ext>
                </a:extLst>
              </p:cNvPr>
              <p:cNvSpPr txBox="1"/>
              <p:nvPr/>
            </p:nvSpPr>
            <p:spPr>
              <a:xfrm>
                <a:off x="1190625" y="1914525"/>
                <a:ext cx="11001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2D Boolean array SUBSUM(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). Array will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0293B0-5614-4FE2-8496-61F963303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1914525"/>
                <a:ext cx="11001375" cy="523220"/>
              </a:xfrm>
              <a:prstGeom prst="rect">
                <a:avLst/>
              </a:prstGeom>
              <a:blipFill>
                <a:blip r:embed="rId2"/>
                <a:stretch>
                  <a:fillRect l="-110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D2EC76-C597-42E4-A305-E55F870FA68B}"/>
              </a:ext>
            </a:extLst>
          </p:cNvPr>
          <p:cNvSpPr txBox="1"/>
          <p:nvPr/>
        </p:nvSpPr>
        <p:spPr>
          <a:xfrm>
            <a:off x="952500" y="2964613"/>
            <a:ext cx="1028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A, int 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Bool[][]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Bool[n][T+1]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j=0;j&lt;T+1;j++){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[0][j]=False;}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[0][A[0]]=True;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j=0; j&lt;T+1;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[i-1][j]){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][j]=True;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]]=True;//need to catch Array index errors. Don’t do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//this in real code.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[n][T-1];</a:t>
            </a:r>
          </a:p>
        </p:txBody>
      </p:sp>
    </p:spTree>
    <p:extLst>
      <p:ext uri="{BB962C8B-B14F-4D97-AF65-F5344CB8AC3E}">
        <p14:creationId xmlns:p14="http://schemas.microsoft.com/office/powerpoint/2010/main" val="2102135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E64-61C0-4007-94EF-1DEDF400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E39E9-6367-4BA4-A8C8-F62AAAC78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ask “what’s the best choice for the next element” (instead of just “is this the next element”</a:t>
                </a:r>
              </a:p>
              <a:p>
                <a:r>
                  <a:rPr lang="en-US" dirty="0"/>
                  <a:t>What’s the best choice?</a:t>
                </a:r>
              </a:p>
              <a:p>
                <a:r>
                  <a:rPr lang="en-US" dirty="0"/>
                  <a:t>It has to be greater than our current element, after that it’s the one that can lead to the longest subsequence.</a:t>
                </a:r>
              </a:p>
              <a:p>
                <a:endParaRPr lang="en-US" dirty="0"/>
              </a:p>
              <a:p>
                <a:r>
                  <a:rPr lang="en-US" dirty="0"/>
                  <a:t>So, (since we’re starting with our current element), the question is </a:t>
                </a:r>
              </a:p>
              <a:p>
                <a:r>
                  <a:rPr lang="en-US" dirty="0"/>
                  <a:t>“what’s the longest increasing subsequence, starting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E39E9-6367-4BA4-A8C8-F62AAAC78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92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9A1-890C-4F13-AF84-EEDE5BE9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35A24-F85D-4B6E-93F9-F2FBF8829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length of the longest increasing subsequence among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that starts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Call an index “valid”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(it’s “valid” to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a sequence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⁡{1,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𝑣𝑎𝑙𝑖𝑑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𝐿𝐼𝑆𝑆𝑡𝑎𝑟𝑡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/>
                  <a:t> }</a:t>
                </a:r>
              </a:p>
              <a:p>
                <a:r>
                  <a:rPr lang="en-US" dirty="0"/>
                  <a:t>i.e. have a single entry (yourself) or prepend yourself to the longest subsequence starting after you (that you can prepend yourself to)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35A24-F85D-4B6E-93F9-F2FBF8829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3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7C15-A5B7-4412-9506-B24C2EF2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13D00-C95E-4AD9-B48A-2C0BF94C7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Memoization? 1D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Iteration? Outer-loop: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decreasing</a:t>
                </a:r>
              </a:p>
              <a:p>
                <a:r>
                  <a:rPr lang="en-US" dirty="0"/>
                  <a:t>Inner-loop: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iterating over previous calculations.</a:t>
                </a:r>
              </a:p>
              <a:p>
                <a:r>
                  <a:rPr lang="en-US" dirty="0"/>
                  <a:t>Checking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values for each new calculation,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b="1" dirty="0"/>
                  <a:t>Be careful!</a:t>
                </a:r>
              </a:p>
              <a:p>
                <a:r>
                  <a:rPr lang="en-US" dirty="0"/>
                  <a:t>Final answer is </a:t>
                </a:r>
                <a:r>
                  <a:rPr lang="en-US" b="1" dirty="0"/>
                  <a:t>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It’s the maximum entry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array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13D00-C95E-4AD9-B48A-2C0BF94C7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8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C914-CD69-4CB8-AAB2-AD415CA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need to know to decide on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it allowed? </a:t>
                </a:r>
              </a:p>
              <a:p>
                <a:r>
                  <a:rPr lang="en-US" dirty="0"/>
                  <a:t>Will the sequence still be increasing if it’s included?</a:t>
                </a:r>
              </a:p>
              <a:p>
                <a:endParaRPr lang="en-US" dirty="0"/>
              </a:p>
              <a:p>
                <a:r>
                  <a:rPr lang="en-US" dirty="0"/>
                  <a:t>Still thinking right to left -- </a:t>
                </a:r>
              </a:p>
              <a:p>
                <a:r>
                  <a:rPr lang="en-US" dirty="0"/>
                  <a:t>Two indices: index we’re looking at, and index of upper bound on elements (i.e. the value we need to decide if we’re still increasing).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30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34872-5A52-402C-959D-35BEBEF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A692A-3C60-4887-9ABB-D398E40A5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8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CB3D2-E8F7-417C-9039-EB9C7331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216B8-49AF-43B5-B401-CA4CCA75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are recursive structures</a:t>
            </a:r>
          </a:p>
          <a:p>
            <a:endParaRPr lang="en-US" dirty="0"/>
          </a:p>
          <a:p>
            <a:r>
              <a:rPr lang="en-US" dirty="0"/>
              <a:t>A tree is a root node, with zero or more children</a:t>
            </a:r>
          </a:p>
          <a:p>
            <a:r>
              <a:rPr lang="en-US" dirty="0"/>
              <a:t>Each of which are roots of trees</a:t>
            </a:r>
          </a:p>
          <a:p>
            <a:endParaRPr lang="en-US" dirty="0"/>
          </a:p>
          <a:p>
            <a:r>
              <a:rPr lang="en-US" dirty="0"/>
              <a:t>Since DP is “smart recursion” (recursion where we save values)</a:t>
            </a:r>
          </a:p>
          <a:p>
            <a:r>
              <a:rPr lang="en-US" dirty="0"/>
              <a:t>Recursive functions/calculations are really common.</a:t>
            </a:r>
          </a:p>
        </p:txBody>
      </p:sp>
    </p:spTree>
    <p:extLst>
      <p:ext uri="{BB962C8B-B14F-4D97-AF65-F5344CB8AC3E}">
        <p14:creationId xmlns:p14="http://schemas.microsoft.com/office/powerpoint/2010/main" val="269382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8758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547077" y="2547816"/>
            <a:ext cx="9503508" cy="1977293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64B08-A782-45B1-8F25-2A1739B9899F}"/>
              </a:ext>
            </a:extLst>
          </p:cNvPr>
          <p:cNvSpPr txBox="1">
            <a:spLocks/>
          </p:cNvSpPr>
          <p:nvPr/>
        </p:nvSpPr>
        <p:spPr>
          <a:xfrm>
            <a:off x="547077" y="4699763"/>
            <a:ext cx="11187258" cy="171666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weight of a vertex cover is just the sum of the weights of the vertices in the set. </a:t>
            </a:r>
          </a:p>
          <a:p>
            <a:r>
              <a:rPr lang="en-US" dirty="0"/>
              <a:t>We want to find the minimum weight vertex cover.</a:t>
            </a:r>
          </a:p>
        </p:txBody>
      </p:sp>
    </p:spTree>
    <p:extLst>
      <p:ext uri="{BB962C8B-B14F-4D97-AF65-F5344CB8AC3E}">
        <p14:creationId xmlns:p14="http://schemas.microsoft.com/office/powerpoint/2010/main" val="2995244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weight 18</a:t>
            </a:r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minimum vertex cover: weight 17</a:t>
            </a:r>
          </a:p>
        </p:txBody>
      </p:sp>
    </p:spTree>
    <p:extLst>
      <p:ext uri="{BB962C8B-B14F-4D97-AF65-F5344CB8AC3E}">
        <p14:creationId xmlns:p14="http://schemas.microsoft.com/office/powerpoint/2010/main" val="2327413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  <a:p>
            <a:endParaRPr lang="en-US" dirty="0"/>
          </a:p>
          <a:p>
            <a:r>
              <a:rPr lang="en-US" dirty="0"/>
              <a:t>Also an indication that greedy probably won’t work!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yet processed.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AE36E-596C-45CE-A4A3-712D2BEA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</p:spPr>
        <p:txBody>
          <a:bodyPr/>
          <a:lstStyle/>
          <a:p>
            <a:r>
              <a:rPr lang="en-US" dirty="0"/>
              <a:t>DP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404D3-6E8B-4913-A40B-0710E92BB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3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9DE6-052A-404C-A2C4-1E195966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Design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3B22-D4F0-404D-8730-1A0F9FAF7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haven’t done a single proof for DP…</a:t>
            </a:r>
          </a:p>
          <a:p>
            <a:r>
              <a:rPr lang="en-US" dirty="0"/>
              <a:t>We won’t ask you to do one.</a:t>
            </a:r>
          </a:p>
          <a:p>
            <a:endParaRPr lang="en-US" dirty="0"/>
          </a:p>
          <a:p>
            <a:r>
              <a:rPr lang="en-US" dirty="0"/>
              <a:t>DP proofs are almost always just “the code does the recurrence” </a:t>
            </a:r>
          </a:p>
          <a:p>
            <a:r>
              <a:rPr lang="en-US" dirty="0"/>
              <a:t>But that just moves the correctness question – why is the recurrence correct?</a:t>
            </a:r>
          </a:p>
          <a:p>
            <a:r>
              <a:rPr lang="en-US" dirty="0"/>
              <a:t>And the proof of the recurrence being correct is almost always “I included all the cases” </a:t>
            </a:r>
          </a:p>
          <a:p>
            <a:r>
              <a:rPr lang="en-US" dirty="0"/>
              <a:t>I’d rather you focus on checking it than trying to explain it.</a:t>
            </a:r>
          </a:p>
        </p:txBody>
      </p:sp>
    </p:spTree>
    <p:extLst>
      <p:ext uri="{BB962C8B-B14F-4D97-AF65-F5344CB8AC3E}">
        <p14:creationId xmlns:p14="http://schemas.microsoft.com/office/powerpoint/2010/main" val="3957886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95B5-78AB-427B-A29B-69D47ECD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4F07-01DD-42F1-98A8-A8BA9D415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So…why is it called “dynamic programming?”</a:t>
            </a:r>
          </a:p>
          <a:p>
            <a:endParaRPr lang="en-US" dirty="0"/>
          </a:p>
          <a:p>
            <a:r>
              <a:rPr lang="en-US" dirty="0"/>
              <a:t>“programming” is an old-timey meaning of the word.</a:t>
            </a:r>
          </a:p>
          <a:p>
            <a:r>
              <a:rPr lang="en-US" dirty="0"/>
              <a:t>It means “scheduling”</a:t>
            </a:r>
          </a:p>
          <a:p>
            <a:r>
              <a:rPr lang="en-US" dirty="0"/>
              <a:t>Like a conference has a “program” of who speaks where when.</a:t>
            </a:r>
            <a:br>
              <a:rPr lang="en-US" dirty="0"/>
            </a:br>
            <a:r>
              <a:rPr lang="en-US" dirty="0"/>
              <a:t>Or a television executive decides on the nightly programming (what show airs when).</a:t>
            </a:r>
          </a:p>
        </p:txBody>
      </p:sp>
    </p:spTree>
    <p:extLst>
      <p:ext uri="{BB962C8B-B14F-4D97-AF65-F5344CB8AC3E}">
        <p14:creationId xmlns:p14="http://schemas.microsoft.com/office/powerpoint/2010/main" val="2461454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BDA9-5DA0-49DF-8AA7-D9827791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9BEF-E420-44B6-BEB2-3268F8480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</a:t>
            </a:r>
            <a:r>
              <a:rPr lang="en-US" b="1" i="1" dirty="0"/>
              <a:t>dynamic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 phrase “dynamic programming” was popularized by Richard Bellman (we’ll see one of his algorithms on Monday)</a:t>
            </a:r>
          </a:p>
          <a:p>
            <a:r>
              <a:rPr lang="en-US" dirty="0"/>
              <a:t>He was a researcher, funded by the U.S. military….</a:t>
            </a:r>
          </a:p>
          <a:p>
            <a:r>
              <a:rPr lang="en-US" dirty="0"/>
              <a:t>But the Secretary of Defense [as Bellman tells it] hated research. And hated math even more.</a:t>
            </a:r>
          </a:p>
          <a:p>
            <a:endParaRPr lang="en-US" dirty="0"/>
          </a:p>
          <a:p>
            <a:r>
              <a:rPr lang="en-US" dirty="0"/>
              <a:t>So Bellman needed a description of his research that everyone </a:t>
            </a:r>
          </a:p>
        </p:txBody>
      </p:sp>
    </p:spTree>
    <p:extLst>
      <p:ext uri="{BB962C8B-B14F-4D97-AF65-F5344CB8AC3E}">
        <p14:creationId xmlns:p14="http://schemas.microsoft.com/office/powerpoint/2010/main" val="208512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06CB-E612-4CBB-BB8F-275C428E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FE46-AF96-40CF-A795-74B57CC2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Dynamic</a:t>
            </a:r>
          </a:p>
          <a:p>
            <a:endParaRPr lang="en-US" b="1" i="1" dirty="0"/>
          </a:p>
          <a:p>
            <a:r>
              <a:rPr lang="en-US" dirty="0"/>
              <a:t>Is actually an accurate adjective – what we think is the best option (include/exclude) can change over time.</a:t>
            </a:r>
          </a:p>
          <a:p>
            <a:r>
              <a:rPr lang="en-US" dirty="0"/>
              <a:t>Even better</a:t>
            </a:r>
          </a:p>
          <a:p>
            <a:r>
              <a:rPr lang="en-US" dirty="0"/>
              <a:t>“It’s impossible to use the word ‘dynamic’ in a pejorative sense”</a:t>
            </a:r>
          </a:p>
          <a:p>
            <a:r>
              <a:rPr lang="en-US" dirty="0"/>
              <a:t>“It was something not even a Congressman could object to.”</a:t>
            </a:r>
          </a:p>
        </p:txBody>
      </p:sp>
    </p:spTree>
    <p:extLst>
      <p:ext uri="{BB962C8B-B14F-4D97-AF65-F5344CB8AC3E}">
        <p14:creationId xmlns:p14="http://schemas.microsoft.com/office/powerpoint/2010/main" val="864603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8C64-B50A-481F-A582-A4380045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DE19-73F1-4563-83E0-5428CC8C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on General graphs</a:t>
            </a:r>
          </a:p>
          <a:p>
            <a:endParaRPr lang="en-US" dirty="0"/>
          </a:p>
          <a:p>
            <a:r>
              <a:rPr lang="en-US" dirty="0"/>
              <a:t>Linear Programming</a:t>
            </a:r>
          </a:p>
        </p:txBody>
      </p:sp>
    </p:spTree>
    <p:extLst>
      <p:ext uri="{BB962C8B-B14F-4D97-AF65-F5344CB8AC3E}">
        <p14:creationId xmlns:p14="http://schemas.microsoft.com/office/powerpoint/2010/main" val="110003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2118</TotalTime>
  <Words>3313</Words>
  <Application>Microsoft Office PowerPoint</Application>
  <PresentationFormat>Widescreen</PresentationFormat>
  <Paragraphs>659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Dynamic Programming on Trees</vt:lpstr>
      <vt:lpstr>Longest Increasing Subsequence</vt:lpstr>
      <vt:lpstr>Longest Increasing Subsequence</vt:lpstr>
      <vt:lpstr>Recurrence</vt:lpstr>
      <vt:lpstr>Longest Increasing Subsequence</vt:lpstr>
      <vt:lpstr>Longest Increasing Subsequence</vt:lpstr>
      <vt:lpstr>LIS</vt:lpstr>
      <vt:lpstr>LIS</vt:lpstr>
      <vt:lpstr>LIS</vt:lpstr>
      <vt:lpstr>LIS</vt:lpstr>
      <vt:lpstr>LIS</vt:lpstr>
      <vt:lpstr>LIS</vt:lpstr>
      <vt:lpstr>pseudocode</vt:lpstr>
      <vt:lpstr>Longest Increasing Subsequence</vt:lpstr>
      <vt:lpstr>Recurrence</vt:lpstr>
      <vt:lpstr>Recurrence</vt:lpstr>
      <vt:lpstr>Longest Increasing Subsequence</vt:lpstr>
      <vt:lpstr>Longest Increasing Subsequence</vt:lpstr>
      <vt:lpstr>Summing Up</vt:lpstr>
      <vt:lpstr>But Wait! There’s more</vt:lpstr>
      <vt:lpstr>Takeaways</vt:lpstr>
      <vt:lpstr>Extra Practice</vt:lpstr>
      <vt:lpstr>Subset Sum</vt:lpstr>
      <vt:lpstr>Subset Sum</vt:lpstr>
      <vt:lpstr>Subset Sum</vt:lpstr>
      <vt:lpstr>Subset Sum</vt:lpstr>
      <vt:lpstr>Longest Increasing Subsequence, Round 3</vt:lpstr>
      <vt:lpstr>Longest Increasing Subsequence, Round 3</vt:lpstr>
      <vt:lpstr>Longest Increasing Subsequence, Round 3</vt:lpstr>
      <vt:lpstr>DP on Trees</vt:lpstr>
      <vt:lpstr>DP on Trees</vt:lpstr>
      <vt:lpstr>DP on Trees</vt:lpstr>
      <vt:lpstr>Vertex Cover</vt:lpstr>
      <vt:lpstr>Vertex Cover</vt:lpstr>
      <vt:lpstr>Vertex Cover</vt:lpstr>
      <vt:lpstr>Vertex Cover</vt:lpstr>
      <vt:lpstr>Vertex Cover</vt:lpstr>
      <vt:lpstr>Vertex Cover – Recursively </vt:lpstr>
      <vt:lpstr>Vertex Cover – Recursively 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  <vt:lpstr>DP Context</vt:lpstr>
      <vt:lpstr>DP Design Notes</vt:lpstr>
      <vt:lpstr>DP history</vt:lpstr>
      <vt:lpstr>DP history</vt:lpstr>
      <vt:lpstr>DP history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 on Trees</dc:title>
  <dc:creator>rtweber2</dc:creator>
  <cp:lastModifiedBy>rtweber2</cp:lastModifiedBy>
  <cp:revision>36</cp:revision>
  <dcterms:created xsi:type="dcterms:W3CDTF">2021-02-03T20:39:28Z</dcterms:created>
  <dcterms:modified xsi:type="dcterms:W3CDTF">2021-02-05T23:59:57Z</dcterms:modified>
</cp:coreProperties>
</file>