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84" r:id="rId5"/>
    <p:sldId id="285" r:id="rId6"/>
    <p:sldId id="259" r:id="rId7"/>
    <p:sldId id="286" r:id="rId8"/>
    <p:sldId id="260" r:id="rId9"/>
    <p:sldId id="261" r:id="rId10"/>
    <p:sldId id="262" r:id="rId11"/>
    <p:sldId id="263" r:id="rId12"/>
    <p:sldId id="264" r:id="rId13"/>
    <p:sldId id="291" r:id="rId14"/>
    <p:sldId id="290" r:id="rId15"/>
    <p:sldId id="265" r:id="rId16"/>
    <p:sldId id="266" r:id="rId17"/>
    <p:sldId id="297" r:id="rId18"/>
    <p:sldId id="294" r:id="rId19"/>
    <p:sldId id="267" r:id="rId20"/>
    <p:sldId id="287" r:id="rId21"/>
    <p:sldId id="292" r:id="rId22"/>
    <p:sldId id="288" r:id="rId23"/>
    <p:sldId id="293" r:id="rId24"/>
    <p:sldId id="298" r:id="rId25"/>
    <p:sldId id="268" r:id="rId26"/>
    <p:sldId id="289" r:id="rId27"/>
    <p:sldId id="270" r:id="rId28"/>
    <p:sldId id="271" r:id="rId29"/>
    <p:sldId id="295" r:id="rId30"/>
    <p:sldId id="272" r:id="rId31"/>
    <p:sldId id="273" r:id="rId32"/>
    <p:sldId id="301" r:id="rId33"/>
    <p:sldId id="274" r:id="rId34"/>
    <p:sldId id="275" r:id="rId35"/>
    <p:sldId id="299" r:id="rId36"/>
    <p:sldId id="300" r:id="rId37"/>
    <p:sldId id="302" r:id="rId38"/>
    <p:sldId id="303" r:id="rId39"/>
    <p:sldId id="304" r:id="rId40"/>
    <p:sldId id="30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2" d="100"/>
          <a:sy n="52" d="100"/>
        </p:scale>
        <p:origin x="7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0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3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28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72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1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B8FA1-5D09-4231-9522-09C30E55B78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0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2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0.png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9003-CC55-4401-ABBC-882303B3F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D8804-58A6-4388-BD38-76F1C6201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21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216260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108-3DD2-4BDD-AA3E-F08404AE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1A82-D420-4DCA-8F04-926674C5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82033"/>
          </a:xfrm>
        </p:spPr>
        <p:txBody>
          <a:bodyPr/>
          <a:lstStyle/>
          <a:p>
            <a:r>
              <a:rPr lang="en-US" dirty="0"/>
              <a:t>Can’t just add!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662609-7EFB-442E-8E97-8A6447759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910213"/>
              </p:ext>
            </p:extLst>
          </p:nvPr>
        </p:nvGraphicFramePr>
        <p:xfrm>
          <a:off x="3157045" y="207991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81FC03-CC62-4B1A-957A-3B9275E48F80}"/>
              </a:ext>
            </a:extLst>
          </p:cNvPr>
          <p:cNvSpPr/>
          <p:nvPr/>
        </p:nvSpPr>
        <p:spPr>
          <a:xfrm rot="21349606">
            <a:off x="3753465" y="2745724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653623E-2458-40EB-8855-566C1016AC23}"/>
              </a:ext>
            </a:extLst>
          </p:cNvPr>
          <p:cNvSpPr/>
          <p:nvPr/>
        </p:nvSpPr>
        <p:spPr>
          <a:xfrm>
            <a:off x="5656007" y="2802194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9E5FFF-5306-4649-BC05-E7EA8E15FFC1}"/>
              </a:ext>
            </a:extLst>
          </p:cNvPr>
          <p:cNvSpPr/>
          <p:nvPr/>
        </p:nvSpPr>
        <p:spPr>
          <a:xfrm>
            <a:off x="5626510" y="2824316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CC7BC5-C2E2-4E1E-A062-586F3DF46598}"/>
              </a:ext>
            </a:extLst>
          </p:cNvPr>
          <p:cNvCxnSpPr>
            <a:cxnSpLocks/>
          </p:cNvCxnSpPr>
          <p:nvPr/>
        </p:nvCxnSpPr>
        <p:spPr>
          <a:xfrm flipH="1" flipV="1">
            <a:off x="6157452" y="1637071"/>
            <a:ext cx="73742" cy="248510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BD836944-F47E-4E2C-BF1F-DE3077154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360797"/>
              </p:ext>
            </p:extLst>
          </p:nvPr>
        </p:nvGraphicFramePr>
        <p:xfrm>
          <a:off x="1117617" y="4565018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A888D662-DA84-4302-A07E-59E29C1D2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195765"/>
              </p:ext>
            </p:extLst>
          </p:nvPr>
        </p:nvGraphicFramePr>
        <p:xfrm>
          <a:off x="8250154" y="470070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9A8D72-3138-46D8-9D9F-BF2D60DD2681}"/>
              </a:ext>
            </a:extLst>
          </p:cNvPr>
          <p:cNvSpPr/>
          <p:nvPr/>
        </p:nvSpPr>
        <p:spPr>
          <a:xfrm rot="21349606">
            <a:off x="1649362" y="5309222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DEB0-F2EC-4010-81EA-1E57984F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52187-2052-42D5-AF33-B0CA7B1A1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Kinds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left side – counted by recursive call</a:t>
                </a:r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right side – counted by other recursive call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left side,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right side – TODO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right side,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left side – Can’t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no inversions here.</a:t>
                </a:r>
              </a:p>
              <a:p>
                <a:endParaRPr lang="en-US" dirty="0"/>
              </a:p>
              <a:p>
                <a:r>
                  <a:rPr lang="en-US" dirty="0"/>
                  <a:t>Need to handle TODO. Then add together.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52187-2052-42D5-AF33-B0CA7B1A1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92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13E2-67BB-417E-9DD8-609E618A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Inversions across the middle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8D4C8-B882-4D1D-AFF7-1BC34B31D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how do we find all the “crossing inversions”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elements, each checking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others, so that’s time…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merge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8D4C8-B882-4D1D-AFF7-1BC34B31D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0C9A783-CC13-493C-B1D9-9315385F3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625298"/>
              </p:ext>
            </p:extLst>
          </p:nvPr>
        </p:nvGraphicFramePr>
        <p:xfrm>
          <a:off x="2316387" y="239700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73860D-5622-4B5F-BDAA-B471B2197140}"/>
              </a:ext>
            </a:extLst>
          </p:cNvPr>
          <p:cNvSpPr/>
          <p:nvPr/>
        </p:nvSpPr>
        <p:spPr>
          <a:xfrm rot="21349606">
            <a:off x="2912807" y="3062814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2003A6-7A15-4F52-87FC-84DA704F8DC7}"/>
              </a:ext>
            </a:extLst>
          </p:cNvPr>
          <p:cNvSpPr/>
          <p:nvPr/>
        </p:nvSpPr>
        <p:spPr>
          <a:xfrm>
            <a:off x="4815349" y="3119284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D3D56B-624A-4C95-B7F0-F48E22BB2281}"/>
              </a:ext>
            </a:extLst>
          </p:cNvPr>
          <p:cNvSpPr/>
          <p:nvPr/>
        </p:nvSpPr>
        <p:spPr>
          <a:xfrm>
            <a:off x="4785852" y="3141406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F97F14-F60D-4A70-A4DB-7A940D0B590D}"/>
              </a:ext>
            </a:extLst>
          </p:cNvPr>
          <p:cNvCxnSpPr>
            <a:cxnSpLocks/>
          </p:cNvCxnSpPr>
          <p:nvPr/>
        </p:nvCxnSpPr>
        <p:spPr>
          <a:xfrm flipH="1" flipV="1">
            <a:off x="5316794" y="1954161"/>
            <a:ext cx="73742" cy="248510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2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A1D478-767B-4C0E-B3E5-466F401B0330}"/>
                  </a:ext>
                </a:extLst>
              </p:cNvPr>
              <p:cNvSpPr/>
              <p:nvPr/>
            </p:nvSpPr>
            <p:spPr>
              <a:xfrm>
                <a:off x="6430616" y="2050109"/>
                <a:ext cx="4564307" cy="97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othwerwise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A1D478-767B-4C0E-B3E5-466F401B0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16" y="2050109"/>
                <a:ext cx="4564307" cy="9766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7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=1&lt;2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actually better than brute force.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89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A004-2F05-4EA7-964B-87724DD1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Smarter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72574-8767-4BF3-93ED-3AE2F7773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fact, all that divide &amp; conquer did was </a:t>
                </a:r>
                <a:r>
                  <a:rPr lang="en-US" b="1" dirty="0"/>
                  <a:t>rearrange </a:t>
                </a:r>
                <a:r>
                  <a:rPr lang="en-US" dirty="0"/>
                  <a:t>the work we were doing anyway.</a:t>
                </a:r>
              </a:p>
              <a:p>
                <a:r>
                  <a:rPr lang="en-US" dirty="0"/>
                  <a:t>We’re still explicitly checking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 inversion?”</a:t>
                </a:r>
              </a:p>
              <a:p>
                <a:endParaRPr lang="en-US" dirty="0"/>
              </a:p>
              <a:p>
                <a:r>
                  <a:rPr lang="en-US" dirty="0"/>
                  <a:t>The trick to making divide &amp; conquer efficient is to make it so that conquering is </a:t>
                </a:r>
                <a:r>
                  <a:rPr lang="en-US" b="1" dirty="0"/>
                  <a:t>easier</a:t>
                </a:r>
                <a:r>
                  <a:rPr lang="en-US" dirty="0"/>
                  <a:t> than just solving the whole problem.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72574-8767-4BF3-93ED-3AE2F7773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47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D10F-BF09-4B47-BEF3-3F7A0CD7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r>
                  <a:rPr lang="en-US" dirty="0"/>
                  <a:t>What would we do if the right hand side were sorted?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73FD-0691-4FAA-917E-08C015CC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the inversions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5C75B1AD-CDA0-4A94-9E1F-258342D38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720108"/>
              </p:ext>
            </p:extLst>
          </p:nvPr>
        </p:nvGraphicFramePr>
        <p:xfrm>
          <a:off x="575239" y="2046522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54C02B8-B68F-4811-9F22-4851AF931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682195"/>
              </p:ext>
            </p:extLst>
          </p:nvPr>
        </p:nvGraphicFramePr>
        <p:xfrm>
          <a:off x="6367863" y="2046522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90A72-1D5A-4026-9E61-C46EEE3C8B54}"/>
                  </a:ext>
                </a:extLst>
              </p:cNvPr>
              <p:cNvSpPr txBox="1"/>
              <p:nvPr/>
            </p:nvSpPr>
            <p:spPr>
              <a:xfrm>
                <a:off x="663677" y="3207774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0,5)…(0,8)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90A72-1D5A-4026-9E61-C46EEE3C8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" y="3207774"/>
                <a:ext cx="6091084" cy="369332"/>
              </a:xfrm>
              <a:prstGeom prst="rect">
                <a:avLst/>
              </a:prstGeom>
              <a:blipFill>
                <a:blip r:embed="rId2"/>
                <a:stretch>
                  <a:fillRect l="-9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Up 6">
            <a:extLst>
              <a:ext uri="{FF2B5EF4-FFF2-40B4-BE49-F238E27FC236}">
                <a16:creationId xmlns:a16="http://schemas.microsoft.com/office/drawing/2014/main" id="{43009C39-C36D-40EC-956F-17CC0D888977}"/>
              </a:ext>
            </a:extLst>
          </p:cNvPr>
          <p:cNvSpPr/>
          <p:nvPr/>
        </p:nvSpPr>
        <p:spPr>
          <a:xfrm>
            <a:off x="10228006" y="2788202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4033670-AC9F-4DB1-BDDC-3B7F4F4C1ED0}"/>
              </a:ext>
            </a:extLst>
          </p:cNvPr>
          <p:cNvSpPr/>
          <p:nvPr/>
        </p:nvSpPr>
        <p:spPr>
          <a:xfrm rot="5400000">
            <a:off x="8094105" y="1124487"/>
            <a:ext cx="569892" cy="4022376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EA7502-4EEF-4999-A9F1-DEB18A9ACE5A}"/>
                  </a:ext>
                </a:extLst>
              </p:cNvPr>
              <p:cNvSpPr txBox="1"/>
              <p:nvPr/>
            </p:nvSpPr>
            <p:spPr>
              <a:xfrm>
                <a:off x="646471" y="4304072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1,5)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EA7502-4EEF-4999-A9F1-DEB18A9A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1" y="4304072"/>
                <a:ext cx="6091084" cy="369332"/>
              </a:xfrm>
              <a:prstGeom prst="rect">
                <a:avLst/>
              </a:prstGeom>
              <a:blipFill>
                <a:blip r:embed="rId3"/>
                <a:stretch>
                  <a:fillRect l="-8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24DAD6FC-30CD-497C-9670-6ADB3689526A}"/>
              </a:ext>
            </a:extLst>
          </p:cNvPr>
          <p:cNvSpPr/>
          <p:nvPr/>
        </p:nvSpPr>
        <p:spPr>
          <a:xfrm>
            <a:off x="7091516" y="3918845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D08012A-D1CF-4409-9FD1-389CA9D0977A}"/>
              </a:ext>
            </a:extLst>
          </p:cNvPr>
          <p:cNvSpPr/>
          <p:nvPr/>
        </p:nvSpPr>
        <p:spPr>
          <a:xfrm rot="5400000">
            <a:off x="6622480" y="3824198"/>
            <a:ext cx="420898" cy="964543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65628-0DD3-4C67-8FF5-4C1AEF2B410F}"/>
                  </a:ext>
                </a:extLst>
              </p:cNvPr>
              <p:cNvSpPr txBox="1"/>
              <p:nvPr/>
            </p:nvSpPr>
            <p:spPr>
              <a:xfrm>
                <a:off x="575239" y="5892164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: [none]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65628-0DD3-4C67-8FF5-4C1AEF2B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92164"/>
                <a:ext cx="6091084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Up 12">
            <a:extLst>
              <a:ext uri="{FF2B5EF4-FFF2-40B4-BE49-F238E27FC236}">
                <a16:creationId xmlns:a16="http://schemas.microsoft.com/office/drawing/2014/main" id="{EC49D37A-C2F2-49A4-BD45-E469EB0A56A2}"/>
              </a:ext>
            </a:extLst>
          </p:cNvPr>
          <p:cNvSpPr/>
          <p:nvPr/>
        </p:nvSpPr>
        <p:spPr>
          <a:xfrm>
            <a:off x="11083465" y="5506938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CC366BC-EF70-4643-AEF1-173E28C20D98}"/>
              </a:ext>
            </a:extLst>
          </p:cNvPr>
          <p:cNvSpPr/>
          <p:nvPr/>
        </p:nvSpPr>
        <p:spPr>
          <a:xfrm rot="5400000" flipV="1">
            <a:off x="11202370" y="5788893"/>
            <a:ext cx="420898" cy="211340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D10F-BF09-4B47-BEF3-3F7A0CD7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r>
                  <a:rPr lang="en-US" dirty="0"/>
                  <a:t>What would we do if the right hand side were sorted?</a:t>
                </a:r>
              </a:p>
              <a:p>
                <a:endParaRPr lang="en-US" dirty="0"/>
              </a:p>
              <a:p>
                <a:r>
                  <a:rPr lang="en-US" dirty="0"/>
                  <a:t>Binary search! </a:t>
                </a:r>
              </a:p>
              <a:p>
                <a:r>
                  <a:rPr lang="en-US" dirty="0"/>
                  <a:t>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element on the left side…so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combine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9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5735-9BEB-4EC4-94B1-5C51EE28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47B8-1D0C-40A5-A6D0-45B13403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Wednesday:</a:t>
            </a:r>
          </a:p>
          <a:p>
            <a:r>
              <a:rPr lang="en-US" dirty="0"/>
              <a:t>First ~15 minutes of lecture tomorrow will be a discussion with Ken Yasuhara from UW Engineering Teaching &amp; Learning</a:t>
            </a:r>
          </a:p>
          <a:p>
            <a:endParaRPr lang="en-US" dirty="0"/>
          </a:p>
          <a:p>
            <a:r>
              <a:rPr lang="en-US" dirty="0"/>
              <a:t>Goal is to get me rapid feedback on some of the early changes in the course (what’s working, what isn’t, what would help).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you’re participating asynchronously, we’ll get your feedback through a survey afterward. </a:t>
            </a:r>
          </a:p>
        </p:txBody>
      </p:sp>
    </p:spTree>
    <p:extLst>
      <p:ext uri="{BB962C8B-B14F-4D97-AF65-F5344CB8AC3E}">
        <p14:creationId xmlns:p14="http://schemas.microsoft.com/office/powerpoint/2010/main" val="616429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Analyze, round 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?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𝑢𝑚𝑚𝑚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49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3562DA-DF82-4EE5-9C8F-D5B4F04856D6}"/>
                  </a:ext>
                </a:extLst>
              </p:cNvPr>
              <p:cNvSpPr/>
              <p:nvPr/>
            </p:nvSpPr>
            <p:spPr>
              <a:xfrm>
                <a:off x="7223489" y="2265729"/>
                <a:ext cx="4031226" cy="97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othwerwise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3562DA-DF82-4EE5-9C8F-D5B4F0485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89" y="2265729"/>
                <a:ext cx="4031226" cy="9766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12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8B94-1C82-45E5-A228-6F0C367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Lets get some intuition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closest to which of these: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2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8B94-1C82-45E5-A228-6F0C367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Lets get some intuition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closest to which of these: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36B60C-DC5E-4F58-AD10-0FE3B0D138A8}"/>
                  </a:ext>
                </a:extLst>
              </p:cNvPr>
              <p:cNvSpPr txBox="1"/>
              <p:nvPr/>
            </p:nvSpPr>
            <p:spPr>
              <a:xfrm>
                <a:off x="4844845" y="3819832"/>
                <a:ext cx="5302045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we’d expect to get an answer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but closer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36B60C-DC5E-4F58-AD10-0FE3B0D13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45" y="3819832"/>
                <a:ext cx="5302045" cy="1200329"/>
              </a:xfrm>
              <a:prstGeom prst="rect">
                <a:avLst/>
              </a:prstGeom>
              <a:blipFill>
                <a:blip r:embed="rId3"/>
                <a:stretch>
                  <a:fillRect l="-1600" t="-2475" b="-940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EB9BB18-F6DA-467D-B73D-0ECCAA83528B}"/>
              </a:ext>
            </a:extLst>
          </p:cNvPr>
          <p:cNvSpPr/>
          <p:nvPr/>
        </p:nvSpPr>
        <p:spPr>
          <a:xfrm>
            <a:off x="501445" y="3524864"/>
            <a:ext cx="1246239" cy="50144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77A4-3C51-4328-8393-E53E5A31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Theorem, v2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E76C-49D9-437C-9ED2-E499A9AAD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667865"/>
                <a:ext cx="11187258" cy="164149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E76C-49D9-437C-9ED2-E499A9AAD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667865"/>
                <a:ext cx="11187258" cy="1641496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7AD09A-3533-4FCE-A6AE-2510DB92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" y="1463857"/>
            <a:ext cx="11187258" cy="2934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1EDEB-C537-4789-A18C-E34B3A27A960}"/>
              </a:ext>
            </a:extLst>
          </p:cNvPr>
          <p:cNvSpPr txBox="1"/>
          <p:nvPr/>
        </p:nvSpPr>
        <p:spPr>
          <a:xfrm>
            <a:off x="5014453" y="6209471"/>
            <a:ext cx="695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https://en.wikipedia.org/wiki/Master_theorem_(analysis_of_algorithms)</a:t>
            </a:r>
          </a:p>
        </p:txBody>
      </p:sp>
    </p:spTree>
    <p:extLst>
      <p:ext uri="{BB962C8B-B14F-4D97-AF65-F5344CB8AC3E}">
        <p14:creationId xmlns:p14="http://schemas.microsoft.com/office/powerpoint/2010/main" val="407144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4557-9295-4CF7-A032-9F31BBAC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BE51-F7B7-4770-A8DB-A6A5F0B7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sort the array first! As a preprocessing step</a:t>
            </a:r>
          </a:p>
          <a:p>
            <a:r>
              <a:rPr lang="en-US" dirty="0"/>
              <a:t>Then count the inversions. </a:t>
            </a:r>
          </a:p>
          <a:p>
            <a:endParaRPr lang="en-US" dirty="0"/>
          </a:p>
          <a:p>
            <a:r>
              <a:rPr lang="en-US" dirty="0"/>
              <a:t>What’s the problem?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sort as part of the process.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56ABC-4F35-45EE-B087-8D0B78541A1F}"/>
              </a:ext>
            </a:extLst>
          </p:cNvPr>
          <p:cNvSpPr txBox="1"/>
          <p:nvPr/>
        </p:nvSpPr>
        <p:spPr>
          <a:xfrm>
            <a:off x="848032" y="3591232"/>
            <a:ext cx="6784258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sort, the inversions disappear</a:t>
            </a:r>
          </a:p>
        </p:txBody>
      </p:sp>
    </p:spTree>
    <p:extLst>
      <p:ext uri="{BB962C8B-B14F-4D97-AF65-F5344CB8AC3E}">
        <p14:creationId xmlns:p14="http://schemas.microsoft.com/office/powerpoint/2010/main" val="34979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F6D5-E5F3-435D-B75A-594CC633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2906-CB64-4E7D-AF78-8E77EAEA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int start, int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if(start &gt;=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midpoint = (stop-start)/2 + start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midpoint)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sort(A,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=start;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midpoint;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k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inversions += k-(midpoint+1)+1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inversions</a:t>
            </a:r>
          </a:p>
        </p:txBody>
      </p:sp>
    </p:spTree>
    <p:extLst>
      <p:ext uri="{BB962C8B-B14F-4D97-AF65-F5344CB8AC3E}">
        <p14:creationId xmlns:p14="http://schemas.microsoft.com/office/powerpoint/2010/main" val="364684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6204-5EE7-4ECB-AE6A-1B685B20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</a:t>
            </a:r>
            <a:r>
              <a:rPr lang="en-US" dirty="0" err="1"/>
              <a:t>liiiiiittle</a:t>
            </a:r>
            <a:r>
              <a:rPr lang="en-US" dirty="0"/>
              <a:t> better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12E36-A07E-43DE-B18D-C98AE210A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Sort the left subarray too!</a:t>
                </a:r>
              </a:p>
              <a:p>
                <a:r>
                  <a:rPr lang="en-US" dirty="0"/>
                  <a:t>Can that help us?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inversion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and,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also inversions. </a:t>
                </a:r>
              </a:p>
              <a:p>
                <a:r>
                  <a:rPr lang="en-US" dirty="0"/>
                  <a:t>Don’t have to binary search every time, can just “march down” lists.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12E36-A07E-43DE-B18D-C98AE210A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25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FAC-1850-447E-B012-E9CE7BA9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Sorted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</m:d>
                  </m:oMath>
                </a14:m>
                <a:r>
                  <a:rPr lang="en-US" dirty="0"/>
                  <a:t> is an inversion.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(4,5)</m:t>
                    </m:r>
                  </m:oMath>
                </a14:m>
                <a:r>
                  <a:rPr lang="en-US" dirty="0"/>
                  <a:t> are too!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(0,6)</m:t>
                    </m:r>
                  </m:oMath>
                </a14:m>
                <a:r>
                  <a:rPr lang="en-US" dirty="0"/>
                  <a:t> is not an inversion.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…,(0,9)</m:t>
                    </m:r>
                  </m:oMath>
                </a14:m>
                <a:r>
                  <a:rPr lang="en-US" dirty="0"/>
                  <a:t> aren’t either.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dirty="0"/>
                  <a:t> is an inversion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,(2,8)</m:t>
                    </m:r>
                  </m:oMath>
                </a14:m>
                <a:r>
                  <a:rPr lang="en-US" dirty="0"/>
                  <a:t> are too!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 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  <a:blipFill>
                <a:blip r:embed="rId2"/>
                <a:stretch>
                  <a:fillRect l="-654" t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8946CB1-7023-4B25-B807-2B2DDE2BF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486663"/>
              </p:ext>
            </p:extLst>
          </p:nvPr>
        </p:nvGraphicFramePr>
        <p:xfrm>
          <a:off x="6353115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CC0B2B3-5E6A-4835-9549-871998712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88229"/>
              </p:ext>
            </p:extLst>
          </p:nvPr>
        </p:nvGraphicFramePr>
        <p:xfrm>
          <a:off x="575239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845EEE58-AE04-47EC-BAF5-35264D54FAE7}"/>
              </a:ext>
            </a:extLst>
          </p:cNvPr>
          <p:cNvSpPr/>
          <p:nvPr/>
        </p:nvSpPr>
        <p:spPr>
          <a:xfrm>
            <a:off x="811161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146587D-28D5-4344-B0A5-68F4C916B538}"/>
              </a:ext>
            </a:extLst>
          </p:cNvPr>
          <p:cNvSpPr/>
          <p:nvPr/>
        </p:nvSpPr>
        <p:spPr>
          <a:xfrm>
            <a:off x="6576928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8385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8255 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0.00162 L 0.16667 -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FAC-1850-447E-B012-E9CE7BA9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inversion,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 inversions.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an inversion,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Time to iterate?…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  <a:blipFill>
                <a:blip r:embed="rId2"/>
                <a:stretch>
                  <a:fillRect l="-654" t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8946CB1-7023-4B25-B807-2B2DDE2BF6E8}"/>
              </a:ext>
            </a:extLst>
          </p:cNvPr>
          <p:cNvGraphicFramePr>
            <a:graphicFrameLocks/>
          </p:cNvGraphicFramePr>
          <p:nvPr/>
        </p:nvGraphicFramePr>
        <p:xfrm>
          <a:off x="6353115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CC0B2B3-5E6A-4835-9549-8719987125FA}"/>
              </a:ext>
            </a:extLst>
          </p:cNvPr>
          <p:cNvGraphicFramePr>
            <a:graphicFrameLocks/>
          </p:cNvGraphicFramePr>
          <p:nvPr/>
        </p:nvGraphicFramePr>
        <p:xfrm>
          <a:off x="575239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845EEE58-AE04-47EC-BAF5-35264D54FAE7}"/>
              </a:ext>
            </a:extLst>
          </p:cNvPr>
          <p:cNvSpPr/>
          <p:nvPr/>
        </p:nvSpPr>
        <p:spPr>
          <a:xfrm>
            <a:off x="811161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146587D-28D5-4344-B0A5-68F4C916B538}"/>
              </a:ext>
            </a:extLst>
          </p:cNvPr>
          <p:cNvSpPr/>
          <p:nvPr/>
        </p:nvSpPr>
        <p:spPr>
          <a:xfrm>
            <a:off x="6576928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15E-9F2A-4894-99E1-C1353892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B161-643B-4137-B903-6216A3E5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Design Paradigm</a:t>
            </a:r>
          </a:p>
          <a:p>
            <a:endParaRPr lang="en-US" dirty="0"/>
          </a:p>
          <a:p>
            <a:r>
              <a:rPr lang="en-US" dirty="0"/>
              <a:t>1. Divide instance into subparts.</a:t>
            </a:r>
          </a:p>
          <a:p>
            <a:r>
              <a:rPr lang="en-US" dirty="0"/>
              <a:t>2. Solve the parts recursively.</a:t>
            </a:r>
          </a:p>
          <a:p>
            <a:r>
              <a:rPr lang="en-US" dirty="0"/>
              <a:t>3. Conquer by combining the answers </a:t>
            </a:r>
          </a:p>
        </p:txBody>
      </p:sp>
    </p:spTree>
    <p:extLst>
      <p:ext uri="{BB962C8B-B14F-4D97-AF65-F5344CB8AC3E}">
        <p14:creationId xmlns:p14="http://schemas.microsoft.com/office/powerpoint/2010/main" val="1878801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34A9-62E1-470B-8DD3-A2349B12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this…look familiar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E10B6-8176-4060-A411-917F00D55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Having an arrow to a spot in two arrays, moving whichever is on the smaller value forward…</a:t>
                </a:r>
              </a:p>
              <a:p>
                <a:r>
                  <a:rPr lang="en-US" dirty="0"/>
                  <a:t>That’s how merge from </a:t>
                </a:r>
                <a:r>
                  <a:rPr lang="en-US" dirty="0" err="1"/>
                  <a:t>mergesort</a:t>
                </a:r>
                <a:r>
                  <a:rPr lang="en-US" dirty="0"/>
                  <a:t> works!</a:t>
                </a:r>
              </a:p>
              <a:p>
                <a:endParaRPr lang="en-US" dirty="0"/>
              </a:p>
              <a:p>
                <a:r>
                  <a:rPr lang="en-US" dirty="0"/>
                  <a:t>If we sort (by </a:t>
                </a:r>
                <a:r>
                  <a:rPr lang="en-US" dirty="0" err="1"/>
                  <a:t>mergesort</a:t>
                </a:r>
                <a:r>
                  <a:rPr lang="en-US" dirty="0"/>
                  <a:t>) and count inversions </a:t>
                </a:r>
                <a:r>
                  <a:rPr lang="en-US" b="1" dirty="0"/>
                  <a:t>as we’re merging</a:t>
                </a:r>
                <a:r>
                  <a:rPr lang="en-US" dirty="0"/>
                  <a:t> we save that log factor.</a:t>
                </a:r>
              </a:p>
              <a:p>
                <a:endParaRPr lang="en-US" dirty="0"/>
              </a:p>
              <a:p>
                <a:r>
                  <a:rPr lang="en-US" dirty="0"/>
                  <a:t>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E10B6-8176-4060-A411-917F00D55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961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62FB-73CE-4FDA-9D2C-92C94B07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61963-8CE4-4574-99CF-00B2AFCF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16796"/>
          </a:xfrm>
        </p:spPr>
        <p:txBody>
          <a:bodyPr/>
          <a:lstStyle/>
          <a:p>
            <a:r>
              <a:rPr lang="en-US" dirty="0"/>
              <a:t>Maximum subarray sum</a:t>
            </a:r>
          </a:p>
          <a:p>
            <a:endParaRPr lang="en-US" dirty="0"/>
          </a:p>
          <a:p>
            <a:r>
              <a:rPr lang="en-US" dirty="0"/>
              <a:t>Given: an array of integers (positive and negative), find the indices that give the maximum contiguous subarray sum.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C05C797-339B-4585-9E2E-63F3C5112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56926"/>
              </p:ext>
            </p:extLst>
          </p:nvPr>
        </p:nvGraphicFramePr>
        <p:xfrm>
          <a:off x="1977939" y="3680653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5CC5F15D-76CE-471D-8D52-C9AB458F3EB5}"/>
              </a:ext>
            </a:extLst>
          </p:cNvPr>
          <p:cNvSpPr/>
          <p:nvPr/>
        </p:nvSpPr>
        <p:spPr>
          <a:xfrm rot="5400000">
            <a:off x="4649429" y="2953285"/>
            <a:ext cx="759542" cy="395256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4E5E50-A5C9-4BF3-AA26-191395A74B87}"/>
                  </a:ext>
                </a:extLst>
              </p:cNvPr>
              <p:cNvSpPr txBox="1"/>
              <p:nvPr/>
            </p:nvSpPr>
            <p:spPr>
              <a:xfrm>
                <a:off x="3620729" y="5427406"/>
                <a:ext cx="3576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4E5E50-A5C9-4BF3-AA26-191395A7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29" y="5427406"/>
                <a:ext cx="3576484" cy="523220"/>
              </a:xfrm>
              <a:prstGeom prst="rect">
                <a:avLst/>
              </a:prstGeom>
              <a:blipFill>
                <a:blip r:embed="rId2"/>
                <a:stretch>
                  <a:fillRect l="-357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94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5D1B-F763-404F-85DE-FD7ACE2B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FBD55-46E7-48EF-8237-F958DFF0FE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Brute force: How many subarrays to check?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long does it take to check a subarray?</a:t>
                </a:r>
              </a:p>
              <a:p>
                <a:r>
                  <a:rPr lang="en-US" dirty="0"/>
                  <a:t>If you keep track of partial sums, the overall algorithm 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dirty="0"/>
                  <a:t>Can we do better?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FBD55-46E7-48EF-8237-F958DFF0F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718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2B3F-8632-41FE-A6A7-C1CB697C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6D10-7C6B-47DF-BDEA-4C3E21584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Divide instance into subparts.</a:t>
            </a:r>
          </a:p>
          <a:p>
            <a:r>
              <a:rPr lang="en-US" dirty="0"/>
              <a:t>2. Solve the parts recursively.</a:t>
            </a:r>
          </a:p>
          <a:p>
            <a:r>
              <a:rPr lang="en-US" dirty="0"/>
              <a:t>3. Conquer by combining the answers </a:t>
            </a:r>
          </a:p>
          <a:p>
            <a:endParaRPr lang="en-US" dirty="0"/>
          </a:p>
          <a:p>
            <a:r>
              <a:rPr lang="en-US" dirty="0"/>
              <a:t>1. Split the array in half</a:t>
            </a:r>
          </a:p>
          <a:p>
            <a:r>
              <a:rPr lang="en-US" dirty="0"/>
              <a:t>2. Solve the parts recursively.</a:t>
            </a:r>
          </a:p>
          <a:p>
            <a:r>
              <a:rPr lang="en-US" dirty="0"/>
              <a:t>3. Just take the max?</a:t>
            </a:r>
          </a:p>
        </p:txBody>
      </p:sp>
    </p:spTree>
    <p:extLst>
      <p:ext uri="{BB962C8B-B14F-4D97-AF65-F5344CB8AC3E}">
        <p14:creationId xmlns:p14="http://schemas.microsoft.com/office/powerpoint/2010/main" val="781795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0261-1B24-4202-9226-F4593927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9BFF3-6B22-4F4A-B5B0-BF8D9E272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532070"/>
                <a:ext cx="11187258" cy="17772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Subarrays that cross have to be handled</a:t>
                </a:r>
              </a:p>
              <a:p>
                <a:endParaRPr lang="en-US" dirty="0"/>
              </a:p>
              <a:p>
                <a:r>
                  <a:rPr lang="en-US" dirty="0"/>
                  <a:t>Do we have to check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9BFF3-6B22-4F4A-B5B0-BF8D9E272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532070"/>
                <a:ext cx="11187258" cy="1777290"/>
              </a:xfrm>
              <a:blipFill>
                <a:blip r:embed="rId2"/>
                <a:stretch>
                  <a:fillRect l="-654" t="-5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7AEACCC-C990-4247-8E8E-6A48EF637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484889"/>
              </p:ext>
            </p:extLst>
          </p:nvPr>
        </p:nvGraphicFramePr>
        <p:xfrm>
          <a:off x="1970565" y="1497891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59E53E-27D2-47AA-90EB-68E516446093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5995218" y="1497891"/>
            <a:ext cx="7215" cy="128218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83FF8C91-71B6-4D75-B860-65EC60B79647}"/>
              </a:ext>
            </a:extLst>
          </p:cNvPr>
          <p:cNvSpPr/>
          <p:nvPr/>
        </p:nvSpPr>
        <p:spPr>
          <a:xfrm rot="5400000">
            <a:off x="3605980" y="1699124"/>
            <a:ext cx="759542" cy="2013155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88D3391-8A64-4A2E-89D1-537815D332A4}"/>
              </a:ext>
            </a:extLst>
          </p:cNvPr>
          <p:cNvSpPr/>
          <p:nvPr/>
        </p:nvSpPr>
        <p:spPr>
          <a:xfrm rot="5400000">
            <a:off x="8156098" y="2212465"/>
            <a:ext cx="759542" cy="105092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9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2974-401E-46D0-AA34-7CD66D54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A7F8D-5690-4810-838D-41DCDAFAEE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optimal subarray:</a:t>
                </a:r>
              </a:p>
              <a:p>
                <a:r>
                  <a:rPr lang="en-US" dirty="0"/>
                  <a:t> is only on the left – handled by the first recursive call.</a:t>
                </a:r>
              </a:p>
              <a:p>
                <a:r>
                  <a:rPr lang="en-US" dirty="0"/>
                  <a:t> is only on the right – handled by the second recursive call.</a:t>
                </a:r>
              </a:p>
              <a:p>
                <a:r>
                  <a:rPr lang="en-US" dirty="0"/>
                  <a:t> crosses the middle – TODO </a:t>
                </a:r>
              </a:p>
              <a:p>
                <a:endParaRPr lang="en-US" dirty="0"/>
              </a:p>
              <a:p>
                <a:r>
                  <a:rPr lang="en-US" dirty="0"/>
                  <a:t>Do we have to check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A7F8D-5690-4810-838D-41DCDAFAE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5BA5B95-8D02-4DF3-986C-B4F95C995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14779"/>
              </p:ext>
            </p:extLst>
          </p:nvPr>
        </p:nvGraphicFramePr>
        <p:xfrm>
          <a:off x="2162294" y="4901355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C308E-83C9-41E9-938A-8A9515A5825D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6186947" y="4901355"/>
            <a:ext cx="7215" cy="128218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831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E2B2-3626-44FF-969F-2CD56000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Subarrays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Do we have to check all pairs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affect the sum. But they don’t affect each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 them </a:t>
                </a:r>
                <a:r>
                  <a:rPr lang="en-US" b="1" dirty="0"/>
                  <a:t>separately!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  <a:blipFill>
                <a:blip r:embed="rId2"/>
                <a:stretch>
                  <a:fillRect l="-1525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C37C528-FCD9-457F-8DF2-E82239C0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94652"/>
              </p:ext>
            </p:extLst>
          </p:nvPr>
        </p:nvGraphicFramePr>
        <p:xfrm>
          <a:off x="2162294" y="2276140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6A3F4D-3370-4D81-9F1F-92FAD7C8D28F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6186947" y="2276140"/>
            <a:ext cx="7215" cy="128218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72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E2B2-3626-44FF-969F-2CD56000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Subarrays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Do we have to check all pairs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 Iterate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decreasing, find the maximum.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has 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Time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  <a:blipFill>
                <a:blip r:embed="rId2"/>
                <a:stretch>
                  <a:fillRect l="-1525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C37C528-FCD9-457F-8DF2-E82239C06877}"/>
              </a:ext>
            </a:extLst>
          </p:cNvPr>
          <p:cNvGraphicFramePr>
            <a:graphicFrameLocks/>
          </p:cNvGraphicFramePr>
          <p:nvPr/>
        </p:nvGraphicFramePr>
        <p:xfrm>
          <a:off x="2162294" y="2276140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6A3F4D-3370-4D81-9F1F-92FAD7C8D28F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6186947" y="2276140"/>
            <a:ext cx="7215" cy="128218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A2AA08D0-4FE0-4447-BC46-2BCA5D750968}"/>
              </a:ext>
            </a:extLst>
          </p:cNvPr>
          <p:cNvSpPr/>
          <p:nvPr/>
        </p:nvSpPr>
        <p:spPr>
          <a:xfrm rot="5400000">
            <a:off x="5401959" y="3239221"/>
            <a:ext cx="509093" cy="1024724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C2FB03C-03F5-4306-9E14-783666AC1C0D}"/>
              </a:ext>
            </a:extLst>
          </p:cNvPr>
          <p:cNvSpPr/>
          <p:nvPr/>
        </p:nvSpPr>
        <p:spPr>
          <a:xfrm rot="5400000">
            <a:off x="4933038" y="3067620"/>
            <a:ext cx="509093" cy="2013154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D341330-219A-45B5-97EC-8A79006F443A}"/>
              </a:ext>
            </a:extLst>
          </p:cNvPr>
          <p:cNvSpPr/>
          <p:nvPr/>
        </p:nvSpPr>
        <p:spPr>
          <a:xfrm rot="5400000">
            <a:off x="4416925" y="2900893"/>
            <a:ext cx="509093" cy="3045381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1284C41-BC0C-497E-84A0-C2DC94BC354B}"/>
              </a:ext>
            </a:extLst>
          </p:cNvPr>
          <p:cNvSpPr/>
          <p:nvPr/>
        </p:nvSpPr>
        <p:spPr>
          <a:xfrm rot="5400000">
            <a:off x="3923681" y="2825104"/>
            <a:ext cx="509093" cy="40318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3A841A8-AF51-43E2-A96E-595099342AE7}"/>
              </a:ext>
            </a:extLst>
          </p:cNvPr>
          <p:cNvSpPr/>
          <p:nvPr/>
        </p:nvSpPr>
        <p:spPr>
          <a:xfrm rot="5400000">
            <a:off x="5872945" y="3319541"/>
            <a:ext cx="509093" cy="1318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8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E2B2-3626-44FF-969F-2CD56000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Subarrays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Do we have to check all pairs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? Iterate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increasing, find the maximum.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has sum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Time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  <a:blipFill>
                <a:blip r:embed="rId2"/>
                <a:stretch>
                  <a:fillRect l="-1525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C37C528-FCD9-457F-8DF2-E82239C06877}"/>
              </a:ext>
            </a:extLst>
          </p:cNvPr>
          <p:cNvGraphicFramePr>
            <a:graphicFrameLocks/>
          </p:cNvGraphicFramePr>
          <p:nvPr/>
        </p:nvGraphicFramePr>
        <p:xfrm>
          <a:off x="2162294" y="2276140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6A3F4D-3370-4D81-9F1F-92FAD7C8D28F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6186947" y="2276140"/>
            <a:ext cx="7215" cy="128218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A2AA08D0-4FE0-4447-BC46-2BCA5D750968}"/>
              </a:ext>
            </a:extLst>
          </p:cNvPr>
          <p:cNvSpPr/>
          <p:nvPr/>
        </p:nvSpPr>
        <p:spPr>
          <a:xfrm rot="5400000">
            <a:off x="6456470" y="3187603"/>
            <a:ext cx="509093" cy="1024724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C2FB03C-03F5-4306-9E14-783666AC1C0D}"/>
              </a:ext>
            </a:extLst>
          </p:cNvPr>
          <p:cNvSpPr/>
          <p:nvPr/>
        </p:nvSpPr>
        <p:spPr>
          <a:xfrm rot="5400000">
            <a:off x="6946193" y="3016004"/>
            <a:ext cx="509093" cy="2013154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D341330-219A-45B5-97EC-8A79006F443A}"/>
              </a:ext>
            </a:extLst>
          </p:cNvPr>
          <p:cNvSpPr/>
          <p:nvPr/>
        </p:nvSpPr>
        <p:spPr>
          <a:xfrm rot="5400000">
            <a:off x="7484594" y="2849277"/>
            <a:ext cx="509093" cy="3045381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1284C41-BC0C-497E-84A0-C2DC94BC354B}"/>
              </a:ext>
            </a:extLst>
          </p:cNvPr>
          <p:cNvSpPr/>
          <p:nvPr/>
        </p:nvSpPr>
        <p:spPr>
          <a:xfrm rot="5400000">
            <a:off x="8038486" y="2773490"/>
            <a:ext cx="509093" cy="40318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E73E29D-FE2B-4CE9-A2FA-F0DC5F07B342}"/>
              </a:ext>
            </a:extLst>
          </p:cNvPr>
          <p:cNvSpPr/>
          <p:nvPr/>
        </p:nvSpPr>
        <p:spPr>
          <a:xfrm rot="5400000">
            <a:off x="5990931" y="3319541"/>
            <a:ext cx="509093" cy="1318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7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E2B2-3626-44FF-969F-2CD56000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recursive call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Overall: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Compare sums from recursive calls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take max.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EFE350-7DCD-4C25-B940-D8062FC3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1607573"/>
                <a:ext cx="11187258" cy="4896465"/>
              </a:xfrm>
              <a:prstGeom prst="rect">
                <a:avLst/>
              </a:prstGeom>
              <a:blipFill>
                <a:blip r:embed="rId2"/>
                <a:stretch>
                  <a:fillRect l="-1525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C37C528-FCD9-457F-8DF2-E82239C06877}"/>
              </a:ext>
            </a:extLst>
          </p:cNvPr>
          <p:cNvGraphicFramePr>
            <a:graphicFrameLocks/>
          </p:cNvGraphicFramePr>
          <p:nvPr/>
        </p:nvGraphicFramePr>
        <p:xfrm>
          <a:off x="2162294" y="2276140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6A3F4D-3370-4D81-9F1F-92FAD7C8D28F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6186947" y="2276140"/>
            <a:ext cx="7215" cy="128218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A2AA08D0-4FE0-4447-BC46-2BCA5D750968}"/>
              </a:ext>
            </a:extLst>
          </p:cNvPr>
          <p:cNvSpPr/>
          <p:nvPr/>
        </p:nvSpPr>
        <p:spPr>
          <a:xfrm rot="5400000">
            <a:off x="3901926" y="2374049"/>
            <a:ext cx="509095" cy="2013155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C2FB03C-03F5-4306-9E14-783666AC1C0D}"/>
              </a:ext>
            </a:extLst>
          </p:cNvPr>
          <p:cNvSpPr/>
          <p:nvPr/>
        </p:nvSpPr>
        <p:spPr>
          <a:xfrm rot="5400000">
            <a:off x="4854515" y="1817019"/>
            <a:ext cx="622631" cy="4031868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D341330-219A-45B5-97EC-8A79006F443A}"/>
              </a:ext>
            </a:extLst>
          </p:cNvPr>
          <p:cNvSpPr/>
          <p:nvPr/>
        </p:nvSpPr>
        <p:spPr>
          <a:xfrm rot="5400000">
            <a:off x="8499294" y="2919819"/>
            <a:ext cx="509093" cy="921618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29668"/>
              </p:ext>
            </p:extLst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D7FFE-E68F-4173-9AE0-BF2C968E4F39}"/>
              </a:ext>
            </a:extLst>
          </p:cNvPr>
          <p:cNvSpPr txBox="1"/>
          <p:nvPr/>
        </p:nvSpPr>
        <p:spPr>
          <a:xfrm>
            <a:off x="57523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4F0A1-D8A2-4951-B05A-243CE75CC5FF}"/>
              </a:ext>
            </a:extLst>
          </p:cNvPr>
          <p:cNvSpPr txBox="1"/>
          <p:nvPr/>
        </p:nvSpPr>
        <p:spPr>
          <a:xfrm>
            <a:off x="6722663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0" grpId="0"/>
      <p:bldP spid="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2572-930A-4C12-A2F5-3423186E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3E1F0-CC08-44F4-A20B-165C7D8F7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does the conquer step do?</a:t>
                </a:r>
              </a:p>
              <a:p>
                <a:r>
                  <a:rPr lang="en-US" dirty="0"/>
                  <a:t>Two separate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loops, then a constant time comparison.</a:t>
                </a:r>
              </a:p>
              <a:p>
                <a:r>
                  <a:rPr lang="en-US" dirty="0"/>
                  <a:t>So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3E1F0-CC08-44F4-A20B-165C7D8F7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78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blipFill>
                <a:blip r:embed="rId2"/>
                <a:stretch>
                  <a:fillRect l="-3913" t="-6557" r="-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84B4-C1A3-42BF-BBA0-C829E82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determine how “unsorted” it is, by counting number of inversions: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Intuitively, how many adjacent swaps to fully sort.</a:t>
                </a:r>
              </a:p>
              <a:p>
                <a:r>
                  <a:rPr lang="en-US" dirty="0"/>
                  <a:t>Why? Tell “how different” two lists are (e.g. tell if someone’s opinion is an outlier, or if two people have similar preferences)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1D03099-8960-490F-938B-DF2C938DF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596001"/>
              </p:ext>
            </p:extLst>
          </p:nvPr>
        </p:nvGraphicFramePr>
        <p:xfrm>
          <a:off x="3046432" y="254448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FAEEC2-E05C-4033-B84A-ACDF4BFAE343}"/>
              </a:ext>
            </a:extLst>
          </p:cNvPr>
          <p:cNvSpPr/>
          <p:nvPr/>
        </p:nvSpPr>
        <p:spPr>
          <a:xfrm rot="21349606">
            <a:off x="3642852" y="3210298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1B4497-019C-4A6E-83C0-679E199DE720}"/>
              </a:ext>
            </a:extLst>
          </p:cNvPr>
          <p:cNvSpPr/>
          <p:nvPr/>
        </p:nvSpPr>
        <p:spPr>
          <a:xfrm>
            <a:off x="5545394" y="3266768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704D97-0F8B-4AC9-A60F-65F325CEE1C4}"/>
              </a:ext>
            </a:extLst>
          </p:cNvPr>
          <p:cNvSpPr/>
          <p:nvPr/>
        </p:nvSpPr>
        <p:spPr>
          <a:xfrm>
            <a:off x="5515897" y="3288890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34C8E-FA21-4975-AB8C-D39517CB5204}"/>
                  </a:ext>
                </a:extLst>
              </p:cNvPr>
              <p:cNvSpPr txBox="1"/>
              <p:nvPr/>
            </p:nvSpPr>
            <p:spPr>
              <a:xfrm>
                <a:off x="656303" y="3793553"/>
                <a:ext cx="3244645" cy="830997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(2,4)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inversions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34C8E-FA21-4975-AB8C-D39517CB5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3" y="3793553"/>
                <a:ext cx="3244645" cy="830997"/>
              </a:xfrm>
              <a:prstGeom prst="rect">
                <a:avLst/>
              </a:prstGeom>
              <a:blipFill>
                <a:blip r:embed="rId3"/>
                <a:stretch>
                  <a:fillRect l="-2804" t="-4286" b="-14286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0B0AB7-4B90-4480-ABB8-A774F537E77E}"/>
                  </a:ext>
                </a:extLst>
              </p:cNvPr>
              <p:cNvSpPr/>
              <p:nvPr/>
            </p:nvSpPr>
            <p:spPr>
              <a:xfrm>
                <a:off x="2772697" y="2000222"/>
                <a:ext cx="7440561" cy="51516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Inversion</a:t>
                </a:r>
                <a:r>
                  <a:rPr lang="en-US" sz="2800" dirty="0"/>
                  <a:t>: pair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0B0AB7-4B90-4480-ABB8-A774F537E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97" y="2000222"/>
                <a:ext cx="7440561" cy="515168"/>
              </a:xfrm>
              <a:prstGeom prst="rect">
                <a:avLst/>
              </a:prstGeom>
              <a:blipFill>
                <a:blip r:embed="rId4"/>
                <a:stretch>
                  <a:fillRect l="-572" t="-11364" b="-295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9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84B4-C1A3-42BF-BBA0-C829E82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determine how “unsorted” it is:</a:t>
                </a:r>
              </a:p>
              <a:p>
                <a:r>
                  <a:rPr lang="en-US" dirty="0"/>
                  <a:t>Find the number of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1D03099-8960-490F-938B-DF2C938DF3AD}"/>
              </a:ext>
            </a:extLst>
          </p:cNvPr>
          <p:cNvGraphicFramePr>
            <a:graphicFrameLocks/>
          </p:cNvGraphicFramePr>
          <p:nvPr/>
        </p:nvGraphicFramePr>
        <p:xfrm>
          <a:off x="3046432" y="254448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E58EB51-AFB2-4E02-9A41-C1F836575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490085"/>
              </p:ext>
            </p:extLst>
          </p:nvPr>
        </p:nvGraphicFramePr>
        <p:xfrm>
          <a:off x="3046431" y="539414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5371AC-8BED-41E5-8215-470F20401B24}"/>
              </a:ext>
            </a:extLst>
          </p:cNvPr>
          <p:cNvCxnSpPr/>
          <p:nvPr/>
        </p:nvCxnSpPr>
        <p:spPr>
          <a:xfrm>
            <a:off x="3539613" y="3286169"/>
            <a:ext cx="980768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32F8A9-5164-464D-9D70-9BFA62B03AC7}"/>
              </a:ext>
            </a:extLst>
          </p:cNvPr>
          <p:cNvCxnSpPr>
            <a:cxnSpLocks/>
          </p:cNvCxnSpPr>
          <p:nvPr/>
        </p:nvCxnSpPr>
        <p:spPr>
          <a:xfrm flipH="1">
            <a:off x="3539613" y="3286169"/>
            <a:ext cx="980768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36F43-2E8E-446D-A34E-E0E2EA81684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66349" y="3286169"/>
            <a:ext cx="1999574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12FF7-9358-4A54-85EE-2923AB00AEA4}"/>
              </a:ext>
            </a:extLst>
          </p:cNvPr>
          <p:cNvCxnSpPr>
            <a:cxnSpLocks/>
          </p:cNvCxnSpPr>
          <p:nvPr/>
        </p:nvCxnSpPr>
        <p:spPr>
          <a:xfrm flipH="1">
            <a:off x="5566348" y="3286169"/>
            <a:ext cx="999789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0ECB77-677D-4911-9A14-7A9B6C7B82C9}"/>
              </a:ext>
            </a:extLst>
          </p:cNvPr>
          <p:cNvCxnSpPr>
            <a:cxnSpLocks/>
          </p:cNvCxnSpPr>
          <p:nvPr/>
        </p:nvCxnSpPr>
        <p:spPr>
          <a:xfrm flipH="1">
            <a:off x="6566136" y="3286169"/>
            <a:ext cx="999787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8C73222-0D6F-446F-99ED-DBB066747F96}"/>
              </a:ext>
            </a:extLst>
          </p:cNvPr>
          <p:cNvSpPr/>
          <p:nvPr/>
        </p:nvSpPr>
        <p:spPr>
          <a:xfrm>
            <a:off x="3768213" y="4299155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A24099-3668-4722-BCB6-7A68AF78BE0F}"/>
              </a:ext>
            </a:extLst>
          </p:cNvPr>
          <p:cNvSpPr/>
          <p:nvPr/>
        </p:nvSpPr>
        <p:spPr>
          <a:xfrm>
            <a:off x="5948516" y="3872338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730AB0-CB3F-45AE-B9F3-FB2FE5DDF5C7}"/>
              </a:ext>
            </a:extLst>
          </p:cNvPr>
          <p:cNvSpPr/>
          <p:nvPr/>
        </p:nvSpPr>
        <p:spPr>
          <a:xfrm>
            <a:off x="6619568" y="4699410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670769-54D3-46A9-A6E9-5321BF51FC0F}"/>
              </a:ext>
            </a:extLst>
          </p:cNvPr>
          <p:cNvSpPr txBox="1"/>
          <p:nvPr/>
        </p:nvSpPr>
        <p:spPr>
          <a:xfrm>
            <a:off x="132736" y="3793553"/>
            <a:ext cx="3429000" cy="120032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Visualization: overlaps correspond to inversions (needed swaps)</a:t>
            </a:r>
          </a:p>
        </p:txBody>
      </p:sp>
    </p:spTree>
    <p:extLst>
      <p:ext uri="{BB962C8B-B14F-4D97-AF65-F5344CB8AC3E}">
        <p14:creationId xmlns:p14="http://schemas.microsoft.com/office/powerpoint/2010/main" val="3326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DD8E-B89C-4C49-972A-3C8863D5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E2DBE-6F19-43D3-92CE-AB89D8629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first idea that comes to mind (don’t try to divide and conquer yet).</a:t>
                </a:r>
              </a:p>
              <a:p>
                <a:endParaRPr lang="en-US" dirty="0"/>
              </a:p>
              <a:p>
                <a:r>
                  <a:rPr lang="en-US" dirty="0"/>
                  <a:t>Check every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dirty="0"/>
                  <a:t>Goal: do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E2DBE-6F19-43D3-92CE-AB89D8629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92DA-939B-4D2E-8D54-E6CF2441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01606-355D-49D9-BA69-C8B4A4A2B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Divide instance into subparts.</a:t>
                </a:r>
              </a:p>
              <a:p>
                <a:r>
                  <a:rPr lang="en-US" dirty="0"/>
                  <a:t>2. Solve the parts recursively.</a:t>
                </a:r>
              </a:p>
              <a:p>
                <a:r>
                  <a:rPr lang="en-US" dirty="0"/>
                  <a:t>3. Conquer by combining the answers </a:t>
                </a:r>
              </a:p>
              <a:p>
                <a:endParaRPr lang="en-US" dirty="0"/>
              </a:p>
              <a:p>
                <a:r>
                  <a:rPr lang="en-US" dirty="0"/>
                  <a:t>1. Split array in half (indices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2. Solve the parts recursively (gives all inversions in each half)</a:t>
                </a:r>
              </a:p>
              <a:p>
                <a:r>
                  <a:rPr lang="en-US" dirty="0"/>
                  <a:t>3. Combine the answers</a:t>
                </a:r>
              </a:p>
              <a:p>
                <a:r>
                  <a:rPr lang="en-US" dirty="0"/>
                  <a:t>So…do we just add?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01606-355D-49D9-BA69-C8B4A4A2B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1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1753</TotalTime>
  <Words>2306</Words>
  <Application>Microsoft Office PowerPoint</Application>
  <PresentationFormat>Widescreen</PresentationFormat>
  <Paragraphs>682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Divide &amp; Conquer</vt:lpstr>
      <vt:lpstr>Announcements</vt:lpstr>
      <vt:lpstr>Divide &amp; Conquer</vt:lpstr>
      <vt:lpstr>Merge Sort</vt:lpstr>
      <vt:lpstr>Merge Sort</vt:lpstr>
      <vt:lpstr>Counting Inversions</vt:lpstr>
      <vt:lpstr>Counting Inversions</vt:lpstr>
      <vt:lpstr>Counting Inversions</vt:lpstr>
      <vt:lpstr>Divide &amp; Conquer Inversions</vt:lpstr>
      <vt:lpstr>Conquer</vt:lpstr>
      <vt:lpstr>Conquer</vt:lpstr>
      <vt:lpstr>Inversions across the middle</vt:lpstr>
      <vt:lpstr>Running Time</vt:lpstr>
      <vt:lpstr>Master Theorem</vt:lpstr>
      <vt:lpstr>Running Time</vt:lpstr>
      <vt:lpstr>Divide &amp; Conquer Smarter</vt:lpstr>
      <vt:lpstr>Counting Across the Middle</vt:lpstr>
      <vt:lpstr>Counting the inversions</vt:lpstr>
      <vt:lpstr>Counting Across the Middle</vt:lpstr>
      <vt:lpstr>Analyze, round 2.</vt:lpstr>
      <vt:lpstr>Master Theorem</vt:lpstr>
      <vt:lpstr>Pause</vt:lpstr>
      <vt:lpstr>Pause</vt:lpstr>
      <vt:lpstr>Master Theorem, v2</vt:lpstr>
      <vt:lpstr>Counting Across the Middle</vt:lpstr>
      <vt:lpstr>Almost there…</vt:lpstr>
      <vt:lpstr>Just a liiiiiittle better</vt:lpstr>
      <vt:lpstr>Sorted example</vt:lpstr>
      <vt:lpstr>In general</vt:lpstr>
      <vt:lpstr>Does this…look familiar</vt:lpstr>
      <vt:lpstr>Another divide and conquer</vt:lpstr>
      <vt:lpstr>Maximum Subarray Sum</vt:lpstr>
      <vt:lpstr>Maximum Contiguous Subarray</vt:lpstr>
      <vt:lpstr>Conquer</vt:lpstr>
      <vt:lpstr>Conquer</vt:lpstr>
      <vt:lpstr>Crossing Subarrays</vt:lpstr>
      <vt:lpstr>Crossing Subarrays</vt:lpstr>
      <vt:lpstr>Crossing Subarrays</vt:lpstr>
      <vt:lpstr>Finishing the recursive call</vt:lpstr>
      <vt:lpstr>Running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40</cp:revision>
  <dcterms:created xsi:type="dcterms:W3CDTF">2021-01-24T00:18:01Z</dcterms:created>
  <dcterms:modified xsi:type="dcterms:W3CDTF">2021-01-25T05:31:55Z</dcterms:modified>
</cp:coreProperties>
</file>