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36" r:id="rId2"/>
    <p:sldId id="256" r:id="rId3"/>
    <p:sldId id="289" r:id="rId4"/>
    <p:sldId id="268" r:id="rId5"/>
    <p:sldId id="335" r:id="rId6"/>
    <p:sldId id="271" r:id="rId7"/>
    <p:sldId id="286" r:id="rId8"/>
    <p:sldId id="287" r:id="rId9"/>
    <p:sldId id="291" r:id="rId10"/>
    <p:sldId id="288" r:id="rId11"/>
    <p:sldId id="298" r:id="rId12"/>
    <p:sldId id="299" r:id="rId13"/>
    <p:sldId id="257" r:id="rId14"/>
    <p:sldId id="330" r:id="rId15"/>
    <p:sldId id="337" r:id="rId16"/>
    <p:sldId id="263" r:id="rId17"/>
    <p:sldId id="338" r:id="rId18"/>
    <p:sldId id="258" r:id="rId19"/>
    <p:sldId id="260" r:id="rId20"/>
    <p:sldId id="270" r:id="rId21"/>
    <p:sldId id="259" r:id="rId22"/>
    <p:sldId id="261" r:id="rId23"/>
    <p:sldId id="319" r:id="rId24"/>
    <p:sldId id="331" r:id="rId25"/>
    <p:sldId id="333" r:id="rId26"/>
    <p:sldId id="332" r:id="rId27"/>
    <p:sldId id="334" r:id="rId28"/>
    <p:sldId id="320" r:id="rId29"/>
    <p:sldId id="32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0" autoAdjust="0"/>
    <p:restoredTop sz="95061" autoAdjust="0"/>
  </p:normalViewPr>
  <p:slideViewPr>
    <p:cSldViewPr snapToGrid="0">
      <p:cViewPr varScale="1">
        <p:scale>
          <a:sx n="49" d="100"/>
          <a:sy n="49" d="100"/>
        </p:scale>
        <p:origin x="26" y="725"/>
      </p:cViewPr>
      <p:guideLst/>
    </p:cSldViewPr>
  </p:slideViewPr>
  <p:outlineViewPr>
    <p:cViewPr>
      <p:scale>
        <a:sx n="33" d="100"/>
        <a:sy n="33" d="100"/>
      </p:scale>
      <p:origin x="0" y="-10711"/>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D50DB354-7653-4EB3-9D2B-F965FD96B2AB}"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F54AED-0856-4DC6-8ECE-7D553C3B2C1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4665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D50DB354-7653-4EB3-9D2B-F965FD96B2AB}" type="datetimeFigureOut">
              <a:rPr lang="en-US" smtClean="0"/>
              <a:t>1/14/2021</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FDF54AED-0856-4DC6-8ECE-7D553C3B2C12}"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2357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D50DB354-7653-4EB3-9D2B-F965FD96B2AB}" type="datetimeFigureOut">
              <a:rPr lang="en-US" smtClean="0"/>
              <a:t>1/14/2021</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FDF54AED-0856-4DC6-8ECE-7D553C3B2C12}"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52669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1199076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50DB354-7653-4EB3-9D2B-F965FD96B2AB}"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F54AED-0856-4DC6-8ECE-7D553C3B2C12}" type="slidenum">
              <a:rPr lang="en-US" smtClean="0"/>
              <a:t>‹#›</a:t>
            </a:fld>
            <a:endParaRPr lang="en-US"/>
          </a:p>
        </p:txBody>
      </p:sp>
    </p:spTree>
    <p:extLst>
      <p:ext uri="{BB962C8B-B14F-4D97-AF65-F5344CB8AC3E}">
        <p14:creationId xmlns:p14="http://schemas.microsoft.com/office/powerpoint/2010/main" val="1235639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D50DB354-7653-4EB3-9D2B-F965FD96B2AB}" type="datetimeFigureOut">
              <a:rPr lang="en-US" smtClean="0"/>
              <a:t>1/14/2021</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FDF54AED-0856-4DC6-8ECE-7D553C3B2C12}"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798968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D50DB354-7653-4EB3-9D2B-F965FD96B2AB}" type="datetimeFigureOut">
              <a:rPr lang="en-US" smtClean="0"/>
              <a:t>1/14/2021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F54AED-0856-4DC6-8ECE-7D553C3B2C12}"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08039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0DB354-7653-4EB3-9D2B-F965FD96B2AB}" type="datetimeFigureOut">
              <a:rPr lang="en-US" smtClean="0"/>
              <a:t>1/14/2021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F54AED-0856-4DC6-8ECE-7D553C3B2C12}" type="slidenum">
              <a:rPr lang="en-US" smtClean="0"/>
              <a:t>‹#›</a:t>
            </a:fld>
            <a:endParaRPr lang="en-US"/>
          </a:p>
        </p:txBody>
      </p:sp>
    </p:spTree>
    <p:extLst>
      <p:ext uri="{BB962C8B-B14F-4D97-AF65-F5344CB8AC3E}">
        <p14:creationId xmlns:p14="http://schemas.microsoft.com/office/powerpoint/2010/main" val="3908959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D50DB354-7653-4EB3-9D2B-F965FD96B2AB}"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F54AED-0856-4DC6-8ECE-7D553C3B2C12}"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320783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0DB354-7653-4EB3-9D2B-F965FD96B2AB}"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F54AED-0856-4DC6-8ECE-7D553C3B2C1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79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0DB354-7653-4EB3-9D2B-F965FD96B2AB}" type="datetimeFigureOut">
              <a:rPr lang="en-US" smtClean="0"/>
              <a:t>1/14/2021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F54AED-0856-4DC6-8ECE-7D553C3B2C12}" type="slidenum">
              <a:rPr lang="en-US" smtClean="0"/>
              <a:t>‹#›</a:t>
            </a:fld>
            <a:endParaRPr lang="en-US"/>
          </a:p>
        </p:txBody>
      </p:sp>
    </p:spTree>
    <p:extLst>
      <p:ext uri="{BB962C8B-B14F-4D97-AF65-F5344CB8AC3E}">
        <p14:creationId xmlns:p14="http://schemas.microsoft.com/office/powerpoint/2010/main" val="2040915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50DB354-7653-4EB3-9D2B-F965FD96B2AB}"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F54AED-0856-4DC6-8ECE-7D553C3B2C1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6395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D50DB354-7653-4EB3-9D2B-F965FD96B2AB}" type="datetimeFigureOut">
              <a:rPr lang="en-US" smtClean="0"/>
              <a:t>1/14/2021</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FDF54AED-0856-4DC6-8ECE-7D553C3B2C12}"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50602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xfrm>
            <a:off x="889000" y="0"/>
            <a:ext cx="10515600" cy="879475"/>
          </a:xfrm>
        </p:spPr>
        <p:txBody>
          <a:bodyPr/>
          <a:lstStyle/>
          <a:p>
            <a:r>
              <a:rPr lang="en-US" dirty="0"/>
              <a:t>Try it Yourselves!</a:t>
            </a:r>
          </a:p>
        </p:txBody>
      </p:sp>
      <p:sp>
        <p:nvSpPr>
          <p:cNvPr id="6" name="Rectangle 5"/>
          <p:cNvSpPr/>
          <p:nvPr/>
        </p:nvSpPr>
        <p:spPr>
          <a:xfrm>
            <a:off x="0" y="3403601"/>
            <a:ext cx="6874393" cy="3416320"/>
          </a:xfrm>
          <a:prstGeom prst="rect">
            <a:avLst/>
          </a:prstGeom>
        </p:spPr>
        <p:txBody>
          <a:bodyPr wrap="square">
            <a:spAutoFit/>
          </a:bodyPr>
          <a:lstStyle/>
          <a:p>
            <a:r>
              <a:rPr lang="en-US" sz="2400" dirty="0">
                <a:latin typeface="Courier New" panose="02070309020205020404" pitchFamily="49" charset="0"/>
                <a:cs typeface="Courier New" panose="02070309020205020404" pitchFamily="49" charset="0"/>
              </a:rPr>
              <a:t>DFS(u)</a:t>
            </a:r>
          </a:p>
          <a:p>
            <a:r>
              <a:rPr lang="en-US" sz="2400" dirty="0">
                <a:latin typeface="Courier New" panose="02070309020205020404" pitchFamily="49" charset="0"/>
                <a:cs typeface="Courier New" panose="02070309020205020404" pitchFamily="49" charset="0"/>
              </a:rPr>
              <a:t>	Mark u as “seen”</a:t>
            </a:r>
          </a:p>
          <a:p>
            <a:r>
              <a:rPr lang="en-US" sz="2400" dirty="0">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u.start</a:t>
            </a:r>
            <a:r>
              <a:rPr lang="en-US" sz="2400" dirty="0">
                <a:solidFill>
                  <a:srgbClr val="FF0000"/>
                </a:solidFill>
                <a:latin typeface="Courier New" panose="02070309020205020404" pitchFamily="49" charset="0"/>
                <a:cs typeface="Courier New" panose="02070309020205020404" pitchFamily="49" charset="0"/>
              </a:rPr>
              <a:t> = counter++</a:t>
            </a:r>
          </a:p>
          <a:p>
            <a:r>
              <a:rPr lang="en-US" sz="2400" dirty="0">
                <a:latin typeface="Courier New" panose="02070309020205020404" pitchFamily="49" charset="0"/>
                <a:cs typeface="Courier New" panose="02070309020205020404" pitchFamily="49" charset="0"/>
              </a:rPr>
              <a:t>	For each edge (</a:t>
            </a:r>
            <a:r>
              <a:rPr lang="en-US" sz="2400" dirty="0" err="1">
                <a:latin typeface="Courier New" panose="02070309020205020404" pitchFamily="49" charset="0"/>
                <a:cs typeface="Courier New" panose="02070309020205020404" pitchFamily="49" charset="0"/>
              </a:rPr>
              <a:t>u,v</a:t>
            </a:r>
            <a:r>
              <a:rPr lang="en-US" sz="2400" dirty="0">
                <a:latin typeface="Courier New" panose="02070309020205020404" pitchFamily="49" charset="0"/>
                <a:cs typeface="Courier New" panose="02070309020205020404" pitchFamily="49" charset="0"/>
              </a:rPr>
              <a:t>) //leaving u</a:t>
            </a:r>
          </a:p>
          <a:p>
            <a:r>
              <a:rPr lang="en-US" sz="2400" dirty="0">
                <a:latin typeface="Courier New" panose="02070309020205020404" pitchFamily="49" charset="0"/>
                <a:cs typeface="Courier New" panose="02070309020205020404" pitchFamily="49" charset="0"/>
              </a:rPr>
              <a:t>		If v is not “seen”</a:t>
            </a:r>
          </a:p>
          <a:p>
            <a:r>
              <a:rPr lang="en-US" sz="2400" dirty="0">
                <a:latin typeface="Courier New" panose="02070309020205020404" pitchFamily="49" charset="0"/>
                <a:cs typeface="Courier New" panose="02070309020205020404" pitchFamily="49" charset="0"/>
              </a:rPr>
              <a:t>			DFS(v)</a:t>
            </a:r>
          </a:p>
          <a:p>
            <a:r>
              <a:rPr lang="en-US" sz="2400" dirty="0">
                <a:latin typeface="Courier New" panose="02070309020205020404" pitchFamily="49" charset="0"/>
                <a:cs typeface="Courier New" panose="02070309020205020404" pitchFamily="49" charset="0"/>
              </a:rPr>
              <a:t>		End If</a:t>
            </a:r>
          </a:p>
          <a:p>
            <a:r>
              <a:rPr lang="en-US" sz="2400" dirty="0">
                <a:latin typeface="Courier New" panose="02070309020205020404" pitchFamily="49" charset="0"/>
                <a:cs typeface="Courier New" panose="02070309020205020404" pitchFamily="49" charset="0"/>
              </a:rPr>
              <a:t>	End For</a:t>
            </a:r>
          </a:p>
          <a:p>
            <a:r>
              <a:rPr lang="en-US" sz="2400" dirty="0">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u.end</a:t>
            </a:r>
            <a:r>
              <a:rPr lang="en-US" sz="2400" dirty="0">
                <a:solidFill>
                  <a:srgbClr val="FF0000"/>
                </a:solidFill>
                <a:latin typeface="Courier New" panose="02070309020205020404" pitchFamily="49" charset="0"/>
                <a:cs typeface="Courier New" panose="02070309020205020404" pitchFamily="49" charset="0"/>
              </a:rPr>
              <a:t> = counter++</a:t>
            </a:r>
          </a:p>
        </p:txBody>
      </p:sp>
      <p:sp>
        <p:nvSpPr>
          <p:cNvPr id="7" name="Rectangle 6"/>
          <p:cNvSpPr/>
          <p:nvPr/>
        </p:nvSpPr>
        <p:spPr>
          <a:xfrm>
            <a:off x="0" y="728662"/>
            <a:ext cx="5981700" cy="2677656"/>
          </a:xfrm>
          <a:prstGeom prst="rect">
            <a:avLst/>
          </a:prstGeom>
        </p:spPr>
        <p:txBody>
          <a:bodyPr wrap="square">
            <a:spAutoFit/>
          </a:bodyPr>
          <a:lstStyle/>
          <a:p>
            <a:r>
              <a:rPr lang="en-US" sz="2400" dirty="0" err="1">
                <a:latin typeface="Courier New" panose="02070309020205020404" pitchFamily="49" charset="0"/>
                <a:cs typeface="Courier New" panose="02070309020205020404" pitchFamily="49" charset="0"/>
              </a:rPr>
              <a:t>DFSWrapper</a:t>
            </a:r>
            <a:r>
              <a:rPr lang="en-US" sz="2400" dirty="0">
                <a:latin typeface="Courier New" panose="02070309020205020404" pitchFamily="49" charset="0"/>
                <a:cs typeface="Courier New" panose="02070309020205020404" pitchFamily="49" charset="0"/>
              </a:rPr>
              <a:t>(G)</a:t>
            </a:r>
          </a:p>
          <a:p>
            <a:r>
              <a:rPr lang="en-US" sz="2400" dirty="0">
                <a:latin typeface="Courier New" panose="02070309020205020404" pitchFamily="49" charset="0"/>
                <a:cs typeface="Courier New" panose="02070309020205020404" pitchFamily="49" charset="0"/>
              </a:rPr>
              <a:t>	</a:t>
            </a:r>
            <a:r>
              <a:rPr lang="en-US" sz="2400" dirty="0">
                <a:solidFill>
                  <a:srgbClr val="FF0000"/>
                </a:solidFill>
                <a:latin typeface="Courier New" panose="02070309020205020404" pitchFamily="49" charset="0"/>
                <a:cs typeface="Courier New" panose="02070309020205020404" pitchFamily="49" charset="0"/>
              </a:rPr>
              <a:t>counter = 0</a:t>
            </a:r>
          </a:p>
          <a:p>
            <a:r>
              <a:rPr lang="en-US" sz="2400" dirty="0">
                <a:latin typeface="Courier New" panose="02070309020205020404" pitchFamily="49" charset="0"/>
                <a:cs typeface="Courier New" panose="02070309020205020404" pitchFamily="49" charset="0"/>
              </a:rPr>
              <a:t>	For each vertex u of G</a:t>
            </a:r>
          </a:p>
          <a:p>
            <a:r>
              <a:rPr lang="en-US" sz="2400" dirty="0">
                <a:latin typeface="Courier New" panose="02070309020205020404" pitchFamily="49" charset="0"/>
                <a:cs typeface="Courier New" panose="02070309020205020404" pitchFamily="49" charset="0"/>
              </a:rPr>
              <a:t>		If u is not “seen”</a:t>
            </a:r>
          </a:p>
          <a:p>
            <a:r>
              <a:rPr lang="en-US" sz="2400" dirty="0">
                <a:latin typeface="Courier New" panose="02070309020205020404" pitchFamily="49" charset="0"/>
                <a:cs typeface="Courier New" panose="02070309020205020404" pitchFamily="49" charset="0"/>
              </a:rPr>
              <a:t>			DFS(u)</a:t>
            </a:r>
          </a:p>
          <a:p>
            <a:r>
              <a:rPr lang="en-US" sz="2400" dirty="0">
                <a:latin typeface="Courier New" panose="02070309020205020404" pitchFamily="49" charset="0"/>
                <a:cs typeface="Courier New" panose="02070309020205020404" pitchFamily="49" charset="0"/>
              </a:rPr>
              <a:t>		End If</a:t>
            </a:r>
          </a:p>
          <a:p>
            <a:r>
              <a:rPr lang="en-US" sz="2400" dirty="0">
                <a:latin typeface="Courier New" panose="02070309020205020404" pitchFamily="49" charset="0"/>
                <a:cs typeface="Courier New" panose="02070309020205020404" pitchFamily="49" charset="0"/>
              </a:rPr>
              <a:t>	End For</a:t>
            </a:r>
          </a:p>
        </p:txBody>
      </p:sp>
      <p:sp>
        <p:nvSpPr>
          <p:cNvPr id="9" name="Oval 8"/>
          <p:cNvSpPr/>
          <p:nvPr/>
        </p:nvSpPr>
        <p:spPr>
          <a:xfrm>
            <a:off x="8570016" y="2850618"/>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A</a:t>
            </a:r>
          </a:p>
        </p:txBody>
      </p:sp>
      <p:sp>
        <p:nvSpPr>
          <p:cNvPr id="10" name="Oval 9"/>
          <p:cNvSpPr/>
          <p:nvPr/>
        </p:nvSpPr>
        <p:spPr>
          <a:xfrm>
            <a:off x="7540826" y="5425832"/>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D</a:t>
            </a:r>
          </a:p>
        </p:txBody>
      </p:sp>
      <p:sp>
        <p:nvSpPr>
          <p:cNvPr id="11" name="Oval 10"/>
          <p:cNvSpPr/>
          <p:nvPr/>
        </p:nvSpPr>
        <p:spPr>
          <a:xfrm>
            <a:off x="9469196" y="4143063"/>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C</a:t>
            </a:r>
          </a:p>
        </p:txBody>
      </p:sp>
      <p:sp>
        <p:nvSpPr>
          <p:cNvPr id="12" name="Oval 11"/>
          <p:cNvSpPr/>
          <p:nvPr/>
        </p:nvSpPr>
        <p:spPr>
          <a:xfrm>
            <a:off x="10590349" y="5455072"/>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E</a:t>
            </a:r>
          </a:p>
        </p:txBody>
      </p:sp>
      <p:sp>
        <p:nvSpPr>
          <p:cNvPr id="13" name="Oval 12"/>
          <p:cNvSpPr/>
          <p:nvPr/>
        </p:nvSpPr>
        <p:spPr>
          <a:xfrm>
            <a:off x="8643794" y="5448205"/>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F</a:t>
            </a:r>
          </a:p>
        </p:txBody>
      </p:sp>
      <p:sp>
        <p:nvSpPr>
          <p:cNvPr id="14" name="Oval 13"/>
          <p:cNvSpPr/>
          <p:nvPr/>
        </p:nvSpPr>
        <p:spPr>
          <a:xfrm>
            <a:off x="7574373" y="4176523"/>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B</a:t>
            </a:r>
          </a:p>
        </p:txBody>
      </p:sp>
      <p:cxnSp>
        <p:nvCxnSpPr>
          <p:cNvPr id="15" name="Straight Arrow Connector 14"/>
          <p:cNvCxnSpPr>
            <a:stCxn id="9" idx="3"/>
            <a:endCxn id="14" idx="0"/>
          </p:cNvCxnSpPr>
          <p:nvPr/>
        </p:nvCxnSpPr>
        <p:spPr>
          <a:xfrm flipH="1">
            <a:off x="7826268" y="3280630"/>
            <a:ext cx="817526" cy="895893"/>
          </a:xfrm>
          <a:prstGeom prst="straightConnector1">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16" name="Straight Connector 15"/>
          <p:cNvCxnSpPr>
            <a:stCxn id="14" idx="5"/>
            <a:endCxn id="13" idx="1"/>
          </p:cNvCxnSpPr>
          <p:nvPr/>
        </p:nvCxnSpPr>
        <p:spPr>
          <a:xfrm>
            <a:off x="8004385" y="4606535"/>
            <a:ext cx="713187" cy="915448"/>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17" name="Straight Connector 16"/>
          <p:cNvCxnSpPr>
            <a:stCxn id="13" idx="7"/>
            <a:endCxn id="11" idx="4"/>
          </p:cNvCxnSpPr>
          <p:nvPr/>
        </p:nvCxnSpPr>
        <p:spPr>
          <a:xfrm flipV="1">
            <a:off x="9073806" y="4646853"/>
            <a:ext cx="647285" cy="875130"/>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19" name="Straight Connector 18"/>
          <p:cNvCxnSpPr>
            <a:stCxn id="13" idx="6"/>
            <a:endCxn id="12" idx="2"/>
          </p:cNvCxnSpPr>
          <p:nvPr/>
        </p:nvCxnSpPr>
        <p:spPr>
          <a:xfrm>
            <a:off x="9147584" y="5700100"/>
            <a:ext cx="1442765" cy="6867"/>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20" name="Straight Connector 19"/>
          <p:cNvCxnSpPr>
            <a:stCxn id="10" idx="6"/>
            <a:endCxn id="13" idx="2"/>
          </p:cNvCxnSpPr>
          <p:nvPr/>
        </p:nvCxnSpPr>
        <p:spPr>
          <a:xfrm>
            <a:off x="8044616" y="5677727"/>
            <a:ext cx="599178" cy="22373"/>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21" name="Straight Connector 20"/>
          <p:cNvCxnSpPr>
            <a:stCxn id="14" idx="4"/>
            <a:endCxn id="10" idx="0"/>
          </p:cNvCxnSpPr>
          <p:nvPr/>
        </p:nvCxnSpPr>
        <p:spPr>
          <a:xfrm flipH="1">
            <a:off x="7792721" y="4680313"/>
            <a:ext cx="33547" cy="745519"/>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sp>
        <p:nvSpPr>
          <p:cNvPr id="23" name="Arc 22"/>
          <p:cNvSpPr/>
          <p:nvPr/>
        </p:nvSpPr>
        <p:spPr>
          <a:xfrm rot="16200000" flipH="1">
            <a:off x="8841805" y="4331303"/>
            <a:ext cx="984865" cy="3083032"/>
          </a:xfrm>
          <a:prstGeom prst="arc">
            <a:avLst>
              <a:gd name="adj1" fmla="val 16335227"/>
              <a:gd name="adj2" fmla="val 5202225"/>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29" name="Straight Arrow Connector 28"/>
          <p:cNvCxnSpPr>
            <a:stCxn id="11" idx="0"/>
            <a:endCxn id="9" idx="5"/>
          </p:cNvCxnSpPr>
          <p:nvPr/>
        </p:nvCxnSpPr>
        <p:spPr>
          <a:xfrm flipH="1" flipV="1">
            <a:off x="9000028" y="3280630"/>
            <a:ext cx="721063" cy="862433"/>
          </a:xfrm>
          <a:prstGeom prst="straightConnector1">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graphicFrame>
            <p:nvGraphicFramePr>
              <p:cNvPr id="22" name="Content Placeholder 3">
                <a:extLst>
                  <a:ext uri="{FF2B5EF4-FFF2-40B4-BE49-F238E27FC236}">
                    <a16:creationId xmlns:a16="http://schemas.microsoft.com/office/drawing/2014/main" id="{72F028CA-C19F-4B57-B6D5-66735674387F}"/>
                  </a:ext>
                </a:extLst>
              </p:cNvPr>
              <p:cNvGraphicFramePr>
                <a:graphicFrameLocks noGrp="1"/>
              </p:cNvGraphicFramePr>
              <p:nvPr>
                <p:ph idx="1"/>
                <p:extLst/>
              </p:nvPr>
            </p:nvGraphicFramePr>
            <p:xfrm>
              <a:off x="5234597" y="99431"/>
              <a:ext cx="7016750" cy="2413664"/>
            </p:xfrm>
            <a:graphic>
              <a:graphicData uri="http://schemas.openxmlformats.org/drawingml/2006/table">
                <a:tbl>
                  <a:tblPr firstRow="1" bandRow="1">
                    <a:tableStyleId>{5C22544A-7EE6-4342-B048-85BDC9FD1C3A}</a:tableStyleId>
                  </a:tblPr>
                  <a:tblGrid>
                    <a:gridCol w="732383">
                      <a:extLst>
                        <a:ext uri="{9D8B030D-6E8A-4147-A177-3AD203B41FA5}">
                          <a16:colId xmlns:a16="http://schemas.microsoft.com/office/drawing/2014/main" val="306483226"/>
                        </a:ext>
                      </a:extLst>
                    </a:gridCol>
                    <a:gridCol w="2531516">
                      <a:extLst>
                        <a:ext uri="{9D8B030D-6E8A-4147-A177-3AD203B41FA5}">
                          <a16:colId xmlns:a16="http://schemas.microsoft.com/office/drawing/2014/main" val="2874139937"/>
                        </a:ext>
                      </a:extLst>
                    </a:gridCol>
                    <a:gridCol w="3752851">
                      <a:extLst>
                        <a:ext uri="{9D8B030D-6E8A-4147-A177-3AD203B41FA5}">
                          <a16:colId xmlns:a16="http://schemas.microsoft.com/office/drawing/2014/main" val="1318145121"/>
                        </a:ext>
                      </a:extLst>
                    </a:gridCol>
                  </a:tblGrid>
                  <a:tr h="341024">
                    <a:tc>
                      <a:txBody>
                        <a:bodyPr/>
                        <a:lstStyle/>
                        <a:p>
                          <a:r>
                            <a:rPr lang="en-US" sz="1400" dirty="0"/>
                            <a:t>Type</a:t>
                          </a:r>
                        </a:p>
                      </a:txBody>
                      <a:tcPr/>
                    </a:tc>
                    <a:tc>
                      <a:txBody>
                        <a:bodyPr/>
                        <a:lstStyle/>
                        <a:p>
                          <a:r>
                            <a:rPr lang="en-US" sz="1400" dirty="0"/>
                            <a:t>Definition</a:t>
                          </a:r>
                        </a:p>
                      </a:txBody>
                      <a:tcPr/>
                    </a:tc>
                    <a:tc>
                      <a:txBody>
                        <a:bodyPr/>
                        <a:lstStyle/>
                        <a:p>
                          <a:r>
                            <a:rPr lang="en-US" sz="1400" dirty="0"/>
                            <a:t>When</a:t>
                          </a:r>
                          <a:r>
                            <a:rPr lang="en-US" sz="1400" baseline="0" dirty="0"/>
                            <a:t> is </a:t>
                          </a:r>
                          <a14:m>
                            <m:oMath xmlns:m="http://schemas.openxmlformats.org/officeDocument/2006/math">
                              <m:r>
                                <a:rPr lang="en-US" sz="1400" b="1" i="1" baseline="0" smtClean="0">
                                  <a:latin typeface="Cambria Math" panose="02040503050406030204" pitchFamily="18" charset="0"/>
                                </a:rPr>
                                <m:t>(</m:t>
                              </m:r>
                              <m:r>
                                <a:rPr lang="en-US" sz="1400" b="1" i="1" baseline="0" smtClean="0">
                                  <a:latin typeface="Cambria Math" panose="02040503050406030204" pitchFamily="18" charset="0"/>
                                </a:rPr>
                                <m:t>𝒖</m:t>
                              </m:r>
                              <m:r>
                                <a:rPr lang="en-US" sz="1400" b="1" i="1" baseline="0" smtClean="0">
                                  <a:latin typeface="Cambria Math" panose="02040503050406030204" pitchFamily="18" charset="0"/>
                                </a:rPr>
                                <m:t>,</m:t>
                              </m:r>
                              <m:r>
                                <a:rPr lang="en-US" sz="1400" b="1" i="1" baseline="0" smtClean="0">
                                  <a:latin typeface="Cambria Math" panose="02040503050406030204" pitchFamily="18" charset="0"/>
                                </a:rPr>
                                <m:t>𝒗</m:t>
                              </m:r>
                              <m:r>
                                <a:rPr lang="en-US" sz="1400" b="1" i="1" baseline="0" smtClean="0">
                                  <a:latin typeface="Cambria Math" panose="02040503050406030204" pitchFamily="18" charset="0"/>
                                </a:rPr>
                                <m:t>)</m:t>
                              </m:r>
                            </m:oMath>
                          </a14:m>
                          <a:r>
                            <a:rPr lang="en-US" sz="1400" dirty="0"/>
                            <a:t> that edge type?</a:t>
                          </a:r>
                        </a:p>
                      </a:txBody>
                      <a:tcPr/>
                    </a:tc>
                    <a:extLst>
                      <a:ext uri="{0D108BD9-81ED-4DB2-BD59-A6C34878D82A}">
                        <a16:rowId xmlns:a16="http://schemas.microsoft.com/office/drawing/2014/main" val="3125723415"/>
                      </a:ext>
                    </a:extLst>
                  </a:tr>
                  <a:tr h="476499">
                    <a:tc>
                      <a:txBody>
                        <a:bodyPr/>
                        <a:lstStyle/>
                        <a:p>
                          <a:r>
                            <a:rPr lang="en-US" sz="1400" dirty="0"/>
                            <a:t>Tree</a:t>
                          </a:r>
                        </a:p>
                      </a:txBody>
                      <a:tcPr/>
                    </a:tc>
                    <a:tc>
                      <a:txBody>
                        <a:bodyPr/>
                        <a:lstStyle/>
                        <a:p>
                          <a:r>
                            <a:rPr lang="en-US" sz="1400" dirty="0"/>
                            <a:t>Edges forming</a:t>
                          </a:r>
                          <a:r>
                            <a:rPr lang="en-US" sz="1400" baseline="0" dirty="0"/>
                            <a:t> the DFS tree (or forest).</a:t>
                          </a:r>
                          <a:endParaRPr lang="en-US" sz="1400" dirty="0"/>
                        </a:p>
                      </a:txBody>
                      <a:tcPr/>
                    </a:tc>
                    <a:tc>
                      <a:txBody>
                        <a:bodyPr/>
                        <a:lstStyle/>
                        <a:p>
                          <a14:m>
                            <m:oMath xmlns:m="http://schemas.openxmlformats.org/officeDocument/2006/math">
                              <m:r>
                                <a:rPr lang="en-US" sz="1400" b="0" i="1" smtClean="0">
                                  <a:latin typeface="Cambria Math" panose="02040503050406030204" pitchFamily="18" charset="0"/>
                                </a:rPr>
                                <m:t>𝑣</m:t>
                              </m:r>
                            </m:oMath>
                          </a14:m>
                          <a:r>
                            <a:rPr lang="en-US" sz="1400" dirty="0"/>
                            <a:t> was not seen before we processed </a:t>
                          </a:r>
                          <a14:m>
                            <m:oMath xmlns:m="http://schemas.openxmlformats.org/officeDocument/2006/math">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𝑢</m:t>
                                  </m:r>
                                  <m:r>
                                    <a:rPr lang="en-US" sz="1400" b="0" i="1" smtClean="0">
                                      <a:latin typeface="Cambria Math" panose="02040503050406030204" pitchFamily="18" charset="0"/>
                                    </a:rPr>
                                    <m:t>,</m:t>
                                  </m:r>
                                  <m:r>
                                    <a:rPr lang="en-US" sz="1400" b="0" i="1" smtClean="0">
                                      <a:latin typeface="Cambria Math" panose="02040503050406030204" pitchFamily="18" charset="0"/>
                                    </a:rPr>
                                    <m:t>𝑣</m:t>
                                  </m:r>
                                </m:e>
                              </m:d>
                              <m:r>
                                <a:rPr lang="en-US" sz="1400" b="0" i="1" smtClean="0">
                                  <a:latin typeface="Cambria Math" panose="02040503050406030204" pitchFamily="18" charset="0"/>
                                </a:rPr>
                                <m:t>.</m:t>
                              </m:r>
                            </m:oMath>
                          </a14:m>
                          <a:endParaRPr lang="en-US" sz="1400" dirty="0"/>
                        </a:p>
                      </a:txBody>
                      <a:tcPr/>
                    </a:tc>
                    <a:extLst>
                      <a:ext uri="{0D108BD9-81ED-4DB2-BD59-A6C34878D82A}">
                        <a16:rowId xmlns:a16="http://schemas.microsoft.com/office/drawing/2014/main" val="1339907078"/>
                      </a:ext>
                    </a:extLst>
                  </a:tr>
                  <a:tr h="476499">
                    <a:tc>
                      <a:txBody>
                        <a:bodyPr/>
                        <a:lstStyle/>
                        <a:p>
                          <a:r>
                            <a:rPr lang="en-US" sz="1400" dirty="0"/>
                            <a:t>Forward</a:t>
                          </a:r>
                        </a:p>
                      </a:txBody>
                      <a:tcPr/>
                    </a:tc>
                    <a:tc>
                      <a:txBody>
                        <a:bodyPr/>
                        <a:lstStyle/>
                        <a:p>
                          <a:r>
                            <a:rPr lang="en-US" sz="1400" dirty="0"/>
                            <a:t>From ancestor to descendant in tree.</a:t>
                          </a:r>
                        </a:p>
                      </a:txBody>
                      <a:tcPr/>
                    </a:tc>
                    <a:tc>
                      <a:txBody>
                        <a:bodyPr/>
                        <a:lstStyle/>
                        <a:p>
                          <a14:m>
                            <m:oMath xmlns:m="http://schemas.openxmlformats.org/officeDocument/2006/math">
                              <m:r>
                                <a:rPr lang="en-US" sz="1400" b="0" i="1" smtClean="0">
                                  <a:latin typeface="Cambria Math" panose="02040503050406030204" pitchFamily="18" charset="0"/>
                                  <a:cs typeface="Courier New" panose="02070309020205020404" pitchFamily="49" charset="0"/>
                                </a:rPr>
                                <m:t>𝑢</m:t>
                              </m:r>
                              <m:r>
                                <a:rPr lang="en-US" sz="1400" b="0" i="1" smtClean="0">
                                  <a:latin typeface="Cambria Math" panose="02040503050406030204" pitchFamily="18" charset="0"/>
                                  <a:cs typeface="Courier New" panose="02070309020205020404" pitchFamily="49" charset="0"/>
                                </a:rPr>
                                <m:t> </m:t>
                              </m:r>
                            </m:oMath>
                          </a14:m>
                          <a:r>
                            <a:rPr lang="en-US" sz="1400" dirty="0">
                              <a:latin typeface="+mn-lt"/>
                              <a:cs typeface="Courier New" panose="02070309020205020404" pitchFamily="49" charset="0"/>
                            </a:rPr>
                            <a:t>and </a:t>
                          </a:r>
                          <a14:m>
                            <m:oMath xmlns:m="http://schemas.openxmlformats.org/officeDocument/2006/math">
                              <m:r>
                                <a:rPr lang="en-US" sz="1400" b="0" i="1" smtClean="0">
                                  <a:latin typeface="Cambria Math" panose="02040503050406030204" pitchFamily="18" charset="0"/>
                                  <a:cs typeface="Courier New" panose="02070309020205020404" pitchFamily="49" charset="0"/>
                                </a:rPr>
                                <m:t>𝑣</m:t>
                              </m:r>
                            </m:oMath>
                          </a14:m>
                          <a:r>
                            <a:rPr lang="en-US" sz="1400" dirty="0">
                              <a:latin typeface="+mn-lt"/>
                              <a:cs typeface="Courier New" panose="02070309020205020404" pitchFamily="49" charset="0"/>
                            </a:rPr>
                            <a:t> have been seen,</a:t>
                          </a:r>
                          <a:r>
                            <a:rPr lang="en-US" sz="1400" baseline="0" dirty="0">
                              <a:latin typeface="+mn-lt"/>
                              <a:cs typeface="Courier New" panose="02070309020205020404" pitchFamily="49" charset="0"/>
                            </a:rPr>
                            <a:t> and</a:t>
                          </a:r>
                          <a:br>
                            <a:rPr lang="en-US" sz="1400" dirty="0">
                              <a:latin typeface="Courier New" panose="02070309020205020404" pitchFamily="49" charset="0"/>
                              <a:cs typeface="Courier New" panose="02070309020205020404" pitchFamily="49" charset="0"/>
                            </a:rPr>
                          </a:br>
                          <a:r>
                            <a:rPr lang="en-US" sz="1400" dirty="0" err="1">
                              <a:latin typeface="Courier New" panose="02070309020205020404" pitchFamily="49" charset="0"/>
                              <a:cs typeface="Courier New" panose="02070309020205020404" pitchFamily="49" charset="0"/>
                            </a:rPr>
                            <a:t>u.start</a:t>
                          </a:r>
                          <a:r>
                            <a:rPr lang="en-US" sz="1400" baseline="0" dirty="0">
                              <a:latin typeface="Courier New" panose="02070309020205020404" pitchFamily="49" charset="0"/>
                              <a:cs typeface="Courier New" panose="02070309020205020404" pitchFamily="49" charset="0"/>
                            </a:rPr>
                            <a:t> &lt; </a:t>
                          </a:r>
                          <a:r>
                            <a:rPr lang="en-US" sz="1400" baseline="0" dirty="0" err="1">
                              <a:latin typeface="Courier New" panose="02070309020205020404" pitchFamily="49" charset="0"/>
                              <a:cs typeface="Courier New" panose="02070309020205020404" pitchFamily="49" charset="0"/>
                            </a:rPr>
                            <a:t>v.start</a:t>
                          </a:r>
                          <a:r>
                            <a:rPr lang="en-US" sz="1400" baseline="0" dirty="0">
                              <a:latin typeface="Courier New" panose="02070309020205020404" pitchFamily="49" charset="0"/>
                              <a:cs typeface="Courier New" panose="02070309020205020404" pitchFamily="49" charset="0"/>
                            </a:rPr>
                            <a:t> &lt; </a:t>
                          </a:r>
                          <a:r>
                            <a:rPr lang="en-US" sz="1400" baseline="0" dirty="0" err="1">
                              <a:latin typeface="Courier New" panose="02070309020205020404" pitchFamily="49" charset="0"/>
                              <a:cs typeface="Courier New" panose="02070309020205020404" pitchFamily="49" charset="0"/>
                            </a:rPr>
                            <a:t>v.end</a:t>
                          </a:r>
                          <a:r>
                            <a:rPr lang="en-US" sz="1400" baseline="0" dirty="0">
                              <a:latin typeface="Courier New" panose="02070309020205020404" pitchFamily="49" charset="0"/>
                              <a:cs typeface="Courier New" panose="02070309020205020404" pitchFamily="49" charset="0"/>
                            </a:rPr>
                            <a:t> &lt; </a:t>
                          </a:r>
                          <a:r>
                            <a:rPr lang="en-US" sz="1400" baseline="0" dirty="0" err="1">
                              <a:latin typeface="Courier New" panose="02070309020205020404" pitchFamily="49" charset="0"/>
                              <a:cs typeface="Courier New" panose="02070309020205020404" pitchFamily="49" charset="0"/>
                            </a:rPr>
                            <a:t>u.end</a:t>
                          </a:r>
                          <a:endParaRPr lang="en-US" sz="1400"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978802826"/>
                      </a:ext>
                    </a:extLst>
                  </a:tr>
                  <a:tr h="476499">
                    <a:tc>
                      <a:txBody>
                        <a:bodyPr/>
                        <a:lstStyle/>
                        <a:p>
                          <a:r>
                            <a:rPr lang="en-US" sz="1400" dirty="0"/>
                            <a:t>Back</a:t>
                          </a:r>
                        </a:p>
                      </a:txBody>
                      <a:tcPr/>
                    </a:tc>
                    <a:tc>
                      <a:txBody>
                        <a:bodyPr/>
                        <a:lstStyle/>
                        <a:p>
                          <a:r>
                            <a:rPr lang="en-US" sz="1400" dirty="0"/>
                            <a:t>From descendant to</a:t>
                          </a:r>
                          <a:r>
                            <a:rPr lang="en-US" sz="1400" baseline="0" dirty="0"/>
                            <a:t> ancestor in tree.</a:t>
                          </a:r>
                          <a:endParaRPr lang="en-US" sz="1400" dirty="0"/>
                        </a:p>
                      </a:txBody>
                      <a:tcPr/>
                    </a:tc>
                    <a:tc>
                      <a:txBody>
                        <a:bodyPr/>
                        <a:lstStyle/>
                        <a:p>
                          <a14:m>
                            <m:oMath xmlns:m="http://schemas.openxmlformats.org/officeDocument/2006/math">
                              <m:r>
                                <a:rPr lang="en-US" sz="1400" b="0" i="1" smtClean="0">
                                  <a:latin typeface="Cambria Math" panose="02040503050406030204" pitchFamily="18" charset="0"/>
                                  <a:cs typeface="Courier New" panose="02070309020205020404" pitchFamily="49" charset="0"/>
                                </a:rPr>
                                <m:t>𝑢</m:t>
                              </m:r>
                              <m:r>
                                <a:rPr lang="en-US" sz="1400" b="0" i="1" smtClean="0">
                                  <a:latin typeface="Cambria Math" panose="02040503050406030204" pitchFamily="18" charset="0"/>
                                  <a:cs typeface="Courier New" panose="02070309020205020404" pitchFamily="49" charset="0"/>
                                </a:rPr>
                                <m:t> </m:t>
                              </m:r>
                            </m:oMath>
                          </a14:m>
                          <a:r>
                            <a:rPr lang="en-US" sz="1400" dirty="0">
                              <a:latin typeface="+mn-lt"/>
                              <a:cs typeface="Courier New" panose="02070309020205020404" pitchFamily="49" charset="0"/>
                            </a:rPr>
                            <a:t>and </a:t>
                          </a:r>
                          <a14:m>
                            <m:oMath xmlns:m="http://schemas.openxmlformats.org/officeDocument/2006/math">
                              <m:r>
                                <a:rPr lang="en-US" sz="1400" b="0" i="1" smtClean="0">
                                  <a:latin typeface="Cambria Math" panose="02040503050406030204" pitchFamily="18" charset="0"/>
                                  <a:cs typeface="Courier New" panose="02070309020205020404" pitchFamily="49" charset="0"/>
                                </a:rPr>
                                <m:t>𝑣</m:t>
                              </m:r>
                            </m:oMath>
                          </a14:m>
                          <a:r>
                            <a:rPr lang="en-US" sz="1400" dirty="0">
                              <a:latin typeface="+mn-lt"/>
                              <a:cs typeface="Courier New" panose="02070309020205020404" pitchFamily="49" charset="0"/>
                            </a:rPr>
                            <a:t> have been seen, and</a:t>
                          </a:r>
                          <a:br>
                            <a:rPr lang="en-US" sz="1400" dirty="0">
                              <a:latin typeface="Courier New" panose="02070309020205020404" pitchFamily="49" charset="0"/>
                              <a:cs typeface="Courier New" panose="02070309020205020404" pitchFamily="49" charset="0"/>
                            </a:rPr>
                          </a:br>
                          <a:r>
                            <a:rPr lang="en-US" sz="1400" dirty="0" err="1">
                              <a:latin typeface="Courier New" panose="02070309020205020404" pitchFamily="49" charset="0"/>
                              <a:cs typeface="Courier New" panose="02070309020205020404" pitchFamily="49" charset="0"/>
                            </a:rPr>
                            <a:t>v.start</a:t>
                          </a:r>
                          <a:r>
                            <a:rPr lang="en-US" sz="1400" baseline="0" dirty="0">
                              <a:latin typeface="Courier New" panose="02070309020205020404" pitchFamily="49" charset="0"/>
                              <a:cs typeface="Courier New" panose="02070309020205020404" pitchFamily="49" charset="0"/>
                            </a:rPr>
                            <a:t> &lt; </a:t>
                          </a:r>
                          <a:r>
                            <a:rPr lang="en-US" sz="1400" baseline="0" dirty="0" err="1">
                              <a:latin typeface="Courier New" panose="02070309020205020404" pitchFamily="49" charset="0"/>
                              <a:cs typeface="Courier New" panose="02070309020205020404" pitchFamily="49" charset="0"/>
                            </a:rPr>
                            <a:t>u.start</a:t>
                          </a:r>
                          <a:r>
                            <a:rPr lang="en-US" sz="1400" baseline="0" dirty="0">
                              <a:latin typeface="Courier New" panose="02070309020205020404" pitchFamily="49" charset="0"/>
                              <a:cs typeface="Courier New" panose="02070309020205020404" pitchFamily="49" charset="0"/>
                            </a:rPr>
                            <a:t> &lt; </a:t>
                          </a:r>
                          <a:r>
                            <a:rPr lang="en-US" sz="1400" baseline="0" dirty="0" err="1">
                              <a:latin typeface="Courier New" panose="02070309020205020404" pitchFamily="49" charset="0"/>
                              <a:cs typeface="Courier New" panose="02070309020205020404" pitchFamily="49" charset="0"/>
                            </a:rPr>
                            <a:t>u.end</a:t>
                          </a:r>
                          <a:r>
                            <a:rPr lang="en-US" sz="1400" baseline="0" dirty="0">
                              <a:latin typeface="Courier New" panose="02070309020205020404" pitchFamily="49" charset="0"/>
                              <a:cs typeface="Courier New" panose="02070309020205020404" pitchFamily="49" charset="0"/>
                            </a:rPr>
                            <a:t> &lt; </a:t>
                          </a:r>
                          <a:r>
                            <a:rPr lang="en-US" sz="1400" baseline="0" dirty="0" err="1">
                              <a:latin typeface="Courier New" panose="02070309020205020404" pitchFamily="49" charset="0"/>
                              <a:cs typeface="Courier New" panose="02070309020205020404" pitchFamily="49" charset="0"/>
                            </a:rPr>
                            <a:t>v.end</a:t>
                          </a:r>
                          <a:endParaRPr lang="en-US" sz="1400"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1022694796"/>
                      </a:ext>
                    </a:extLst>
                  </a:tr>
                  <a:tr h="476499">
                    <a:tc>
                      <a:txBody>
                        <a:bodyPr/>
                        <a:lstStyle/>
                        <a:p>
                          <a:r>
                            <a:rPr lang="en-US" sz="1400" dirty="0"/>
                            <a:t>Cross</a:t>
                          </a:r>
                        </a:p>
                      </a:txBody>
                      <a:tcPr/>
                    </a:tc>
                    <a:tc>
                      <a:txBody>
                        <a:bodyPr/>
                        <a:lstStyle/>
                        <a:p>
                          <a:r>
                            <a:rPr lang="en-US" sz="1400" dirty="0"/>
                            <a:t>Edges</a:t>
                          </a:r>
                          <a:r>
                            <a:rPr lang="en-US" sz="1400" baseline="0" dirty="0"/>
                            <a:t> going between vertices without an ancestor relationship.</a:t>
                          </a:r>
                          <a:endParaRPr lang="en-US" sz="1400" dirty="0"/>
                        </a:p>
                      </a:txBody>
                      <a:tcPr/>
                    </a:tc>
                    <a:tc>
                      <a:txBody>
                        <a:bodyPr/>
                        <a:lstStyle/>
                        <a:p>
                          <a14:m>
                            <m:oMath xmlns:m="http://schemas.openxmlformats.org/officeDocument/2006/math">
                              <m:r>
                                <a:rPr lang="en-US" sz="1400" b="0" i="1" smtClean="0">
                                  <a:latin typeface="Cambria Math" panose="02040503050406030204" pitchFamily="18" charset="0"/>
                                </a:rPr>
                                <m:t>𝑢</m:t>
                              </m:r>
                            </m:oMath>
                          </a14:m>
                          <a:r>
                            <a:rPr lang="en-US" sz="1400" dirty="0"/>
                            <a:t> and </a:t>
                          </a:r>
                          <a14:m>
                            <m:oMath xmlns:m="http://schemas.openxmlformats.org/officeDocument/2006/math">
                              <m:r>
                                <a:rPr lang="en-US" sz="1400" b="0" i="1" smtClean="0">
                                  <a:latin typeface="Cambria Math" panose="02040503050406030204" pitchFamily="18" charset="0"/>
                                </a:rPr>
                                <m:t>𝑣</m:t>
                              </m:r>
                            </m:oMath>
                          </a14:m>
                          <a:r>
                            <a:rPr lang="en-US" sz="1400" dirty="0"/>
                            <a:t> have not been seen, and</a:t>
                          </a:r>
                          <a:br>
                            <a:rPr lang="en-US" sz="1400" dirty="0"/>
                          </a:br>
                          <a:r>
                            <a:rPr lang="en-US" sz="1400" dirty="0" err="1">
                              <a:latin typeface="Courier New" panose="02070309020205020404" pitchFamily="49" charset="0"/>
                              <a:cs typeface="Courier New" panose="02070309020205020404" pitchFamily="49" charset="0"/>
                            </a:rPr>
                            <a:t>v.start</a:t>
                          </a:r>
                          <a:r>
                            <a:rPr lang="en-US" sz="1400" dirty="0">
                              <a:latin typeface="Courier New" panose="02070309020205020404" pitchFamily="49" charset="0"/>
                              <a:cs typeface="Courier New" panose="02070309020205020404" pitchFamily="49" charset="0"/>
                            </a:rPr>
                            <a:t> &lt; </a:t>
                          </a:r>
                          <a:r>
                            <a:rPr lang="en-US" sz="1400" dirty="0" err="1">
                              <a:latin typeface="Courier New" panose="02070309020205020404" pitchFamily="49" charset="0"/>
                              <a:cs typeface="Courier New" panose="02070309020205020404" pitchFamily="49" charset="0"/>
                            </a:rPr>
                            <a:t>v.end</a:t>
                          </a:r>
                          <a:r>
                            <a:rPr lang="en-US" sz="1400" dirty="0">
                              <a:latin typeface="Courier New" panose="02070309020205020404" pitchFamily="49" charset="0"/>
                              <a:cs typeface="Courier New" panose="02070309020205020404" pitchFamily="49" charset="0"/>
                            </a:rPr>
                            <a:t> &lt; </a:t>
                          </a:r>
                          <a:r>
                            <a:rPr lang="en-US" sz="1400" dirty="0" err="1">
                              <a:latin typeface="Courier New" panose="02070309020205020404" pitchFamily="49" charset="0"/>
                              <a:cs typeface="Courier New" panose="02070309020205020404" pitchFamily="49" charset="0"/>
                            </a:rPr>
                            <a:t>u.start</a:t>
                          </a:r>
                          <a:r>
                            <a:rPr lang="en-US" sz="1400" dirty="0">
                              <a:latin typeface="Courier New" panose="02070309020205020404" pitchFamily="49" charset="0"/>
                              <a:cs typeface="Courier New" panose="02070309020205020404" pitchFamily="49" charset="0"/>
                            </a:rPr>
                            <a:t> &lt; </a:t>
                          </a:r>
                          <a:r>
                            <a:rPr lang="en-US" sz="1400" dirty="0" err="1">
                              <a:latin typeface="Courier New" panose="02070309020205020404" pitchFamily="49" charset="0"/>
                              <a:cs typeface="Courier New" panose="02070309020205020404" pitchFamily="49" charset="0"/>
                            </a:rPr>
                            <a:t>u.end</a:t>
                          </a:r>
                          <a:endParaRPr lang="en-US" sz="1400"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12491357"/>
                      </a:ext>
                    </a:extLst>
                  </a:tr>
                </a:tbl>
              </a:graphicData>
            </a:graphic>
          </p:graphicFrame>
        </mc:Choice>
        <mc:Fallback xmlns="">
          <p:graphicFrame>
            <p:nvGraphicFramePr>
              <p:cNvPr id="22" name="Content Placeholder 3">
                <a:extLst>
                  <a:ext uri="{FF2B5EF4-FFF2-40B4-BE49-F238E27FC236}">
                    <a16:creationId xmlns:a16="http://schemas.microsoft.com/office/drawing/2014/main" id="{72F028CA-C19F-4B57-B6D5-66735674387F}"/>
                  </a:ext>
                </a:extLst>
              </p:cNvPr>
              <p:cNvGraphicFramePr>
                <a:graphicFrameLocks noGrp="1"/>
              </p:cNvGraphicFramePr>
              <p:nvPr>
                <p:ph idx="1"/>
                <p:extLst>
                  <p:ext uri="{D42A27DB-BD31-4B8C-83A1-F6EECF244321}">
                    <p14:modId xmlns:p14="http://schemas.microsoft.com/office/powerpoint/2010/main" val="3255974046"/>
                  </p:ext>
                </p:extLst>
              </p:nvPr>
            </p:nvGraphicFramePr>
            <p:xfrm>
              <a:off x="5234597" y="99431"/>
              <a:ext cx="7016750" cy="2413664"/>
            </p:xfrm>
            <a:graphic>
              <a:graphicData uri="http://schemas.openxmlformats.org/drawingml/2006/table">
                <a:tbl>
                  <a:tblPr firstRow="1" bandRow="1">
                    <a:tableStyleId>{5C22544A-7EE6-4342-B048-85BDC9FD1C3A}</a:tableStyleId>
                  </a:tblPr>
                  <a:tblGrid>
                    <a:gridCol w="732383">
                      <a:extLst>
                        <a:ext uri="{9D8B030D-6E8A-4147-A177-3AD203B41FA5}">
                          <a16:colId xmlns:a16="http://schemas.microsoft.com/office/drawing/2014/main" val="306483226"/>
                        </a:ext>
                      </a:extLst>
                    </a:gridCol>
                    <a:gridCol w="2531516">
                      <a:extLst>
                        <a:ext uri="{9D8B030D-6E8A-4147-A177-3AD203B41FA5}">
                          <a16:colId xmlns:a16="http://schemas.microsoft.com/office/drawing/2014/main" val="2874139937"/>
                        </a:ext>
                      </a:extLst>
                    </a:gridCol>
                    <a:gridCol w="3752851">
                      <a:extLst>
                        <a:ext uri="{9D8B030D-6E8A-4147-A177-3AD203B41FA5}">
                          <a16:colId xmlns:a16="http://schemas.microsoft.com/office/drawing/2014/main" val="1318145121"/>
                        </a:ext>
                      </a:extLst>
                    </a:gridCol>
                  </a:tblGrid>
                  <a:tr h="341024">
                    <a:tc>
                      <a:txBody>
                        <a:bodyPr/>
                        <a:lstStyle/>
                        <a:p>
                          <a:r>
                            <a:rPr lang="en-US" sz="1400" dirty="0"/>
                            <a:t>Type</a:t>
                          </a:r>
                        </a:p>
                      </a:txBody>
                      <a:tcPr/>
                    </a:tc>
                    <a:tc>
                      <a:txBody>
                        <a:bodyPr/>
                        <a:lstStyle/>
                        <a:p>
                          <a:r>
                            <a:rPr lang="en-US" sz="1400" dirty="0"/>
                            <a:t>Definition</a:t>
                          </a:r>
                        </a:p>
                      </a:txBody>
                      <a:tcPr/>
                    </a:tc>
                    <a:tc>
                      <a:txBody>
                        <a:bodyPr/>
                        <a:lstStyle/>
                        <a:p>
                          <a:endParaRPr lang="en-US"/>
                        </a:p>
                      </a:txBody>
                      <a:tcPr>
                        <a:blipFill>
                          <a:blip r:embed="rId2"/>
                          <a:stretch>
                            <a:fillRect l="-87175" t="-1786" r="-649" b="-628571"/>
                          </a:stretch>
                        </a:blipFill>
                      </a:tcPr>
                    </a:tc>
                    <a:extLst>
                      <a:ext uri="{0D108BD9-81ED-4DB2-BD59-A6C34878D82A}">
                        <a16:rowId xmlns:a16="http://schemas.microsoft.com/office/drawing/2014/main" val="3125723415"/>
                      </a:ext>
                    </a:extLst>
                  </a:tr>
                  <a:tr h="518160">
                    <a:tc>
                      <a:txBody>
                        <a:bodyPr/>
                        <a:lstStyle/>
                        <a:p>
                          <a:r>
                            <a:rPr lang="en-US" sz="1400" dirty="0"/>
                            <a:t>Tree</a:t>
                          </a:r>
                        </a:p>
                      </a:txBody>
                      <a:tcPr/>
                    </a:tc>
                    <a:tc>
                      <a:txBody>
                        <a:bodyPr/>
                        <a:lstStyle/>
                        <a:p>
                          <a:r>
                            <a:rPr lang="en-US" sz="1400" dirty="0"/>
                            <a:t>Edges forming</a:t>
                          </a:r>
                          <a:r>
                            <a:rPr lang="en-US" sz="1400" baseline="0" dirty="0"/>
                            <a:t> the DFS tree (or forest).</a:t>
                          </a:r>
                          <a:endParaRPr lang="en-US" sz="1400" dirty="0"/>
                        </a:p>
                      </a:txBody>
                      <a:tcPr/>
                    </a:tc>
                    <a:tc>
                      <a:txBody>
                        <a:bodyPr/>
                        <a:lstStyle/>
                        <a:p>
                          <a:endParaRPr lang="en-US"/>
                        </a:p>
                      </a:txBody>
                      <a:tcPr>
                        <a:blipFill>
                          <a:blip r:embed="rId2"/>
                          <a:stretch>
                            <a:fillRect l="-87175" t="-67059" r="-649" b="-314118"/>
                          </a:stretch>
                        </a:blipFill>
                      </a:tcPr>
                    </a:tc>
                    <a:extLst>
                      <a:ext uri="{0D108BD9-81ED-4DB2-BD59-A6C34878D82A}">
                        <a16:rowId xmlns:a16="http://schemas.microsoft.com/office/drawing/2014/main" val="1339907078"/>
                      </a:ext>
                    </a:extLst>
                  </a:tr>
                  <a:tr h="518160">
                    <a:tc>
                      <a:txBody>
                        <a:bodyPr/>
                        <a:lstStyle/>
                        <a:p>
                          <a:r>
                            <a:rPr lang="en-US" sz="1400" dirty="0"/>
                            <a:t>Forward</a:t>
                          </a:r>
                        </a:p>
                      </a:txBody>
                      <a:tcPr/>
                    </a:tc>
                    <a:tc>
                      <a:txBody>
                        <a:bodyPr/>
                        <a:lstStyle/>
                        <a:p>
                          <a:r>
                            <a:rPr lang="en-US" sz="1400" dirty="0"/>
                            <a:t>From ancestor to descendant in tree.</a:t>
                          </a:r>
                        </a:p>
                      </a:txBody>
                      <a:tcPr/>
                    </a:tc>
                    <a:tc>
                      <a:txBody>
                        <a:bodyPr/>
                        <a:lstStyle/>
                        <a:p>
                          <a:endParaRPr lang="en-US"/>
                        </a:p>
                      </a:txBody>
                      <a:tcPr>
                        <a:blipFill>
                          <a:blip r:embed="rId2"/>
                          <a:stretch>
                            <a:fillRect l="-87175" t="-165116" r="-649" b="-210465"/>
                          </a:stretch>
                        </a:blipFill>
                      </a:tcPr>
                    </a:tc>
                    <a:extLst>
                      <a:ext uri="{0D108BD9-81ED-4DB2-BD59-A6C34878D82A}">
                        <a16:rowId xmlns:a16="http://schemas.microsoft.com/office/drawing/2014/main" val="978802826"/>
                      </a:ext>
                    </a:extLst>
                  </a:tr>
                  <a:tr h="518160">
                    <a:tc>
                      <a:txBody>
                        <a:bodyPr/>
                        <a:lstStyle/>
                        <a:p>
                          <a:r>
                            <a:rPr lang="en-US" sz="1400" dirty="0"/>
                            <a:t>Back</a:t>
                          </a:r>
                        </a:p>
                      </a:txBody>
                      <a:tcPr/>
                    </a:tc>
                    <a:tc>
                      <a:txBody>
                        <a:bodyPr/>
                        <a:lstStyle/>
                        <a:p>
                          <a:r>
                            <a:rPr lang="en-US" sz="1400" dirty="0"/>
                            <a:t>From descendant to</a:t>
                          </a:r>
                          <a:r>
                            <a:rPr lang="en-US" sz="1400" baseline="0" dirty="0"/>
                            <a:t> ancestor in tree.</a:t>
                          </a:r>
                          <a:endParaRPr lang="en-US" sz="1400" dirty="0"/>
                        </a:p>
                      </a:txBody>
                      <a:tcPr/>
                    </a:tc>
                    <a:tc>
                      <a:txBody>
                        <a:bodyPr/>
                        <a:lstStyle/>
                        <a:p>
                          <a:endParaRPr lang="en-US"/>
                        </a:p>
                      </a:txBody>
                      <a:tcPr>
                        <a:blipFill>
                          <a:blip r:embed="rId2"/>
                          <a:stretch>
                            <a:fillRect l="-87175" t="-268235" r="-649" b="-112941"/>
                          </a:stretch>
                        </a:blipFill>
                      </a:tcPr>
                    </a:tc>
                    <a:extLst>
                      <a:ext uri="{0D108BD9-81ED-4DB2-BD59-A6C34878D82A}">
                        <a16:rowId xmlns:a16="http://schemas.microsoft.com/office/drawing/2014/main" val="1022694796"/>
                      </a:ext>
                    </a:extLst>
                  </a:tr>
                  <a:tr h="518160">
                    <a:tc>
                      <a:txBody>
                        <a:bodyPr/>
                        <a:lstStyle/>
                        <a:p>
                          <a:r>
                            <a:rPr lang="en-US" sz="1400" dirty="0"/>
                            <a:t>Cross</a:t>
                          </a:r>
                        </a:p>
                      </a:txBody>
                      <a:tcPr/>
                    </a:tc>
                    <a:tc>
                      <a:txBody>
                        <a:bodyPr/>
                        <a:lstStyle/>
                        <a:p>
                          <a:r>
                            <a:rPr lang="en-US" sz="1400" dirty="0"/>
                            <a:t>Edges</a:t>
                          </a:r>
                          <a:r>
                            <a:rPr lang="en-US" sz="1400" baseline="0" dirty="0"/>
                            <a:t> going between vertices without an ancestor relationship.</a:t>
                          </a:r>
                          <a:endParaRPr lang="en-US" sz="1400" dirty="0"/>
                        </a:p>
                      </a:txBody>
                      <a:tcPr/>
                    </a:tc>
                    <a:tc>
                      <a:txBody>
                        <a:bodyPr/>
                        <a:lstStyle/>
                        <a:p>
                          <a:endParaRPr lang="en-US"/>
                        </a:p>
                      </a:txBody>
                      <a:tcPr>
                        <a:blipFill>
                          <a:blip r:embed="rId2"/>
                          <a:stretch>
                            <a:fillRect l="-87175" t="-368235" r="-649" b="-12941"/>
                          </a:stretch>
                        </a:blipFill>
                      </a:tcPr>
                    </a:tc>
                    <a:extLst>
                      <a:ext uri="{0D108BD9-81ED-4DB2-BD59-A6C34878D82A}">
                        <a16:rowId xmlns:a16="http://schemas.microsoft.com/office/drawing/2014/main" val="12491357"/>
                      </a:ext>
                    </a:extLst>
                  </a:tr>
                </a:tbl>
              </a:graphicData>
            </a:graphic>
          </p:graphicFrame>
        </mc:Fallback>
      </mc:AlternateContent>
    </p:spTree>
    <p:extLst>
      <p:ext uri="{BB962C8B-B14F-4D97-AF65-F5344CB8AC3E}">
        <p14:creationId xmlns:p14="http://schemas.microsoft.com/office/powerpoint/2010/main" val="1746244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4" name="Rectangle 3"/>
          <p:cNvSpPr/>
          <p:nvPr/>
        </p:nvSpPr>
        <p:spPr>
          <a:xfrm>
            <a:off x="495300" y="4851400"/>
            <a:ext cx="11366500" cy="15748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600" dirty="0"/>
          </a:p>
          <a:p>
            <a:pPr algn="ctr"/>
            <a:r>
              <a:rPr lang="en-US" sz="3600" dirty="0"/>
              <a:t>A directed graph has a back edge if and only if it has a cycle.</a:t>
            </a:r>
          </a:p>
        </p:txBody>
      </p:sp>
      <p:sp>
        <p:nvSpPr>
          <p:cNvPr id="5" name="Rectangle 4"/>
          <p:cNvSpPr/>
          <p:nvPr/>
        </p:nvSpPr>
        <p:spPr>
          <a:xfrm>
            <a:off x="495300" y="4851400"/>
            <a:ext cx="11366500" cy="55880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t>Back Edge Characterization</a:t>
            </a:r>
          </a:p>
        </p:txBody>
      </p:sp>
      <mc:AlternateContent xmlns:mc="http://schemas.openxmlformats.org/markup-compatibility/2006" xmlns:a14="http://schemas.microsoft.com/office/drawing/2010/main">
        <mc:Choice Requires="a14">
          <p:sp>
            <p:nvSpPr>
              <p:cNvPr id="6" name="Rectangle 5"/>
              <p:cNvSpPr/>
              <p:nvPr/>
            </p:nvSpPr>
            <p:spPr>
              <a:xfrm>
                <a:off x="342900" y="1879600"/>
                <a:ext cx="11645900" cy="14605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600" dirty="0"/>
              </a:p>
              <a:p>
                <a:pPr algn="ctr"/>
                <a:r>
                  <a:rPr lang="en-US" sz="3600" dirty="0">
                    <a:latin typeface="Courier New" panose="02070309020205020404" pitchFamily="49" charset="0"/>
                    <a:cs typeface="Courier New" panose="02070309020205020404" pitchFamily="49" charset="0"/>
                  </a:rPr>
                  <a:t>DFS(v)</a:t>
                </a:r>
                <a:r>
                  <a:rPr lang="en-US" sz="3600" dirty="0"/>
                  <a:t> finds exactly the (unseen) vertices reachable from </a:t>
                </a:r>
                <a14:m>
                  <m:oMath xmlns:m="http://schemas.openxmlformats.org/officeDocument/2006/math">
                    <m:r>
                      <a:rPr lang="en-US" sz="3600" b="0" i="1" smtClean="0">
                        <a:latin typeface="Cambria Math" panose="02040503050406030204" pitchFamily="18" charset="0"/>
                      </a:rPr>
                      <m:t>𝑣</m:t>
                    </m:r>
                    <m:r>
                      <a:rPr lang="en-US" sz="3600" b="0" i="1" smtClean="0">
                        <a:latin typeface="Cambria Math" panose="02040503050406030204" pitchFamily="18" charset="0"/>
                      </a:rPr>
                      <m:t>.</m:t>
                    </m:r>
                  </m:oMath>
                </a14:m>
                <a:r>
                  <a:rPr lang="en-US" sz="3600" dirty="0"/>
                  <a:t> </a:t>
                </a:r>
              </a:p>
            </p:txBody>
          </p:sp>
        </mc:Choice>
        <mc:Fallback xmlns="">
          <p:sp>
            <p:nvSpPr>
              <p:cNvPr id="6" name="Rectangle 5"/>
              <p:cNvSpPr>
                <a:spLocks noRot="1" noChangeAspect="1" noMove="1" noResize="1" noEditPoints="1" noAdjustHandles="1" noChangeArrowheads="1" noChangeShapeType="1" noTextEdit="1"/>
              </p:cNvSpPr>
              <p:nvPr/>
            </p:nvSpPr>
            <p:spPr>
              <a:xfrm>
                <a:off x="342900" y="1879600"/>
                <a:ext cx="11645900" cy="1460500"/>
              </a:xfrm>
              <a:prstGeom prst="rect">
                <a:avLst/>
              </a:prstGeom>
              <a:blipFill>
                <a:blip r:embed="rId2"/>
                <a:stretch>
                  <a:fillRect l="-627" b="-6173"/>
                </a:stretch>
              </a:blipFill>
              <a:ln>
                <a:solidFill>
                  <a:schemeClr val="tx1"/>
                </a:solidFill>
              </a:ln>
            </p:spPr>
            <p:txBody>
              <a:bodyPr/>
              <a:lstStyle/>
              <a:p>
                <a:r>
                  <a:rPr lang="en-US">
                    <a:noFill/>
                  </a:rPr>
                  <a:t> </a:t>
                </a:r>
              </a:p>
            </p:txBody>
          </p:sp>
        </mc:Fallback>
      </mc:AlternateContent>
      <p:sp>
        <p:nvSpPr>
          <p:cNvPr id="7" name="Rectangle 6"/>
          <p:cNvSpPr/>
          <p:nvPr/>
        </p:nvSpPr>
        <p:spPr>
          <a:xfrm>
            <a:off x="342900" y="1879600"/>
            <a:ext cx="11645900" cy="546099"/>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t>DFS discovery</a:t>
            </a:r>
          </a:p>
        </p:txBody>
      </p:sp>
    </p:spTree>
    <p:extLst>
      <p:ext uri="{BB962C8B-B14F-4D97-AF65-F5344CB8AC3E}">
        <p14:creationId xmlns:p14="http://schemas.microsoft.com/office/powerpoint/2010/main" val="792538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9D1CC-ADDF-4892-A796-B9138698900F}"/>
              </a:ext>
            </a:extLst>
          </p:cNvPr>
          <p:cNvSpPr>
            <a:spLocks noGrp="1"/>
          </p:cNvSpPr>
          <p:nvPr>
            <p:ph type="title"/>
          </p:nvPr>
        </p:nvSpPr>
        <p:spPr/>
        <p:txBody>
          <a:bodyPr/>
          <a:lstStyle/>
          <a:p>
            <a:r>
              <a:rPr lang="en-US" dirty="0"/>
              <a:t>BFS/DFS caveats and cautions</a:t>
            </a:r>
          </a:p>
        </p:txBody>
      </p:sp>
      <p:sp>
        <p:nvSpPr>
          <p:cNvPr id="3" name="Content Placeholder 2">
            <a:extLst>
              <a:ext uri="{FF2B5EF4-FFF2-40B4-BE49-F238E27FC236}">
                <a16:creationId xmlns:a16="http://schemas.microsoft.com/office/drawing/2014/main" id="{362443AB-8707-488C-AFF8-642BE3C9D99E}"/>
              </a:ext>
            </a:extLst>
          </p:cNvPr>
          <p:cNvSpPr>
            <a:spLocks noGrp="1"/>
          </p:cNvSpPr>
          <p:nvPr>
            <p:ph idx="1"/>
          </p:nvPr>
        </p:nvSpPr>
        <p:spPr/>
        <p:txBody>
          <a:bodyPr/>
          <a:lstStyle/>
          <a:p>
            <a:r>
              <a:rPr lang="en-US" dirty="0"/>
              <a:t>Edge classifications are different for directed graphs and undirected graphs.</a:t>
            </a:r>
          </a:p>
          <a:p>
            <a:endParaRPr lang="en-US" dirty="0"/>
          </a:p>
          <a:p>
            <a:r>
              <a:rPr lang="en-US" dirty="0"/>
              <a:t>DFS in undirected graphs don’t have cross edges.</a:t>
            </a:r>
          </a:p>
          <a:p>
            <a:r>
              <a:rPr lang="en-US" dirty="0"/>
              <a:t>BFS in directed graphs can have edges skipping levels (only as back edges, skipping levels up though!)</a:t>
            </a:r>
          </a:p>
          <a:p>
            <a:endParaRPr lang="en-US" dirty="0"/>
          </a:p>
          <a:p>
            <a:endParaRPr lang="en-US" dirty="0"/>
          </a:p>
        </p:txBody>
      </p:sp>
    </p:spTree>
    <p:extLst>
      <p:ext uri="{BB962C8B-B14F-4D97-AF65-F5344CB8AC3E}">
        <p14:creationId xmlns:p14="http://schemas.microsoft.com/office/powerpoint/2010/main" val="109048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FDE96-D261-4BCE-913F-AED3FF89685B}"/>
              </a:ext>
            </a:extLst>
          </p:cNvPr>
          <p:cNvSpPr>
            <a:spLocks noGrp="1"/>
          </p:cNvSpPr>
          <p:nvPr>
            <p:ph type="title"/>
          </p:nvPr>
        </p:nvSpPr>
        <p:spPr/>
        <p:txBody>
          <a:bodyPr/>
          <a:lstStyle/>
          <a:p>
            <a:r>
              <a:rPr lang="en-US" dirty="0"/>
              <a:t>Summary – Graph Search Applications</a:t>
            </a:r>
          </a:p>
        </p:txBody>
      </p:sp>
      <p:sp>
        <p:nvSpPr>
          <p:cNvPr id="4" name="Text Placeholder 3">
            <a:extLst>
              <a:ext uri="{FF2B5EF4-FFF2-40B4-BE49-F238E27FC236}">
                <a16:creationId xmlns:a16="http://schemas.microsoft.com/office/drawing/2014/main" id="{A00F8131-FC47-44FC-8621-4360CAD0DE14}"/>
              </a:ext>
            </a:extLst>
          </p:cNvPr>
          <p:cNvSpPr>
            <a:spLocks noGrp="1"/>
          </p:cNvSpPr>
          <p:nvPr>
            <p:ph type="body" idx="1"/>
          </p:nvPr>
        </p:nvSpPr>
        <p:spPr/>
        <p:txBody>
          <a:bodyPr/>
          <a:lstStyle/>
          <a:p>
            <a:r>
              <a:rPr lang="en-US" dirty="0"/>
              <a:t>BFS</a:t>
            </a:r>
          </a:p>
        </p:txBody>
      </p:sp>
      <p:sp>
        <p:nvSpPr>
          <p:cNvPr id="5" name="Content Placeholder 4">
            <a:extLst>
              <a:ext uri="{FF2B5EF4-FFF2-40B4-BE49-F238E27FC236}">
                <a16:creationId xmlns:a16="http://schemas.microsoft.com/office/drawing/2014/main" id="{130C76A6-6A9A-449E-96B0-BB08EBD7B20B}"/>
              </a:ext>
            </a:extLst>
          </p:cNvPr>
          <p:cNvSpPr>
            <a:spLocks noGrp="1"/>
          </p:cNvSpPr>
          <p:nvPr>
            <p:ph sz="half" idx="13"/>
          </p:nvPr>
        </p:nvSpPr>
        <p:spPr>
          <a:xfrm>
            <a:off x="584218" y="2096447"/>
            <a:ext cx="5397689" cy="2405704"/>
          </a:xfrm>
        </p:spPr>
        <p:txBody>
          <a:bodyPr/>
          <a:lstStyle/>
          <a:p>
            <a:r>
              <a:rPr lang="en-US" dirty="0"/>
              <a:t>Shortest Paths (unweighted) graphs)</a:t>
            </a:r>
          </a:p>
          <a:p>
            <a:endParaRPr lang="en-US" dirty="0"/>
          </a:p>
          <a:p>
            <a:endParaRPr lang="en-US" dirty="0"/>
          </a:p>
        </p:txBody>
      </p:sp>
      <p:sp>
        <p:nvSpPr>
          <p:cNvPr id="6" name="Text Placeholder 5">
            <a:extLst>
              <a:ext uri="{FF2B5EF4-FFF2-40B4-BE49-F238E27FC236}">
                <a16:creationId xmlns:a16="http://schemas.microsoft.com/office/drawing/2014/main" id="{904B658D-DF9E-44CF-BD18-735A841A2917}"/>
              </a:ext>
            </a:extLst>
          </p:cNvPr>
          <p:cNvSpPr>
            <a:spLocks noGrp="1"/>
          </p:cNvSpPr>
          <p:nvPr>
            <p:ph type="body" idx="14"/>
          </p:nvPr>
        </p:nvSpPr>
        <p:spPr/>
        <p:txBody>
          <a:bodyPr/>
          <a:lstStyle/>
          <a:p>
            <a:r>
              <a:rPr lang="en-US" dirty="0" err="1"/>
              <a:t>dfs</a:t>
            </a:r>
            <a:endParaRPr lang="en-US" dirty="0"/>
          </a:p>
        </p:txBody>
      </p:sp>
      <p:sp>
        <p:nvSpPr>
          <p:cNvPr id="7" name="Content Placeholder 6">
            <a:extLst>
              <a:ext uri="{FF2B5EF4-FFF2-40B4-BE49-F238E27FC236}">
                <a16:creationId xmlns:a16="http://schemas.microsoft.com/office/drawing/2014/main" id="{723FC083-B0BB-47CC-85DE-E485B1AA1402}"/>
              </a:ext>
            </a:extLst>
          </p:cNvPr>
          <p:cNvSpPr>
            <a:spLocks noGrp="1"/>
          </p:cNvSpPr>
          <p:nvPr>
            <p:ph sz="half" idx="15"/>
          </p:nvPr>
        </p:nvSpPr>
        <p:spPr>
          <a:xfrm>
            <a:off x="6364809" y="2096447"/>
            <a:ext cx="5397689" cy="2323154"/>
          </a:xfrm>
        </p:spPr>
        <p:txBody>
          <a:bodyPr/>
          <a:lstStyle/>
          <a:p>
            <a:r>
              <a:rPr lang="en-US" dirty="0"/>
              <a:t>Cycle detection (directed graphs)</a:t>
            </a:r>
          </a:p>
          <a:p>
            <a:r>
              <a:rPr lang="en-US" dirty="0"/>
              <a:t>Topological sort</a:t>
            </a:r>
          </a:p>
          <a:p>
            <a:r>
              <a:rPr lang="en-US" dirty="0"/>
              <a:t>Strongly connected components</a:t>
            </a:r>
          </a:p>
          <a:p>
            <a:r>
              <a:rPr lang="en-US" dirty="0"/>
              <a:t>Cut edges (on homework)</a:t>
            </a:r>
          </a:p>
        </p:txBody>
      </p:sp>
      <p:sp>
        <p:nvSpPr>
          <p:cNvPr id="8" name="TextBox 7">
            <a:extLst>
              <a:ext uri="{FF2B5EF4-FFF2-40B4-BE49-F238E27FC236}">
                <a16:creationId xmlns:a16="http://schemas.microsoft.com/office/drawing/2014/main" id="{D32618F9-BA92-4977-9068-CD1C900FEF67}"/>
              </a:ext>
            </a:extLst>
          </p:cNvPr>
          <p:cNvSpPr txBox="1"/>
          <p:nvPr/>
        </p:nvSpPr>
        <p:spPr>
          <a:xfrm>
            <a:off x="2076450" y="4502151"/>
            <a:ext cx="5911850" cy="1384995"/>
          </a:xfrm>
          <a:prstGeom prst="rect">
            <a:avLst/>
          </a:prstGeom>
          <a:noFill/>
        </p:spPr>
        <p:txBody>
          <a:bodyPr wrap="square" rtlCol="0">
            <a:spAutoFit/>
          </a:bodyPr>
          <a:lstStyle/>
          <a:p>
            <a:r>
              <a:rPr lang="en-US" sz="2800" dirty="0">
                <a:solidFill>
                  <a:schemeClr val="accent3"/>
                </a:solidFill>
                <a:latin typeface="Segoe UI Semilight" panose="020B0402040204020203" pitchFamily="34" charset="0"/>
                <a:cs typeface="Segoe UI Semilight" panose="020B0402040204020203" pitchFamily="34" charset="0"/>
              </a:rPr>
              <a:t>EITHER</a:t>
            </a:r>
          </a:p>
          <a:p>
            <a:r>
              <a:rPr lang="en-US" sz="2800" dirty="0">
                <a:latin typeface="Segoe UI Semilight" panose="020B0402040204020203" pitchFamily="34" charset="0"/>
                <a:cs typeface="Segoe UI Semilight" panose="020B0402040204020203" pitchFamily="34" charset="0"/>
              </a:rPr>
              <a:t>2-coloring</a:t>
            </a:r>
          </a:p>
          <a:p>
            <a:r>
              <a:rPr lang="en-US" sz="2800" dirty="0">
                <a:latin typeface="Segoe UI Semilight" panose="020B0402040204020203" pitchFamily="34" charset="0"/>
                <a:cs typeface="Segoe UI Semilight" panose="020B0402040204020203" pitchFamily="34" charset="0"/>
              </a:rPr>
              <a:t>Connected components (undirected)</a:t>
            </a:r>
          </a:p>
        </p:txBody>
      </p:sp>
      <p:sp>
        <p:nvSpPr>
          <p:cNvPr id="9" name="TextBox 8">
            <a:extLst>
              <a:ext uri="{FF2B5EF4-FFF2-40B4-BE49-F238E27FC236}">
                <a16:creationId xmlns:a16="http://schemas.microsoft.com/office/drawing/2014/main" id="{C8879409-2045-41D3-A86E-A69B6BEF653C}"/>
              </a:ext>
            </a:extLst>
          </p:cNvPr>
          <p:cNvSpPr txBox="1"/>
          <p:nvPr/>
        </p:nvSpPr>
        <p:spPr>
          <a:xfrm>
            <a:off x="1030809" y="5887146"/>
            <a:ext cx="3028950" cy="830997"/>
          </a:xfrm>
          <a:prstGeom prst="rect">
            <a:avLst/>
          </a:prstGeom>
          <a:noFill/>
          <a:ln w="38100">
            <a:solidFill>
              <a:schemeClr val="accent4"/>
            </a:solidFill>
          </a:ln>
        </p:spPr>
        <p:txBody>
          <a:bodyPr wrap="square" rtlCol="0">
            <a:spAutoFit/>
          </a:bodyPr>
          <a:lstStyle/>
          <a:p>
            <a:r>
              <a:rPr lang="en-US" sz="2400" dirty="0">
                <a:latin typeface="Segoe UI Semilight" panose="020B0402040204020203" pitchFamily="34" charset="0"/>
                <a:cs typeface="Segoe UI Semilight" panose="020B0402040204020203" pitchFamily="34" charset="0"/>
              </a:rPr>
              <a:t>Usually use BFS – easier to understand.</a:t>
            </a:r>
          </a:p>
        </p:txBody>
      </p:sp>
    </p:spTree>
    <p:extLst>
      <p:ext uri="{BB962C8B-B14F-4D97-AF65-F5344CB8AC3E}">
        <p14:creationId xmlns:p14="http://schemas.microsoft.com/office/powerpoint/2010/main" val="1560706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FF46A-6ADC-4529-897F-30F02C49D4FB}"/>
              </a:ext>
            </a:extLst>
          </p:cNvPr>
          <p:cNvSpPr>
            <a:spLocks noGrp="1"/>
          </p:cNvSpPr>
          <p:nvPr>
            <p:ph type="title"/>
          </p:nvPr>
        </p:nvSpPr>
        <p:spPr/>
        <p:txBody>
          <a:bodyPr>
            <a:normAutofit fontScale="90000"/>
          </a:bodyPr>
          <a:lstStyle/>
          <a:p>
            <a:r>
              <a:rPr lang="en-US" dirty="0"/>
              <a:t>Designing New Algorithms on Directed Graphs</a:t>
            </a:r>
          </a:p>
        </p:txBody>
      </p:sp>
      <p:sp>
        <p:nvSpPr>
          <p:cNvPr id="3" name="Content Placeholder 2">
            <a:extLst>
              <a:ext uri="{FF2B5EF4-FFF2-40B4-BE49-F238E27FC236}">
                <a16:creationId xmlns:a16="http://schemas.microsoft.com/office/drawing/2014/main" id="{CDD7CD12-FC8C-4F83-83D2-4B099CF40365}"/>
              </a:ext>
            </a:extLst>
          </p:cNvPr>
          <p:cNvSpPr>
            <a:spLocks noGrp="1"/>
          </p:cNvSpPr>
          <p:nvPr>
            <p:ph idx="1"/>
          </p:nvPr>
        </p:nvSpPr>
        <p:spPr/>
        <p:txBody>
          <a:bodyPr/>
          <a:lstStyle/>
          <a:p>
            <a:r>
              <a:rPr lang="en-US" dirty="0"/>
              <a:t>In 373 you learned some applications of depth first search:</a:t>
            </a:r>
          </a:p>
          <a:p>
            <a:endParaRPr lang="en-US" dirty="0"/>
          </a:p>
          <a:p>
            <a:r>
              <a:rPr lang="en-US" dirty="0"/>
              <a:t>Finding Strongly Connected Components</a:t>
            </a:r>
          </a:p>
          <a:p>
            <a:r>
              <a:rPr lang="en-US" dirty="0"/>
              <a:t>Finding a Topological Sort of a DAG</a:t>
            </a:r>
          </a:p>
          <a:p>
            <a:endParaRPr lang="en-US" dirty="0"/>
          </a:p>
          <a:p>
            <a:r>
              <a:rPr lang="en-US" dirty="0"/>
              <a:t>We’ll briefly review what these do, but won’t go into details. </a:t>
            </a:r>
          </a:p>
          <a:p>
            <a:endParaRPr lang="en-US" dirty="0"/>
          </a:p>
        </p:txBody>
      </p:sp>
    </p:spTree>
    <p:extLst>
      <p:ext uri="{BB962C8B-B14F-4D97-AF65-F5344CB8AC3E}">
        <p14:creationId xmlns:p14="http://schemas.microsoft.com/office/powerpoint/2010/main" val="1329090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Your turn: Find Strongly Connected Components</a:t>
            </a:r>
          </a:p>
        </p:txBody>
      </p:sp>
      <p:grpSp>
        <p:nvGrpSpPr>
          <p:cNvPr id="3" name="Group 2">
            <a:extLst>
              <a:ext uri="{FF2B5EF4-FFF2-40B4-BE49-F238E27FC236}">
                <a16:creationId xmlns:a16="http://schemas.microsoft.com/office/drawing/2014/main" id="{615E97BE-55FA-4EF1-958A-48484C14CA58}"/>
              </a:ext>
            </a:extLst>
          </p:cNvPr>
          <p:cNvGrpSpPr/>
          <p:nvPr/>
        </p:nvGrpSpPr>
        <p:grpSpPr>
          <a:xfrm>
            <a:off x="1406377" y="2502664"/>
            <a:ext cx="6510474" cy="1375698"/>
            <a:chOff x="1286456" y="3769632"/>
            <a:chExt cx="6510474" cy="1375698"/>
          </a:xfrm>
        </p:grpSpPr>
        <p:sp>
          <p:nvSpPr>
            <p:cNvPr id="10" name="Oval 9"/>
            <p:cNvSpPr/>
            <p:nvPr/>
          </p:nvSpPr>
          <p:spPr>
            <a:xfrm>
              <a:off x="4353468" y="3774897"/>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11" name="Oval 10"/>
            <p:cNvSpPr/>
            <p:nvPr/>
          </p:nvSpPr>
          <p:spPr>
            <a:xfrm>
              <a:off x="3635381" y="4562025"/>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12" name="Oval 11"/>
            <p:cNvSpPr/>
            <p:nvPr/>
          </p:nvSpPr>
          <p:spPr>
            <a:xfrm>
              <a:off x="4998719" y="4562025"/>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cxnSp>
          <p:nvCxnSpPr>
            <p:cNvPr id="13" name="Straight Arrow Connector 12"/>
            <p:cNvCxnSpPr>
              <a:stCxn id="11" idx="7"/>
              <a:endCxn id="10" idx="3"/>
            </p:cNvCxnSpPr>
            <p:nvPr/>
          </p:nvCxnSpPr>
          <p:spPr>
            <a:xfrm flipV="1">
              <a:off x="4056056" y="4186590"/>
              <a:ext cx="369588" cy="44607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5"/>
              <a:endCxn id="12" idx="0"/>
            </p:cNvCxnSpPr>
            <p:nvPr/>
          </p:nvCxnSpPr>
          <p:spPr>
            <a:xfrm>
              <a:off x="4774143" y="4186590"/>
              <a:ext cx="471002" cy="3754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0" idx="4"/>
              <a:endCxn id="11" idx="6"/>
            </p:cNvCxnSpPr>
            <p:nvPr/>
          </p:nvCxnSpPr>
          <p:spPr>
            <a:xfrm flipH="1">
              <a:off x="4128232" y="4257225"/>
              <a:ext cx="471662" cy="54596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2759373" y="377138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17" name="Oval 16"/>
            <p:cNvSpPr/>
            <p:nvPr/>
          </p:nvSpPr>
          <p:spPr>
            <a:xfrm>
              <a:off x="5896576" y="377898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cxnSp>
          <p:nvCxnSpPr>
            <p:cNvPr id="18" name="Straight Arrow Connector 17"/>
            <p:cNvCxnSpPr>
              <a:stCxn id="16" idx="6"/>
              <a:endCxn id="10" idx="2"/>
            </p:cNvCxnSpPr>
            <p:nvPr/>
          </p:nvCxnSpPr>
          <p:spPr>
            <a:xfrm>
              <a:off x="3252224" y="4012546"/>
              <a:ext cx="1101244" cy="351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7"/>
              <a:endCxn id="17" idx="3"/>
            </p:cNvCxnSpPr>
            <p:nvPr/>
          </p:nvCxnSpPr>
          <p:spPr>
            <a:xfrm flipV="1">
              <a:off x="5419394" y="4190675"/>
              <a:ext cx="549358" cy="4419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7" idx="2"/>
              <a:endCxn id="10" idx="6"/>
            </p:cNvCxnSpPr>
            <p:nvPr/>
          </p:nvCxnSpPr>
          <p:spPr>
            <a:xfrm flipH="1" flipV="1">
              <a:off x="4846319" y="4016061"/>
              <a:ext cx="1050257" cy="40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1286456" y="377138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cxnSp>
          <p:nvCxnSpPr>
            <p:cNvPr id="23" name="Straight Arrow Connector 22"/>
            <p:cNvCxnSpPr>
              <a:stCxn id="22" idx="6"/>
              <a:endCxn id="16" idx="2"/>
            </p:cNvCxnSpPr>
            <p:nvPr/>
          </p:nvCxnSpPr>
          <p:spPr>
            <a:xfrm>
              <a:off x="1779307" y="4012546"/>
              <a:ext cx="980066"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7304079" y="376963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K</a:t>
              </a:r>
            </a:p>
          </p:txBody>
        </p:sp>
        <p:cxnSp>
          <p:nvCxnSpPr>
            <p:cNvPr id="29" name="Straight Arrow Connector 28"/>
            <p:cNvCxnSpPr>
              <a:stCxn id="17" idx="6"/>
              <a:endCxn id="28" idx="2"/>
            </p:cNvCxnSpPr>
            <p:nvPr/>
          </p:nvCxnSpPr>
          <p:spPr>
            <a:xfrm flipV="1">
              <a:off x="6389427" y="4010796"/>
              <a:ext cx="914652" cy="935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6785275" y="466300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a:t>
              </a:r>
            </a:p>
          </p:txBody>
        </p:sp>
        <p:cxnSp>
          <p:nvCxnSpPr>
            <p:cNvPr id="33" name="Straight Arrow Connector 32"/>
            <p:cNvCxnSpPr>
              <a:stCxn id="12" idx="6"/>
              <a:endCxn id="32" idx="2"/>
            </p:cNvCxnSpPr>
            <p:nvPr/>
          </p:nvCxnSpPr>
          <p:spPr>
            <a:xfrm>
              <a:off x="5491570" y="4803189"/>
              <a:ext cx="1293705" cy="10097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8" idx="4"/>
              <a:endCxn id="32" idx="7"/>
            </p:cNvCxnSpPr>
            <p:nvPr/>
          </p:nvCxnSpPr>
          <p:spPr>
            <a:xfrm flipH="1">
              <a:off x="7205950" y="4251960"/>
              <a:ext cx="344555" cy="48167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2" idx="0"/>
              <a:endCxn id="28" idx="3"/>
            </p:cNvCxnSpPr>
            <p:nvPr/>
          </p:nvCxnSpPr>
          <p:spPr>
            <a:xfrm flipV="1">
              <a:off x="7031701" y="4181325"/>
              <a:ext cx="344554" cy="48167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44" name="TextBox 43"/>
          <p:cNvSpPr txBox="1"/>
          <p:nvPr/>
        </p:nvSpPr>
        <p:spPr>
          <a:xfrm>
            <a:off x="1247797" y="4589432"/>
            <a:ext cx="9457509" cy="430887"/>
          </a:xfrm>
          <a:prstGeom prst="rect">
            <a:avLst/>
          </a:prstGeom>
          <a:noFill/>
        </p:spPr>
        <p:txBody>
          <a:bodyPr wrap="square" rtlCol="0">
            <a:spAutoFit/>
          </a:bodyPr>
          <a:lstStyle/>
          <a:p>
            <a:r>
              <a:rPr lang="en-US" sz="2200" dirty="0"/>
              <a:t>{A}, {B}, {C,D,E,F}, {J,K}</a:t>
            </a:r>
          </a:p>
        </p:txBody>
      </p:sp>
      <p:sp>
        <p:nvSpPr>
          <p:cNvPr id="9" name="Rectangle 8">
            <a:extLst>
              <a:ext uri="{FF2B5EF4-FFF2-40B4-BE49-F238E27FC236}">
                <a16:creationId xmlns:a16="http://schemas.microsoft.com/office/drawing/2014/main" id="{7477806C-71E4-7E43-A42E-0545F39548C3}"/>
              </a:ext>
            </a:extLst>
          </p:cNvPr>
          <p:cNvSpPr/>
          <p:nvPr/>
        </p:nvSpPr>
        <p:spPr>
          <a:xfrm>
            <a:off x="1247797" y="2294759"/>
            <a:ext cx="827665" cy="898137"/>
          </a:xfrm>
          <a:prstGeom prst="rect">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933A70A-5ED8-A040-94B6-28D6FF0BC4B8}"/>
              </a:ext>
            </a:extLst>
          </p:cNvPr>
          <p:cNvSpPr/>
          <p:nvPr/>
        </p:nvSpPr>
        <p:spPr>
          <a:xfrm>
            <a:off x="2690217" y="2294759"/>
            <a:ext cx="827665" cy="898137"/>
          </a:xfrm>
          <a:prstGeom prst="rect">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509088B-F78B-0342-9200-7E407691AB22}"/>
              </a:ext>
            </a:extLst>
          </p:cNvPr>
          <p:cNvSpPr/>
          <p:nvPr/>
        </p:nvSpPr>
        <p:spPr>
          <a:xfrm>
            <a:off x="3722890" y="2294759"/>
            <a:ext cx="2909927" cy="1699012"/>
          </a:xfrm>
          <a:prstGeom prst="rect">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6E3DEF5-A267-EA4F-8843-334F00260714}"/>
              </a:ext>
            </a:extLst>
          </p:cNvPr>
          <p:cNvSpPr/>
          <p:nvPr/>
        </p:nvSpPr>
        <p:spPr>
          <a:xfrm>
            <a:off x="6800878" y="2294759"/>
            <a:ext cx="1293810" cy="1699012"/>
          </a:xfrm>
          <a:prstGeom prst="rect">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3922767" y="4557662"/>
            <a:ext cx="8072372" cy="1642815"/>
            <a:chOff x="498764" y="4764762"/>
            <a:chExt cx="8072372" cy="1387844"/>
          </a:xfrm>
        </p:grpSpPr>
        <p:sp>
          <p:nvSpPr>
            <p:cNvPr id="37" name="Rectangle 36"/>
            <p:cNvSpPr/>
            <p:nvPr/>
          </p:nvSpPr>
          <p:spPr>
            <a:xfrm>
              <a:off x="498764" y="4764762"/>
              <a:ext cx="8072372" cy="1387844"/>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p>
            <a:p>
              <a:r>
                <a:rPr lang="en-US" sz="2200" dirty="0"/>
                <a:t>A subgraph C such that every pair of vertices in C is connected via some path </a:t>
              </a:r>
              <a:r>
                <a:rPr lang="en-US" sz="2200" b="1" dirty="0"/>
                <a:t>in both directions, </a:t>
              </a:r>
              <a:r>
                <a:rPr lang="en-US" sz="2200" dirty="0"/>
                <a:t>and there is no other vertex which is connected to every vertex of C in both directions.</a:t>
              </a:r>
            </a:p>
          </p:txBody>
        </p:sp>
        <p:sp>
          <p:nvSpPr>
            <p:cNvPr id="38" name="Rectangle 37"/>
            <p:cNvSpPr/>
            <p:nvPr/>
          </p:nvSpPr>
          <p:spPr>
            <a:xfrm>
              <a:off x="498764" y="4764762"/>
              <a:ext cx="8072372" cy="41727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t>Strongly Connected Component</a:t>
              </a:r>
            </a:p>
          </p:txBody>
        </p:sp>
      </p:grpSp>
    </p:spTree>
    <p:extLst>
      <p:ext uri="{BB962C8B-B14F-4D97-AF65-F5344CB8AC3E}">
        <p14:creationId xmlns:p14="http://schemas.microsoft.com/office/powerpoint/2010/main" val="195133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9" grpId="0" animBg="1"/>
      <p:bldP spid="30" grpId="0" animBg="1"/>
      <p:bldP spid="31"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1: Ordering Dependencies	</a:t>
            </a:r>
          </a:p>
        </p:txBody>
      </p:sp>
      <p:sp>
        <p:nvSpPr>
          <p:cNvPr id="3" name="Content Placeholder 2"/>
          <p:cNvSpPr>
            <a:spLocks noGrp="1"/>
          </p:cNvSpPr>
          <p:nvPr>
            <p:ph idx="1"/>
          </p:nvPr>
        </p:nvSpPr>
        <p:spPr>
          <a:xfrm>
            <a:off x="575240" y="1463857"/>
            <a:ext cx="11187258" cy="1433133"/>
          </a:xfrm>
        </p:spPr>
        <p:txBody>
          <a:bodyPr>
            <a:normAutofit fontScale="92500" lnSpcReduction="20000"/>
          </a:bodyPr>
          <a:lstStyle/>
          <a:p>
            <a:r>
              <a:rPr lang="en-US" dirty="0"/>
              <a:t>Given a directed graph G, where we have an edge from u to v if u must happen before v.</a:t>
            </a:r>
          </a:p>
          <a:p>
            <a:r>
              <a:rPr lang="en-US" dirty="0"/>
              <a:t>We can only do things one at a time, can we find an order that </a:t>
            </a:r>
            <a:r>
              <a:rPr lang="en-US" b="1" dirty="0"/>
              <a:t>respects dependencies</a:t>
            </a:r>
            <a:r>
              <a:rPr lang="en-US" dirty="0"/>
              <a:t>?</a:t>
            </a:r>
          </a:p>
        </p:txBody>
      </p:sp>
      <p:sp>
        <p:nvSpPr>
          <p:cNvPr id="6" name="Rectangle 5"/>
          <p:cNvSpPr/>
          <p:nvPr/>
        </p:nvSpPr>
        <p:spPr>
          <a:xfrm>
            <a:off x="575239" y="2896990"/>
            <a:ext cx="8072372" cy="148590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p>
          <a:p>
            <a:r>
              <a:rPr lang="en-US" sz="2200" b="1" dirty="0"/>
              <a:t>Given: </a:t>
            </a:r>
            <a:r>
              <a:rPr lang="en-US" sz="2200" dirty="0"/>
              <a:t>a directed graph G</a:t>
            </a:r>
          </a:p>
          <a:p>
            <a:r>
              <a:rPr lang="en-US" sz="2200" b="1" dirty="0"/>
              <a:t>Find: </a:t>
            </a:r>
            <a:r>
              <a:rPr lang="en-US" sz="2200" dirty="0"/>
              <a:t>an ordering of the vertices so all edges go from left to right. </a:t>
            </a:r>
          </a:p>
        </p:txBody>
      </p:sp>
      <p:sp>
        <p:nvSpPr>
          <p:cNvPr id="7" name="Rectangle 6"/>
          <p:cNvSpPr/>
          <p:nvPr/>
        </p:nvSpPr>
        <p:spPr>
          <a:xfrm>
            <a:off x="575239" y="2896990"/>
            <a:ext cx="8072372"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t>Topological Sort (aka Topological Ordering)</a:t>
            </a:r>
          </a:p>
        </p:txBody>
      </p:sp>
      <p:sp>
        <p:nvSpPr>
          <p:cNvPr id="8" name="Rectangle 7"/>
          <p:cNvSpPr/>
          <p:nvPr/>
        </p:nvSpPr>
        <p:spPr>
          <a:xfrm>
            <a:off x="575238" y="4545893"/>
            <a:ext cx="11041521" cy="1107996"/>
          </a:xfrm>
          <a:prstGeom prst="rect">
            <a:avLst/>
          </a:prstGeom>
        </p:spPr>
        <p:txBody>
          <a:bodyPr wrap="square">
            <a:spAutoFit/>
          </a:bodyPr>
          <a:lstStyle/>
          <a:p>
            <a:r>
              <a:rPr lang="en-US" sz="2200" dirty="0"/>
              <a:t>Uses: </a:t>
            </a:r>
          </a:p>
          <a:p>
            <a:r>
              <a:rPr lang="en-US" sz="2200" dirty="0"/>
              <a:t>Compiling multiple files</a:t>
            </a:r>
          </a:p>
          <a:p>
            <a:r>
              <a:rPr lang="en-US" sz="2200" dirty="0"/>
              <a:t>Graduating</a:t>
            </a:r>
          </a:p>
        </p:txBody>
      </p:sp>
    </p:spTree>
    <p:extLst>
      <p:ext uri="{BB962C8B-B14F-4D97-AF65-F5344CB8AC3E}">
        <p14:creationId xmlns:p14="http://schemas.microsoft.com/office/powerpoint/2010/main" val="227841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Topological Ordering</a:t>
            </a:r>
          </a:p>
        </p:txBody>
      </p:sp>
      <p:sp>
        <p:nvSpPr>
          <p:cNvPr id="3" name="Content Placeholder 2"/>
          <p:cNvSpPr>
            <a:spLocks noGrp="1"/>
          </p:cNvSpPr>
          <p:nvPr>
            <p:ph idx="1"/>
          </p:nvPr>
        </p:nvSpPr>
        <p:spPr>
          <a:xfrm>
            <a:off x="575240" y="1463857"/>
            <a:ext cx="11187258" cy="879489"/>
          </a:xfrm>
        </p:spPr>
        <p:txBody>
          <a:bodyPr/>
          <a:lstStyle/>
          <a:p>
            <a:r>
              <a:rPr lang="en-US" dirty="0"/>
              <a:t>A course prerequisite chart and a possible topological ordering.</a:t>
            </a:r>
          </a:p>
          <a:p>
            <a:endParaRPr lang="en-US" dirty="0"/>
          </a:p>
        </p:txBody>
      </p:sp>
      <p:sp>
        <p:nvSpPr>
          <p:cNvPr id="4" name="Footer Placeholder 3"/>
          <p:cNvSpPr>
            <a:spLocks noGrp="1"/>
          </p:cNvSpPr>
          <p:nvPr>
            <p:ph type="ftr" sz="quarter" idx="11"/>
          </p:nvPr>
        </p:nvSpPr>
        <p:spPr/>
        <p:txBody>
          <a:bodyPr/>
          <a:lstStyle/>
          <a:p>
            <a:r>
              <a:rPr lang="en-US" dirty="0"/>
              <a:t>CSE 373 19 SP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16</a:t>
            </a:fld>
            <a:endParaRPr lang="en-US"/>
          </a:p>
        </p:txBody>
      </p:sp>
      <p:sp>
        <p:nvSpPr>
          <p:cNvPr id="6" name="Rectangle 5"/>
          <p:cNvSpPr/>
          <p:nvPr/>
        </p:nvSpPr>
        <p:spPr>
          <a:xfrm>
            <a:off x="1793105" y="2381795"/>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Math 126</a:t>
            </a:r>
          </a:p>
        </p:txBody>
      </p:sp>
      <p:sp>
        <p:nvSpPr>
          <p:cNvPr id="7" name="Rectangle 6"/>
          <p:cNvSpPr/>
          <p:nvPr/>
        </p:nvSpPr>
        <p:spPr>
          <a:xfrm>
            <a:off x="1793105" y="3216947"/>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142</a:t>
            </a:r>
          </a:p>
        </p:txBody>
      </p:sp>
      <p:sp>
        <p:nvSpPr>
          <p:cNvPr id="8" name="Rectangle 7"/>
          <p:cNvSpPr/>
          <p:nvPr/>
        </p:nvSpPr>
        <p:spPr>
          <a:xfrm>
            <a:off x="3754203" y="2774216"/>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143</a:t>
            </a:r>
          </a:p>
        </p:txBody>
      </p:sp>
      <p:sp>
        <p:nvSpPr>
          <p:cNvPr id="9" name="Rectangle 8"/>
          <p:cNvSpPr/>
          <p:nvPr/>
        </p:nvSpPr>
        <p:spPr>
          <a:xfrm>
            <a:off x="5845932" y="3454600"/>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373</a:t>
            </a:r>
          </a:p>
        </p:txBody>
      </p:sp>
      <p:sp>
        <p:nvSpPr>
          <p:cNvPr id="10" name="Rectangle 9"/>
          <p:cNvSpPr/>
          <p:nvPr/>
        </p:nvSpPr>
        <p:spPr>
          <a:xfrm>
            <a:off x="5880554" y="2279301"/>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374</a:t>
            </a:r>
          </a:p>
        </p:txBody>
      </p:sp>
      <p:sp>
        <p:nvSpPr>
          <p:cNvPr id="11" name="Rectangle 10"/>
          <p:cNvSpPr/>
          <p:nvPr/>
        </p:nvSpPr>
        <p:spPr>
          <a:xfrm>
            <a:off x="8180392" y="3965153"/>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417</a:t>
            </a:r>
          </a:p>
        </p:txBody>
      </p:sp>
      <p:cxnSp>
        <p:nvCxnSpPr>
          <p:cNvPr id="12" name="Straight Arrow Connector 11"/>
          <p:cNvCxnSpPr>
            <a:stCxn id="6" idx="3"/>
            <a:endCxn id="8" idx="1"/>
          </p:cNvCxnSpPr>
          <p:nvPr/>
        </p:nvCxnSpPr>
        <p:spPr>
          <a:xfrm>
            <a:off x="3182993" y="2592107"/>
            <a:ext cx="571210" cy="39242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3"/>
            <a:endCxn id="8" idx="1"/>
          </p:cNvCxnSpPr>
          <p:nvPr/>
        </p:nvCxnSpPr>
        <p:spPr>
          <a:xfrm flipV="1">
            <a:off x="3182993" y="2984528"/>
            <a:ext cx="571210" cy="44273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8" idx="3"/>
            <a:endCxn id="10" idx="1"/>
          </p:cNvCxnSpPr>
          <p:nvPr/>
        </p:nvCxnSpPr>
        <p:spPr>
          <a:xfrm flipV="1">
            <a:off x="5144091" y="2489613"/>
            <a:ext cx="736463" cy="49491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3"/>
            <a:endCxn id="9" idx="1"/>
          </p:cNvCxnSpPr>
          <p:nvPr/>
        </p:nvCxnSpPr>
        <p:spPr>
          <a:xfrm>
            <a:off x="5144091" y="2984528"/>
            <a:ext cx="701841" cy="68038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3"/>
            <a:endCxn id="11" idx="1"/>
          </p:cNvCxnSpPr>
          <p:nvPr/>
        </p:nvCxnSpPr>
        <p:spPr>
          <a:xfrm>
            <a:off x="7235820" y="3664912"/>
            <a:ext cx="944572" cy="510553"/>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207455" y="5540401"/>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Math 126</a:t>
            </a:r>
          </a:p>
        </p:txBody>
      </p:sp>
      <p:sp>
        <p:nvSpPr>
          <p:cNvPr id="18" name="Rectangle 17"/>
          <p:cNvSpPr/>
          <p:nvPr/>
        </p:nvSpPr>
        <p:spPr>
          <a:xfrm>
            <a:off x="2942640" y="5540401"/>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142</a:t>
            </a:r>
          </a:p>
        </p:txBody>
      </p:sp>
      <p:sp>
        <p:nvSpPr>
          <p:cNvPr id="19" name="Rectangle 18"/>
          <p:cNvSpPr/>
          <p:nvPr/>
        </p:nvSpPr>
        <p:spPr>
          <a:xfrm>
            <a:off x="4766575" y="5540401"/>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143</a:t>
            </a:r>
          </a:p>
        </p:txBody>
      </p:sp>
      <p:sp>
        <p:nvSpPr>
          <p:cNvPr id="20" name="Rectangle 19"/>
          <p:cNvSpPr/>
          <p:nvPr/>
        </p:nvSpPr>
        <p:spPr>
          <a:xfrm>
            <a:off x="6536620" y="5547508"/>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373</a:t>
            </a:r>
          </a:p>
        </p:txBody>
      </p:sp>
      <p:sp>
        <p:nvSpPr>
          <p:cNvPr id="21" name="Rectangle 20"/>
          <p:cNvSpPr/>
          <p:nvPr/>
        </p:nvSpPr>
        <p:spPr>
          <a:xfrm>
            <a:off x="8364440" y="5552576"/>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374</a:t>
            </a:r>
          </a:p>
        </p:txBody>
      </p:sp>
      <p:sp>
        <p:nvSpPr>
          <p:cNvPr id="22" name="Rectangle 21"/>
          <p:cNvSpPr/>
          <p:nvPr/>
        </p:nvSpPr>
        <p:spPr>
          <a:xfrm>
            <a:off x="10171661" y="5540401"/>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417</a:t>
            </a:r>
          </a:p>
        </p:txBody>
      </p:sp>
      <p:cxnSp>
        <p:nvCxnSpPr>
          <p:cNvPr id="25" name="Curved Connector 24"/>
          <p:cNvCxnSpPr>
            <a:stCxn id="17" idx="2"/>
            <a:endCxn id="19" idx="2"/>
          </p:cNvCxnSpPr>
          <p:nvPr/>
        </p:nvCxnSpPr>
        <p:spPr>
          <a:xfrm rot="16200000" flipH="1">
            <a:off x="3681959" y="4181465"/>
            <a:ext cx="12700" cy="3559120"/>
          </a:xfrm>
          <a:prstGeom prst="curvedConnector3">
            <a:avLst>
              <a:gd name="adj1" fmla="val 1800000"/>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p:cNvCxnSpPr>
            <a:stCxn id="18" idx="0"/>
            <a:endCxn id="19" idx="0"/>
          </p:cNvCxnSpPr>
          <p:nvPr/>
        </p:nvCxnSpPr>
        <p:spPr>
          <a:xfrm rot="5400000" flipH="1" flipV="1">
            <a:off x="4549551" y="4628434"/>
            <a:ext cx="12700" cy="1823935"/>
          </a:xfrm>
          <a:prstGeom prst="curvedConnector3">
            <a:avLst>
              <a:gd name="adj1" fmla="val 1800000"/>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Curved Connector 32"/>
          <p:cNvCxnSpPr>
            <a:stCxn id="19" idx="0"/>
          </p:cNvCxnSpPr>
          <p:nvPr/>
        </p:nvCxnSpPr>
        <p:spPr>
          <a:xfrm rot="16200000" flipH="1">
            <a:off x="6310883" y="4691036"/>
            <a:ext cx="20991" cy="1719721"/>
          </a:xfrm>
          <a:prstGeom prst="curvedConnector4">
            <a:avLst>
              <a:gd name="adj1" fmla="val -1089038"/>
              <a:gd name="adj2" fmla="val 9679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9" name="Curved Connector 38"/>
          <p:cNvCxnSpPr>
            <a:stCxn id="19" idx="2"/>
          </p:cNvCxnSpPr>
          <p:nvPr/>
        </p:nvCxnSpPr>
        <p:spPr>
          <a:xfrm rot="5400000" flipH="1" flipV="1">
            <a:off x="7312892" y="4081153"/>
            <a:ext cx="28498" cy="3731245"/>
          </a:xfrm>
          <a:prstGeom prst="curvedConnector4">
            <a:avLst>
              <a:gd name="adj1" fmla="val -802162"/>
              <a:gd name="adj2" fmla="val 1002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Curved Connector 47"/>
          <p:cNvCxnSpPr>
            <a:stCxn id="20" idx="0"/>
            <a:endCxn id="22" idx="0"/>
          </p:cNvCxnSpPr>
          <p:nvPr/>
        </p:nvCxnSpPr>
        <p:spPr>
          <a:xfrm rot="5400000" flipH="1" flipV="1">
            <a:off x="9045531" y="3726435"/>
            <a:ext cx="7107" cy="3635041"/>
          </a:xfrm>
          <a:prstGeom prst="curvedConnector3">
            <a:avLst>
              <a:gd name="adj1" fmla="val 533837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6062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24F5C-3F0C-412D-B347-459982363312}"/>
              </a:ext>
            </a:extLst>
          </p:cNvPr>
          <p:cNvSpPr>
            <a:spLocks noGrp="1"/>
          </p:cNvSpPr>
          <p:nvPr>
            <p:ph type="title"/>
          </p:nvPr>
        </p:nvSpPr>
        <p:spPr/>
        <p:txBody>
          <a:bodyPr/>
          <a:lstStyle/>
          <a:p>
            <a:r>
              <a:rPr lang="en-US" dirty="0"/>
              <a:t>How do these work?</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B96CEA3-E9FC-4136-8CDC-580381601C07}"/>
                  </a:ext>
                </a:extLst>
              </p:cNvPr>
              <p:cNvSpPr>
                <a:spLocks noGrp="1"/>
              </p:cNvSpPr>
              <p:nvPr>
                <p:ph idx="1"/>
              </p:nvPr>
            </p:nvSpPr>
            <p:spPr/>
            <p:txBody>
              <a:bodyPr/>
              <a:lstStyle/>
              <a:p>
                <a:r>
                  <a:rPr lang="en-US" dirty="0"/>
                  <a:t>A couple of different ways to use DFS to find strongly connected components. </a:t>
                </a:r>
              </a:p>
              <a:p>
                <a:r>
                  <a:rPr lang="en-US" sz="2400" dirty="0"/>
                  <a:t>Wikipedia has the details. </a:t>
                </a:r>
              </a:p>
              <a:p>
                <a:r>
                  <a:rPr lang="en-US" sz="2400" dirty="0"/>
                  <a:t>High level: need to keep track of “highest point” in DFS tree you can reach back up to. Similar idea on undirected graphs on HW2. </a:t>
                </a:r>
                <a:endParaRPr lang="en-US" dirty="0"/>
              </a:p>
              <a:p>
                <a:r>
                  <a:rPr lang="en-US" dirty="0"/>
                  <a:t>Topological sort</a:t>
                </a:r>
              </a:p>
              <a:p>
                <a:r>
                  <a:rPr lang="en-US" sz="2400" dirty="0"/>
                  <a:t>You saw an algorithm in 373</a:t>
                </a:r>
              </a:p>
              <a:p>
                <a:endParaRPr lang="en-US" dirty="0"/>
              </a:p>
              <a:p>
                <a:r>
                  <a:rPr lang="en-US" dirty="0"/>
                  <a:t>Important thing: runs in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time.</a:t>
                </a:r>
              </a:p>
            </p:txBody>
          </p:sp>
        </mc:Choice>
        <mc:Fallback>
          <p:sp>
            <p:nvSpPr>
              <p:cNvPr id="3" name="Content Placeholder 2">
                <a:extLst>
                  <a:ext uri="{FF2B5EF4-FFF2-40B4-BE49-F238E27FC236}">
                    <a16:creationId xmlns:a16="http://schemas.microsoft.com/office/drawing/2014/main" id="{EB96CEA3-E9FC-4136-8CDC-580381601C07}"/>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629258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177DC-97D2-4D07-B2D6-E674C14794E4}"/>
              </a:ext>
            </a:extLst>
          </p:cNvPr>
          <p:cNvSpPr>
            <a:spLocks noGrp="1"/>
          </p:cNvSpPr>
          <p:nvPr>
            <p:ph type="title"/>
          </p:nvPr>
        </p:nvSpPr>
        <p:spPr/>
        <p:txBody>
          <a:bodyPr/>
          <a:lstStyle/>
          <a:p>
            <a:r>
              <a:rPr lang="en-US" dirty="0"/>
              <a:t>Designing new algorithms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CA829F9-4077-45F8-8256-FBF87C04A271}"/>
                  </a:ext>
                </a:extLst>
              </p:cNvPr>
              <p:cNvSpPr>
                <a:spLocks noGrp="1"/>
              </p:cNvSpPr>
              <p:nvPr>
                <p:ph idx="1"/>
              </p:nvPr>
            </p:nvSpPr>
            <p:spPr/>
            <p:txBody>
              <a:bodyPr/>
              <a:lstStyle/>
              <a:p>
                <a:r>
                  <a:rPr lang="en-US" dirty="0"/>
                  <a:t>When you need to design a new algorithm on graphs, whatever you do is probably going to take at least </a:t>
                </a:r>
                <a14:m>
                  <m:oMath xmlns:m="http://schemas.openxmlformats.org/officeDocument/2006/math">
                    <m:r>
                      <m:rPr>
                        <m:sty m:val="p"/>
                      </m:rPr>
                      <a:rPr lang="en-US" b="0" i="0" smtClean="0">
                        <a:latin typeface="Cambria Math" panose="02040503050406030204" pitchFamily="18" charset="0"/>
                      </a:rPr>
                      <m:t>Ω</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time. </a:t>
                </a:r>
              </a:p>
              <a:p>
                <a:r>
                  <a:rPr lang="en-US" dirty="0"/>
                  <a:t>So you can run any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algorithm as “preprocessing”</a:t>
                </a:r>
              </a:p>
              <a:p>
                <a:endParaRPr lang="en-US" dirty="0"/>
              </a:p>
              <a:p>
                <a:r>
                  <a:rPr lang="en-US" dirty="0"/>
                  <a:t>Finding connected components (undirected graphs)</a:t>
                </a:r>
              </a:p>
              <a:p>
                <a:r>
                  <a:rPr lang="en-US" dirty="0"/>
                  <a:t>Finding SCCs (directed graphs)</a:t>
                </a:r>
              </a:p>
              <a:p>
                <a:r>
                  <a:rPr lang="en-US" dirty="0"/>
                  <a:t>Do a topological sort (DAGs)</a:t>
                </a:r>
              </a:p>
            </p:txBody>
          </p:sp>
        </mc:Choice>
        <mc:Fallback>
          <p:sp>
            <p:nvSpPr>
              <p:cNvPr id="3" name="Content Placeholder 2">
                <a:extLst>
                  <a:ext uri="{FF2B5EF4-FFF2-40B4-BE49-F238E27FC236}">
                    <a16:creationId xmlns:a16="http://schemas.microsoft.com/office/drawing/2014/main" id="{6CA829F9-4077-45F8-8256-FBF87C04A271}"/>
                  </a:ext>
                </a:extLst>
              </p:cNvPr>
              <p:cNvSpPr>
                <a:spLocks noGrp="1" noRot="1" noChangeAspect="1" noMove="1" noResize="1" noEditPoints="1" noAdjustHandles="1" noChangeArrowheads="1" noChangeShapeType="1" noTextEdit="1"/>
              </p:cNvSpPr>
              <p:nvPr>
                <p:ph idx="1"/>
              </p:nvPr>
            </p:nvSpPr>
            <p:spPr>
              <a:blipFill>
                <a:blip r:embed="rId2"/>
                <a:stretch>
                  <a:fillRect l="-708" t="-2138" r="-1144"/>
                </a:stretch>
              </a:blipFill>
            </p:spPr>
            <p:txBody>
              <a:bodyPr/>
              <a:lstStyle/>
              <a:p>
                <a:r>
                  <a:rPr lang="en-US">
                    <a:noFill/>
                  </a:rPr>
                  <a:t> </a:t>
                </a:r>
              </a:p>
            </p:txBody>
          </p:sp>
        </mc:Fallback>
      </mc:AlternateContent>
    </p:spTree>
    <p:extLst>
      <p:ext uri="{BB962C8B-B14F-4D97-AF65-F5344CB8AC3E}">
        <p14:creationId xmlns:p14="http://schemas.microsoft.com/office/powerpoint/2010/main" val="3938007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EACBD-02C9-4FA2-A609-7E193A434713}"/>
              </a:ext>
            </a:extLst>
          </p:cNvPr>
          <p:cNvSpPr>
            <a:spLocks noGrp="1"/>
          </p:cNvSpPr>
          <p:nvPr>
            <p:ph type="title"/>
          </p:nvPr>
        </p:nvSpPr>
        <p:spPr/>
        <p:txBody>
          <a:bodyPr/>
          <a:lstStyle/>
          <a:p>
            <a:r>
              <a:rPr lang="en-US" dirty="0"/>
              <a:t>Designing New Algorithms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0B51759-7C38-48DE-B0C9-5B85CF77DB41}"/>
                  </a:ext>
                </a:extLst>
              </p:cNvPr>
              <p:cNvSpPr>
                <a:spLocks noGrp="1"/>
              </p:cNvSpPr>
              <p:nvPr>
                <p:ph idx="1"/>
              </p:nvPr>
            </p:nvSpPr>
            <p:spPr/>
            <p:txBody>
              <a:bodyPr/>
              <a:lstStyle/>
              <a:p>
                <a:r>
                  <a:rPr lang="en-US" dirty="0"/>
                  <a:t>Finding SCCs and topological sort go well together:</a:t>
                </a:r>
              </a:p>
              <a:p>
                <a:endParaRPr lang="en-US" dirty="0"/>
              </a:p>
              <a:p>
                <a:r>
                  <a:rPr lang="en-US" dirty="0"/>
                  <a:t>From a graph </a:t>
                </a:r>
                <a14:m>
                  <m:oMath xmlns:m="http://schemas.openxmlformats.org/officeDocument/2006/math">
                    <m:r>
                      <a:rPr lang="en-US" b="0" i="1" smtClean="0">
                        <a:latin typeface="Cambria Math" panose="02040503050406030204" pitchFamily="18" charset="0"/>
                      </a:rPr>
                      <m:t>𝐺</m:t>
                    </m:r>
                  </m:oMath>
                </a14:m>
                <a:r>
                  <a:rPr lang="en-US" dirty="0"/>
                  <a:t> you can define the “meta-graph”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𝐺</m:t>
                        </m:r>
                      </m:e>
                      <m:sup>
                        <m:r>
                          <a:rPr lang="en-US" b="0" i="1" smtClean="0">
                            <a:latin typeface="Cambria Math" panose="02040503050406030204" pitchFamily="18" charset="0"/>
                          </a:rPr>
                          <m:t>𝑆𝐶𝐶</m:t>
                        </m:r>
                      </m:sup>
                    </m:sSup>
                  </m:oMath>
                </a14:m>
                <a:br>
                  <a:rPr lang="en-US" dirty="0"/>
                </a:br>
                <a:r>
                  <a:rPr lang="en-US" dirty="0"/>
                  <a:t>(aka “condensation”, aka “graph of SCCs”)</a:t>
                </a:r>
              </a:p>
              <a:p>
                <a:endParaRPr lang="en-US" dirty="0"/>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𝐺</m:t>
                        </m:r>
                      </m:e>
                      <m:sup>
                        <m:r>
                          <a:rPr lang="en-US" b="0" i="1" smtClean="0">
                            <a:latin typeface="Cambria Math" panose="02040503050406030204" pitchFamily="18" charset="0"/>
                          </a:rPr>
                          <m:t>𝑆𝐶𝐶</m:t>
                        </m:r>
                      </m:sup>
                    </m:sSup>
                  </m:oMath>
                </a14:m>
                <a:r>
                  <a:rPr lang="en-US" dirty="0"/>
                  <a:t> has a vertex for every SCC of </a:t>
                </a:r>
                <a14:m>
                  <m:oMath xmlns:m="http://schemas.openxmlformats.org/officeDocument/2006/math">
                    <m:r>
                      <a:rPr lang="en-US" b="0" i="1" smtClean="0">
                        <a:latin typeface="Cambria Math" panose="02040503050406030204" pitchFamily="18" charset="0"/>
                      </a:rPr>
                      <m:t>𝐺</m:t>
                    </m:r>
                  </m:oMath>
                </a14:m>
                <a:endParaRPr lang="en-US" dirty="0"/>
              </a:p>
              <a:p>
                <a:r>
                  <a:rPr lang="en-US" dirty="0"/>
                  <a:t>There’s an edge from </a:t>
                </a:r>
                <a14:m>
                  <m:oMath xmlns:m="http://schemas.openxmlformats.org/officeDocument/2006/math">
                    <m:r>
                      <a:rPr lang="en-US" b="0" i="1" smtClean="0">
                        <a:latin typeface="Cambria Math" panose="02040503050406030204" pitchFamily="18" charset="0"/>
                      </a:rPr>
                      <m:t>𝑢</m:t>
                    </m:r>
                  </m:oMath>
                </a14:m>
                <a:r>
                  <a:rPr lang="en-US" dirty="0"/>
                  <a:t> to </a:t>
                </a:r>
                <a14:m>
                  <m:oMath xmlns:m="http://schemas.openxmlformats.org/officeDocument/2006/math">
                    <m:r>
                      <a:rPr lang="en-US" b="0" i="1" smtClean="0">
                        <a:latin typeface="Cambria Math" panose="02040503050406030204" pitchFamily="18" charset="0"/>
                      </a:rPr>
                      <m:t>𝑣</m:t>
                    </m:r>
                  </m:oMath>
                </a14:m>
                <a:r>
                  <a:rPr lang="en-US" dirty="0"/>
                  <a:t> in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𝐺</m:t>
                        </m:r>
                      </m:e>
                      <m:sup>
                        <m:r>
                          <a:rPr lang="en-US" b="0" i="1" smtClean="0">
                            <a:latin typeface="Cambria Math" panose="02040503050406030204" pitchFamily="18" charset="0"/>
                          </a:rPr>
                          <m:t>𝑆𝐶𝐶</m:t>
                        </m:r>
                      </m:sup>
                    </m:sSup>
                    <m:r>
                      <a:rPr lang="en-US" b="0" i="1" smtClean="0">
                        <a:latin typeface="Cambria Math" panose="02040503050406030204" pitchFamily="18" charset="0"/>
                      </a:rPr>
                      <m:t> </m:t>
                    </m:r>
                  </m:oMath>
                </a14:m>
                <a:r>
                  <a:rPr lang="en-US" dirty="0"/>
                  <a:t>if and only if there’s an edge in </a:t>
                </a:r>
                <a14:m>
                  <m:oMath xmlns:m="http://schemas.openxmlformats.org/officeDocument/2006/math">
                    <m:r>
                      <a:rPr lang="en-US" b="0" i="1" smtClean="0">
                        <a:latin typeface="Cambria Math" panose="02040503050406030204" pitchFamily="18" charset="0"/>
                      </a:rPr>
                      <m:t>𝐺</m:t>
                    </m:r>
                  </m:oMath>
                </a14:m>
                <a:r>
                  <a:rPr lang="en-US" dirty="0"/>
                  <a:t> from a vertex in </a:t>
                </a:r>
                <a14:m>
                  <m:oMath xmlns:m="http://schemas.openxmlformats.org/officeDocument/2006/math">
                    <m:r>
                      <a:rPr lang="en-US" b="0" i="1" smtClean="0">
                        <a:latin typeface="Cambria Math" panose="02040503050406030204" pitchFamily="18" charset="0"/>
                      </a:rPr>
                      <m:t>𝑢</m:t>
                    </m:r>
                  </m:oMath>
                </a14:m>
                <a:r>
                  <a:rPr lang="en-US" dirty="0"/>
                  <a:t> to a vertex in </a:t>
                </a:r>
                <a14:m>
                  <m:oMath xmlns:m="http://schemas.openxmlformats.org/officeDocument/2006/math">
                    <m:r>
                      <a:rPr lang="en-US" b="0" i="1" smtClean="0">
                        <a:latin typeface="Cambria Math" panose="02040503050406030204" pitchFamily="18" charset="0"/>
                      </a:rPr>
                      <m:t>𝑣</m:t>
                    </m:r>
                    <m:r>
                      <a:rPr lang="en-US" b="0" i="1" smtClean="0">
                        <a:latin typeface="Cambria Math" panose="02040503050406030204" pitchFamily="18" charset="0"/>
                      </a:rPr>
                      <m:t>.</m:t>
                    </m:r>
                  </m:oMath>
                </a14:m>
                <a:endParaRPr lang="en-US" dirty="0"/>
              </a:p>
            </p:txBody>
          </p:sp>
        </mc:Choice>
        <mc:Fallback>
          <p:sp>
            <p:nvSpPr>
              <p:cNvPr id="3" name="Content Placeholder 2">
                <a:extLst>
                  <a:ext uri="{FF2B5EF4-FFF2-40B4-BE49-F238E27FC236}">
                    <a16:creationId xmlns:a16="http://schemas.microsoft.com/office/drawing/2014/main" id="{A0B51759-7C38-48DE-B0C9-5B85CF77DB41}"/>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172107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FDAD9-4AA4-4342-A782-6F686D0D8D74}"/>
              </a:ext>
            </a:extLst>
          </p:cNvPr>
          <p:cNvSpPr>
            <a:spLocks noGrp="1"/>
          </p:cNvSpPr>
          <p:nvPr>
            <p:ph type="ctrTitle"/>
          </p:nvPr>
        </p:nvSpPr>
        <p:spPr/>
        <p:txBody>
          <a:bodyPr/>
          <a:lstStyle/>
          <a:p>
            <a:r>
              <a:rPr lang="en-US" dirty="0"/>
              <a:t>DFS, Graph Modeling</a:t>
            </a:r>
          </a:p>
        </p:txBody>
      </p:sp>
      <p:sp>
        <p:nvSpPr>
          <p:cNvPr id="3" name="Subtitle 2">
            <a:extLst>
              <a:ext uri="{FF2B5EF4-FFF2-40B4-BE49-F238E27FC236}">
                <a16:creationId xmlns:a16="http://schemas.microsoft.com/office/drawing/2014/main" id="{E602B86A-825A-427E-9395-4C2CC393BE76}"/>
              </a:ext>
            </a:extLst>
          </p:cNvPr>
          <p:cNvSpPr>
            <a:spLocks noGrp="1"/>
          </p:cNvSpPr>
          <p:nvPr>
            <p:ph type="subTitle" idx="1"/>
          </p:nvPr>
        </p:nvSpPr>
        <p:spPr/>
        <p:txBody>
          <a:bodyPr/>
          <a:lstStyle/>
          <a:p>
            <a:r>
              <a:rPr lang="en-US" dirty="0"/>
              <a:t>CSE 417 Winter 21</a:t>
            </a:r>
          </a:p>
          <a:p>
            <a:r>
              <a:rPr lang="en-US" dirty="0"/>
              <a:t>Lecture 6</a:t>
            </a:r>
          </a:p>
        </p:txBody>
      </p:sp>
    </p:spTree>
    <p:extLst>
      <p:ext uri="{BB962C8B-B14F-4D97-AF65-F5344CB8AC3E}">
        <p14:creationId xmlns:p14="http://schemas.microsoft.com/office/powerpoint/2010/main" val="2386157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Find SCCs?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575240" y="1463857"/>
                <a:ext cx="11187258" cy="2129433"/>
              </a:xfrm>
            </p:spPr>
            <p:txBody>
              <a:bodyPr>
                <a:normAutofit/>
              </a:bodyPr>
              <a:lstStyle/>
              <a:p>
                <a:r>
                  <a:rPr lang="en-US" dirty="0"/>
                  <a:t>Let’s build a new graph out of them! Call it </a:t>
                </a:r>
                <a14:m>
                  <m:oMath xmlns:m="http://schemas.openxmlformats.org/officeDocument/2006/math">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𝐺</m:t>
                        </m:r>
                      </m:e>
                      <m:sup>
                        <m:r>
                          <a:rPr lang="en-US" b="0" i="1" smtClean="0">
                            <a:solidFill>
                              <a:schemeClr val="accent1"/>
                            </a:solidFill>
                            <a:latin typeface="Cambria Math" panose="02040503050406030204" pitchFamily="18" charset="0"/>
                          </a:rPr>
                          <m:t>𝑆𝐶𝐶</m:t>
                        </m:r>
                      </m:sup>
                    </m:sSup>
                  </m:oMath>
                </a14:m>
                <a:r>
                  <a:rPr lang="en-US" dirty="0">
                    <a:solidFill>
                      <a:schemeClr val="accent1"/>
                    </a:solidFill>
                  </a:rPr>
                  <a:t> </a:t>
                </a:r>
              </a:p>
              <a:p>
                <a:pPr lvl="1"/>
                <a:r>
                  <a:rPr lang="en-US" dirty="0"/>
                  <a:t>Have a vertex for each of the strongly connected components</a:t>
                </a:r>
              </a:p>
              <a:p>
                <a:pPr lvl="1"/>
                <a:r>
                  <a:rPr lang="en-US" dirty="0"/>
                  <a:t>Add an edge from component 1 to component 2 if there is an edge from a vertex inside 1 to one inside 2.</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575240" y="1463857"/>
                <a:ext cx="11187258" cy="2129433"/>
              </a:xfrm>
              <a:blipFill>
                <a:blip r:embed="rId2"/>
                <a:stretch>
                  <a:fillRect l="-654" t="-4871"/>
                </a:stretch>
              </a:blipFill>
            </p:spPr>
            <p:txBody>
              <a:bodyPr/>
              <a:lstStyle/>
              <a:p>
                <a:r>
                  <a:rPr lang="en-US">
                    <a:noFill/>
                  </a:rPr>
                  <a:t> </a:t>
                </a:r>
              </a:p>
            </p:txBody>
          </p:sp>
        </mc:Fallback>
      </mc:AlternateContent>
      <p:sp>
        <p:nvSpPr>
          <p:cNvPr id="53" name="Oval 52"/>
          <p:cNvSpPr/>
          <p:nvPr/>
        </p:nvSpPr>
        <p:spPr>
          <a:xfrm>
            <a:off x="5907947" y="4166781"/>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54" name="Oval 53"/>
          <p:cNvSpPr/>
          <p:nvPr/>
        </p:nvSpPr>
        <p:spPr>
          <a:xfrm>
            <a:off x="5491850" y="4966930"/>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55" name="Oval 54"/>
          <p:cNvSpPr/>
          <p:nvPr/>
        </p:nvSpPr>
        <p:spPr>
          <a:xfrm>
            <a:off x="6553198" y="4953909"/>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cxnSp>
        <p:nvCxnSpPr>
          <p:cNvPr id="56" name="Straight Arrow Connector 55"/>
          <p:cNvCxnSpPr>
            <a:stCxn id="54" idx="7"/>
            <a:endCxn id="53" idx="3"/>
          </p:cNvCxnSpPr>
          <p:nvPr/>
        </p:nvCxnSpPr>
        <p:spPr>
          <a:xfrm flipV="1">
            <a:off x="5912525" y="4578474"/>
            <a:ext cx="67598" cy="45909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53" idx="5"/>
            <a:endCxn id="55" idx="0"/>
          </p:cNvCxnSpPr>
          <p:nvPr/>
        </p:nvCxnSpPr>
        <p:spPr>
          <a:xfrm>
            <a:off x="6328622" y="4578474"/>
            <a:ext cx="471002" cy="3754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3" idx="4"/>
            <a:endCxn id="54" idx="6"/>
          </p:cNvCxnSpPr>
          <p:nvPr/>
        </p:nvCxnSpPr>
        <p:spPr>
          <a:xfrm flipH="1">
            <a:off x="5984701" y="4649109"/>
            <a:ext cx="169672" cy="5589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3283654" y="4170866"/>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60" name="Oval 59"/>
          <p:cNvSpPr/>
          <p:nvPr/>
        </p:nvSpPr>
        <p:spPr>
          <a:xfrm>
            <a:off x="7451055" y="4170866"/>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cxnSp>
        <p:nvCxnSpPr>
          <p:cNvPr id="61" name="Straight Arrow Connector 60"/>
          <p:cNvCxnSpPr>
            <a:stCxn id="59" idx="6"/>
            <a:endCxn id="53" idx="2"/>
          </p:cNvCxnSpPr>
          <p:nvPr/>
        </p:nvCxnSpPr>
        <p:spPr>
          <a:xfrm flipV="1">
            <a:off x="3776505" y="4407945"/>
            <a:ext cx="2131442" cy="40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55" idx="7"/>
            <a:endCxn id="60" idx="3"/>
          </p:cNvCxnSpPr>
          <p:nvPr/>
        </p:nvCxnSpPr>
        <p:spPr>
          <a:xfrm flipV="1">
            <a:off x="6973873" y="4582559"/>
            <a:ext cx="549358" cy="4419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60" idx="2"/>
            <a:endCxn id="53" idx="6"/>
          </p:cNvCxnSpPr>
          <p:nvPr/>
        </p:nvCxnSpPr>
        <p:spPr>
          <a:xfrm flipH="1" flipV="1">
            <a:off x="6400798" y="4407945"/>
            <a:ext cx="1050257" cy="40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1544256" y="4179817"/>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cxnSp>
        <p:nvCxnSpPr>
          <p:cNvPr id="65" name="Straight Arrow Connector 64"/>
          <p:cNvCxnSpPr>
            <a:stCxn id="64" idx="6"/>
            <a:endCxn id="59" idx="2"/>
          </p:cNvCxnSpPr>
          <p:nvPr/>
        </p:nvCxnSpPr>
        <p:spPr>
          <a:xfrm flipV="1">
            <a:off x="2037107" y="4412030"/>
            <a:ext cx="1246547" cy="895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6" name="Oval 65"/>
          <p:cNvSpPr/>
          <p:nvPr/>
        </p:nvSpPr>
        <p:spPr>
          <a:xfrm>
            <a:off x="9801890" y="4211351"/>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K</a:t>
            </a:r>
          </a:p>
        </p:txBody>
      </p:sp>
      <p:cxnSp>
        <p:nvCxnSpPr>
          <p:cNvPr id="67" name="Straight Arrow Connector 66"/>
          <p:cNvCxnSpPr>
            <a:stCxn id="60" idx="6"/>
            <a:endCxn id="66" idx="2"/>
          </p:cNvCxnSpPr>
          <p:nvPr/>
        </p:nvCxnSpPr>
        <p:spPr>
          <a:xfrm>
            <a:off x="7943906" y="4412030"/>
            <a:ext cx="1857984" cy="404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8" name="Oval 67"/>
          <p:cNvSpPr/>
          <p:nvPr/>
        </p:nvSpPr>
        <p:spPr>
          <a:xfrm>
            <a:off x="9309039" y="5037565"/>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a:t>
            </a:r>
          </a:p>
        </p:txBody>
      </p:sp>
      <p:cxnSp>
        <p:nvCxnSpPr>
          <p:cNvPr id="69" name="Straight Arrow Connector 68"/>
          <p:cNvCxnSpPr>
            <a:stCxn id="55" idx="6"/>
            <a:endCxn id="68" idx="2"/>
          </p:cNvCxnSpPr>
          <p:nvPr/>
        </p:nvCxnSpPr>
        <p:spPr>
          <a:xfrm>
            <a:off x="7046049" y="5195073"/>
            <a:ext cx="2262990" cy="8365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66" idx="4"/>
            <a:endCxn id="68" idx="7"/>
          </p:cNvCxnSpPr>
          <p:nvPr/>
        </p:nvCxnSpPr>
        <p:spPr>
          <a:xfrm flipH="1">
            <a:off x="9729714" y="4693679"/>
            <a:ext cx="318602" cy="41452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68" idx="0"/>
            <a:endCxn id="66" idx="3"/>
          </p:cNvCxnSpPr>
          <p:nvPr/>
        </p:nvCxnSpPr>
        <p:spPr>
          <a:xfrm flipV="1">
            <a:off x="9555465" y="4623044"/>
            <a:ext cx="318601" cy="41452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2" name="Right Arrow 71"/>
          <p:cNvSpPr/>
          <p:nvPr/>
        </p:nvSpPr>
        <p:spPr>
          <a:xfrm>
            <a:off x="2302846" y="4084678"/>
            <a:ext cx="722027" cy="2602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ight Arrow 72"/>
          <p:cNvSpPr/>
          <p:nvPr/>
        </p:nvSpPr>
        <p:spPr>
          <a:xfrm>
            <a:off x="4289324" y="4505565"/>
            <a:ext cx="1010449" cy="340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ight Arrow 73"/>
          <p:cNvSpPr/>
          <p:nvPr/>
        </p:nvSpPr>
        <p:spPr>
          <a:xfrm>
            <a:off x="8289540" y="4578474"/>
            <a:ext cx="722027" cy="3884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1278517" y="4536043"/>
            <a:ext cx="290464" cy="430887"/>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200" dirty="0"/>
              <a:t>1</a:t>
            </a:r>
          </a:p>
        </p:txBody>
      </p:sp>
      <p:sp>
        <p:nvSpPr>
          <p:cNvPr id="76" name="TextBox 75"/>
          <p:cNvSpPr txBox="1"/>
          <p:nvPr/>
        </p:nvSpPr>
        <p:spPr>
          <a:xfrm>
            <a:off x="7248552" y="5330445"/>
            <a:ext cx="333894"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200" dirty="0"/>
              <a:t>3</a:t>
            </a:r>
          </a:p>
        </p:txBody>
      </p:sp>
      <p:sp>
        <p:nvSpPr>
          <p:cNvPr id="77" name="TextBox 76"/>
          <p:cNvSpPr txBox="1"/>
          <p:nvPr/>
        </p:nvSpPr>
        <p:spPr>
          <a:xfrm>
            <a:off x="10174056" y="5270304"/>
            <a:ext cx="340158" cy="430887"/>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200" dirty="0"/>
              <a:t>4</a:t>
            </a:r>
          </a:p>
        </p:txBody>
      </p:sp>
      <p:sp>
        <p:nvSpPr>
          <p:cNvPr id="78" name="TextBox 77"/>
          <p:cNvSpPr txBox="1"/>
          <p:nvPr/>
        </p:nvSpPr>
        <p:spPr>
          <a:xfrm>
            <a:off x="3013941" y="4669123"/>
            <a:ext cx="333746" cy="430887"/>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200" dirty="0"/>
              <a:t>2</a:t>
            </a:r>
          </a:p>
        </p:txBody>
      </p:sp>
      <p:sp>
        <p:nvSpPr>
          <p:cNvPr id="79" name="Oval 78"/>
          <p:cNvSpPr/>
          <p:nvPr/>
        </p:nvSpPr>
        <p:spPr>
          <a:xfrm>
            <a:off x="1043195" y="3825216"/>
            <a:ext cx="1360698" cy="1360698"/>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2921291" y="3847396"/>
            <a:ext cx="1360698" cy="1360698"/>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5299773" y="3860067"/>
            <a:ext cx="2980051" cy="2079105"/>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9065704" y="3983782"/>
            <a:ext cx="1789532" cy="1966296"/>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462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1247B-94B6-4C73-A884-4F600D7818F1}"/>
              </a:ext>
            </a:extLst>
          </p:cNvPr>
          <p:cNvSpPr>
            <a:spLocks noGrp="1"/>
          </p:cNvSpPr>
          <p:nvPr>
            <p:ph type="title"/>
          </p:nvPr>
        </p:nvSpPr>
        <p:spPr/>
        <p:txBody>
          <a:bodyPr/>
          <a:lstStyle/>
          <a:p>
            <a:r>
              <a:rPr lang="en-US" dirty="0"/>
              <a:t>Designing New Graph Algorithms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A2B2C97-732E-46C5-BD9A-7845A4DD01C8}"/>
                  </a:ext>
                </a:extLst>
              </p:cNvPr>
              <p:cNvSpPr>
                <a:spLocks noGrp="1"/>
              </p:cNvSpPr>
              <p:nvPr>
                <p:ph idx="1"/>
              </p:nvPr>
            </p:nvSpPr>
            <p:spPr/>
            <p:txBody>
              <a:bodyPr>
                <a:normAutofit fontScale="92500"/>
              </a:bodyPr>
              <a:lstStyle/>
              <a:p>
                <a:r>
                  <a:rPr lang="en-US" dirty="0"/>
                  <a:t>Not a common task – most graph problems have been asked before.</a:t>
                </a:r>
              </a:p>
              <a:p>
                <a:r>
                  <a:rPr lang="en-US" dirty="0"/>
                  <a:t>When you need to do it, Robbie recommends:</a:t>
                </a:r>
              </a:p>
              <a:p>
                <a:endParaRPr lang="en-US" dirty="0"/>
              </a:p>
              <a:p>
                <a:r>
                  <a:rPr lang="en-US" dirty="0"/>
                  <a:t>Start with a simpler case (topo-sorted DAG, or [strongly] connected graph).</a:t>
                </a:r>
              </a:p>
              <a:p>
                <a:r>
                  <a:rPr lang="en-US" dirty="0"/>
                  <a:t>One of the problems on HW2 does this – it walks you through the process of designing an algorithm by:</a:t>
                </a:r>
              </a:p>
              <a:p>
                <a:r>
                  <a:rPr lang="en-US" dirty="0"/>
                  <a:t>1. Figuring out what you’d do if the graph is strongly connected</a:t>
                </a:r>
              </a:p>
              <a:p>
                <a:r>
                  <a:rPr lang="en-US" dirty="0"/>
                  <a:t>2. Figuring out what you’d do if the graph is a topologically ordered DAG</a:t>
                </a:r>
              </a:p>
              <a:p>
                <a:r>
                  <a:rPr lang="en-US" dirty="0"/>
                  <a:t>3. Stitching together those two ideas (using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𝐺</m:t>
                        </m:r>
                      </m:e>
                      <m:sup>
                        <m:r>
                          <a:rPr lang="en-US" b="0" i="1" smtClean="0">
                            <a:latin typeface="Cambria Math" panose="02040503050406030204" pitchFamily="18" charset="0"/>
                          </a:rPr>
                          <m:t>𝑆𝐶𝐶</m:t>
                        </m:r>
                      </m:sup>
                    </m:sSup>
                  </m:oMath>
                </a14:m>
                <a:r>
                  <a:rPr lang="en-US" dirty="0"/>
                  <a:t>). </a:t>
                </a:r>
              </a:p>
            </p:txBody>
          </p:sp>
        </mc:Choice>
        <mc:Fallback>
          <p:sp>
            <p:nvSpPr>
              <p:cNvPr id="3" name="Content Placeholder 2">
                <a:extLst>
                  <a:ext uri="{FF2B5EF4-FFF2-40B4-BE49-F238E27FC236}">
                    <a16:creationId xmlns:a16="http://schemas.microsoft.com/office/drawing/2014/main" id="{9A2B2C97-732E-46C5-BD9A-7845A4DD01C8}"/>
                  </a:ext>
                </a:extLst>
              </p:cNvPr>
              <p:cNvSpPr>
                <a:spLocks noGrp="1" noRot="1" noChangeAspect="1" noMove="1" noResize="1" noEditPoints="1" noAdjustHandles="1" noChangeArrowheads="1" noChangeShapeType="1" noTextEdit="1"/>
              </p:cNvSpPr>
              <p:nvPr>
                <p:ph idx="1"/>
              </p:nvPr>
            </p:nvSpPr>
            <p:spPr>
              <a:blipFill>
                <a:blip r:embed="rId2"/>
                <a:stretch>
                  <a:fillRect l="-545" t="-1887" r="-817"/>
                </a:stretch>
              </a:blipFill>
            </p:spPr>
            <p:txBody>
              <a:bodyPr/>
              <a:lstStyle/>
              <a:p>
                <a:r>
                  <a:rPr lang="en-US">
                    <a:noFill/>
                  </a:rPr>
                  <a:t> </a:t>
                </a:r>
              </a:p>
            </p:txBody>
          </p:sp>
        </mc:Fallback>
      </mc:AlternateContent>
    </p:spTree>
    <p:extLst>
      <p:ext uri="{BB962C8B-B14F-4D97-AF65-F5344CB8AC3E}">
        <p14:creationId xmlns:p14="http://schemas.microsoft.com/office/powerpoint/2010/main" val="343807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CBFB0-D8A2-4CEC-9140-151EF6A054C8}"/>
              </a:ext>
            </a:extLst>
          </p:cNvPr>
          <p:cNvSpPr>
            <a:spLocks noGrp="1"/>
          </p:cNvSpPr>
          <p:nvPr>
            <p:ph type="title"/>
          </p:nvPr>
        </p:nvSpPr>
        <p:spPr/>
        <p:txBody>
          <a:bodyPr/>
          <a:lstStyle/>
          <a:p>
            <a:r>
              <a:rPr lang="en-US" dirty="0"/>
              <a:t>Graph Modeling</a:t>
            </a:r>
          </a:p>
        </p:txBody>
      </p:sp>
      <p:sp>
        <p:nvSpPr>
          <p:cNvPr id="3" name="Content Placeholder 2">
            <a:extLst>
              <a:ext uri="{FF2B5EF4-FFF2-40B4-BE49-F238E27FC236}">
                <a16:creationId xmlns:a16="http://schemas.microsoft.com/office/drawing/2014/main" id="{0F556317-9F80-4438-B813-5C803B596679}"/>
              </a:ext>
            </a:extLst>
          </p:cNvPr>
          <p:cNvSpPr>
            <a:spLocks noGrp="1"/>
          </p:cNvSpPr>
          <p:nvPr>
            <p:ph idx="1"/>
          </p:nvPr>
        </p:nvSpPr>
        <p:spPr/>
        <p:txBody>
          <a:bodyPr/>
          <a:lstStyle/>
          <a:p>
            <a:r>
              <a:rPr lang="en-US" dirty="0"/>
              <a:t>But…Most of the time you don’t need a new graph algorithm.</a:t>
            </a:r>
          </a:p>
          <a:p>
            <a:r>
              <a:rPr lang="en-US" dirty="0"/>
              <a:t>What you need is to figure out what graph to make and which graph algorithm to run.</a:t>
            </a:r>
          </a:p>
          <a:p>
            <a:endParaRPr lang="en-US" dirty="0"/>
          </a:p>
          <a:p>
            <a:r>
              <a:rPr lang="en-US" dirty="0"/>
              <a:t>“Graph modeling”</a:t>
            </a:r>
          </a:p>
          <a:p>
            <a:r>
              <a:rPr lang="en-US" dirty="0"/>
              <a:t>Going from word problem to graph algorithm. </a:t>
            </a:r>
          </a:p>
          <a:p>
            <a:r>
              <a:rPr lang="en-US" dirty="0"/>
              <a:t>Often finding a clever way to turn your requirements into graph features. </a:t>
            </a:r>
          </a:p>
          <a:p>
            <a:r>
              <a:rPr lang="en-US" dirty="0"/>
              <a:t>Mix of “standard bag of tricks” and new creativity. </a:t>
            </a:r>
          </a:p>
        </p:txBody>
      </p:sp>
    </p:spTree>
    <p:extLst>
      <p:ext uri="{BB962C8B-B14F-4D97-AF65-F5344CB8AC3E}">
        <p14:creationId xmlns:p14="http://schemas.microsoft.com/office/powerpoint/2010/main" val="2088065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Graph Modeling Process</a:t>
            </a:r>
          </a:p>
        </p:txBody>
      </p:sp>
      <p:sp>
        <p:nvSpPr>
          <p:cNvPr id="9" name="Content Placeholder 8"/>
          <p:cNvSpPr>
            <a:spLocks noGrp="1"/>
          </p:cNvSpPr>
          <p:nvPr>
            <p:ph idx="1"/>
          </p:nvPr>
        </p:nvSpPr>
        <p:spPr/>
        <p:txBody>
          <a:bodyPr/>
          <a:lstStyle/>
          <a:p>
            <a:r>
              <a:rPr lang="en-US" dirty="0"/>
              <a:t>1. What are your fundamental objects?</a:t>
            </a:r>
          </a:p>
          <a:p>
            <a:pPr lvl="1"/>
            <a:r>
              <a:rPr lang="en-US" dirty="0"/>
              <a:t>Those will probably become your vertices.</a:t>
            </a:r>
          </a:p>
          <a:p>
            <a:r>
              <a:rPr lang="en-US" dirty="0"/>
              <a:t>2. How are those objects related?</a:t>
            </a:r>
          </a:p>
          <a:p>
            <a:pPr lvl="1"/>
            <a:r>
              <a:rPr lang="en-US" dirty="0"/>
              <a:t>Represent those relationships with edges.</a:t>
            </a:r>
          </a:p>
          <a:p>
            <a:r>
              <a:rPr lang="en-US" dirty="0"/>
              <a:t>3. How is what I’m looking for encoded in the graph?</a:t>
            </a:r>
          </a:p>
          <a:p>
            <a:pPr lvl="1"/>
            <a:r>
              <a:rPr lang="en-US" dirty="0"/>
              <a:t>Do I need a path from s to t? The shortest path from s to t? A minimum spanning tree? Something else?</a:t>
            </a:r>
          </a:p>
          <a:p>
            <a:r>
              <a:rPr lang="en-US" dirty="0"/>
              <a:t>4. Do I know how to find what I’m looking for?</a:t>
            </a:r>
          </a:p>
          <a:p>
            <a:pPr lvl="1"/>
            <a:r>
              <a:rPr lang="en-US" dirty="0"/>
              <a:t>Then run that algorithm/combination of algorithms</a:t>
            </a:r>
          </a:p>
          <a:p>
            <a:pPr lvl="1"/>
            <a:r>
              <a:rPr lang="en-US" dirty="0"/>
              <a:t>Otherwise go back to step 1 and try again.</a:t>
            </a:r>
          </a:p>
        </p:txBody>
      </p:sp>
    </p:spTree>
    <p:extLst>
      <p:ext uri="{BB962C8B-B14F-4D97-AF65-F5344CB8AC3E}">
        <p14:creationId xmlns:p14="http://schemas.microsoft.com/office/powerpoint/2010/main" val="19806501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C2D6-47CE-47BC-8527-4B2CF948FE14}"/>
              </a:ext>
            </a:extLst>
          </p:cNvPr>
          <p:cNvSpPr>
            <a:spLocks noGrp="1"/>
          </p:cNvSpPr>
          <p:nvPr>
            <p:ph type="title"/>
          </p:nvPr>
        </p:nvSpPr>
        <p:spPr/>
        <p:txBody>
          <a:bodyPr/>
          <a:lstStyle/>
          <a:p>
            <a:r>
              <a:rPr lang="en-US" dirty="0"/>
              <a:t>Scenario #1</a:t>
            </a:r>
          </a:p>
        </p:txBody>
      </p:sp>
      <p:sp>
        <p:nvSpPr>
          <p:cNvPr id="4" name="TextBox 3">
            <a:extLst>
              <a:ext uri="{FF2B5EF4-FFF2-40B4-BE49-F238E27FC236}">
                <a16:creationId xmlns:a16="http://schemas.microsoft.com/office/drawing/2014/main" id="{6228E262-51E4-453B-B5FA-06D5014034F1}"/>
              </a:ext>
            </a:extLst>
          </p:cNvPr>
          <p:cNvSpPr txBox="1"/>
          <p:nvPr/>
        </p:nvSpPr>
        <p:spPr>
          <a:xfrm>
            <a:off x="7571280" y="1430343"/>
            <a:ext cx="4425884" cy="440120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What are the vertices?</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are the edges?</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are we looking for?</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do we run?</a:t>
            </a:r>
          </a:p>
        </p:txBody>
      </p:sp>
      <p:sp>
        <p:nvSpPr>
          <p:cNvPr id="8" name="Content Placeholder 2">
            <a:extLst>
              <a:ext uri="{FF2B5EF4-FFF2-40B4-BE49-F238E27FC236}">
                <a16:creationId xmlns:a16="http://schemas.microsoft.com/office/drawing/2014/main" id="{B0D125C6-4AB3-4C41-8FC0-B1AE8D70D205}"/>
              </a:ext>
            </a:extLst>
          </p:cNvPr>
          <p:cNvSpPr txBox="1">
            <a:spLocks/>
          </p:cNvSpPr>
          <p:nvPr/>
        </p:nvSpPr>
        <p:spPr>
          <a:xfrm>
            <a:off x="575240" y="1277943"/>
            <a:ext cx="6653991" cy="5276138"/>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2400" dirty="0"/>
              <a:t>You’ve made a new social networking app, </a:t>
            </a:r>
            <a:r>
              <a:rPr lang="en-US" sz="2400" dirty="0" err="1"/>
              <a:t>Convrs</a:t>
            </a:r>
            <a:r>
              <a:rPr lang="en-US" sz="2400" dirty="0"/>
              <a:t>. Users on </a:t>
            </a:r>
            <a:r>
              <a:rPr lang="en-US" sz="2400" dirty="0" err="1"/>
              <a:t>Convrs</a:t>
            </a:r>
            <a:r>
              <a:rPr lang="en-US" sz="2400" dirty="0"/>
              <a:t> can have “asymmetric” following (I can follow you, without you following me). You decide to allow people to form multi-user direct messages, but only if people are probably in similar social circles (to avoid spamming).</a:t>
            </a:r>
          </a:p>
          <a:p>
            <a:r>
              <a:rPr lang="en-US" sz="2400" dirty="0"/>
              <a:t>You’ll allow a messaging channel to form only if for every pair of users </a:t>
            </a:r>
            <a:r>
              <a:rPr lang="en-US" sz="2400" dirty="0" err="1"/>
              <a:t>a,b</a:t>
            </a:r>
            <a:r>
              <a:rPr lang="en-US" sz="2400" dirty="0"/>
              <a:t> in the channel: a must follow b or follow someone who follows b or follow someone who follows someone who follows b, or …</a:t>
            </a:r>
            <a:br>
              <a:rPr lang="en-US" sz="2400" dirty="0"/>
            </a:br>
            <a:r>
              <a:rPr lang="en-US" sz="2400" dirty="0"/>
              <a:t>And the same for b to a. </a:t>
            </a:r>
          </a:p>
          <a:p>
            <a:r>
              <a:rPr lang="en-US" sz="2400" dirty="0"/>
              <a:t>You’d like to be able to quickly check for any new proposed channel whether it meets this condition.</a:t>
            </a:r>
          </a:p>
        </p:txBody>
      </p:sp>
    </p:spTree>
    <p:extLst>
      <p:ext uri="{BB962C8B-B14F-4D97-AF65-F5344CB8AC3E}">
        <p14:creationId xmlns:p14="http://schemas.microsoft.com/office/powerpoint/2010/main" val="22063144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C2D6-47CE-47BC-8527-4B2CF948FE14}"/>
              </a:ext>
            </a:extLst>
          </p:cNvPr>
          <p:cNvSpPr>
            <a:spLocks noGrp="1"/>
          </p:cNvSpPr>
          <p:nvPr>
            <p:ph type="title"/>
          </p:nvPr>
        </p:nvSpPr>
        <p:spPr/>
        <p:txBody>
          <a:bodyPr/>
          <a:lstStyle/>
          <a:p>
            <a:r>
              <a:rPr lang="en-US" dirty="0"/>
              <a:t>Scenario #1</a:t>
            </a:r>
          </a:p>
        </p:txBody>
      </p:sp>
      <p:sp>
        <p:nvSpPr>
          <p:cNvPr id="3" name="Content Placeholder 2">
            <a:extLst>
              <a:ext uri="{FF2B5EF4-FFF2-40B4-BE49-F238E27FC236}">
                <a16:creationId xmlns:a16="http://schemas.microsoft.com/office/drawing/2014/main" id="{5B8F425E-F3FE-46F4-9405-03ACAF1816C3}"/>
              </a:ext>
            </a:extLst>
          </p:cNvPr>
          <p:cNvSpPr>
            <a:spLocks noGrp="1"/>
          </p:cNvSpPr>
          <p:nvPr>
            <p:ph idx="1"/>
          </p:nvPr>
        </p:nvSpPr>
        <p:spPr>
          <a:xfrm>
            <a:off x="575240" y="1277943"/>
            <a:ext cx="6653991" cy="5276138"/>
          </a:xfrm>
        </p:spPr>
        <p:txBody>
          <a:bodyPr>
            <a:normAutofit lnSpcReduction="10000"/>
          </a:bodyPr>
          <a:lstStyle/>
          <a:p>
            <a:r>
              <a:rPr lang="en-US" sz="2400" dirty="0"/>
              <a:t>You’ve made a new social networking app, </a:t>
            </a:r>
            <a:r>
              <a:rPr lang="en-US" sz="2400" dirty="0" err="1"/>
              <a:t>Convrs</a:t>
            </a:r>
            <a:r>
              <a:rPr lang="en-US" sz="2400" dirty="0"/>
              <a:t>. Users on </a:t>
            </a:r>
            <a:r>
              <a:rPr lang="en-US" sz="2400" dirty="0" err="1"/>
              <a:t>Convrs</a:t>
            </a:r>
            <a:r>
              <a:rPr lang="en-US" sz="2400" dirty="0"/>
              <a:t> can have “asymmetric” following (I can follow you, without you following me). You decide to allow people to form multi-user direct messages, but only if people are probably in similar social circles (to avoid spamming).</a:t>
            </a:r>
          </a:p>
          <a:p>
            <a:r>
              <a:rPr lang="en-US" sz="2400" dirty="0"/>
              <a:t>You’ll allow a messaging channel to form only if for every pair of users </a:t>
            </a:r>
            <a:r>
              <a:rPr lang="en-US" sz="2400" dirty="0" err="1"/>
              <a:t>a,b</a:t>
            </a:r>
            <a:r>
              <a:rPr lang="en-US" sz="2400" dirty="0"/>
              <a:t> in the channel: a must follow b or follow someone who follows b or follow someone who follows someone who follows b, or …</a:t>
            </a:r>
            <a:br>
              <a:rPr lang="en-US" sz="2400" dirty="0"/>
            </a:br>
            <a:r>
              <a:rPr lang="en-US" sz="2400" dirty="0"/>
              <a:t>And the same for b to a. </a:t>
            </a:r>
          </a:p>
          <a:p>
            <a:r>
              <a:rPr lang="en-US" sz="2400" dirty="0"/>
              <a:t>You’d like to be able to quickly check for any new proposed channel whether it meets this condition.</a:t>
            </a:r>
          </a:p>
        </p:txBody>
      </p:sp>
      <p:sp>
        <p:nvSpPr>
          <p:cNvPr id="4" name="TextBox 3">
            <a:extLst>
              <a:ext uri="{FF2B5EF4-FFF2-40B4-BE49-F238E27FC236}">
                <a16:creationId xmlns:a16="http://schemas.microsoft.com/office/drawing/2014/main" id="{6228E262-51E4-453B-B5FA-06D5014034F1}"/>
              </a:ext>
            </a:extLst>
          </p:cNvPr>
          <p:cNvSpPr txBox="1"/>
          <p:nvPr/>
        </p:nvSpPr>
        <p:spPr>
          <a:xfrm>
            <a:off x="7555584" y="1442301"/>
            <a:ext cx="4425884" cy="440120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What are the vertices?</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are the edges?</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are we looking for?</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do we run?</a:t>
            </a:r>
          </a:p>
        </p:txBody>
      </p:sp>
      <p:sp>
        <p:nvSpPr>
          <p:cNvPr id="5" name="TextBox 4">
            <a:extLst>
              <a:ext uri="{FF2B5EF4-FFF2-40B4-BE49-F238E27FC236}">
                <a16:creationId xmlns:a16="http://schemas.microsoft.com/office/drawing/2014/main" id="{FF649641-0DC1-40B4-81E0-342F617E12F4}"/>
              </a:ext>
            </a:extLst>
          </p:cNvPr>
          <p:cNvSpPr txBox="1"/>
          <p:nvPr/>
        </p:nvSpPr>
        <p:spPr>
          <a:xfrm>
            <a:off x="7805394" y="1965488"/>
            <a:ext cx="2318994" cy="523220"/>
          </a:xfrm>
          <a:prstGeom prst="rect">
            <a:avLst/>
          </a:prstGeom>
          <a:noFill/>
        </p:spPr>
        <p:txBody>
          <a:bodyPr wrap="square" rtlCol="0">
            <a:spAutoFit/>
          </a:bodyPr>
          <a:lstStyle/>
          <a:p>
            <a:r>
              <a:rPr lang="en-US" sz="2800" dirty="0">
                <a:solidFill>
                  <a:schemeClr val="accent3"/>
                </a:solidFill>
                <a:latin typeface="Segoe UI Semilight" panose="020B0402040204020203" pitchFamily="34" charset="0"/>
                <a:cs typeface="Segoe UI Semilight" panose="020B0402040204020203" pitchFamily="34" charset="0"/>
              </a:rPr>
              <a:t>Users</a:t>
            </a: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C57B2184-1AAA-4185-A41A-D0E13B517C7A}"/>
                  </a:ext>
                </a:extLst>
              </p:cNvPr>
              <p:cNvSpPr txBox="1"/>
              <p:nvPr/>
            </p:nvSpPr>
            <p:spPr>
              <a:xfrm>
                <a:off x="7805394" y="3201970"/>
                <a:ext cx="3957104" cy="954107"/>
              </a:xfrm>
              <a:prstGeom prst="rect">
                <a:avLst/>
              </a:prstGeom>
              <a:noFill/>
            </p:spPr>
            <p:txBody>
              <a:bodyPr wrap="square" rtlCol="0">
                <a:spAutoFit/>
              </a:bodyPr>
              <a:lstStyle/>
              <a:p>
                <a:r>
                  <a:rPr lang="en-US" sz="2800" dirty="0">
                    <a:solidFill>
                      <a:schemeClr val="accent3"/>
                    </a:solidFill>
                    <a:latin typeface="Segoe UI Semilight" panose="020B0402040204020203" pitchFamily="34" charset="0"/>
                    <a:cs typeface="Segoe UI Semilight" panose="020B0402040204020203" pitchFamily="34" charset="0"/>
                  </a:rPr>
                  <a:t>Directed – from </a:t>
                </a:r>
                <a14:m>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𝑢</m:t>
                    </m:r>
                  </m:oMath>
                </a14:m>
                <a:r>
                  <a:rPr lang="en-US" sz="2800" dirty="0">
                    <a:solidFill>
                      <a:schemeClr val="accent3"/>
                    </a:solidFill>
                    <a:latin typeface="Segoe UI Semilight" panose="020B0402040204020203" pitchFamily="34" charset="0"/>
                    <a:cs typeface="Segoe UI Semilight" panose="020B0402040204020203" pitchFamily="34" charset="0"/>
                  </a:rPr>
                  <a:t> to </a:t>
                </a:r>
                <a14:m>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𝑣</m:t>
                    </m:r>
                  </m:oMath>
                </a14:m>
                <a:r>
                  <a:rPr lang="en-US" sz="2800" dirty="0">
                    <a:solidFill>
                      <a:schemeClr val="accent3"/>
                    </a:solidFill>
                    <a:latin typeface="Segoe UI Semilight" panose="020B0402040204020203" pitchFamily="34" charset="0"/>
                    <a:cs typeface="Segoe UI Semilight" panose="020B0402040204020203" pitchFamily="34" charset="0"/>
                  </a:rPr>
                  <a:t> if </a:t>
                </a:r>
                <a14:m>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𝑢</m:t>
                    </m:r>
                  </m:oMath>
                </a14:m>
                <a:r>
                  <a:rPr lang="en-US" sz="2800" dirty="0">
                    <a:solidFill>
                      <a:schemeClr val="accent3"/>
                    </a:solidFill>
                    <a:latin typeface="Segoe UI Semilight" panose="020B0402040204020203" pitchFamily="34" charset="0"/>
                    <a:cs typeface="Segoe UI Semilight" panose="020B0402040204020203" pitchFamily="34" charset="0"/>
                  </a:rPr>
                  <a:t> follows </a:t>
                </a:r>
                <a14:m>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𝑣</m:t>
                    </m:r>
                  </m:oMath>
                </a14:m>
                <a:endParaRPr lang="en-US" sz="2800" dirty="0">
                  <a:solidFill>
                    <a:schemeClr val="accent3"/>
                  </a:solidFill>
                  <a:latin typeface="Segoe UI Semilight" panose="020B0402040204020203" pitchFamily="34" charset="0"/>
                  <a:cs typeface="Segoe UI Semilight" panose="020B0402040204020203" pitchFamily="34" charset="0"/>
                </a:endParaRPr>
              </a:p>
            </p:txBody>
          </p:sp>
        </mc:Choice>
        <mc:Fallback>
          <p:sp>
            <p:nvSpPr>
              <p:cNvPr id="6" name="TextBox 5">
                <a:extLst>
                  <a:ext uri="{FF2B5EF4-FFF2-40B4-BE49-F238E27FC236}">
                    <a16:creationId xmlns:a16="http://schemas.microsoft.com/office/drawing/2014/main" id="{C57B2184-1AAA-4185-A41A-D0E13B517C7A}"/>
                  </a:ext>
                </a:extLst>
              </p:cNvPr>
              <p:cNvSpPr txBox="1">
                <a:spLocks noRot="1" noChangeAspect="1" noMove="1" noResize="1" noEditPoints="1" noAdjustHandles="1" noChangeArrowheads="1" noChangeShapeType="1" noTextEdit="1"/>
              </p:cNvSpPr>
              <p:nvPr/>
            </p:nvSpPr>
            <p:spPr>
              <a:xfrm>
                <a:off x="7805394" y="3201970"/>
                <a:ext cx="3957104" cy="954107"/>
              </a:xfrm>
              <a:prstGeom prst="rect">
                <a:avLst/>
              </a:prstGeom>
              <a:blipFill>
                <a:blip r:embed="rId2"/>
                <a:stretch>
                  <a:fillRect l="-3077" t="-6369" r="-2923" b="-16561"/>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8229EB69-23B9-4DBA-908B-0DCD44DFC70A}"/>
              </a:ext>
            </a:extLst>
          </p:cNvPr>
          <p:cNvSpPr txBox="1"/>
          <p:nvPr/>
        </p:nvSpPr>
        <p:spPr>
          <a:xfrm>
            <a:off x="7486650" y="4392285"/>
            <a:ext cx="4744627" cy="954107"/>
          </a:xfrm>
          <a:prstGeom prst="rect">
            <a:avLst/>
          </a:prstGeom>
          <a:noFill/>
        </p:spPr>
        <p:txBody>
          <a:bodyPr wrap="square" rtlCol="0">
            <a:spAutoFit/>
          </a:bodyPr>
          <a:lstStyle/>
          <a:p>
            <a:r>
              <a:rPr lang="en-US" sz="2800" dirty="0">
                <a:solidFill>
                  <a:schemeClr val="accent3"/>
                </a:solidFill>
                <a:latin typeface="Segoe UI Semilight" panose="020B0402040204020203" pitchFamily="34" charset="0"/>
                <a:cs typeface="Segoe UI Semilight" panose="020B0402040204020203" pitchFamily="34" charset="0"/>
              </a:rPr>
              <a:t>If everyone in the channel is in the same SCC.</a:t>
            </a:r>
          </a:p>
        </p:txBody>
      </p:sp>
      <p:sp>
        <p:nvSpPr>
          <p:cNvPr id="8" name="TextBox 7">
            <a:extLst>
              <a:ext uri="{FF2B5EF4-FFF2-40B4-BE49-F238E27FC236}">
                <a16:creationId xmlns:a16="http://schemas.microsoft.com/office/drawing/2014/main" id="{7A192489-C1EA-4A81-8F51-C5989C74DA0C}"/>
              </a:ext>
            </a:extLst>
          </p:cNvPr>
          <p:cNvSpPr txBox="1"/>
          <p:nvPr/>
        </p:nvSpPr>
        <p:spPr>
          <a:xfrm>
            <a:off x="7058025" y="5723084"/>
            <a:ext cx="5242186" cy="830997"/>
          </a:xfrm>
          <a:prstGeom prst="rect">
            <a:avLst/>
          </a:prstGeom>
          <a:noFill/>
        </p:spPr>
        <p:txBody>
          <a:bodyPr wrap="square" rtlCol="0">
            <a:spAutoFit/>
          </a:bodyPr>
          <a:lstStyle/>
          <a:p>
            <a:r>
              <a:rPr lang="en-US" sz="2400" dirty="0">
                <a:solidFill>
                  <a:schemeClr val="accent3"/>
                </a:solidFill>
                <a:latin typeface="Segoe UI Semilight" panose="020B0402040204020203" pitchFamily="34" charset="0"/>
                <a:cs typeface="Segoe UI Semilight" panose="020B0402040204020203" pitchFamily="34" charset="0"/>
              </a:rPr>
              <a:t>Find SCCs, to test a new channel, make sure all are in same component.</a:t>
            </a:r>
          </a:p>
        </p:txBody>
      </p:sp>
    </p:spTree>
    <p:extLst>
      <p:ext uri="{BB962C8B-B14F-4D97-AF65-F5344CB8AC3E}">
        <p14:creationId xmlns:p14="http://schemas.microsoft.com/office/powerpoint/2010/main" val="2186095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9E32E-5498-435A-891A-94BF29EB5926}"/>
              </a:ext>
            </a:extLst>
          </p:cNvPr>
          <p:cNvSpPr>
            <a:spLocks noGrp="1"/>
          </p:cNvSpPr>
          <p:nvPr>
            <p:ph type="title"/>
          </p:nvPr>
        </p:nvSpPr>
        <p:spPr/>
        <p:txBody>
          <a:bodyPr/>
          <a:lstStyle/>
          <a:p>
            <a:r>
              <a:rPr lang="en-US" dirty="0"/>
              <a:t>Scenario #2</a:t>
            </a:r>
          </a:p>
        </p:txBody>
      </p:sp>
      <p:sp>
        <p:nvSpPr>
          <p:cNvPr id="3" name="Content Placeholder 2">
            <a:extLst>
              <a:ext uri="{FF2B5EF4-FFF2-40B4-BE49-F238E27FC236}">
                <a16:creationId xmlns:a16="http://schemas.microsoft.com/office/drawing/2014/main" id="{CF92BB20-DE42-4BD4-A490-FDD4B6AD20AE}"/>
              </a:ext>
            </a:extLst>
          </p:cNvPr>
          <p:cNvSpPr>
            <a:spLocks noGrp="1"/>
          </p:cNvSpPr>
          <p:nvPr>
            <p:ph idx="1"/>
          </p:nvPr>
        </p:nvSpPr>
        <p:spPr>
          <a:xfrm>
            <a:off x="575240" y="1463857"/>
            <a:ext cx="5616010" cy="4845504"/>
          </a:xfrm>
        </p:spPr>
        <p:txBody>
          <a:bodyPr/>
          <a:lstStyle/>
          <a:p>
            <a:r>
              <a:rPr lang="en-US" dirty="0"/>
              <a:t>Sports fans often use the “transitive law” to predict sports outcomes -- . </a:t>
            </a:r>
            <a:br>
              <a:rPr lang="en-US" dirty="0"/>
            </a:br>
            <a:r>
              <a:rPr lang="en-US" dirty="0"/>
              <a:t>In general, if you think A is better than B, and B is also better than C, then you expect that A is better than C.</a:t>
            </a:r>
          </a:p>
          <a:p>
            <a:r>
              <a:rPr lang="en-US" dirty="0"/>
              <a:t>Teams don’t all play each other – from data of games that have been played, determine if the “transitive law” is realistic, or misleading about at least one outcome.  </a:t>
            </a:r>
          </a:p>
        </p:txBody>
      </p:sp>
      <p:sp>
        <p:nvSpPr>
          <p:cNvPr id="4" name="TextBox 3">
            <a:extLst>
              <a:ext uri="{FF2B5EF4-FFF2-40B4-BE49-F238E27FC236}">
                <a16:creationId xmlns:a16="http://schemas.microsoft.com/office/drawing/2014/main" id="{90505321-B4C6-4FE1-A579-A3D5CB42A368}"/>
              </a:ext>
            </a:extLst>
          </p:cNvPr>
          <p:cNvSpPr txBox="1"/>
          <p:nvPr/>
        </p:nvSpPr>
        <p:spPr>
          <a:xfrm>
            <a:off x="6888834" y="1463857"/>
            <a:ext cx="4425884" cy="440120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What are the vertices?</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are the edges?</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are we looking for?</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do we run?</a:t>
            </a:r>
          </a:p>
        </p:txBody>
      </p:sp>
    </p:spTree>
    <p:extLst>
      <p:ext uri="{BB962C8B-B14F-4D97-AF65-F5344CB8AC3E}">
        <p14:creationId xmlns:p14="http://schemas.microsoft.com/office/powerpoint/2010/main" val="29824336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9E32E-5498-435A-891A-94BF29EB5926}"/>
              </a:ext>
            </a:extLst>
          </p:cNvPr>
          <p:cNvSpPr>
            <a:spLocks noGrp="1"/>
          </p:cNvSpPr>
          <p:nvPr>
            <p:ph type="title"/>
          </p:nvPr>
        </p:nvSpPr>
        <p:spPr/>
        <p:txBody>
          <a:bodyPr/>
          <a:lstStyle/>
          <a:p>
            <a:r>
              <a:rPr lang="en-US" dirty="0"/>
              <a:t>Scenario #2</a:t>
            </a:r>
          </a:p>
        </p:txBody>
      </p:sp>
      <p:sp>
        <p:nvSpPr>
          <p:cNvPr id="3" name="Content Placeholder 2">
            <a:extLst>
              <a:ext uri="{FF2B5EF4-FFF2-40B4-BE49-F238E27FC236}">
                <a16:creationId xmlns:a16="http://schemas.microsoft.com/office/drawing/2014/main" id="{CF92BB20-DE42-4BD4-A490-FDD4B6AD20AE}"/>
              </a:ext>
            </a:extLst>
          </p:cNvPr>
          <p:cNvSpPr>
            <a:spLocks noGrp="1"/>
          </p:cNvSpPr>
          <p:nvPr>
            <p:ph idx="1"/>
          </p:nvPr>
        </p:nvSpPr>
        <p:spPr>
          <a:xfrm>
            <a:off x="575240" y="1463857"/>
            <a:ext cx="5616010" cy="4845504"/>
          </a:xfrm>
        </p:spPr>
        <p:txBody>
          <a:bodyPr/>
          <a:lstStyle/>
          <a:p>
            <a:r>
              <a:rPr lang="en-US" dirty="0"/>
              <a:t>Sports fans often use the “transitive law” to predict sports outcomes -- . </a:t>
            </a:r>
            <a:br>
              <a:rPr lang="en-US" dirty="0"/>
            </a:br>
            <a:r>
              <a:rPr lang="en-US" dirty="0"/>
              <a:t>In general, if you think A is better than B, and B is also better than C, then you expect that A is better than C.</a:t>
            </a:r>
          </a:p>
          <a:p>
            <a:r>
              <a:rPr lang="en-US" dirty="0"/>
              <a:t>Teams don’t all play each other – from data of games that have been played, determine if the “transitive law” is realistic, or misleading about at least one outcome.  </a:t>
            </a:r>
          </a:p>
        </p:txBody>
      </p:sp>
      <p:sp>
        <p:nvSpPr>
          <p:cNvPr id="4" name="TextBox 3">
            <a:extLst>
              <a:ext uri="{FF2B5EF4-FFF2-40B4-BE49-F238E27FC236}">
                <a16:creationId xmlns:a16="http://schemas.microsoft.com/office/drawing/2014/main" id="{90505321-B4C6-4FE1-A579-A3D5CB42A368}"/>
              </a:ext>
            </a:extLst>
          </p:cNvPr>
          <p:cNvSpPr txBox="1"/>
          <p:nvPr/>
        </p:nvSpPr>
        <p:spPr>
          <a:xfrm>
            <a:off x="6888834" y="1242328"/>
            <a:ext cx="4425884" cy="440120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What are the vertices?</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are the edges?</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are we looking for?</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What do we run?</a:t>
            </a:r>
          </a:p>
        </p:txBody>
      </p:sp>
      <p:sp>
        <p:nvSpPr>
          <p:cNvPr id="5" name="TextBox 4">
            <a:extLst>
              <a:ext uri="{FF2B5EF4-FFF2-40B4-BE49-F238E27FC236}">
                <a16:creationId xmlns:a16="http://schemas.microsoft.com/office/drawing/2014/main" id="{AED8EC4A-9BA3-4390-892A-35E461FB13EB}"/>
              </a:ext>
            </a:extLst>
          </p:cNvPr>
          <p:cNvSpPr txBox="1"/>
          <p:nvPr/>
        </p:nvSpPr>
        <p:spPr>
          <a:xfrm>
            <a:off x="7164371" y="1758100"/>
            <a:ext cx="2318994" cy="523220"/>
          </a:xfrm>
          <a:prstGeom prst="rect">
            <a:avLst/>
          </a:prstGeom>
          <a:noFill/>
        </p:spPr>
        <p:txBody>
          <a:bodyPr wrap="square" rtlCol="0">
            <a:spAutoFit/>
          </a:bodyPr>
          <a:lstStyle/>
          <a:p>
            <a:r>
              <a:rPr lang="en-US" sz="2800" dirty="0">
                <a:solidFill>
                  <a:schemeClr val="accent3"/>
                </a:solidFill>
                <a:latin typeface="Segoe UI Semilight" panose="020B0402040204020203" pitchFamily="34" charset="0"/>
                <a:cs typeface="Segoe UI Semilight" panose="020B0402040204020203" pitchFamily="34" charset="0"/>
              </a:rPr>
              <a:t>Teams</a:t>
            </a: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60D8B147-47F3-4B6C-A307-14A34E7C6691}"/>
                  </a:ext>
                </a:extLst>
              </p:cNvPr>
              <p:cNvSpPr txBox="1"/>
              <p:nvPr/>
            </p:nvSpPr>
            <p:spPr>
              <a:xfrm>
                <a:off x="7164370" y="2945861"/>
                <a:ext cx="3601039" cy="954107"/>
              </a:xfrm>
              <a:prstGeom prst="rect">
                <a:avLst/>
              </a:prstGeom>
              <a:noFill/>
            </p:spPr>
            <p:txBody>
              <a:bodyPr wrap="square" rtlCol="0">
                <a:spAutoFit/>
              </a:bodyPr>
              <a:lstStyle/>
              <a:p>
                <a:r>
                  <a:rPr lang="en-US" sz="2800" dirty="0">
                    <a:solidFill>
                      <a:schemeClr val="accent3"/>
                    </a:solidFill>
                    <a:latin typeface="Segoe UI Semilight" panose="020B0402040204020203" pitchFamily="34" charset="0"/>
                    <a:cs typeface="Segoe UI Semilight" panose="020B0402040204020203" pitchFamily="34" charset="0"/>
                  </a:rPr>
                  <a:t>Directed – Edge from </a:t>
                </a:r>
                <a14:m>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𝑢</m:t>
                    </m:r>
                  </m:oMath>
                </a14:m>
                <a:r>
                  <a:rPr lang="en-US" sz="2800" dirty="0">
                    <a:solidFill>
                      <a:schemeClr val="accent3"/>
                    </a:solidFill>
                    <a:latin typeface="Segoe UI Semilight" panose="020B0402040204020203" pitchFamily="34" charset="0"/>
                    <a:cs typeface="Segoe UI Semilight" panose="020B0402040204020203" pitchFamily="34" charset="0"/>
                  </a:rPr>
                  <a:t> to </a:t>
                </a:r>
                <a14:m>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𝑣</m:t>
                    </m:r>
                  </m:oMath>
                </a14:m>
                <a:r>
                  <a:rPr lang="en-US" sz="2800" dirty="0">
                    <a:solidFill>
                      <a:schemeClr val="accent3"/>
                    </a:solidFill>
                    <a:latin typeface="Segoe UI Semilight" panose="020B0402040204020203" pitchFamily="34" charset="0"/>
                    <a:cs typeface="Segoe UI Semilight" panose="020B0402040204020203" pitchFamily="34" charset="0"/>
                  </a:rPr>
                  <a:t> if </a:t>
                </a:r>
                <a14:m>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𝑢</m:t>
                    </m:r>
                  </m:oMath>
                </a14:m>
                <a:r>
                  <a:rPr lang="en-US" sz="2800" dirty="0">
                    <a:solidFill>
                      <a:schemeClr val="accent3"/>
                    </a:solidFill>
                    <a:latin typeface="Segoe UI Semilight" panose="020B0402040204020203" pitchFamily="34" charset="0"/>
                    <a:cs typeface="Segoe UI Semilight" panose="020B0402040204020203" pitchFamily="34" charset="0"/>
                  </a:rPr>
                  <a:t> beat </a:t>
                </a:r>
                <a14:m>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𝑣</m:t>
                    </m:r>
                  </m:oMath>
                </a14:m>
                <a:r>
                  <a:rPr lang="en-US" sz="2800" dirty="0">
                    <a:solidFill>
                      <a:schemeClr val="accent3"/>
                    </a:solidFill>
                    <a:latin typeface="Segoe UI Semilight" panose="020B0402040204020203" pitchFamily="34" charset="0"/>
                    <a:cs typeface="Segoe UI Semilight" panose="020B0402040204020203" pitchFamily="34" charset="0"/>
                  </a:rPr>
                  <a:t>.</a:t>
                </a:r>
              </a:p>
            </p:txBody>
          </p:sp>
        </mc:Choice>
        <mc:Fallback>
          <p:sp>
            <p:nvSpPr>
              <p:cNvPr id="6" name="TextBox 5">
                <a:extLst>
                  <a:ext uri="{FF2B5EF4-FFF2-40B4-BE49-F238E27FC236}">
                    <a16:creationId xmlns:a16="http://schemas.microsoft.com/office/drawing/2014/main" id="{60D8B147-47F3-4B6C-A307-14A34E7C6691}"/>
                  </a:ext>
                </a:extLst>
              </p:cNvPr>
              <p:cNvSpPr txBox="1">
                <a:spLocks noRot="1" noChangeAspect="1" noMove="1" noResize="1" noEditPoints="1" noAdjustHandles="1" noChangeArrowheads="1" noChangeShapeType="1" noTextEdit="1"/>
              </p:cNvSpPr>
              <p:nvPr/>
            </p:nvSpPr>
            <p:spPr>
              <a:xfrm>
                <a:off x="7164370" y="2945861"/>
                <a:ext cx="3601039" cy="954107"/>
              </a:xfrm>
              <a:prstGeom prst="rect">
                <a:avLst/>
              </a:prstGeom>
              <a:blipFill>
                <a:blip r:embed="rId2"/>
                <a:stretch>
                  <a:fillRect l="-3384" t="-6369" b="-16561"/>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2DB3304A-1907-4FF8-8F24-4248651BAA7B}"/>
              </a:ext>
            </a:extLst>
          </p:cNvPr>
          <p:cNvSpPr txBox="1"/>
          <p:nvPr/>
        </p:nvSpPr>
        <p:spPr>
          <a:xfrm>
            <a:off x="7128234" y="4282913"/>
            <a:ext cx="5063766" cy="830997"/>
          </a:xfrm>
          <a:prstGeom prst="rect">
            <a:avLst/>
          </a:prstGeom>
          <a:noFill/>
        </p:spPr>
        <p:txBody>
          <a:bodyPr wrap="square" rtlCol="0">
            <a:spAutoFit/>
          </a:bodyPr>
          <a:lstStyle/>
          <a:p>
            <a:r>
              <a:rPr lang="en-US" sz="2400" dirty="0">
                <a:solidFill>
                  <a:schemeClr val="accent3"/>
                </a:solidFill>
                <a:latin typeface="Segoe UI Semilight" panose="020B0402040204020203" pitchFamily="34" charset="0"/>
                <a:cs typeface="Segoe UI Semilight" panose="020B0402040204020203" pitchFamily="34" charset="0"/>
              </a:rPr>
              <a:t>A cycle would say it’s not realistic.</a:t>
            </a:r>
          </a:p>
          <a:p>
            <a:r>
              <a:rPr lang="en-US" sz="2400" dirty="0">
                <a:solidFill>
                  <a:schemeClr val="accent4"/>
                </a:solidFill>
                <a:latin typeface="Segoe UI Semilight" panose="020B0402040204020203" pitchFamily="34" charset="0"/>
                <a:cs typeface="Segoe UI Semilight" panose="020B0402040204020203" pitchFamily="34" charset="0"/>
              </a:rPr>
              <a:t>OR a topological sort would say it is.</a:t>
            </a:r>
          </a:p>
        </p:txBody>
      </p:sp>
      <p:sp>
        <p:nvSpPr>
          <p:cNvPr id="8" name="TextBox 7">
            <a:extLst>
              <a:ext uri="{FF2B5EF4-FFF2-40B4-BE49-F238E27FC236}">
                <a16:creationId xmlns:a16="http://schemas.microsoft.com/office/drawing/2014/main" id="{D5214DD3-9BCF-43BB-B842-659561D452D7}"/>
              </a:ext>
            </a:extLst>
          </p:cNvPr>
          <p:cNvSpPr txBox="1"/>
          <p:nvPr/>
        </p:nvSpPr>
        <p:spPr>
          <a:xfrm>
            <a:off x="7128234" y="5533397"/>
            <a:ext cx="5063766" cy="1200329"/>
          </a:xfrm>
          <a:prstGeom prst="rect">
            <a:avLst/>
          </a:prstGeom>
          <a:noFill/>
        </p:spPr>
        <p:txBody>
          <a:bodyPr wrap="square" rtlCol="0">
            <a:spAutoFit/>
          </a:bodyPr>
          <a:lstStyle/>
          <a:p>
            <a:r>
              <a:rPr lang="en-US" sz="2400" dirty="0">
                <a:solidFill>
                  <a:schemeClr val="accent3"/>
                </a:solidFill>
                <a:latin typeface="Segoe UI Semilight" panose="020B0402040204020203" pitchFamily="34" charset="0"/>
                <a:cs typeface="Segoe UI Semilight" panose="020B0402040204020203" pitchFamily="34" charset="0"/>
              </a:rPr>
              <a:t>Cycle-detection DFS.</a:t>
            </a:r>
          </a:p>
          <a:p>
            <a:r>
              <a:rPr lang="en-US" sz="2400" dirty="0">
                <a:solidFill>
                  <a:schemeClr val="accent4"/>
                </a:solidFill>
                <a:latin typeface="Segoe UI Semilight" panose="020B0402040204020203" pitchFamily="34" charset="0"/>
                <a:cs typeface="Segoe UI Semilight" panose="020B0402040204020203" pitchFamily="34" charset="0"/>
              </a:rPr>
              <a:t>a topological sort algorithm (with error detection)</a:t>
            </a:r>
          </a:p>
        </p:txBody>
      </p:sp>
    </p:spTree>
    <p:extLst>
      <p:ext uri="{BB962C8B-B14F-4D97-AF65-F5344CB8AC3E}">
        <p14:creationId xmlns:p14="http://schemas.microsoft.com/office/powerpoint/2010/main" val="12123911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Scenario #3</a:t>
            </a:r>
          </a:p>
        </p:txBody>
      </p:sp>
      <p:sp>
        <p:nvSpPr>
          <p:cNvPr id="8" name="Content Placeholder 2">
            <a:extLst>
              <a:ext uri="{FF2B5EF4-FFF2-40B4-BE49-F238E27FC236}">
                <a16:creationId xmlns:a16="http://schemas.microsoft.com/office/drawing/2014/main" id="{962802FD-77F5-544B-BCC5-4632BCF7C842}"/>
              </a:ext>
            </a:extLst>
          </p:cNvPr>
          <p:cNvSpPr txBox="1">
            <a:spLocks/>
          </p:cNvSpPr>
          <p:nvPr/>
        </p:nvSpPr>
        <p:spPr>
          <a:xfrm>
            <a:off x="575238" y="1123354"/>
            <a:ext cx="6494925" cy="5506045"/>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t>You are at Splash Mountain. Your best friend is at Space Mountain. You have to tell each other about your experiences in person as soon as possible. Where do you meet and how quickly can you get there?</a:t>
            </a:r>
          </a:p>
          <a:p>
            <a:r>
              <a:rPr lang="en-US" dirty="0"/>
              <a:t>What are the vertices? </a:t>
            </a:r>
          </a:p>
          <a:p>
            <a:pPr marL="128016" lvl="1" indent="0">
              <a:buFont typeface="Segoe UI Semilight" panose="020B0402040204020203" pitchFamily="34" charset="0"/>
              <a:buNone/>
            </a:pPr>
            <a:r>
              <a:rPr lang="en-US" dirty="0">
                <a:solidFill>
                  <a:srgbClr val="4C3282"/>
                </a:solidFill>
              </a:rPr>
              <a:t>Rides</a:t>
            </a:r>
          </a:p>
          <a:p>
            <a:r>
              <a:rPr lang="en-US" dirty="0"/>
              <a:t>What are the edges? </a:t>
            </a:r>
          </a:p>
          <a:p>
            <a:pPr marL="128016" lvl="1" indent="0">
              <a:buFont typeface="Segoe UI Semilight" panose="020B0402040204020203" pitchFamily="34" charset="0"/>
              <a:buNone/>
            </a:pPr>
            <a:r>
              <a:rPr lang="en-US" dirty="0">
                <a:solidFill>
                  <a:srgbClr val="4C3282"/>
                </a:solidFill>
              </a:rPr>
              <a:t>Walkways with how long it would take to walk</a:t>
            </a:r>
          </a:p>
          <a:p>
            <a:r>
              <a:rPr lang="en-US" dirty="0"/>
              <a:t>What are we looking for?</a:t>
            </a:r>
          </a:p>
          <a:p>
            <a:pPr lvl="1"/>
            <a:r>
              <a:rPr lang="en-US" dirty="0">
                <a:solidFill>
                  <a:srgbClr val="4C3282"/>
                </a:solidFill>
              </a:rPr>
              <a:t>The “midpoint” </a:t>
            </a:r>
          </a:p>
          <a:p>
            <a:r>
              <a:rPr lang="en-US" dirty="0"/>
              <a:t>What do we run?</a:t>
            </a:r>
          </a:p>
          <a:p>
            <a:pPr lvl="1"/>
            <a:r>
              <a:rPr lang="en-US" dirty="0">
                <a:solidFill>
                  <a:srgbClr val="4C3282"/>
                </a:solidFill>
              </a:rPr>
              <a:t>Run </a:t>
            </a:r>
            <a:r>
              <a:rPr lang="en-US" dirty="0" err="1">
                <a:solidFill>
                  <a:srgbClr val="4C3282"/>
                </a:solidFill>
              </a:rPr>
              <a:t>Dijkstra’s</a:t>
            </a:r>
            <a:r>
              <a:rPr lang="en-US" dirty="0">
                <a:solidFill>
                  <a:srgbClr val="4C3282"/>
                </a:solidFill>
              </a:rPr>
              <a:t> from Splash Mountain, store distances</a:t>
            </a:r>
          </a:p>
          <a:p>
            <a:pPr lvl="1"/>
            <a:r>
              <a:rPr lang="en-US" dirty="0">
                <a:solidFill>
                  <a:srgbClr val="4C3282"/>
                </a:solidFill>
              </a:rPr>
              <a:t>Run </a:t>
            </a:r>
            <a:r>
              <a:rPr lang="en-US" dirty="0" err="1">
                <a:solidFill>
                  <a:srgbClr val="4C3282"/>
                </a:solidFill>
              </a:rPr>
              <a:t>Dijkstra’s</a:t>
            </a:r>
            <a:r>
              <a:rPr lang="en-US" dirty="0">
                <a:solidFill>
                  <a:srgbClr val="4C3282"/>
                </a:solidFill>
              </a:rPr>
              <a:t> from Space Mountain, store distances</a:t>
            </a:r>
          </a:p>
          <a:p>
            <a:pPr lvl="1"/>
            <a:r>
              <a:rPr lang="en-US" dirty="0">
                <a:solidFill>
                  <a:srgbClr val="4C3282"/>
                </a:solidFill>
              </a:rPr>
              <a:t>Iterate over vertices, for each vertex remember max of two</a:t>
            </a:r>
          </a:p>
          <a:p>
            <a:pPr lvl="1"/>
            <a:r>
              <a:rPr lang="en-US" dirty="0">
                <a:solidFill>
                  <a:srgbClr val="4C3282"/>
                </a:solidFill>
              </a:rPr>
              <a:t>Iterate over vertices, find minimum of remembered numbers</a:t>
            </a:r>
          </a:p>
        </p:txBody>
      </p:sp>
      <p:grpSp>
        <p:nvGrpSpPr>
          <p:cNvPr id="117" name="Group 116">
            <a:extLst>
              <a:ext uri="{FF2B5EF4-FFF2-40B4-BE49-F238E27FC236}">
                <a16:creationId xmlns:a16="http://schemas.microsoft.com/office/drawing/2014/main" id="{1E363727-313E-1941-8149-CB4F0876A0F4}"/>
              </a:ext>
            </a:extLst>
          </p:cNvPr>
          <p:cNvGrpSpPr/>
          <p:nvPr/>
        </p:nvGrpSpPr>
        <p:grpSpPr>
          <a:xfrm>
            <a:off x="5074873" y="704255"/>
            <a:ext cx="7028720" cy="5606846"/>
            <a:chOff x="1765004" y="980556"/>
            <a:chExt cx="7028720" cy="5606846"/>
          </a:xfrm>
        </p:grpSpPr>
        <p:grpSp>
          <p:nvGrpSpPr>
            <p:cNvPr id="118" name="Group 117">
              <a:extLst>
                <a:ext uri="{FF2B5EF4-FFF2-40B4-BE49-F238E27FC236}">
                  <a16:creationId xmlns:a16="http://schemas.microsoft.com/office/drawing/2014/main" id="{6D0AACF5-94E8-6444-BA21-B4216FD92DAA}"/>
                </a:ext>
              </a:extLst>
            </p:cNvPr>
            <p:cNvGrpSpPr/>
            <p:nvPr/>
          </p:nvGrpSpPr>
          <p:grpSpPr>
            <a:xfrm>
              <a:off x="5130244" y="3311583"/>
              <a:ext cx="838200" cy="838200"/>
              <a:chOff x="5115008" y="3216614"/>
              <a:chExt cx="838200" cy="838200"/>
            </a:xfrm>
          </p:grpSpPr>
          <p:sp>
            <p:nvSpPr>
              <p:cNvPr id="166" name="Oval 165">
                <a:extLst>
                  <a:ext uri="{FF2B5EF4-FFF2-40B4-BE49-F238E27FC236}">
                    <a16:creationId xmlns:a16="http://schemas.microsoft.com/office/drawing/2014/main" id="{3863D911-3B15-1A49-968B-40C873579C17}"/>
                  </a:ext>
                </a:extLst>
              </p:cNvPr>
              <p:cNvSpPr/>
              <p:nvPr/>
            </p:nvSpPr>
            <p:spPr>
              <a:xfrm>
                <a:off x="5115008" y="32166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Box 166">
                <a:extLst>
                  <a:ext uri="{FF2B5EF4-FFF2-40B4-BE49-F238E27FC236}">
                    <a16:creationId xmlns:a16="http://schemas.microsoft.com/office/drawing/2014/main" id="{BFED6DC1-AC38-2848-A99D-CE2922AC4F66}"/>
                  </a:ext>
                </a:extLst>
              </p:cNvPr>
              <p:cNvSpPr txBox="1"/>
              <p:nvPr/>
            </p:nvSpPr>
            <p:spPr>
              <a:xfrm>
                <a:off x="5181230" y="3465015"/>
                <a:ext cx="687304" cy="338554"/>
              </a:xfrm>
              <a:prstGeom prst="rect">
                <a:avLst/>
              </a:prstGeom>
              <a:noFill/>
            </p:spPr>
            <p:txBody>
              <a:bodyPr wrap="none" rtlCol="0">
                <a:spAutoFit/>
              </a:bodyPr>
              <a:lstStyle/>
              <a:p>
                <a:r>
                  <a:rPr lang="en-US" sz="1600" dirty="0"/>
                  <a:t>Castle</a:t>
                </a:r>
              </a:p>
            </p:txBody>
          </p:sp>
        </p:grpSp>
        <p:grpSp>
          <p:nvGrpSpPr>
            <p:cNvPr id="119" name="Group 118">
              <a:extLst>
                <a:ext uri="{FF2B5EF4-FFF2-40B4-BE49-F238E27FC236}">
                  <a16:creationId xmlns:a16="http://schemas.microsoft.com/office/drawing/2014/main" id="{12CC05DF-2170-6A47-9BA2-A82AF57165E4}"/>
                </a:ext>
              </a:extLst>
            </p:cNvPr>
            <p:cNvGrpSpPr/>
            <p:nvPr/>
          </p:nvGrpSpPr>
          <p:grpSpPr>
            <a:xfrm>
              <a:off x="5163235" y="5391478"/>
              <a:ext cx="838200" cy="838200"/>
              <a:chOff x="5135573" y="5342583"/>
              <a:chExt cx="838200" cy="838200"/>
            </a:xfrm>
          </p:grpSpPr>
          <p:sp>
            <p:nvSpPr>
              <p:cNvPr id="164" name="Oval 163">
                <a:extLst>
                  <a:ext uri="{FF2B5EF4-FFF2-40B4-BE49-F238E27FC236}">
                    <a16:creationId xmlns:a16="http://schemas.microsoft.com/office/drawing/2014/main" id="{A4FD93E9-2F3D-084C-BCEC-2F00142364A3}"/>
                  </a:ext>
                </a:extLst>
              </p:cNvPr>
              <p:cNvSpPr/>
              <p:nvPr/>
            </p:nvSpPr>
            <p:spPr>
              <a:xfrm>
                <a:off x="5135573" y="5342583"/>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E9A5A6DD-181F-F547-9FAF-0E2DB68547D1}"/>
                  </a:ext>
                </a:extLst>
              </p:cNvPr>
              <p:cNvSpPr txBox="1"/>
              <p:nvPr/>
            </p:nvSpPr>
            <p:spPr>
              <a:xfrm>
                <a:off x="5271582" y="5477631"/>
                <a:ext cx="566181" cy="584775"/>
              </a:xfrm>
              <a:prstGeom prst="rect">
                <a:avLst/>
              </a:prstGeom>
              <a:noFill/>
            </p:spPr>
            <p:txBody>
              <a:bodyPr wrap="none" rtlCol="0">
                <a:spAutoFit/>
              </a:bodyPr>
              <a:lstStyle/>
              <a:p>
                <a:pPr algn="ctr"/>
                <a:r>
                  <a:rPr lang="en-US" sz="1600" dirty="0"/>
                  <a:t>Flag </a:t>
                </a:r>
              </a:p>
              <a:p>
                <a:pPr algn="ctr"/>
                <a:r>
                  <a:rPr lang="en-US" sz="1600" dirty="0"/>
                  <a:t>Pole</a:t>
                </a:r>
              </a:p>
            </p:txBody>
          </p:sp>
        </p:grpSp>
        <p:grpSp>
          <p:nvGrpSpPr>
            <p:cNvPr id="120" name="Group 119">
              <a:extLst>
                <a:ext uri="{FF2B5EF4-FFF2-40B4-BE49-F238E27FC236}">
                  <a16:creationId xmlns:a16="http://schemas.microsoft.com/office/drawing/2014/main" id="{4B857DBC-75CC-AD41-83C4-DC8A008FB35D}"/>
                </a:ext>
              </a:extLst>
            </p:cNvPr>
            <p:cNvGrpSpPr/>
            <p:nvPr/>
          </p:nvGrpSpPr>
          <p:grpSpPr>
            <a:xfrm>
              <a:off x="4730935" y="1197207"/>
              <a:ext cx="838200" cy="838200"/>
              <a:chOff x="4730935" y="1197207"/>
              <a:chExt cx="838200" cy="838200"/>
            </a:xfrm>
          </p:grpSpPr>
          <p:sp>
            <p:nvSpPr>
              <p:cNvPr id="162" name="Oval 161">
                <a:extLst>
                  <a:ext uri="{FF2B5EF4-FFF2-40B4-BE49-F238E27FC236}">
                    <a16:creationId xmlns:a16="http://schemas.microsoft.com/office/drawing/2014/main" id="{5E878B05-54BE-FA48-B851-446C1BEBFF86}"/>
                  </a:ext>
                </a:extLst>
              </p:cNvPr>
              <p:cNvSpPr/>
              <p:nvPr/>
            </p:nvSpPr>
            <p:spPr>
              <a:xfrm>
                <a:off x="4730935" y="1197207"/>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CB414EB2-E31E-8641-B4E2-5510AE598933}"/>
                  </a:ext>
                </a:extLst>
              </p:cNvPr>
              <p:cNvSpPr txBox="1"/>
              <p:nvPr/>
            </p:nvSpPr>
            <p:spPr>
              <a:xfrm>
                <a:off x="4750727" y="1431321"/>
                <a:ext cx="798617" cy="338554"/>
              </a:xfrm>
              <a:prstGeom prst="rect">
                <a:avLst/>
              </a:prstGeom>
              <a:noFill/>
            </p:spPr>
            <p:txBody>
              <a:bodyPr wrap="none" rtlCol="0">
                <a:spAutoFit/>
              </a:bodyPr>
              <a:lstStyle/>
              <a:p>
                <a:r>
                  <a:rPr lang="en-US" sz="1600" dirty="0"/>
                  <a:t>Dumbo</a:t>
                </a:r>
              </a:p>
            </p:txBody>
          </p:sp>
        </p:grpSp>
        <p:grpSp>
          <p:nvGrpSpPr>
            <p:cNvPr id="121" name="Group 120">
              <a:extLst>
                <a:ext uri="{FF2B5EF4-FFF2-40B4-BE49-F238E27FC236}">
                  <a16:creationId xmlns:a16="http://schemas.microsoft.com/office/drawing/2014/main" id="{C573F4B4-E1BB-5E4A-AB23-66681C83FD67}"/>
                </a:ext>
              </a:extLst>
            </p:cNvPr>
            <p:cNvGrpSpPr/>
            <p:nvPr/>
          </p:nvGrpSpPr>
          <p:grpSpPr>
            <a:xfrm>
              <a:off x="6425942" y="980556"/>
              <a:ext cx="838200" cy="842059"/>
              <a:chOff x="6425942" y="980556"/>
              <a:chExt cx="838200" cy="842059"/>
            </a:xfrm>
          </p:grpSpPr>
          <p:sp>
            <p:nvSpPr>
              <p:cNvPr id="160" name="Oval 159">
                <a:extLst>
                  <a:ext uri="{FF2B5EF4-FFF2-40B4-BE49-F238E27FC236}">
                    <a16:creationId xmlns:a16="http://schemas.microsoft.com/office/drawing/2014/main" id="{55791A0A-754E-4840-9470-77969D500C6B}"/>
                  </a:ext>
                </a:extLst>
              </p:cNvPr>
              <p:cNvSpPr/>
              <p:nvPr/>
            </p:nvSpPr>
            <p:spPr>
              <a:xfrm>
                <a:off x="6425942" y="980556"/>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a:extLst>
                  <a:ext uri="{FF2B5EF4-FFF2-40B4-BE49-F238E27FC236}">
                    <a16:creationId xmlns:a16="http://schemas.microsoft.com/office/drawing/2014/main" id="{579265AE-666F-9746-893E-9A5FF63A74B4}"/>
                  </a:ext>
                </a:extLst>
              </p:cNvPr>
              <p:cNvSpPr txBox="1"/>
              <p:nvPr/>
            </p:nvSpPr>
            <p:spPr>
              <a:xfrm>
                <a:off x="6537804" y="991618"/>
                <a:ext cx="665567" cy="830997"/>
              </a:xfrm>
              <a:prstGeom prst="rect">
                <a:avLst/>
              </a:prstGeom>
              <a:noFill/>
            </p:spPr>
            <p:txBody>
              <a:bodyPr wrap="none" rtlCol="0">
                <a:spAutoFit/>
              </a:bodyPr>
              <a:lstStyle/>
              <a:p>
                <a:pPr algn="ctr"/>
                <a:r>
                  <a:rPr lang="en-US" sz="1600" dirty="0"/>
                  <a:t>It’s a </a:t>
                </a:r>
              </a:p>
              <a:p>
                <a:pPr algn="ctr"/>
                <a:r>
                  <a:rPr lang="en-US" sz="1600" dirty="0"/>
                  <a:t>small </a:t>
                </a:r>
              </a:p>
              <a:p>
                <a:pPr algn="ctr"/>
                <a:r>
                  <a:rPr lang="en-US" sz="1600" dirty="0"/>
                  <a:t>world</a:t>
                </a:r>
              </a:p>
            </p:txBody>
          </p:sp>
        </p:grpSp>
        <p:grpSp>
          <p:nvGrpSpPr>
            <p:cNvPr id="122" name="Group 121">
              <a:extLst>
                <a:ext uri="{FF2B5EF4-FFF2-40B4-BE49-F238E27FC236}">
                  <a16:creationId xmlns:a16="http://schemas.microsoft.com/office/drawing/2014/main" id="{974D6D86-D98D-7B48-BE1A-83AE2EE72D53}"/>
                </a:ext>
              </a:extLst>
            </p:cNvPr>
            <p:cNvGrpSpPr/>
            <p:nvPr/>
          </p:nvGrpSpPr>
          <p:grpSpPr>
            <a:xfrm>
              <a:off x="7026729" y="2643561"/>
              <a:ext cx="848635" cy="838200"/>
              <a:chOff x="7026729" y="2643561"/>
              <a:chExt cx="848635" cy="838200"/>
            </a:xfrm>
          </p:grpSpPr>
          <p:sp>
            <p:nvSpPr>
              <p:cNvPr id="158" name="Oval 157">
                <a:extLst>
                  <a:ext uri="{FF2B5EF4-FFF2-40B4-BE49-F238E27FC236}">
                    <a16:creationId xmlns:a16="http://schemas.microsoft.com/office/drawing/2014/main" id="{C5437DF4-969F-6E48-B8A4-40537B12BCA8}"/>
                  </a:ext>
                </a:extLst>
              </p:cNvPr>
              <p:cNvSpPr/>
              <p:nvPr/>
            </p:nvSpPr>
            <p:spPr>
              <a:xfrm>
                <a:off x="7026729" y="2643561"/>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extBox 158">
                <a:extLst>
                  <a:ext uri="{FF2B5EF4-FFF2-40B4-BE49-F238E27FC236}">
                    <a16:creationId xmlns:a16="http://schemas.microsoft.com/office/drawing/2014/main" id="{0B062662-6FE8-7D4D-A9F1-42B96F4AF9C5}"/>
                  </a:ext>
                </a:extLst>
              </p:cNvPr>
              <p:cNvSpPr txBox="1"/>
              <p:nvPr/>
            </p:nvSpPr>
            <p:spPr>
              <a:xfrm>
                <a:off x="7056101" y="2795513"/>
                <a:ext cx="819263" cy="584775"/>
              </a:xfrm>
              <a:prstGeom prst="rect">
                <a:avLst/>
              </a:prstGeom>
              <a:noFill/>
            </p:spPr>
            <p:txBody>
              <a:bodyPr wrap="none" rtlCol="0">
                <a:spAutoFit/>
              </a:bodyPr>
              <a:lstStyle/>
              <a:p>
                <a:r>
                  <a:rPr lang="en-US" sz="1600" dirty="0"/>
                  <a:t>Matter-</a:t>
                </a:r>
              </a:p>
              <a:p>
                <a:r>
                  <a:rPr lang="en-US" sz="1600" dirty="0"/>
                  <a:t>horn</a:t>
                </a:r>
              </a:p>
            </p:txBody>
          </p:sp>
        </p:grpSp>
        <p:grpSp>
          <p:nvGrpSpPr>
            <p:cNvPr id="123" name="Group 122">
              <a:extLst>
                <a:ext uri="{FF2B5EF4-FFF2-40B4-BE49-F238E27FC236}">
                  <a16:creationId xmlns:a16="http://schemas.microsoft.com/office/drawing/2014/main" id="{C46B99BA-DB64-6A4D-ABAC-ED1082E70CF0}"/>
                </a:ext>
              </a:extLst>
            </p:cNvPr>
            <p:cNvGrpSpPr/>
            <p:nvPr/>
          </p:nvGrpSpPr>
          <p:grpSpPr>
            <a:xfrm>
              <a:off x="7955524" y="4692014"/>
              <a:ext cx="838200" cy="838200"/>
              <a:chOff x="7955524" y="4692014"/>
              <a:chExt cx="838200" cy="838200"/>
            </a:xfrm>
          </p:grpSpPr>
          <p:sp>
            <p:nvSpPr>
              <p:cNvPr id="156" name="Oval 155">
                <a:extLst>
                  <a:ext uri="{FF2B5EF4-FFF2-40B4-BE49-F238E27FC236}">
                    <a16:creationId xmlns:a16="http://schemas.microsoft.com/office/drawing/2014/main" id="{357511F1-D354-2C46-99D2-475811CBD5AF}"/>
                  </a:ext>
                </a:extLst>
              </p:cNvPr>
              <p:cNvSpPr/>
              <p:nvPr/>
            </p:nvSpPr>
            <p:spPr>
              <a:xfrm>
                <a:off x="7955524" y="46920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Box 156">
                <a:extLst>
                  <a:ext uri="{FF2B5EF4-FFF2-40B4-BE49-F238E27FC236}">
                    <a16:creationId xmlns:a16="http://schemas.microsoft.com/office/drawing/2014/main" id="{73AEAF8D-A965-1548-8AD7-11C5F053AADF}"/>
                  </a:ext>
                </a:extLst>
              </p:cNvPr>
              <p:cNvSpPr txBox="1"/>
              <p:nvPr/>
            </p:nvSpPr>
            <p:spPr>
              <a:xfrm>
                <a:off x="8014368" y="4819207"/>
                <a:ext cx="720069" cy="584775"/>
              </a:xfrm>
              <a:prstGeom prst="rect">
                <a:avLst/>
              </a:prstGeom>
              <a:noFill/>
            </p:spPr>
            <p:txBody>
              <a:bodyPr wrap="none" rtlCol="0">
                <a:spAutoFit/>
              </a:bodyPr>
              <a:lstStyle/>
              <a:p>
                <a:pPr algn="ctr"/>
                <a:r>
                  <a:rPr lang="en-US" sz="1600" dirty="0"/>
                  <a:t>Space </a:t>
                </a:r>
              </a:p>
              <a:p>
                <a:pPr algn="ctr"/>
                <a:r>
                  <a:rPr lang="en-US" sz="1600" dirty="0" err="1"/>
                  <a:t>Mtn</a:t>
                </a:r>
                <a:endParaRPr lang="en-US" sz="1600" dirty="0"/>
              </a:p>
            </p:txBody>
          </p:sp>
        </p:grpSp>
        <p:grpSp>
          <p:nvGrpSpPr>
            <p:cNvPr id="124" name="Group 123">
              <a:extLst>
                <a:ext uri="{FF2B5EF4-FFF2-40B4-BE49-F238E27FC236}">
                  <a16:creationId xmlns:a16="http://schemas.microsoft.com/office/drawing/2014/main" id="{5FA5551D-CCF6-494B-9F1F-C0FCE409DA4C}"/>
                </a:ext>
              </a:extLst>
            </p:cNvPr>
            <p:cNvGrpSpPr/>
            <p:nvPr/>
          </p:nvGrpSpPr>
          <p:grpSpPr>
            <a:xfrm>
              <a:off x="6578162" y="5255510"/>
              <a:ext cx="838200" cy="838200"/>
              <a:chOff x="6578162" y="5255510"/>
              <a:chExt cx="838200" cy="838200"/>
            </a:xfrm>
          </p:grpSpPr>
          <p:sp>
            <p:nvSpPr>
              <p:cNvPr id="154" name="Oval 153">
                <a:extLst>
                  <a:ext uri="{FF2B5EF4-FFF2-40B4-BE49-F238E27FC236}">
                    <a16:creationId xmlns:a16="http://schemas.microsoft.com/office/drawing/2014/main" id="{ACD047EF-924D-E346-840F-DB23475B04CE}"/>
                  </a:ext>
                </a:extLst>
              </p:cNvPr>
              <p:cNvSpPr/>
              <p:nvPr/>
            </p:nvSpPr>
            <p:spPr>
              <a:xfrm>
                <a:off x="6578162" y="5255510"/>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extBox 154">
                <a:extLst>
                  <a:ext uri="{FF2B5EF4-FFF2-40B4-BE49-F238E27FC236}">
                    <a16:creationId xmlns:a16="http://schemas.microsoft.com/office/drawing/2014/main" id="{2CD86D0F-893E-CE4B-AF1E-3F05BCFA5A64}"/>
                  </a:ext>
                </a:extLst>
              </p:cNvPr>
              <p:cNvSpPr txBox="1"/>
              <p:nvPr/>
            </p:nvSpPr>
            <p:spPr>
              <a:xfrm>
                <a:off x="6676191" y="5384207"/>
                <a:ext cx="631006" cy="584775"/>
              </a:xfrm>
              <a:prstGeom prst="rect">
                <a:avLst/>
              </a:prstGeom>
              <a:noFill/>
            </p:spPr>
            <p:txBody>
              <a:bodyPr wrap="none" rtlCol="0">
                <a:spAutoFit/>
              </a:bodyPr>
              <a:lstStyle/>
              <a:p>
                <a:pPr algn="ctr"/>
                <a:r>
                  <a:rPr lang="en-US" sz="1600" dirty="0"/>
                  <a:t>Star</a:t>
                </a:r>
              </a:p>
              <a:p>
                <a:pPr algn="ctr"/>
                <a:r>
                  <a:rPr lang="en-US" sz="1600" dirty="0"/>
                  <a:t>Tours</a:t>
                </a:r>
              </a:p>
            </p:txBody>
          </p:sp>
        </p:grpSp>
        <p:grpSp>
          <p:nvGrpSpPr>
            <p:cNvPr id="125" name="Group 124">
              <a:extLst>
                <a:ext uri="{FF2B5EF4-FFF2-40B4-BE49-F238E27FC236}">
                  <a16:creationId xmlns:a16="http://schemas.microsoft.com/office/drawing/2014/main" id="{29904DE7-04CC-9C48-BEC6-413367A8AB89}"/>
                </a:ext>
              </a:extLst>
            </p:cNvPr>
            <p:cNvGrpSpPr/>
            <p:nvPr/>
          </p:nvGrpSpPr>
          <p:grpSpPr>
            <a:xfrm>
              <a:off x="3544031" y="5749202"/>
              <a:ext cx="838200" cy="838200"/>
              <a:chOff x="3544031" y="5749202"/>
              <a:chExt cx="838200" cy="838200"/>
            </a:xfrm>
          </p:grpSpPr>
          <p:sp>
            <p:nvSpPr>
              <p:cNvPr id="152" name="Oval 151">
                <a:extLst>
                  <a:ext uri="{FF2B5EF4-FFF2-40B4-BE49-F238E27FC236}">
                    <a16:creationId xmlns:a16="http://schemas.microsoft.com/office/drawing/2014/main" id="{36C8F6B2-A16E-5C45-876C-77DA8F00F086}"/>
                  </a:ext>
                </a:extLst>
              </p:cNvPr>
              <p:cNvSpPr/>
              <p:nvPr/>
            </p:nvSpPr>
            <p:spPr>
              <a:xfrm>
                <a:off x="3544031" y="574920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a:extLst>
                  <a:ext uri="{FF2B5EF4-FFF2-40B4-BE49-F238E27FC236}">
                    <a16:creationId xmlns:a16="http://schemas.microsoft.com/office/drawing/2014/main" id="{B08BAEA9-F514-2048-ADCC-4E2896B5BA72}"/>
                  </a:ext>
                </a:extLst>
              </p:cNvPr>
              <p:cNvSpPr txBox="1"/>
              <p:nvPr/>
            </p:nvSpPr>
            <p:spPr>
              <a:xfrm>
                <a:off x="3607905" y="5906602"/>
                <a:ext cx="710451" cy="584775"/>
              </a:xfrm>
              <a:prstGeom prst="rect">
                <a:avLst/>
              </a:prstGeom>
              <a:noFill/>
            </p:spPr>
            <p:txBody>
              <a:bodyPr wrap="none" rtlCol="0">
                <a:spAutoFit/>
              </a:bodyPr>
              <a:lstStyle/>
              <a:p>
                <a:pPr algn="ctr"/>
                <a:r>
                  <a:rPr lang="en-US" sz="1600" dirty="0"/>
                  <a:t>Jungle</a:t>
                </a:r>
              </a:p>
              <a:p>
                <a:pPr algn="ctr"/>
                <a:r>
                  <a:rPr lang="en-US" sz="1600" dirty="0"/>
                  <a:t>Cruise</a:t>
                </a:r>
              </a:p>
            </p:txBody>
          </p:sp>
        </p:grpSp>
        <p:grpSp>
          <p:nvGrpSpPr>
            <p:cNvPr id="126" name="Group 125">
              <a:extLst>
                <a:ext uri="{FF2B5EF4-FFF2-40B4-BE49-F238E27FC236}">
                  <a16:creationId xmlns:a16="http://schemas.microsoft.com/office/drawing/2014/main" id="{4A903D1F-8ED9-9949-8A39-EFF066925200}"/>
                </a:ext>
              </a:extLst>
            </p:cNvPr>
            <p:cNvGrpSpPr/>
            <p:nvPr/>
          </p:nvGrpSpPr>
          <p:grpSpPr>
            <a:xfrm>
              <a:off x="2455030" y="4790529"/>
              <a:ext cx="838200" cy="838200"/>
              <a:chOff x="2455030" y="4790529"/>
              <a:chExt cx="838200" cy="838200"/>
            </a:xfrm>
          </p:grpSpPr>
          <p:sp>
            <p:nvSpPr>
              <p:cNvPr id="150" name="TextBox 149">
                <a:extLst>
                  <a:ext uri="{FF2B5EF4-FFF2-40B4-BE49-F238E27FC236}">
                    <a16:creationId xmlns:a16="http://schemas.microsoft.com/office/drawing/2014/main" id="{1A25C948-7BCD-8B4D-BB3C-C2DBA93C3604}"/>
                  </a:ext>
                </a:extLst>
              </p:cNvPr>
              <p:cNvSpPr txBox="1"/>
              <p:nvPr/>
            </p:nvSpPr>
            <p:spPr>
              <a:xfrm>
                <a:off x="2473625" y="4931049"/>
                <a:ext cx="800219" cy="584775"/>
              </a:xfrm>
              <a:prstGeom prst="rect">
                <a:avLst/>
              </a:prstGeom>
              <a:noFill/>
            </p:spPr>
            <p:txBody>
              <a:bodyPr wrap="none" rtlCol="0">
                <a:spAutoFit/>
              </a:bodyPr>
              <a:lstStyle/>
              <a:p>
                <a:pPr algn="ctr"/>
                <a:r>
                  <a:rPr lang="en-US" sz="1600" dirty="0"/>
                  <a:t>Indiana</a:t>
                </a:r>
              </a:p>
              <a:p>
                <a:pPr algn="ctr"/>
                <a:r>
                  <a:rPr lang="en-US" sz="1600" dirty="0"/>
                  <a:t>Jones</a:t>
                </a:r>
              </a:p>
            </p:txBody>
          </p:sp>
          <p:sp>
            <p:nvSpPr>
              <p:cNvPr id="151" name="Oval 150">
                <a:extLst>
                  <a:ext uri="{FF2B5EF4-FFF2-40B4-BE49-F238E27FC236}">
                    <a16:creationId xmlns:a16="http://schemas.microsoft.com/office/drawing/2014/main" id="{B30306B3-15B7-4242-BEBA-C91964F8BED2}"/>
                  </a:ext>
                </a:extLst>
              </p:cNvPr>
              <p:cNvSpPr/>
              <p:nvPr/>
            </p:nvSpPr>
            <p:spPr>
              <a:xfrm>
                <a:off x="2455030" y="479052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4F87194D-A524-F847-96EA-2DDF58165C93}"/>
                </a:ext>
              </a:extLst>
            </p:cNvPr>
            <p:cNvGrpSpPr/>
            <p:nvPr/>
          </p:nvGrpSpPr>
          <p:grpSpPr>
            <a:xfrm>
              <a:off x="1765004" y="3363499"/>
              <a:ext cx="838200" cy="838200"/>
              <a:chOff x="1765004" y="3363499"/>
              <a:chExt cx="838200" cy="838200"/>
            </a:xfrm>
          </p:grpSpPr>
          <p:sp>
            <p:nvSpPr>
              <p:cNvPr id="148" name="Oval 147">
                <a:extLst>
                  <a:ext uri="{FF2B5EF4-FFF2-40B4-BE49-F238E27FC236}">
                    <a16:creationId xmlns:a16="http://schemas.microsoft.com/office/drawing/2014/main" id="{337107B7-7569-9940-9B37-9160D4CC5A69}"/>
                  </a:ext>
                </a:extLst>
              </p:cNvPr>
              <p:cNvSpPr/>
              <p:nvPr/>
            </p:nvSpPr>
            <p:spPr>
              <a:xfrm>
                <a:off x="1765004" y="336349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DFD72169-332E-4D4D-B977-C21882ED1B50}"/>
                  </a:ext>
                </a:extLst>
              </p:cNvPr>
              <p:cNvSpPr txBox="1"/>
              <p:nvPr/>
            </p:nvSpPr>
            <p:spPr>
              <a:xfrm>
                <a:off x="1822005" y="3478188"/>
                <a:ext cx="718466" cy="584775"/>
              </a:xfrm>
              <a:prstGeom prst="rect">
                <a:avLst/>
              </a:prstGeom>
              <a:noFill/>
            </p:spPr>
            <p:txBody>
              <a:bodyPr wrap="none" rtlCol="0">
                <a:spAutoFit/>
              </a:bodyPr>
              <a:lstStyle/>
              <a:p>
                <a:pPr algn="ctr"/>
                <a:r>
                  <a:rPr lang="en-US" sz="1600" dirty="0"/>
                  <a:t>Splash</a:t>
                </a:r>
              </a:p>
              <a:p>
                <a:pPr algn="ctr"/>
                <a:r>
                  <a:rPr lang="en-US" sz="1600" dirty="0" err="1"/>
                  <a:t>Mtn</a:t>
                </a:r>
                <a:endParaRPr lang="en-US" sz="1600" dirty="0"/>
              </a:p>
            </p:txBody>
          </p:sp>
        </p:grpSp>
        <p:grpSp>
          <p:nvGrpSpPr>
            <p:cNvPr id="128" name="Group 127">
              <a:extLst>
                <a:ext uri="{FF2B5EF4-FFF2-40B4-BE49-F238E27FC236}">
                  <a16:creationId xmlns:a16="http://schemas.microsoft.com/office/drawing/2014/main" id="{381604F1-78C5-C84E-9D08-CA394AC74F46}"/>
                </a:ext>
              </a:extLst>
            </p:cNvPr>
            <p:cNvGrpSpPr/>
            <p:nvPr/>
          </p:nvGrpSpPr>
          <p:grpSpPr>
            <a:xfrm>
              <a:off x="3454438" y="2842152"/>
              <a:ext cx="888385" cy="838200"/>
              <a:chOff x="3454438" y="2842152"/>
              <a:chExt cx="888385" cy="838200"/>
            </a:xfrm>
          </p:grpSpPr>
          <p:sp>
            <p:nvSpPr>
              <p:cNvPr id="146" name="Oval 145">
                <a:extLst>
                  <a:ext uri="{FF2B5EF4-FFF2-40B4-BE49-F238E27FC236}">
                    <a16:creationId xmlns:a16="http://schemas.microsoft.com/office/drawing/2014/main" id="{9AC1BBEC-42CB-1A4F-9FE8-DEB995D71213}"/>
                  </a:ext>
                </a:extLst>
              </p:cNvPr>
              <p:cNvSpPr/>
              <p:nvPr/>
            </p:nvSpPr>
            <p:spPr>
              <a:xfrm>
                <a:off x="3482901" y="284215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extBox 146">
                <a:extLst>
                  <a:ext uri="{FF2B5EF4-FFF2-40B4-BE49-F238E27FC236}">
                    <a16:creationId xmlns:a16="http://schemas.microsoft.com/office/drawing/2014/main" id="{A2BAC156-1828-B34F-AF96-424F5629ADBF}"/>
                  </a:ext>
                </a:extLst>
              </p:cNvPr>
              <p:cNvSpPr txBox="1"/>
              <p:nvPr/>
            </p:nvSpPr>
            <p:spPr>
              <a:xfrm>
                <a:off x="3454438" y="2984854"/>
                <a:ext cx="888385" cy="584775"/>
              </a:xfrm>
              <a:prstGeom prst="rect">
                <a:avLst/>
              </a:prstGeom>
              <a:noFill/>
            </p:spPr>
            <p:txBody>
              <a:bodyPr wrap="none" rtlCol="0">
                <a:spAutoFit/>
              </a:bodyPr>
              <a:lstStyle/>
              <a:p>
                <a:pPr algn="ctr"/>
                <a:r>
                  <a:rPr lang="en-US" sz="1600" dirty="0"/>
                  <a:t>Thunder</a:t>
                </a:r>
              </a:p>
              <a:p>
                <a:pPr algn="ctr"/>
                <a:r>
                  <a:rPr lang="en-US" sz="1600" dirty="0" err="1"/>
                  <a:t>Mtn</a:t>
                </a:r>
                <a:endParaRPr lang="en-US" sz="1600" dirty="0"/>
              </a:p>
            </p:txBody>
          </p:sp>
        </p:grpSp>
        <p:cxnSp>
          <p:nvCxnSpPr>
            <p:cNvPr id="129" name="Straight Connector 128">
              <a:extLst>
                <a:ext uri="{FF2B5EF4-FFF2-40B4-BE49-F238E27FC236}">
                  <a16:creationId xmlns:a16="http://schemas.microsoft.com/office/drawing/2014/main" id="{3327CCAF-BB7A-4A4C-A604-6F82BBF0C574}"/>
                </a:ext>
              </a:extLst>
            </p:cNvPr>
            <p:cNvCxnSpPr>
              <a:stCxn id="166" idx="4"/>
              <a:endCxn id="164" idx="0"/>
            </p:cNvCxnSpPr>
            <p:nvPr/>
          </p:nvCxnSpPr>
          <p:spPr>
            <a:xfrm>
              <a:off x="5549344" y="4149783"/>
              <a:ext cx="32991" cy="12416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C3627AF5-5590-F845-83E5-81ECE0B4FFDE}"/>
                </a:ext>
              </a:extLst>
            </p:cNvPr>
            <p:cNvCxnSpPr>
              <a:cxnSpLocks/>
              <a:stCxn id="151" idx="6"/>
              <a:endCxn id="164" idx="2"/>
            </p:cNvCxnSpPr>
            <p:nvPr/>
          </p:nvCxnSpPr>
          <p:spPr>
            <a:xfrm>
              <a:off x="3293230" y="5209629"/>
              <a:ext cx="1870005" cy="6009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2255462F-8712-4C4A-A05B-DE02E3F1A84A}"/>
                </a:ext>
              </a:extLst>
            </p:cNvPr>
            <p:cNvCxnSpPr>
              <a:cxnSpLocks/>
              <a:stCxn id="151" idx="5"/>
              <a:endCxn id="152" idx="1"/>
            </p:cNvCxnSpPr>
            <p:nvPr/>
          </p:nvCxnSpPr>
          <p:spPr>
            <a:xfrm>
              <a:off x="3170478" y="5505977"/>
              <a:ext cx="496305" cy="3659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E5D3D85-2625-1649-997D-F80B17F0309C}"/>
                </a:ext>
              </a:extLst>
            </p:cNvPr>
            <p:cNvCxnSpPr>
              <a:cxnSpLocks/>
              <a:stCxn id="164" idx="3"/>
              <a:endCxn id="152" idx="6"/>
            </p:cNvCxnSpPr>
            <p:nvPr/>
          </p:nvCxnSpPr>
          <p:spPr>
            <a:xfrm flipH="1">
              <a:off x="4382231" y="6106926"/>
              <a:ext cx="903756" cy="613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621888E2-0AC1-AF4B-9ABE-34F325F6B892}"/>
                </a:ext>
              </a:extLst>
            </p:cNvPr>
            <p:cNvCxnSpPr>
              <a:cxnSpLocks/>
              <a:stCxn id="148" idx="4"/>
              <a:endCxn id="151" idx="1"/>
            </p:cNvCxnSpPr>
            <p:nvPr/>
          </p:nvCxnSpPr>
          <p:spPr>
            <a:xfrm>
              <a:off x="2184104" y="4201699"/>
              <a:ext cx="393678" cy="7115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3BD079F-AE39-334B-A69C-136231D41FDC}"/>
                </a:ext>
              </a:extLst>
            </p:cNvPr>
            <p:cNvCxnSpPr>
              <a:cxnSpLocks/>
              <a:stCxn id="146" idx="3"/>
              <a:endCxn id="151" idx="7"/>
            </p:cNvCxnSpPr>
            <p:nvPr/>
          </p:nvCxnSpPr>
          <p:spPr>
            <a:xfrm flipH="1">
              <a:off x="3170478" y="3557600"/>
              <a:ext cx="435175" cy="1355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6F399AB7-3FF8-804F-B9D1-DD679E07B6BD}"/>
                </a:ext>
              </a:extLst>
            </p:cNvPr>
            <p:cNvCxnSpPr>
              <a:cxnSpLocks/>
              <a:stCxn id="148" idx="7"/>
              <a:endCxn id="146" idx="2"/>
            </p:cNvCxnSpPr>
            <p:nvPr/>
          </p:nvCxnSpPr>
          <p:spPr>
            <a:xfrm flipV="1">
              <a:off x="2480452" y="3261252"/>
              <a:ext cx="1002449" cy="2249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9A8F2B4-AD1B-1746-B82D-DA265AF311E3}"/>
                </a:ext>
              </a:extLst>
            </p:cNvPr>
            <p:cNvCxnSpPr>
              <a:cxnSpLocks/>
              <a:stCxn id="146" idx="7"/>
              <a:endCxn id="162" idx="3"/>
            </p:cNvCxnSpPr>
            <p:nvPr/>
          </p:nvCxnSpPr>
          <p:spPr>
            <a:xfrm flipV="1">
              <a:off x="4198349" y="1912655"/>
              <a:ext cx="655338" cy="10522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0FE618DE-52F1-254D-BC29-3C4650989760}"/>
                </a:ext>
              </a:extLst>
            </p:cNvPr>
            <p:cNvCxnSpPr>
              <a:cxnSpLocks/>
              <a:stCxn id="162" idx="4"/>
              <a:endCxn id="166" idx="0"/>
            </p:cNvCxnSpPr>
            <p:nvPr/>
          </p:nvCxnSpPr>
          <p:spPr>
            <a:xfrm>
              <a:off x="5150035" y="2035407"/>
              <a:ext cx="399309" cy="12761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FC9C64E1-5CF4-CB43-A924-2D497509F618}"/>
                </a:ext>
              </a:extLst>
            </p:cNvPr>
            <p:cNvCxnSpPr>
              <a:cxnSpLocks/>
              <a:stCxn id="162" idx="6"/>
              <a:endCxn id="160" idx="2"/>
            </p:cNvCxnSpPr>
            <p:nvPr/>
          </p:nvCxnSpPr>
          <p:spPr>
            <a:xfrm flipV="1">
              <a:off x="5569135" y="1399656"/>
              <a:ext cx="856807" cy="2166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796989D6-F2F7-B14D-A67E-DB8B53B6A2AE}"/>
                </a:ext>
              </a:extLst>
            </p:cNvPr>
            <p:cNvCxnSpPr>
              <a:cxnSpLocks/>
              <a:stCxn id="166" idx="6"/>
              <a:endCxn id="158" idx="2"/>
            </p:cNvCxnSpPr>
            <p:nvPr/>
          </p:nvCxnSpPr>
          <p:spPr>
            <a:xfrm flipV="1">
              <a:off x="5968444" y="3062661"/>
              <a:ext cx="1058285" cy="6680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0B99F259-B541-2746-93A7-AAE37DD834AA}"/>
                </a:ext>
              </a:extLst>
            </p:cNvPr>
            <p:cNvCxnSpPr>
              <a:cxnSpLocks/>
              <a:stCxn id="166" idx="5"/>
              <a:endCxn id="156" idx="1"/>
            </p:cNvCxnSpPr>
            <p:nvPr/>
          </p:nvCxnSpPr>
          <p:spPr>
            <a:xfrm>
              <a:off x="5845692" y="4027031"/>
              <a:ext cx="2232584" cy="787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C80A4DE0-2938-AE4E-82C6-C09A4E6684B0}"/>
                </a:ext>
              </a:extLst>
            </p:cNvPr>
            <p:cNvCxnSpPr>
              <a:cxnSpLocks/>
              <a:stCxn id="166" idx="2"/>
              <a:endCxn id="146" idx="5"/>
            </p:cNvCxnSpPr>
            <p:nvPr/>
          </p:nvCxnSpPr>
          <p:spPr>
            <a:xfrm flipH="1" flipV="1">
              <a:off x="4198349" y="3557600"/>
              <a:ext cx="931895" cy="173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F4B38CB-8356-BA4D-9FC4-0DD98B14018D}"/>
                </a:ext>
              </a:extLst>
            </p:cNvPr>
            <p:cNvCxnSpPr>
              <a:cxnSpLocks/>
              <a:stCxn id="160" idx="3"/>
              <a:endCxn id="166" idx="7"/>
            </p:cNvCxnSpPr>
            <p:nvPr/>
          </p:nvCxnSpPr>
          <p:spPr>
            <a:xfrm flipH="1">
              <a:off x="5845692" y="1696004"/>
              <a:ext cx="703002" cy="17383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3910EDA0-D720-0A49-8AB1-D93F91AF3495}"/>
                </a:ext>
              </a:extLst>
            </p:cNvPr>
            <p:cNvCxnSpPr>
              <a:cxnSpLocks/>
              <a:stCxn id="158" idx="5"/>
              <a:endCxn id="156" idx="0"/>
            </p:cNvCxnSpPr>
            <p:nvPr/>
          </p:nvCxnSpPr>
          <p:spPr>
            <a:xfrm>
              <a:off x="7742177" y="3359009"/>
              <a:ext cx="632447" cy="13330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6CABD4FB-BC71-3747-9E9B-61C6FB0DEB60}"/>
                </a:ext>
              </a:extLst>
            </p:cNvPr>
            <p:cNvCxnSpPr>
              <a:cxnSpLocks/>
              <a:stCxn id="160" idx="5"/>
              <a:endCxn id="158" idx="0"/>
            </p:cNvCxnSpPr>
            <p:nvPr/>
          </p:nvCxnSpPr>
          <p:spPr>
            <a:xfrm>
              <a:off x="7141390" y="1696004"/>
              <a:ext cx="304439" cy="9475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0A9F91CC-EC76-FE4F-B92E-2F65E2867E36}"/>
                </a:ext>
              </a:extLst>
            </p:cNvPr>
            <p:cNvCxnSpPr>
              <a:cxnSpLocks/>
              <a:stCxn id="156" idx="3"/>
              <a:endCxn id="154" idx="6"/>
            </p:cNvCxnSpPr>
            <p:nvPr/>
          </p:nvCxnSpPr>
          <p:spPr>
            <a:xfrm flipH="1">
              <a:off x="7416362" y="5407462"/>
              <a:ext cx="661914" cy="2671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p:nvGrpSpPr>
        <p:grpSpPr>
          <a:xfrm>
            <a:off x="5337255" y="909157"/>
            <a:ext cx="6488846" cy="5230646"/>
            <a:chOff x="5337255" y="909157"/>
            <a:chExt cx="6488846" cy="5230646"/>
          </a:xfrm>
        </p:grpSpPr>
        <p:sp>
          <p:nvSpPr>
            <p:cNvPr id="169" name="TextBox 168">
              <a:extLst>
                <a:ext uri="{FF2B5EF4-FFF2-40B4-BE49-F238E27FC236}">
                  <a16:creationId xmlns:a16="http://schemas.microsoft.com/office/drawing/2014/main" id="{43721F2B-4726-B14F-8EEF-E593B90A60F2}"/>
                </a:ext>
              </a:extLst>
            </p:cNvPr>
            <p:cNvSpPr txBox="1"/>
            <p:nvPr/>
          </p:nvSpPr>
          <p:spPr>
            <a:xfrm>
              <a:off x="8732455" y="5066232"/>
              <a:ext cx="288862" cy="338554"/>
            </a:xfrm>
            <a:prstGeom prst="rect">
              <a:avLst/>
            </a:prstGeom>
            <a:noFill/>
          </p:spPr>
          <p:txBody>
            <a:bodyPr wrap="none" rtlCol="0">
              <a:spAutoFit/>
            </a:bodyPr>
            <a:lstStyle/>
            <a:p>
              <a:r>
                <a:rPr lang="en-US" sz="1600" dirty="0">
                  <a:solidFill>
                    <a:srgbClr val="B6A479"/>
                  </a:solidFill>
                </a:rPr>
                <a:t>0</a:t>
              </a:r>
            </a:p>
          </p:txBody>
        </p:sp>
        <p:sp>
          <p:nvSpPr>
            <p:cNvPr id="170" name="TextBox 169">
              <a:extLst>
                <a:ext uri="{FF2B5EF4-FFF2-40B4-BE49-F238E27FC236}">
                  <a16:creationId xmlns:a16="http://schemas.microsoft.com/office/drawing/2014/main" id="{137B1D63-3680-3445-99C0-FCBC51B36ECE}"/>
                </a:ext>
              </a:extLst>
            </p:cNvPr>
            <p:cNvSpPr txBox="1"/>
            <p:nvPr/>
          </p:nvSpPr>
          <p:spPr>
            <a:xfrm>
              <a:off x="8710977" y="3010511"/>
              <a:ext cx="288862" cy="338554"/>
            </a:xfrm>
            <a:prstGeom prst="rect">
              <a:avLst/>
            </a:prstGeom>
            <a:noFill/>
          </p:spPr>
          <p:txBody>
            <a:bodyPr wrap="none" rtlCol="0">
              <a:spAutoFit/>
            </a:bodyPr>
            <a:lstStyle/>
            <a:p>
              <a:r>
                <a:rPr lang="en-US" sz="1600" dirty="0">
                  <a:solidFill>
                    <a:srgbClr val="B6A479"/>
                  </a:solidFill>
                </a:rPr>
                <a:t>1</a:t>
              </a:r>
            </a:p>
          </p:txBody>
        </p:sp>
        <p:sp>
          <p:nvSpPr>
            <p:cNvPr id="171" name="TextBox 170">
              <a:extLst>
                <a:ext uri="{FF2B5EF4-FFF2-40B4-BE49-F238E27FC236}">
                  <a16:creationId xmlns:a16="http://schemas.microsoft.com/office/drawing/2014/main" id="{53187642-07D6-654A-95D1-36531A49EED8}"/>
                </a:ext>
              </a:extLst>
            </p:cNvPr>
            <p:cNvSpPr txBox="1"/>
            <p:nvPr/>
          </p:nvSpPr>
          <p:spPr>
            <a:xfrm>
              <a:off x="7128568" y="5455903"/>
              <a:ext cx="288862" cy="338554"/>
            </a:xfrm>
            <a:prstGeom prst="rect">
              <a:avLst/>
            </a:prstGeom>
            <a:noFill/>
          </p:spPr>
          <p:txBody>
            <a:bodyPr wrap="none" rtlCol="0">
              <a:spAutoFit/>
            </a:bodyPr>
            <a:lstStyle/>
            <a:p>
              <a:r>
                <a:rPr lang="en-US" sz="1600" dirty="0">
                  <a:solidFill>
                    <a:srgbClr val="B6A479"/>
                  </a:solidFill>
                </a:rPr>
                <a:t>2</a:t>
              </a:r>
            </a:p>
          </p:txBody>
        </p:sp>
        <p:sp>
          <p:nvSpPr>
            <p:cNvPr id="172" name="TextBox 171">
              <a:extLst>
                <a:ext uri="{FF2B5EF4-FFF2-40B4-BE49-F238E27FC236}">
                  <a16:creationId xmlns:a16="http://schemas.microsoft.com/office/drawing/2014/main" id="{6AF547EC-C598-CA4A-BE23-E864AC0A6325}"/>
                </a:ext>
              </a:extLst>
            </p:cNvPr>
            <p:cNvSpPr txBox="1"/>
            <p:nvPr/>
          </p:nvSpPr>
          <p:spPr>
            <a:xfrm>
              <a:off x="6044468" y="4468776"/>
              <a:ext cx="288862" cy="338554"/>
            </a:xfrm>
            <a:prstGeom prst="rect">
              <a:avLst/>
            </a:prstGeom>
            <a:noFill/>
          </p:spPr>
          <p:txBody>
            <a:bodyPr wrap="none" rtlCol="0">
              <a:spAutoFit/>
            </a:bodyPr>
            <a:lstStyle/>
            <a:p>
              <a:r>
                <a:rPr lang="en-US" sz="1600" dirty="0">
                  <a:solidFill>
                    <a:srgbClr val="B6A479"/>
                  </a:solidFill>
                </a:rPr>
                <a:t>3</a:t>
              </a:r>
            </a:p>
          </p:txBody>
        </p:sp>
        <p:sp>
          <p:nvSpPr>
            <p:cNvPr id="173" name="TextBox 172">
              <a:extLst>
                <a:ext uri="{FF2B5EF4-FFF2-40B4-BE49-F238E27FC236}">
                  <a16:creationId xmlns:a16="http://schemas.microsoft.com/office/drawing/2014/main" id="{ED99D75F-42D3-214B-A389-EFC6396053AF}"/>
                </a:ext>
              </a:extLst>
            </p:cNvPr>
            <p:cNvSpPr txBox="1"/>
            <p:nvPr/>
          </p:nvSpPr>
          <p:spPr>
            <a:xfrm>
              <a:off x="5345248" y="3050781"/>
              <a:ext cx="288862" cy="338554"/>
            </a:xfrm>
            <a:prstGeom prst="rect">
              <a:avLst/>
            </a:prstGeom>
            <a:noFill/>
          </p:spPr>
          <p:txBody>
            <a:bodyPr wrap="none" rtlCol="0">
              <a:spAutoFit/>
            </a:bodyPr>
            <a:lstStyle/>
            <a:p>
              <a:r>
                <a:rPr lang="en-US" sz="1600" dirty="0">
                  <a:solidFill>
                    <a:srgbClr val="B6A479"/>
                  </a:solidFill>
                </a:rPr>
                <a:t>4</a:t>
              </a:r>
            </a:p>
          </p:txBody>
        </p:sp>
        <p:sp>
          <p:nvSpPr>
            <p:cNvPr id="174" name="TextBox 173">
              <a:extLst>
                <a:ext uri="{FF2B5EF4-FFF2-40B4-BE49-F238E27FC236}">
                  <a16:creationId xmlns:a16="http://schemas.microsoft.com/office/drawing/2014/main" id="{1567CE93-CBF8-2743-8B81-DC1C9DE51208}"/>
                </a:ext>
              </a:extLst>
            </p:cNvPr>
            <p:cNvSpPr txBox="1"/>
            <p:nvPr/>
          </p:nvSpPr>
          <p:spPr>
            <a:xfrm>
              <a:off x="7063145" y="2530214"/>
              <a:ext cx="288862" cy="338554"/>
            </a:xfrm>
            <a:prstGeom prst="rect">
              <a:avLst/>
            </a:prstGeom>
            <a:noFill/>
          </p:spPr>
          <p:txBody>
            <a:bodyPr wrap="none" rtlCol="0">
              <a:spAutoFit/>
            </a:bodyPr>
            <a:lstStyle/>
            <a:p>
              <a:r>
                <a:rPr lang="en-US" sz="1600" dirty="0">
                  <a:solidFill>
                    <a:srgbClr val="B6A479"/>
                  </a:solidFill>
                </a:rPr>
                <a:t>5</a:t>
              </a:r>
            </a:p>
          </p:txBody>
        </p:sp>
        <p:sp>
          <p:nvSpPr>
            <p:cNvPr id="175" name="TextBox 174">
              <a:extLst>
                <a:ext uri="{FF2B5EF4-FFF2-40B4-BE49-F238E27FC236}">
                  <a16:creationId xmlns:a16="http://schemas.microsoft.com/office/drawing/2014/main" id="{E3B732ED-D655-FA40-AA41-2781A96D7925}"/>
                </a:ext>
              </a:extLst>
            </p:cNvPr>
            <p:cNvSpPr txBox="1"/>
            <p:nvPr/>
          </p:nvSpPr>
          <p:spPr>
            <a:xfrm>
              <a:off x="8318464" y="909157"/>
              <a:ext cx="288862" cy="338554"/>
            </a:xfrm>
            <a:prstGeom prst="rect">
              <a:avLst/>
            </a:prstGeom>
            <a:noFill/>
          </p:spPr>
          <p:txBody>
            <a:bodyPr wrap="none" rtlCol="0">
              <a:spAutoFit/>
            </a:bodyPr>
            <a:lstStyle/>
            <a:p>
              <a:r>
                <a:rPr lang="en-US" sz="1600" dirty="0">
                  <a:solidFill>
                    <a:srgbClr val="B6A479"/>
                  </a:solidFill>
                </a:rPr>
                <a:t>6</a:t>
              </a:r>
            </a:p>
          </p:txBody>
        </p:sp>
        <p:sp>
          <p:nvSpPr>
            <p:cNvPr id="176" name="TextBox 175">
              <a:extLst>
                <a:ext uri="{FF2B5EF4-FFF2-40B4-BE49-F238E27FC236}">
                  <a16:creationId xmlns:a16="http://schemas.microsoft.com/office/drawing/2014/main" id="{A2927744-DC62-6C40-8EFF-FBE7A63ABEB9}"/>
                </a:ext>
              </a:extLst>
            </p:cNvPr>
            <p:cNvSpPr txBox="1"/>
            <p:nvPr/>
          </p:nvSpPr>
          <p:spPr>
            <a:xfrm>
              <a:off x="9719233" y="953008"/>
              <a:ext cx="288862" cy="338554"/>
            </a:xfrm>
            <a:prstGeom prst="rect">
              <a:avLst/>
            </a:prstGeom>
            <a:noFill/>
          </p:spPr>
          <p:txBody>
            <a:bodyPr wrap="none" rtlCol="0">
              <a:spAutoFit/>
            </a:bodyPr>
            <a:lstStyle/>
            <a:p>
              <a:r>
                <a:rPr lang="en-US" sz="1600" dirty="0">
                  <a:solidFill>
                    <a:srgbClr val="B6A479"/>
                  </a:solidFill>
                </a:rPr>
                <a:t>7</a:t>
              </a:r>
            </a:p>
          </p:txBody>
        </p:sp>
        <p:sp>
          <p:nvSpPr>
            <p:cNvPr id="177" name="TextBox 176">
              <a:extLst>
                <a:ext uri="{FF2B5EF4-FFF2-40B4-BE49-F238E27FC236}">
                  <a16:creationId xmlns:a16="http://schemas.microsoft.com/office/drawing/2014/main" id="{07F6A2ED-EE3A-FF48-9C31-D77965CE3BA3}"/>
                </a:ext>
              </a:extLst>
            </p:cNvPr>
            <p:cNvSpPr txBox="1"/>
            <p:nvPr/>
          </p:nvSpPr>
          <p:spPr>
            <a:xfrm>
              <a:off x="10624225" y="2343015"/>
              <a:ext cx="288862" cy="338554"/>
            </a:xfrm>
            <a:prstGeom prst="rect">
              <a:avLst/>
            </a:prstGeom>
            <a:noFill/>
          </p:spPr>
          <p:txBody>
            <a:bodyPr wrap="none" rtlCol="0">
              <a:spAutoFit/>
            </a:bodyPr>
            <a:lstStyle/>
            <a:p>
              <a:r>
                <a:rPr lang="en-US" sz="1600" dirty="0">
                  <a:solidFill>
                    <a:srgbClr val="B6A479"/>
                  </a:solidFill>
                </a:rPr>
                <a:t>8</a:t>
              </a:r>
            </a:p>
          </p:txBody>
        </p:sp>
        <p:sp>
          <p:nvSpPr>
            <p:cNvPr id="178" name="TextBox 177">
              <a:extLst>
                <a:ext uri="{FF2B5EF4-FFF2-40B4-BE49-F238E27FC236}">
                  <a16:creationId xmlns:a16="http://schemas.microsoft.com/office/drawing/2014/main" id="{13ACE1C5-DDC6-2043-8320-08B5720817B0}"/>
                </a:ext>
              </a:extLst>
            </p:cNvPr>
            <p:cNvSpPr txBox="1"/>
            <p:nvPr/>
          </p:nvSpPr>
          <p:spPr>
            <a:xfrm>
              <a:off x="11537239" y="4385876"/>
              <a:ext cx="288862" cy="338554"/>
            </a:xfrm>
            <a:prstGeom prst="rect">
              <a:avLst/>
            </a:prstGeom>
            <a:noFill/>
          </p:spPr>
          <p:txBody>
            <a:bodyPr wrap="none" rtlCol="0">
              <a:spAutoFit/>
            </a:bodyPr>
            <a:lstStyle/>
            <a:p>
              <a:r>
                <a:rPr lang="en-US" sz="1600" dirty="0">
                  <a:solidFill>
                    <a:srgbClr val="B6A479"/>
                  </a:solidFill>
                </a:rPr>
                <a:t>9</a:t>
              </a:r>
            </a:p>
          </p:txBody>
        </p:sp>
        <p:sp>
          <p:nvSpPr>
            <p:cNvPr id="179" name="TextBox 178">
              <a:extLst>
                <a:ext uri="{FF2B5EF4-FFF2-40B4-BE49-F238E27FC236}">
                  <a16:creationId xmlns:a16="http://schemas.microsoft.com/office/drawing/2014/main" id="{29039F01-BF30-CC48-8067-03497C6A4A92}"/>
                </a:ext>
              </a:extLst>
            </p:cNvPr>
            <p:cNvSpPr txBox="1"/>
            <p:nvPr/>
          </p:nvSpPr>
          <p:spPr>
            <a:xfrm>
              <a:off x="10112068" y="4933449"/>
              <a:ext cx="393056" cy="338554"/>
            </a:xfrm>
            <a:prstGeom prst="rect">
              <a:avLst/>
            </a:prstGeom>
            <a:noFill/>
          </p:spPr>
          <p:txBody>
            <a:bodyPr wrap="none" rtlCol="0">
              <a:spAutoFit/>
            </a:bodyPr>
            <a:lstStyle/>
            <a:p>
              <a:r>
                <a:rPr lang="en-US" sz="1600" dirty="0">
                  <a:solidFill>
                    <a:srgbClr val="B6A479"/>
                  </a:solidFill>
                </a:rPr>
                <a:t>10</a:t>
              </a:r>
            </a:p>
          </p:txBody>
        </p:sp>
        <p:sp>
          <p:nvSpPr>
            <p:cNvPr id="180" name="TextBox 179">
              <a:extLst>
                <a:ext uri="{FF2B5EF4-FFF2-40B4-BE49-F238E27FC236}">
                  <a16:creationId xmlns:a16="http://schemas.microsoft.com/office/drawing/2014/main" id="{33E02118-111C-3A4F-9218-122D9E2D34BC}"/>
                </a:ext>
              </a:extLst>
            </p:cNvPr>
            <p:cNvSpPr txBox="1"/>
            <p:nvPr/>
          </p:nvSpPr>
          <p:spPr>
            <a:xfrm>
              <a:off x="8538198" y="4296179"/>
              <a:ext cx="418704" cy="369332"/>
            </a:xfrm>
            <a:prstGeom prst="rect">
              <a:avLst/>
            </a:prstGeom>
            <a:noFill/>
          </p:spPr>
          <p:txBody>
            <a:bodyPr wrap="none" rtlCol="0">
              <a:spAutoFit/>
            </a:bodyPr>
            <a:lstStyle/>
            <a:p>
              <a:r>
                <a:rPr lang="en-US" dirty="0">
                  <a:solidFill>
                    <a:srgbClr val="4C3282"/>
                  </a:solidFill>
                </a:rPr>
                <a:t>11</a:t>
              </a:r>
            </a:p>
          </p:txBody>
        </p:sp>
        <p:sp>
          <p:nvSpPr>
            <p:cNvPr id="181" name="TextBox 180">
              <a:extLst>
                <a:ext uri="{FF2B5EF4-FFF2-40B4-BE49-F238E27FC236}">
                  <a16:creationId xmlns:a16="http://schemas.microsoft.com/office/drawing/2014/main" id="{1A820E3D-F901-7C4F-A344-2583606306EC}"/>
                </a:ext>
              </a:extLst>
            </p:cNvPr>
            <p:cNvSpPr txBox="1"/>
            <p:nvPr/>
          </p:nvSpPr>
          <p:spPr>
            <a:xfrm>
              <a:off x="7829041" y="3041194"/>
              <a:ext cx="301686" cy="369332"/>
            </a:xfrm>
            <a:prstGeom prst="rect">
              <a:avLst/>
            </a:prstGeom>
            <a:noFill/>
          </p:spPr>
          <p:txBody>
            <a:bodyPr wrap="none" rtlCol="0">
              <a:spAutoFit/>
            </a:bodyPr>
            <a:lstStyle/>
            <a:p>
              <a:r>
                <a:rPr lang="en-US" dirty="0">
                  <a:solidFill>
                    <a:srgbClr val="4C3282"/>
                  </a:solidFill>
                </a:rPr>
                <a:t>5</a:t>
              </a:r>
            </a:p>
          </p:txBody>
        </p:sp>
        <p:sp>
          <p:nvSpPr>
            <p:cNvPr id="182" name="TextBox 181">
              <a:extLst>
                <a:ext uri="{FF2B5EF4-FFF2-40B4-BE49-F238E27FC236}">
                  <a16:creationId xmlns:a16="http://schemas.microsoft.com/office/drawing/2014/main" id="{05A57B55-E397-7941-8DB4-E1AACE7002EC}"/>
                </a:ext>
              </a:extLst>
            </p:cNvPr>
            <p:cNvSpPr txBox="1"/>
            <p:nvPr/>
          </p:nvSpPr>
          <p:spPr>
            <a:xfrm>
              <a:off x="9955828" y="4077628"/>
              <a:ext cx="418704" cy="369332"/>
            </a:xfrm>
            <a:prstGeom prst="rect">
              <a:avLst/>
            </a:prstGeom>
            <a:noFill/>
          </p:spPr>
          <p:txBody>
            <a:bodyPr wrap="none" rtlCol="0">
              <a:spAutoFit/>
            </a:bodyPr>
            <a:lstStyle/>
            <a:p>
              <a:r>
                <a:rPr lang="en-US" dirty="0">
                  <a:solidFill>
                    <a:srgbClr val="4C3282"/>
                  </a:solidFill>
                </a:rPr>
                <a:t>17</a:t>
              </a:r>
            </a:p>
          </p:txBody>
        </p:sp>
        <p:sp>
          <p:nvSpPr>
            <p:cNvPr id="183" name="TextBox 182">
              <a:extLst>
                <a:ext uri="{FF2B5EF4-FFF2-40B4-BE49-F238E27FC236}">
                  <a16:creationId xmlns:a16="http://schemas.microsoft.com/office/drawing/2014/main" id="{5F06666A-17A6-9140-BDB3-2FB3E1D39859}"/>
                </a:ext>
              </a:extLst>
            </p:cNvPr>
            <p:cNvSpPr txBox="1"/>
            <p:nvPr/>
          </p:nvSpPr>
          <p:spPr>
            <a:xfrm>
              <a:off x="9791735" y="3020003"/>
              <a:ext cx="418704" cy="369332"/>
            </a:xfrm>
            <a:prstGeom prst="rect">
              <a:avLst/>
            </a:prstGeom>
            <a:noFill/>
          </p:spPr>
          <p:txBody>
            <a:bodyPr wrap="none" rtlCol="0">
              <a:spAutoFit/>
            </a:bodyPr>
            <a:lstStyle/>
            <a:p>
              <a:r>
                <a:rPr lang="en-US" dirty="0">
                  <a:solidFill>
                    <a:srgbClr val="4C3282"/>
                  </a:solidFill>
                </a:rPr>
                <a:t>13</a:t>
              </a:r>
            </a:p>
          </p:txBody>
        </p:sp>
        <p:sp>
          <p:nvSpPr>
            <p:cNvPr id="184" name="TextBox 183">
              <a:extLst>
                <a:ext uri="{FF2B5EF4-FFF2-40B4-BE49-F238E27FC236}">
                  <a16:creationId xmlns:a16="http://schemas.microsoft.com/office/drawing/2014/main" id="{3E7A0C07-5B07-7B40-897E-288D8F91439E}"/>
                </a:ext>
              </a:extLst>
            </p:cNvPr>
            <p:cNvSpPr txBox="1"/>
            <p:nvPr/>
          </p:nvSpPr>
          <p:spPr>
            <a:xfrm>
              <a:off x="9542357" y="2020608"/>
              <a:ext cx="418704" cy="369332"/>
            </a:xfrm>
            <a:prstGeom prst="rect">
              <a:avLst/>
            </a:prstGeom>
            <a:noFill/>
          </p:spPr>
          <p:txBody>
            <a:bodyPr wrap="none" rtlCol="0">
              <a:spAutoFit/>
            </a:bodyPr>
            <a:lstStyle/>
            <a:p>
              <a:r>
                <a:rPr lang="en-US" dirty="0">
                  <a:solidFill>
                    <a:srgbClr val="4C3282"/>
                  </a:solidFill>
                </a:rPr>
                <a:t>12</a:t>
              </a:r>
            </a:p>
          </p:txBody>
        </p:sp>
        <p:sp>
          <p:nvSpPr>
            <p:cNvPr id="185" name="TextBox 184">
              <a:extLst>
                <a:ext uri="{FF2B5EF4-FFF2-40B4-BE49-F238E27FC236}">
                  <a16:creationId xmlns:a16="http://schemas.microsoft.com/office/drawing/2014/main" id="{5337F8DB-3126-0E4C-AD58-4F27F9BA84A5}"/>
                </a:ext>
              </a:extLst>
            </p:cNvPr>
            <p:cNvSpPr txBox="1"/>
            <p:nvPr/>
          </p:nvSpPr>
          <p:spPr>
            <a:xfrm>
              <a:off x="8616549" y="2080176"/>
              <a:ext cx="418704" cy="369332"/>
            </a:xfrm>
            <a:prstGeom prst="rect">
              <a:avLst/>
            </a:prstGeom>
            <a:noFill/>
          </p:spPr>
          <p:txBody>
            <a:bodyPr wrap="none" rtlCol="0">
              <a:spAutoFit/>
            </a:bodyPr>
            <a:lstStyle/>
            <a:p>
              <a:r>
                <a:rPr lang="en-US" dirty="0">
                  <a:solidFill>
                    <a:srgbClr val="4C3282"/>
                  </a:solidFill>
                </a:rPr>
                <a:t>10</a:t>
              </a:r>
            </a:p>
          </p:txBody>
        </p:sp>
        <p:sp>
          <p:nvSpPr>
            <p:cNvPr id="186" name="TextBox 185">
              <a:extLst>
                <a:ext uri="{FF2B5EF4-FFF2-40B4-BE49-F238E27FC236}">
                  <a16:creationId xmlns:a16="http://schemas.microsoft.com/office/drawing/2014/main" id="{E7CF206B-F0DD-2B43-8A6E-329089009550}"/>
                </a:ext>
              </a:extLst>
            </p:cNvPr>
            <p:cNvSpPr txBox="1"/>
            <p:nvPr/>
          </p:nvSpPr>
          <p:spPr>
            <a:xfrm>
              <a:off x="10989682" y="5176146"/>
              <a:ext cx="301686" cy="369332"/>
            </a:xfrm>
            <a:prstGeom prst="rect">
              <a:avLst/>
            </a:prstGeom>
            <a:noFill/>
          </p:spPr>
          <p:txBody>
            <a:bodyPr wrap="none" rtlCol="0">
              <a:spAutoFit/>
            </a:bodyPr>
            <a:lstStyle/>
            <a:p>
              <a:r>
                <a:rPr lang="en-US" dirty="0">
                  <a:solidFill>
                    <a:srgbClr val="4C3282"/>
                  </a:solidFill>
                </a:rPr>
                <a:t>1</a:t>
              </a:r>
            </a:p>
          </p:txBody>
        </p:sp>
        <p:sp>
          <p:nvSpPr>
            <p:cNvPr id="187" name="TextBox 186">
              <a:extLst>
                <a:ext uri="{FF2B5EF4-FFF2-40B4-BE49-F238E27FC236}">
                  <a16:creationId xmlns:a16="http://schemas.microsoft.com/office/drawing/2014/main" id="{80BCFA89-F123-384F-A441-3DC19F863FF8}"/>
                </a:ext>
              </a:extLst>
            </p:cNvPr>
            <p:cNvSpPr txBox="1"/>
            <p:nvPr/>
          </p:nvSpPr>
          <p:spPr>
            <a:xfrm>
              <a:off x="11303204" y="3477512"/>
              <a:ext cx="301686" cy="369332"/>
            </a:xfrm>
            <a:prstGeom prst="rect">
              <a:avLst/>
            </a:prstGeom>
            <a:noFill/>
          </p:spPr>
          <p:txBody>
            <a:bodyPr wrap="none" rtlCol="0">
              <a:spAutoFit/>
            </a:bodyPr>
            <a:lstStyle/>
            <a:p>
              <a:r>
                <a:rPr lang="en-US" dirty="0">
                  <a:solidFill>
                    <a:srgbClr val="4C3282"/>
                  </a:solidFill>
                </a:rPr>
                <a:t>9</a:t>
              </a:r>
            </a:p>
          </p:txBody>
        </p:sp>
        <p:sp>
          <p:nvSpPr>
            <p:cNvPr id="188" name="TextBox 187">
              <a:extLst>
                <a:ext uri="{FF2B5EF4-FFF2-40B4-BE49-F238E27FC236}">
                  <a16:creationId xmlns:a16="http://schemas.microsoft.com/office/drawing/2014/main" id="{C87A2EB5-ECAD-0E4A-B435-879FF000B0FD}"/>
                </a:ext>
              </a:extLst>
            </p:cNvPr>
            <p:cNvSpPr txBox="1"/>
            <p:nvPr/>
          </p:nvSpPr>
          <p:spPr>
            <a:xfrm>
              <a:off x="10575388" y="1627529"/>
              <a:ext cx="301686" cy="369332"/>
            </a:xfrm>
            <a:prstGeom prst="rect">
              <a:avLst/>
            </a:prstGeom>
            <a:noFill/>
          </p:spPr>
          <p:txBody>
            <a:bodyPr wrap="none" rtlCol="0">
              <a:spAutoFit/>
            </a:bodyPr>
            <a:lstStyle/>
            <a:p>
              <a:r>
                <a:rPr lang="en-US" dirty="0">
                  <a:solidFill>
                    <a:srgbClr val="4C3282"/>
                  </a:solidFill>
                </a:rPr>
                <a:t>6</a:t>
              </a:r>
            </a:p>
          </p:txBody>
        </p:sp>
        <p:sp>
          <p:nvSpPr>
            <p:cNvPr id="189" name="TextBox 188">
              <a:extLst>
                <a:ext uri="{FF2B5EF4-FFF2-40B4-BE49-F238E27FC236}">
                  <a16:creationId xmlns:a16="http://schemas.microsoft.com/office/drawing/2014/main" id="{0F2726AA-2982-4D48-8392-6FC1106DCEB4}"/>
                </a:ext>
              </a:extLst>
            </p:cNvPr>
            <p:cNvSpPr txBox="1"/>
            <p:nvPr/>
          </p:nvSpPr>
          <p:spPr>
            <a:xfrm>
              <a:off x="9071491" y="921773"/>
              <a:ext cx="301686" cy="369332"/>
            </a:xfrm>
            <a:prstGeom prst="rect">
              <a:avLst/>
            </a:prstGeom>
            <a:noFill/>
          </p:spPr>
          <p:txBody>
            <a:bodyPr wrap="none" rtlCol="0">
              <a:spAutoFit/>
            </a:bodyPr>
            <a:lstStyle/>
            <a:p>
              <a:r>
                <a:rPr lang="en-US" dirty="0">
                  <a:solidFill>
                    <a:srgbClr val="4C3282"/>
                  </a:solidFill>
                </a:rPr>
                <a:t>4</a:t>
              </a:r>
            </a:p>
          </p:txBody>
        </p:sp>
        <p:sp>
          <p:nvSpPr>
            <p:cNvPr id="190" name="TextBox 189">
              <a:extLst>
                <a:ext uri="{FF2B5EF4-FFF2-40B4-BE49-F238E27FC236}">
                  <a16:creationId xmlns:a16="http://schemas.microsoft.com/office/drawing/2014/main" id="{8D6F64F2-4C69-AE4C-9925-668EA552AD1C}"/>
                </a:ext>
              </a:extLst>
            </p:cNvPr>
            <p:cNvSpPr txBox="1"/>
            <p:nvPr/>
          </p:nvSpPr>
          <p:spPr>
            <a:xfrm>
              <a:off x="7469254" y="1899101"/>
              <a:ext cx="418704" cy="369332"/>
            </a:xfrm>
            <a:prstGeom prst="rect">
              <a:avLst/>
            </a:prstGeom>
            <a:noFill/>
          </p:spPr>
          <p:txBody>
            <a:bodyPr wrap="none" rtlCol="0">
              <a:spAutoFit/>
            </a:bodyPr>
            <a:lstStyle/>
            <a:p>
              <a:r>
                <a:rPr lang="en-US" dirty="0">
                  <a:solidFill>
                    <a:srgbClr val="4C3282"/>
                  </a:solidFill>
                </a:rPr>
                <a:t>16</a:t>
              </a:r>
            </a:p>
          </p:txBody>
        </p:sp>
        <p:sp>
          <p:nvSpPr>
            <p:cNvPr id="191" name="TextBox 190">
              <a:extLst>
                <a:ext uri="{FF2B5EF4-FFF2-40B4-BE49-F238E27FC236}">
                  <a16:creationId xmlns:a16="http://schemas.microsoft.com/office/drawing/2014/main" id="{E20F7B95-3B56-4F41-9E84-B55A5D5EFF3D}"/>
                </a:ext>
              </a:extLst>
            </p:cNvPr>
            <p:cNvSpPr txBox="1"/>
            <p:nvPr/>
          </p:nvSpPr>
          <p:spPr>
            <a:xfrm>
              <a:off x="6668703" y="3726927"/>
              <a:ext cx="301686" cy="369332"/>
            </a:xfrm>
            <a:prstGeom prst="rect">
              <a:avLst/>
            </a:prstGeom>
            <a:noFill/>
          </p:spPr>
          <p:txBody>
            <a:bodyPr wrap="none" rtlCol="0">
              <a:spAutoFit/>
            </a:bodyPr>
            <a:lstStyle/>
            <a:p>
              <a:r>
                <a:rPr lang="en-US" dirty="0">
                  <a:solidFill>
                    <a:srgbClr val="4C3282"/>
                  </a:solidFill>
                </a:rPr>
                <a:t>7</a:t>
              </a:r>
            </a:p>
          </p:txBody>
        </p:sp>
        <p:sp>
          <p:nvSpPr>
            <p:cNvPr id="192" name="TextBox 191">
              <a:extLst>
                <a:ext uri="{FF2B5EF4-FFF2-40B4-BE49-F238E27FC236}">
                  <a16:creationId xmlns:a16="http://schemas.microsoft.com/office/drawing/2014/main" id="{78D3AFBF-95AE-8548-90B7-89C1DF899AE8}"/>
                </a:ext>
              </a:extLst>
            </p:cNvPr>
            <p:cNvSpPr txBox="1"/>
            <p:nvPr/>
          </p:nvSpPr>
          <p:spPr>
            <a:xfrm>
              <a:off x="7432798" y="4870683"/>
              <a:ext cx="301686" cy="369332"/>
            </a:xfrm>
            <a:prstGeom prst="rect">
              <a:avLst/>
            </a:prstGeom>
            <a:noFill/>
          </p:spPr>
          <p:txBody>
            <a:bodyPr wrap="none" rtlCol="0">
              <a:spAutoFit/>
            </a:bodyPr>
            <a:lstStyle/>
            <a:p>
              <a:r>
                <a:rPr lang="en-US" dirty="0">
                  <a:solidFill>
                    <a:srgbClr val="4C3282"/>
                  </a:solidFill>
                </a:rPr>
                <a:t>8</a:t>
              </a:r>
            </a:p>
          </p:txBody>
        </p:sp>
        <p:sp>
          <p:nvSpPr>
            <p:cNvPr id="193" name="TextBox 192">
              <a:extLst>
                <a:ext uri="{FF2B5EF4-FFF2-40B4-BE49-F238E27FC236}">
                  <a16:creationId xmlns:a16="http://schemas.microsoft.com/office/drawing/2014/main" id="{D4B9BBEE-6A33-3942-8504-15FF5B314758}"/>
                </a:ext>
              </a:extLst>
            </p:cNvPr>
            <p:cNvSpPr txBox="1"/>
            <p:nvPr/>
          </p:nvSpPr>
          <p:spPr>
            <a:xfrm>
              <a:off x="7994157" y="5770471"/>
              <a:ext cx="301686" cy="369332"/>
            </a:xfrm>
            <a:prstGeom prst="rect">
              <a:avLst/>
            </a:prstGeom>
            <a:noFill/>
          </p:spPr>
          <p:txBody>
            <a:bodyPr wrap="none" rtlCol="0">
              <a:spAutoFit/>
            </a:bodyPr>
            <a:lstStyle/>
            <a:p>
              <a:r>
                <a:rPr lang="en-US" dirty="0">
                  <a:solidFill>
                    <a:srgbClr val="4C3282"/>
                  </a:solidFill>
                </a:rPr>
                <a:t>3</a:t>
              </a:r>
            </a:p>
          </p:txBody>
        </p:sp>
        <p:sp>
          <p:nvSpPr>
            <p:cNvPr id="194" name="TextBox 193">
              <a:extLst>
                <a:ext uri="{FF2B5EF4-FFF2-40B4-BE49-F238E27FC236}">
                  <a16:creationId xmlns:a16="http://schemas.microsoft.com/office/drawing/2014/main" id="{90260696-5B6A-5B46-9429-86A7A63F8129}"/>
                </a:ext>
              </a:extLst>
            </p:cNvPr>
            <p:cNvSpPr txBox="1"/>
            <p:nvPr/>
          </p:nvSpPr>
          <p:spPr>
            <a:xfrm>
              <a:off x="6479812" y="5306874"/>
              <a:ext cx="301686" cy="369332"/>
            </a:xfrm>
            <a:prstGeom prst="rect">
              <a:avLst/>
            </a:prstGeom>
            <a:noFill/>
          </p:spPr>
          <p:txBody>
            <a:bodyPr wrap="none" rtlCol="0">
              <a:spAutoFit/>
            </a:bodyPr>
            <a:lstStyle/>
            <a:p>
              <a:r>
                <a:rPr lang="en-US" dirty="0">
                  <a:solidFill>
                    <a:srgbClr val="4C3282"/>
                  </a:solidFill>
                </a:rPr>
                <a:t>2</a:t>
              </a:r>
            </a:p>
          </p:txBody>
        </p:sp>
        <p:sp>
          <p:nvSpPr>
            <p:cNvPr id="195" name="TextBox 194">
              <a:extLst>
                <a:ext uri="{FF2B5EF4-FFF2-40B4-BE49-F238E27FC236}">
                  <a16:creationId xmlns:a16="http://schemas.microsoft.com/office/drawing/2014/main" id="{4F8573FB-8A30-4945-A62C-877F5B6E5FE3}"/>
                </a:ext>
              </a:extLst>
            </p:cNvPr>
            <p:cNvSpPr txBox="1"/>
            <p:nvPr/>
          </p:nvSpPr>
          <p:spPr>
            <a:xfrm>
              <a:off x="5337255" y="4118066"/>
              <a:ext cx="418704" cy="369332"/>
            </a:xfrm>
            <a:prstGeom prst="rect">
              <a:avLst/>
            </a:prstGeom>
            <a:noFill/>
          </p:spPr>
          <p:txBody>
            <a:bodyPr wrap="none" rtlCol="0">
              <a:spAutoFit/>
            </a:bodyPr>
            <a:lstStyle/>
            <a:p>
              <a:r>
                <a:rPr lang="en-US" dirty="0">
                  <a:solidFill>
                    <a:srgbClr val="4C3282"/>
                  </a:solidFill>
                </a:rPr>
                <a:t>15</a:t>
              </a:r>
            </a:p>
          </p:txBody>
        </p:sp>
        <p:sp>
          <p:nvSpPr>
            <p:cNvPr id="196" name="TextBox 195">
              <a:extLst>
                <a:ext uri="{FF2B5EF4-FFF2-40B4-BE49-F238E27FC236}">
                  <a16:creationId xmlns:a16="http://schemas.microsoft.com/office/drawing/2014/main" id="{52ABD77D-3BD7-6B4D-90D2-A0A78CB18C7C}"/>
                </a:ext>
              </a:extLst>
            </p:cNvPr>
            <p:cNvSpPr txBox="1"/>
            <p:nvPr/>
          </p:nvSpPr>
          <p:spPr>
            <a:xfrm>
              <a:off x="6016144" y="2770199"/>
              <a:ext cx="418704" cy="369332"/>
            </a:xfrm>
            <a:prstGeom prst="rect">
              <a:avLst/>
            </a:prstGeom>
            <a:noFill/>
          </p:spPr>
          <p:txBody>
            <a:bodyPr wrap="none" rtlCol="0">
              <a:spAutoFit/>
            </a:bodyPr>
            <a:lstStyle/>
            <a:p>
              <a:r>
                <a:rPr lang="en-US" dirty="0">
                  <a:solidFill>
                    <a:srgbClr val="4C3282"/>
                  </a:solidFill>
                </a:rPr>
                <a:t>14</a:t>
              </a:r>
            </a:p>
          </p:txBody>
        </p:sp>
      </p:grpSp>
      <p:grpSp>
        <p:nvGrpSpPr>
          <p:cNvPr id="208" name="Group 207"/>
          <p:cNvGrpSpPr/>
          <p:nvPr/>
        </p:nvGrpSpPr>
        <p:grpSpPr>
          <a:xfrm>
            <a:off x="5697104" y="1149683"/>
            <a:ext cx="6439166" cy="5260399"/>
            <a:chOff x="5697104" y="1149683"/>
            <a:chExt cx="6439166" cy="5260399"/>
          </a:xfrm>
        </p:grpSpPr>
        <p:sp>
          <p:nvSpPr>
            <p:cNvPr id="197" name="TextBox 196"/>
            <p:cNvSpPr txBox="1"/>
            <p:nvPr/>
          </p:nvSpPr>
          <p:spPr>
            <a:xfrm>
              <a:off x="5697104" y="3750730"/>
              <a:ext cx="247335" cy="367336"/>
            </a:xfrm>
            <a:prstGeom prst="rect">
              <a:avLst/>
            </a:prstGeom>
            <a:noFill/>
          </p:spPr>
          <p:txBody>
            <a:bodyPr wrap="square" rtlCol="0">
              <a:spAutoFit/>
            </a:bodyPr>
            <a:lstStyle/>
            <a:p>
              <a:r>
                <a:rPr lang="en-US" dirty="0">
                  <a:solidFill>
                    <a:srgbClr val="FF0000"/>
                  </a:solidFill>
                </a:rPr>
                <a:t>0</a:t>
              </a:r>
            </a:p>
          </p:txBody>
        </p:sp>
        <p:sp>
          <p:nvSpPr>
            <p:cNvPr id="198" name="TextBox 197"/>
            <p:cNvSpPr txBox="1"/>
            <p:nvPr/>
          </p:nvSpPr>
          <p:spPr>
            <a:xfrm>
              <a:off x="6540171" y="4986622"/>
              <a:ext cx="508883" cy="369332"/>
            </a:xfrm>
            <a:prstGeom prst="rect">
              <a:avLst/>
            </a:prstGeom>
            <a:noFill/>
          </p:spPr>
          <p:txBody>
            <a:bodyPr wrap="square" rtlCol="0">
              <a:spAutoFit/>
            </a:bodyPr>
            <a:lstStyle/>
            <a:p>
              <a:r>
                <a:rPr lang="en-US" dirty="0">
                  <a:solidFill>
                    <a:srgbClr val="FF0000"/>
                  </a:solidFill>
                </a:rPr>
                <a:t>15</a:t>
              </a:r>
            </a:p>
          </p:txBody>
        </p:sp>
        <p:sp>
          <p:nvSpPr>
            <p:cNvPr id="199" name="TextBox 198"/>
            <p:cNvSpPr txBox="1"/>
            <p:nvPr/>
          </p:nvSpPr>
          <p:spPr>
            <a:xfrm>
              <a:off x="7571271" y="2831268"/>
              <a:ext cx="466812" cy="369332"/>
            </a:xfrm>
            <a:prstGeom prst="rect">
              <a:avLst/>
            </a:prstGeom>
            <a:noFill/>
          </p:spPr>
          <p:txBody>
            <a:bodyPr wrap="square" rtlCol="0">
              <a:spAutoFit/>
            </a:bodyPr>
            <a:lstStyle/>
            <a:p>
              <a:r>
                <a:rPr lang="en-US" dirty="0">
                  <a:solidFill>
                    <a:srgbClr val="FF0000"/>
                  </a:solidFill>
                </a:rPr>
                <a:t>14</a:t>
              </a:r>
            </a:p>
          </p:txBody>
        </p:sp>
        <p:sp>
          <p:nvSpPr>
            <p:cNvPr id="200" name="TextBox 199"/>
            <p:cNvSpPr txBox="1"/>
            <p:nvPr/>
          </p:nvSpPr>
          <p:spPr>
            <a:xfrm>
              <a:off x="8657495" y="1522124"/>
              <a:ext cx="489620" cy="369332"/>
            </a:xfrm>
            <a:prstGeom prst="rect">
              <a:avLst/>
            </a:prstGeom>
            <a:noFill/>
          </p:spPr>
          <p:txBody>
            <a:bodyPr wrap="square" rtlCol="0">
              <a:spAutoFit/>
            </a:bodyPr>
            <a:lstStyle/>
            <a:p>
              <a:r>
                <a:rPr lang="en-US" dirty="0">
                  <a:solidFill>
                    <a:srgbClr val="FF0000"/>
                  </a:solidFill>
                </a:rPr>
                <a:t>29</a:t>
              </a:r>
            </a:p>
          </p:txBody>
        </p:sp>
        <p:sp>
          <p:nvSpPr>
            <p:cNvPr id="201" name="TextBox 200"/>
            <p:cNvSpPr txBox="1"/>
            <p:nvPr/>
          </p:nvSpPr>
          <p:spPr>
            <a:xfrm>
              <a:off x="10547920" y="1149683"/>
              <a:ext cx="455518" cy="369332"/>
            </a:xfrm>
            <a:prstGeom prst="rect">
              <a:avLst/>
            </a:prstGeom>
            <a:noFill/>
          </p:spPr>
          <p:txBody>
            <a:bodyPr wrap="square" rtlCol="0">
              <a:spAutoFit/>
            </a:bodyPr>
            <a:lstStyle/>
            <a:p>
              <a:r>
                <a:rPr lang="en-US" dirty="0">
                  <a:solidFill>
                    <a:srgbClr val="FF0000"/>
                  </a:solidFill>
                </a:rPr>
                <a:t>33</a:t>
              </a:r>
            </a:p>
          </p:txBody>
        </p:sp>
        <p:sp>
          <p:nvSpPr>
            <p:cNvPr id="202" name="TextBox 201"/>
            <p:cNvSpPr txBox="1"/>
            <p:nvPr/>
          </p:nvSpPr>
          <p:spPr>
            <a:xfrm>
              <a:off x="11174798" y="2779267"/>
              <a:ext cx="628799" cy="369332"/>
            </a:xfrm>
            <a:prstGeom prst="rect">
              <a:avLst/>
            </a:prstGeom>
            <a:noFill/>
          </p:spPr>
          <p:txBody>
            <a:bodyPr wrap="square" rtlCol="0">
              <a:spAutoFit/>
            </a:bodyPr>
            <a:lstStyle/>
            <a:p>
              <a:r>
                <a:rPr lang="en-US" dirty="0">
                  <a:solidFill>
                    <a:srgbClr val="FF0000"/>
                  </a:solidFill>
                </a:rPr>
                <a:t>32</a:t>
              </a:r>
            </a:p>
          </p:txBody>
        </p:sp>
        <p:sp>
          <p:nvSpPr>
            <p:cNvPr id="203" name="TextBox 202"/>
            <p:cNvSpPr txBox="1"/>
            <p:nvPr/>
          </p:nvSpPr>
          <p:spPr>
            <a:xfrm>
              <a:off x="9321129" y="3446318"/>
              <a:ext cx="470606" cy="369332"/>
            </a:xfrm>
            <a:prstGeom prst="rect">
              <a:avLst/>
            </a:prstGeom>
            <a:noFill/>
          </p:spPr>
          <p:txBody>
            <a:bodyPr wrap="square" rtlCol="0">
              <a:spAutoFit/>
            </a:bodyPr>
            <a:lstStyle/>
            <a:p>
              <a:r>
                <a:rPr lang="en-US" dirty="0">
                  <a:solidFill>
                    <a:srgbClr val="FF0000"/>
                  </a:solidFill>
                </a:rPr>
                <a:t>19</a:t>
              </a:r>
            </a:p>
          </p:txBody>
        </p:sp>
        <p:sp>
          <p:nvSpPr>
            <p:cNvPr id="204" name="TextBox 203"/>
            <p:cNvSpPr txBox="1"/>
            <p:nvPr/>
          </p:nvSpPr>
          <p:spPr>
            <a:xfrm>
              <a:off x="7566274" y="6040750"/>
              <a:ext cx="686387" cy="369332"/>
            </a:xfrm>
            <a:prstGeom prst="rect">
              <a:avLst/>
            </a:prstGeom>
            <a:noFill/>
          </p:spPr>
          <p:txBody>
            <a:bodyPr wrap="square" rtlCol="0">
              <a:spAutoFit/>
            </a:bodyPr>
            <a:lstStyle/>
            <a:p>
              <a:r>
                <a:rPr lang="en-US" dirty="0">
                  <a:solidFill>
                    <a:srgbClr val="FF0000"/>
                  </a:solidFill>
                </a:rPr>
                <a:t>17</a:t>
              </a:r>
            </a:p>
          </p:txBody>
        </p:sp>
        <p:sp>
          <p:nvSpPr>
            <p:cNvPr id="205" name="TextBox 204"/>
            <p:cNvSpPr txBox="1"/>
            <p:nvPr/>
          </p:nvSpPr>
          <p:spPr>
            <a:xfrm>
              <a:off x="9220291" y="5677041"/>
              <a:ext cx="606531" cy="369332"/>
            </a:xfrm>
            <a:prstGeom prst="rect">
              <a:avLst/>
            </a:prstGeom>
            <a:noFill/>
          </p:spPr>
          <p:txBody>
            <a:bodyPr wrap="square" rtlCol="0">
              <a:spAutoFit/>
            </a:bodyPr>
            <a:lstStyle/>
            <a:p>
              <a:r>
                <a:rPr lang="en-US" dirty="0">
                  <a:solidFill>
                    <a:srgbClr val="FF0000"/>
                  </a:solidFill>
                </a:rPr>
                <a:t>20</a:t>
              </a:r>
            </a:p>
          </p:txBody>
        </p:sp>
        <p:sp>
          <p:nvSpPr>
            <p:cNvPr id="206" name="TextBox 205"/>
            <p:cNvSpPr txBox="1"/>
            <p:nvPr/>
          </p:nvSpPr>
          <p:spPr>
            <a:xfrm>
              <a:off x="10365971" y="5774958"/>
              <a:ext cx="511104" cy="369332"/>
            </a:xfrm>
            <a:prstGeom prst="rect">
              <a:avLst/>
            </a:prstGeom>
            <a:noFill/>
          </p:spPr>
          <p:txBody>
            <a:bodyPr wrap="square" rtlCol="0">
              <a:spAutoFit/>
            </a:bodyPr>
            <a:lstStyle/>
            <a:p>
              <a:r>
                <a:rPr lang="en-US" dirty="0">
                  <a:solidFill>
                    <a:srgbClr val="FF0000"/>
                  </a:solidFill>
                </a:rPr>
                <a:t>37</a:t>
              </a:r>
            </a:p>
          </p:txBody>
        </p:sp>
        <p:sp>
          <p:nvSpPr>
            <p:cNvPr id="207" name="TextBox 206"/>
            <p:cNvSpPr txBox="1"/>
            <p:nvPr/>
          </p:nvSpPr>
          <p:spPr>
            <a:xfrm>
              <a:off x="11681670" y="5162488"/>
              <a:ext cx="454600" cy="369332"/>
            </a:xfrm>
            <a:prstGeom prst="rect">
              <a:avLst/>
            </a:prstGeom>
            <a:noFill/>
          </p:spPr>
          <p:txBody>
            <a:bodyPr wrap="square" rtlCol="0">
              <a:spAutoFit/>
            </a:bodyPr>
            <a:lstStyle/>
            <a:p>
              <a:r>
                <a:rPr lang="en-US" dirty="0">
                  <a:solidFill>
                    <a:srgbClr val="FF0000"/>
                  </a:solidFill>
                </a:rPr>
                <a:t>36</a:t>
              </a:r>
            </a:p>
          </p:txBody>
        </p:sp>
      </p:grpSp>
      <p:sp>
        <p:nvSpPr>
          <p:cNvPr id="219" name="TextBox 218"/>
          <p:cNvSpPr txBox="1"/>
          <p:nvPr/>
        </p:nvSpPr>
        <p:spPr>
          <a:xfrm>
            <a:off x="10562607" y="4841532"/>
            <a:ext cx="425815" cy="369332"/>
          </a:xfrm>
          <a:prstGeom prst="rect">
            <a:avLst/>
          </a:prstGeom>
          <a:noFill/>
        </p:spPr>
        <p:txBody>
          <a:bodyPr wrap="square" rtlCol="0">
            <a:spAutoFit/>
          </a:bodyPr>
          <a:lstStyle/>
          <a:p>
            <a:r>
              <a:rPr lang="en-US" dirty="0">
                <a:solidFill>
                  <a:srgbClr val="00B0F0"/>
                </a:solidFill>
              </a:rPr>
              <a:t>1</a:t>
            </a:r>
          </a:p>
        </p:txBody>
      </p:sp>
      <p:grpSp>
        <p:nvGrpSpPr>
          <p:cNvPr id="221" name="Group 220"/>
          <p:cNvGrpSpPr/>
          <p:nvPr/>
        </p:nvGrpSpPr>
        <p:grpSpPr>
          <a:xfrm>
            <a:off x="5837241" y="739187"/>
            <a:ext cx="6353696" cy="5193451"/>
            <a:chOff x="5837241" y="739187"/>
            <a:chExt cx="6353696" cy="5193451"/>
          </a:xfrm>
        </p:grpSpPr>
        <p:sp>
          <p:nvSpPr>
            <p:cNvPr id="210" name="TextBox 209"/>
            <p:cNvSpPr txBox="1"/>
            <p:nvPr/>
          </p:nvSpPr>
          <p:spPr>
            <a:xfrm>
              <a:off x="5837241" y="3340234"/>
              <a:ext cx="477862" cy="369332"/>
            </a:xfrm>
            <a:prstGeom prst="rect">
              <a:avLst/>
            </a:prstGeom>
            <a:noFill/>
          </p:spPr>
          <p:txBody>
            <a:bodyPr wrap="square" rtlCol="0">
              <a:spAutoFit/>
            </a:bodyPr>
            <a:lstStyle/>
            <a:p>
              <a:r>
                <a:rPr lang="en-US" dirty="0">
                  <a:solidFill>
                    <a:srgbClr val="00B0F0"/>
                  </a:solidFill>
                </a:rPr>
                <a:t>36</a:t>
              </a:r>
            </a:p>
          </p:txBody>
        </p:sp>
        <p:sp>
          <p:nvSpPr>
            <p:cNvPr id="211" name="TextBox 210"/>
            <p:cNvSpPr txBox="1"/>
            <p:nvPr/>
          </p:nvSpPr>
          <p:spPr>
            <a:xfrm>
              <a:off x="6680308" y="4576126"/>
              <a:ext cx="508883" cy="369332"/>
            </a:xfrm>
            <a:prstGeom prst="rect">
              <a:avLst/>
            </a:prstGeom>
            <a:noFill/>
          </p:spPr>
          <p:txBody>
            <a:bodyPr wrap="square" rtlCol="0">
              <a:spAutoFit/>
            </a:bodyPr>
            <a:lstStyle/>
            <a:p>
              <a:r>
                <a:rPr lang="en-US" dirty="0">
                  <a:solidFill>
                    <a:srgbClr val="00B0F0"/>
                  </a:solidFill>
                </a:rPr>
                <a:t>29</a:t>
              </a:r>
            </a:p>
          </p:txBody>
        </p:sp>
        <p:sp>
          <p:nvSpPr>
            <p:cNvPr id="212" name="TextBox 211"/>
            <p:cNvSpPr txBox="1"/>
            <p:nvPr/>
          </p:nvSpPr>
          <p:spPr>
            <a:xfrm>
              <a:off x="7711408" y="2420772"/>
              <a:ext cx="466812" cy="369332"/>
            </a:xfrm>
            <a:prstGeom prst="rect">
              <a:avLst/>
            </a:prstGeom>
            <a:noFill/>
          </p:spPr>
          <p:txBody>
            <a:bodyPr wrap="square" rtlCol="0">
              <a:spAutoFit/>
            </a:bodyPr>
            <a:lstStyle/>
            <a:p>
              <a:r>
                <a:rPr lang="en-US" dirty="0">
                  <a:solidFill>
                    <a:srgbClr val="00B0F0"/>
                  </a:solidFill>
                </a:rPr>
                <a:t>22</a:t>
              </a:r>
            </a:p>
          </p:txBody>
        </p:sp>
        <p:sp>
          <p:nvSpPr>
            <p:cNvPr id="213" name="TextBox 212"/>
            <p:cNvSpPr txBox="1"/>
            <p:nvPr/>
          </p:nvSpPr>
          <p:spPr>
            <a:xfrm>
              <a:off x="8627268" y="761216"/>
              <a:ext cx="489620" cy="369332"/>
            </a:xfrm>
            <a:prstGeom prst="rect">
              <a:avLst/>
            </a:prstGeom>
            <a:noFill/>
          </p:spPr>
          <p:txBody>
            <a:bodyPr wrap="square" rtlCol="0">
              <a:spAutoFit/>
            </a:bodyPr>
            <a:lstStyle/>
            <a:p>
              <a:r>
                <a:rPr lang="en-US" dirty="0">
                  <a:solidFill>
                    <a:srgbClr val="00B0F0"/>
                  </a:solidFill>
                </a:rPr>
                <a:t>19</a:t>
              </a:r>
            </a:p>
          </p:txBody>
        </p:sp>
        <p:sp>
          <p:nvSpPr>
            <p:cNvPr id="214" name="TextBox 213"/>
            <p:cNvSpPr txBox="1"/>
            <p:nvPr/>
          </p:nvSpPr>
          <p:spPr>
            <a:xfrm>
              <a:off x="10688057" y="739187"/>
              <a:ext cx="455518" cy="369332"/>
            </a:xfrm>
            <a:prstGeom prst="rect">
              <a:avLst/>
            </a:prstGeom>
            <a:noFill/>
          </p:spPr>
          <p:txBody>
            <a:bodyPr wrap="square" rtlCol="0">
              <a:spAutoFit/>
            </a:bodyPr>
            <a:lstStyle/>
            <a:p>
              <a:r>
                <a:rPr lang="en-US" dirty="0">
                  <a:solidFill>
                    <a:srgbClr val="00B0F0"/>
                  </a:solidFill>
                </a:rPr>
                <a:t>15</a:t>
              </a:r>
            </a:p>
          </p:txBody>
        </p:sp>
        <p:sp>
          <p:nvSpPr>
            <p:cNvPr id="215" name="TextBox 214"/>
            <p:cNvSpPr txBox="1"/>
            <p:nvPr/>
          </p:nvSpPr>
          <p:spPr>
            <a:xfrm>
              <a:off x="10985494" y="2262766"/>
              <a:ext cx="628799" cy="369332"/>
            </a:xfrm>
            <a:prstGeom prst="rect">
              <a:avLst/>
            </a:prstGeom>
            <a:noFill/>
          </p:spPr>
          <p:txBody>
            <a:bodyPr wrap="square" rtlCol="0">
              <a:spAutoFit/>
            </a:bodyPr>
            <a:lstStyle/>
            <a:p>
              <a:r>
                <a:rPr lang="en-US" dirty="0">
                  <a:solidFill>
                    <a:srgbClr val="00B0F0"/>
                  </a:solidFill>
                </a:rPr>
                <a:t>9</a:t>
              </a:r>
            </a:p>
          </p:txBody>
        </p:sp>
        <p:sp>
          <p:nvSpPr>
            <p:cNvPr id="216" name="TextBox 215"/>
            <p:cNvSpPr txBox="1"/>
            <p:nvPr/>
          </p:nvSpPr>
          <p:spPr>
            <a:xfrm>
              <a:off x="9234750" y="3005574"/>
              <a:ext cx="697122" cy="369332"/>
            </a:xfrm>
            <a:prstGeom prst="rect">
              <a:avLst/>
            </a:prstGeom>
            <a:noFill/>
          </p:spPr>
          <p:txBody>
            <a:bodyPr wrap="square" rtlCol="0">
              <a:spAutoFit/>
            </a:bodyPr>
            <a:lstStyle/>
            <a:p>
              <a:r>
                <a:rPr lang="en-US" dirty="0">
                  <a:solidFill>
                    <a:srgbClr val="00B0F0"/>
                  </a:solidFill>
                </a:rPr>
                <a:t>17</a:t>
              </a:r>
            </a:p>
          </p:txBody>
        </p:sp>
        <p:sp>
          <p:nvSpPr>
            <p:cNvPr id="217" name="TextBox 216"/>
            <p:cNvSpPr txBox="1"/>
            <p:nvPr/>
          </p:nvSpPr>
          <p:spPr>
            <a:xfrm>
              <a:off x="7651044" y="5563306"/>
              <a:ext cx="400245" cy="369332"/>
            </a:xfrm>
            <a:prstGeom prst="rect">
              <a:avLst/>
            </a:prstGeom>
            <a:noFill/>
          </p:spPr>
          <p:txBody>
            <a:bodyPr wrap="square" rtlCol="0">
              <a:spAutoFit/>
            </a:bodyPr>
            <a:lstStyle/>
            <a:p>
              <a:r>
                <a:rPr lang="en-US" dirty="0">
                  <a:solidFill>
                    <a:srgbClr val="00B0F0"/>
                  </a:solidFill>
                </a:rPr>
                <a:t>31</a:t>
              </a:r>
            </a:p>
          </p:txBody>
        </p:sp>
        <p:sp>
          <p:nvSpPr>
            <p:cNvPr id="218" name="TextBox 217"/>
            <p:cNvSpPr txBox="1"/>
            <p:nvPr/>
          </p:nvSpPr>
          <p:spPr>
            <a:xfrm>
              <a:off x="9234171" y="5171288"/>
              <a:ext cx="431238" cy="369332"/>
            </a:xfrm>
            <a:prstGeom prst="rect">
              <a:avLst/>
            </a:prstGeom>
            <a:noFill/>
          </p:spPr>
          <p:txBody>
            <a:bodyPr wrap="square" rtlCol="0">
              <a:spAutoFit/>
            </a:bodyPr>
            <a:lstStyle/>
            <a:p>
              <a:r>
                <a:rPr lang="en-US" dirty="0">
                  <a:solidFill>
                    <a:srgbClr val="00B0F0"/>
                  </a:solidFill>
                </a:rPr>
                <a:t>28</a:t>
              </a:r>
            </a:p>
          </p:txBody>
        </p:sp>
        <p:sp>
          <p:nvSpPr>
            <p:cNvPr id="220" name="TextBox 219"/>
            <p:cNvSpPr txBox="1"/>
            <p:nvPr/>
          </p:nvSpPr>
          <p:spPr>
            <a:xfrm>
              <a:off x="11736337" y="4115087"/>
              <a:ext cx="454600" cy="369332"/>
            </a:xfrm>
            <a:prstGeom prst="rect">
              <a:avLst/>
            </a:prstGeom>
            <a:noFill/>
          </p:spPr>
          <p:txBody>
            <a:bodyPr wrap="square" rtlCol="0">
              <a:spAutoFit/>
            </a:bodyPr>
            <a:lstStyle/>
            <a:p>
              <a:r>
                <a:rPr lang="en-US" dirty="0">
                  <a:solidFill>
                    <a:srgbClr val="00B0F0"/>
                  </a:solidFill>
                </a:rPr>
                <a:t>0</a:t>
              </a:r>
            </a:p>
          </p:txBody>
        </p:sp>
      </p:grpSp>
    </p:spTree>
    <p:extLst>
      <p:ext uri="{BB962C8B-B14F-4D97-AF65-F5344CB8AC3E}">
        <p14:creationId xmlns:p14="http://schemas.microsoft.com/office/powerpoint/2010/main" val="254730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3" end="3"/>
                                            </p:txEl>
                                          </p:spTgt>
                                        </p:tgtEl>
                                        <p:attrNameLst>
                                          <p:attrName>style.visibility</p:attrName>
                                        </p:attrNameLst>
                                      </p:cBhvr>
                                      <p:to>
                                        <p:strVal val="visible"/>
                                      </p:to>
                                    </p:set>
                                    <p:animEffect transition="in" filter="fade">
                                      <p:cBhvr>
                                        <p:cTn id="10" dur="500"/>
                                        <p:tgtEl>
                                          <p:spTgt spid="8">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animEffect transition="in" filter="fade">
                                      <p:cBhvr>
                                        <p:cTn id="13" dur="500"/>
                                        <p:tgtEl>
                                          <p:spTgt spid="8">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7" end="7"/>
                                            </p:txEl>
                                          </p:spTgt>
                                        </p:tgtEl>
                                        <p:attrNameLst>
                                          <p:attrName>style.visibility</p:attrName>
                                        </p:attrNameLst>
                                      </p:cBhvr>
                                      <p:to>
                                        <p:strVal val="visible"/>
                                      </p:to>
                                    </p:set>
                                    <p:animEffect transition="in" filter="fade">
                                      <p:cBhvr>
                                        <p:cTn id="16" dur="500"/>
                                        <p:tgtEl>
                                          <p:spTgt spid="8">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500"/>
                                        <p:tgtEl>
                                          <p:spTgt spid="8">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xEl>
                                              <p:pRg st="4" end="4"/>
                                            </p:txEl>
                                          </p:spTgt>
                                        </p:tgtEl>
                                        <p:attrNameLst>
                                          <p:attrName>style.visibility</p:attrName>
                                        </p:attrNameLst>
                                      </p:cBhvr>
                                      <p:to>
                                        <p:strVal val="visible"/>
                                      </p:to>
                                    </p:set>
                                    <p:animEffect transition="in" filter="fade">
                                      <p:cBhvr>
                                        <p:cTn id="26" dur="500"/>
                                        <p:tgtEl>
                                          <p:spTgt spid="8">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8" end="8"/>
                                            </p:txEl>
                                          </p:spTgt>
                                        </p:tgtEl>
                                        <p:attrNameLst>
                                          <p:attrName>style.visibility</p:attrName>
                                        </p:attrNameLst>
                                      </p:cBhvr>
                                      <p:to>
                                        <p:strVal val="visible"/>
                                      </p:to>
                                    </p:set>
                                    <p:animEffect transition="in" filter="fade">
                                      <p:cBhvr>
                                        <p:cTn id="42" dur="500"/>
                                        <p:tgtEl>
                                          <p:spTgt spid="8">
                                            <p:txEl>
                                              <p:pRg st="8" end="8"/>
                                            </p:txEl>
                                          </p:spTgt>
                                        </p:tgtEl>
                                      </p:cBhvr>
                                    </p:animEffect>
                                  </p:childTnLst>
                                </p:cTn>
                              </p:par>
                              <p:par>
                                <p:cTn id="43" presetID="1" presetClass="entr" presetSubtype="0" fill="hold" nodeType="withEffect">
                                  <p:stCondLst>
                                    <p:cond delay="0"/>
                                  </p:stCondLst>
                                  <p:childTnLst>
                                    <p:set>
                                      <p:cBhvr>
                                        <p:cTn id="44" dur="1" fill="hold">
                                          <p:stCondLst>
                                            <p:cond delay="0"/>
                                          </p:stCondLst>
                                        </p:cTn>
                                        <p:tgtEl>
                                          <p:spTgt spid="20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8">
                                            <p:txEl>
                                              <p:pRg st="9" end="9"/>
                                            </p:txEl>
                                          </p:spTgt>
                                        </p:tgtEl>
                                        <p:attrNameLst>
                                          <p:attrName>style.visibility</p:attrName>
                                        </p:attrNameLst>
                                      </p:cBhvr>
                                      <p:to>
                                        <p:strVal val="visible"/>
                                      </p:to>
                                    </p:set>
                                    <p:animEffect transition="in" filter="fade">
                                      <p:cBhvr>
                                        <p:cTn id="49" dur="500"/>
                                        <p:tgtEl>
                                          <p:spTgt spid="8">
                                            <p:txEl>
                                              <p:pRg st="9" end="9"/>
                                            </p:txEl>
                                          </p:spTgt>
                                        </p:tgtEl>
                                      </p:cBhvr>
                                    </p:animEffect>
                                  </p:childTnLst>
                                </p:cTn>
                              </p:par>
                              <p:par>
                                <p:cTn id="50" presetID="1" presetClass="entr" presetSubtype="0" fill="hold" nodeType="withEffect">
                                  <p:stCondLst>
                                    <p:cond delay="0"/>
                                  </p:stCondLst>
                                  <p:childTnLst>
                                    <p:set>
                                      <p:cBhvr>
                                        <p:cTn id="51" dur="1" fill="hold">
                                          <p:stCondLst>
                                            <p:cond delay="0"/>
                                          </p:stCondLst>
                                        </p:cTn>
                                        <p:tgtEl>
                                          <p:spTgt spid="221"/>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8">
                                            <p:txEl>
                                              <p:pRg st="10" end="10"/>
                                            </p:txEl>
                                          </p:spTgt>
                                        </p:tgtEl>
                                        <p:attrNameLst>
                                          <p:attrName>style.visibility</p:attrName>
                                        </p:attrNameLst>
                                      </p:cBhvr>
                                      <p:to>
                                        <p:strVal val="visible"/>
                                      </p:to>
                                    </p:set>
                                    <p:animEffect transition="in" filter="fade">
                                      <p:cBhvr>
                                        <p:cTn id="56" dur="500"/>
                                        <p:tgtEl>
                                          <p:spTgt spid="8">
                                            <p:txEl>
                                              <p:pRg st="10" end="1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8">
                                            <p:txEl>
                                              <p:pRg st="11" end="11"/>
                                            </p:txEl>
                                          </p:spTgt>
                                        </p:tgtEl>
                                        <p:attrNameLst>
                                          <p:attrName>style.visibility</p:attrName>
                                        </p:attrNameLst>
                                      </p:cBhvr>
                                      <p:to>
                                        <p:strVal val="visible"/>
                                      </p:to>
                                    </p:set>
                                    <p:animEffect transition="in" filter="fade">
                                      <p:cBhvr>
                                        <p:cTn id="61" dur="500"/>
                                        <p:tgtEl>
                                          <p:spTgt spid="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239" y="318977"/>
            <a:ext cx="11187259" cy="803518"/>
          </a:xfrm>
        </p:spPr>
        <p:txBody>
          <a:bodyPr/>
          <a:lstStyle/>
          <a:p>
            <a:r>
              <a:rPr lang="en-US" dirty="0"/>
              <a:t>Scenario #4</a:t>
            </a:r>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29</a:t>
            </a:fld>
            <a:endParaRPr lang="en-US"/>
          </a:p>
        </p:txBody>
      </p:sp>
      <p:sp>
        <p:nvSpPr>
          <p:cNvPr id="6" name="Content Placeholder 2">
            <a:extLst>
              <a:ext uri="{FF2B5EF4-FFF2-40B4-BE49-F238E27FC236}">
                <a16:creationId xmlns:a16="http://schemas.microsoft.com/office/drawing/2014/main" id="{962802FD-77F5-544B-BCC5-4632BCF7C842}"/>
              </a:ext>
            </a:extLst>
          </p:cNvPr>
          <p:cNvSpPr txBox="1">
            <a:spLocks/>
          </p:cNvSpPr>
          <p:nvPr/>
        </p:nvSpPr>
        <p:spPr>
          <a:xfrm>
            <a:off x="575238" y="1123354"/>
            <a:ext cx="11041522" cy="5506045"/>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t>You’re a Disneyland employee, working the front of the Splash Mountain line. </a:t>
            </a:r>
            <a:r>
              <a:rPr lang="en-US"/>
              <a:t>Suddenly, </a:t>
            </a:r>
            <a:r>
              <a:rPr lang="en-US" dirty="0"/>
              <a:t>the crowd-control gates fall over and the line degrades into an unordered mass of people.</a:t>
            </a:r>
          </a:p>
          <a:p>
            <a:r>
              <a:rPr lang="en-US" dirty="0"/>
              <a:t>Sometimes you can tell who was in line before who; for other groups you aren’t quite sure. </a:t>
            </a:r>
            <a:br>
              <a:rPr lang="en-US" dirty="0"/>
            </a:br>
            <a:r>
              <a:rPr lang="en-US" dirty="0"/>
              <a:t>You need to restore the line, while ensuring if you </a:t>
            </a:r>
            <a:r>
              <a:rPr lang="en-US" b="1" dirty="0"/>
              <a:t>knew </a:t>
            </a:r>
            <a:r>
              <a:rPr lang="en-US" dirty="0"/>
              <a:t>A came before B before the incident, they will still be in the right order afterward.</a:t>
            </a:r>
            <a:br>
              <a:rPr lang="en-US" dirty="0"/>
            </a:br>
            <a:br>
              <a:rPr lang="en-US" dirty="0"/>
            </a:br>
            <a:r>
              <a:rPr lang="en-US" dirty="0"/>
              <a:t>What are the vertices? </a:t>
            </a:r>
          </a:p>
          <a:p>
            <a:pPr marL="128016" lvl="1" indent="0">
              <a:buFont typeface="Segoe UI Semilight" panose="020B0402040204020203" pitchFamily="34" charset="0"/>
              <a:buNone/>
            </a:pPr>
            <a:r>
              <a:rPr lang="en-US" dirty="0">
                <a:solidFill>
                  <a:srgbClr val="4C3282"/>
                </a:solidFill>
              </a:rPr>
              <a:t>People</a:t>
            </a:r>
          </a:p>
          <a:p>
            <a:r>
              <a:rPr lang="en-US" dirty="0"/>
              <a:t>What are the edges? </a:t>
            </a:r>
          </a:p>
          <a:p>
            <a:pPr marL="128016" lvl="1" indent="0">
              <a:buFont typeface="Segoe UI Semilight" panose="020B0402040204020203" pitchFamily="34" charset="0"/>
              <a:buNone/>
            </a:pPr>
            <a:r>
              <a:rPr lang="en-US" dirty="0">
                <a:solidFill>
                  <a:srgbClr val="4C3282"/>
                </a:solidFill>
              </a:rPr>
              <a:t>Edges are directed, have an edge from X to Y if you know X came before Y.</a:t>
            </a:r>
          </a:p>
          <a:p>
            <a:r>
              <a:rPr lang="en-US" dirty="0"/>
              <a:t>What are we looking for?</a:t>
            </a:r>
          </a:p>
          <a:p>
            <a:pPr lvl="1"/>
            <a:r>
              <a:rPr lang="en-US" dirty="0">
                <a:solidFill>
                  <a:srgbClr val="4C3282"/>
                </a:solidFill>
              </a:rPr>
              <a:t>A total ordering consistent with all the ordering we do know.</a:t>
            </a:r>
          </a:p>
          <a:p>
            <a:r>
              <a:rPr lang="en-US" dirty="0"/>
              <a:t>What do we run?</a:t>
            </a:r>
          </a:p>
          <a:p>
            <a:pPr lvl="1"/>
            <a:r>
              <a:rPr lang="en-US" dirty="0">
                <a:solidFill>
                  <a:srgbClr val="4C3282"/>
                </a:solidFill>
              </a:rPr>
              <a:t>Topological Sort!</a:t>
            </a:r>
          </a:p>
        </p:txBody>
      </p:sp>
    </p:spTree>
    <p:extLst>
      <p:ext uri="{BB962C8B-B14F-4D97-AF65-F5344CB8AC3E}">
        <p14:creationId xmlns:p14="http://schemas.microsoft.com/office/powerpoint/2010/main" val="290798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fade">
                                      <p:cBhvr>
                                        <p:cTn id="13" dur="500"/>
                                        <p:tgtEl>
                                          <p:spTgt spid="6">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5" end="5"/>
                                            </p:txEl>
                                          </p:spTgt>
                                        </p:tgtEl>
                                        <p:attrNameLst>
                                          <p:attrName>style.visibility</p:attrName>
                                        </p:attrNameLst>
                                      </p:cBhvr>
                                      <p:to>
                                        <p:strVal val="visible"/>
                                      </p:to>
                                    </p:set>
                                    <p:animEffect transition="in" filter="fade">
                                      <p:cBhvr>
                                        <p:cTn id="16" dur="500"/>
                                        <p:tgtEl>
                                          <p:spTgt spid="6">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animEffect transition="in" filter="fade">
                                      <p:cBhvr>
                                        <p:cTn id="19" dur="500"/>
                                        <p:tgtEl>
                                          <p:spTgt spid="6">
                                            <p:txEl>
                                              <p:pRg st="7" end="7"/>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5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fade">
                                      <p:cBhvr>
                                        <p:cTn id="29" dur="500"/>
                                        <p:tgtEl>
                                          <p:spTgt spid="6">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animEffect transition="in" filter="fade">
                                      <p:cBhvr>
                                        <p:cTn id="34" dur="500"/>
                                        <p:tgtEl>
                                          <p:spTgt spid="6">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Effect transition="in" filter="fade">
                                      <p:cBhvr>
                                        <p:cTn id="39"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829259" cy="1325563"/>
          </a:xfrm>
        </p:spPr>
        <p:txBody>
          <a:bodyPr/>
          <a:lstStyle/>
          <a:p>
            <a:r>
              <a:rPr lang="en-US" dirty="0"/>
              <a:t>Edge Classification (for DFS on directed graphs)</a:t>
            </a:r>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nvPr>
            </p:nvGraphicFramePr>
            <p:xfrm>
              <a:off x="838200" y="1825625"/>
              <a:ext cx="10829259" cy="2661920"/>
            </p:xfrm>
            <a:graphic>
              <a:graphicData uri="http://schemas.openxmlformats.org/drawingml/2006/table">
                <a:tbl>
                  <a:tblPr firstRow="1" bandRow="1">
                    <a:tableStyleId>{5C22544A-7EE6-4342-B048-85BDC9FD1C3A}</a:tableStyleId>
                  </a:tblPr>
                  <a:tblGrid>
                    <a:gridCol w="1919177">
                      <a:extLst>
                        <a:ext uri="{9D8B030D-6E8A-4147-A177-3AD203B41FA5}">
                          <a16:colId xmlns:a16="http://schemas.microsoft.com/office/drawing/2014/main" val="306483226"/>
                        </a:ext>
                      </a:extLst>
                    </a:gridCol>
                    <a:gridCol w="4196316">
                      <a:extLst>
                        <a:ext uri="{9D8B030D-6E8A-4147-A177-3AD203B41FA5}">
                          <a16:colId xmlns:a16="http://schemas.microsoft.com/office/drawing/2014/main" val="2874139937"/>
                        </a:ext>
                      </a:extLst>
                    </a:gridCol>
                    <a:gridCol w="4713766">
                      <a:extLst>
                        <a:ext uri="{9D8B030D-6E8A-4147-A177-3AD203B41FA5}">
                          <a16:colId xmlns:a16="http://schemas.microsoft.com/office/drawing/2014/main" val="1318145121"/>
                        </a:ext>
                      </a:extLst>
                    </a:gridCol>
                  </a:tblGrid>
                  <a:tr h="370840">
                    <a:tc>
                      <a:txBody>
                        <a:bodyPr/>
                        <a:lstStyle/>
                        <a:p>
                          <a:r>
                            <a:rPr lang="en-US" dirty="0"/>
                            <a:t>Edge type</a:t>
                          </a:r>
                        </a:p>
                      </a:txBody>
                      <a:tcPr/>
                    </a:tc>
                    <a:tc>
                      <a:txBody>
                        <a:bodyPr/>
                        <a:lstStyle/>
                        <a:p>
                          <a:r>
                            <a:rPr lang="en-US" dirty="0"/>
                            <a:t>Definition</a:t>
                          </a:r>
                        </a:p>
                      </a:txBody>
                      <a:tcPr/>
                    </a:tc>
                    <a:tc>
                      <a:txBody>
                        <a:bodyPr/>
                        <a:lstStyle/>
                        <a:p>
                          <a:r>
                            <a:rPr lang="en-US" dirty="0"/>
                            <a:t>When</a:t>
                          </a:r>
                          <a:r>
                            <a:rPr lang="en-US" baseline="0" dirty="0"/>
                            <a:t> is </a:t>
                          </a:r>
                          <a14:m>
                            <m:oMath xmlns:m="http://schemas.openxmlformats.org/officeDocument/2006/math">
                              <m:r>
                                <a:rPr lang="en-US" b="1" i="1" baseline="0" smtClean="0">
                                  <a:latin typeface="Cambria Math" panose="02040503050406030204" pitchFamily="18" charset="0"/>
                                </a:rPr>
                                <m:t>(</m:t>
                              </m:r>
                              <m:r>
                                <a:rPr lang="en-US" b="1" i="1" baseline="0" smtClean="0">
                                  <a:latin typeface="Cambria Math" panose="02040503050406030204" pitchFamily="18" charset="0"/>
                                </a:rPr>
                                <m:t>𝒖</m:t>
                              </m:r>
                              <m:r>
                                <a:rPr lang="en-US" b="1" i="1" baseline="0" smtClean="0">
                                  <a:latin typeface="Cambria Math" panose="02040503050406030204" pitchFamily="18" charset="0"/>
                                </a:rPr>
                                <m:t>,</m:t>
                              </m:r>
                              <m:r>
                                <a:rPr lang="en-US" b="1" i="1" baseline="0" smtClean="0">
                                  <a:latin typeface="Cambria Math" panose="02040503050406030204" pitchFamily="18" charset="0"/>
                                </a:rPr>
                                <m:t>𝒗</m:t>
                              </m:r>
                              <m:r>
                                <a:rPr lang="en-US" b="1" i="1" baseline="0" smtClean="0">
                                  <a:latin typeface="Cambria Math" panose="02040503050406030204" pitchFamily="18" charset="0"/>
                                </a:rPr>
                                <m:t>)</m:t>
                              </m:r>
                            </m:oMath>
                          </a14:m>
                          <a:r>
                            <a:rPr lang="en-US" dirty="0"/>
                            <a:t> that edge type?</a:t>
                          </a:r>
                        </a:p>
                      </a:txBody>
                      <a:tcPr/>
                    </a:tc>
                    <a:extLst>
                      <a:ext uri="{0D108BD9-81ED-4DB2-BD59-A6C34878D82A}">
                        <a16:rowId xmlns:a16="http://schemas.microsoft.com/office/drawing/2014/main" val="3125723415"/>
                      </a:ext>
                    </a:extLst>
                  </a:tr>
                  <a:tr h="370840">
                    <a:tc>
                      <a:txBody>
                        <a:bodyPr/>
                        <a:lstStyle/>
                        <a:p>
                          <a:r>
                            <a:rPr lang="en-US" dirty="0"/>
                            <a:t>Tree</a:t>
                          </a:r>
                        </a:p>
                      </a:txBody>
                      <a:tcPr/>
                    </a:tc>
                    <a:tc>
                      <a:txBody>
                        <a:bodyPr/>
                        <a:lstStyle/>
                        <a:p>
                          <a:r>
                            <a:rPr lang="en-US" dirty="0"/>
                            <a:t>Edges forming</a:t>
                          </a:r>
                          <a:r>
                            <a:rPr lang="en-US" baseline="0" dirty="0"/>
                            <a:t> the DFS tree (or forest).</a:t>
                          </a:r>
                          <a:endParaRPr lang="en-US" dirty="0"/>
                        </a:p>
                      </a:txBody>
                      <a:tcPr/>
                    </a:tc>
                    <a:tc>
                      <a:txBody>
                        <a:bodyPr/>
                        <a:lstStyle/>
                        <a:p>
                          <a14:m>
                            <m:oMath xmlns:m="http://schemas.openxmlformats.org/officeDocument/2006/math">
                              <m:r>
                                <a:rPr lang="en-US" b="0" i="1" smtClean="0">
                                  <a:latin typeface="Cambria Math" panose="02040503050406030204" pitchFamily="18" charset="0"/>
                                </a:rPr>
                                <m:t>𝑣</m:t>
                              </m:r>
                            </m:oMath>
                          </a14:m>
                          <a:r>
                            <a:rPr lang="en-US" dirty="0"/>
                            <a:t> was not seen before we processed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e>
                              </m:d>
                              <m:r>
                                <a:rPr lang="en-US" b="0" i="1" smtClean="0">
                                  <a:latin typeface="Cambria Math" panose="02040503050406030204" pitchFamily="18" charset="0"/>
                                </a:rPr>
                                <m:t>.</m:t>
                              </m:r>
                            </m:oMath>
                          </a14:m>
                          <a:endParaRPr lang="en-US" dirty="0"/>
                        </a:p>
                      </a:txBody>
                      <a:tcPr/>
                    </a:tc>
                    <a:extLst>
                      <a:ext uri="{0D108BD9-81ED-4DB2-BD59-A6C34878D82A}">
                        <a16:rowId xmlns:a16="http://schemas.microsoft.com/office/drawing/2014/main" val="1339907078"/>
                      </a:ext>
                    </a:extLst>
                  </a:tr>
                  <a:tr h="370840">
                    <a:tc>
                      <a:txBody>
                        <a:bodyPr/>
                        <a:lstStyle/>
                        <a:p>
                          <a:r>
                            <a:rPr lang="en-US" dirty="0"/>
                            <a:t>Forward</a:t>
                          </a:r>
                        </a:p>
                      </a:txBody>
                      <a:tcPr/>
                    </a:tc>
                    <a:tc>
                      <a:txBody>
                        <a:bodyPr/>
                        <a:lstStyle/>
                        <a:p>
                          <a:r>
                            <a:rPr lang="en-US" dirty="0"/>
                            <a:t>From ancestor to descendant in tree.</a:t>
                          </a:r>
                        </a:p>
                      </a:txBody>
                      <a:tcPr/>
                    </a:tc>
                    <a:tc>
                      <a:txBody>
                        <a:bodyPr/>
                        <a:lstStyle/>
                        <a:p>
                          <a14:m>
                            <m:oMath xmlns:m="http://schemas.openxmlformats.org/officeDocument/2006/math">
                              <m:r>
                                <a:rPr lang="en-US" b="0" i="1" smtClean="0">
                                  <a:latin typeface="Cambria Math" panose="02040503050406030204" pitchFamily="18" charset="0"/>
                                  <a:cs typeface="Courier New" panose="02070309020205020404" pitchFamily="49" charset="0"/>
                                </a:rPr>
                                <m:t>𝑢</m:t>
                              </m:r>
                              <m:r>
                                <a:rPr lang="en-US" b="0" i="1" smtClean="0">
                                  <a:latin typeface="Cambria Math" panose="02040503050406030204" pitchFamily="18" charset="0"/>
                                  <a:cs typeface="Courier New" panose="02070309020205020404" pitchFamily="49" charset="0"/>
                                </a:rPr>
                                <m:t> </m:t>
                              </m:r>
                            </m:oMath>
                          </a14:m>
                          <a:r>
                            <a:rPr lang="en-US" dirty="0">
                              <a:latin typeface="+mn-lt"/>
                              <a:cs typeface="Courier New" panose="02070309020205020404" pitchFamily="49" charset="0"/>
                            </a:rPr>
                            <a:t>and </a:t>
                          </a:r>
                          <a14:m>
                            <m:oMath xmlns:m="http://schemas.openxmlformats.org/officeDocument/2006/math">
                              <m:r>
                                <a:rPr lang="en-US" b="0" i="1" smtClean="0">
                                  <a:latin typeface="Cambria Math" panose="02040503050406030204" pitchFamily="18" charset="0"/>
                                  <a:cs typeface="Courier New" panose="02070309020205020404" pitchFamily="49" charset="0"/>
                                </a:rPr>
                                <m:t>𝑣</m:t>
                              </m:r>
                            </m:oMath>
                          </a14:m>
                          <a:r>
                            <a:rPr lang="en-US" dirty="0">
                              <a:latin typeface="+mn-lt"/>
                              <a:cs typeface="Courier New" panose="02070309020205020404" pitchFamily="49" charset="0"/>
                            </a:rPr>
                            <a:t> have been seen,</a:t>
                          </a:r>
                          <a:r>
                            <a:rPr lang="en-US" baseline="0" dirty="0">
                              <a:latin typeface="+mn-lt"/>
                              <a:cs typeface="Courier New" panose="02070309020205020404" pitchFamily="49" charset="0"/>
                            </a:rPr>
                            <a:t> and</a:t>
                          </a:r>
                          <a:br>
                            <a:rPr lang="en-US" dirty="0">
                              <a:latin typeface="Courier New" panose="02070309020205020404" pitchFamily="49" charset="0"/>
                              <a:cs typeface="Courier New" panose="02070309020205020404" pitchFamily="49" charset="0"/>
                            </a:rPr>
                          </a:br>
                          <a:r>
                            <a:rPr lang="en-US" dirty="0" err="1">
                              <a:latin typeface="Courier New" panose="02070309020205020404" pitchFamily="49" charset="0"/>
                              <a:cs typeface="Courier New" panose="02070309020205020404" pitchFamily="49" charset="0"/>
                            </a:rPr>
                            <a:t>u.start</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v.start</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v.end</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u.end</a:t>
                          </a:r>
                          <a:endParaRPr lang="en-US"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978802826"/>
                      </a:ext>
                    </a:extLst>
                  </a:tr>
                  <a:tr h="370840">
                    <a:tc>
                      <a:txBody>
                        <a:bodyPr/>
                        <a:lstStyle/>
                        <a:p>
                          <a:r>
                            <a:rPr lang="en-US" dirty="0"/>
                            <a:t>Back</a:t>
                          </a:r>
                        </a:p>
                      </a:txBody>
                      <a:tcPr/>
                    </a:tc>
                    <a:tc>
                      <a:txBody>
                        <a:bodyPr/>
                        <a:lstStyle/>
                        <a:p>
                          <a:r>
                            <a:rPr lang="en-US" dirty="0"/>
                            <a:t>From descendant to</a:t>
                          </a:r>
                          <a:r>
                            <a:rPr lang="en-US" baseline="0" dirty="0"/>
                            <a:t> ancestor in tree.</a:t>
                          </a:r>
                          <a:endParaRPr lang="en-US" dirty="0"/>
                        </a:p>
                      </a:txBody>
                      <a:tcPr/>
                    </a:tc>
                    <a:tc>
                      <a:txBody>
                        <a:bodyPr/>
                        <a:lstStyle/>
                        <a:p>
                          <a14:m>
                            <m:oMath xmlns:m="http://schemas.openxmlformats.org/officeDocument/2006/math">
                              <m:r>
                                <a:rPr lang="en-US" b="0" i="1" smtClean="0">
                                  <a:latin typeface="Cambria Math" panose="02040503050406030204" pitchFamily="18" charset="0"/>
                                  <a:cs typeface="Courier New" panose="02070309020205020404" pitchFamily="49" charset="0"/>
                                </a:rPr>
                                <m:t>𝑢</m:t>
                              </m:r>
                              <m:r>
                                <a:rPr lang="en-US" b="0" i="1" smtClean="0">
                                  <a:latin typeface="Cambria Math" panose="02040503050406030204" pitchFamily="18" charset="0"/>
                                  <a:cs typeface="Courier New" panose="02070309020205020404" pitchFamily="49" charset="0"/>
                                </a:rPr>
                                <m:t> </m:t>
                              </m:r>
                            </m:oMath>
                          </a14:m>
                          <a:r>
                            <a:rPr lang="en-US" dirty="0">
                              <a:latin typeface="+mn-lt"/>
                              <a:cs typeface="Courier New" panose="02070309020205020404" pitchFamily="49" charset="0"/>
                            </a:rPr>
                            <a:t>and </a:t>
                          </a:r>
                          <a14:m>
                            <m:oMath xmlns:m="http://schemas.openxmlformats.org/officeDocument/2006/math">
                              <m:r>
                                <a:rPr lang="en-US" b="0" i="1" smtClean="0">
                                  <a:latin typeface="Cambria Math" panose="02040503050406030204" pitchFamily="18" charset="0"/>
                                  <a:cs typeface="Courier New" panose="02070309020205020404" pitchFamily="49" charset="0"/>
                                </a:rPr>
                                <m:t>𝑣</m:t>
                              </m:r>
                            </m:oMath>
                          </a14:m>
                          <a:r>
                            <a:rPr lang="en-US" dirty="0">
                              <a:latin typeface="+mn-lt"/>
                              <a:cs typeface="Courier New" panose="02070309020205020404" pitchFamily="49" charset="0"/>
                            </a:rPr>
                            <a:t> have been seen, and</a:t>
                          </a:r>
                          <a:br>
                            <a:rPr lang="en-US" dirty="0">
                              <a:latin typeface="Courier New" panose="02070309020205020404" pitchFamily="49" charset="0"/>
                              <a:cs typeface="Courier New" panose="02070309020205020404" pitchFamily="49" charset="0"/>
                            </a:rPr>
                          </a:br>
                          <a:r>
                            <a:rPr lang="en-US" dirty="0" err="1">
                              <a:latin typeface="Courier New" panose="02070309020205020404" pitchFamily="49" charset="0"/>
                              <a:cs typeface="Courier New" panose="02070309020205020404" pitchFamily="49" charset="0"/>
                            </a:rPr>
                            <a:t>v.start</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u.start</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u.end</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v.end</a:t>
                          </a:r>
                          <a:endParaRPr lang="en-US"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1022694796"/>
                      </a:ext>
                    </a:extLst>
                  </a:tr>
                  <a:tr h="370840">
                    <a:tc>
                      <a:txBody>
                        <a:bodyPr/>
                        <a:lstStyle/>
                        <a:p>
                          <a:r>
                            <a:rPr lang="en-US" dirty="0"/>
                            <a:t>Cross</a:t>
                          </a:r>
                        </a:p>
                      </a:txBody>
                      <a:tcPr/>
                    </a:tc>
                    <a:tc>
                      <a:txBody>
                        <a:bodyPr/>
                        <a:lstStyle/>
                        <a:p>
                          <a:r>
                            <a:rPr lang="en-US" dirty="0"/>
                            <a:t>Edges</a:t>
                          </a:r>
                          <a:r>
                            <a:rPr lang="en-US" baseline="0" dirty="0"/>
                            <a:t> going between vertices without an ancestor relationship.</a:t>
                          </a:r>
                          <a:endParaRPr lang="en-US" dirty="0"/>
                        </a:p>
                      </a:txBody>
                      <a:tcPr/>
                    </a:tc>
                    <a:tc>
                      <a:txBody>
                        <a:bodyPr/>
                        <a:lstStyle/>
                        <a:p>
                          <a14:m>
                            <m:oMath xmlns:m="http://schemas.openxmlformats.org/officeDocument/2006/math">
                              <m:r>
                                <a:rPr lang="en-US" b="0" i="1" smtClean="0">
                                  <a:latin typeface="Cambria Math" panose="02040503050406030204" pitchFamily="18" charset="0"/>
                                </a:rPr>
                                <m:t>𝑢</m:t>
                              </m:r>
                            </m:oMath>
                          </a14:m>
                          <a:r>
                            <a:rPr lang="en-US" dirty="0"/>
                            <a:t> and </a:t>
                          </a:r>
                          <a14:m>
                            <m:oMath xmlns:m="http://schemas.openxmlformats.org/officeDocument/2006/math">
                              <m:r>
                                <a:rPr lang="en-US" b="0" i="1" smtClean="0">
                                  <a:latin typeface="Cambria Math" panose="02040503050406030204" pitchFamily="18" charset="0"/>
                                </a:rPr>
                                <m:t>𝑣</m:t>
                              </m:r>
                            </m:oMath>
                          </a14:m>
                          <a:r>
                            <a:rPr lang="en-US" dirty="0"/>
                            <a:t> have not been seen, and</a:t>
                          </a:r>
                          <a:br>
                            <a:rPr lang="en-US" dirty="0"/>
                          </a:br>
                          <a:r>
                            <a:rPr lang="en-US" dirty="0" err="1">
                              <a:latin typeface="Courier New" panose="02070309020205020404" pitchFamily="49" charset="0"/>
                              <a:cs typeface="Courier New" panose="02070309020205020404" pitchFamily="49" charset="0"/>
                            </a:rPr>
                            <a:t>v.start</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v.end</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u.start</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u.end</a:t>
                          </a:r>
                          <a:endParaRPr lang="en-US"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12491357"/>
                      </a:ext>
                    </a:extLst>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2094812094"/>
                  </p:ext>
                </p:extLst>
              </p:nvPr>
            </p:nvGraphicFramePr>
            <p:xfrm>
              <a:off x="838200" y="1825625"/>
              <a:ext cx="10829259" cy="2661920"/>
            </p:xfrm>
            <a:graphic>
              <a:graphicData uri="http://schemas.openxmlformats.org/drawingml/2006/table">
                <a:tbl>
                  <a:tblPr firstRow="1" bandRow="1">
                    <a:tableStyleId>{5C22544A-7EE6-4342-B048-85BDC9FD1C3A}</a:tableStyleId>
                  </a:tblPr>
                  <a:tblGrid>
                    <a:gridCol w="1919177">
                      <a:extLst>
                        <a:ext uri="{9D8B030D-6E8A-4147-A177-3AD203B41FA5}">
                          <a16:colId xmlns:a16="http://schemas.microsoft.com/office/drawing/2014/main" val="306483226"/>
                        </a:ext>
                      </a:extLst>
                    </a:gridCol>
                    <a:gridCol w="4196316">
                      <a:extLst>
                        <a:ext uri="{9D8B030D-6E8A-4147-A177-3AD203B41FA5}">
                          <a16:colId xmlns:a16="http://schemas.microsoft.com/office/drawing/2014/main" val="2874139937"/>
                        </a:ext>
                      </a:extLst>
                    </a:gridCol>
                    <a:gridCol w="4713766">
                      <a:extLst>
                        <a:ext uri="{9D8B030D-6E8A-4147-A177-3AD203B41FA5}">
                          <a16:colId xmlns:a16="http://schemas.microsoft.com/office/drawing/2014/main" val="1318145121"/>
                        </a:ext>
                      </a:extLst>
                    </a:gridCol>
                  </a:tblGrid>
                  <a:tr h="370840">
                    <a:tc>
                      <a:txBody>
                        <a:bodyPr/>
                        <a:lstStyle/>
                        <a:p>
                          <a:r>
                            <a:rPr lang="en-US" dirty="0" smtClean="0"/>
                            <a:t>Edge type</a:t>
                          </a:r>
                          <a:endParaRPr lang="en-US" dirty="0"/>
                        </a:p>
                      </a:txBody>
                      <a:tcPr/>
                    </a:tc>
                    <a:tc>
                      <a:txBody>
                        <a:bodyPr/>
                        <a:lstStyle/>
                        <a:p>
                          <a:r>
                            <a:rPr lang="en-US" dirty="0" smtClean="0"/>
                            <a:t>Definition</a:t>
                          </a:r>
                          <a:endParaRPr lang="en-US" dirty="0"/>
                        </a:p>
                      </a:txBody>
                      <a:tcPr/>
                    </a:tc>
                    <a:tc>
                      <a:txBody>
                        <a:bodyPr/>
                        <a:lstStyle/>
                        <a:p>
                          <a:endParaRPr lang="en-US"/>
                        </a:p>
                      </a:txBody>
                      <a:tcPr>
                        <a:blipFill>
                          <a:blip r:embed="rId2"/>
                          <a:stretch>
                            <a:fillRect l="-130013" t="-8197" r="-647" b="-642623"/>
                          </a:stretch>
                        </a:blipFill>
                      </a:tcPr>
                    </a:tc>
                    <a:extLst>
                      <a:ext uri="{0D108BD9-81ED-4DB2-BD59-A6C34878D82A}">
                        <a16:rowId xmlns:a16="http://schemas.microsoft.com/office/drawing/2014/main" val="3125723415"/>
                      </a:ext>
                    </a:extLst>
                  </a:tr>
                  <a:tr h="370840">
                    <a:tc>
                      <a:txBody>
                        <a:bodyPr/>
                        <a:lstStyle/>
                        <a:p>
                          <a:r>
                            <a:rPr lang="en-US" dirty="0" smtClean="0"/>
                            <a:t>Tree</a:t>
                          </a:r>
                          <a:endParaRPr lang="en-US" dirty="0"/>
                        </a:p>
                      </a:txBody>
                      <a:tcPr/>
                    </a:tc>
                    <a:tc>
                      <a:txBody>
                        <a:bodyPr/>
                        <a:lstStyle/>
                        <a:p>
                          <a:r>
                            <a:rPr lang="en-US" dirty="0" smtClean="0"/>
                            <a:t>Edges forming</a:t>
                          </a:r>
                          <a:r>
                            <a:rPr lang="en-US" baseline="0" dirty="0" smtClean="0"/>
                            <a:t> the DFS tree (or forest).</a:t>
                          </a:r>
                          <a:endParaRPr lang="en-US" dirty="0"/>
                        </a:p>
                      </a:txBody>
                      <a:tcPr/>
                    </a:tc>
                    <a:tc>
                      <a:txBody>
                        <a:bodyPr/>
                        <a:lstStyle/>
                        <a:p>
                          <a:endParaRPr lang="en-US"/>
                        </a:p>
                      </a:txBody>
                      <a:tcPr>
                        <a:blipFill>
                          <a:blip r:embed="rId2"/>
                          <a:stretch>
                            <a:fillRect l="-130013" t="-108197" r="-647" b="-542623"/>
                          </a:stretch>
                        </a:blipFill>
                      </a:tcPr>
                    </a:tc>
                    <a:extLst>
                      <a:ext uri="{0D108BD9-81ED-4DB2-BD59-A6C34878D82A}">
                        <a16:rowId xmlns:a16="http://schemas.microsoft.com/office/drawing/2014/main" val="1339907078"/>
                      </a:ext>
                    </a:extLst>
                  </a:tr>
                  <a:tr h="640080">
                    <a:tc>
                      <a:txBody>
                        <a:bodyPr/>
                        <a:lstStyle/>
                        <a:p>
                          <a:r>
                            <a:rPr lang="en-US" dirty="0" smtClean="0"/>
                            <a:t>Forward</a:t>
                          </a:r>
                          <a:endParaRPr lang="en-US" dirty="0"/>
                        </a:p>
                      </a:txBody>
                      <a:tcPr/>
                    </a:tc>
                    <a:tc>
                      <a:txBody>
                        <a:bodyPr/>
                        <a:lstStyle/>
                        <a:p>
                          <a:r>
                            <a:rPr lang="en-US" dirty="0" smtClean="0"/>
                            <a:t>From ancestor to descendant in tree.</a:t>
                          </a:r>
                          <a:endParaRPr lang="en-US" dirty="0"/>
                        </a:p>
                      </a:txBody>
                      <a:tcPr/>
                    </a:tc>
                    <a:tc>
                      <a:txBody>
                        <a:bodyPr/>
                        <a:lstStyle/>
                        <a:p>
                          <a:endParaRPr lang="en-US"/>
                        </a:p>
                      </a:txBody>
                      <a:tcPr>
                        <a:blipFill>
                          <a:blip r:embed="rId2"/>
                          <a:stretch>
                            <a:fillRect l="-130013" t="-120952" r="-647" b="-215238"/>
                          </a:stretch>
                        </a:blipFill>
                      </a:tcPr>
                    </a:tc>
                    <a:extLst>
                      <a:ext uri="{0D108BD9-81ED-4DB2-BD59-A6C34878D82A}">
                        <a16:rowId xmlns:a16="http://schemas.microsoft.com/office/drawing/2014/main" val="978802826"/>
                      </a:ext>
                    </a:extLst>
                  </a:tr>
                  <a:tr h="640080">
                    <a:tc>
                      <a:txBody>
                        <a:bodyPr/>
                        <a:lstStyle/>
                        <a:p>
                          <a:r>
                            <a:rPr lang="en-US" dirty="0" smtClean="0"/>
                            <a:t>Back</a:t>
                          </a:r>
                          <a:endParaRPr lang="en-US" dirty="0"/>
                        </a:p>
                      </a:txBody>
                      <a:tcPr/>
                    </a:tc>
                    <a:tc>
                      <a:txBody>
                        <a:bodyPr/>
                        <a:lstStyle/>
                        <a:p>
                          <a:r>
                            <a:rPr lang="en-US" dirty="0" smtClean="0"/>
                            <a:t>From descendant to</a:t>
                          </a:r>
                          <a:r>
                            <a:rPr lang="en-US" baseline="0" dirty="0" smtClean="0"/>
                            <a:t> ancestor in tree.</a:t>
                          </a:r>
                          <a:endParaRPr lang="en-US" dirty="0"/>
                        </a:p>
                      </a:txBody>
                      <a:tcPr/>
                    </a:tc>
                    <a:tc>
                      <a:txBody>
                        <a:bodyPr/>
                        <a:lstStyle/>
                        <a:p>
                          <a:endParaRPr lang="en-US"/>
                        </a:p>
                      </a:txBody>
                      <a:tcPr>
                        <a:blipFill>
                          <a:blip r:embed="rId2"/>
                          <a:stretch>
                            <a:fillRect l="-130013" t="-218868" r="-647" b="-113208"/>
                          </a:stretch>
                        </a:blipFill>
                      </a:tcPr>
                    </a:tc>
                    <a:extLst>
                      <a:ext uri="{0D108BD9-81ED-4DB2-BD59-A6C34878D82A}">
                        <a16:rowId xmlns:a16="http://schemas.microsoft.com/office/drawing/2014/main" val="1022694796"/>
                      </a:ext>
                    </a:extLst>
                  </a:tr>
                  <a:tr h="640080">
                    <a:tc>
                      <a:txBody>
                        <a:bodyPr/>
                        <a:lstStyle/>
                        <a:p>
                          <a:r>
                            <a:rPr lang="en-US" dirty="0" smtClean="0"/>
                            <a:t>Cross</a:t>
                          </a:r>
                          <a:endParaRPr lang="en-US" dirty="0"/>
                        </a:p>
                      </a:txBody>
                      <a:tcPr/>
                    </a:tc>
                    <a:tc>
                      <a:txBody>
                        <a:bodyPr/>
                        <a:lstStyle/>
                        <a:p>
                          <a:r>
                            <a:rPr lang="en-US" dirty="0" smtClean="0"/>
                            <a:t>Edges</a:t>
                          </a:r>
                          <a:r>
                            <a:rPr lang="en-US" baseline="0" dirty="0" smtClean="0"/>
                            <a:t> going between vertices without an ancestor relationship.</a:t>
                          </a:r>
                          <a:endParaRPr lang="en-US" dirty="0"/>
                        </a:p>
                      </a:txBody>
                      <a:tcPr/>
                    </a:tc>
                    <a:tc>
                      <a:txBody>
                        <a:bodyPr/>
                        <a:lstStyle/>
                        <a:p>
                          <a:endParaRPr lang="en-US"/>
                        </a:p>
                      </a:txBody>
                      <a:tcPr>
                        <a:blipFill>
                          <a:blip r:embed="rId2"/>
                          <a:stretch>
                            <a:fillRect l="-130013" t="-321905" r="-647" b="-14286"/>
                          </a:stretch>
                        </a:blipFill>
                      </a:tcPr>
                    </a:tc>
                    <a:extLst>
                      <a:ext uri="{0D108BD9-81ED-4DB2-BD59-A6C34878D82A}">
                        <a16:rowId xmlns:a16="http://schemas.microsoft.com/office/drawing/2014/main" val="12491357"/>
                      </a:ext>
                    </a:extLst>
                  </a:tr>
                </a:tbl>
              </a:graphicData>
            </a:graphic>
          </p:graphicFrame>
        </mc:Fallback>
      </mc:AlternateContent>
      <p:sp>
        <p:nvSpPr>
          <p:cNvPr id="5" name="TextBox 4"/>
          <p:cNvSpPr txBox="1"/>
          <p:nvPr/>
        </p:nvSpPr>
        <p:spPr>
          <a:xfrm>
            <a:off x="1325526" y="4671237"/>
            <a:ext cx="9767776" cy="1200329"/>
          </a:xfrm>
          <a:prstGeom prst="rect">
            <a:avLst/>
          </a:prstGeom>
          <a:noFill/>
        </p:spPr>
        <p:txBody>
          <a:bodyPr wrap="square" rtlCol="0">
            <a:spAutoFit/>
          </a:bodyPr>
          <a:lstStyle/>
          <a:p>
            <a:r>
              <a:rPr lang="en-US" dirty="0"/>
              <a:t>The third column doesn’t look like it encompasses all possibilities.</a:t>
            </a:r>
          </a:p>
          <a:p>
            <a:r>
              <a:rPr lang="en-US" dirty="0"/>
              <a:t>It does – the fact that we’re using a stack limits the possibilities:</a:t>
            </a:r>
          </a:p>
          <a:p>
            <a:r>
              <a:rPr lang="en-US" dirty="0"/>
              <a:t>	e.g. </a:t>
            </a:r>
            <a:r>
              <a:rPr lang="en-US" dirty="0" err="1">
                <a:latin typeface="Courier New" panose="02070309020205020404" pitchFamily="49" charset="0"/>
                <a:cs typeface="Courier New" panose="02070309020205020404" pitchFamily="49" charset="0"/>
              </a:rPr>
              <a:t>u.start</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v.start</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u.end</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v.end</a:t>
            </a:r>
            <a:r>
              <a:rPr lang="en-US" dirty="0"/>
              <a:t> is impossible.</a:t>
            </a:r>
          </a:p>
          <a:p>
            <a:r>
              <a:rPr lang="en-US" dirty="0"/>
              <a:t>And the rules of the algorithm eliminate some other possibilities. </a:t>
            </a:r>
          </a:p>
        </p:txBody>
      </p:sp>
    </p:spTree>
    <p:extLst>
      <p:ext uri="{BB962C8B-B14F-4D97-AF65-F5344CB8AC3E}">
        <p14:creationId xmlns:p14="http://schemas.microsoft.com/office/powerpoint/2010/main" val="2579409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89000" y="0"/>
            <a:ext cx="10515600" cy="879475"/>
          </a:xfrm>
        </p:spPr>
        <p:txBody>
          <a:bodyPr/>
          <a:lstStyle/>
          <a:p>
            <a:r>
              <a:rPr lang="en-US" dirty="0"/>
              <a:t>Try it Yourselves!</a:t>
            </a:r>
          </a:p>
        </p:txBody>
      </p:sp>
      <p:sp>
        <p:nvSpPr>
          <p:cNvPr id="6" name="Rectangle 5"/>
          <p:cNvSpPr/>
          <p:nvPr/>
        </p:nvSpPr>
        <p:spPr>
          <a:xfrm>
            <a:off x="0" y="3403601"/>
            <a:ext cx="6874393" cy="3416320"/>
          </a:xfrm>
          <a:prstGeom prst="rect">
            <a:avLst/>
          </a:prstGeom>
        </p:spPr>
        <p:txBody>
          <a:bodyPr wrap="square">
            <a:spAutoFit/>
          </a:bodyPr>
          <a:lstStyle/>
          <a:p>
            <a:r>
              <a:rPr lang="en-US" sz="2400" dirty="0">
                <a:latin typeface="Courier New" panose="02070309020205020404" pitchFamily="49" charset="0"/>
                <a:cs typeface="Courier New" panose="02070309020205020404" pitchFamily="49" charset="0"/>
              </a:rPr>
              <a:t>DFS(u)</a:t>
            </a:r>
          </a:p>
          <a:p>
            <a:r>
              <a:rPr lang="en-US" sz="2400" dirty="0">
                <a:latin typeface="Courier New" panose="02070309020205020404" pitchFamily="49" charset="0"/>
                <a:cs typeface="Courier New" panose="02070309020205020404" pitchFamily="49" charset="0"/>
              </a:rPr>
              <a:t>	Mark u as “seen”</a:t>
            </a:r>
          </a:p>
          <a:p>
            <a:r>
              <a:rPr lang="en-US" sz="2400" dirty="0">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u.start</a:t>
            </a:r>
            <a:r>
              <a:rPr lang="en-US" sz="2400" dirty="0">
                <a:solidFill>
                  <a:srgbClr val="FF0000"/>
                </a:solidFill>
                <a:latin typeface="Courier New" panose="02070309020205020404" pitchFamily="49" charset="0"/>
                <a:cs typeface="Courier New" panose="02070309020205020404" pitchFamily="49" charset="0"/>
              </a:rPr>
              <a:t> = counter++</a:t>
            </a:r>
          </a:p>
          <a:p>
            <a:r>
              <a:rPr lang="en-US" sz="2400" dirty="0">
                <a:latin typeface="Courier New" panose="02070309020205020404" pitchFamily="49" charset="0"/>
                <a:cs typeface="Courier New" panose="02070309020205020404" pitchFamily="49" charset="0"/>
              </a:rPr>
              <a:t>	For each edge (</a:t>
            </a:r>
            <a:r>
              <a:rPr lang="en-US" sz="2400" dirty="0" err="1">
                <a:latin typeface="Courier New" panose="02070309020205020404" pitchFamily="49" charset="0"/>
                <a:cs typeface="Courier New" panose="02070309020205020404" pitchFamily="49" charset="0"/>
              </a:rPr>
              <a:t>u,v</a:t>
            </a:r>
            <a:r>
              <a:rPr lang="en-US" sz="2400" dirty="0">
                <a:latin typeface="Courier New" panose="02070309020205020404" pitchFamily="49" charset="0"/>
                <a:cs typeface="Courier New" panose="02070309020205020404" pitchFamily="49" charset="0"/>
              </a:rPr>
              <a:t>) //leaving u</a:t>
            </a:r>
          </a:p>
          <a:p>
            <a:r>
              <a:rPr lang="en-US" sz="2400" dirty="0">
                <a:latin typeface="Courier New" panose="02070309020205020404" pitchFamily="49" charset="0"/>
                <a:cs typeface="Courier New" panose="02070309020205020404" pitchFamily="49" charset="0"/>
              </a:rPr>
              <a:t>		If v is not “seen”</a:t>
            </a:r>
          </a:p>
          <a:p>
            <a:r>
              <a:rPr lang="en-US" sz="2400" dirty="0">
                <a:latin typeface="Courier New" panose="02070309020205020404" pitchFamily="49" charset="0"/>
                <a:cs typeface="Courier New" panose="02070309020205020404" pitchFamily="49" charset="0"/>
              </a:rPr>
              <a:t>			DFS(v)</a:t>
            </a:r>
          </a:p>
          <a:p>
            <a:r>
              <a:rPr lang="en-US" sz="2400" dirty="0">
                <a:latin typeface="Courier New" panose="02070309020205020404" pitchFamily="49" charset="0"/>
                <a:cs typeface="Courier New" panose="02070309020205020404" pitchFamily="49" charset="0"/>
              </a:rPr>
              <a:t>		End If</a:t>
            </a:r>
          </a:p>
          <a:p>
            <a:r>
              <a:rPr lang="en-US" sz="2400" dirty="0">
                <a:latin typeface="Courier New" panose="02070309020205020404" pitchFamily="49" charset="0"/>
                <a:cs typeface="Courier New" panose="02070309020205020404" pitchFamily="49" charset="0"/>
              </a:rPr>
              <a:t>	End For</a:t>
            </a:r>
          </a:p>
          <a:p>
            <a:r>
              <a:rPr lang="en-US" sz="2400" dirty="0">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u.end</a:t>
            </a:r>
            <a:r>
              <a:rPr lang="en-US" sz="2400" dirty="0">
                <a:solidFill>
                  <a:srgbClr val="FF0000"/>
                </a:solidFill>
                <a:latin typeface="Courier New" panose="02070309020205020404" pitchFamily="49" charset="0"/>
                <a:cs typeface="Courier New" panose="02070309020205020404" pitchFamily="49" charset="0"/>
              </a:rPr>
              <a:t> = counter++</a:t>
            </a:r>
          </a:p>
        </p:txBody>
      </p:sp>
      <p:sp>
        <p:nvSpPr>
          <p:cNvPr id="7" name="Rectangle 6"/>
          <p:cNvSpPr/>
          <p:nvPr/>
        </p:nvSpPr>
        <p:spPr>
          <a:xfrm>
            <a:off x="0" y="728662"/>
            <a:ext cx="5981700" cy="2677656"/>
          </a:xfrm>
          <a:prstGeom prst="rect">
            <a:avLst/>
          </a:prstGeom>
        </p:spPr>
        <p:txBody>
          <a:bodyPr wrap="square">
            <a:spAutoFit/>
          </a:bodyPr>
          <a:lstStyle/>
          <a:p>
            <a:r>
              <a:rPr lang="en-US" sz="2400" dirty="0" err="1">
                <a:latin typeface="Courier New" panose="02070309020205020404" pitchFamily="49" charset="0"/>
                <a:cs typeface="Courier New" panose="02070309020205020404" pitchFamily="49" charset="0"/>
              </a:rPr>
              <a:t>DFSWrapper</a:t>
            </a:r>
            <a:r>
              <a:rPr lang="en-US" sz="2400" dirty="0">
                <a:latin typeface="Courier New" panose="02070309020205020404" pitchFamily="49" charset="0"/>
                <a:cs typeface="Courier New" panose="02070309020205020404" pitchFamily="49" charset="0"/>
              </a:rPr>
              <a:t>(G)</a:t>
            </a:r>
          </a:p>
          <a:p>
            <a:r>
              <a:rPr lang="en-US" sz="2400" dirty="0">
                <a:latin typeface="Courier New" panose="02070309020205020404" pitchFamily="49" charset="0"/>
                <a:cs typeface="Courier New" panose="02070309020205020404" pitchFamily="49" charset="0"/>
              </a:rPr>
              <a:t>	</a:t>
            </a:r>
            <a:r>
              <a:rPr lang="en-US" sz="2400" dirty="0">
                <a:solidFill>
                  <a:srgbClr val="FF0000"/>
                </a:solidFill>
                <a:latin typeface="Courier New" panose="02070309020205020404" pitchFamily="49" charset="0"/>
                <a:cs typeface="Courier New" panose="02070309020205020404" pitchFamily="49" charset="0"/>
              </a:rPr>
              <a:t>counter = 0</a:t>
            </a:r>
          </a:p>
          <a:p>
            <a:r>
              <a:rPr lang="en-US" sz="2400" dirty="0">
                <a:latin typeface="Courier New" panose="02070309020205020404" pitchFamily="49" charset="0"/>
                <a:cs typeface="Courier New" panose="02070309020205020404" pitchFamily="49" charset="0"/>
              </a:rPr>
              <a:t>	For each vertex u of G</a:t>
            </a:r>
          </a:p>
          <a:p>
            <a:r>
              <a:rPr lang="en-US" sz="2400" dirty="0">
                <a:latin typeface="Courier New" panose="02070309020205020404" pitchFamily="49" charset="0"/>
                <a:cs typeface="Courier New" panose="02070309020205020404" pitchFamily="49" charset="0"/>
              </a:rPr>
              <a:t>		If u is not “seen”</a:t>
            </a:r>
          </a:p>
          <a:p>
            <a:r>
              <a:rPr lang="en-US" sz="2400" dirty="0">
                <a:latin typeface="Courier New" panose="02070309020205020404" pitchFamily="49" charset="0"/>
                <a:cs typeface="Courier New" panose="02070309020205020404" pitchFamily="49" charset="0"/>
              </a:rPr>
              <a:t>			DFS(u)</a:t>
            </a:r>
          </a:p>
          <a:p>
            <a:r>
              <a:rPr lang="en-US" sz="2400" dirty="0">
                <a:latin typeface="Courier New" panose="02070309020205020404" pitchFamily="49" charset="0"/>
                <a:cs typeface="Courier New" panose="02070309020205020404" pitchFamily="49" charset="0"/>
              </a:rPr>
              <a:t>		End If</a:t>
            </a:r>
          </a:p>
          <a:p>
            <a:r>
              <a:rPr lang="en-US" sz="2400" dirty="0">
                <a:latin typeface="Courier New" panose="02070309020205020404" pitchFamily="49" charset="0"/>
                <a:cs typeface="Courier New" panose="02070309020205020404" pitchFamily="49" charset="0"/>
              </a:rPr>
              <a:t>	End For</a:t>
            </a:r>
          </a:p>
        </p:txBody>
      </p:sp>
      <p:sp>
        <p:nvSpPr>
          <p:cNvPr id="9" name="Oval 8"/>
          <p:cNvSpPr/>
          <p:nvPr/>
        </p:nvSpPr>
        <p:spPr>
          <a:xfrm>
            <a:off x="8595416" y="805918"/>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A</a:t>
            </a:r>
          </a:p>
        </p:txBody>
      </p:sp>
      <p:sp>
        <p:nvSpPr>
          <p:cNvPr id="10" name="Oval 9"/>
          <p:cNvSpPr/>
          <p:nvPr/>
        </p:nvSpPr>
        <p:spPr>
          <a:xfrm>
            <a:off x="7566226" y="3381132"/>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D</a:t>
            </a:r>
          </a:p>
        </p:txBody>
      </p:sp>
      <p:sp>
        <p:nvSpPr>
          <p:cNvPr id="11" name="Oval 10"/>
          <p:cNvSpPr/>
          <p:nvPr/>
        </p:nvSpPr>
        <p:spPr>
          <a:xfrm>
            <a:off x="9494596" y="2098363"/>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C</a:t>
            </a:r>
          </a:p>
        </p:txBody>
      </p:sp>
      <p:sp>
        <p:nvSpPr>
          <p:cNvPr id="12" name="Oval 11"/>
          <p:cNvSpPr/>
          <p:nvPr/>
        </p:nvSpPr>
        <p:spPr>
          <a:xfrm>
            <a:off x="10615749" y="3410372"/>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E</a:t>
            </a:r>
          </a:p>
        </p:txBody>
      </p:sp>
      <p:sp>
        <p:nvSpPr>
          <p:cNvPr id="13" name="Oval 12"/>
          <p:cNvSpPr/>
          <p:nvPr/>
        </p:nvSpPr>
        <p:spPr>
          <a:xfrm>
            <a:off x="8669194" y="3403505"/>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F</a:t>
            </a:r>
          </a:p>
        </p:txBody>
      </p:sp>
      <p:sp>
        <p:nvSpPr>
          <p:cNvPr id="14" name="Oval 13"/>
          <p:cNvSpPr/>
          <p:nvPr/>
        </p:nvSpPr>
        <p:spPr>
          <a:xfrm>
            <a:off x="7599773" y="2131823"/>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B</a:t>
            </a:r>
          </a:p>
        </p:txBody>
      </p:sp>
      <p:cxnSp>
        <p:nvCxnSpPr>
          <p:cNvPr id="15" name="Straight Arrow Connector 14"/>
          <p:cNvCxnSpPr>
            <a:cxnSpLocks/>
          </p:cNvCxnSpPr>
          <p:nvPr/>
        </p:nvCxnSpPr>
        <p:spPr>
          <a:xfrm flipH="1">
            <a:off x="7851669" y="1235931"/>
            <a:ext cx="817526" cy="895893"/>
          </a:xfrm>
          <a:prstGeom prst="straightConnector1">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16" name="Straight Connector 15"/>
          <p:cNvCxnSpPr>
            <a:stCxn id="14" idx="5"/>
            <a:endCxn id="13" idx="1"/>
          </p:cNvCxnSpPr>
          <p:nvPr/>
        </p:nvCxnSpPr>
        <p:spPr>
          <a:xfrm>
            <a:off x="8029785" y="2561835"/>
            <a:ext cx="713187" cy="915448"/>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17" name="Straight Connector 16"/>
          <p:cNvCxnSpPr>
            <a:stCxn id="13" idx="7"/>
            <a:endCxn id="11" idx="4"/>
          </p:cNvCxnSpPr>
          <p:nvPr/>
        </p:nvCxnSpPr>
        <p:spPr>
          <a:xfrm flipV="1">
            <a:off x="9099206" y="2602153"/>
            <a:ext cx="647285" cy="875130"/>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19" name="Straight Connector 18"/>
          <p:cNvCxnSpPr>
            <a:stCxn id="13" idx="6"/>
            <a:endCxn id="12" idx="2"/>
          </p:cNvCxnSpPr>
          <p:nvPr/>
        </p:nvCxnSpPr>
        <p:spPr>
          <a:xfrm>
            <a:off x="9172984" y="3655400"/>
            <a:ext cx="1442765" cy="6867"/>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20" name="Straight Connector 19"/>
          <p:cNvCxnSpPr>
            <a:cxnSpLocks/>
          </p:cNvCxnSpPr>
          <p:nvPr/>
        </p:nvCxnSpPr>
        <p:spPr>
          <a:xfrm>
            <a:off x="8070018" y="3633029"/>
            <a:ext cx="599178" cy="22373"/>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21" name="Straight Connector 20"/>
          <p:cNvCxnSpPr>
            <a:cxnSpLocks/>
          </p:cNvCxnSpPr>
          <p:nvPr/>
        </p:nvCxnSpPr>
        <p:spPr>
          <a:xfrm flipH="1">
            <a:off x="7818122" y="2635614"/>
            <a:ext cx="33547" cy="745519"/>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sp>
        <p:nvSpPr>
          <p:cNvPr id="23" name="Arc 22"/>
          <p:cNvSpPr/>
          <p:nvPr/>
        </p:nvSpPr>
        <p:spPr>
          <a:xfrm rot="16200000" flipH="1">
            <a:off x="8867207" y="2286605"/>
            <a:ext cx="984865" cy="3083032"/>
          </a:xfrm>
          <a:prstGeom prst="arc">
            <a:avLst>
              <a:gd name="adj1" fmla="val 16335227"/>
              <a:gd name="adj2" fmla="val 5202225"/>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29" name="Straight Arrow Connector 28"/>
          <p:cNvCxnSpPr>
            <a:stCxn id="11" idx="0"/>
            <a:endCxn id="9" idx="5"/>
          </p:cNvCxnSpPr>
          <p:nvPr/>
        </p:nvCxnSpPr>
        <p:spPr>
          <a:xfrm flipH="1" flipV="1">
            <a:off x="9025428" y="1235930"/>
            <a:ext cx="721063" cy="862433"/>
          </a:xfrm>
          <a:prstGeom prst="straightConnector1">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sp>
        <p:nvSpPr>
          <p:cNvPr id="60" name="TextBox 59"/>
          <p:cNvSpPr txBox="1"/>
          <p:nvPr/>
        </p:nvSpPr>
        <p:spPr>
          <a:xfrm>
            <a:off x="7119884" y="728662"/>
            <a:ext cx="574568" cy="523220"/>
          </a:xfrm>
          <a:prstGeom prst="rect">
            <a:avLst/>
          </a:prstGeom>
          <a:noFill/>
        </p:spPr>
        <p:txBody>
          <a:bodyPr wrap="square" rtlCol="0">
            <a:spAutoFit/>
          </a:bodyPr>
          <a:lstStyle/>
          <a:p>
            <a:r>
              <a:rPr lang="en-US" sz="2800" dirty="0"/>
              <a:t>1</a:t>
            </a:r>
          </a:p>
        </p:txBody>
      </p:sp>
      <p:sp>
        <p:nvSpPr>
          <p:cNvPr id="61" name="TextBox 60"/>
          <p:cNvSpPr txBox="1"/>
          <p:nvPr/>
        </p:nvSpPr>
        <p:spPr>
          <a:xfrm>
            <a:off x="7763402" y="728662"/>
            <a:ext cx="697754" cy="523220"/>
          </a:xfrm>
          <a:prstGeom prst="rect">
            <a:avLst/>
          </a:prstGeom>
          <a:noFill/>
        </p:spPr>
        <p:txBody>
          <a:bodyPr wrap="square" rtlCol="0">
            <a:spAutoFit/>
          </a:bodyPr>
          <a:lstStyle/>
          <a:p>
            <a:r>
              <a:rPr lang="en-US" sz="2800" dirty="0"/>
              <a:t>12</a:t>
            </a:r>
          </a:p>
        </p:txBody>
      </p:sp>
      <p:sp>
        <p:nvSpPr>
          <p:cNvPr id="62" name="TextBox 61"/>
          <p:cNvSpPr txBox="1"/>
          <p:nvPr/>
        </p:nvSpPr>
        <p:spPr>
          <a:xfrm>
            <a:off x="6423957" y="2135561"/>
            <a:ext cx="574568" cy="523220"/>
          </a:xfrm>
          <a:prstGeom prst="rect">
            <a:avLst/>
          </a:prstGeom>
          <a:noFill/>
        </p:spPr>
        <p:txBody>
          <a:bodyPr wrap="square" rtlCol="0">
            <a:spAutoFit/>
          </a:bodyPr>
          <a:lstStyle/>
          <a:p>
            <a:r>
              <a:rPr lang="en-US" sz="2800" dirty="0"/>
              <a:t>2</a:t>
            </a:r>
          </a:p>
        </p:txBody>
      </p:sp>
      <p:sp>
        <p:nvSpPr>
          <p:cNvPr id="63" name="TextBox 62"/>
          <p:cNvSpPr txBox="1"/>
          <p:nvPr/>
        </p:nvSpPr>
        <p:spPr>
          <a:xfrm>
            <a:off x="7067474" y="2135561"/>
            <a:ext cx="862735" cy="523220"/>
          </a:xfrm>
          <a:prstGeom prst="rect">
            <a:avLst/>
          </a:prstGeom>
          <a:noFill/>
        </p:spPr>
        <p:txBody>
          <a:bodyPr wrap="square" rtlCol="0">
            <a:spAutoFit/>
          </a:bodyPr>
          <a:lstStyle/>
          <a:p>
            <a:r>
              <a:rPr lang="en-US" sz="2800" dirty="0"/>
              <a:t>11</a:t>
            </a:r>
          </a:p>
        </p:txBody>
      </p:sp>
      <p:sp>
        <p:nvSpPr>
          <p:cNvPr id="64" name="TextBox 63"/>
          <p:cNvSpPr txBox="1"/>
          <p:nvPr/>
        </p:nvSpPr>
        <p:spPr>
          <a:xfrm>
            <a:off x="6379219" y="3334812"/>
            <a:ext cx="574568" cy="523220"/>
          </a:xfrm>
          <a:prstGeom prst="rect">
            <a:avLst/>
          </a:prstGeom>
          <a:noFill/>
        </p:spPr>
        <p:txBody>
          <a:bodyPr wrap="square" rtlCol="0">
            <a:spAutoFit/>
          </a:bodyPr>
          <a:lstStyle/>
          <a:p>
            <a:r>
              <a:rPr lang="en-US" sz="2800" dirty="0"/>
              <a:t>3</a:t>
            </a:r>
          </a:p>
        </p:txBody>
      </p:sp>
      <p:sp>
        <p:nvSpPr>
          <p:cNvPr id="65" name="TextBox 64"/>
          <p:cNvSpPr txBox="1"/>
          <p:nvPr/>
        </p:nvSpPr>
        <p:spPr>
          <a:xfrm>
            <a:off x="7022737" y="3334812"/>
            <a:ext cx="650814" cy="523220"/>
          </a:xfrm>
          <a:prstGeom prst="rect">
            <a:avLst/>
          </a:prstGeom>
          <a:noFill/>
        </p:spPr>
        <p:txBody>
          <a:bodyPr wrap="square" rtlCol="0">
            <a:spAutoFit/>
          </a:bodyPr>
          <a:lstStyle/>
          <a:p>
            <a:r>
              <a:rPr lang="en-US" sz="2800" dirty="0"/>
              <a:t>10</a:t>
            </a:r>
          </a:p>
        </p:txBody>
      </p:sp>
      <p:sp>
        <p:nvSpPr>
          <p:cNvPr id="66" name="TextBox 65"/>
          <p:cNvSpPr txBox="1"/>
          <p:nvPr/>
        </p:nvSpPr>
        <p:spPr>
          <a:xfrm>
            <a:off x="10358094" y="2893126"/>
            <a:ext cx="574568" cy="523220"/>
          </a:xfrm>
          <a:prstGeom prst="rect">
            <a:avLst/>
          </a:prstGeom>
          <a:noFill/>
        </p:spPr>
        <p:txBody>
          <a:bodyPr wrap="square" rtlCol="0">
            <a:spAutoFit/>
          </a:bodyPr>
          <a:lstStyle/>
          <a:p>
            <a:r>
              <a:rPr lang="en-US" sz="2800" dirty="0"/>
              <a:t>4</a:t>
            </a:r>
          </a:p>
        </p:txBody>
      </p:sp>
      <p:sp>
        <p:nvSpPr>
          <p:cNvPr id="67" name="TextBox 66"/>
          <p:cNvSpPr txBox="1"/>
          <p:nvPr/>
        </p:nvSpPr>
        <p:spPr>
          <a:xfrm>
            <a:off x="11001612" y="2893126"/>
            <a:ext cx="574568" cy="523220"/>
          </a:xfrm>
          <a:prstGeom prst="rect">
            <a:avLst/>
          </a:prstGeom>
          <a:noFill/>
        </p:spPr>
        <p:txBody>
          <a:bodyPr wrap="square" rtlCol="0">
            <a:spAutoFit/>
          </a:bodyPr>
          <a:lstStyle/>
          <a:p>
            <a:r>
              <a:rPr lang="en-US" sz="2800" dirty="0"/>
              <a:t>5</a:t>
            </a:r>
          </a:p>
        </p:txBody>
      </p:sp>
      <p:sp>
        <p:nvSpPr>
          <p:cNvPr id="68" name="TextBox 67"/>
          <p:cNvSpPr txBox="1"/>
          <p:nvPr/>
        </p:nvSpPr>
        <p:spPr>
          <a:xfrm>
            <a:off x="8403323" y="3739581"/>
            <a:ext cx="574568" cy="523220"/>
          </a:xfrm>
          <a:prstGeom prst="rect">
            <a:avLst/>
          </a:prstGeom>
          <a:noFill/>
        </p:spPr>
        <p:txBody>
          <a:bodyPr wrap="square" rtlCol="0">
            <a:spAutoFit/>
          </a:bodyPr>
          <a:lstStyle/>
          <a:p>
            <a:r>
              <a:rPr lang="en-US" sz="2800" dirty="0"/>
              <a:t>6</a:t>
            </a:r>
          </a:p>
        </p:txBody>
      </p:sp>
      <p:sp>
        <p:nvSpPr>
          <p:cNvPr id="69" name="TextBox 68"/>
          <p:cNvSpPr txBox="1"/>
          <p:nvPr/>
        </p:nvSpPr>
        <p:spPr>
          <a:xfrm>
            <a:off x="9046840" y="3739580"/>
            <a:ext cx="574568" cy="523220"/>
          </a:xfrm>
          <a:prstGeom prst="rect">
            <a:avLst/>
          </a:prstGeom>
          <a:noFill/>
        </p:spPr>
        <p:txBody>
          <a:bodyPr wrap="square" rtlCol="0">
            <a:spAutoFit/>
          </a:bodyPr>
          <a:lstStyle/>
          <a:p>
            <a:r>
              <a:rPr lang="en-US" sz="2800" dirty="0"/>
              <a:t>9</a:t>
            </a:r>
          </a:p>
        </p:txBody>
      </p:sp>
      <p:sp>
        <p:nvSpPr>
          <p:cNvPr id="70" name="TextBox 69"/>
          <p:cNvSpPr txBox="1"/>
          <p:nvPr/>
        </p:nvSpPr>
        <p:spPr>
          <a:xfrm>
            <a:off x="10106492" y="2098363"/>
            <a:ext cx="574568" cy="523220"/>
          </a:xfrm>
          <a:prstGeom prst="rect">
            <a:avLst/>
          </a:prstGeom>
          <a:noFill/>
        </p:spPr>
        <p:txBody>
          <a:bodyPr wrap="square" rtlCol="0">
            <a:spAutoFit/>
          </a:bodyPr>
          <a:lstStyle/>
          <a:p>
            <a:r>
              <a:rPr lang="en-US" sz="2800" dirty="0"/>
              <a:t>7</a:t>
            </a:r>
          </a:p>
        </p:txBody>
      </p:sp>
      <p:sp>
        <p:nvSpPr>
          <p:cNvPr id="71" name="TextBox 70"/>
          <p:cNvSpPr txBox="1"/>
          <p:nvPr/>
        </p:nvSpPr>
        <p:spPr>
          <a:xfrm>
            <a:off x="10750010" y="2098363"/>
            <a:ext cx="574568" cy="523220"/>
          </a:xfrm>
          <a:prstGeom prst="rect">
            <a:avLst/>
          </a:prstGeom>
          <a:noFill/>
        </p:spPr>
        <p:txBody>
          <a:bodyPr wrap="square" rtlCol="0">
            <a:spAutoFit/>
          </a:bodyPr>
          <a:lstStyle/>
          <a:p>
            <a:r>
              <a:rPr lang="en-US" sz="2800" dirty="0"/>
              <a:t>8</a:t>
            </a:r>
          </a:p>
        </p:txBody>
      </p:sp>
      <p:sp>
        <p:nvSpPr>
          <p:cNvPr id="78" name="TextBox 77"/>
          <p:cNvSpPr txBox="1"/>
          <p:nvPr/>
        </p:nvSpPr>
        <p:spPr>
          <a:xfrm rot="2970271">
            <a:off x="9111833" y="1668032"/>
            <a:ext cx="1624943" cy="430887"/>
          </a:xfrm>
          <a:prstGeom prst="rect">
            <a:avLst/>
          </a:prstGeom>
          <a:noFill/>
        </p:spPr>
        <p:txBody>
          <a:bodyPr wrap="square" rtlCol="0">
            <a:spAutoFit/>
          </a:bodyPr>
          <a:lstStyle/>
          <a:p>
            <a:r>
              <a:rPr lang="en-US" sz="2200" dirty="0">
                <a:solidFill>
                  <a:srgbClr val="00B0F0"/>
                </a:solidFill>
              </a:rPr>
              <a:t>back</a:t>
            </a:r>
          </a:p>
        </p:txBody>
      </p:sp>
      <p:sp>
        <p:nvSpPr>
          <p:cNvPr id="79" name="TextBox 78"/>
          <p:cNvSpPr txBox="1"/>
          <p:nvPr/>
        </p:nvSpPr>
        <p:spPr>
          <a:xfrm>
            <a:off x="9422848" y="3247756"/>
            <a:ext cx="1624943" cy="430887"/>
          </a:xfrm>
          <a:prstGeom prst="rect">
            <a:avLst/>
          </a:prstGeom>
          <a:noFill/>
        </p:spPr>
        <p:txBody>
          <a:bodyPr wrap="square" rtlCol="0">
            <a:spAutoFit/>
          </a:bodyPr>
          <a:lstStyle/>
          <a:p>
            <a:r>
              <a:rPr lang="en-US" sz="2200" dirty="0">
                <a:solidFill>
                  <a:srgbClr val="7030A0"/>
                </a:solidFill>
              </a:rPr>
              <a:t>cross</a:t>
            </a:r>
          </a:p>
        </p:txBody>
      </p:sp>
      <p:sp>
        <p:nvSpPr>
          <p:cNvPr id="80" name="TextBox 79"/>
          <p:cNvSpPr txBox="1"/>
          <p:nvPr/>
        </p:nvSpPr>
        <p:spPr>
          <a:xfrm rot="2970271">
            <a:off x="7878134" y="2766380"/>
            <a:ext cx="1624943" cy="430887"/>
          </a:xfrm>
          <a:prstGeom prst="rect">
            <a:avLst/>
          </a:prstGeom>
          <a:noFill/>
        </p:spPr>
        <p:txBody>
          <a:bodyPr wrap="square" rtlCol="0">
            <a:spAutoFit/>
          </a:bodyPr>
          <a:lstStyle/>
          <a:p>
            <a:r>
              <a:rPr lang="en-US" sz="2200" dirty="0">
                <a:solidFill>
                  <a:srgbClr val="00B050"/>
                </a:solidFill>
              </a:rPr>
              <a:t>forward</a:t>
            </a:r>
          </a:p>
        </p:txBody>
      </p:sp>
    </p:spTree>
    <p:extLst>
      <p:ext uri="{BB962C8B-B14F-4D97-AF65-F5344CB8AC3E}">
        <p14:creationId xmlns:p14="http://schemas.microsoft.com/office/powerpoint/2010/main" val="21741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mph" presetSubtype="2" fill="hold" grpId="0" nodeType="withEffect">
                                  <p:stCondLst>
                                    <p:cond delay="0"/>
                                  </p:stCondLst>
                                  <p:childTnLst>
                                    <p:animClr clrSpc="rgb" dir="cw">
                                      <p:cBhvr>
                                        <p:cTn id="8" dur="2000" fill="hold"/>
                                        <p:tgtEl>
                                          <p:spTgt spid="9"/>
                                        </p:tgtEl>
                                        <p:attrNameLst>
                                          <p:attrName>fillcolor</p:attrName>
                                        </p:attrNameLst>
                                      </p:cBhvr>
                                      <p:to>
                                        <a:srgbClr val="FFD965"/>
                                      </p:to>
                                    </p:animClr>
                                    <p:set>
                                      <p:cBhvr>
                                        <p:cTn id="9" dur="2000" fill="hold"/>
                                        <p:tgtEl>
                                          <p:spTgt spid="9"/>
                                        </p:tgtEl>
                                        <p:attrNameLst>
                                          <p:attrName>fill.type</p:attrName>
                                        </p:attrNameLst>
                                      </p:cBhvr>
                                      <p:to>
                                        <p:strVal val="solid"/>
                                      </p:to>
                                    </p:set>
                                    <p:set>
                                      <p:cBhvr>
                                        <p:cTn id="10" dur="2000" fill="hold"/>
                                        <p:tgtEl>
                                          <p:spTgt spid="9"/>
                                        </p:tgtEl>
                                        <p:attrNameLst>
                                          <p:attrName>fill.on</p:attrName>
                                        </p:attrNameLst>
                                      </p:cBhvr>
                                      <p:to>
                                        <p:strVal val="tru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par>
                                <p:cTn id="15" presetID="7" presetClass="emph" presetSubtype="2" fill="hold" nodeType="withEffect">
                                  <p:stCondLst>
                                    <p:cond delay="0"/>
                                  </p:stCondLst>
                                  <p:childTnLst>
                                    <p:animClr clrSpc="rgb" dir="cw">
                                      <p:cBhvr>
                                        <p:cTn id="16" dur="2000" fill="hold"/>
                                        <p:tgtEl>
                                          <p:spTgt spid="15"/>
                                        </p:tgtEl>
                                        <p:attrNameLst>
                                          <p:attrName>stroke.color</p:attrName>
                                        </p:attrNameLst>
                                      </p:cBhvr>
                                      <p:to>
                                        <a:srgbClr val="FF6600"/>
                                      </p:to>
                                    </p:animClr>
                                    <p:set>
                                      <p:cBhvr>
                                        <p:cTn id="17" dur="2000" fill="hold"/>
                                        <p:tgtEl>
                                          <p:spTgt spid="15"/>
                                        </p:tgtEl>
                                        <p:attrNameLst>
                                          <p:attrName>stroke.on</p:attrName>
                                        </p:attrNameLst>
                                      </p:cBhvr>
                                      <p:to>
                                        <p:strVal val="true"/>
                                      </p:to>
                                    </p:set>
                                  </p:childTnLst>
                                </p:cTn>
                              </p:par>
                              <p:par>
                                <p:cTn id="18" presetID="1" presetClass="emph" presetSubtype="2" fill="hold" grpId="0" nodeType="withEffect">
                                  <p:stCondLst>
                                    <p:cond delay="0"/>
                                  </p:stCondLst>
                                  <p:childTnLst>
                                    <p:animClr clrSpc="rgb" dir="cw">
                                      <p:cBhvr>
                                        <p:cTn id="19" dur="2000" fill="hold"/>
                                        <p:tgtEl>
                                          <p:spTgt spid="14"/>
                                        </p:tgtEl>
                                        <p:attrNameLst>
                                          <p:attrName>fillcolor</p:attrName>
                                        </p:attrNameLst>
                                      </p:cBhvr>
                                      <p:to>
                                        <a:srgbClr val="FFD965"/>
                                      </p:to>
                                    </p:animClr>
                                    <p:set>
                                      <p:cBhvr>
                                        <p:cTn id="20" dur="2000" fill="hold"/>
                                        <p:tgtEl>
                                          <p:spTgt spid="14"/>
                                        </p:tgtEl>
                                        <p:attrNameLst>
                                          <p:attrName>fill.type</p:attrName>
                                        </p:attrNameLst>
                                      </p:cBhvr>
                                      <p:to>
                                        <p:strVal val="solid"/>
                                      </p:to>
                                    </p:set>
                                    <p:set>
                                      <p:cBhvr>
                                        <p:cTn id="21" dur="2000" fill="hold"/>
                                        <p:tgtEl>
                                          <p:spTgt spid="14"/>
                                        </p:tgtEl>
                                        <p:attrNameLst>
                                          <p:attrName>fill.on</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1" presetClass="emph" presetSubtype="2" fill="hold" grpId="0" nodeType="clickEffect">
                                  <p:stCondLst>
                                    <p:cond delay="0"/>
                                  </p:stCondLst>
                                  <p:childTnLst>
                                    <p:animClr clrSpc="rgb" dir="cw">
                                      <p:cBhvr>
                                        <p:cTn id="25" dur="2000" fill="hold"/>
                                        <p:tgtEl>
                                          <p:spTgt spid="10"/>
                                        </p:tgtEl>
                                        <p:attrNameLst>
                                          <p:attrName>fillcolor</p:attrName>
                                        </p:attrNameLst>
                                      </p:cBhvr>
                                      <p:to>
                                        <a:srgbClr val="FFD965"/>
                                      </p:to>
                                    </p:animClr>
                                    <p:set>
                                      <p:cBhvr>
                                        <p:cTn id="26" dur="2000" fill="hold"/>
                                        <p:tgtEl>
                                          <p:spTgt spid="10"/>
                                        </p:tgtEl>
                                        <p:attrNameLst>
                                          <p:attrName>fill.type</p:attrName>
                                        </p:attrNameLst>
                                      </p:cBhvr>
                                      <p:to>
                                        <p:strVal val="solid"/>
                                      </p:to>
                                    </p:set>
                                    <p:set>
                                      <p:cBhvr>
                                        <p:cTn id="27" dur="2000" fill="hold"/>
                                        <p:tgtEl>
                                          <p:spTgt spid="10"/>
                                        </p:tgtEl>
                                        <p:attrNameLst>
                                          <p:attrName>fill.on</p:attrName>
                                        </p:attrNameLst>
                                      </p:cBhvr>
                                      <p:to>
                                        <p:strVal val="true"/>
                                      </p:to>
                                    </p:set>
                                  </p:childTnLst>
                                </p:cTn>
                              </p:par>
                              <p:par>
                                <p:cTn id="28" presetID="7" presetClass="emph" presetSubtype="2" fill="hold" nodeType="withEffect">
                                  <p:stCondLst>
                                    <p:cond delay="0"/>
                                  </p:stCondLst>
                                  <p:childTnLst>
                                    <p:animClr clrSpc="rgb" dir="cw">
                                      <p:cBhvr>
                                        <p:cTn id="29" dur="2000" fill="hold"/>
                                        <p:tgtEl>
                                          <p:spTgt spid="21"/>
                                        </p:tgtEl>
                                        <p:attrNameLst>
                                          <p:attrName>stroke.color</p:attrName>
                                        </p:attrNameLst>
                                      </p:cBhvr>
                                      <p:to>
                                        <a:srgbClr val="FF6600"/>
                                      </p:to>
                                    </p:animClr>
                                    <p:set>
                                      <p:cBhvr>
                                        <p:cTn id="30" dur="2000" fill="hold"/>
                                        <p:tgtEl>
                                          <p:spTgt spid="21"/>
                                        </p:tgtEl>
                                        <p:attrNameLst>
                                          <p:attrName>stroke.on</p:attrName>
                                        </p:attrNameLst>
                                      </p:cBhvr>
                                      <p:to>
                                        <p:strVal val="true"/>
                                      </p:to>
                                    </p:set>
                                  </p:childTnLst>
                                </p:cTn>
                              </p:par>
                              <p:par>
                                <p:cTn id="31" presetID="1" presetClass="entr" presetSubtype="0" fill="hold" grpId="0" nodeType="withEffect">
                                  <p:stCondLst>
                                    <p:cond delay="0"/>
                                  </p:stCondLst>
                                  <p:childTnLst>
                                    <p:set>
                                      <p:cBhvr>
                                        <p:cTn id="32" dur="1" fill="hold">
                                          <p:stCondLst>
                                            <p:cond delay="0"/>
                                          </p:stCondLst>
                                        </p:cTn>
                                        <p:tgtEl>
                                          <p:spTgt spid="6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mph" presetSubtype="2" fill="hold" grpId="0" nodeType="clickEffect">
                                  <p:stCondLst>
                                    <p:cond delay="0"/>
                                  </p:stCondLst>
                                  <p:childTnLst>
                                    <p:animClr clrSpc="rgb" dir="cw">
                                      <p:cBhvr>
                                        <p:cTn id="36" dur="2000" fill="hold"/>
                                        <p:tgtEl>
                                          <p:spTgt spid="12"/>
                                        </p:tgtEl>
                                        <p:attrNameLst>
                                          <p:attrName>fillcolor</p:attrName>
                                        </p:attrNameLst>
                                      </p:cBhvr>
                                      <p:to>
                                        <a:srgbClr val="FFD965"/>
                                      </p:to>
                                    </p:animClr>
                                    <p:set>
                                      <p:cBhvr>
                                        <p:cTn id="37" dur="2000" fill="hold"/>
                                        <p:tgtEl>
                                          <p:spTgt spid="12"/>
                                        </p:tgtEl>
                                        <p:attrNameLst>
                                          <p:attrName>fill.type</p:attrName>
                                        </p:attrNameLst>
                                      </p:cBhvr>
                                      <p:to>
                                        <p:strVal val="solid"/>
                                      </p:to>
                                    </p:set>
                                    <p:set>
                                      <p:cBhvr>
                                        <p:cTn id="38" dur="2000" fill="hold"/>
                                        <p:tgtEl>
                                          <p:spTgt spid="12"/>
                                        </p:tgtEl>
                                        <p:attrNameLst>
                                          <p:attrName>fill.on</p:attrName>
                                        </p:attrNameLst>
                                      </p:cBhvr>
                                      <p:to>
                                        <p:strVal val="true"/>
                                      </p:to>
                                    </p:set>
                                  </p:childTnLst>
                                </p:cTn>
                              </p:par>
                              <p:par>
                                <p:cTn id="39" presetID="7" presetClass="emph" presetSubtype="2" fill="hold" nodeType="withEffect">
                                  <p:stCondLst>
                                    <p:cond delay="0"/>
                                  </p:stCondLst>
                                  <p:childTnLst>
                                    <p:animClr clrSpc="rgb" dir="cw">
                                      <p:cBhvr>
                                        <p:cTn id="40" dur="2000" fill="hold"/>
                                        <p:tgtEl>
                                          <p:spTgt spid="23"/>
                                        </p:tgtEl>
                                        <p:attrNameLst>
                                          <p:attrName>stroke.color</p:attrName>
                                        </p:attrNameLst>
                                      </p:cBhvr>
                                      <p:to>
                                        <a:srgbClr val="FF6600"/>
                                      </p:to>
                                    </p:animClr>
                                    <p:set>
                                      <p:cBhvr>
                                        <p:cTn id="41" dur="2000" fill="hold"/>
                                        <p:tgtEl>
                                          <p:spTgt spid="23"/>
                                        </p:tgtEl>
                                        <p:attrNameLst>
                                          <p:attrName>stroke.on</p:attrName>
                                        </p:attrNameLst>
                                      </p:cBhvr>
                                      <p:to>
                                        <p:strVal val="true"/>
                                      </p:to>
                                    </p:set>
                                  </p:childTnLst>
                                </p:cTn>
                              </p:par>
                              <p:par>
                                <p:cTn id="42" presetID="1" presetClass="entr" presetSubtype="0"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67"/>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mph" presetSubtype="2" fill="hold" grpId="0" nodeType="clickEffect">
                                  <p:stCondLst>
                                    <p:cond delay="0"/>
                                  </p:stCondLst>
                                  <p:childTnLst>
                                    <p:animClr clrSpc="rgb" dir="cw">
                                      <p:cBhvr>
                                        <p:cTn id="51" dur="2000" fill="hold"/>
                                        <p:tgtEl>
                                          <p:spTgt spid="13"/>
                                        </p:tgtEl>
                                        <p:attrNameLst>
                                          <p:attrName>fillcolor</p:attrName>
                                        </p:attrNameLst>
                                      </p:cBhvr>
                                      <p:to>
                                        <a:srgbClr val="FFD965"/>
                                      </p:to>
                                    </p:animClr>
                                    <p:set>
                                      <p:cBhvr>
                                        <p:cTn id="52" dur="2000" fill="hold"/>
                                        <p:tgtEl>
                                          <p:spTgt spid="13"/>
                                        </p:tgtEl>
                                        <p:attrNameLst>
                                          <p:attrName>fill.type</p:attrName>
                                        </p:attrNameLst>
                                      </p:cBhvr>
                                      <p:to>
                                        <p:strVal val="solid"/>
                                      </p:to>
                                    </p:set>
                                    <p:set>
                                      <p:cBhvr>
                                        <p:cTn id="53" dur="2000" fill="hold"/>
                                        <p:tgtEl>
                                          <p:spTgt spid="13"/>
                                        </p:tgtEl>
                                        <p:attrNameLst>
                                          <p:attrName>fill.on</p:attrName>
                                        </p:attrNameLst>
                                      </p:cBhvr>
                                      <p:to>
                                        <p:strVal val="true"/>
                                      </p:to>
                                    </p:set>
                                  </p:childTnLst>
                                </p:cTn>
                              </p:par>
                              <p:par>
                                <p:cTn id="54" presetID="7" presetClass="emph" presetSubtype="2" fill="hold" nodeType="withEffect">
                                  <p:stCondLst>
                                    <p:cond delay="0"/>
                                  </p:stCondLst>
                                  <p:childTnLst>
                                    <p:animClr clrSpc="rgb" dir="cw">
                                      <p:cBhvr>
                                        <p:cTn id="55" dur="2000" fill="hold"/>
                                        <p:tgtEl>
                                          <p:spTgt spid="20"/>
                                        </p:tgtEl>
                                        <p:attrNameLst>
                                          <p:attrName>stroke.color</p:attrName>
                                        </p:attrNameLst>
                                      </p:cBhvr>
                                      <p:to>
                                        <a:srgbClr val="FF6600"/>
                                      </p:to>
                                    </p:animClr>
                                    <p:set>
                                      <p:cBhvr>
                                        <p:cTn id="56" dur="2000" fill="hold"/>
                                        <p:tgtEl>
                                          <p:spTgt spid="20"/>
                                        </p:tgtEl>
                                        <p:attrNameLst>
                                          <p:attrName>stroke.on</p:attrName>
                                        </p:attrNameLst>
                                      </p:cBhvr>
                                      <p:to>
                                        <p:strVal val="true"/>
                                      </p:to>
                                    </p:set>
                                  </p:childTnLst>
                                </p:cTn>
                              </p:par>
                              <p:par>
                                <p:cTn id="57" presetID="1" presetClass="entr" presetSubtype="0" fill="hold" grpId="0" nodeType="withEffect">
                                  <p:stCondLst>
                                    <p:cond delay="0"/>
                                  </p:stCondLst>
                                  <p:childTnLst>
                                    <p:set>
                                      <p:cBhvr>
                                        <p:cTn id="58" dur="1" fill="hold">
                                          <p:stCondLst>
                                            <p:cond delay="0"/>
                                          </p:stCondLst>
                                        </p:cTn>
                                        <p:tgtEl>
                                          <p:spTgt spid="6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mph" presetSubtype="2" fill="hold" grpId="0" nodeType="clickEffect">
                                  <p:stCondLst>
                                    <p:cond delay="0"/>
                                  </p:stCondLst>
                                  <p:childTnLst>
                                    <p:animClr clrSpc="rgb" dir="cw">
                                      <p:cBhvr>
                                        <p:cTn id="62" dur="2000" fill="hold"/>
                                        <p:tgtEl>
                                          <p:spTgt spid="11"/>
                                        </p:tgtEl>
                                        <p:attrNameLst>
                                          <p:attrName>fillcolor</p:attrName>
                                        </p:attrNameLst>
                                      </p:cBhvr>
                                      <p:to>
                                        <a:srgbClr val="FFD965"/>
                                      </p:to>
                                    </p:animClr>
                                    <p:set>
                                      <p:cBhvr>
                                        <p:cTn id="63" dur="2000" fill="hold"/>
                                        <p:tgtEl>
                                          <p:spTgt spid="11"/>
                                        </p:tgtEl>
                                        <p:attrNameLst>
                                          <p:attrName>fill.type</p:attrName>
                                        </p:attrNameLst>
                                      </p:cBhvr>
                                      <p:to>
                                        <p:strVal val="solid"/>
                                      </p:to>
                                    </p:set>
                                    <p:set>
                                      <p:cBhvr>
                                        <p:cTn id="64" dur="2000" fill="hold"/>
                                        <p:tgtEl>
                                          <p:spTgt spid="11"/>
                                        </p:tgtEl>
                                        <p:attrNameLst>
                                          <p:attrName>fill.on</p:attrName>
                                        </p:attrNameLst>
                                      </p:cBhvr>
                                      <p:to>
                                        <p:strVal val="true"/>
                                      </p:to>
                                    </p:set>
                                  </p:childTnLst>
                                </p:cTn>
                              </p:par>
                              <p:par>
                                <p:cTn id="65" presetID="7" presetClass="emph" presetSubtype="2" fill="hold" nodeType="withEffect">
                                  <p:stCondLst>
                                    <p:cond delay="0"/>
                                  </p:stCondLst>
                                  <p:childTnLst>
                                    <p:animClr clrSpc="rgb" dir="cw">
                                      <p:cBhvr>
                                        <p:cTn id="66" dur="2000" fill="hold"/>
                                        <p:tgtEl>
                                          <p:spTgt spid="17"/>
                                        </p:tgtEl>
                                        <p:attrNameLst>
                                          <p:attrName>stroke.color</p:attrName>
                                        </p:attrNameLst>
                                      </p:cBhvr>
                                      <p:to>
                                        <a:srgbClr val="FF6600"/>
                                      </p:to>
                                    </p:animClr>
                                    <p:set>
                                      <p:cBhvr>
                                        <p:cTn id="67" dur="2000" fill="hold"/>
                                        <p:tgtEl>
                                          <p:spTgt spid="17"/>
                                        </p:tgtEl>
                                        <p:attrNameLst>
                                          <p:attrName>stroke.on</p:attrName>
                                        </p:attrNameLst>
                                      </p:cBhvr>
                                      <p:to>
                                        <p:strVal val="true"/>
                                      </p:to>
                                    </p:set>
                                  </p:childTnLst>
                                </p:cTn>
                              </p:par>
                              <p:par>
                                <p:cTn id="68" presetID="1" presetClass="entr" presetSubtype="0" fill="hold" grpId="0" nodeType="withEffect">
                                  <p:stCondLst>
                                    <p:cond delay="0"/>
                                  </p:stCondLst>
                                  <p:childTnLst>
                                    <p:set>
                                      <p:cBhvr>
                                        <p:cTn id="69" dur="1" fill="hold">
                                          <p:stCondLst>
                                            <p:cond delay="0"/>
                                          </p:stCondLst>
                                        </p:cTn>
                                        <p:tgtEl>
                                          <p:spTgt spid="70"/>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7" presetClass="emph" presetSubtype="2" fill="hold" nodeType="clickEffect">
                                  <p:stCondLst>
                                    <p:cond delay="0"/>
                                  </p:stCondLst>
                                  <p:childTnLst>
                                    <p:animClr clrSpc="rgb" dir="cw">
                                      <p:cBhvr>
                                        <p:cTn id="73" dur="2000" fill="hold"/>
                                        <p:tgtEl>
                                          <p:spTgt spid="29"/>
                                        </p:tgtEl>
                                        <p:attrNameLst>
                                          <p:attrName>stroke.color</p:attrName>
                                        </p:attrNameLst>
                                      </p:cBhvr>
                                      <p:to>
                                        <a:srgbClr val="00B0F0"/>
                                      </p:to>
                                    </p:animClr>
                                    <p:set>
                                      <p:cBhvr>
                                        <p:cTn id="74" dur="2000" fill="hold"/>
                                        <p:tgtEl>
                                          <p:spTgt spid="29"/>
                                        </p:tgtEl>
                                        <p:attrNameLst>
                                          <p:attrName>stroke.on</p:attrName>
                                        </p:attrNameLst>
                                      </p:cBhvr>
                                      <p:to>
                                        <p:strVal val="true"/>
                                      </p:to>
                                    </p:set>
                                  </p:childTnLst>
                                </p:cTn>
                              </p:par>
                              <p:par>
                                <p:cTn id="75" presetID="1" presetClass="entr" presetSubtype="0" fill="hold" grpId="0" nodeType="withEffect">
                                  <p:stCondLst>
                                    <p:cond delay="0"/>
                                  </p:stCondLst>
                                  <p:childTnLst>
                                    <p:set>
                                      <p:cBhvr>
                                        <p:cTn id="76" dur="1" fill="hold">
                                          <p:stCondLst>
                                            <p:cond delay="0"/>
                                          </p:stCondLst>
                                        </p:cTn>
                                        <p:tgtEl>
                                          <p:spTgt spid="7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7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7" presetClass="emph" presetSubtype="2" fill="hold" nodeType="clickEffect">
                                  <p:stCondLst>
                                    <p:cond delay="0"/>
                                  </p:stCondLst>
                                  <p:childTnLst>
                                    <p:animClr clrSpc="rgb" dir="cw">
                                      <p:cBhvr>
                                        <p:cTn id="86" dur="2000" fill="hold"/>
                                        <p:tgtEl>
                                          <p:spTgt spid="19"/>
                                        </p:tgtEl>
                                        <p:attrNameLst>
                                          <p:attrName>stroke.color</p:attrName>
                                        </p:attrNameLst>
                                      </p:cBhvr>
                                      <p:to>
                                        <a:srgbClr val="7030A0"/>
                                      </p:to>
                                    </p:animClr>
                                    <p:set>
                                      <p:cBhvr>
                                        <p:cTn id="87" dur="2000" fill="hold"/>
                                        <p:tgtEl>
                                          <p:spTgt spid="19"/>
                                        </p:tgtEl>
                                        <p:attrNameLst>
                                          <p:attrName>stroke.on</p:attrName>
                                        </p:attrNameLst>
                                      </p:cBhvr>
                                      <p:to>
                                        <p:strVal val="true"/>
                                      </p:to>
                                    </p:set>
                                  </p:childTnLst>
                                </p:cTn>
                              </p:par>
                              <p:par>
                                <p:cTn id="88" presetID="1" presetClass="entr" presetSubtype="0" fill="hold" grpId="0" nodeType="withEffect">
                                  <p:stCondLst>
                                    <p:cond delay="0"/>
                                  </p:stCondLst>
                                  <p:childTnLst>
                                    <p:set>
                                      <p:cBhvr>
                                        <p:cTn id="89" dur="1" fill="hold">
                                          <p:stCondLst>
                                            <p:cond delay="0"/>
                                          </p:stCondLst>
                                        </p:cTn>
                                        <p:tgtEl>
                                          <p:spTgt spid="79"/>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69"/>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65"/>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7" presetClass="emph" presetSubtype="2" fill="hold" nodeType="clickEffect">
                                  <p:stCondLst>
                                    <p:cond delay="0"/>
                                  </p:stCondLst>
                                  <p:childTnLst>
                                    <p:animClr clrSpc="rgb" dir="cw">
                                      <p:cBhvr>
                                        <p:cTn id="101" dur="2000" fill="hold"/>
                                        <p:tgtEl>
                                          <p:spTgt spid="16"/>
                                        </p:tgtEl>
                                        <p:attrNameLst>
                                          <p:attrName>stroke.color</p:attrName>
                                        </p:attrNameLst>
                                      </p:cBhvr>
                                      <p:to>
                                        <a:srgbClr val="00B050"/>
                                      </p:to>
                                    </p:animClr>
                                    <p:set>
                                      <p:cBhvr>
                                        <p:cTn id="102" dur="2000" fill="hold"/>
                                        <p:tgtEl>
                                          <p:spTgt spid="16"/>
                                        </p:tgtEl>
                                        <p:attrNameLst>
                                          <p:attrName>stroke.on</p:attrName>
                                        </p:attrNameLst>
                                      </p:cBhvr>
                                      <p:to>
                                        <p:strVal val="true"/>
                                      </p:to>
                                    </p:set>
                                  </p:childTnLst>
                                </p:cTn>
                              </p:par>
                              <p:par>
                                <p:cTn id="103" presetID="1" presetClass="entr" presetSubtype="0" fill="hold" grpId="0" nodeType="withEffect">
                                  <p:stCondLst>
                                    <p:cond delay="0"/>
                                  </p:stCondLst>
                                  <p:childTnLst>
                                    <p:set>
                                      <p:cBhvr>
                                        <p:cTn id="104" dur="1" fill="hold">
                                          <p:stCondLst>
                                            <p:cond delay="0"/>
                                          </p:stCondLst>
                                        </p:cTn>
                                        <p:tgtEl>
                                          <p:spTgt spid="80"/>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0" grpId="0"/>
      <p:bldP spid="61" grpId="0"/>
      <p:bldP spid="62" grpId="0"/>
      <p:bldP spid="63" grpId="0"/>
      <p:bldP spid="64" grpId="0"/>
      <p:bldP spid="65" grpId="0"/>
      <p:bldP spid="66" grpId="0"/>
      <p:bldP spid="67" grpId="0"/>
      <p:bldP spid="68" grpId="0"/>
      <p:bldP spid="69" grpId="0"/>
      <p:bldP spid="70" grpId="0"/>
      <p:bldP spid="71"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Actually Using DFS</a:t>
            </a:r>
          </a:p>
        </p:txBody>
      </p:sp>
      <p:sp>
        <p:nvSpPr>
          <p:cNvPr id="3" name="Content Placeholder 2"/>
          <p:cNvSpPr>
            <a:spLocks noGrp="1"/>
          </p:cNvSpPr>
          <p:nvPr>
            <p:ph idx="1"/>
          </p:nvPr>
        </p:nvSpPr>
        <p:spPr>
          <a:xfrm>
            <a:off x="838200" y="1825625"/>
            <a:ext cx="10515600" cy="549275"/>
          </a:xfrm>
        </p:spPr>
        <p:txBody>
          <a:bodyPr/>
          <a:lstStyle/>
          <a:p>
            <a:r>
              <a:rPr lang="en-US" dirty="0"/>
              <a:t>Here’s a claim that will let us use DFS for something!</a:t>
            </a:r>
          </a:p>
        </p:txBody>
      </p:sp>
      <p:sp>
        <p:nvSpPr>
          <p:cNvPr id="4" name="Rectangle 3"/>
          <p:cNvSpPr/>
          <p:nvPr/>
        </p:nvSpPr>
        <p:spPr>
          <a:xfrm>
            <a:off x="495300" y="2387600"/>
            <a:ext cx="11366500" cy="15748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600" dirty="0"/>
          </a:p>
          <a:p>
            <a:pPr algn="ctr"/>
            <a:r>
              <a:rPr lang="en-US" sz="3600" dirty="0"/>
              <a:t>DFS run on a directed graph has a back edge if and only if it has a cycle.</a:t>
            </a:r>
          </a:p>
        </p:txBody>
      </p:sp>
      <p:sp>
        <p:nvSpPr>
          <p:cNvPr id="5" name="Rectangle 4"/>
          <p:cNvSpPr/>
          <p:nvPr/>
        </p:nvSpPr>
        <p:spPr>
          <a:xfrm>
            <a:off x="495300" y="2387600"/>
            <a:ext cx="11366500" cy="55880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t>Back Edge Characterization</a:t>
            </a:r>
          </a:p>
        </p:txBody>
      </p:sp>
    </p:spTree>
    <p:extLst>
      <p:ext uri="{BB962C8B-B14F-4D97-AF65-F5344CB8AC3E}">
        <p14:creationId xmlns:p14="http://schemas.microsoft.com/office/powerpoint/2010/main" val="2230509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Forward Direction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If DFS on a graph has a back edge then it has a cycle.</a:t>
                </a:r>
              </a:p>
              <a:p>
                <a:endParaRPr lang="en-US" dirty="0"/>
              </a:p>
              <a:p>
                <a:pPr marL="0" indent="0">
                  <a:buNone/>
                </a:pPr>
                <a:r>
                  <a:rPr lang="en-US" dirty="0"/>
                  <a:t>Suppose the back edge is </a:t>
                </a:r>
                <a14:m>
                  <m:oMath xmlns:m="http://schemas.openxmlformats.org/officeDocument/2006/math">
                    <m:r>
                      <a:rPr lang="en-US" i="1" dirty="0" smtClean="0">
                        <a:latin typeface="Cambria Math" panose="02040503050406030204" pitchFamily="18" charset="0"/>
                      </a:rPr>
                      <m:t>(</m:t>
                    </m:r>
                    <m:r>
                      <a:rPr lang="en-US" i="1" dirty="0" err="1" smtClean="0">
                        <a:latin typeface="Cambria Math" panose="02040503050406030204" pitchFamily="18" charset="0"/>
                      </a:rPr>
                      <m:t>𝑢</m:t>
                    </m:r>
                    <m:r>
                      <a:rPr lang="en-US" i="1" dirty="0" err="1" smtClean="0">
                        <a:latin typeface="Cambria Math" panose="02040503050406030204" pitchFamily="18" charset="0"/>
                      </a:rPr>
                      <m:t>,</m:t>
                    </m:r>
                    <m:r>
                      <a:rPr lang="en-US" i="1" dirty="0" err="1" smtClean="0">
                        <a:latin typeface="Cambria Math" panose="02040503050406030204" pitchFamily="18" charset="0"/>
                      </a:rPr>
                      <m:t>𝑣</m:t>
                    </m:r>
                    <m:r>
                      <a:rPr lang="en-US" i="1" dirty="0" smtClean="0">
                        <a:latin typeface="Cambria Math" panose="02040503050406030204" pitchFamily="18" charset="0"/>
                      </a:rPr>
                      <m:t>)</m:t>
                    </m:r>
                  </m:oMath>
                </a14:m>
                <a:r>
                  <a:rPr lang="en-US" dirty="0"/>
                  <a:t>.</a:t>
                </a:r>
              </a:p>
              <a:p>
                <a:pPr marL="0" indent="0">
                  <a:buNone/>
                </a:pPr>
                <a:r>
                  <a:rPr lang="en-US" dirty="0"/>
                  <a:t>A back edge is going from a descendant to an ancestor.</a:t>
                </a:r>
              </a:p>
              <a:p>
                <a:pPr marL="0" indent="0">
                  <a:buNone/>
                </a:pPr>
                <a:r>
                  <a:rPr lang="en-US" dirty="0"/>
                  <a:t>So we can go from </a:t>
                </a:r>
                <a14:m>
                  <m:oMath xmlns:m="http://schemas.openxmlformats.org/officeDocument/2006/math">
                    <m:r>
                      <a:rPr lang="en-US" i="1" dirty="0" smtClean="0">
                        <a:latin typeface="Cambria Math" panose="02040503050406030204" pitchFamily="18" charset="0"/>
                      </a:rPr>
                      <m:t>𝑣</m:t>
                    </m:r>
                  </m:oMath>
                </a14:m>
                <a:r>
                  <a:rPr lang="en-US" dirty="0"/>
                  <a:t> back to </a:t>
                </a:r>
                <a14:m>
                  <m:oMath xmlns:m="http://schemas.openxmlformats.org/officeDocument/2006/math">
                    <m:r>
                      <a:rPr lang="en-US" i="1" dirty="0" smtClean="0">
                        <a:latin typeface="Cambria Math" panose="02040503050406030204" pitchFamily="18" charset="0"/>
                      </a:rPr>
                      <m:t>𝑢</m:t>
                    </m:r>
                  </m:oMath>
                </a14:m>
                <a:r>
                  <a:rPr lang="en-US" dirty="0"/>
                  <a:t> on the tree edges.  </a:t>
                </a:r>
              </a:p>
              <a:p>
                <a:pPr marL="0" indent="0">
                  <a:buNone/>
                </a:pPr>
                <a:r>
                  <a:rPr lang="en-US" dirty="0"/>
                  <a:t>That sounds like a cycle!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US">
                    <a:noFill/>
                  </a:rPr>
                  <a:t> </a:t>
                </a:r>
              </a:p>
            </p:txBody>
          </p:sp>
        </mc:Fallback>
      </mc:AlternateContent>
    </p:spTree>
    <p:extLst>
      <p:ext uri="{BB962C8B-B14F-4D97-AF65-F5344CB8AC3E}">
        <p14:creationId xmlns:p14="http://schemas.microsoft.com/office/powerpoint/2010/main" val="70826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Backward direction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435100"/>
                <a:ext cx="10515600" cy="5029199"/>
              </a:xfrm>
            </p:spPr>
            <p:txBody>
              <a:bodyPr>
                <a:normAutofit fontScale="92500" lnSpcReduction="20000"/>
              </a:bodyPr>
              <a:lstStyle/>
              <a:p>
                <a:pPr marL="0" indent="0">
                  <a:buNone/>
                </a:pPr>
                <a:r>
                  <a:rPr lang="en-US" dirty="0"/>
                  <a:t>This direction is trickier.</a:t>
                </a:r>
                <a:br>
                  <a:rPr lang="en-US" dirty="0"/>
                </a:br>
                <a:r>
                  <a:rPr lang="en-US" dirty="0"/>
                  <a:t>Here’s a “proof” – it has the right intuition, but (at least) one bug.</a:t>
                </a:r>
              </a:p>
              <a:p>
                <a:pPr marL="0" indent="0">
                  <a:buNone/>
                </a:pPr>
                <a:endParaRPr lang="en-US" dirty="0"/>
              </a:p>
              <a:p>
                <a:pPr marL="0" indent="0">
                  <a:buNone/>
                </a:pPr>
                <a:r>
                  <a:rPr lang="en-US" dirty="0"/>
                  <a:t>Suppose G has a cycle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𝑘</m:t>
                        </m:r>
                      </m:sub>
                    </m:sSub>
                  </m:oMath>
                </a14:m>
                <a:r>
                  <a:rPr lang="en-US" dirty="0"/>
                  <a:t>. </a:t>
                </a:r>
              </a:p>
              <a:p>
                <a:pPr marL="0" indent="0">
                  <a:buNone/>
                </a:pPr>
                <a:r>
                  <a:rPr lang="en-US" dirty="0"/>
                  <a:t>Without loss of generality, let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0</m:t>
                        </m:r>
                      </m:sub>
                    </m:sSub>
                  </m:oMath>
                </a14:m>
                <a:r>
                  <a:rPr lang="en-US" dirty="0"/>
                  <a:t> be the first node on the cycle DFS marks as seen.</a:t>
                </a:r>
              </a:p>
              <a:p>
                <a:pPr marL="0" indent="0">
                  <a:buNone/>
                </a:pPr>
                <a:r>
                  <a:rPr lang="en-US" dirty="0"/>
                  <a:t>For each </a:t>
                </a:r>
                <a14:m>
                  <m:oMath xmlns:m="http://schemas.openxmlformats.org/officeDocument/2006/math">
                    <m:r>
                      <a:rPr lang="en-US" b="0" i="1" smtClean="0">
                        <a:latin typeface="Cambria Math" panose="02040503050406030204" pitchFamily="18" charset="0"/>
                      </a:rPr>
                      <m:t>𝑖</m:t>
                    </m:r>
                  </m:oMath>
                </a14:m>
                <a:r>
                  <a:rPr lang="en-US" dirty="0"/>
                  <a:t> there is an edge from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m:t>
                        </m:r>
                      </m:sub>
                    </m:sSub>
                  </m:oMath>
                </a14:m>
                <a:r>
                  <a:rPr lang="en-US" dirty="0"/>
                  <a:t>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m:t>
                        </m:r>
                        <m:r>
                          <a:rPr lang="en-US" b="0" i="1" smtClean="0">
                            <a:latin typeface="Cambria Math" panose="02040503050406030204" pitchFamily="18" charset="0"/>
                          </a:rPr>
                          <m:t>+1</m:t>
                        </m:r>
                      </m:sub>
                    </m:sSub>
                    <m:r>
                      <a:rPr lang="en-US" b="0" i="1" smtClean="0">
                        <a:latin typeface="Cambria Math" panose="02040503050406030204" pitchFamily="18" charset="0"/>
                      </a:rPr>
                      <m:t>. </m:t>
                    </m:r>
                    <m:r>
                      <a:rPr lang="en-US" b="0" i="0" smtClean="0">
                        <a:latin typeface="Cambria Math" panose="02040503050406030204" pitchFamily="18" charset="0"/>
                      </a:rPr>
                      <m:t> </m:t>
                    </m:r>
                  </m:oMath>
                </a14:m>
                <a:r>
                  <a:rPr lang="en-US" dirty="0"/>
                  <a:t> </a:t>
                </a:r>
              </a:p>
              <a:p>
                <a:pPr marL="0" indent="0">
                  <a:buNone/>
                </a:pPr>
                <a:r>
                  <a:rPr lang="en-US" dirty="0"/>
                  <a:t>We discovered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0</m:t>
                        </m:r>
                      </m:sub>
                    </m:sSub>
                  </m:oMath>
                </a14:m>
                <a:r>
                  <a:rPr lang="en-US" dirty="0"/>
                  <a:t> first, so those will be tree edges.</a:t>
                </a:r>
              </a:p>
              <a:p>
                <a:pPr marL="0" indent="0">
                  <a:buNone/>
                </a:pPr>
                <a:r>
                  <a:rPr lang="en-US" dirty="0"/>
                  <a:t>When we get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𝑘</m:t>
                        </m:r>
                      </m:sub>
                    </m:sSub>
                    <m:r>
                      <a:rPr lang="en-US" b="0" i="1" smtClean="0">
                        <a:latin typeface="Cambria Math" panose="02040503050406030204" pitchFamily="18" charset="0"/>
                      </a:rPr>
                      <m:t>,</m:t>
                    </m:r>
                  </m:oMath>
                </a14:m>
                <a:r>
                  <a:rPr lang="en-US" dirty="0"/>
                  <a:t> it has an edge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0</m:t>
                        </m:r>
                      </m:sub>
                    </m:sSub>
                  </m:oMath>
                </a14:m>
                <a:r>
                  <a:rPr lang="en-US" dirty="0"/>
                  <a:t> but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0</m:t>
                        </m:r>
                      </m:sub>
                    </m:sSub>
                  </m:oMath>
                </a14:m>
                <a:r>
                  <a:rPr lang="en-US" dirty="0"/>
                  <a:t> is seen, so it must be a back edge.</a:t>
                </a:r>
              </a:p>
              <a:p>
                <a:pPr marL="0" indent="0">
                  <a:buNone/>
                </a:pPr>
                <a:endParaRPr lang="en-US" dirty="0"/>
              </a:p>
              <a:p>
                <a:pPr marL="0" indent="0">
                  <a:buNone/>
                </a:pPr>
                <a:r>
                  <a:rPr lang="en-US" dirty="0"/>
                  <a:t>Talk to your neighbors to find a bug –then try to fix it.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435100"/>
                <a:ext cx="10515600" cy="5029199"/>
              </a:xfrm>
              <a:blipFill>
                <a:blip r:embed="rId2"/>
                <a:stretch>
                  <a:fillRect l="-1507" t="-3273" r="-1391"/>
                </a:stretch>
              </a:blipFill>
            </p:spPr>
            <p:txBody>
              <a:bodyPr/>
              <a:lstStyle/>
              <a:p>
                <a:r>
                  <a:rPr lang="en-US">
                    <a:noFill/>
                  </a:rPr>
                  <a:t> </a:t>
                </a:r>
              </a:p>
            </p:txBody>
          </p:sp>
        </mc:Fallback>
      </mc:AlternateContent>
    </p:spTree>
    <p:extLst>
      <p:ext uri="{BB962C8B-B14F-4D97-AF65-F5344CB8AC3E}">
        <p14:creationId xmlns:p14="http://schemas.microsoft.com/office/powerpoint/2010/main" val="3508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5" end="5"/>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Fixing the Backward Direction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We might not just walk along the cycle in order. Are we going to visit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𝑘</m:t>
                        </m:r>
                      </m:sub>
                    </m:sSub>
                  </m:oMath>
                </a14:m>
                <a:r>
                  <a:rPr lang="en-US" dirty="0"/>
                  <a:t> “in time” or might </a:t>
                </a:r>
                <a14:m>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𝑘</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0</m:t>
                            </m:r>
                          </m:sub>
                        </m:sSub>
                      </m:e>
                    </m:d>
                  </m:oMath>
                </a14:m>
                <a:r>
                  <a:rPr lang="en-US" dirty="0"/>
                  <a:t> be a cross edge?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5969000" y="3708400"/>
                <a:ext cx="5918200" cy="214814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600" dirty="0"/>
              </a:p>
              <a:p>
                <a:pPr algn="ctr"/>
                <a:r>
                  <a:rPr lang="en-US" sz="3600" dirty="0">
                    <a:latin typeface="Courier New" panose="02070309020205020404" pitchFamily="49" charset="0"/>
                    <a:cs typeface="Courier New" panose="02070309020205020404" pitchFamily="49" charset="0"/>
                  </a:rPr>
                  <a:t>DFS(v)</a:t>
                </a:r>
                <a:r>
                  <a:rPr lang="en-US" sz="3600" dirty="0"/>
                  <a:t> finds exactly the (unseen) vertices reachable from </a:t>
                </a:r>
                <a14:m>
                  <m:oMath xmlns:m="http://schemas.openxmlformats.org/officeDocument/2006/math">
                    <m:r>
                      <a:rPr lang="en-US" sz="3600" b="0" i="1" smtClean="0">
                        <a:latin typeface="Cambria Math" panose="02040503050406030204" pitchFamily="18" charset="0"/>
                      </a:rPr>
                      <m:t>𝑣</m:t>
                    </m:r>
                    <m:r>
                      <a:rPr lang="en-US" sz="3600" b="0" i="1" smtClean="0">
                        <a:latin typeface="Cambria Math" panose="02040503050406030204" pitchFamily="18" charset="0"/>
                      </a:rPr>
                      <m:t>.</m:t>
                    </m:r>
                  </m:oMath>
                </a14:m>
                <a:r>
                  <a:rPr lang="en-US" sz="3600" dirty="0"/>
                  <a:t> </a:t>
                </a:r>
              </a:p>
            </p:txBody>
          </p:sp>
        </mc:Choice>
        <mc:Fallback xmlns="">
          <p:sp>
            <p:nvSpPr>
              <p:cNvPr id="5" name="Rectangle 4"/>
              <p:cNvSpPr>
                <a:spLocks noRot="1" noChangeAspect="1" noMove="1" noResize="1" noEditPoints="1" noAdjustHandles="1" noChangeArrowheads="1" noChangeShapeType="1" noTextEdit="1"/>
              </p:cNvSpPr>
              <p:nvPr/>
            </p:nvSpPr>
            <p:spPr>
              <a:xfrm>
                <a:off x="5969000" y="3708400"/>
                <a:ext cx="5918200" cy="2148140"/>
              </a:xfrm>
              <a:prstGeom prst="rect">
                <a:avLst/>
              </a:prstGeom>
              <a:blipFill>
                <a:blip r:embed="rId3"/>
                <a:stretch>
                  <a:fillRect b="-13202"/>
                </a:stretch>
              </a:blipFill>
              <a:ln>
                <a:solidFill>
                  <a:schemeClr val="tx1"/>
                </a:solidFill>
              </a:ln>
            </p:spPr>
            <p:txBody>
              <a:bodyPr/>
              <a:lstStyle/>
              <a:p>
                <a:r>
                  <a:rPr lang="en-US">
                    <a:noFill/>
                  </a:rPr>
                  <a:t> </a:t>
                </a:r>
              </a:p>
            </p:txBody>
          </p:sp>
        </mc:Fallback>
      </mc:AlternateContent>
      <p:sp>
        <p:nvSpPr>
          <p:cNvPr id="6" name="Rectangle 5"/>
          <p:cNvSpPr/>
          <p:nvPr/>
        </p:nvSpPr>
        <p:spPr>
          <a:xfrm>
            <a:off x="5969000" y="3708401"/>
            <a:ext cx="5918200" cy="556708"/>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t>DFS discovery</a:t>
            </a:r>
          </a:p>
        </p:txBody>
      </p:sp>
    </p:spTree>
    <p:extLst>
      <p:ext uri="{BB962C8B-B14F-4D97-AF65-F5344CB8AC3E}">
        <p14:creationId xmlns:p14="http://schemas.microsoft.com/office/powerpoint/2010/main" val="289738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Fixing the Backward Direction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We might not just walk along the cycle in order. Are we going to visit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𝑘</m:t>
                        </m:r>
                      </m:sub>
                    </m:sSub>
                  </m:oMath>
                </a14:m>
                <a:r>
                  <a:rPr lang="en-US" dirty="0"/>
                  <a:t> “in time” or might </a:t>
                </a:r>
                <a14:m>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𝑘</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0</m:t>
                            </m:r>
                          </m:sub>
                        </m:sSub>
                      </m:e>
                    </m:d>
                  </m:oMath>
                </a14:m>
                <a:r>
                  <a:rPr lang="en-US" dirty="0"/>
                  <a:t> be a cross edge?</a:t>
                </a:r>
              </a:p>
              <a:p>
                <a:pPr marL="0" indent="0">
                  <a:buNone/>
                </a:pPr>
                <a:r>
                  <a:rPr lang="en-US" dirty="0"/>
                  <a:t>Suppose G has a cycle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𝑘</m:t>
                        </m:r>
                      </m:sub>
                    </m:sSub>
                  </m:oMath>
                </a14:m>
                <a:r>
                  <a:rPr lang="en-US" dirty="0"/>
                  <a:t>. </a:t>
                </a:r>
              </a:p>
              <a:p>
                <a:pPr marL="0" indent="0">
                  <a:buNone/>
                </a:pPr>
                <a:r>
                  <a:rPr lang="en-US" dirty="0"/>
                  <a:t>Without loss of generality, let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0</m:t>
                        </m:r>
                      </m:sub>
                    </m:sSub>
                  </m:oMath>
                </a14:m>
                <a:r>
                  <a:rPr lang="en-US" dirty="0"/>
                  <a:t> be the first node on the cycle DFS marks as seen.</a:t>
                </a:r>
              </a:p>
              <a:p>
                <a:pPr marL="0" indent="0">
                  <a:buNone/>
                </a:pPr>
                <a:r>
                  <a:rPr lang="en-US" strike="sngStrike" dirty="0"/>
                  <a:t>For each </a:t>
                </a:r>
                <a14:m>
                  <m:oMath xmlns:m="http://schemas.openxmlformats.org/officeDocument/2006/math">
                    <m:r>
                      <a:rPr lang="en-US" b="0" i="1" strike="sngStrike" smtClean="0">
                        <a:latin typeface="Cambria Math" panose="02040503050406030204" pitchFamily="18" charset="0"/>
                      </a:rPr>
                      <m:t>𝑖</m:t>
                    </m:r>
                  </m:oMath>
                </a14:m>
                <a:r>
                  <a:rPr lang="en-US" strike="sngStrike" dirty="0"/>
                  <a:t> there is an edge from </a:t>
                </a:r>
                <a14:m>
                  <m:oMath xmlns:m="http://schemas.openxmlformats.org/officeDocument/2006/math">
                    <m:sSub>
                      <m:sSubPr>
                        <m:ctrlPr>
                          <a:rPr lang="en-US" b="0" i="1" strike="sngStrike" smtClean="0">
                            <a:latin typeface="Cambria Math" panose="02040503050406030204" pitchFamily="18" charset="0"/>
                          </a:rPr>
                        </m:ctrlPr>
                      </m:sSubPr>
                      <m:e>
                        <m:r>
                          <a:rPr lang="en-US" b="0" i="1" strike="sngStrike" smtClean="0">
                            <a:latin typeface="Cambria Math" panose="02040503050406030204" pitchFamily="18" charset="0"/>
                          </a:rPr>
                          <m:t>𝑣</m:t>
                        </m:r>
                      </m:e>
                      <m:sub>
                        <m:r>
                          <a:rPr lang="en-US" b="0" i="1" strike="sngStrike" smtClean="0">
                            <a:latin typeface="Cambria Math" panose="02040503050406030204" pitchFamily="18" charset="0"/>
                          </a:rPr>
                          <m:t>𝑖</m:t>
                        </m:r>
                      </m:sub>
                    </m:sSub>
                  </m:oMath>
                </a14:m>
                <a:r>
                  <a:rPr lang="en-US" strike="sngStrike" dirty="0"/>
                  <a:t> to </a:t>
                </a:r>
                <a14:m>
                  <m:oMath xmlns:m="http://schemas.openxmlformats.org/officeDocument/2006/math">
                    <m:sSub>
                      <m:sSubPr>
                        <m:ctrlPr>
                          <a:rPr lang="en-US" b="0" i="1" strike="sngStrike" smtClean="0">
                            <a:latin typeface="Cambria Math" panose="02040503050406030204" pitchFamily="18" charset="0"/>
                          </a:rPr>
                        </m:ctrlPr>
                      </m:sSubPr>
                      <m:e>
                        <m:r>
                          <a:rPr lang="en-US" b="0" i="1" strike="sngStrike" smtClean="0">
                            <a:latin typeface="Cambria Math" panose="02040503050406030204" pitchFamily="18" charset="0"/>
                          </a:rPr>
                          <m:t>𝑣</m:t>
                        </m:r>
                      </m:e>
                      <m:sub>
                        <m:r>
                          <a:rPr lang="en-US" b="0" i="1" strike="sngStrike" smtClean="0">
                            <a:latin typeface="Cambria Math" panose="02040503050406030204" pitchFamily="18" charset="0"/>
                          </a:rPr>
                          <m:t>𝑖</m:t>
                        </m:r>
                        <m:r>
                          <a:rPr lang="en-US" b="0" i="1" strike="sngStrike" smtClean="0">
                            <a:latin typeface="Cambria Math" panose="02040503050406030204" pitchFamily="18" charset="0"/>
                          </a:rPr>
                          <m:t>+1</m:t>
                        </m:r>
                      </m:sub>
                    </m:sSub>
                    <m:r>
                      <a:rPr lang="en-US" b="0" i="1" strike="sngStrike" smtClean="0">
                        <a:latin typeface="Cambria Math" panose="02040503050406030204" pitchFamily="18" charset="0"/>
                      </a:rPr>
                      <m:t>. </m:t>
                    </m:r>
                    <m:r>
                      <a:rPr lang="en-US" b="0" i="0" strike="sngStrike" smtClean="0">
                        <a:latin typeface="Cambria Math" panose="02040503050406030204" pitchFamily="18" charset="0"/>
                      </a:rPr>
                      <m:t> </m:t>
                    </m:r>
                  </m:oMath>
                </a14:m>
                <a:r>
                  <a:rPr lang="en-US" strike="sngStrike" dirty="0"/>
                  <a:t> </a:t>
                </a:r>
              </a:p>
              <a:p>
                <a:pPr marL="0" indent="0">
                  <a:buNone/>
                </a:pPr>
                <a:r>
                  <a:rPr lang="en-US" strike="sngStrike" dirty="0"/>
                  <a:t>We discovered </a:t>
                </a:r>
                <a14:m>
                  <m:oMath xmlns:m="http://schemas.openxmlformats.org/officeDocument/2006/math">
                    <m:sSub>
                      <m:sSubPr>
                        <m:ctrlPr>
                          <a:rPr lang="en-US" b="0" i="1" strike="sngStrike" smtClean="0">
                            <a:latin typeface="Cambria Math" panose="02040503050406030204" pitchFamily="18" charset="0"/>
                          </a:rPr>
                        </m:ctrlPr>
                      </m:sSubPr>
                      <m:e>
                        <m:r>
                          <a:rPr lang="en-US" b="0" i="1" strike="sngStrike" smtClean="0">
                            <a:latin typeface="Cambria Math" panose="02040503050406030204" pitchFamily="18" charset="0"/>
                          </a:rPr>
                          <m:t>𝑣</m:t>
                        </m:r>
                      </m:e>
                      <m:sub>
                        <m:r>
                          <a:rPr lang="en-US" b="0" i="1" strike="sngStrike" smtClean="0">
                            <a:latin typeface="Cambria Math" panose="02040503050406030204" pitchFamily="18" charset="0"/>
                          </a:rPr>
                          <m:t>0</m:t>
                        </m:r>
                      </m:sub>
                    </m:sSub>
                  </m:oMath>
                </a14:m>
                <a:r>
                  <a:rPr lang="en-US" strike="sngStrike" dirty="0"/>
                  <a:t> first, so those will be tree edges.</a:t>
                </a:r>
              </a:p>
              <a:p>
                <a:pPr marL="0" indent="0">
                  <a:buNone/>
                </a:pPr>
                <a:r>
                  <a:rPr lang="en-US" dirty="0"/>
                  <a:t>When we get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𝑘</m:t>
                        </m:r>
                      </m:sub>
                    </m:sSub>
                    <m:r>
                      <a:rPr lang="en-US" b="0" i="1" smtClean="0">
                        <a:latin typeface="Cambria Math" panose="02040503050406030204" pitchFamily="18" charset="0"/>
                      </a:rPr>
                      <m:t>,</m:t>
                    </m:r>
                  </m:oMath>
                </a14:m>
                <a:r>
                  <a:rPr lang="en-US" dirty="0"/>
                  <a:t> it has an edge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0</m:t>
                        </m:r>
                      </m:sub>
                    </m:sSub>
                  </m:oMath>
                </a14:m>
                <a:r>
                  <a:rPr lang="en-US" dirty="0"/>
                  <a:t> but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0</m:t>
                        </m:r>
                      </m:sub>
                    </m:sSub>
                  </m:oMath>
                </a14:m>
                <a:r>
                  <a:rPr lang="en-US" dirty="0"/>
                  <a:t> is seen, so it must be a back edge.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241" r="-232" b="-1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629368" y="4132248"/>
                <a:ext cx="11289637" cy="954107"/>
              </a:xfrm>
              <a:prstGeom prst="rect">
                <a:avLst/>
              </a:prstGeom>
              <a:solidFill>
                <a:schemeClr val="bg1"/>
              </a:solidFill>
            </p:spPr>
            <p:txBody>
              <a:bodyPr wrap="square" rtlCol="0">
                <a:spAutoFit/>
              </a:bodyPr>
              <a:lstStyle/>
              <a:p>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𝑘</m:t>
                        </m:r>
                      </m:sub>
                    </m:sSub>
                  </m:oMath>
                </a14:m>
                <a:r>
                  <a:rPr lang="en-US" sz="2800" dirty="0"/>
                  <a:t> is reachable from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0</m:t>
                        </m:r>
                      </m:sub>
                    </m:sSub>
                  </m:oMath>
                </a14:m>
                <a:r>
                  <a:rPr lang="en-US" sz="2800" dirty="0"/>
                  <a:t> so we must reach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𝑘</m:t>
                        </m:r>
                      </m:sub>
                    </m:sSub>
                  </m:oMath>
                </a14:m>
                <a:r>
                  <a:rPr lang="en-US" sz="2800" dirty="0"/>
                  <a:t> before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0</m:t>
                        </m:r>
                      </m:sub>
                    </m:sSub>
                  </m:oMath>
                </a14:m>
                <a:r>
                  <a:rPr lang="en-US" sz="2800" dirty="0"/>
                  <a:t> comes off the stack.</a:t>
                </a:r>
              </a:p>
              <a:p>
                <a:r>
                  <a:rPr lang="en-US" sz="2800" dirty="0"/>
                  <a:t> </a:t>
                </a:r>
              </a:p>
            </p:txBody>
          </p:sp>
        </mc:Choice>
        <mc:Fallback xmlns="">
          <p:sp>
            <p:nvSpPr>
              <p:cNvPr id="4" name="TextBox 3"/>
              <p:cNvSpPr txBox="1">
                <a:spLocks noRot="1" noChangeAspect="1" noMove="1" noResize="1" noEditPoints="1" noAdjustHandles="1" noChangeArrowheads="1" noChangeShapeType="1" noTextEdit="1"/>
              </p:cNvSpPr>
              <p:nvPr/>
            </p:nvSpPr>
            <p:spPr>
              <a:xfrm>
                <a:off x="629368" y="4132248"/>
                <a:ext cx="11289637" cy="954107"/>
              </a:xfrm>
              <a:prstGeom prst="rect">
                <a:avLst/>
              </a:prstGeom>
              <a:blipFill>
                <a:blip r:embed="rId3"/>
                <a:stretch>
                  <a:fillRect t="-6410"/>
                </a:stretch>
              </a:blipFill>
            </p:spPr>
            <p:txBody>
              <a:bodyPr/>
              <a:lstStyle/>
              <a:p>
                <a:r>
                  <a:rPr lang="en-US">
                    <a:noFill/>
                  </a:rPr>
                  <a:t> </a:t>
                </a:r>
              </a:p>
            </p:txBody>
          </p:sp>
        </mc:Fallback>
      </mc:AlternateContent>
    </p:spTree>
    <p:extLst>
      <p:ext uri="{BB962C8B-B14F-4D97-AF65-F5344CB8AC3E}">
        <p14:creationId xmlns:p14="http://schemas.microsoft.com/office/powerpoint/2010/main" val="3712843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CF2E33B2-997D-4F55-9C04-23BC94CAE906}" vid="{863C565C-B775-42FC-8F75-344706EF3AAD}"/>
    </a:ext>
  </a:extLst>
</a:theme>
</file>

<file path=docProps/app.xml><?xml version="1.0" encoding="utf-8"?>
<Properties xmlns="http://schemas.openxmlformats.org/officeDocument/2006/extended-properties" xmlns:vt="http://schemas.openxmlformats.org/officeDocument/2006/docPropsVTypes">
  <Template>417_template</Template>
  <TotalTime>1410</TotalTime>
  <Words>2827</Words>
  <Application>Microsoft Office PowerPoint</Application>
  <PresentationFormat>Widescreen</PresentationFormat>
  <Paragraphs>430</Paragraphs>
  <Slides>29</Slides>
  <Notes>0</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Cambria Math</vt:lpstr>
      <vt:lpstr>Courier New</vt:lpstr>
      <vt:lpstr>Segoe UI</vt:lpstr>
      <vt:lpstr>Segoe UI Light</vt:lpstr>
      <vt:lpstr>Segoe UI Semibold</vt:lpstr>
      <vt:lpstr>Segoe UI Semilight</vt:lpstr>
      <vt:lpstr>Tw Cen MT</vt:lpstr>
      <vt:lpstr>Wingdings 3</vt:lpstr>
      <vt:lpstr>Integral</vt:lpstr>
      <vt:lpstr>Try it Yourselves!</vt:lpstr>
      <vt:lpstr>DFS, Graph Modeling</vt:lpstr>
      <vt:lpstr>Edge Classification (for DFS on directed graphs)</vt:lpstr>
      <vt:lpstr>Try it Yourselves!</vt:lpstr>
      <vt:lpstr>Actually Using DFS</vt:lpstr>
      <vt:lpstr>Forward Direction</vt:lpstr>
      <vt:lpstr>Backward direction</vt:lpstr>
      <vt:lpstr>Fixing the Backward Direction</vt:lpstr>
      <vt:lpstr>Fixing the Backward Direction</vt:lpstr>
      <vt:lpstr>Summary</vt:lpstr>
      <vt:lpstr>BFS/DFS caveats and cautions</vt:lpstr>
      <vt:lpstr>Summary – Graph Search Applications</vt:lpstr>
      <vt:lpstr>Designing New Algorithms on Directed Graphs</vt:lpstr>
      <vt:lpstr>Your turn: Find Strongly Connected Components</vt:lpstr>
      <vt:lpstr>Problem 1: Ordering Dependencies </vt:lpstr>
      <vt:lpstr>Topological Ordering</vt:lpstr>
      <vt:lpstr>How do these work?</vt:lpstr>
      <vt:lpstr>Designing new algorithms</vt:lpstr>
      <vt:lpstr>Designing New Algorithms</vt:lpstr>
      <vt:lpstr>Why Find SCCs?</vt:lpstr>
      <vt:lpstr>Designing New Graph Algorithms</vt:lpstr>
      <vt:lpstr>Graph Modeling</vt:lpstr>
      <vt:lpstr>Graph Modeling Process</vt:lpstr>
      <vt:lpstr>Scenario #1</vt:lpstr>
      <vt:lpstr>Scenario #1</vt:lpstr>
      <vt:lpstr>Scenario #2</vt:lpstr>
      <vt:lpstr>Scenario #2</vt:lpstr>
      <vt:lpstr>Scenario #3</vt:lpstr>
      <vt:lpstr>Scenario #4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DFS, Dijkstra’s</dc:title>
  <dc:creator>rtweber2</dc:creator>
  <cp:lastModifiedBy>rtweber2</cp:lastModifiedBy>
  <cp:revision>18</cp:revision>
  <dcterms:created xsi:type="dcterms:W3CDTF">2021-01-12T23:32:09Z</dcterms:created>
  <dcterms:modified xsi:type="dcterms:W3CDTF">2021-01-15T06:09:39Z</dcterms:modified>
</cp:coreProperties>
</file>