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90" r:id="rId4"/>
    <p:sldId id="301" r:id="rId5"/>
    <p:sldId id="300" r:id="rId6"/>
    <p:sldId id="302" r:id="rId7"/>
    <p:sldId id="303" r:id="rId8"/>
    <p:sldId id="304" r:id="rId9"/>
    <p:sldId id="296" r:id="rId10"/>
    <p:sldId id="305" r:id="rId11"/>
    <p:sldId id="306" r:id="rId12"/>
    <p:sldId id="307" r:id="rId13"/>
    <p:sldId id="308" r:id="rId14"/>
    <p:sldId id="258" r:id="rId15"/>
    <p:sldId id="259" r:id="rId16"/>
    <p:sldId id="260" r:id="rId17"/>
    <p:sldId id="261" r:id="rId18"/>
    <p:sldId id="297" r:id="rId19"/>
    <p:sldId id="262" r:id="rId20"/>
    <p:sldId id="272" r:id="rId21"/>
    <p:sldId id="263" r:id="rId22"/>
    <p:sldId id="269" r:id="rId23"/>
    <p:sldId id="293" r:id="rId24"/>
    <p:sldId id="283" r:id="rId25"/>
    <p:sldId id="292" r:id="rId26"/>
    <p:sldId id="284" r:id="rId27"/>
    <p:sldId id="285" r:id="rId28"/>
    <p:sldId id="289" r:id="rId29"/>
    <p:sldId id="268" r:id="rId30"/>
    <p:sldId id="295" r:id="rId31"/>
    <p:sldId id="270" r:id="rId32"/>
    <p:sldId id="271" r:id="rId33"/>
    <p:sldId id="286" r:id="rId34"/>
    <p:sldId id="287" r:id="rId35"/>
    <p:sldId id="291" r:id="rId36"/>
    <p:sldId id="288" r:id="rId37"/>
    <p:sldId id="294" r:id="rId38"/>
    <p:sldId id="298"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061" autoAdjust="0"/>
  </p:normalViewPr>
  <p:slideViewPr>
    <p:cSldViewPr snapToGrid="0">
      <p:cViewPr>
        <p:scale>
          <a:sx n="60" d="100"/>
          <a:sy n="60" d="100"/>
        </p:scale>
        <p:origin x="1030" y="48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1/12/2021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1/12/2021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1/12/2021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1/12/2021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 and 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417 Winter 21</a:t>
            </a:r>
          </a:p>
          <a:p>
            <a:r>
              <a:rPr lang="en-US" dirty="0"/>
              <a:t>Lecture 5</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373, you probably took your BFS code, replaced the queue with a stack and said “that’s the pseudocode.”</a:t>
            </a:r>
          </a:p>
          <a:p>
            <a:endParaRPr lang="en-US" dirty="0"/>
          </a:p>
          <a:p>
            <a:r>
              <a:rPr lang="en-US" dirty="0"/>
              <a:t>That’s a really nice object lesson in stacks.</a:t>
            </a:r>
          </a:p>
          <a:p>
            <a:r>
              <a:rPr lang="en-US" dirty="0"/>
              <a:t>No one actually writes DFS that way (except in data structures courses). </a:t>
            </a:r>
          </a:p>
          <a:p>
            <a:r>
              <a:rPr lang="en-US" dirty="0"/>
              <a:t>You’ll basically always see the recursive version instead. (using the call stack instead of the data structure stack)</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pseudocode </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D22B-301F-417C-85E1-35DA8D5BDF43}"/>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D5F829AF-B7F8-46BD-B7C4-BEDC50DEE9FE}"/>
              </a:ext>
            </a:extLst>
          </p:cNvPr>
          <p:cNvSpPr>
            <a:spLocks noGrp="1"/>
          </p:cNvSpPr>
          <p:nvPr>
            <p:ph idx="1"/>
          </p:nvPr>
        </p:nvSpPr>
        <p:spPr/>
        <p:txBody>
          <a:bodyPr>
            <a:normAutofit fontScale="85000" lnSpcReduction="20000"/>
          </a:bodyPr>
          <a:lstStyle/>
          <a:p>
            <a:r>
              <a:rPr lang="en-US" dirty="0"/>
              <a:t>Fill out your breakout room preferences on Canvas.</a:t>
            </a:r>
          </a:p>
          <a:p>
            <a:r>
              <a:rPr lang="en-US" dirty="0"/>
              <a:t>If you found the proof by contradiction in lecture 3 really hard, you’re not alone! That was possibly the hardest proof by contradiction we’ll see this quarter. If you feel ok doing the proof by contradiction on the homework, you’re ready to keep going in the course. </a:t>
            </a:r>
          </a:p>
          <a:p>
            <a:r>
              <a:rPr lang="en-US" dirty="0"/>
              <a:t>Hints/Common questions on HW1:</a:t>
            </a:r>
          </a:p>
          <a:p>
            <a:r>
              <a:rPr lang="en-US" dirty="0"/>
              <a:t>Problem 5: To prove “if p then q” by contradiction, you would start with “Suppose p and not q” – an implication is false when the promise is broken. </a:t>
            </a:r>
          </a:p>
          <a:p>
            <a:r>
              <a:rPr lang="en-US" dirty="0"/>
              <a:t>Problem 7: The family we showed you in lecture 3 is a good example of how to format a description of a family. It’s not good inspiration for building a family with many SMs. A better idea is to combine many small “sub-instances”, not build a big, intricate, interrelated one. </a:t>
            </a:r>
          </a:p>
          <a:p>
            <a:r>
              <a:rPr lang="en-US" dirty="0"/>
              <a:t>Problem 8: in part (a) you should imagine you have access to an executable file for Gale-Shapley. You cannot alter Gale=Shapley, you have to use it as a “black box” You can decide what to feed into it, and modify the output it give you.</a:t>
            </a:r>
          </a:p>
        </p:txBody>
      </p:sp>
    </p:spTree>
    <p:extLst>
      <p:ext uri="{BB962C8B-B14F-4D97-AF65-F5344CB8AC3E}">
        <p14:creationId xmlns:p14="http://schemas.microsoft.com/office/powerpoint/2010/main" val="165532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do a few examples to help classify the edges.</a:t>
                </a:r>
              </a:p>
              <a:p>
                <a:r>
                  <a:rPr lang="en-US" sz="2800" dirty="0">
                    <a:latin typeface="Segoe UI Semilight" panose="020B0402040204020203" pitchFamily="34" charset="0"/>
                    <a:cs typeface="Segoe UI Semilight" panose="020B0402040204020203" pitchFamily="34" charset="0"/>
                  </a:rPr>
                  <a:t>Then do an application of the classification.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Our goal: find a cycle in a directed graph. </a:t>
                </a:r>
              </a:p>
            </p:txBody>
          </p:sp>
        </mc:Choice>
        <mc:Fallback>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401205"/>
              </a:xfrm>
              <a:prstGeom prst="rect">
                <a:avLst/>
              </a:prstGeom>
              <a:blipFill>
                <a:blip r:embed="rId2"/>
                <a:stretch>
                  <a:fillRect l="-1090" t="-1524" r="-1907" b="-2909"/>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9368" y="4132248"/>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629368" y="4132248"/>
                <a:ext cx="11289637" cy="954107"/>
              </a:xfrm>
              <a:prstGeom prst="rect">
                <a:avLst/>
              </a:prstGeom>
              <a:blipFill>
                <a:blip r:embed="rId3"/>
                <a:stretch>
                  <a:fillRect t="-6410"/>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mc:Choice xmlns:a14="http://schemas.microsoft.com/office/drawing/2010/main"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1475768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1353</TotalTime>
  <Words>4018</Words>
  <Application>Microsoft Office PowerPoint</Application>
  <PresentationFormat>Widescreen</PresentationFormat>
  <Paragraphs>552</Paragraphs>
  <Slides>39</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 and DFS</vt:lpstr>
      <vt:lpstr>Announcements </vt:lpstr>
      <vt:lpstr>Lemma 1</vt:lpstr>
      <vt:lpstr>Layers</vt:lpstr>
      <vt:lpstr>BFS With Layers</vt:lpstr>
      <vt:lpstr>Testing Bipartiteness</vt:lpstr>
      <vt:lpstr>Lemma 2</vt:lpstr>
      <vt:lpstr>Lemma 3</vt:lpstr>
      <vt:lpstr>The big result</vt:lpstr>
      <vt:lpstr>The Big Result</vt:lpstr>
      <vt:lpstr>Wrapping it up</vt:lpstr>
      <vt:lpstr>Testing Bipartiteness</vt:lpstr>
      <vt:lpstr>Proving Algorithm Correct</vt:lpstr>
      <vt:lpstr>DFS vs. BFS</vt:lpstr>
      <vt:lpstr>DFS vs. BFS</vt:lpstr>
      <vt:lpstr>DFS – pseudocode </vt:lpstr>
      <vt:lpstr>DFS – pseudocode</vt:lpstr>
      <vt:lpstr>DFS – pseudocode </vt:lpstr>
      <vt:lpstr>Running DFS</vt:lpstr>
      <vt:lpstr>Running DFS</vt:lpstr>
      <vt:lpstr>Reaching Everything</vt:lpstr>
      <vt:lpstr>Bells and Whistles</vt:lpstr>
      <vt:lpstr>Edge Classification</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Forward Direction</vt:lpstr>
      <vt:lpstr>Backward direction</vt:lpstr>
      <vt:lpstr>Fixing the Backward Direction</vt:lpstr>
      <vt:lpstr>Fixing the Backward Direction</vt:lpstr>
      <vt:lpstr>Summary</vt:lpstr>
      <vt:lpstr>Edge Classification (for DFS on directed graphs)</vt:lpstr>
      <vt:lpstr>BFS/DFS caveats and cautions</vt:lpstr>
      <vt:lpstr>Summary – Graph Search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16</cp:revision>
  <dcterms:created xsi:type="dcterms:W3CDTF">2021-01-12T18:29:18Z</dcterms:created>
  <dcterms:modified xsi:type="dcterms:W3CDTF">2021-01-13T17:02:39Z</dcterms:modified>
</cp:coreProperties>
</file>