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9" r:id="rId11"/>
    <p:sldId id="266" r:id="rId12"/>
    <p:sldId id="281" r:id="rId13"/>
    <p:sldId id="285" r:id="rId14"/>
    <p:sldId id="282" r:id="rId15"/>
    <p:sldId id="286" r:id="rId16"/>
    <p:sldId id="271" r:id="rId17"/>
    <p:sldId id="280" r:id="rId18"/>
    <p:sldId id="278" r:id="rId19"/>
    <p:sldId id="272" r:id="rId20"/>
    <p:sldId id="273" r:id="rId21"/>
    <p:sldId id="288" r:id="rId22"/>
    <p:sldId id="267" r:id="rId23"/>
    <p:sldId id="289" r:id="rId24"/>
    <p:sldId id="268" r:id="rId25"/>
    <p:sldId id="304" r:id="rId26"/>
    <p:sldId id="290" r:id="rId27"/>
    <p:sldId id="293" r:id="rId28"/>
    <p:sldId id="294" r:id="rId29"/>
    <p:sldId id="298" r:id="rId30"/>
    <p:sldId id="295" r:id="rId31"/>
    <p:sldId id="299" r:id="rId32"/>
    <p:sldId id="291" r:id="rId33"/>
    <p:sldId id="292" r:id="rId34"/>
    <p:sldId id="296" r:id="rId35"/>
    <p:sldId id="297" r:id="rId36"/>
    <p:sldId id="301" r:id="rId37"/>
    <p:sldId id="300"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5" d="100"/>
          <a:sy n="85" d="100"/>
        </p:scale>
        <p:origin x="70"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1T05:26:42.633"/>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brush xml:id="br2">
      <inkml:brushProperty name="width" value="0.05" units="cm"/>
      <inkml:brushProperty name="height" value="0.05" units="cm"/>
      <inkml:brushProperty name="color" value="#004F8B"/>
    </inkml:brush>
    <inkml:brush xml:id="br3">
      <inkml:brushProperty name="width" value="0.05" units="cm"/>
      <inkml:brushProperty name="height" value="0.05" units="cm"/>
      <inkml:brushProperty name="color" value="#F6630D"/>
    </inkml:brush>
  </inkml:definitions>
  <inkml:trace contextRef="#ctx0" brushRef="#br0">27914 3469 5416 0 0,'-6'-2'5'0'0,"-1"0"0"0"0,1 0 0 0 0,-1 1 0 0 0,0 0 1 0 0,1 0-1 0 0,-1 1 0 0 0,0 0 0 0 0,0 0 0 0 0,0 0 0 0 0,1 1 1 0 0,-1 0-1 0 0,0 1 0 0 0,1-1 0 0 0,-1 1 0 0 0,1 0 0 0 0,-1 1 1 0 0,1 0-1 0 0,0 0 0 0 0,0 0 0 0 0,0 1 0 0 0,1-1 0 0 0,-1 2 1 0 0,0-1-7 0 0,-3 8 113 0 0,0 0-1 0 0,1 1 0 0 0,0 0 0 0 0,1 0 0 0 0,0 0 0 0 0,1 1 1 0 0,1 0-1 0 0,-4 13-111 0 0,2-7-8 0 0,-5 11 48 0 0,2 1 0 0 0,1-1 0 0 0,2 2 0 0 0,1-1 0 0 0,1 1 0 0 0,1 31-40 0 0,7 1 243 0 0,3 1 0 0 0,8 32-243 0 0,-6-44 94 0 0,1 7 716 0 0,2 1-1 0 0,4-2 1 0 0,12 34-810 0 0,-21-73 197 0 0,1 1 0 0 0,0-2 1 0 0,2 1-1 0 0,0-1 0 0 0,1-1 0 0 0,1 1 0 0 0,1-2 0 0 0,1 0 0 0 0,1 0 1 0 0,0-1-1 0 0,1-1 0 0 0,0 0 0 0 0,2-1 0 0 0,0-1 0 0 0,0 0 1 0 0,5 0-198 0 0,25 10-1544 0 0,-43-22-6516 0 0</inkml:trace>
  <inkml:trace contextRef="#ctx0" brushRef="#br0" timeOffset="432.01">28106 4140 9648 0 0,'19'23'-16'0'0,"93"227"832"0"0,-91-189-721 0 0,-11-29 45 0 0,2 1 0 0 0,1-1 1 0 0,2-1-1 0 0,17 27-140 0 0,-32-56 18 0 0,1 0 0 0 0,0 0 0 0 0,0 0 0 0 0,0 0 0 0 0,0-1 0 0 0,0 1 0 0 0,1 0 1 0 0,-1-1-1 0 0,0 1 0 0 0,1-1 0 0 0,-1 0 0 0 0,1 1 0 0 0,-1-1 0 0 0,1 0 0 0 0,0 0 1 0 0,0 0-1 0 0,-1 0 0 0 0,1 0 0 0 0,0 0 0 0 0,0 0 0 0 0,0-1 0 0 0,0 1 0 0 0,0-1 0 0 0,0 0 1 0 0,0 1-1 0 0,0-1 0 0 0,0 0 0 0 0,0 0 0 0 0,0 0 0 0 0,0 0 0 0 0,0-1 0 0 0,0 1 1 0 0,0 0-1 0 0,1-1-18 0 0,3-3 51 0 0,-1-1 0 0 0,0 1 0 0 0,0-1 0 0 0,-1 0 1 0 0,0 0-1 0 0,1 0 0 0 0,-2-1 0 0 0,1 1 0 0 0,0-1 0 0 0,-1 0 1 0 0,0 0-1 0 0,0-4-51 0 0,2 1 90 0 0,1-9-38 0 0,-1 1 1 0 0,0-1 0 0 0,-2 0 0 0 0,0-1 0 0 0,-1 1 0 0 0,0 0-1 0 0,-2-1 1 0 0,0 1 0 0 0,-1 0 0 0 0,-1-1 0 0 0,-1 1 0 0 0,-5-17-54 0 0,-1-40 177 0 0,8 73-163 0 0,1 1-7 0 0,0-1 1 0 0,0 1-1 0 0,0 0 0 0 0,0-1 1 0 0,0 1-1 0 0,0 0 0 0 0,0-1 1 0 0,0 1-1 0 0,0 0 0 0 0,0 0 1 0 0,1-1-1 0 0,-1 1 0 0 0,1 0 1 0 0,-1 0-1 0 0,1-1 0 0 0,-1 1 1 0 0,1 0-1 0 0,0 0 0 0 0,0 0 1 0 0,-1 0-1 0 0,1 0 0 0 0,0 0 1 0 0,0 0-7 0 0,0 0 41 0 0,1 9 20 0 0,59 81 51 0 0,1 44-48 0 0,-19-17 10 0 0,-32-111-1758 0 0,-11-5-6936 0 0</inkml:trace>
  <inkml:trace contextRef="#ctx0" brushRef="#br0" timeOffset="736.36">28912 3257 10448 0 0,'51'210'35'0'0,"7"27"226"0"0,-10 9-261 0 0,-36-159 170 0 0,-4 1 1 0 0,-4 0 0 0 0,-5 58-171 0 0,-2-94 29 0 0,0 29 180 0 0,-3 0 0 0 0,-4 0 0 0 0,-4 2-209 0 0,1-26 532 0 0,-1-1 1 0 0,-23 54-533 0 0,1-51-1268 0 0,34-55-7105 0 0</inkml:trace>
  <inkml:trace contextRef="#ctx0" brushRef="#br0" timeOffset="-44895.427">1252 700 8432 0 0,'-3'-18'701'0'0,"-2"12"-338"0"0,-12 13 311 0 0,15-5-579 0 0,-25 29 185 0 0,12-6-141 0 0,3-1-83 0 0,9-14 82 0 0,-1 15-3 0 0,0 8 85 0 0,1 37 411 0 0,4-36-342 0 0,14 100 464 0 0,-12-90-487 0 0,3 0 0 0 0,2 0 0 0 0,8 25-266 0 0,20 47 448 0 0,-21-82-347 0 0,0-2 26 0 0,-2 1 1 0 0,-1 0 0 0 0,-1 1 0 0 0,0 7-128 0 0,-2 13 238 0 0,-2 0 1 0 0,-2 0 0 0 0,-3 22-239 0 0,-8 96 630 0 0,-1-82-25 0 0,4 1-1 0 0,6 38-604 0 0,12 66 428 0 0,-11-47 35 0 0,-10 133 48 0 0,3-11-159 0 0,17-41-130 0 0,11 78-6 0 0,-1 7-62 0 0,-19-231-87 0 0,4 0 0 0 0,5 4-67 0 0,12 132 88 0 0,8 43 31 0 0,11 142 17 0 0,-2 159 80 0 0,-30-103 87 0 0,-15 96 21 0 0,-25-173-127 0 0,32-153-100 0 0,-3-92-26 0 0,-7 0 0 0 0,-5 0-1 0 0,-12 36-70 0 0,-17 108 126 0 0,24-103-62 0 0,-18 122 20 0 0,16-201-18 0 0,-5 31 10 0 0,5 0 0 0 0,6 3-76 0 0,4-2 32 0 0,0-24 74 0 0,8 82-106 0 0,16 85 54 0 0,-9 232 37 0 0,4-232-19 0 0,2 97 20 0 0,-10-299-77 0 0,5 65 78 0 0,-6 1 0 0 0,-15 131-93 0 0,-24 130 122 0 0,14-5-16 0 0,-14 260 8 0 0,16-349-70 0 0,11-223-28 0 0,5 0 0 0 0,3 20-16 0 0,-7 73 45 0 0,8-141-32 0 0,-2 1 1 0 0,-2 0-1 0 0,0-1 0 0 0,-3 0 1 0 0,-8 28-14 0 0,-17 11 36 0 0,32-68-2935 0 0,0-6-11607 0 0</inkml:trace>
  <inkml:trace contextRef="#ctx0" brushRef="#br0" timeOffset="-43881.34">84 13560 7232 0 0,'0'0'0'0'0,"-3"-2"0"0"0,1 0 0 0 0,0-1-152 0 0,-2 3 0 0 0,1 0 152 0 0,-1 0 0 0 0,4 0-5200 0 0</inkml:trace>
  <inkml:trace contextRef="#ctx0" brushRef="#br0" timeOffset="-42351.699">1 13551 4720 0 0,'0'0'177'0'0,"11"0"790"0"0,61 2 138 0 0,242-39 1475 0 0,128 41 1200 0 0,32-11-2247 0 0,-111 10-873 0 0,-62 1-241 0 0,73-8-134 0 0,-104-3-74 0 0,-45 2-69 0 0,59-6 6 0 0,73-5 28 0 0,-44 10-2 0 0,331-6 34 0 0,-125-7-72 0 0,365-20 117 0 0,-314 10-165 0 0,98-6-28 0 0,234 19-25 0 0,-711 16-31 0 0,640-13 16 0 0,-622 5 1 0 0,30 10-21 0 0,224 1 49 0 0,73-18 42 0 0,60-22 36 0 0,-126 5-22 0 0,-22-4 44 0 0,18-2-33 0 0,159-20 48 0 0,-438 32-145 0 0,661-78 193 0 0,67 39-11 0 0,-338 42-139 0 0,570-13 8 0 0,-446 17-40 0 0,164 7 15 0 0,-30 28 24 0 0,-248-13 71 0 0,-40-5-26 0 0,-277 4-61 0 0,522-2 116 0 0,-332 18-79 0 0,-89-14-24 0 0,78 3-28 0 0,202-28 15 0 0,-224-2-28 0 0,19 1 0 0 0,47-4 5 0 0,-114-9-29 0 0,-151 8-1 0 0,-21-1 2 0 0,-115 13 71 0 0,-89 16 176 0 0,-1 0-2981 0 0,-2-1-9987 0 0</inkml:trace>
  <inkml:trace contextRef="#ctx0" brushRef="#br0" timeOffset="-39826.391">8500 14703 13968 0 0,'0'1'0'0'0,"0"-1"216"0"0,0 11-8 0 0,5 32-208 0 0,5-3 0 0 0,-6-8 232 0 0,-1-5-8 0 0,-2-5-224 0 0,-1-4 0 0 0,-1-4-32 0 0,-2-3 16 0 0,0-3 16 0 0,3-4 0 0 0,0-4-11104 0 0</inkml:trace>
  <inkml:trace contextRef="#ctx0" brushRef="#br0" timeOffset="-39554.394">8279 14403 12552 0 0,'-3'-68'208'0'0,"3"60"-201"0"0,-1 6 7 0 0,1-1 0 0 0,0 1-1 0 0,-1-1 1 0 0,1 1 0 0 0,0 0-1 0 0,1-1 1 0 0,-1 1-1 0 0,0-1 1 0 0,1 1 0 0 0,-1-1-1 0 0,1 1 1 0 0,0 0 0 0 0,-1-1-1 0 0,1 1 1 0 0,0 0 0 0 0,1 0-1 0 0,-1 0 1 0 0,0 0 0 0 0,1 0-1 0 0,-1 0 1 0 0,1 0-1 0 0,-1 0 1 0 0,1 0 0 0 0,0 1-1 0 0,0-1 1 0 0,0 1 0 0 0,2-2-14 0 0,38-14-1482 0 0,-41 16-6844 0 0</inkml:trace>
  <inkml:trace contextRef="#ctx0" brushRef="#br0" timeOffset="-39290.335">8810 14619 12552 0 0,'26'48'-8'0'0,"15"111"380"0"0,-36-137-28 0 0,-5-22-242 0 0,0-4 32 0 0,15-89 575 0 0,12-60 566 0 0,-27 151-1228 0 0,0 0 0 0 0,0 0 0 0 0,1-1 0 0 0,-1 1 0 0 0,1 0 0 0 0,-1 0 0 0 0,1 0 1 0 0,0 0-1 0 0,0 0 0 0 0,0 0 0 0 0,0 0 0 0 0,0 1 0 0 0,0-1 0 0 0,0 0 1 0 0,1 0-1 0 0,-1 1 0 0 0,2-2-47 0 0,12 10 254 0 0,-4 0-194 0 0,0 2-1 0 0,0-1 0 0 0,-1 2 0 0 0,0-1 0 0 0,0 1 0 0 0,-1 1 0 0 0,-1 0 0 0 0,0 0 0 0 0,0 0 0 0 0,-1 1 0 0 0,-1 0 0 0 0,3 6-59 0 0,8 25 151 0 0,-1 0 0 0 0,-2 1 1 0 0,-2 3-152 0 0,-8-34 43 0 0,3-7-639 0 0,-6-6-899 0 0,0 0-9691 0 0</inkml:trace>
  <inkml:trace contextRef="#ctx0" brushRef="#br0" timeOffset="-38898.299">9727 14495 9240 0 0,'-6'8'251'0'0,"6"2"-110"0"0,-1-5-124 0 0,-1 0 1 0 0,1 0-1 0 0,1 1 1 0 0,-1-1-1 0 0,1 0 1 0 0,0 0-1 0 0,0 1 1 0 0,0-1-1 0 0,1 0 1 0 0,-1 0-1 0 0,1 0 1 0 0,1 1-1 0 0,-1-1 1 0 0,1 0 0 0 0,0 0-1 0 0,0-1 1 0 0,3 5-18 0 0,0 5 24 0 0,22 75 134 0 0,-4 1-1 0 0,0 25-157 0 0,-9-48 112 0 0,-5-28 0 0 0,-3 1 1 0 0,0-1-1 0 0,-3 2 1 0 0,-1-1-1 0 0,-2 0 0 0 0,-2 0 1 0 0,-6 33-113 0 0,4-53-1396 0 0,3-16-5584 0 0</inkml:trace>
  <inkml:trace contextRef="#ctx0" brushRef="#br0" timeOffset="-38514.299">9606 14772 8336 0 0,'-63'-117'577'0'0,"58"109"-453"0"0,0 0 0 0 0,0 0 0 0 0,1-1 0 0 0,0 0-1 0 0,1 0 1 0 0,0 0 0 0 0,0 0 0 0 0,1-1 0 0 0,0 1 0 0 0,1-1 0 0 0,0 1 0 0 0,1-8-124 0 0,0 12 15 0 0,0 1 1 0 0,0 0 0 0 0,1 0 0 0 0,-1-1 0 0 0,1 1-1 0 0,0 0 1 0 0,1 0 0 0 0,-1 0 0 0 0,1 0 0 0 0,-1 0-1 0 0,1 0 1 0 0,0 1 0 0 0,1-1 0 0 0,-1 1 0 0 0,1-1-1 0 0,-1 1 1 0 0,1 0 0 0 0,0 0 0 0 0,0 0 0 0 0,2-1-16 0 0,5-5 80 0 0,1 0-1 0 0,-1 0 1 0 0,2 1 0 0 0,-1 1 0 0 0,1 0 0 0 0,0 0 0 0 0,1 1-1 0 0,0 1 1 0 0,0 0 0 0 0,0 1 0 0 0,0 0 0 0 0,1 1 0 0 0,-1 1 0 0 0,1 0-1 0 0,0 1 1 0 0,-1 0 0 0 0,1 1 0 0 0,10 1-80 0 0,-17 0 49 0 0,-1-1 0 0 0,1 1 0 0 0,-1 1 0 0 0,1-1 0 0 0,-1 1 0 0 0,1 0 0 0 0,-1 1 0 0 0,0 0 0 0 0,0-1 0 0 0,0 2 0 0 0,0-1 0 0 0,-1 1 0 0 0,0 0 0 0 0,1 0 0 0 0,-1 0 0 0 0,0 1 0 0 0,-1 0 0 0 0,1 0 0 0 0,1 3-49 0 0,3 2 93 0 0,-1 0 0 0 0,0 0 1 0 0,0 1-1 0 0,-1 1 1 0 0,-1-1-1 0 0,0 1 0 0 0,0 0 1 0 0,-1 1-1 0 0,-1-1 1 0 0,0 1-1 0 0,0 0 1 0 0,-1 0-1 0 0,-1 0 0 0 0,-1 0 1 0 0,1 0-1 0 0,-2 1 1 0 0,0 8-94 0 0,-2-14 49 0 0,1-1 0 0 0,-1 1 0 0 0,0-1 0 0 0,0 0 0 0 0,-1 0 0 0 0,0 0 0 0 0,-1 0 0 0 0,1-1 1 0 0,-1 1-1 0 0,0-1 0 0 0,-1 0 0 0 0,0 0 0 0 0,0 0 0 0 0,0-1 0 0 0,0 0 0 0 0,-1 0 0 0 0,0 0 1 0 0,0-1-1 0 0,0 1 0 0 0,-1-1 0 0 0,1-1 0 0 0,-1 0 0 0 0,0 0 0 0 0,0 0-49 0 0,-109 8 375 0 0,111-11-364 0 0,0 0 0 0 0,0 0 0 0 0,0-1 1 0 0,0 0-1 0 0,0 0 0 0 0,0 0 0 0 0,1-1 0 0 0,-1 0 0 0 0,0 0 1 0 0,1 0-1 0 0,-1 0 0 0 0,1-1 0 0 0,0 1 0 0 0,0-1 1 0 0,0 0-1 0 0,0-1 0 0 0,0 1 0 0 0,1-1 0 0 0,-1 1 0 0 0,1-1 1 0 0,0 0-1 0 0,0 0 0 0 0,1-1 0 0 0,-1 1 0 0 0,1 0 1 0 0,-1-3-13 0 0,-4-56-1941 0 0,6 60-8471 0 0</inkml:trace>
  <inkml:trace contextRef="#ctx0" brushRef="#br0" timeOffset="-38146.148">10159 14262 10344 0 0,'3'6'-2'0'0,"-1"0"0"0"0,0 0 1 0 0,-1 0-1 0 0,1 0 0 0 0,-1 0 1 0 0,0 0-1 0 0,-1 0 1 0 0,0 1-1 0 0,0-1 0 0 0,0 0 1 0 0,-1 3 1 0 0,1-5-5 0 0,-18 146-52 0 0,18-144 64 0 0,-1 1 1 0 0,1 0 0 0 0,0 0 0 0 0,1 0-1 0 0,0-1 1 0 0,0 1 0 0 0,0 0-1 0 0,1-1 1 0 0,0 1 0 0 0,0-1 0 0 0,1 1-1 0 0,0-1 1 0 0,0 0 0 0 0,0 0-1 0 0,1 0 1 0 0,-1-1 0 0 0,2 1 0 0 0,-1-1-1 0 0,3 2-7 0 0,-3-2 31 0 0,1-1 0 0 0,0-1 0 0 0,0 1 0 0 0,1-1 0 0 0,-1 1 0 0 0,0-1 1 0 0,1-1-1 0 0,0 1 0 0 0,0-1 0 0 0,0 0 0 0 0,0-1 0 0 0,0 1 0 0 0,0-1 0 0 0,0 0 0 0 0,1-1 0 0 0,-1 1 0 0 0,0-1 0 0 0,0-1 0 0 0,1 1 0 0 0,-1-1 0 0 0,0 0 0 0 0,0 0 0 0 0,0-1 0 0 0,0 0 0 0 0,0 0 0 0 0,5-2-31 0 0,-1-2 75 0 0,-1 0 0 0 0,0 0 0 0 0,0-1-1 0 0,0 0 1 0 0,-1-1 0 0 0,0 1 0 0 0,0-2 0 0 0,-1 1 0 0 0,0-1 0 0 0,0 0-1 0 0,-1-1 1 0 0,0 1 0 0 0,-1-1 0 0 0,0 0 0 0 0,-1-1 0 0 0,0 1 0 0 0,0-1-1 0 0,-1 0 1 0 0,-1 0 0 0 0,0 0 0 0 0,0 0 0 0 0,-1 0 0 0 0,-1 0 0 0 0,1 0-1 0 0,-2-1 1 0 0,0 1 0 0 0,0 0 0 0 0,-2-4-75 0 0,0-4 174 0 0,-1 1 1 0 0,-1 0-1 0 0,-1-1 1 0 0,0 2-1 0 0,-2-1 1 0 0,-7-13-175 0 0,15 30 14 0 0,0 0 0 0 0,0 0 1 0 0,0 1-1 0 0,-1-1 1 0 0,1 0-1 0 0,0 1 1 0 0,0-1-1 0 0,-1 0 0 0 0,1 0 1 0 0,0 1-1 0 0,-1-1 1 0 0,1 0-1 0 0,-1 1 1 0 0,1-1-1 0 0,-1 1 0 0 0,1-1 1 0 0,-1 1-1 0 0,1-1 1 0 0,-1 1-1 0 0,1-1 1 0 0,-1 1-1 0 0,0-1 1 0 0,1 1-1 0 0,-1 0 0 0 0,0-1 1 0 0,0 1-1 0 0,1 0 1 0 0,-1 0-1 0 0,0 0 1 0 0,1-1-1 0 0,-1 1 0 0 0,0 0 1 0 0,0 0-1 0 0,0 0 1 0 0,1 0-1 0 0,-1 0 1 0 0,0 0-1 0 0,0 0 0 0 0,1 1 1 0 0,-1-1-1 0 0,0 0 1 0 0,1 0-1 0 0,-1 0 1 0 0,0 1-1 0 0,0-1 0 0 0,1 1 1 0 0,-1-1-1 0 0,0 0 1 0 0,1 1-1 0 0,-1-1 1 0 0,1 1-1 0 0,-1-1 1 0 0,1 1-1 0 0,-1-1 0 0 0,1 1 1 0 0,-1 0-1 0 0,1-1 1 0 0,-1 1-1 0 0,1 0 1 0 0,0-1-1 0 0,-1 1 0 0 0,1 0 1 0 0,0 0-15 0 0,-1 8 31 0 0,0 0 1 0 0,0 0-1 0 0,1 0 1 0 0,1 1-1 0 0,-1-1 1 0 0,1 0-1 0 0,1 0 0 0 0,0 0-31 0 0,0 4 40 0 0,3 6-12 0 0,1 1 1 0 0,0-1 0 0 0,2 0 0 0 0,0 0 0 0 0,1-1-1 0 0,0 0 1 0 0,2-1 0 0 0,0 0 0 0 0,1-1 0 0 0,13 14-29 0 0,-20-24-60 0 0,0 1 0 0 0,1-1 0 0 0,0-1 0 0 0,0 1 1 0 0,0-1-1 0 0,1 0 0 0 0,0 0 0 0 0,0-1 1 0 0,0 0-1 0 0,0 0 0 0 0,1-1 0 0 0,0 0 0 0 0,-1 0 1 0 0,1-1-1 0 0,0 0 0 0 0,0 0 0 0 0,1-1 1 0 0,-1 0-1 0 0,0 0 0 0 0,0-1 0 0 0,0 0 0 0 0,1 0 1 0 0,-1-1-1 0 0,0 0 0 0 0,0-1 0 0 0,0 0 1 0 0,0 0-1 0 0,0 0 0 0 0,0-1 0 0 0,0-1 60 0 0,-5 2-10046 0 0</inkml:trace>
  <inkml:trace contextRef="#ctx0" brushRef="#br0" timeOffset="-37954.188">10814 13919 10544 0 0,'3'2'56'0'0,"0"0"1"0"0,0 0 0 0 0,0 0 0 0 0,0 0-1 0 0,0 0 1 0 0,0 0 0 0 0,0 1 0 0 0,-1 0-1 0 0,1-1 1 0 0,-1 1 0 0 0,0 0-1 0 0,0 0 1 0 0,0 0 0 0 0,0 0 0 0 0,0 1-1 0 0,-1-1 1 0 0,0 0 0 0 0,1 1 0 0 0,-1-1-1 0 0,0 4-56 0 0,18 51 369 0 0,-2 2-1 0 0,-3 1 0 0 0,-3-1 1 0 0,0 25-369 0 0,0-13 81 0 0,-3-29 71 0 0,-3 1-1 0 0,-1 0 1 0 0,-3 6-152 0 0,2 103-1271 0 0,-3-152-7602 0 0</inkml:trace>
  <inkml:trace contextRef="#ctx0" brushRef="#br0" timeOffset="-37754.189">11275 14032 12864 0 0,'-1'0'29'0'0,"-31"7"346"0"0,-11 2 10 0 0,0-2 1 0 0,0-2 0 0 0,-40 0-386 0 0,-187-14 1056 0 0,-68-33-553 0 0,158 12-303 0 0,107 12-2226 0 0,59 14-8100 0 0</inkml:trace>
  <inkml:trace contextRef="#ctx0" brushRef="#br0" timeOffset="-34066.186">12682 14224 10848 0 0,'0'0'272'0'0,"-7"-8"-46"0"0,3 4-191 0 0,0 0 14 0 0,1 1-1 0 0,-1-1 0 0 0,0 1 1 0 0,0 0-1 0 0,0 0 0 0 0,0 0 1 0 0,-1 1-1 0 0,1-1 0 0 0,-1 1 1 0 0,1 0-1 0 0,-3 0-48 0 0,-13-2 126 0 0,0 1 0 0 0,0 1-1 0 0,0 1 1 0 0,0 0 0 0 0,0 2 0 0 0,0 0 0 0 0,0 2-1 0 0,0 0 1 0 0,0 1 0 0 0,1 1 0 0 0,-1 0 0 0 0,1 2-1 0 0,1 0 1 0 0,-7 4-126 0 0,16-7 25 0 0,1-1 0 0 0,-1 1-1 0 0,1 0 1 0 0,0 0 0 0 0,0 1 0 0 0,1 0-1 0 0,-1 1 1 0 0,1 0 0 0 0,0 0 0 0 0,1 0-1 0 0,-6 7-24 0 0,-21 48 119 0 0,32-60-116 0 0,1 0 1 0 0,0 0-1 0 0,0 1 1 0 0,0-1-1 0 0,0 0 1 0 0,0 1-1 0 0,0-1 1 0 0,1 0-1 0 0,-1 0 1 0 0,0 1-1 0 0,1-1 1 0 0,-1 0-1 0 0,1 0 1 0 0,-1 0-1 0 0,1 1 1 0 0,-1-1-1 0 0,1 0 1 0 0,0 0-1 0 0,0 0 1 0 0,-1 0-1 0 0,1 0 1 0 0,0 0-1 0 0,0 0 1 0 0,0-1-1 0 0,0 1 1 0 0,0 0-1 0 0,0 0 1 0 0,0-1-1 0 0,1 1 1 0 0,-1-1-1 0 0,0 1 1 0 0,0-1-1 0 0,0 1 1 0 0,1-1-1 0 0,-1 0 1 0 0,0 0-1 0 0,1 1-3 0 0,156 4 78 0 0,3-39-8 0 0,-66 25 66 0 0,-93 8-125 0 0,0 0-1 0 0,1 1 1 0 0,-1-1-1 0 0,1 1 0 0 0,-1-1 1 0 0,1 1-1 0 0,0 0 1 0 0,-1 0-1 0 0,1 0 1 0 0,-1 1-1 0 0,1-1 1 0 0,-1 0-1 0 0,1 1 1 0 0,-1 0-1 0 0,1-1 0 0 0,-1 1 1 0 0,1 0-1 0 0,-1 0 1 0 0,0 1-1 0 0,0-1 1 0 0,1 0-1 0 0,-1 1 1 0 0,0-1-1 0 0,0 1 0 0 0,0 0 1 0 0,-1-1-1 0 0,1 1 1 0 0,0 0-1 0 0,-1 0 1 0 0,1 1-1 0 0,0-1-10 0 0,-1 3 25 0 0,0-1 0 0 0,-1 1-1 0 0,1-1 1 0 0,-1 1 0 0 0,0 0-1 0 0,0-1 1 0 0,0 1 0 0 0,-1 0 0 0 0,0-1-1 0 0,1 1 1 0 0,-2-1 0 0 0,1 1-1 0 0,0-1 1 0 0,-1 0 0 0 0,0 1 0 0 0,0-1-1 0 0,0 0 1 0 0,-1 0 0 0 0,1 0-1 0 0,-1-1 1 0 0,-3 4-25 0 0,-1 2 30 0 0,-1-1-1 0 0,-1 0 1 0 0,1-1-1 0 0,-1 1 0 0 0,-1-2 1 0 0,1 1-1 0 0,-1-1 1 0 0,-4 1-30 0 0,-8 4-142 0 0,0-1 0 0 0,-1-1-1 0 0,0-1 1 0 0,0-1 0 0 0,-1 0 0 0 0,0-2 0 0 0,0-1 0 0 0,-18 0 142 0 0,43-4-10300 0 0</inkml:trace>
  <inkml:trace contextRef="#ctx0" brushRef="#br0" timeOffset="-33865.667">12903 14410 10952 0 0,'0'0'0'0'0,"1"8"0"0"0,6 8 0 0 0,0 9 120 0 0,0 8 16 0 0,0 0-136 0 0,-3-1 0 0 0,0-6 168 0 0,2-1 8 0 0,-2-4-176 0 0,0-1 0 0 0,0 0-8 0 0,-1-3 8 0 0,-3-5 0 0 0,0-7 0 0 0,0-5-8664 0 0</inkml:trace>
  <inkml:trace contextRef="#ctx0" brushRef="#br0" timeOffset="-33687.159">12851 13965 11152 0 0,'0'0'0'0'0,"0"0"0"0"0,0 0 0 0 0,0 0-96 0 0,0 0 8 0 0,0 0 88 0 0,0 0 0 0 0,0 0-8232 0 0</inkml:trace>
  <inkml:trace contextRef="#ctx0" brushRef="#br0" timeOffset="-32969.958">13224 14363 11152 0 0,'0'0'64'0'0,"3"-7"152"0"0,33-22 638 0 0,26-29-276 0 0,-39 37-98 0 0,-26 40 416 0 0,-8 17-695 0 0,-2-1 1 0 0,-2-1 0 0 0,-1 0 0 0 0,-2-1 0 0 0,-2 2-202 0 0,-14 32 344 0 0,24-29 247 0 0,31-34-352 0 0,68 2 212 0 0,6-5 586 0 0,-89-1-943 0 0,0-1 0 0 0,-1-1-1 0 0,1 1 1 0 0,0-1-1 0 0,-1 0 1 0 0,1 0 0 0 0,-1-1-1 0 0,0 1 1 0 0,0-1-1 0 0,1-1-93 0 0,75-68 618 0 0,-2 24-364 0 0,-47 29-202 0 0,-21 13-32 0 0,1 0 0 0 0,-2-1 1 0 0,1 0-1 0 0,-1 0 0 0 0,0-1 0 0 0,0-1 0 0 0,-1 0 1 0 0,0 0-1 0 0,1-3-20 0 0,4-24 94 0 0,-14 36-92 0 0,0-1 0 0 0,-1 0 0 0 0,1 1-1 0 0,-1-1 1 0 0,0 1 0 0 0,1-1-1 0 0,-1 1 1 0 0,1-1 0 0 0,-1 1 0 0 0,0-1-1 0 0,0 1 1 0 0,1-1 0 0 0,-1 1-1 0 0,0 0 1 0 0,0-1 0 0 0,1 1 0 0 0,-1 0-1 0 0,0 0 1 0 0,0 0 0 0 0,0 0-1 0 0,1 0 1 0 0,-1-1 0 0 0,0 2 0 0 0,0-1-1 0 0,0 0 1 0 0,1 0 0 0 0,-1 0 0 0 0,0 0-1 0 0,0 0 1 0 0,0 1 0 0 0,1-1-1 0 0,-1 0 1 0 0,0 0 0 0 0,0 1 0 0 0,1-1-1 0 0,-1 1 1 0 0,0-1 0 0 0,0 1-2 0 0,1-1 0 0 0,-15 5 8 0 0,0 2 0 0 0,0-1 1 0 0,0 2-1 0 0,1 0 0 0 0,0 0 1 0 0,-6 6-9 0 0,16-11 1 0 0,1-1 0 0 0,-1 1 0 0 0,1 0 0 0 0,0 0 1 0 0,0 0-1 0 0,0 0 0 0 0,1 1 0 0 0,-1-1 0 0 0,1 1 1 0 0,-1 0-1 0 0,1 0 0 0 0,0-1 0 0 0,1 1 1 0 0,-1 1-1 0 0,1-1 0 0 0,0 0 0 0 0,0 0 0 0 0,0 0 1 0 0,0 1-1 0 0,1-1 0 0 0,0 0 0 0 0,0 1 0 0 0,0-1 1 0 0,0 0-1 0 0,1 1 0 0 0,0 1-1 0 0,2 0 3 0 0,0 0 0 0 0,0-1-1 0 0,1 1 1 0 0,0-1 0 0 0,0 0 0 0 0,1 0-1 0 0,-1 0 1 0 0,1-1 0 0 0,0 1 0 0 0,0-1-1 0 0,0-1 1 0 0,1 1 0 0 0,0-1 0 0 0,1 1-3 0 0,3 3 4 0 0,1-1-1 0 0,0 0 1 0 0,1-1 0 0 0,0 0 0 0 0,-1 0 0 0 0,1-2-1 0 0,1 1 1 0 0,-1-1 0 0 0,0-1 0 0 0,1-1 0 0 0,-1 1 0 0 0,1-2-1 0 0,0 0 1 0 0,-1 0 0 0 0,1-1 0 0 0,-1-1 0 0 0,1 0 0 0 0,-1-1-1 0 0,0 0 1 0 0,0-1 0 0 0,0 0 0 0 0,0-1 0 0 0,8-5-4 0 0,96-72 118 0 0,-84 50-2667 0 0,-29 29-10237 0 0</inkml:trace>
  <inkml:trace contextRef="#ctx0" brushRef="#br0" timeOffset="-15460.197">1449 12145 9144 0 0,'7'-13'377'0'0,"-5"7"-225"0"0,8-7 39 0 0,18-27 87 0 0,-11 9-183 0 0,10-11-12 0 0,-5 12-30 0 0,35-41 56 0 0,3 3 1 0 0,66-58-110 0 0,97-122 358 0 0,-86 112-100 0 0,14 13 106 0 0,47-16 250 0 0,18-2-288 0 0,-169 112-239 0 0,19-13 33 0 0,1 3 0 0 0,1 3 1 0 0,64-23-121 0 0,3 9 73 0 0,319-108 204 0 0,-221 66-169 0 0,-24 7 24 0 0,249-58 214 0 0,-354 113-121 0 0,1 5 0 0 0,26 0-225 0 0,245-24 422 0 0,233 13 228 0 0,-118 51-292 0 0,-63-8-117 0 0,-161 2 86 0 0,28-13-327 0 0,16-1 135 0 0,112-3 97 0 0,95-10 131 0 0,-204-12-156 0 0,-246 21-177 0 0,456-40 258 0 0,-147 2-161 0 0,-118 0 113 0 0,72-30-240 0 0,-303 70 1 0 0,158-34 40 0 0,-86 21 34 0 0,-1-4 0 0 0,94-37-75 0 0,70-35 92 0 0,-119 44-28 0 0,23-17-64 0 0,60-42 68 0 0,-132 58-16 0 0,-3-3-1 0 0,55-46-51 0 0,61-38 137 0 0,128-78 124 0 0,-126 41-109 0 0,-164 136-122 0 0,68-56 135 0 0,62-38-165 0 0,-13 10 180 0 0,3-16-180 0 0,121-94 112 0 0,-40 32-55 0 0,7-28-3 0 0,-168 154-34 0 0,4 3-1 0 0,3 5 1 0 0,28-13-20 0 0,-118 81 1 0 0,93-66 5 0 0,8-5 21 0 0,113-59-27 0 0,1 25 13 0 0,4 9-1 0 0,170-45-12 0 0,-295 110 0 0 0,423-123 0 0 0,-161 76-14 0 0,-69 53-20 0 0,-28 9-14 0 0,112 15-37 0 0,83 9 1 0 0,-306-1 60 0 0,328 24-63 0 0,-398-22 84 0 0,93 12-40 0 0,44 15 43 0 0,164 41-24 0 0,67-17-2 0 0,-351-40 18 0 0,333 29-30 0 0,-7 8 22 0 0,-216-26 6 0 0,289 29-22 0 0,-127-44-40 0 0,195-22 72 0 0,-320-6-16 0 0,-1-11 0 0 0,165-40 16 0 0,-339 49 0 0 0,78-14-6 0 0,-1-7 1 0 0,-3-6-1 0 0,37-20 6 0 0,27-33-7 0 0,108-69 7 0 0,-269 139 0 0 0,-3 2 0 0 0,-1-2 0 0 0,-1-2 0 0 0,20-18 0 0 0,126-127 0 0 0,-128 113 0 0 0,-2-2 0 0 0,-2-3 0 0 0,19-32 0 0 0,-54 67 1 0 0,-1-2 0 0 0,-1 0-1 0 0,-2-1 1 0 0,-1-1-1 0 0,-1-1 1 0 0,-2 0 0 0 0,-2-1-1 0 0,-1 0 1 0 0,-1 0-1 0 0,-2-1 1 0 0,-1-11-1 0 0,2-36 11 0 0,-1 16 55 0 0,-2-1 1 0 0,-5-23-67 0 0,-1 53-200 0 0,-7-88 671 0 0,-9 46-2967 0 0,17 78-9637 0 0</inkml:trace>
  <inkml:trace contextRef="#ctx0" brushRef="#br1" timeOffset="-4655.615">1284 13437 3712 0 0,'41'0'-279'0'0,"-14"0"270"0"0,-4 0 2 0 0,8-1-1 0 0,-8-7 7 0 0,3-1 1 0 0,1 5 0 0 0,6 0 0 0 0,2-6 0 0 0,2-1 1 0 0,1 2 5 0 0,200-44 22 0 0,-8 1 17 0 0,-50 5-21 0 0,-60 20 0 0 0,62-4 8 0 0,-133 21 97 0 0,-1-1 0 0 0,0-3 0 0 0,39-17-129 0 0,168-42 709 0 0,-83 20-256 0 0,-136 45-424 0 0,43-9 305 0 0,75-27-334 0 0,-121 33 91 0 0,0 1 0 0 0,1 2 0 0 0,25-3-91 0 0,334-55 923 0 0,-141 18-503 0 0,71 2 318 0 0,157-7 172 0 0,105-11-80 0 0,-346 35-692 0 0,270-41 230 0 0,215-43-24 0 0,-289 52-143 0 0,14-13 14 0 0,-65 14-59 0 0,86-21 108 0 0,-58 3-132 0 0,322-67 72 0 0,-150 31 128 0 0,-158 52 74 0 0,-144 26-188 0 0,174-43 144 0 0,4-6 77 0 0,-158 23-209 0 0,153-37 100 0 0,-137 31 69 0 0,11 11-399 0 0,-302 53 5 0 0,461-97 351 0 0,91-15 115 0 0,-78 17-117 0 0,100-46 241 0 0,-293 71 6 0 0,178-15-601 0 0,9-12 275 0 0,-324 64-190 0 0,502-115 176 0 0,-212 39-57 0 0,-325 75-74 0 0,100-15-130 0 0,214-32 149 0 0,576-161 55 0 0,-442 97-128 0 0,-115 23 13 0 0,113 6 63 0 0,-83 17-44 0 0,-156 44-56 0 0,70-25 30 0 0,-269 54-16 0 0,35-18-66 0 0,-68 20 44 0 0,1 5-1 0 0,36 0-43 0 0,201-37 300 0 0,83-17 137 0 0,-129 12-190 0 0,-249 52-143 0 0,-2-2-1 0 0,0-3 1 0 0,22-12-104 0 0,119-48 467 0 0,28 0-467 0 0,-108 38 59 0 0,113-35 123 0 0,-198 68-179 0 0,47-10 89 0 0,-1-4-1 0 0,14-8-91 0 0,145-58 242 0 0,-128 46-69 0 0,-86 35-20 0 0,-15 3-2830 0 0,-4 3-10749 0 0</inkml:trace>
  <inkml:trace contextRef="#ctx0" brushRef="#br0" timeOffset="-645.698">27271 3790 4512 0 0,'-9'-12'425'0'0,"-8"-11"-209"0"0,-1 1 0 0 0,0 2 0 0 0,-2 0 0 0 0,0 0 0 0 0,-2 2 0 0 0,0 1 0 0 0,-1 0 0 0 0,-9-3-216 0 0,-203-107 1013 0 0,228 123-961 0 0,1 1-1 0 0,-1 0 1 0 0,0 0-1 0 0,0 0 1 0 0,0 1 0 0 0,0 0-1 0 0,-1 1 1 0 0,1 0-1 0 0,0 0 1 0 0,-1 0-1 0 0,-6 1-51 0 0,13 0 21 0 0,0 1 0 0 0,-1-1 0 0 0,1 1 0 0 0,0-1 0 0 0,0 1 0 0 0,-1 0 1 0 0,1-1-1 0 0,0 1 0 0 0,0 0 0 0 0,0 0 0 0 0,0 0 0 0 0,0 0 0 0 0,0 0 0 0 0,0 0 0 0 0,0 0 0 0 0,0 0 0 0 0,1 0 0 0 0,-1 0 0 0 0,0 0 0 0 0,1 1 1 0 0,-1-1-1 0 0,1 0 0 0 0,-1 1 0 0 0,1-1 0 0 0,0 0 0 0 0,-1 1 0 0 0,1-1 0 0 0,0 0 0 0 0,0 1 0 0 0,0-1 0 0 0,0 0 0 0 0,0 1 0 0 0,0-1 0 0 0,1 1-21 0 0,9 48 364 0 0,8-6-121 0 0,2-2 0 0 0,2 0 0 0 0,5 5-243 0 0,-22-39-25 0 0,32 54 454 0 0,-14-25-143 0 0,-1 2 1 0 0,-2 1-1 0 0,-1 2-286 0 0,75 194 1555 0 0,-84-214-1453 0 0,-1 0 1 0 0,-1 1 0 0 0,-1 1 0 0 0,-2-1-1 0 0,0 1 1 0 0,-1 0 0 0 0,-1 0-1 0 0,-2 0 1 0 0,0 0 0 0 0,-1 0 0 0 0,-2 1-1 0 0,-1-1 1 0 0,0 0 0 0 0,-2-1 0 0 0,0 1-1 0 0,-2-1 1 0 0,-1 0 0 0 0,-1 0-1 0 0,0-1 1 0 0,-2 0 0 0 0,-9 13-103 0 0,16-28-44 0 0,0 0 0 0 0,-1-1 1 0 0,1 1-1 0 0,-2-1 0 0 0,1 0 0 0 0,0-1 1 0 0,-1 1-1 0 0,0-1 0 0 0,-1 0 0 0 0,1-1 1 0 0,-1 1-1 0 0,0-1 0 0 0,0 0 0 0 0,0-1 1 0 0,0 0-1 0 0,-1 0 0 0 0,1-1 0 0 0,-1 0 1 0 0,0 0-1 0 0,0-1 0 0 0,-1 1 44 0 0,8-2-10086 0 0</inkml:trace>
  <inkml:trace contextRef="#ctx0" brushRef="#br0" timeOffset="-392.027">27247 4104 10344 0 0,'-6'-9'0'0'0,"-82"0"-52"0"0,-44 3 88 0 0,0 6 1 0 0,-86 12-37 0 0,207-10-13 0 0,-15 2 89 0 0,0-1 0 0 0,0-1 0 0 0,0-1 1 0 0,0-1-1 0 0,0-2 0 0 0,0 0 1 0 0,0-2-1 0 0,0-1 0 0 0,-21-7-76 0 0,-4-7-1225 0 0,49 18-5788 0 0</inkml:trace>
  <inkml:trace contextRef="#ctx0" brushRef="#br1" timeOffset="3915.549">27206 7778 7432 0 0,'0'0'368'0'0,"0"0"45"0"0,0 0 183 0 0,0 0 17 0 0,0 0-129 0 0,0 0-61 0 0,0 0-151 0 0,1 5-73 0 0,90 280 505 0 0,-48-121-183 0 0,-34-69 870 0 0,12-78-151 0 0,-10-35-760 0 0,117-222 320 0 0,-110 207-607 0 0,-10 15-132 0 0,2 1 0 0 0,0 0 0 0 0,1 1 0 0 0,0 0 0 0 0,1 1 0 0 0,7-6-61 0 0,-3 5 116 0 0,0 0-1 0 0,2 2 0 0 0,0 0 0 0 0,0 1 0 0 0,18-9-115 0 0,-27 19 38 0 0,1 0 0 0 0,0 1 0 0 0,0 0 0 0 0,0 1-1 0 0,0 0 1 0 0,0 0 0 0 0,0 1 0 0 0,1 1-1 0 0,-1 0 1 0 0,0 0 0 0 0,0 1 0 0 0,0 0 0 0 0,-1 1-1 0 0,1 0 1 0 0,6 3-38 0 0,-4-1 32 0 0,-1 1 0 0 0,0 1 0 0 0,0-1-1 0 0,-1 2 1 0 0,0-1 0 0 0,0 2 0 0 0,-1-1 0 0 0,0 1 0 0 0,-1 0-1 0 0,0 1 1 0 0,0 0 0 0 0,-1 1 0 0 0,0-1 0 0 0,-1 1 0 0 0,0 1-1 0 0,2 6-31 0 0,4 9 61 0 0,-2 0 0 0 0,-1 1-1 0 0,-1 0 1 0 0,1 10-61 0 0,23 210 307 0 0,-29-232-270 0 0,-1-8-25 0 0,0 1 0 0 0,-1-1 0 0 0,0 0 1 0 0,0 1-1 0 0,-1-1 0 0 0,0 0 0 0 0,0 1 0 0 0,-2 7-12 0 0,0 13 142 0 0,1-34 116 0 0,0 0-2831 0 0,1 4-9333 0 0</inkml:trace>
  <inkml:trace contextRef="#ctx0" brushRef="#br2" timeOffset="18172.217">1375 13484 992 0 0,'18'0'5465'0'0,"-20"-13"-4024"0"0,1 10-1252 0 0,13-12 1321 0 0,9 3-850 0 0,8-5-107 0 0,-10 6-235 0 0,0 3-92 0 0,14-12 116 0 0,-3 2-96 0 0,9-6 125 0 0,-13 12-99 0 0,6-7 95 0 0,-8 2-107 0 0,82-60 400 0 0,20-12 141 0 0,43-34-88 0 0,-56 51-386 0 0,10 12-19 0 0,46-9 53 0 0,22-7-86 0 0,-71 31-137 0 0,39-16-8 0 0,24-28-8 0 0,15-22-28 0 0,-76 62-29 0 0,-62 26-3 0 0,-1-2-1 0 0,46-29-61 0 0,136-82 282 0 0,11-6 154 0 0,-92 5-170 0 0,-58 73 5 0 0,3 5 0 0 0,82-33-271 0 0,-156 77 28 0 0,138-77 202 0 0,153-119 203 0 0,-144 99-30 0 0,134-59-403 0 0,-235 133 53 0 0,25-13 95 0 0,66-45-148 0 0,-20 6 191 0 0,129-57-191 0 0,-34 42 110 0 0,-206 91-106 0 0,71-25 74 0 0,68-37-78 0 0,-19-9 82 0 0,27-25-82 0 0,72-27 70 0 0,-81 44-28 0 0,39-12 16 0 0,-80 22-20 0 0,40-40 15 0 0,-117 79-25 0 0,3 2-1 0 0,19-8-27 0 0,157-86 84 0 0,131-89 63 0 0,-156 65-62 0 0,-48 66 13 0 0,12 16 44 0 0,-44 16-53 0 0,-3-6-1 0 0,-3-4 1 0 0,10-16-89 0 0,-131 86 1 0 0,43-30 15 0 0,1 3 0 0 0,36-16-16 0 0,209-107 109 0 0,-228 125-85 0 0,60-33 24 0 0,38-23-14 0 0,80-47 12 0 0,0-10-6 0 0,-97 61 0 0 0,72-31-6 0 0,31-26 3 0 0,-88 28-29 0 0,-78 53-3 0 0,2 3-1 0 0,23-7-4 0 0,-44 27 4 0 0,-1-3 0 0 0,24-19-4 0 0,62-37 0 0 0,272-168 0 0 0,-177 139 0 0 0,-104 56 0 0 0,144-70 10 0 0,82-43 7 0 0,-115 52 4 0 0,-22 33-11 0 0,-160 65-2 0 0,199-88 16 0 0,14-35 28 0 0,-78 41-40 0 0,-77 36 12 0 0,-125 72-24 0 0,148-68 45 0 0,74-51-45 0 0,-72 29 17 0 0,189-123 37 0 0,-182 111-37 0 0,108-40 6 0 0,-173 97-6 0 0,-86 42-16 0 0,47-22 2 0 0,-1-2-1 0 0,-1-2 1 0 0,0-4-3 0 0,79-51 10 0 0,52-29 3 0 0,138-79-4 0 0,1 8-9 0 0,-57 13 0 0 0,-195 129 8 0 0,2 2 0 0 0,12-1-8 0 0,136-67 8 0 0,-20-13-8 0 0,124-105 0 0 0,89-27 0 0 0,86-106 0 0 0,-211 188 0 0 0,-49 33 0 0 0,-65 21 0 0 0,-132 85 0 0 0,1 2 0 0 0,2 3 0 0 0,25-12 0 0 0,183-89 0 0 0,-134 59-8 0 0,92-60-8 0 0,62-54 8 0 0,-63 54 8 0 0,38-7 0 0 0,-197 108 0 0 0,0-2 0 0 0,-3-2 0 0 0,4-6 0 0 0,122-124 0 0 0,-118 113-6 0 0,3 3 0 0 0,22-10 6 0 0,-16 9-12 0 0,20-14-2 0 0,-84 60 13 0 0,51-35-6 0 0,-2-3-1 0 0,-1-1 1 0 0,10-16 7 0 0,-2 2-11 0 0,3 3 7 0 0,1 2 0 0 0,31-15 4 0 0,133-80 0 0 0,-47 24 0 0 0,-116 83-7 0 0,1 3 0 0 0,18-4 7 0 0,24 3-10 0 0,-78 32 636 0 0,-11 3-3666 0 0,-16 1 2626 0 0,-1 0-13645 0 0</inkml:trace>
  <inkml:trace contextRef="#ctx0" brushRef="#br2" timeOffset="20301.324">25161 125 9144 0 0,'0'-2'10'0'0,"0"1"4"0"0,0 1 0 0 0,0 0 0 0 0,-1 0 0 0 0,1 0 0 0 0,0-1 0 0 0,0 1 0 0 0,0 0 0 0 0,0 0 0 0 0,0 0 0 0 0,0-1 0 0 0,-1 1 0 0 0,1 0-1 0 0,0 0 1 0 0,0-1 0 0 0,0 1 0 0 0,0 0 0 0 0,0 0 0 0 0,0-1 0 0 0,0 1 0 0 0,0 0 0 0 0,0 0 0 0 0,0-1 0 0 0,0 1 0 0 0,0 0 0 0 0,0 0 0 0 0,0-1 0 0 0,1 1 0 0 0,-1 0 0 0 0,0 0 0 0 0,0-1 0 0 0,0 1 0 0 0,0 0 0 0 0,0 0 0 0 0,0 0 0 0 0,1-1 0 0 0,-1 1 0 0 0,0 0 0 0 0,0 0 0 0 0,0 0 0 0 0,1 0-1 0 0,-1 0 1 0 0,0-1 0 0 0,0 1 0 0 0,0 0 0 0 0,1 0 0 0 0,-1 0 0 0 0,0 0 0 0 0,0 0 0 0 0,1 0 0 0 0,-1 0 0 0 0,0 0 0 0 0,0 0 0 0 0,1 0 0 0 0,-1 0 0 0 0,0 0 0 0 0,0 0 0 0 0,1 0 0 0 0,-1 0 0 0 0,0 0 0 0 0,0 0 0 0 0,1 0 0 0 0,-1 0 0 0 0,0 0 0 0 0,0 0 0 0 0,0 0 0 0 0,1 0 0 0 0,-1 0 0 0 0,0 1-14 0 0,4 0 54 0 0,14 1-26 0 0,219 2 298 0 0,-216-2-326 0 0,0 0 1 0 0,1 0 0 0 0,0 1 0 0 0,-1 1 0 0 0,0 1 0 0 0,0 1 0 0 0,0 1 0 0 0,-1 1 0 0 0,9 4-1 0 0,-25-10 2 0 0,1-1 1 0 0,-1 1-1 0 0,0 0 0 0 0,0 0 1 0 0,0 0-1 0 0,0 0 1 0 0,0 1-1 0 0,0 0 1 0 0,0-1-1 0 0,-1 2 1 0 0,1-1-1 0 0,-1 0 0 0 0,0 1 1 0 0,0-1-1 0 0,0 1 1 0 0,-1 0-1 0 0,1 0 1 0 0,-1 0-1 0 0,0 0 1 0 0,0 0-1 0 0,0 1 0 0 0,-1-1 1 0 0,1 1-1 0 0,-1-1 1 0 0,0 1-1 0 0,-1-1 1 0 0,1 1-1 0 0,-1 0 1 0 0,0-1-1 0 0,0 3-2 0 0,-4 1 22 0 0,0 0 0 0 0,0-1 0 0 0,-1 0 0 0 0,0 0 0 0 0,-1 0 0 0 0,1 0 0 0 0,-1-1 0 0 0,-1 0 0 0 0,1 0-1 0 0,-1-1 1 0 0,0 1 0 0 0,0-1 0 0 0,-4 1-22 0 0,2 0 24 0 0,-1 0-1 0 0,-1-1 1 0 0,1 0-1 0 0,-1-1 1 0 0,0 0-1 0 0,0-1 1 0 0,0 0-1 0 0,0-1 1 0 0,-1 0-1 0 0,1 0 1 0 0,-6-1-24 0 0,-6-9 208 0 0,15 3-136 0 0,7 4 11 0 0,1 1-14 0 0,3-2 2 0 0,3-1-60 0 0,1 1 0 0 0,0 0 0 0 0,-1 0 0 0 0,1 0 0 0 0,0 1 0 0 0,1 0 0 0 0,-1 0 0 0 0,0 1 0 0 0,3-1-11 0 0,3 1 14 0 0,5-3 9 0 0,0 2-1 0 0,-1 0 1 0 0,1 1 0 0 0,0 1-1 0 0,0 0 1 0 0,0 1 0 0 0,-1 1-1 0 0,1 1 1 0 0,-1 1 0 0 0,0 0-1 0 0,0 1 1 0 0,14 8-23 0 0,-25-10 15 0 0,-1 0 0 0 0,1 1 0 0 0,-1 0 0 0 0,0-1 0 0 0,-1 2 1 0 0,1-1-1 0 0,-1 1 0 0 0,0-1 0 0 0,0 1 0 0 0,-1 0 0 0 0,0 1 0 0 0,0-1 0 0 0,0 1 0 0 0,-1-1 0 0 0,0 1 0 0 0,0 0 1 0 0,0-1-1 0 0,-1 1 0 0 0,0 0 0 0 0,-1 0 0 0 0,0 0 0 0 0,0 0 0 0 0,0 0 0 0 0,-1 0 0 0 0,0 0 0 0 0,0 0 1 0 0,-1 0-1 0 0,0 2-15 0 0,-1 0 21 0 0,0 0 1 0 0,0-1 0 0 0,0 1 0 0 0,-1-1 0 0 0,-1 0 0 0 0,0 0-1 0 0,0 0 1 0 0,0 0 0 0 0,-1-1 0 0 0,0 0 0 0 0,0 0 0 0 0,-1-1-1 0 0,0 0 1 0 0,0 0 0 0 0,0 0 0 0 0,-1-1 0 0 0,0 0-1 0 0,0-1 1 0 0,-7 4-22 0 0,-123 19 339 0 0,123-23-269 0 0,-1-2 0 0 0,1 0 0 0 0,0 0 0 0 0,-1-1 0 0 0,1-1 0 0 0,-1-1 0 0 0,1 0 0 0 0,-1-1 0 0 0,1-1 0 0 0,0 0 0 0 0,0-1 1 0 0,0 0-1 0 0,-1-2-70 0 0,15 6-21 0 0,-1-1 1 0 0,1 1-1 0 0,0-1 1 0 0,-1 1-1 0 0,1-1 1 0 0,0 1 0 0 0,0-1-1 0 0,0 0 1 0 0,-1 0-1 0 0,1 0 1 0 0,0 0 0 0 0,0 0-1 0 0,0 0 1 0 0,0 0-1 0 0,0 0 1 0 0,1 0-1 0 0,-1 0 1 0 0,0 0 0 0 0,0-1-1 0 0,1 1 1 0 0,-1 0-1 0 0,1-1 1 0 0,-1 1 0 0 0,1 0-1 0 0,-1-1 1 0 0,1 1-1 0 0,0 0 1 0 0,0-1-1 0 0,0 1 1 0 0,0-1 0 0 0,0 1-1 0 0,0-1 1 0 0,0 1-1 0 0,0 0 1 0 0,1-1 0 0 0,-1 1-1 0 0,0-1 1 0 0,1 1-1 0 0,-1 0 1 0 0,1-1-1 0 0,-1 1 1 0 0,1 0 0 0 0,0 0-1 0 0,0 0 1 0 0,0-1-1 0 0,-1 1 1 0 0,1 0 0 0 0,1 0 20 0 0,-1 0-9380 0 0</inkml:trace>
  <inkml:trace contextRef="#ctx0" brushRef="#br2" timeOffset="20560.041">26408 365 12960 0 0,'0'0'0'0'0,"1"1"0"0"0,2 2 0 0 0,0 1 328 0 0,-3 3 8 0 0,0 2-336 0 0,0 0 0 0 0,0-2 392 0 0,-3-3 8 0 0,3 0-400 0 0,0 1 0 0 0,-3 0 0 0 0,2-1 0 0 0,1 3 0 0 0,0 4 0 0 0,0-11-10824 0 0</inkml:trace>
  <inkml:trace contextRef="#ctx0" brushRef="#br2" timeOffset="21014.679">26682 391 9144 0 0,'0'42'189'0'0,"1"-24"48"0"0,0 1 1 0 0,-2 0-1 0 0,0-1 0 0 0,-1 1 1 0 0,-1-1-1 0 0,0 0 0 0 0,-4 10-237 0 0,-1 10 726 0 0,8-38-628 0 0,8-10 157 0 0,28-52-162 0 0,3 2 1 0 0,12-11-94 0 0,-37 52 73 0 0,1-1-1 0 0,2 2 1 0 0,0 0 0 0 0,0 1 0 0 0,2 0 0 0 0,0 2 0 0 0,1 0 0 0 0,0 2 0 0 0,1 0-1 0 0,1 1 1 0 0,0 1 0 0 0,17-6-73 0 0,-34 15 18 0 0,-1 0 1 0 0,1 1-1 0 0,-1-1 0 0 0,1 1 0 0 0,0 0 0 0 0,0 0 1 0 0,-1 0-1 0 0,1 1 0 0 0,0 0 0 0 0,0 0 1 0 0,0 0-1 0 0,-1 1 0 0 0,1-1 0 0 0,0 1 0 0 0,0 0 1 0 0,-1 0-1 0 0,1 1 0 0 0,0 0 0 0 0,-1-1 0 0 0,0 2 1 0 0,1-1-1 0 0,-1 0 0 0 0,0 1 0 0 0,0 0 0 0 0,0 0 1 0 0,1 1-19 0 0,5 11 76 0 0,0 1 1 0 0,-1 0 0 0 0,-1 0 0 0 0,0 0-1 0 0,-1 1 1 0 0,-1 0 0 0 0,1 9-77 0 0,4 5 75 0 0,-2 1-1 0 0,-1 1 1 0 0,-2-1 0 0 0,-1 1 0 0 0,-2 0 0 0 0,-1 1-1 0 0,-1-1 1 0 0,-2 0 0 0 0,-2 0 0 0 0,-1 0 0 0 0,-1 1-75 0 0,-15 35 352 0 0,18-56-289 0 0,-1-3-232 0 0,2 1 1 0 0,-1-1-1 0 0,1 0 1 0 0,1 1 0 0 0,0-1-1 0 0,1 0 1 0 0,-1 1-1 0 0,2-1 1 0 0,0 0-1 0 0,0 1 169 0 0,0-7-9786 0 0</inkml:trace>
  <inkml:trace contextRef="#ctx0" brushRef="#br3" timeOffset="29934.177">9664 8790 5416 0 0,'0'0'136'0'0,"0"0"18"0"0,0 0 78 0 0,0 0 62 0 0,0 0 130 0 0,0 0-27 0 0,0 0-234 0 0,0 0-43 0 0,0 0 65 0 0,0 6 424 0 0,0 30 339 0 0,0-10-238 0 0,0-3 2 0 0,2-10-292 0 0,11 13 300 0 0,-12 12 300 0 0,-1-7-352 0 0,0-2-324 0 0,0-1-104 0 0,0 13 82 0 0,0-16-84 0 0,0 11 66 0 0,1-14-91 0 0,6 14 47 0 0,0-3-75 0 0,-1 11 45 0 0,-4-19-70 0 0,-1 5 48 0 0,4-8-62 0 0,3 10 68 0 0,-3-10-61 0 0,4 9 69 0 0,-1-8-62 0 0,0 7 72 0 0,-1-11-65 0 0,-1 7 45 0 0,3 26 148 0 0,-6-20-209 0 0,-1 14 39 0 0,-3-18-56 0 0,1 4 30 0 0,0 9-3 0 0,1-31-65 0 0,7 17 8 0 0,3 3 16 0 0,-9 10 79 0 0,2-23-121 0 0,4 3 33 0 0,-2 28 60 0 0,-5 6-5 0 0,2-35-99 0 0,5 11 20 0 0,-5-8-22 0 0,-3 5 23 0 0,-7 17 9 0 0,6-32-35 0 0,1 23 3 0 0,0 7 22 0 0,0-18-22 0 0,-1 11 20 0 0,-2-4-25 0 0,-3 15 24 0 0,5-13-24 0 0,1-4-36 0 0,-1-21 36 0 0,-3 9 0 0 0,2 13 10 0 0,2 1-18 0 0,-4 11 22 0 0,-3-14-20 0 0,-1 10 20 0 0,-2 32 101 0 0,6-37-102 0 0,-20 125 162 0 0,-14 9 150 0 0,27-23-151 0 0,10-115-183 0 0,-2 1 1 0 0,-1-1-1 0 0,-2-1 1 0 0,-2 7-52 0 0,-6 27 84 0 0,3-10-11 0 0,-7 57 62 0 0,7 61 52 0 0,-7 40-75 0 0,7-32-24 0 0,14-112-45 0 0,-12 61 86 0 0,12 23 56 0 0,-16-32-67 0 0,4 32 15 0 0,4-41-54 0 0,3 66 23 0 0,2-44-84 0 0,18-47 52 0 0,-15-49 38 0 0,-3-31 17 0 0,1-21-6 0 0,-5-179 76 0 0,-35-147-14 0 0,10 148-135 0 0,14 117-36 0 0,3 0 0 0 0,3-1 0 0 0,4-1 0 0 0,3 1 0 0 0,7-49-10 0 0,27-176 0 0 0,-14 152 0 0 0,23 8 7 0 0,53-90 26 0 0,-28 53-15 0 0,-30 55-4 0 0,-3-39 2 0 0,-29 105-16 0 0,7-37 0 0 0,-8-28 0 0 0,-3-152 0 0 0,-10 130 0 0 0,6-72 0 0 0,-4-82 0 0 0,5 120 0 0 0,7-98 0 0 0,-4 223 0 0 0,2 0 0 0 0,8-40 0 0 0,21-148 0 0 0,-16-36 0 0 0,-21-78 0 0 0,6 293 0 0 0,-20-482 0 0 0,8 436 0 0 0,-18-195 0 0 0,23 199 0 0 0,-9-90 0 0 0,9-5 0 0 0,5-4 0 0 0,4-234 0 0 0,5-137 0 0 0,-7 425 0 0 0,-5-34 0 0 0,-23-191 0 0 0,0 119 0 0 0,-16-102 0 0 0,3 123 0 0 0,17 7 0 0 0,17 175 0 0 0,-82-348 0 0 0,3 71 0 0 0,49 178 0 0 0,7 29 8 0 0,16 48 18 0 0,14 77-26 0 0,0 0 0 0 0,-1 0 0 0 0,1 0 1 0 0,0 0-1 0 0,-1 0 0 0 0,1 0 1 0 0,0 0-1 0 0,-1-1 0 0 0,1 1 0 0 0,-1 0 1 0 0,1 0-1 0 0,0 0 0 0 0,-1 1 1 0 0,1-1-1 0 0,-1 0 0 0 0,1 0 0 0 0,0 0 1 0 0,-1 0-1 0 0,1 0 0 0 0,0 0 1 0 0,-1 0-1 0 0,1 1 0 0 0,-1-1 1 0 0,1 0-1 0 0,0 0 0 0 0,0 1 0 0 0,-1-1 1 0 0,1 0-1 0 0,0 0 0 0 0,-1 1 1 0 0,1-1-1 0 0,0 0 0 0 0,0 1 0 0 0,0-1 1 0 0,-1 0-1 0 0,1 1 0 0 0,0-1 1 0 0,0 0-1 0 0,0 1 0 0 0,0-1 0 0 0,0 0 1 0 0,-1 1-1 0 0,1-1 0 0 0,0 1 1 0 0,0-1-1 0 0,0 1 0 0 0,-3 6 48 0 0,2-4-3221 0 0,0-2-12460 0 0</inkml:trace>
  <inkml:trace contextRef="#ctx0" brushRef="#br3" timeOffset="34050.557">9370 12962 6632 0 0,'6'-10'124'0'0,"-6"9"-142"0"0,11-5 492 0 0,20 6 400 0 0,-21 7-623 0 0,6 27 134 0 0,-1 1 1 0 0,-2 1-1 0 0,-1 0 0 0 0,-2 0 1 0 0,-1 6-386 0 0,28 103 1376 0 0,-28-88-739 0 0,-2-1 0 0 0,-3 1 1 0 0,-3 31-638 0 0,-28 162 1384 0 0,27-105-264 0 0,3-82-15 0 0,5-64-243 0 0,-13-86-276 0 0,-3 1-1 0 0,-19-83-585 0 0,4 31 329 0 0,2 20-198 0 0,10 60 50 0 0,1-1-1 0 0,2-29-180 0 0,-18-308 654 0 0,19 278-288 0 0,7 117-306 0 0,14 18 132 0 0,8 50-151 0 0,-2 1 0 0 0,-4 1 0 0 0,-2 0 0 0 0,-1 23-41 0 0,1 3 116 0 0,26 85-116 0 0,28 123 74 0 0,-66-292-70 0 0,1 0 1 0 0,-2 0-1 0 0,0-1 1 0 0,0 1-1 0 0,-1 0 1 0 0,0 0-1 0 0,-1 0 1 0 0,0 0-1 0 0,-1 0 1 0 0,0 2-5 0 0,0-8-197 0 0,-1 5 486 0 0,-1-4-3085 0 0,4-5-10770 0 0</inkml:trace>
  <inkml:trace contextRef="#ctx0" brushRef="#br3" timeOffset="35517.703">9945 13422 5520 0 0,'0'0'68'0'0,"0"0"-1"0"0,0 0 1 0 0,0 1 0 0 0,0-1-1 0 0,0 0 1 0 0,0 0 0 0 0,0 1 0 0 0,0-1-1 0 0,0 0 1 0 0,0 0 0 0 0,0 1 0 0 0,0-1-1 0 0,0 0 1 0 0,0 0 0 0 0,0 1 0 0 0,0-1-1 0 0,0 0 1 0 0,0 0 0 0 0,1 0-1 0 0,-1 1 1 0 0,0-1 0 0 0,0 0 0 0 0,0 0-1 0 0,0 0 1 0 0,0 1 0 0 0,1-1 0 0 0,-1 0-1 0 0,0 0 1 0 0,0 0 0 0 0,0 0 0 0 0,1 0-1 0 0,-1 0 1 0 0,0 1 0 0 0,0-1-1 0 0,0 0 1 0 0,1 0 0 0 0,-1 0 0 0 0,0 0-1 0 0,0 0 1 0 0,1 0 0 0 0,-1 0 0 0 0,0 0-1 0 0,0 0 1 0 0,1 0 0 0 0,-1 0-1 0 0,0 0 1 0 0,0 0 0 0 0,0 0 0 0 0,1 0-1 0 0,-1 0 1 0 0,0 0 0 0 0,0 0 0 0 0,1 0-1 0 0,-1-1 1 0 0,0 1 0 0 0,0 0-68 0 0,-8 14 165 0 0,3 15-98 0 0,1 0-1 0 0,2 0 0 0 0,0 0 1 0 0,3 14-67 0 0,6 32 80 0 0,-3-1 2177 0 0,10-95-1404 0 0,86-158 263 0 0,-88 160-997 0 0,0 0 0 0 0,2 1 0 0 0,0 1 0 0 0,1 0 1 0 0,0 1-1 0 0,2 1 0 0 0,-1 0 0 0 0,2 2 0 0 0,0-1 0 0 0,2 2-119 0 0,5-6 154 0 0,-17 12-65 0 0,1 0-1 0 0,0 0 1 0 0,0 1-1 0 0,0 0 1 0 0,1 1-1 0 0,0 0 1 0 0,-1 0 0 0 0,5 0-89 0 0,-11 4 23 0 0,-1 1 0 0 0,1-1 1 0 0,-1 1-1 0 0,1 0 1 0 0,-1-1-1 0 0,0 1 0 0 0,1 1 1 0 0,-1-1-1 0 0,0 0 1 0 0,0 0-1 0 0,0 1 0 0 0,0-1 1 0 0,0 1-1 0 0,0 0 1 0 0,-1 0-1 0 0,1-1 0 0 0,0 1 1 0 0,-1 0-1 0 0,1 0 1 0 0,-1 1-1 0 0,0-1 0 0 0,0 0 1 0 0,0 0-1 0 0,0 1 1 0 0,0-1-1 0 0,0 0 0 0 0,-1 1 1 0 0,1-1-1 0 0,-1 1-23 0 0,33 119 224 0 0,-29-106-200 0 0,-1 0 0 0 0,0 1 0 0 0,-2-1 0 0 0,0 1 0 0 0,0 0-1 0 0,-2-1 1 0 0,0 1 0 0 0,-1 0 0 0 0,-1-1 0 0 0,0 0 0 0 0,-1 0 0 0 0,-1 1-24 0 0,4-14 9 0 0,-15 18 152 0 0,12-20 314 0 0,-4 1-3015 0 0,7-2-8466 0 0</inkml:trace>
  <inkml:trace contextRef="#ctx0" brushRef="#br3" timeOffset="36165.305">10587 13663 1496 0 0,'52'-27'1639'0'0,"-50"26"-1334"0"0,2-1-143 0 0,0 0 0 0 0,0 1 0 0 0,0-1 0 0 0,1 1 0 0 0,-1 0 0 0 0,0 0 0 0 0,1 1 1 0 0,-1-1-1 0 0,1 1 0 0 0,-1 0 0 0 0,1 0 0 0 0,-1 0 0 0 0,1 1 0 0 0,1 0-162 0 0,2 1 116 0 0,-1 1-1 0 0,0 0 1 0 0,0 0-1 0 0,-1 1 0 0 0,1 0 1 0 0,-1 0-1 0 0,1 1 1 0 0,-1-1-1 0 0,-1 1 1 0 0,1 1-1 0 0,-1-1 1 0 0,0 1-1 0 0,0 0 0 0 0,0 0 1 0 0,-1 0-1 0 0,0 1 1 0 0,0 0-116 0 0,-2 0 94 0 0,0 1 0 0 0,-1 0 0 0 0,0-1 0 0 0,0 1 0 0 0,-1 0 0 0 0,1 0 0 0 0,-2 0 0 0 0,1-1 0 0 0,-1 1 0 0 0,-1 0 0 0 0,1 0 0 0 0,-1-1 0 0 0,0 1 0 0 0,-1-1 0 0 0,0 0 0 0 0,0 0 0 0 0,-1 0 0 0 0,0 0 0 0 0,0 0 0 0 0,0-1 0 0 0,-1 0 0 0 0,0 0 0 0 0,0 0 0 0 0,-1 0 0 0 0,1-1 0 0 0,-1 0 0 0 0,0 0 0 0 0,-6 3-94 0 0,9-5 39 0 0,0-1 0 0 0,-1 0 0 0 0,1 1 1 0 0,-1-1-1 0 0,1-1 0 0 0,-1 1 0 0 0,1 0 1 0 0,-1-1-1 0 0,0 0 0 0 0,0 0 1 0 0,0 0-1 0 0,0 0 0 0 0,0-1 0 0 0,0 1 1 0 0,1-1-1 0 0,-1 0 0 0 0,0 0 0 0 0,-2-1-39 0 0,2 1 28 0 0,0-1-1 0 0,0 0 0 0 0,0 0 1 0 0,1 0-1 0 0,-1 0 0 0 0,0-1 0 0 0,1 1 1 0 0,-1-1-1 0 0,1 0 0 0 0,0 0 1 0 0,0 0-1 0 0,0-1 0 0 0,0 1 1 0 0,0-1-1 0 0,0 0 0 0 0,0 0 0 0 0,1 0 1 0 0,-1 0-1 0 0,1 0 0 0 0,0 0 1 0 0,-1-2-28 0 0,-1-4 4 0 0,0 1 37 0 0,-1-1 0 0 0,1 1 0 0 0,1-1 1 0 0,-1 0-1 0 0,2-1 0 0 0,-1 1 0 0 0,1 0 0 0 0,1-1 0 0 0,0 1 0 0 0,0-1 0 0 0,1 1 0 0 0,0-9-41 0 0,2 9 55 0 0,0 1 1 0 0,0-1-1 0 0,1 1 1 0 0,0 0-1 0 0,1 0 0 0 0,0 0 1 0 0,0 0-1 0 0,0 0 0 0 0,1 1 1 0 0,0 0-1 0 0,1 0 1 0 0,0 0-1 0 0,0 1 0 0 0,0 0 1 0 0,1 0-1 0 0,0 0 0 0 0,0 1 1 0 0,0 0-1 0 0,1 0 1 0 0,-1 1-1 0 0,1 0 0 0 0,0 1 1 0 0,0-1-1 0 0,1 1 1 0 0,-1 1-1 0 0,6-1-55 0 0,39-11-1636 0 0,-48 12-6857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E6106-606D-4F4C-A218-6298B51889B3}" type="datetimeFigureOut">
              <a:rPr lang="en-US" smtClean="0"/>
              <a:t>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6FD708-1A19-46FC-A719-07312E89E7C5}" type="slidenum">
              <a:rPr lang="en-US" smtClean="0"/>
              <a:t>‹#›</a:t>
            </a:fld>
            <a:endParaRPr lang="en-US"/>
          </a:p>
        </p:txBody>
      </p:sp>
    </p:spTree>
    <p:extLst>
      <p:ext uri="{BB962C8B-B14F-4D97-AF65-F5344CB8AC3E}">
        <p14:creationId xmlns:p14="http://schemas.microsoft.com/office/powerpoint/2010/main" val="257179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usual to write |V| = n and |E| = m, though sometimes we’ll abuse notation and just use V and E.</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102110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5135149-88FD-4AA0-8BE5-76B8300964C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0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05135149-88FD-4AA0-8BE5-76B8300964CD}" type="datetimeFigureOut">
              <a:rPr lang="en-US" smtClean="0"/>
              <a:t>1/8/2021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04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05135149-88FD-4AA0-8BE5-76B8300964CD}" type="datetimeFigureOut">
              <a:rPr lang="en-US" smtClean="0"/>
              <a:t>1/8/2021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5F4A190B-903A-46ED-AD52-16C435530C3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206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700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135149-88FD-4AA0-8BE5-76B8300964C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397800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05135149-88FD-4AA0-8BE5-76B8300964CD}" type="datetimeFigureOut">
              <a:rPr lang="en-US" smtClean="0"/>
              <a:t>1/8/2021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F4A190B-903A-46ED-AD52-16C435530C3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5704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05135149-88FD-4AA0-8BE5-76B8300964CD}"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A190B-903A-46ED-AD52-16C435530C3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26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35149-88FD-4AA0-8BE5-76B8300964CD}"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1242092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135149-88FD-4AA0-8BE5-76B8300964CD}"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827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135149-88FD-4AA0-8BE5-76B8300964CD}"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6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35149-88FD-4AA0-8BE5-76B8300964CD}"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A190B-903A-46ED-AD52-16C435530C3B}" type="slidenum">
              <a:rPr lang="en-US" smtClean="0"/>
              <a:t>‹#›</a:t>
            </a:fld>
            <a:endParaRPr lang="en-US"/>
          </a:p>
        </p:txBody>
      </p:sp>
    </p:spTree>
    <p:extLst>
      <p:ext uri="{BB962C8B-B14F-4D97-AF65-F5344CB8AC3E}">
        <p14:creationId xmlns:p14="http://schemas.microsoft.com/office/powerpoint/2010/main" val="233966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135149-88FD-4AA0-8BE5-76B8300964CD}"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A190B-903A-46ED-AD52-16C435530C3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68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05135149-88FD-4AA0-8BE5-76B8300964CD}" type="datetimeFigureOut">
              <a:rPr lang="en-US" smtClean="0"/>
              <a:t>1/8/2021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F4A190B-903A-46ED-AD52-16C435530C3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98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80.png"/><Relationship Id="rId7" Type="http://schemas.openxmlformats.org/officeDocument/2006/relationships/image" Target="../media/image1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0.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62E-B2E1-418E-983B-F5463842ABF6}"/>
              </a:ext>
            </a:extLst>
          </p:cNvPr>
          <p:cNvSpPr>
            <a:spLocks noGrp="1"/>
          </p:cNvSpPr>
          <p:nvPr>
            <p:ph type="ctrTitle"/>
          </p:nvPr>
        </p:nvSpPr>
        <p:spPr/>
        <p:txBody>
          <a:bodyPr/>
          <a:lstStyle/>
          <a:p>
            <a:r>
              <a:rPr lang="en-US" dirty="0"/>
              <a:t>Running Times, BFS</a:t>
            </a:r>
          </a:p>
        </p:txBody>
      </p:sp>
      <p:sp>
        <p:nvSpPr>
          <p:cNvPr id="3" name="Subtitle 2">
            <a:extLst>
              <a:ext uri="{FF2B5EF4-FFF2-40B4-BE49-F238E27FC236}">
                <a16:creationId xmlns:a16="http://schemas.microsoft.com/office/drawing/2014/main" id="{95B8A5A5-BE59-4240-9E15-454D080BB36D}"/>
              </a:ext>
            </a:extLst>
          </p:cNvPr>
          <p:cNvSpPr>
            <a:spLocks noGrp="1"/>
          </p:cNvSpPr>
          <p:nvPr>
            <p:ph type="subTitle" idx="1"/>
          </p:nvPr>
        </p:nvSpPr>
        <p:spPr/>
        <p:txBody>
          <a:bodyPr/>
          <a:lstStyle/>
          <a:p>
            <a:r>
              <a:rPr lang="en-US" dirty="0"/>
              <a:t>CSE 417 Winter 21</a:t>
            </a:r>
          </a:p>
          <a:p>
            <a:r>
              <a:rPr lang="en-US" dirty="0"/>
              <a:t>Lecture 4</a:t>
            </a:r>
          </a:p>
        </p:txBody>
      </p:sp>
    </p:spTree>
    <p:extLst>
      <p:ext uri="{BB962C8B-B14F-4D97-AF65-F5344CB8AC3E}">
        <p14:creationId xmlns:p14="http://schemas.microsoft.com/office/powerpoint/2010/main" val="121890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0922-8424-48C7-91CE-BA07D1624641}"/>
              </a:ext>
            </a:extLst>
          </p:cNvPr>
          <p:cNvSpPr>
            <a:spLocks noGrp="1"/>
          </p:cNvSpPr>
          <p:nvPr>
            <p:ph type="title"/>
          </p:nvPr>
        </p:nvSpPr>
        <p:spPr/>
        <p:txBody>
          <a:bodyPr/>
          <a:lstStyle/>
          <a:p>
            <a:r>
              <a:rPr lang="en-US" dirty="0"/>
              <a:t>Be Careful with hash tables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13A4110-B38C-42D7-A4E0-9A06E76A27FF}"/>
                  </a:ext>
                </a:extLst>
              </p:cNvPr>
              <p:cNvSpPr>
                <a:spLocks noGrp="1"/>
              </p:cNvSpPr>
              <p:nvPr>
                <p:ph idx="1"/>
              </p:nvPr>
            </p:nvSpPr>
            <p:spPr/>
            <p:txBody>
              <a:bodyPr/>
              <a:lstStyle/>
              <a:p>
                <a:r>
                  <a:rPr lang="en-US" dirty="0"/>
                  <a:t>In-practice hash tables are amazing --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for every dictionary operation.</a:t>
                </a:r>
              </a:p>
              <a:p>
                <a:r>
                  <a:rPr lang="en-US" dirty="0"/>
                  <a:t>But what about in-theory? In the worst-case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operations are possible. </a:t>
                </a:r>
              </a:p>
              <a:p>
                <a:r>
                  <a:rPr lang="en-US" dirty="0"/>
                  <a:t>Only use a dictionary if you can be sure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operations. </a:t>
                </a:r>
              </a:p>
              <a:p>
                <a:r>
                  <a:rPr lang="en-US" dirty="0"/>
                  <a:t>Usually the way we accomplish that is by assuming our input comes to us numbered.</a:t>
                </a:r>
              </a:p>
              <a:p>
                <a:r>
                  <a:rPr lang="en-US" dirty="0"/>
                  <a:t>E.g. our riders and horses were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And for graphs are vertices are numbered </a:t>
                </a:r>
                <a14:m>
                  <m:oMath xmlns:m="http://schemas.openxmlformats.org/officeDocument/2006/math">
                    <m:r>
                      <a:rPr lang="en-US" b="0" i="1" smtClean="0">
                        <a:latin typeface="Cambria Math" panose="02040503050406030204" pitchFamily="18" charset="0"/>
                      </a:rPr>
                      <m:t>0</m:t>
                    </m:r>
                  </m:oMath>
                </a14:m>
                <a:r>
                  <a:rPr lang="en-US" dirty="0"/>
                  <a:t>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p>
            </p:txBody>
          </p:sp>
        </mc:Choice>
        <mc:Fallback>
          <p:sp>
            <p:nvSpPr>
              <p:cNvPr id="3" name="Content Placeholder 2">
                <a:extLst>
                  <a:ext uri="{FF2B5EF4-FFF2-40B4-BE49-F238E27FC236}">
                    <a16:creationId xmlns:a16="http://schemas.microsoft.com/office/drawing/2014/main" id="{F13A4110-B38C-42D7-A4E0-9A06E76A27FF}"/>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09721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C158-2D00-4D1F-BA17-418EB9234845}"/>
              </a:ext>
            </a:extLst>
          </p:cNvPr>
          <p:cNvSpPr>
            <a:spLocks noGrp="1"/>
          </p:cNvSpPr>
          <p:nvPr>
            <p:ph type="title"/>
          </p:nvPr>
        </p:nvSpPr>
        <p:spPr/>
        <p:txBody>
          <a:bodyPr/>
          <a:lstStyle/>
          <a:p>
            <a:r>
              <a:rPr lang="en-US" dirty="0"/>
              <a:t>Graphs</a:t>
            </a:r>
          </a:p>
        </p:txBody>
      </p:sp>
      <p:sp>
        <p:nvSpPr>
          <p:cNvPr id="4" name="Text Placeholder 3">
            <a:extLst>
              <a:ext uri="{FF2B5EF4-FFF2-40B4-BE49-F238E27FC236}">
                <a16:creationId xmlns:a16="http://schemas.microsoft.com/office/drawing/2014/main" id="{3D4FB8F9-7FFF-4BAF-8A38-7519CF1974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272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a:bodyPr>
          <a:lstStyle/>
          <a:p>
            <a:r>
              <a:rPr lang="en-US" sz="2800" dirty="0"/>
              <a:t>Represent data points and the relationships between them.</a:t>
            </a:r>
          </a:p>
          <a:p>
            <a:r>
              <a:rPr lang="en-US" sz="2800" dirty="0"/>
              <a:t>That’s vague.</a:t>
            </a:r>
          </a:p>
          <a:p>
            <a:endParaRPr lang="en-US" sz="2800" dirty="0"/>
          </a:p>
          <a:p>
            <a:r>
              <a:rPr lang="en-US" sz="2800" dirty="0"/>
              <a:t>Formally: </a:t>
            </a:r>
          </a:p>
          <a:p>
            <a:r>
              <a:rPr lang="en-US" sz="2800" dirty="0"/>
              <a:t>A graph is a pair: G = (V,E)</a:t>
            </a:r>
          </a:p>
          <a:p>
            <a:r>
              <a:rPr lang="en-US" sz="2800" dirty="0"/>
              <a:t>V: set of </a:t>
            </a:r>
            <a:r>
              <a:rPr lang="en-US" sz="2800" b="1" dirty="0"/>
              <a:t>vertices</a:t>
            </a:r>
            <a:r>
              <a:rPr lang="en-US" sz="2800" dirty="0"/>
              <a:t> (aka </a:t>
            </a:r>
            <a:r>
              <a:rPr lang="en-US" sz="2800" b="1" dirty="0"/>
              <a:t>nodes</a:t>
            </a:r>
            <a:r>
              <a:rPr lang="en-US" sz="2800" dirty="0"/>
              <a:t>)</a:t>
            </a:r>
          </a:p>
          <a:p>
            <a:r>
              <a:rPr lang="en-US" sz="2800" dirty="0"/>
              <a:t>E: set of </a:t>
            </a:r>
            <a:r>
              <a:rPr lang="en-US" sz="2800" b="1" dirty="0"/>
              <a:t>edges</a:t>
            </a:r>
          </a:p>
          <a:p>
            <a:pPr lvl="1"/>
            <a:r>
              <a:rPr lang="en-US" sz="2400" dirty="0"/>
              <a:t>Each edge is a pair of vertices. </a:t>
            </a:r>
          </a:p>
        </p:txBody>
      </p:sp>
      <p:grpSp>
        <p:nvGrpSpPr>
          <p:cNvPr id="7" name="Group 6">
            <a:extLst>
              <a:ext uri="{FF2B5EF4-FFF2-40B4-BE49-F238E27FC236}">
                <a16:creationId xmlns:a16="http://schemas.microsoft.com/office/drawing/2014/main" id="{9B7ED82C-6F17-4BBD-A7E7-55BA450C57D5}"/>
              </a:ext>
            </a:extLst>
          </p:cNvPr>
          <p:cNvGrpSpPr/>
          <p:nvPr/>
        </p:nvGrpSpPr>
        <p:grpSpPr>
          <a:xfrm>
            <a:off x="6086241" y="3345519"/>
            <a:ext cx="690113" cy="690113"/>
            <a:chOff x="1660725" y="5803810"/>
            <a:chExt cx="690113" cy="690113"/>
          </a:xfrm>
        </p:grpSpPr>
        <p:sp>
          <p:nvSpPr>
            <p:cNvPr id="21" name="Oval 20">
              <a:extLst>
                <a:ext uri="{FF2B5EF4-FFF2-40B4-BE49-F238E27FC236}">
                  <a16:creationId xmlns:a16="http://schemas.microsoft.com/office/drawing/2014/main" id="{080F25F2-1B4E-483C-9CE4-3294C8C6A100}"/>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CAFAF44-6E91-4D17-9036-92F014AB6E6C}"/>
                </a:ext>
              </a:extLst>
            </p:cNvPr>
            <p:cNvSpPr txBox="1"/>
            <p:nvPr/>
          </p:nvSpPr>
          <p:spPr>
            <a:xfrm>
              <a:off x="1839710" y="5964200"/>
              <a:ext cx="332142" cy="369332"/>
            </a:xfrm>
            <a:prstGeom prst="rect">
              <a:avLst/>
            </a:prstGeom>
            <a:noFill/>
          </p:spPr>
          <p:txBody>
            <a:bodyPr wrap="none" rtlCol="0">
              <a:spAutoFit/>
            </a:bodyPr>
            <a:lstStyle/>
            <a:p>
              <a:r>
                <a:rPr lang="en-US" dirty="0"/>
                <a:t>A</a:t>
              </a:r>
            </a:p>
          </p:txBody>
        </p:sp>
      </p:grpSp>
      <p:grpSp>
        <p:nvGrpSpPr>
          <p:cNvPr id="8" name="Group 7">
            <a:extLst>
              <a:ext uri="{FF2B5EF4-FFF2-40B4-BE49-F238E27FC236}">
                <a16:creationId xmlns:a16="http://schemas.microsoft.com/office/drawing/2014/main" id="{D8B767A9-11B7-4447-B580-1AB26BF26CA4}"/>
              </a:ext>
            </a:extLst>
          </p:cNvPr>
          <p:cNvGrpSpPr/>
          <p:nvPr/>
        </p:nvGrpSpPr>
        <p:grpSpPr>
          <a:xfrm>
            <a:off x="7140619" y="2655406"/>
            <a:ext cx="690113" cy="690113"/>
            <a:chOff x="1660725" y="5803810"/>
            <a:chExt cx="690113" cy="690113"/>
          </a:xfrm>
        </p:grpSpPr>
        <p:sp>
          <p:nvSpPr>
            <p:cNvPr id="19" name="Oval 18">
              <a:extLst>
                <a:ext uri="{FF2B5EF4-FFF2-40B4-BE49-F238E27FC236}">
                  <a16:creationId xmlns:a16="http://schemas.microsoft.com/office/drawing/2014/main" id="{B0CD5362-9795-4B7D-A564-6FF29A24AC0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EF5E4A-1C1D-4409-8974-3A206387B002}"/>
                </a:ext>
              </a:extLst>
            </p:cNvPr>
            <p:cNvSpPr txBox="1"/>
            <p:nvPr/>
          </p:nvSpPr>
          <p:spPr>
            <a:xfrm>
              <a:off x="1839710" y="5964200"/>
              <a:ext cx="312906" cy="369332"/>
            </a:xfrm>
            <a:prstGeom prst="rect">
              <a:avLst/>
            </a:prstGeom>
            <a:noFill/>
          </p:spPr>
          <p:txBody>
            <a:bodyPr wrap="none" rtlCol="0">
              <a:spAutoFit/>
            </a:bodyPr>
            <a:lstStyle/>
            <a:p>
              <a:r>
                <a:rPr lang="en-US" dirty="0"/>
                <a:t>B</a:t>
              </a:r>
            </a:p>
          </p:txBody>
        </p:sp>
      </p:grpSp>
      <p:grpSp>
        <p:nvGrpSpPr>
          <p:cNvPr id="9" name="Group 8">
            <a:extLst>
              <a:ext uri="{FF2B5EF4-FFF2-40B4-BE49-F238E27FC236}">
                <a16:creationId xmlns:a16="http://schemas.microsoft.com/office/drawing/2014/main" id="{0806EF38-E678-4555-B0D7-097CDF40E72F}"/>
              </a:ext>
            </a:extLst>
          </p:cNvPr>
          <p:cNvGrpSpPr/>
          <p:nvPr/>
        </p:nvGrpSpPr>
        <p:grpSpPr>
          <a:xfrm>
            <a:off x="8420032" y="3505909"/>
            <a:ext cx="690113" cy="690113"/>
            <a:chOff x="1660725" y="5803810"/>
            <a:chExt cx="690113" cy="690113"/>
          </a:xfrm>
        </p:grpSpPr>
        <p:sp>
          <p:nvSpPr>
            <p:cNvPr id="17" name="Oval 16">
              <a:extLst>
                <a:ext uri="{FF2B5EF4-FFF2-40B4-BE49-F238E27FC236}">
                  <a16:creationId xmlns:a16="http://schemas.microsoft.com/office/drawing/2014/main" id="{45A095F2-B650-4C6D-8562-4F5F881FDDA7}"/>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8EF67D1-D89E-4BAA-88E6-6D17BF794E78}"/>
                </a:ext>
              </a:extLst>
            </p:cNvPr>
            <p:cNvSpPr txBox="1"/>
            <p:nvPr/>
          </p:nvSpPr>
          <p:spPr>
            <a:xfrm>
              <a:off x="1839710" y="5964200"/>
              <a:ext cx="332142" cy="369332"/>
            </a:xfrm>
            <a:prstGeom prst="rect">
              <a:avLst/>
            </a:prstGeom>
            <a:noFill/>
          </p:spPr>
          <p:txBody>
            <a:bodyPr wrap="none" rtlCol="0">
              <a:spAutoFit/>
            </a:bodyPr>
            <a:lstStyle/>
            <a:p>
              <a:r>
                <a:rPr lang="en-US" dirty="0"/>
                <a:t>C</a:t>
              </a:r>
            </a:p>
          </p:txBody>
        </p:sp>
      </p:grpSp>
      <p:cxnSp>
        <p:nvCxnSpPr>
          <p:cNvPr id="10" name="Straight Connector 9">
            <a:extLst>
              <a:ext uri="{FF2B5EF4-FFF2-40B4-BE49-F238E27FC236}">
                <a16:creationId xmlns:a16="http://schemas.microsoft.com/office/drawing/2014/main" id="{4729C801-1A20-4364-B43C-1D277FBE28A7}"/>
              </a:ext>
            </a:extLst>
          </p:cNvPr>
          <p:cNvCxnSpPr>
            <a:cxnSpLocks/>
            <a:stCxn id="19" idx="6"/>
            <a:endCxn id="17" idx="2"/>
          </p:cNvCxnSpPr>
          <p:nvPr/>
        </p:nvCxnSpPr>
        <p:spPr>
          <a:xfrm>
            <a:off x="7830732" y="3000463"/>
            <a:ext cx="589300" cy="8505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E2D4C7B-761B-4239-B4FF-DB857EB83783}"/>
              </a:ext>
            </a:extLst>
          </p:cNvPr>
          <p:cNvGrpSpPr/>
          <p:nvPr/>
        </p:nvGrpSpPr>
        <p:grpSpPr>
          <a:xfrm>
            <a:off x="9651602" y="2666038"/>
            <a:ext cx="690113" cy="690113"/>
            <a:chOff x="1660725" y="5803810"/>
            <a:chExt cx="690113" cy="690113"/>
          </a:xfrm>
        </p:grpSpPr>
        <p:sp>
          <p:nvSpPr>
            <p:cNvPr id="15" name="Oval 14">
              <a:extLst>
                <a:ext uri="{FF2B5EF4-FFF2-40B4-BE49-F238E27FC236}">
                  <a16:creationId xmlns:a16="http://schemas.microsoft.com/office/drawing/2014/main" id="{20A9052A-164D-4BD4-A82D-00BBBD40D49E}"/>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60B3AF-22B2-49C9-8ACC-5D89F55D69AA}"/>
                </a:ext>
              </a:extLst>
            </p:cNvPr>
            <p:cNvSpPr txBox="1"/>
            <p:nvPr/>
          </p:nvSpPr>
          <p:spPr>
            <a:xfrm>
              <a:off x="1839710" y="5964200"/>
              <a:ext cx="343364" cy="369332"/>
            </a:xfrm>
            <a:prstGeom prst="rect">
              <a:avLst/>
            </a:prstGeom>
            <a:noFill/>
          </p:spPr>
          <p:txBody>
            <a:bodyPr wrap="none" rtlCol="0">
              <a:spAutoFit/>
            </a:bodyPr>
            <a:lstStyle/>
            <a:p>
              <a:r>
                <a:rPr lang="en-US" dirty="0"/>
                <a:t>D</a:t>
              </a:r>
            </a:p>
          </p:txBody>
        </p:sp>
      </p:grpSp>
      <p:cxnSp>
        <p:nvCxnSpPr>
          <p:cNvPr id="12" name="Straight Connector 11">
            <a:extLst>
              <a:ext uri="{FF2B5EF4-FFF2-40B4-BE49-F238E27FC236}">
                <a16:creationId xmlns:a16="http://schemas.microsoft.com/office/drawing/2014/main" id="{82EFE5D6-88D3-4936-80A8-A3A53CB4D640}"/>
              </a:ext>
            </a:extLst>
          </p:cNvPr>
          <p:cNvCxnSpPr>
            <a:cxnSpLocks/>
            <a:stCxn id="21" idx="6"/>
            <a:endCxn id="19" idx="2"/>
          </p:cNvCxnSpPr>
          <p:nvPr/>
        </p:nvCxnSpPr>
        <p:spPr>
          <a:xfrm flipV="1">
            <a:off x="6776354" y="3000463"/>
            <a:ext cx="364265" cy="690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39EE96-8A24-4476-86EC-42C166856683}"/>
              </a:ext>
            </a:extLst>
          </p:cNvPr>
          <p:cNvCxnSpPr>
            <a:cxnSpLocks/>
            <a:stCxn id="17" idx="6"/>
            <a:endCxn id="15" idx="2"/>
          </p:cNvCxnSpPr>
          <p:nvPr/>
        </p:nvCxnSpPr>
        <p:spPr>
          <a:xfrm flipV="1">
            <a:off x="9110145" y="3011095"/>
            <a:ext cx="541457" cy="8398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FE5D6-88D3-4936-80A8-A3A53CB4D640}"/>
              </a:ext>
            </a:extLst>
          </p:cNvPr>
          <p:cNvCxnSpPr>
            <a:cxnSpLocks/>
            <a:stCxn id="19" idx="6"/>
            <a:endCxn id="15" idx="2"/>
          </p:cNvCxnSpPr>
          <p:nvPr/>
        </p:nvCxnSpPr>
        <p:spPr>
          <a:xfrm>
            <a:off x="7830732" y="3000463"/>
            <a:ext cx="1820870" cy="106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847986" y="4319186"/>
                <a:ext cx="28344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47986" y="4319186"/>
                <a:ext cx="2834480" cy="52322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41916" y="4939896"/>
                <a:ext cx="4338957"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𝐶</m:t>
                      </m:r>
                      <m:r>
                        <a:rPr lang="en-US" sz="2800" i="1" dirty="0" smtClean="0">
                          <a:latin typeface="Cambria Math" panose="02040503050406030204" pitchFamily="18" charset="0"/>
                        </a:rPr>
                        <m:t>), (</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 (</m:t>
                      </m:r>
                      <m:r>
                        <a:rPr lang="en-US" sz="2800" i="1" dirty="0" smtClean="0">
                          <a:latin typeface="Cambria Math" panose="02040503050406030204" pitchFamily="18" charset="0"/>
                        </a:rPr>
                        <m:t>𝐶</m:t>
                      </m:r>
                      <m:r>
                        <a:rPr lang="en-US" sz="2800" i="1" dirty="0" smtClean="0">
                          <a:latin typeface="Cambria Math" panose="02040503050406030204" pitchFamily="18" charset="0"/>
                        </a:rPr>
                        <m:t>,</m:t>
                      </m:r>
                      <m:r>
                        <a:rPr lang="en-US" sz="2800" i="1" dirty="0" smtClean="0">
                          <a:latin typeface="Cambria Math" panose="02040503050406030204" pitchFamily="18" charset="0"/>
                        </a:rPr>
                        <m:t>𝐷</m:t>
                      </m:r>
                      <m:r>
                        <a:rPr lang="en-US" sz="2800" i="1" dirty="0"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41916" y="4939896"/>
                <a:ext cx="4338957" cy="523220"/>
              </a:xfrm>
              <a:prstGeom prst="rect">
                <a:avLst/>
              </a:prstGeom>
              <a:blipFill rotWithShape="0">
                <a:blip r:embed="rId3"/>
                <a:stretch>
                  <a:fillRect r="-983"/>
                </a:stretch>
              </a:blipFill>
            </p:spPr>
            <p:txBody>
              <a:bodyPr/>
              <a:lstStyle/>
              <a:p>
                <a:r>
                  <a:rPr lang="en-US">
                    <a:noFill/>
                  </a:rPr>
                  <a:t> </a:t>
                </a:r>
              </a:p>
            </p:txBody>
          </p:sp>
        </mc:Fallback>
      </mc:AlternateContent>
    </p:spTree>
    <p:extLst>
      <p:ext uri="{BB962C8B-B14F-4D97-AF65-F5344CB8AC3E}">
        <p14:creationId xmlns:p14="http://schemas.microsoft.com/office/powerpoint/2010/main" val="42010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a:stCxn id="24" idx="2"/>
          </p:cNvCxnSpPr>
          <p:nvPr/>
        </p:nvCxnSpPr>
        <p:spPr>
          <a:xfrm flipH="1" flipV="1">
            <a:off x="9229060" y="2990262"/>
            <a:ext cx="897904" cy="41216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23257" y="428897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Graph Terms</a:t>
            </a:r>
          </a:p>
        </p:txBody>
      </p:sp>
      <p:sp>
        <p:nvSpPr>
          <p:cNvPr id="3" name="Content Placeholder 2"/>
          <p:cNvSpPr>
            <a:spLocks noGrp="1"/>
          </p:cNvSpPr>
          <p:nvPr>
            <p:ph idx="1"/>
          </p:nvPr>
        </p:nvSpPr>
        <p:spPr>
          <a:xfrm>
            <a:off x="575239" y="1550943"/>
            <a:ext cx="11187258" cy="735057"/>
          </a:xfrm>
        </p:spPr>
        <p:txBody>
          <a:bodyPr>
            <a:normAutofit/>
          </a:bodyPr>
          <a:lstStyle/>
          <a:p>
            <a:r>
              <a:rPr lang="en-US" sz="2800" dirty="0"/>
              <a:t>Graphs can be directed or undirected.</a:t>
            </a:r>
          </a:p>
          <a:p>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531" y="4575501"/>
            <a:ext cx="1039622" cy="673155"/>
          </a:xfrm>
          <a:prstGeom prst="rect">
            <a:avLst/>
          </a:prstGeom>
        </p:spPr>
      </p:pic>
      <p:sp>
        <p:nvSpPr>
          <p:cNvPr id="6" name="Oval 5"/>
          <p:cNvSpPr/>
          <p:nvPr/>
        </p:nvSpPr>
        <p:spPr>
          <a:xfrm>
            <a:off x="1925465" y="253812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8" name="Oval 7"/>
          <p:cNvSpPr/>
          <p:nvPr/>
        </p:nvSpPr>
        <p:spPr>
          <a:xfrm>
            <a:off x="3550049" y="351348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9" name="Oval 8"/>
          <p:cNvSpPr/>
          <p:nvPr/>
        </p:nvSpPr>
        <p:spPr>
          <a:xfrm>
            <a:off x="2942579" y="5120214"/>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1" name="Straight Arrow Connector 10"/>
          <p:cNvCxnSpPr>
            <a:stCxn id="6" idx="3"/>
            <a:endCxn id="5" idx="0"/>
          </p:cNvCxnSpPr>
          <p:nvPr/>
        </p:nvCxnSpPr>
        <p:spPr>
          <a:xfrm flipH="1">
            <a:off x="1654629" y="3615941"/>
            <a:ext cx="455760" cy="67303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5" idx="7"/>
          </p:cNvCxnSpPr>
          <p:nvPr/>
        </p:nvCxnSpPr>
        <p:spPr>
          <a:xfrm flipH="1">
            <a:off x="2101076" y="4144854"/>
            <a:ext cx="1448973" cy="32904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20528" y="3204278"/>
            <a:ext cx="812494" cy="41166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019699" y="3615941"/>
            <a:ext cx="631369" cy="336515"/>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90880" y="3890530"/>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154" y="4177060"/>
            <a:ext cx="1039622" cy="673155"/>
          </a:xfrm>
          <a:prstGeom prst="rect">
            <a:avLst/>
          </a:prstGeom>
        </p:spPr>
      </p:pic>
      <p:sp>
        <p:nvSpPr>
          <p:cNvPr id="23" name="Oval 22"/>
          <p:cNvSpPr/>
          <p:nvPr/>
        </p:nvSpPr>
        <p:spPr>
          <a:xfrm>
            <a:off x="8093088" y="213968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t>A</a:t>
            </a:r>
          </a:p>
        </p:txBody>
      </p:sp>
      <p:sp>
        <p:nvSpPr>
          <p:cNvPr id="24" name="Oval 23"/>
          <p:cNvSpPr/>
          <p:nvPr/>
        </p:nvSpPr>
        <p:spPr>
          <a:xfrm>
            <a:off x="10126964" y="2771052"/>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Robbie</a:t>
            </a:r>
          </a:p>
        </p:txBody>
      </p:sp>
      <p:sp>
        <p:nvSpPr>
          <p:cNvPr id="30" name="TextBox 29"/>
          <p:cNvSpPr txBox="1"/>
          <p:nvPr/>
        </p:nvSpPr>
        <p:spPr>
          <a:xfrm>
            <a:off x="7836965" y="1707614"/>
            <a:ext cx="2177368" cy="523220"/>
          </a:xfrm>
          <a:prstGeom prst="rect">
            <a:avLst/>
          </a:prstGeom>
          <a:noFill/>
        </p:spPr>
        <p:txBody>
          <a:bodyPr wrap="square" rtlCol="0">
            <a:spAutoFit/>
          </a:bodyPr>
          <a:lstStyle/>
          <a:p>
            <a:r>
              <a:rPr lang="en-US" sz="2800" dirty="0"/>
              <a:t>Degree: 2</a:t>
            </a:r>
          </a:p>
        </p:txBody>
      </p:sp>
      <p:sp>
        <p:nvSpPr>
          <p:cNvPr id="31" name="TextBox 30"/>
          <p:cNvSpPr txBox="1"/>
          <p:nvPr/>
        </p:nvSpPr>
        <p:spPr>
          <a:xfrm>
            <a:off x="7714585" y="5082700"/>
            <a:ext cx="2177368" cy="523220"/>
          </a:xfrm>
          <a:prstGeom prst="rect">
            <a:avLst/>
          </a:prstGeom>
          <a:noFill/>
        </p:spPr>
        <p:txBody>
          <a:bodyPr wrap="square" rtlCol="0">
            <a:spAutoFit/>
          </a:bodyPr>
          <a:lstStyle/>
          <a:p>
            <a:r>
              <a:rPr lang="en-US" sz="2800" dirty="0"/>
              <a:t>Degree: 0</a:t>
            </a:r>
          </a:p>
        </p:txBody>
      </p:sp>
      <p:sp>
        <p:nvSpPr>
          <p:cNvPr id="32" name="TextBox 31"/>
          <p:cNvSpPr txBox="1"/>
          <p:nvPr/>
        </p:nvSpPr>
        <p:spPr>
          <a:xfrm>
            <a:off x="4011834" y="2990262"/>
            <a:ext cx="2299276" cy="523220"/>
          </a:xfrm>
          <a:prstGeom prst="rect">
            <a:avLst/>
          </a:prstGeom>
          <a:noFill/>
        </p:spPr>
        <p:txBody>
          <a:bodyPr wrap="square" rtlCol="0">
            <a:spAutoFit/>
          </a:bodyPr>
          <a:lstStyle/>
          <a:p>
            <a:r>
              <a:rPr lang="en-US" sz="2800" dirty="0" err="1"/>
              <a:t>Outdegree</a:t>
            </a:r>
            <a:r>
              <a:rPr lang="en-US" sz="2800" dirty="0"/>
              <a:t>: 2</a:t>
            </a:r>
          </a:p>
        </p:txBody>
      </p:sp>
      <p:sp>
        <p:nvSpPr>
          <p:cNvPr id="33" name="TextBox 32"/>
          <p:cNvSpPr txBox="1"/>
          <p:nvPr/>
        </p:nvSpPr>
        <p:spPr>
          <a:xfrm>
            <a:off x="257560" y="5619633"/>
            <a:ext cx="2299276" cy="523220"/>
          </a:xfrm>
          <a:prstGeom prst="rect">
            <a:avLst/>
          </a:prstGeom>
          <a:noFill/>
        </p:spPr>
        <p:txBody>
          <a:bodyPr wrap="square" rtlCol="0">
            <a:spAutoFit/>
          </a:bodyPr>
          <a:lstStyle/>
          <a:p>
            <a:r>
              <a:rPr lang="en-US" sz="2800" dirty="0" err="1"/>
              <a:t>Indegree</a:t>
            </a:r>
            <a:r>
              <a:rPr lang="en-US" sz="2800" dirty="0"/>
              <a:t>: 2</a:t>
            </a:r>
          </a:p>
        </p:txBody>
      </p:sp>
      <p:sp>
        <p:nvSpPr>
          <p:cNvPr id="34" name="TextBox 33"/>
          <p:cNvSpPr txBox="1"/>
          <p:nvPr/>
        </p:nvSpPr>
        <p:spPr>
          <a:xfrm>
            <a:off x="9568937" y="1100264"/>
            <a:ext cx="3563785" cy="954107"/>
          </a:xfrm>
          <a:prstGeom prst="rect">
            <a:avLst/>
          </a:prstGeom>
          <a:noFill/>
        </p:spPr>
        <p:txBody>
          <a:bodyPr wrap="square" rtlCol="0">
            <a:spAutoFit/>
          </a:bodyPr>
          <a:lstStyle/>
          <a:p>
            <a:r>
              <a:rPr lang="en-US" sz="2800" dirty="0"/>
              <a:t>This graph is </a:t>
            </a:r>
            <a:r>
              <a:rPr lang="en-US" sz="2800" b="1" dirty="0"/>
              <a:t>disconnected</a:t>
            </a:r>
            <a:r>
              <a:rPr lang="en-US" sz="2800" dirty="0"/>
              <a:t>.</a:t>
            </a:r>
          </a:p>
        </p:txBody>
      </p:sp>
      <p:sp>
        <p:nvSpPr>
          <p:cNvPr id="35" name="TextBox 34"/>
          <p:cNvSpPr txBox="1"/>
          <p:nvPr/>
        </p:nvSpPr>
        <p:spPr>
          <a:xfrm>
            <a:off x="257560" y="2054371"/>
            <a:ext cx="3895799" cy="523220"/>
          </a:xfrm>
          <a:prstGeom prst="rect">
            <a:avLst/>
          </a:prstGeom>
          <a:noFill/>
        </p:spPr>
        <p:txBody>
          <a:bodyPr wrap="square" rtlCol="0">
            <a:spAutoFit/>
          </a:bodyPr>
          <a:lstStyle/>
          <a:p>
            <a:r>
              <a:rPr lang="en-US" sz="2800" dirty="0"/>
              <a:t>Following on twitter.</a:t>
            </a:r>
          </a:p>
        </p:txBody>
      </p:sp>
      <p:sp>
        <p:nvSpPr>
          <p:cNvPr id="36" name="TextBox 35"/>
          <p:cNvSpPr txBox="1"/>
          <p:nvPr/>
        </p:nvSpPr>
        <p:spPr>
          <a:xfrm>
            <a:off x="7822251" y="5642410"/>
            <a:ext cx="4351176" cy="523220"/>
          </a:xfrm>
          <a:prstGeom prst="rect">
            <a:avLst/>
          </a:prstGeom>
          <a:noFill/>
        </p:spPr>
        <p:txBody>
          <a:bodyPr wrap="square" rtlCol="0">
            <a:spAutoFit/>
          </a:bodyPr>
          <a:lstStyle/>
          <a:p>
            <a:r>
              <a:rPr lang="en-US" sz="2800" dirty="0"/>
              <a:t>Friendships on Facebook.</a:t>
            </a:r>
          </a:p>
        </p:txBody>
      </p:sp>
      <p:sp>
        <p:nvSpPr>
          <p:cNvPr id="25" name="Oval 24"/>
          <p:cNvSpPr/>
          <p:nvPr/>
        </p:nvSpPr>
        <p:spPr>
          <a:xfrm>
            <a:off x="9450508" y="4452221"/>
            <a:ext cx="1262743" cy="126274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27" name="Straight Arrow Connector 26"/>
          <p:cNvCxnSpPr>
            <a:stCxn id="25" idx="1"/>
            <a:endCxn id="23" idx="4"/>
          </p:cNvCxnSpPr>
          <p:nvPr/>
        </p:nvCxnSpPr>
        <p:spPr>
          <a:xfrm flipH="1" flipV="1">
            <a:off x="8724460" y="3402424"/>
            <a:ext cx="910972" cy="12347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5" idx="7"/>
            <a:endCxn id="24" idx="4"/>
          </p:cNvCxnSpPr>
          <p:nvPr/>
        </p:nvCxnSpPr>
        <p:spPr>
          <a:xfrm flipV="1">
            <a:off x="10528327" y="4033795"/>
            <a:ext cx="230009" cy="60335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54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Graphs</a:t>
            </a:r>
          </a:p>
        </p:txBody>
      </p:sp>
      <p:sp>
        <p:nvSpPr>
          <p:cNvPr id="3" name="Content Placeholder 2"/>
          <p:cNvSpPr>
            <a:spLocks noGrp="1"/>
          </p:cNvSpPr>
          <p:nvPr>
            <p:ph idx="1"/>
          </p:nvPr>
        </p:nvSpPr>
        <p:spPr/>
        <p:txBody>
          <a:bodyPr>
            <a:normAutofit/>
          </a:bodyPr>
          <a:lstStyle/>
          <a:p>
            <a:r>
              <a:rPr lang="en-US" sz="2800" dirty="0"/>
              <a:t>If your problem has </a:t>
            </a:r>
            <a:r>
              <a:rPr lang="en-US" sz="2800" b="1" dirty="0"/>
              <a:t>data </a:t>
            </a:r>
            <a:r>
              <a:rPr lang="en-US" sz="2800" dirty="0"/>
              <a:t>and </a:t>
            </a:r>
            <a:r>
              <a:rPr lang="en-US" sz="2800" b="1" dirty="0"/>
              <a:t>relationships</a:t>
            </a:r>
            <a:r>
              <a:rPr lang="en-US" sz="2800" dirty="0"/>
              <a:t>, you might want to represent it as a graph</a:t>
            </a:r>
          </a:p>
          <a:p>
            <a:r>
              <a:rPr lang="en-US" sz="2800" dirty="0"/>
              <a:t>How do you choose a representation?</a:t>
            </a:r>
          </a:p>
          <a:p>
            <a:endParaRPr lang="en-US" sz="2800" dirty="0"/>
          </a:p>
          <a:p>
            <a:r>
              <a:rPr lang="en-US" sz="2800" dirty="0"/>
              <a:t>Usually:</a:t>
            </a:r>
          </a:p>
          <a:p>
            <a:r>
              <a:rPr lang="en-US" sz="2800" dirty="0"/>
              <a:t>Think about what your “fundamental” objects are</a:t>
            </a:r>
          </a:p>
          <a:p>
            <a:pPr lvl="1"/>
            <a:r>
              <a:rPr lang="en-US" sz="2400" dirty="0"/>
              <a:t>Those become your vertices.</a:t>
            </a:r>
          </a:p>
          <a:p>
            <a:r>
              <a:rPr lang="en-US" sz="2800" dirty="0"/>
              <a:t>Then think about how they’re related</a:t>
            </a:r>
          </a:p>
          <a:p>
            <a:pPr lvl="1"/>
            <a:r>
              <a:rPr lang="en-US" sz="2400" dirty="0"/>
              <a:t>Those become your edges.</a:t>
            </a:r>
          </a:p>
        </p:txBody>
      </p:sp>
    </p:spTree>
    <p:extLst>
      <p:ext uri="{BB962C8B-B14F-4D97-AF65-F5344CB8AC3E}">
        <p14:creationId xmlns:p14="http://schemas.microsoft.com/office/powerpoint/2010/main" val="39917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Matrix</a:t>
            </a:r>
          </a:p>
        </p:txBody>
      </p:sp>
      <p:graphicFrame>
        <p:nvGraphicFramePr>
          <p:cNvPr id="36" name="Content Placeholder 35">
            <a:extLst>
              <a:ext uri="{FF2B5EF4-FFF2-40B4-BE49-F238E27FC236}">
                <a16:creationId xmlns:a16="http://schemas.microsoft.com/office/drawing/2014/main" id="{CDA7B705-6349-4711-8483-50B9905B4682}"/>
              </a:ext>
            </a:extLst>
          </p:cNvPr>
          <p:cNvGraphicFramePr>
            <a:graphicFrameLocks noGrp="1"/>
          </p:cNvGraphicFramePr>
          <p:nvPr>
            <p:ph idx="1"/>
          </p:nvPr>
        </p:nvGraphicFramePr>
        <p:xfrm>
          <a:off x="6477234" y="2102951"/>
          <a:ext cx="5460536" cy="3768384"/>
        </p:xfrm>
        <a:graphic>
          <a:graphicData uri="http://schemas.openxmlformats.org/drawingml/2006/table">
            <a:tbl>
              <a:tblPr firstRow="1" bandRow="1">
                <a:tableStyleId>{5940675A-B579-460E-94D1-54222C63F5DA}</a:tableStyleId>
              </a:tblPr>
              <a:tblGrid>
                <a:gridCol w="682567">
                  <a:extLst>
                    <a:ext uri="{9D8B030D-6E8A-4147-A177-3AD203B41FA5}">
                      <a16:colId xmlns:a16="http://schemas.microsoft.com/office/drawing/2014/main" val="2433620398"/>
                    </a:ext>
                  </a:extLst>
                </a:gridCol>
                <a:gridCol w="682567">
                  <a:extLst>
                    <a:ext uri="{9D8B030D-6E8A-4147-A177-3AD203B41FA5}">
                      <a16:colId xmlns:a16="http://schemas.microsoft.com/office/drawing/2014/main" val="3266730138"/>
                    </a:ext>
                  </a:extLst>
                </a:gridCol>
                <a:gridCol w="682567">
                  <a:extLst>
                    <a:ext uri="{9D8B030D-6E8A-4147-A177-3AD203B41FA5}">
                      <a16:colId xmlns:a16="http://schemas.microsoft.com/office/drawing/2014/main" val="3703898110"/>
                    </a:ext>
                  </a:extLst>
                </a:gridCol>
                <a:gridCol w="682567">
                  <a:extLst>
                    <a:ext uri="{9D8B030D-6E8A-4147-A177-3AD203B41FA5}">
                      <a16:colId xmlns:a16="http://schemas.microsoft.com/office/drawing/2014/main" val="401438749"/>
                    </a:ext>
                  </a:extLst>
                </a:gridCol>
                <a:gridCol w="682567">
                  <a:extLst>
                    <a:ext uri="{9D8B030D-6E8A-4147-A177-3AD203B41FA5}">
                      <a16:colId xmlns:a16="http://schemas.microsoft.com/office/drawing/2014/main" val="3106380728"/>
                    </a:ext>
                  </a:extLst>
                </a:gridCol>
                <a:gridCol w="682567">
                  <a:extLst>
                    <a:ext uri="{9D8B030D-6E8A-4147-A177-3AD203B41FA5}">
                      <a16:colId xmlns:a16="http://schemas.microsoft.com/office/drawing/2014/main" val="2799085732"/>
                    </a:ext>
                  </a:extLst>
                </a:gridCol>
                <a:gridCol w="682567">
                  <a:extLst>
                    <a:ext uri="{9D8B030D-6E8A-4147-A177-3AD203B41FA5}">
                      <a16:colId xmlns:a16="http://schemas.microsoft.com/office/drawing/2014/main" val="2089397823"/>
                    </a:ext>
                  </a:extLst>
                </a:gridCol>
                <a:gridCol w="682567">
                  <a:extLst>
                    <a:ext uri="{9D8B030D-6E8A-4147-A177-3AD203B41FA5}">
                      <a16:colId xmlns:a16="http://schemas.microsoft.com/office/drawing/2014/main" val="1881925754"/>
                    </a:ext>
                  </a:extLst>
                </a:gridCol>
              </a:tblGrid>
              <a:tr h="426997">
                <a:tc>
                  <a:txBody>
                    <a:bodyPr/>
                    <a:lstStyle/>
                    <a:p>
                      <a:endParaRPr lang="en-US" sz="2400" dirty="0"/>
                    </a:p>
                  </a:txBody>
                  <a:tcPr marL="105287" marR="105287" marT="52644" marB="52644">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0</a:t>
                      </a:r>
                    </a:p>
                  </a:txBody>
                  <a:tcPr marL="105287" marR="105287" marT="52644" marB="52644">
                    <a:lnT w="12700" cap="flat" cmpd="sng" algn="ctr">
                      <a:noFill/>
                      <a:prstDash val="solid"/>
                      <a:round/>
                      <a:headEnd type="none" w="med" len="med"/>
                      <a:tailEnd type="none" w="med" len="med"/>
                    </a:lnT>
                  </a:tcPr>
                </a:tc>
                <a:tc>
                  <a:txBody>
                    <a:bodyPr/>
                    <a:lstStyle/>
                    <a:p>
                      <a:r>
                        <a:rPr lang="en-US" sz="2400" dirty="0"/>
                        <a:t>1</a:t>
                      </a:r>
                    </a:p>
                  </a:txBody>
                  <a:tcPr marL="105287" marR="105287" marT="52644" marB="52644">
                    <a:lnT w="12700" cap="flat" cmpd="sng" algn="ctr">
                      <a:noFill/>
                      <a:prstDash val="solid"/>
                      <a:round/>
                      <a:headEnd type="none" w="med" len="med"/>
                      <a:tailEnd type="none" w="med" len="med"/>
                    </a:lnT>
                  </a:tcPr>
                </a:tc>
                <a:tc>
                  <a:txBody>
                    <a:bodyPr/>
                    <a:lstStyle/>
                    <a:p>
                      <a:r>
                        <a:rPr lang="en-US" sz="2400" dirty="0"/>
                        <a:t>2</a:t>
                      </a:r>
                    </a:p>
                  </a:txBody>
                  <a:tcPr marL="105287" marR="105287" marT="52644" marB="52644">
                    <a:lnT w="12700" cap="flat" cmpd="sng" algn="ctr">
                      <a:noFill/>
                      <a:prstDash val="solid"/>
                      <a:round/>
                      <a:headEnd type="none" w="med" len="med"/>
                      <a:tailEnd type="none" w="med" len="med"/>
                    </a:lnT>
                  </a:tcPr>
                </a:tc>
                <a:tc>
                  <a:txBody>
                    <a:bodyPr/>
                    <a:lstStyle/>
                    <a:p>
                      <a:r>
                        <a:rPr lang="en-US" sz="2400" dirty="0"/>
                        <a:t>3</a:t>
                      </a:r>
                    </a:p>
                  </a:txBody>
                  <a:tcPr marL="105287" marR="105287" marT="52644" marB="52644">
                    <a:lnT w="12700" cap="flat" cmpd="sng" algn="ctr">
                      <a:noFill/>
                      <a:prstDash val="solid"/>
                      <a:round/>
                      <a:headEnd type="none" w="med" len="med"/>
                      <a:tailEnd type="none" w="med" len="med"/>
                    </a:lnT>
                  </a:tcPr>
                </a:tc>
                <a:tc>
                  <a:txBody>
                    <a:bodyPr/>
                    <a:lstStyle/>
                    <a:p>
                      <a:r>
                        <a:rPr lang="en-US" sz="2400" dirty="0"/>
                        <a:t>4</a:t>
                      </a:r>
                    </a:p>
                  </a:txBody>
                  <a:tcPr marL="105287" marR="105287" marT="52644" marB="52644">
                    <a:lnT w="12700" cap="flat" cmpd="sng" algn="ctr">
                      <a:noFill/>
                      <a:prstDash val="solid"/>
                      <a:round/>
                      <a:headEnd type="none" w="med" len="med"/>
                      <a:tailEnd type="none" w="med" len="med"/>
                    </a:lnT>
                  </a:tcPr>
                </a:tc>
                <a:tc>
                  <a:txBody>
                    <a:bodyPr/>
                    <a:lstStyle/>
                    <a:p>
                      <a:r>
                        <a:rPr lang="en-US" sz="2400" dirty="0"/>
                        <a:t>5</a:t>
                      </a:r>
                    </a:p>
                  </a:txBody>
                  <a:tcPr marL="105287" marR="105287" marT="52644" marB="52644">
                    <a:lnT w="12700" cap="flat" cmpd="sng" algn="ctr">
                      <a:noFill/>
                      <a:prstDash val="solid"/>
                      <a:round/>
                      <a:headEnd type="none" w="med" len="med"/>
                      <a:tailEnd type="none" w="med" len="med"/>
                    </a:lnT>
                  </a:tcPr>
                </a:tc>
                <a:tc>
                  <a:txBody>
                    <a:bodyPr/>
                    <a:lstStyle/>
                    <a:p>
                      <a:r>
                        <a:rPr lang="en-US" sz="2400" dirty="0"/>
                        <a:t>6</a:t>
                      </a:r>
                    </a:p>
                  </a:txBody>
                  <a:tcPr marL="105287" marR="105287" marT="52644" marB="52644">
                    <a:lnT w="12700" cap="flat" cmpd="sng" algn="ctr">
                      <a:noFill/>
                      <a:prstDash val="solid"/>
                      <a:round/>
                      <a:headEnd type="none" w="med" len="med"/>
                      <a:tailEnd type="none" w="med" len="med"/>
                    </a:lnT>
                  </a:tcPr>
                </a:tc>
                <a:extLst>
                  <a:ext uri="{0D108BD9-81ED-4DB2-BD59-A6C34878D82A}">
                    <a16:rowId xmlns:a16="http://schemas.microsoft.com/office/drawing/2014/main" val="429028320"/>
                  </a:ext>
                </a:extLst>
              </a:tr>
              <a:tr h="426997">
                <a:tc>
                  <a:txBody>
                    <a:bodyPr/>
                    <a:lstStyle/>
                    <a:p>
                      <a:r>
                        <a:rPr lang="en-US" sz="2400" dirty="0"/>
                        <a:t>0</a:t>
                      </a:r>
                    </a:p>
                  </a:txBody>
                  <a:tcPr marL="105287" marR="105287" marT="52644" marB="52644">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046825130"/>
                  </a:ext>
                </a:extLst>
              </a:tr>
              <a:tr h="426997">
                <a:tc>
                  <a:txBody>
                    <a:bodyPr/>
                    <a:lstStyle/>
                    <a:p>
                      <a:r>
                        <a:rPr lang="en-US" sz="2400" dirty="0"/>
                        <a:t>1</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743430437"/>
                  </a:ext>
                </a:extLst>
              </a:tr>
              <a:tr h="426997">
                <a:tc>
                  <a:txBody>
                    <a:bodyPr/>
                    <a:lstStyle/>
                    <a:p>
                      <a:r>
                        <a:rPr lang="en-US" sz="2400" dirty="0"/>
                        <a:t>2</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23021980"/>
                  </a:ext>
                </a:extLst>
              </a:tr>
              <a:tr h="426997">
                <a:tc>
                  <a:txBody>
                    <a:bodyPr/>
                    <a:lstStyle/>
                    <a:p>
                      <a:r>
                        <a:rPr lang="en-US" sz="2400" dirty="0"/>
                        <a:t>3</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741938339"/>
                  </a:ext>
                </a:extLst>
              </a:tr>
              <a:tr h="426997">
                <a:tc>
                  <a:txBody>
                    <a:bodyPr/>
                    <a:lstStyle/>
                    <a:p>
                      <a:r>
                        <a:rPr lang="en-US" sz="2400" dirty="0"/>
                        <a:t>4</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b="1" dirty="0">
                          <a:solidFill>
                            <a:srgbClr val="FF0000"/>
                          </a:solidFill>
                        </a:rPr>
                        <a:t>1</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178445184"/>
                  </a:ext>
                </a:extLst>
              </a:tr>
              <a:tr h="426997">
                <a:tc>
                  <a:txBody>
                    <a:bodyPr/>
                    <a:lstStyle/>
                    <a:p>
                      <a:r>
                        <a:rPr lang="en-US" sz="2400" dirty="0"/>
                        <a:t>5</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solidFill>
                            <a:srgbClr val="FF0000"/>
                          </a:solidFill>
                        </a:rPr>
                        <a:t>1</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2651587359"/>
                  </a:ext>
                </a:extLst>
              </a:tr>
              <a:tr h="426997">
                <a:tc>
                  <a:txBody>
                    <a:bodyPr/>
                    <a:lstStyle/>
                    <a:p>
                      <a:r>
                        <a:rPr lang="en-US" sz="2400" dirty="0"/>
                        <a:t>6</a:t>
                      </a:r>
                    </a:p>
                  </a:txBody>
                  <a:tcPr marL="105287" marR="105287" marT="52644" marB="52644">
                    <a:lnL w="12700" cap="flat" cmpd="sng" algn="ctr">
                      <a:noFill/>
                      <a:prstDash val="solid"/>
                      <a:round/>
                      <a:headEnd type="none" w="med" len="med"/>
                      <a:tailEnd type="none" w="med" len="med"/>
                    </a:lnL>
                  </a:tcPr>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tc>
                  <a:txBody>
                    <a:bodyPr/>
                    <a:lstStyle/>
                    <a:p>
                      <a:pPr algn="ctr"/>
                      <a:r>
                        <a:rPr lang="en-US" sz="2400" dirty="0"/>
                        <a:t>0</a:t>
                      </a:r>
                    </a:p>
                  </a:txBody>
                  <a:tcPr marL="105287" marR="105287" marT="52644" marB="52644"/>
                </a:tc>
                <a:extLst>
                  <a:ext uri="{0D108BD9-81ED-4DB2-BD59-A6C34878D82A}">
                    <a16:rowId xmlns:a16="http://schemas.microsoft.com/office/drawing/2014/main" val="1435938195"/>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7238082" y="143219"/>
            <a:ext cx="4197425" cy="1959734"/>
            <a:chOff x="4202258" y="3421009"/>
            <a:chExt cx="5122837" cy="2194774"/>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813463"/>
              <a:chOff x="9831042" y="3675297"/>
              <a:chExt cx="690113" cy="81346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a:extLst>
                  <a:ext uri="{FF2B5EF4-FFF2-40B4-BE49-F238E27FC236}">
                    <a16:creationId xmlns:a16="http://schemas.microsoft.com/office/drawing/2014/main" id="{C432EFB7-CCB0-4FC1-A568-AD99A5735B7D}"/>
                  </a:ext>
                </a:extLst>
              </p:cNvPr>
              <p:cNvSpPr txBox="1"/>
              <p:nvPr/>
            </p:nvSpPr>
            <p:spPr>
              <a:xfrm>
                <a:off x="9895648" y="3675297"/>
                <a:ext cx="610662" cy="813463"/>
              </a:xfrm>
              <a:prstGeom prst="rect">
                <a:avLst/>
              </a:prstGeom>
              <a:noFill/>
            </p:spPr>
            <p:txBody>
              <a:bodyPr wrap="none" rtlCol="0">
                <a:spAutoFit/>
              </a:bodyPr>
              <a:lstStyle/>
              <a:p>
                <a:r>
                  <a:rPr lang="en-US" sz="2400"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747370"/>
              <a:ext cx="2042568" cy="868413"/>
              <a:chOff x="9076131" y="1419304"/>
              <a:chExt cx="2042568" cy="868413"/>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19304"/>
                <a:ext cx="690193" cy="813465"/>
                <a:chOff x="9831042" y="3601112"/>
                <a:chExt cx="690193" cy="813465"/>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2DA7DB84-E5B9-4DB4-A55E-75583B4B41C8}"/>
                    </a:ext>
                  </a:extLst>
                </p:cNvPr>
                <p:cNvSpPr txBox="1"/>
                <p:nvPr/>
              </p:nvSpPr>
              <p:spPr>
                <a:xfrm>
                  <a:off x="9910573" y="3601112"/>
                  <a:ext cx="610662" cy="813465"/>
                </a:xfrm>
                <a:prstGeom prst="rect">
                  <a:avLst/>
                </a:prstGeom>
                <a:noFill/>
              </p:spPr>
              <p:txBody>
                <a:bodyPr wrap="none" rtlCol="0">
                  <a:spAutoFit/>
                </a:bodyPr>
                <a:lstStyle/>
                <a:p>
                  <a:r>
                    <a:rPr lang="en-US" sz="2400"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74252"/>
                <a:ext cx="711732" cy="813465"/>
                <a:chOff x="9831042" y="3656061"/>
                <a:chExt cx="711732" cy="813465"/>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5DECB14-06EC-4844-8890-691FFAB1EF62}"/>
                    </a:ext>
                  </a:extLst>
                </p:cNvPr>
                <p:cNvSpPr txBox="1"/>
                <p:nvPr/>
              </p:nvSpPr>
              <p:spPr>
                <a:xfrm>
                  <a:off x="9932112" y="3656061"/>
                  <a:ext cx="610662" cy="813465"/>
                </a:xfrm>
                <a:prstGeom prst="rect">
                  <a:avLst/>
                </a:prstGeom>
                <a:noFill/>
              </p:spPr>
              <p:txBody>
                <a:bodyPr wrap="none" rtlCol="0">
                  <a:spAutoFit/>
                </a:bodyPr>
                <a:lstStyle/>
                <a:p>
                  <a:r>
                    <a:rPr lang="en-US" sz="2400"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724189" cy="860181"/>
              <a:chOff x="9831042" y="3675297"/>
              <a:chExt cx="724189" cy="860181"/>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9933269" y="3722015"/>
                <a:ext cx="621962" cy="813463"/>
              </a:xfrm>
              <a:prstGeom prst="rect">
                <a:avLst/>
              </a:prstGeom>
              <a:noFill/>
            </p:spPr>
            <p:txBody>
              <a:bodyPr wrap="none" rtlCol="0">
                <a:spAutoFit/>
              </a:bodyPr>
              <a:lstStyle/>
              <a:p>
                <a:r>
                  <a:rPr lang="en-US" sz="2400"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04709"/>
              <a:ext cx="690113" cy="813462"/>
              <a:chOff x="9831042" y="3641523"/>
              <a:chExt cx="690113" cy="813462"/>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a:extLst>
                  <a:ext uri="{FF2B5EF4-FFF2-40B4-BE49-F238E27FC236}">
                    <a16:creationId xmlns:a16="http://schemas.microsoft.com/office/drawing/2014/main" id="{937949F6-3DDD-42F5-967D-6E991464F7E3}"/>
                  </a:ext>
                </a:extLst>
              </p:cNvPr>
              <p:cNvSpPr txBox="1"/>
              <p:nvPr/>
            </p:nvSpPr>
            <p:spPr>
              <a:xfrm>
                <a:off x="9919769" y="3641523"/>
                <a:ext cx="312907" cy="813462"/>
              </a:xfrm>
              <a:prstGeom prst="rect">
                <a:avLst/>
              </a:prstGeom>
              <a:noFill/>
            </p:spPr>
            <p:txBody>
              <a:bodyPr wrap="square" rtlCol="0">
                <a:spAutoFit/>
              </a:bodyPr>
              <a:lstStyle/>
              <a:p>
                <a:r>
                  <a:rPr lang="en-US" sz="2400"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69416"/>
              <a:ext cx="2020949" cy="825449"/>
              <a:chOff x="9076131" y="1481504"/>
              <a:chExt cx="2020949" cy="825449"/>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81504"/>
                <a:ext cx="690175" cy="813465"/>
                <a:chOff x="9831042" y="3663312"/>
                <a:chExt cx="690175" cy="813465"/>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a:extLst>
                    <a:ext uri="{FF2B5EF4-FFF2-40B4-BE49-F238E27FC236}">
                      <a16:creationId xmlns:a16="http://schemas.microsoft.com/office/drawing/2014/main" id="{86A4DB5C-E231-40DF-A861-3302CC67C96A}"/>
                    </a:ext>
                  </a:extLst>
                </p:cNvPr>
                <p:cNvSpPr txBox="1"/>
                <p:nvPr/>
              </p:nvSpPr>
              <p:spPr>
                <a:xfrm>
                  <a:off x="9910555" y="3663312"/>
                  <a:ext cx="610662" cy="813465"/>
                </a:xfrm>
                <a:prstGeom prst="rect">
                  <a:avLst/>
                </a:prstGeom>
                <a:noFill/>
              </p:spPr>
              <p:txBody>
                <a:bodyPr wrap="none" rtlCol="0">
                  <a:spAutoFit/>
                </a:bodyPr>
                <a:lstStyle/>
                <a:p>
                  <a:r>
                    <a:rPr lang="en-US" sz="2400"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813465"/>
                <a:chOff x="9831042" y="3675297"/>
                <a:chExt cx="690113" cy="813465"/>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TextBox 19">
                  <a:extLst>
                    <a:ext uri="{FF2B5EF4-FFF2-40B4-BE49-F238E27FC236}">
                      <a16:creationId xmlns:a16="http://schemas.microsoft.com/office/drawing/2014/main" id="{33D96133-1F40-4055-BBD5-DFBB0D558B27}"/>
                    </a:ext>
                  </a:extLst>
                </p:cNvPr>
                <p:cNvSpPr txBox="1"/>
                <p:nvPr/>
              </p:nvSpPr>
              <p:spPr>
                <a:xfrm>
                  <a:off x="9950683" y="3675297"/>
                  <a:ext cx="528751" cy="813465"/>
                </a:xfrm>
                <a:prstGeom prst="rect">
                  <a:avLst/>
                </a:prstGeom>
                <a:noFill/>
              </p:spPr>
              <p:txBody>
                <a:bodyPr wrap="none" rtlCol="0">
                  <a:spAutoFit/>
                </a:bodyPr>
                <a:lstStyle/>
                <a:p>
                  <a:r>
                    <a:rPr lang="en-US" sz="2400"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6C9AB0F-164E-46F5-A7A6-F2336FB8D1E4}"/>
              </a:ext>
            </a:extLst>
          </p:cNvPr>
          <p:cNvSpPr txBox="1"/>
          <p:nvPr/>
        </p:nvSpPr>
        <p:spPr>
          <a:xfrm>
            <a:off x="657225" y="1505782"/>
            <a:ext cx="5901459" cy="4832092"/>
          </a:xfrm>
          <a:prstGeom prst="rect">
            <a:avLst/>
          </a:prstGeom>
          <a:noFill/>
        </p:spPr>
        <p:txBody>
          <a:bodyPr wrap="square" rtlCol="0">
            <a:spAutoFit/>
          </a:bodyPr>
          <a:lstStyle/>
          <a:p>
            <a:r>
              <a:rPr lang="en-US" sz="2800" dirty="0"/>
              <a:t>In an adjacency matrix a[u][v] is 1 if there is an edge (</a:t>
            </a:r>
            <a:r>
              <a:rPr lang="en-US" sz="2800" dirty="0" err="1"/>
              <a:t>u,v</a:t>
            </a:r>
            <a:r>
              <a:rPr lang="en-US" sz="2800" dirty="0"/>
              <a:t>), and 0 otherwise.</a:t>
            </a:r>
          </a:p>
          <a:p>
            <a:r>
              <a:rPr lang="en-US" sz="2800" dirty="0"/>
              <a:t>Worst-case Time Complexity </a:t>
            </a:r>
            <a:br>
              <a:rPr lang="en-US" sz="2800" dirty="0"/>
            </a:br>
            <a:r>
              <a:rPr lang="en-US" sz="2800" dirty="0"/>
              <a:t>(|V|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a:t>
            </a:r>
            <a:r>
              <a:rPr lang="en-US" sz="2800" dirty="0" err="1"/>
              <a:t>outneighbors</a:t>
            </a:r>
            <a:r>
              <a:rPr lang="en-US" sz="2800" dirty="0"/>
              <a:t> of u: </a:t>
            </a:r>
          </a:p>
          <a:p>
            <a:pPr lvl="1"/>
            <a:r>
              <a:rPr lang="en-US" sz="2800" dirty="0"/>
              <a:t>Get </a:t>
            </a:r>
            <a:r>
              <a:rPr lang="en-US" sz="2800" dirty="0" err="1"/>
              <a:t>inneighbors</a:t>
            </a:r>
            <a:r>
              <a:rPr lang="en-US" sz="2800" dirty="0"/>
              <a:t> of u:</a:t>
            </a:r>
          </a:p>
          <a:p>
            <a:endParaRPr lang="en-US" sz="2800" dirty="0"/>
          </a:p>
          <a:p>
            <a:r>
              <a:rPr lang="en-US" sz="2800" dirty="0"/>
              <a:t>Space Complexity:</a:t>
            </a: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CA842778-2747-46F4-B3A4-9BC47B005F6C}"/>
                  </a:ext>
                </a:extLst>
              </p:cNvPr>
              <p:cNvSpPr/>
              <p:nvPr/>
            </p:nvSpPr>
            <p:spPr>
              <a:xfrm>
                <a:off x="2246485" y="3164877"/>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8" name="Rectangle 37">
                <a:extLst>
                  <a:ext uri="{FF2B5EF4-FFF2-40B4-BE49-F238E27FC236}">
                    <a16:creationId xmlns:a16="http://schemas.microsoft.com/office/drawing/2014/main" id="{CA842778-2747-46F4-B3A4-9BC47B005F6C}"/>
                  </a:ext>
                </a:extLst>
              </p:cNvPr>
              <p:cNvSpPr>
                <a:spLocks noRot="1" noChangeAspect="1" noMove="1" noResize="1" noEditPoints="1" noAdjustHandles="1" noChangeArrowheads="1" noChangeShapeType="1" noTextEdit="1"/>
              </p:cNvSpPr>
              <p:nvPr/>
            </p:nvSpPr>
            <p:spPr>
              <a:xfrm>
                <a:off x="2246485" y="3164877"/>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6AD11300-528C-4A50-9818-345D75EEC2AB}"/>
                  </a:ext>
                </a:extLst>
              </p:cNvPr>
              <p:cNvSpPr/>
              <p:nvPr/>
            </p:nvSpPr>
            <p:spPr>
              <a:xfrm>
                <a:off x="2796264" y="3654326"/>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39" name="Rectangle 38">
                <a:extLst>
                  <a:ext uri="{FF2B5EF4-FFF2-40B4-BE49-F238E27FC236}">
                    <a16:creationId xmlns:a16="http://schemas.microsoft.com/office/drawing/2014/main" id="{6AD11300-528C-4A50-9818-345D75EEC2AB}"/>
                  </a:ext>
                </a:extLst>
              </p:cNvPr>
              <p:cNvSpPr>
                <a:spLocks noRot="1" noChangeAspect="1" noMove="1" noResize="1" noEditPoints="1" noAdjustHandles="1" noChangeArrowheads="1" noChangeShapeType="1" noTextEdit="1"/>
              </p:cNvSpPr>
              <p:nvPr/>
            </p:nvSpPr>
            <p:spPr>
              <a:xfrm>
                <a:off x="2796264" y="3654326"/>
                <a:ext cx="1476686"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FBFBF07-3BBD-4C6B-BC30-FB8A3562A386}"/>
                  </a:ext>
                </a:extLst>
              </p:cNvPr>
              <p:cNvSpPr/>
              <p:nvPr/>
            </p:nvSpPr>
            <p:spPr>
              <a:xfrm>
                <a:off x="4786263" y="4128941"/>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40" name="Rectangle 39">
                <a:extLst>
                  <a:ext uri="{FF2B5EF4-FFF2-40B4-BE49-F238E27FC236}">
                    <a16:creationId xmlns:a16="http://schemas.microsoft.com/office/drawing/2014/main" id="{EFBFBF07-3BBD-4C6B-BC30-FB8A3562A386}"/>
                  </a:ext>
                </a:extLst>
              </p:cNvPr>
              <p:cNvSpPr>
                <a:spLocks noRot="1" noChangeAspect="1" noMove="1" noResize="1" noEditPoints="1" noAdjustHandles="1" noChangeArrowheads="1" noChangeShapeType="1" noTextEdit="1"/>
              </p:cNvSpPr>
              <p:nvPr/>
            </p:nvSpPr>
            <p:spPr>
              <a:xfrm>
                <a:off x="4786263" y="4128941"/>
                <a:ext cx="1476686"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B6874907-4D12-4D7A-943E-0338131A5386}"/>
                  </a:ext>
                </a:extLst>
              </p:cNvPr>
              <p:cNvSpPr/>
              <p:nvPr/>
            </p:nvSpPr>
            <p:spPr>
              <a:xfrm>
                <a:off x="4239606" y="4530132"/>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1" name="Rectangle 40">
                <a:extLst>
                  <a:ext uri="{FF2B5EF4-FFF2-40B4-BE49-F238E27FC236}">
                    <a16:creationId xmlns:a16="http://schemas.microsoft.com/office/drawing/2014/main" id="{B6874907-4D12-4D7A-943E-0338131A5386}"/>
                  </a:ext>
                </a:extLst>
              </p:cNvPr>
              <p:cNvSpPr>
                <a:spLocks noRot="1" noChangeAspect="1" noMove="1" noResize="1" noEditPoints="1" noAdjustHandles="1" noChangeArrowheads="1" noChangeShapeType="1" noTextEdit="1"/>
              </p:cNvSpPr>
              <p:nvPr/>
            </p:nvSpPr>
            <p:spPr>
              <a:xfrm>
                <a:off x="4239606" y="4530132"/>
                <a:ext cx="1490857"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2F49931-B997-4CCF-A955-89CEE452D650}"/>
                  </a:ext>
                </a:extLst>
              </p:cNvPr>
              <p:cNvSpPr/>
              <p:nvPr/>
            </p:nvSpPr>
            <p:spPr>
              <a:xfrm>
                <a:off x="3755467" y="4958058"/>
                <a:ext cx="1490857"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m:t>
                      </m:r>
                    </m:oMath>
                  </m:oMathPara>
                </a14:m>
                <a:endParaRPr lang="en-US" sz="2800" dirty="0"/>
              </a:p>
            </p:txBody>
          </p:sp>
        </mc:Choice>
        <mc:Fallback xmlns="">
          <p:sp>
            <p:nvSpPr>
              <p:cNvPr id="42" name="Rectangle 41">
                <a:extLst>
                  <a:ext uri="{FF2B5EF4-FFF2-40B4-BE49-F238E27FC236}">
                    <a16:creationId xmlns:a16="http://schemas.microsoft.com/office/drawing/2014/main" id="{32F49931-B997-4CCF-A955-89CEE452D650}"/>
                  </a:ext>
                </a:extLst>
              </p:cNvPr>
              <p:cNvSpPr>
                <a:spLocks noRot="1" noChangeAspect="1" noMove="1" noResize="1" noEditPoints="1" noAdjustHandles="1" noChangeArrowheads="1" noChangeShapeType="1" noTextEdit="1"/>
              </p:cNvSpPr>
              <p:nvPr/>
            </p:nvSpPr>
            <p:spPr>
              <a:xfrm>
                <a:off x="3755467" y="4958058"/>
                <a:ext cx="1490857"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7C9A584-C3BE-4DAA-9AC3-AF53ABBAE8A9}"/>
                  </a:ext>
                </a:extLst>
              </p:cNvPr>
              <p:cNvSpPr/>
              <p:nvPr/>
            </p:nvSpPr>
            <p:spPr>
              <a:xfrm>
                <a:off x="3427206" y="5738570"/>
                <a:ext cx="119635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b="0" i="1" dirty="0" smtClean="0">
                          <a:latin typeface="Cambria Math" panose="02040503050406030204" pitchFamily="18" charset="0"/>
                        </a:rPr>
                        <m:t>(</m:t>
                      </m:r>
                      <m:sSup>
                        <m:sSupPr>
                          <m:ctrlPr>
                            <a:rPr lang="en-US" sz="2800" b="0" i="1" dirty="0" smtClean="0">
                              <a:latin typeface="Cambria Math" panose="02040503050406030204" pitchFamily="18" charset="0"/>
                            </a:rPr>
                          </m:ctrlPr>
                        </m:sSupPr>
                        <m:e>
                          <m:r>
                            <a:rPr lang="en-US" sz="2800" b="0" i="1" dirty="0" smtClean="0">
                              <a:latin typeface="Cambria Math" panose="02040503050406030204" pitchFamily="18" charset="0"/>
                            </a:rPr>
                            <m:t>𝑛</m:t>
                          </m:r>
                        </m:e>
                        <m:sup>
                          <m:r>
                            <a:rPr lang="en-US" sz="2800" b="0" i="1" dirty="0" smtClean="0">
                              <a:latin typeface="Cambria Math" panose="02040503050406030204" pitchFamily="18" charset="0"/>
                            </a:rPr>
                            <m:t>2</m:t>
                          </m:r>
                        </m:sup>
                      </m:sSup>
                      <m:r>
                        <a:rPr lang="en-US" sz="2800" b="0" i="1" dirty="0" smtClean="0">
                          <a:latin typeface="Cambria Math" panose="02040503050406030204" pitchFamily="18" charset="0"/>
                        </a:rPr>
                        <m:t>)</m:t>
                      </m:r>
                    </m:oMath>
                  </m:oMathPara>
                </a14:m>
                <a:endParaRPr lang="en-US" sz="2800" dirty="0"/>
              </a:p>
            </p:txBody>
          </p:sp>
        </mc:Choice>
        <mc:Fallback xmlns="">
          <p:sp>
            <p:nvSpPr>
              <p:cNvPr id="43" name="Rectangle 42">
                <a:extLst>
                  <a:ext uri="{FF2B5EF4-FFF2-40B4-BE49-F238E27FC236}">
                    <a16:creationId xmlns:a16="http://schemas.microsoft.com/office/drawing/2014/main" id="{27C9A584-C3BE-4DAA-9AC3-AF53ABBAE8A9}"/>
                  </a:ext>
                </a:extLst>
              </p:cNvPr>
              <p:cNvSpPr>
                <a:spLocks noRot="1" noChangeAspect="1" noMove="1" noResize="1" noEditPoints="1" noAdjustHandles="1" noChangeArrowheads="1" noChangeShapeType="1" noTextEdit="1"/>
              </p:cNvSpPr>
              <p:nvPr/>
            </p:nvSpPr>
            <p:spPr>
              <a:xfrm>
                <a:off x="3427206" y="5738570"/>
                <a:ext cx="119635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35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0728-44A4-43B7-96A2-3BBAE82EF22C}"/>
              </a:ext>
            </a:extLst>
          </p:cNvPr>
          <p:cNvSpPr>
            <a:spLocks noGrp="1"/>
          </p:cNvSpPr>
          <p:nvPr>
            <p:ph type="title"/>
          </p:nvPr>
        </p:nvSpPr>
        <p:spPr/>
        <p:txBody>
          <a:bodyPr/>
          <a:lstStyle/>
          <a:p>
            <a:r>
              <a:rPr lang="en-US" dirty="0"/>
              <a:t>Adjacency List</a:t>
            </a:r>
          </a:p>
        </p:txBody>
      </p:sp>
      <p:graphicFrame>
        <p:nvGraphicFramePr>
          <p:cNvPr id="36" name="Content Placeholder 35">
            <a:extLst>
              <a:ext uri="{FF2B5EF4-FFF2-40B4-BE49-F238E27FC236}">
                <a16:creationId xmlns:a16="http://schemas.microsoft.com/office/drawing/2014/main" id="{E41FE2E6-47B5-4C9E-97D9-2BB2F65DC54A}"/>
              </a:ext>
            </a:extLst>
          </p:cNvPr>
          <p:cNvGraphicFramePr>
            <a:graphicFrameLocks noGrp="1"/>
          </p:cNvGraphicFramePr>
          <p:nvPr>
            <p:ph idx="1"/>
          </p:nvPr>
        </p:nvGraphicFramePr>
        <p:xfrm>
          <a:off x="9029935" y="2485689"/>
          <a:ext cx="755290" cy="2595880"/>
        </p:xfrm>
        <a:graphic>
          <a:graphicData uri="http://schemas.openxmlformats.org/drawingml/2006/table">
            <a:tbl>
              <a:tblPr firstRow="1" bandRow="1">
                <a:tableStyleId>{5940675A-B579-460E-94D1-54222C63F5DA}</a:tableStyleId>
              </a:tblPr>
              <a:tblGrid>
                <a:gridCol w="377645">
                  <a:extLst>
                    <a:ext uri="{9D8B030D-6E8A-4147-A177-3AD203B41FA5}">
                      <a16:colId xmlns:a16="http://schemas.microsoft.com/office/drawing/2014/main" val="2272861457"/>
                    </a:ext>
                  </a:extLst>
                </a:gridCol>
                <a:gridCol w="377645">
                  <a:extLst>
                    <a:ext uri="{9D8B030D-6E8A-4147-A177-3AD203B41FA5}">
                      <a16:colId xmlns:a16="http://schemas.microsoft.com/office/drawing/2014/main" val="3819096857"/>
                    </a:ext>
                  </a:extLst>
                </a:gridCol>
              </a:tblGrid>
              <a:tr h="370840">
                <a:tc>
                  <a:txBody>
                    <a:bodyPr/>
                    <a:lstStyle/>
                    <a:p>
                      <a:pPr algn="r"/>
                      <a:r>
                        <a:rPr lang="en-US"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244311"/>
                  </a:ext>
                </a:extLst>
              </a:tr>
              <a:tr h="370840">
                <a:tc>
                  <a:txBody>
                    <a:bodyPr/>
                    <a:lstStyle/>
                    <a:p>
                      <a:pPr algn="r"/>
                      <a:r>
                        <a:rPr lang="en-US"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716144"/>
                  </a:ext>
                </a:extLst>
              </a:tr>
              <a:tr h="370840">
                <a:tc>
                  <a:txBody>
                    <a:bodyPr/>
                    <a:lstStyle/>
                    <a:p>
                      <a:pPr algn="r"/>
                      <a:r>
                        <a:rPr lang="en-US"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619476"/>
                  </a:ext>
                </a:extLst>
              </a:tr>
              <a:tr h="370840">
                <a:tc>
                  <a:txBody>
                    <a:bodyPr/>
                    <a:lstStyle/>
                    <a:p>
                      <a:pPr algn="r"/>
                      <a:r>
                        <a:rPr lang="en-US"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6951736"/>
                  </a:ext>
                </a:extLst>
              </a:tr>
              <a:tr h="370840">
                <a:tc>
                  <a:txBody>
                    <a:bodyPr/>
                    <a:lstStyle/>
                    <a:p>
                      <a:pPr algn="r"/>
                      <a:r>
                        <a:rPr lang="en-US"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036761"/>
                  </a:ext>
                </a:extLst>
              </a:tr>
              <a:tr h="370840">
                <a:tc>
                  <a:txBody>
                    <a:bodyPr/>
                    <a:lstStyle/>
                    <a:p>
                      <a:pPr algn="r"/>
                      <a:r>
                        <a:rPr lang="en-US"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177536"/>
                  </a:ext>
                </a:extLst>
              </a:tr>
              <a:tr h="370840">
                <a:tc>
                  <a:txBody>
                    <a:bodyPr/>
                    <a:lstStyle/>
                    <a:p>
                      <a:pPr algn="r"/>
                      <a:r>
                        <a:rPr lang="en-US"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520023"/>
                  </a:ext>
                </a:extLst>
              </a:tr>
            </a:tbl>
          </a:graphicData>
        </a:graphic>
      </p:graphicFrame>
      <p:grpSp>
        <p:nvGrpSpPr>
          <p:cNvPr id="6" name="Group 5">
            <a:extLst>
              <a:ext uri="{FF2B5EF4-FFF2-40B4-BE49-F238E27FC236}">
                <a16:creationId xmlns:a16="http://schemas.microsoft.com/office/drawing/2014/main" id="{64592BAB-3A1B-4B05-A271-76692EB8790B}"/>
              </a:ext>
            </a:extLst>
          </p:cNvPr>
          <p:cNvGrpSpPr/>
          <p:nvPr/>
        </p:nvGrpSpPr>
        <p:grpSpPr>
          <a:xfrm>
            <a:off x="8202395" y="303098"/>
            <a:ext cx="2907362" cy="1186511"/>
            <a:chOff x="4202258" y="3421009"/>
            <a:chExt cx="5122837" cy="2090659"/>
          </a:xfrm>
        </p:grpSpPr>
        <p:grpSp>
          <p:nvGrpSpPr>
            <p:cNvPr id="7" name="Group 6">
              <a:extLst>
                <a:ext uri="{FF2B5EF4-FFF2-40B4-BE49-F238E27FC236}">
                  <a16:creationId xmlns:a16="http://schemas.microsoft.com/office/drawing/2014/main" id="{12F8A343-9981-4111-BD50-BBB0D8591020}"/>
                </a:ext>
              </a:extLst>
            </p:cNvPr>
            <p:cNvGrpSpPr/>
            <p:nvPr/>
          </p:nvGrpSpPr>
          <p:grpSpPr>
            <a:xfrm>
              <a:off x="4202258" y="4542602"/>
              <a:ext cx="690113" cy="690113"/>
              <a:chOff x="9831042" y="3675297"/>
              <a:chExt cx="690113" cy="690113"/>
            </a:xfrm>
          </p:grpSpPr>
          <p:sp>
            <p:nvSpPr>
              <p:cNvPr id="34" name="Oval 33">
                <a:extLst>
                  <a:ext uri="{FF2B5EF4-FFF2-40B4-BE49-F238E27FC236}">
                    <a16:creationId xmlns:a16="http://schemas.microsoft.com/office/drawing/2014/main" id="{44A235BE-3CCC-498B-B423-36CDEECC464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432EFB7-CCB0-4FC1-A568-AD99A5735B7D}"/>
                  </a:ext>
                </a:extLst>
              </p:cNvPr>
              <p:cNvSpPr txBox="1"/>
              <p:nvPr/>
            </p:nvSpPr>
            <p:spPr>
              <a:xfrm>
                <a:off x="10010027" y="3835687"/>
                <a:ext cx="306494" cy="369332"/>
              </a:xfrm>
              <a:prstGeom prst="rect">
                <a:avLst/>
              </a:prstGeom>
              <a:noFill/>
            </p:spPr>
            <p:txBody>
              <a:bodyPr wrap="none" rtlCol="0">
                <a:spAutoFit/>
              </a:bodyPr>
              <a:lstStyle/>
              <a:p>
                <a:r>
                  <a:rPr lang="en-US" dirty="0"/>
                  <a:t>6</a:t>
                </a:r>
              </a:p>
            </p:txBody>
          </p:sp>
        </p:grpSp>
        <p:grpSp>
          <p:nvGrpSpPr>
            <p:cNvPr id="8" name="Group 7">
              <a:extLst>
                <a:ext uri="{FF2B5EF4-FFF2-40B4-BE49-F238E27FC236}">
                  <a16:creationId xmlns:a16="http://schemas.microsoft.com/office/drawing/2014/main" id="{41362196-C14E-48CB-A01A-617F740520FA}"/>
                </a:ext>
              </a:extLst>
            </p:cNvPr>
            <p:cNvGrpSpPr/>
            <p:nvPr/>
          </p:nvGrpSpPr>
          <p:grpSpPr>
            <a:xfrm>
              <a:off x="5481419" y="4821554"/>
              <a:ext cx="2020949" cy="690114"/>
              <a:chOff x="9076131" y="1493488"/>
              <a:chExt cx="2020949" cy="690114"/>
            </a:xfrm>
          </p:grpSpPr>
          <p:grpSp>
            <p:nvGrpSpPr>
              <p:cNvPr id="27" name="Group 26">
                <a:extLst>
                  <a:ext uri="{FF2B5EF4-FFF2-40B4-BE49-F238E27FC236}">
                    <a16:creationId xmlns:a16="http://schemas.microsoft.com/office/drawing/2014/main" id="{CA7347EE-991A-44A0-BBC4-97686F6756D5}"/>
                  </a:ext>
                </a:extLst>
              </p:cNvPr>
              <p:cNvGrpSpPr/>
              <p:nvPr/>
            </p:nvGrpSpPr>
            <p:grpSpPr>
              <a:xfrm>
                <a:off x="9076131" y="1493489"/>
                <a:ext cx="690113" cy="690113"/>
                <a:chOff x="9831042" y="3675297"/>
                <a:chExt cx="690113" cy="690113"/>
              </a:xfrm>
            </p:grpSpPr>
            <p:sp>
              <p:nvSpPr>
                <p:cNvPr id="32" name="Oval 31">
                  <a:extLst>
                    <a:ext uri="{FF2B5EF4-FFF2-40B4-BE49-F238E27FC236}">
                      <a16:creationId xmlns:a16="http://schemas.microsoft.com/office/drawing/2014/main" id="{48B70330-047D-4B31-BA46-579FFCC649B1}"/>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DA7DB84-E5B9-4DB4-A55E-75583B4B41C8}"/>
                    </a:ext>
                  </a:extLst>
                </p:cNvPr>
                <p:cNvSpPr txBox="1"/>
                <p:nvPr/>
              </p:nvSpPr>
              <p:spPr>
                <a:xfrm>
                  <a:off x="10010027" y="3835687"/>
                  <a:ext cx="306494" cy="369332"/>
                </a:xfrm>
                <a:prstGeom prst="rect">
                  <a:avLst/>
                </a:prstGeom>
                <a:noFill/>
              </p:spPr>
              <p:txBody>
                <a:bodyPr wrap="none" rtlCol="0">
                  <a:spAutoFit/>
                </a:bodyPr>
                <a:lstStyle/>
                <a:p>
                  <a:r>
                    <a:rPr lang="en-US" dirty="0"/>
                    <a:t>2</a:t>
                  </a:r>
                </a:p>
              </p:txBody>
            </p:sp>
          </p:grpSp>
          <p:grpSp>
            <p:nvGrpSpPr>
              <p:cNvPr id="28" name="Group 27">
                <a:extLst>
                  <a:ext uri="{FF2B5EF4-FFF2-40B4-BE49-F238E27FC236}">
                    <a16:creationId xmlns:a16="http://schemas.microsoft.com/office/drawing/2014/main" id="{71997680-9F18-4A50-879A-C501EC32B8CF}"/>
                  </a:ext>
                </a:extLst>
              </p:cNvPr>
              <p:cNvGrpSpPr/>
              <p:nvPr/>
            </p:nvGrpSpPr>
            <p:grpSpPr>
              <a:xfrm>
                <a:off x="10406967" y="1493488"/>
                <a:ext cx="690113" cy="690113"/>
                <a:chOff x="9831042" y="3675297"/>
                <a:chExt cx="690113" cy="690113"/>
              </a:xfrm>
            </p:grpSpPr>
            <p:sp>
              <p:nvSpPr>
                <p:cNvPr id="30" name="Oval 29">
                  <a:extLst>
                    <a:ext uri="{FF2B5EF4-FFF2-40B4-BE49-F238E27FC236}">
                      <a16:creationId xmlns:a16="http://schemas.microsoft.com/office/drawing/2014/main" id="{F2147EEA-CEC4-4C25-8F47-4020BDA8E774}"/>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5DECB14-06EC-4844-8890-691FFAB1EF62}"/>
                    </a:ext>
                  </a:extLst>
                </p:cNvPr>
                <p:cNvSpPr txBox="1"/>
                <p:nvPr/>
              </p:nvSpPr>
              <p:spPr>
                <a:xfrm>
                  <a:off x="10010027" y="3835687"/>
                  <a:ext cx="312906" cy="369332"/>
                </a:xfrm>
                <a:prstGeom prst="rect">
                  <a:avLst/>
                </a:prstGeom>
                <a:noFill/>
              </p:spPr>
              <p:txBody>
                <a:bodyPr wrap="none" rtlCol="0">
                  <a:spAutoFit/>
                </a:bodyPr>
                <a:lstStyle/>
                <a:p>
                  <a:r>
                    <a:rPr lang="en-US" dirty="0"/>
                    <a:t>3</a:t>
                  </a:r>
                </a:p>
              </p:txBody>
            </p:sp>
          </p:grpSp>
          <p:cxnSp>
            <p:nvCxnSpPr>
              <p:cNvPr id="29" name="Straight Arrow Connector 28">
                <a:extLst>
                  <a:ext uri="{FF2B5EF4-FFF2-40B4-BE49-F238E27FC236}">
                    <a16:creationId xmlns:a16="http://schemas.microsoft.com/office/drawing/2014/main" id="{93950012-D2E8-4D0C-AF92-AA20AC63FC20}"/>
                  </a:ext>
                </a:extLst>
              </p:cNvPr>
              <p:cNvCxnSpPr>
                <a:cxnSpLocks/>
                <a:endCxn id="30"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AE2D4B6-F2B6-45D7-8308-217635DEEB4B}"/>
                </a:ext>
              </a:extLst>
            </p:cNvPr>
            <p:cNvGrpSpPr/>
            <p:nvPr/>
          </p:nvGrpSpPr>
          <p:grpSpPr>
            <a:xfrm>
              <a:off x="7318349" y="3421009"/>
              <a:ext cx="690113" cy="690113"/>
              <a:chOff x="9831042" y="3675297"/>
              <a:chExt cx="690113" cy="690113"/>
            </a:xfrm>
          </p:grpSpPr>
          <p:sp>
            <p:nvSpPr>
              <p:cNvPr id="25" name="Oval 24">
                <a:extLst>
                  <a:ext uri="{FF2B5EF4-FFF2-40B4-BE49-F238E27FC236}">
                    <a16:creationId xmlns:a16="http://schemas.microsoft.com/office/drawing/2014/main" id="{FE63141F-8B47-40C3-A17D-ACFF164ACC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6E96029-FB81-437C-97CB-99BB4130A0B8}"/>
                  </a:ext>
                </a:extLst>
              </p:cNvPr>
              <p:cNvSpPr txBox="1"/>
              <p:nvPr/>
            </p:nvSpPr>
            <p:spPr>
              <a:xfrm>
                <a:off x="10010027" y="3835687"/>
                <a:ext cx="311304" cy="369332"/>
              </a:xfrm>
              <a:prstGeom prst="rect">
                <a:avLst/>
              </a:prstGeom>
              <a:noFill/>
            </p:spPr>
            <p:txBody>
              <a:bodyPr wrap="none" rtlCol="0">
                <a:spAutoFit/>
              </a:bodyPr>
              <a:lstStyle/>
              <a:p>
                <a:r>
                  <a:rPr lang="en-US" dirty="0"/>
                  <a:t>4</a:t>
                </a:r>
              </a:p>
            </p:txBody>
          </p:sp>
        </p:grpSp>
        <p:grpSp>
          <p:nvGrpSpPr>
            <p:cNvPr id="10" name="Group 9">
              <a:extLst>
                <a:ext uri="{FF2B5EF4-FFF2-40B4-BE49-F238E27FC236}">
                  <a16:creationId xmlns:a16="http://schemas.microsoft.com/office/drawing/2014/main" id="{50A458B2-37C1-434B-9CCA-389CD8E99749}"/>
                </a:ext>
              </a:extLst>
            </p:cNvPr>
            <p:cNvGrpSpPr/>
            <p:nvPr/>
          </p:nvGrpSpPr>
          <p:grpSpPr>
            <a:xfrm>
              <a:off x="8634982" y="4038483"/>
              <a:ext cx="690113" cy="690113"/>
              <a:chOff x="9831042" y="3675297"/>
              <a:chExt cx="690113" cy="690113"/>
            </a:xfrm>
          </p:grpSpPr>
          <p:sp>
            <p:nvSpPr>
              <p:cNvPr id="23" name="Oval 22">
                <a:extLst>
                  <a:ext uri="{FF2B5EF4-FFF2-40B4-BE49-F238E27FC236}">
                    <a16:creationId xmlns:a16="http://schemas.microsoft.com/office/drawing/2014/main" id="{F0F3D1E5-C744-4405-8733-37621652DCE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49F6-3DDD-42F5-967D-6E991464F7E3}"/>
                  </a:ext>
                </a:extLst>
              </p:cNvPr>
              <p:cNvSpPr txBox="1"/>
              <p:nvPr/>
            </p:nvSpPr>
            <p:spPr>
              <a:xfrm>
                <a:off x="10019645" y="3832010"/>
                <a:ext cx="312906" cy="369332"/>
              </a:xfrm>
              <a:prstGeom prst="rect">
                <a:avLst/>
              </a:prstGeom>
              <a:noFill/>
            </p:spPr>
            <p:txBody>
              <a:bodyPr wrap="square" rtlCol="0">
                <a:spAutoFit/>
              </a:bodyPr>
              <a:lstStyle/>
              <a:p>
                <a:r>
                  <a:rPr lang="en-US" dirty="0"/>
                  <a:t>5</a:t>
                </a:r>
              </a:p>
            </p:txBody>
          </p:sp>
        </p:grpSp>
        <p:cxnSp>
          <p:nvCxnSpPr>
            <p:cNvPr id="11" name="Straight Arrow Connector 10">
              <a:extLst>
                <a:ext uri="{FF2B5EF4-FFF2-40B4-BE49-F238E27FC236}">
                  <a16:creationId xmlns:a16="http://schemas.microsoft.com/office/drawing/2014/main" id="{7D0AD190-501D-42DF-B924-FA141AB8B830}"/>
                </a:ext>
              </a:extLst>
            </p:cNvPr>
            <p:cNvCxnSpPr>
              <a:cxnSpLocks/>
              <a:stCxn id="25" idx="5"/>
              <a:endCxn id="23" idx="2"/>
            </p:cNvCxnSpPr>
            <p:nvPr/>
          </p:nvCxnSpPr>
          <p:spPr>
            <a:xfrm>
              <a:off x="7907397" y="4010057"/>
              <a:ext cx="727585" cy="373483"/>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B4DD0E54-24E3-43BE-A6BA-404D2542F04F}"/>
                </a:ext>
              </a:extLst>
            </p:cNvPr>
            <p:cNvGrpSpPr/>
            <p:nvPr/>
          </p:nvGrpSpPr>
          <p:grpSpPr>
            <a:xfrm>
              <a:off x="4452719" y="3581400"/>
              <a:ext cx="2020949" cy="690114"/>
              <a:chOff x="9076131" y="1493488"/>
              <a:chExt cx="2020949" cy="690114"/>
            </a:xfrm>
          </p:grpSpPr>
          <p:grpSp>
            <p:nvGrpSpPr>
              <p:cNvPr id="16" name="Group 15">
                <a:extLst>
                  <a:ext uri="{FF2B5EF4-FFF2-40B4-BE49-F238E27FC236}">
                    <a16:creationId xmlns:a16="http://schemas.microsoft.com/office/drawing/2014/main" id="{45FE3619-A7C4-48CB-8543-F5D949656284}"/>
                  </a:ext>
                </a:extLst>
              </p:cNvPr>
              <p:cNvGrpSpPr/>
              <p:nvPr/>
            </p:nvGrpSpPr>
            <p:grpSpPr>
              <a:xfrm>
                <a:off x="9076131" y="1493489"/>
                <a:ext cx="690113" cy="690113"/>
                <a:chOff x="9831042" y="3675297"/>
                <a:chExt cx="690113" cy="690113"/>
              </a:xfrm>
            </p:grpSpPr>
            <p:sp>
              <p:nvSpPr>
                <p:cNvPr id="21" name="Oval 20">
                  <a:extLst>
                    <a:ext uri="{FF2B5EF4-FFF2-40B4-BE49-F238E27FC236}">
                      <a16:creationId xmlns:a16="http://schemas.microsoft.com/office/drawing/2014/main" id="{1A6D0E7F-2E5D-405E-985B-E471D918DEA0}"/>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6A4DB5C-E231-40DF-A861-3302CC67C96A}"/>
                    </a:ext>
                  </a:extLst>
                </p:cNvPr>
                <p:cNvSpPr txBox="1"/>
                <p:nvPr/>
              </p:nvSpPr>
              <p:spPr>
                <a:xfrm>
                  <a:off x="10010027" y="3835687"/>
                  <a:ext cx="306494" cy="369332"/>
                </a:xfrm>
                <a:prstGeom prst="rect">
                  <a:avLst/>
                </a:prstGeom>
                <a:noFill/>
              </p:spPr>
              <p:txBody>
                <a:bodyPr wrap="none" rtlCol="0">
                  <a:spAutoFit/>
                </a:bodyPr>
                <a:lstStyle/>
                <a:p>
                  <a:r>
                    <a:rPr lang="en-US" dirty="0"/>
                    <a:t>0</a:t>
                  </a:r>
                </a:p>
              </p:txBody>
            </p:sp>
          </p:grpSp>
          <p:grpSp>
            <p:nvGrpSpPr>
              <p:cNvPr id="17" name="Group 16">
                <a:extLst>
                  <a:ext uri="{FF2B5EF4-FFF2-40B4-BE49-F238E27FC236}">
                    <a16:creationId xmlns:a16="http://schemas.microsoft.com/office/drawing/2014/main" id="{85647B03-D697-4824-988A-43C01D5AA90F}"/>
                  </a:ext>
                </a:extLst>
              </p:cNvPr>
              <p:cNvGrpSpPr/>
              <p:nvPr/>
            </p:nvGrpSpPr>
            <p:grpSpPr>
              <a:xfrm>
                <a:off x="10406967" y="1493488"/>
                <a:ext cx="690113" cy="690113"/>
                <a:chOff x="9831042" y="3675297"/>
                <a:chExt cx="690113" cy="690113"/>
              </a:xfrm>
            </p:grpSpPr>
            <p:sp>
              <p:nvSpPr>
                <p:cNvPr id="19" name="Oval 18">
                  <a:extLst>
                    <a:ext uri="{FF2B5EF4-FFF2-40B4-BE49-F238E27FC236}">
                      <a16:creationId xmlns:a16="http://schemas.microsoft.com/office/drawing/2014/main" id="{8CAC5B7F-1D91-468A-A781-C8610FF778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D96133-1F40-4055-BBD5-DFBB0D558B27}"/>
                    </a:ext>
                  </a:extLst>
                </p:cNvPr>
                <p:cNvSpPr txBox="1"/>
                <p:nvPr/>
              </p:nvSpPr>
              <p:spPr>
                <a:xfrm>
                  <a:off x="10010027" y="3835687"/>
                  <a:ext cx="271228" cy="369332"/>
                </a:xfrm>
                <a:prstGeom prst="rect">
                  <a:avLst/>
                </a:prstGeom>
                <a:noFill/>
              </p:spPr>
              <p:txBody>
                <a:bodyPr wrap="none" rtlCol="0">
                  <a:spAutoFit/>
                </a:bodyPr>
                <a:lstStyle/>
                <a:p>
                  <a:r>
                    <a:rPr lang="en-US" dirty="0"/>
                    <a:t>1</a:t>
                  </a:r>
                </a:p>
              </p:txBody>
            </p:sp>
          </p:grpSp>
          <p:cxnSp>
            <p:nvCxnSpPr>
              <p:cNvPr id="18" name="Straight Arrow Connector 17">
                <a:extLst>
                  <a:ext uri="{FF2B5EF4-FFF2-40B4-BE49-F238E27FC236}">
                    <a16:creationId xmlns:a16="http://schemas.microsoft.com/office/drawing/2014/main" id="{9E84CA2C-0BED-4D37-ADD4-9AC5037140CB}"/>
                  </a:ext>
                </a:extLst>
              </p:cNvPr>
              <p:cNvCxnSpPr>
                <a:cxnSpLocks/>
                <a:endCxn id="19" idx="2"/>
              </p:cNvCxnSpPr>
              <p:nvPr/>
            </p:nvCxnSpPr>
            <p:spPr>
              <a:xfrm>
                <a:off x="9766243" y="1838545"/>
                <a:ext cx="640724" cy="0"/>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3" name="Straight Arrow Connector 12">
              <a:extLst>
                <a:ext uri="{FF2B5EF4-FFF2-40B4-BE49-F238E27FC236}">
                  <a16:creationId xmlns:a16="http://schemas.microsoft.com/office/drawing/2014/main" id="{5259A4B6-2DEB-4E4F-86EF-D8AEC3183841}"/>
                </a:ext>
              </a:extLst>
            </p:cNvPr>
            <p:cNvCxnSpPr>
              <a:cxnSpLocks/>
              <a:stCxn id="21" idx="5"/>
              <a:endCxn id="32" idx="1"/>
            </p:cNvCxnSpPr>
            <p:nvPr/>
          </p:nvCxnSpPr>
          <p:spPr>
            <a:xfrm>
              <a:off x="5041767" y="4170449"/>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8CD619-A402-4574-92D3-923DB0BC90B8}"/>
                </a:ext>
              </a:extLst>
            </p:cNvPr>
            <p:cNvCxnSpPr>
              <a:cxnSpLocks/>
              <a:stCxn id="30" idx="7"/>
              <a:endCxn id="23" idx="3"/>
            </p:cNvCxnSpPr>
            <p:nvPr/>
          </p:nvCxnSpPr>
          <p:spPr>
            <a:xfrm flipV="1">
              <a:off x="7401303" y="4627531"/>
              <a:ext cx="1334744" cy="295088"/>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04AF993-DBCA-4B3D-92EA-D66743EC51BF}"/>
                </a:ext>
              </a:extLst>
            </p:cNvPr>
            <p:cNvCxnSpPr>
              <a:cxnSpLocks/>
              <a:stCxn id="19" idx="5"/>
              <a:endCxn id="30" idx="1"/>
            </p:cNvCxnSpPr>
            <p:nvPr/>
          </p:nvCxnSpPr>
          <p:spPr>
            <a:xfrm>
              <a:off x="6372603" y="4170448"/>
              <a:ext cx="540717" cy="752171"/>
            </a:xfrm>
            <a:prstGeom prst="straightConnector1">
              <a:avLst/>
            </a:prstGeom>
            <a:ln w="28575">
              <a:solidFill>
                <a:srgbClr val="B6A4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6DDE9527-B09B-411A-902B-C72D27FCF103}"/>
              </a:ext>
            </a:extLst>
          </p:cNvPr>
          <p:cNvGrpSpPr/>
          <p:nvPr/>
        </p:nvGrpSpPr>
        <p:grpSpPr>
          <a:xfrm>
            <a:off x="9544563" y="2626875"/>
            <a:ext cx="549945" cy="114300"/>
            <a:chOff x="8517793" y="2660714"/>
            <a:chExt cx="549945" cy="114300"/>
          </a:xfrm>
        </p:grpSpPr>
        <p:cxnSp>
          <p:nvCxnSpPr>
            <p:cNvPr id="38" name="Straight Arrow Connector 37">
              <a:extLst>
                <a:ext uri="{FF2B5EF4-FFF2-40B4-BE49-F238E27FC236}">
                  <a16:creationId xmlns:a16="http://schemas.microsoft.com/office/drawing/2014/main" id="{3C19B5A4-AF31-4FD1-8F77-DDF7B6F51E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9" name="Oval 38">
              <a:extLst>
                <a:ext uri="{FF2B5EF4-FFF2-40B4-BE49-F238E27FC236}">
                  <a16:creationId xmlns:a16="http://schemas.microsoft.com/office/drawing/2014/main" id="{F45BDEDA-6A33-4A32-A55C-A35F34B658C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6ABA12C-5FE2-4D1A-8A22-EF59510D6B53}"/>
              </a:ext>
            </a:extLst>
          </p:cNvPr>
          <p:cNvGrpSpPr/>
          <p:nvPr/>
        </p:nvGrpSpPr>
        <p:grpSpPr>
          <a:xfrm>
            <a:off x="9544563" y="2978846"/>
            <a:ext cx="549945" cy="114300"/>
            <a:chOff x="8517793" y="2660714"/>
            <a:chExt cx="549945" cy="114300"/>
          </a:xfrm>
        </p:grpSpPr>
        <p:cxnSp>
          <p:nvCxnSpPr>
            <p:cNvPr id="42" name="Straight Arrow Connector 41">
              <a:extLst>
                <a:ext uri="{FF2B5EF4-FFF2-40B4-BE49-F238E27FC236}">
                  <a16:creationId xmlns:a16="http://schemas.microsoft.com/office/drawing/2014/main" id="{FF2E3778-4957-4544-BB5E-1399E5C470EC}"/>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Oval 42">
              <a:extLst>
                <a:ext uri="{FF2B5EF4-FFF2-40B4-BE49-F238E27FC236}">
                  <a16:creationId xmlns:a16="http://schemas.microsoft.com/office/drawing/2014/main" id="{34E06CAC-6BC8-491F-A6B4-9ED1E480E2A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45CA588D-49D7-437C-BBEE-7F226885C1A8}"/>
              </a:ext>
            </a:extLst>
          </p:cNvPr>
          <p:cNvGrpSpPr/>
          <p:nvPr/>
        </p:nvGrpSpPr>
        <p:grpSpPr>
          <a:xfrm>
            <a:off x="9544563" y="3351179"/>
            <a:ext cx="549945" cy="114300"/>
            <a:chOff x="8517793" y="2660714"/>
            <a:chExt cx="549945" cy="114300"/>
          </a:xfrm>
        </p:grpSpPr>
        <p:cxnSp>
          <p:nvCxnSpPr>
            <p:cNvPr id="45" name="Straight Arrow Connector 44">
              <a:extLst>
                <a:ext uri="{FF2B5EF4-FFF2-40B4-BE49-F238E27FC236}">
                  <a16:creationId xmlns:a16="http://schemas.microsoft.com/office/drawing/2014/main" id="{32B88EFA-20AF-467B-86C2-E2B43EDF6C57}"/>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9C998CF8-D807-422E-8E85-5358CF12D103}"/>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C81BC2FF-44E1-4013-B1C3-A094F3B0B645}"/>
              </a:ext>
            </a:extLst>
          </p:cNvPr>
          <p:cNvGrpSpPr/>
          <p:nvPr/>
        </p:nvGrpSpPr>
        <p:grpSpPr>
          <a:xfrm>
            <a:off x="9544563" y="3712852"/>
            <a:ext cx="549945" cy="114300"/>
            <a:chOff x="8517793" y="2660714"/>
            <a:chExt cx="549945" cy="114300"/>
          </a:xfrm>
        </p:grpSpPr>
        <p:cxnSp>
          <p:nvCxnSpPr>
            <p:cNvPr id="48" name="Straight Arrow Connector 47">
              <a:extLst>
                <a:ext uri="{FF2B5EF4-FFF2-40B4-BE49-F238E27FC236}">
                  <a16:creationId xmlns:a16="http://schemas.microsoft.com/office/drawing/2014/main" id="{17B3D179-BB36-47A2-AC97-F0A3DE7445DE}"/>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9" name="Oval 48">
              <a:extLst>
                <a:ext uri="{FF2B5EF4-FFF2-40B4-BE49-F238E27FC236}">
                  <a16:creationId xmlns:a16="http://schemas.microsoft.com/office/drawing/2014/main" id="{397DDFD6-B395-480B-AF52-829A8ADD2D57}"/>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B869360-992C-4688-BC44-3CA9580EC9C9}"/>
              </a:ext>
            </a:extLst>
          </p:cNvPr>
          <p:cNvGrpSpPr/>
          <p:nvPr/>
        </p:nvGrpSpPr>
        <p:grpSpPr>
          <a:xfrm>
            <a:off x="9544563" y="4064823"/>
            <a:ext cx="549945" cy="114300"/>
            <a:chOff x="8517793" y="2660714"/>
            <a:chExt cx="549945" cy="114300"/>
          </a:xfrm>
        </p:grpSpPr>
        <p:cxnSp>
          <p:nvCxnSpPr>
            <p:cNvPr id="51" name="Straight Arrow Connector 50">
              <a:extLst>
                <a:ext uri="{FF2B5EF4-FFF2-40B4-BE49-F238E27FC236}">
                  <a16:creationId xmlns:a16="http://schemas.microsoft.com/office/drawing/2014/main" id="{8386429A-8B3D-4BD3-A4E3-DF34F2F66328}"/>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Oval 51">
              <a:extLst>
                <a:ext uri="{FF2B5EF4-FFF2-40B4-BE49-F238E27FC236}">
                  <a16:creationId xmlns:a16="http://schemas.microsoft.com/office/drawing/2014/main" id="{390E7119-4E8E-4E05-9A7D-EF8B6946626F}"/>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8CF66A50-9CF6-4EF3-8995-77BD4A286DBB}"/>
              </a:ext>
            </a:extLst>
          </p:cNvPr>
          <p:cNvGrpSpPr/>
          <p:nvPr/>
        </p:nvGrpSpPr>
        <p:grpSpPr>
          <a:xfrm>
            <a:off x="9544563" y="4437156"/>
            <a:ext cx="549945" cy="114300"/>
            <a:chOff x="8517793" y="2660714"/>
            <a:chExt cx="549945" cy="114300"/>
          </a:xfrm>
        </p:grpSpPr>
        <p:cxnSp>
          <p:nvCxnSpPr>
            <p:cNvPr id="54" name="Straight Arrow Connector 53">
              <a:extLst>
                <a:ext uri="{FF2B5EF4-FFF2-40B4-BE49-F238E27FC236}">
                  <a16:creationId xmlns:a16="http://schemas.microsoft.com/office/drawing/2014/main" id="{EFF8A98E-757E-4C73-B259-B17FC18D2870}"/>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Oval 54">
              <a:extLst>
                <a:ext uri="{FF2B5EF4-FFF2-40B4-BE49-F238E27FC236}">
                  <a16:creationId xmlns:a16="http://schemas.microsoft.com/office/drawing/2014/main" id="{DACE3BFC-9EA1-4961-8311-B15BAC5A712A}"/>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3F8E914A-6D16-4EE1-A9BA-816301941510}"/>
              </a:ext>
            </a:extLst>
          </p:cNvPr>
          <p:cNvGrpSpPr/>
          <p:nvPr/>
        </p:nvGrpSpPr>
        <p:grpSpPr>
          <a:xfrm>
            <a:off x="9544563" y="4847179"/>
            <a:ext cx="549945" cy="114300"/>
            <a:chOff x="8517793" y="2660714"/>
            <a:chExt cx="549945" cy="114300"/>
          </a:xfrm>
        </p:grpSpPr>
        <p:cxnSp>
          <p:nvCxnSpPr>
            <p:cNvPr id="57" name="Straight Arrow Connector 56">
              <a:extLst>
                <a:ext uri="{FF2B5EF4-FFF2-40B4-BE49-F238E27FC236}">
                  <a16:creationId xmlns:a16="http://schemas.microsoft.com/office/drawing/2014/main" id="{A97D50C6-AB0E-4455-855A-F7CEB097D49B}"/>
                </a:ext>
              </a:extLst>
            </p:cNvPr>
            <p:cNvCxnSpPr/>
            <p:nvPr/>
          </p:nvCxnSpPr>
          <p:spPr>
            <a:xfrm>
              <a:off x="8562913" y="2707204"/>
              <a:ext cx="504825"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8" name="Oval 57">
              <a:extLst>
                <a:ext uri="{FF2B5EF4-FFF2-40B4-BE49-F238E27FC236}">
                  <a16:creationId xmlns:a16="http://schemas.microsoft.com/office/drawing/2014/main" id="{58188015-7B35-4919-B0C4-E2AB918A0DEB}"/>
                </a:ext>
              </a:extLst>
            </p:cNvPr>
            <p:cNvSpPr/>
            <p:nvPr/>
          </p:nvSpPr>
          <p:spPr>
            <a:xfrm>
              <a:off x="8517793" y="2660714"/>
              <a:ext cx="114300" cy="114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B7BC5D-8BF9-4EC0-87E4-91DF53F07608}"/>
              </a:ext>
            </a:extLst>
          </p:cNvPr>
          <p:cNvSpPr txBox="1"/>
          <p:nvPr/>
        </p:nvSpPr>
        <p:spPr>
          <a:xfrm>
            <a:off x="10098606" y="2465643"/>
            <a:ext cx="716863" cy="369332"/>
          </a:xfrm>
          <a:prstGeom prst="rect">
            <a:avLst/>
          </a:prstGeom>
          <a:noFill/>
        </p:spPr>
        <p:txBody>
          <a:bodyPr wrap="none" rtlCol="0">
            <a:spAutoFit/>
          </a:bodyPr>
          <a:lstStyle/>
          <a:p>
            <a:r>
              <a:rPr lang="en-US" dirty="0"/>
              <a:t>1 → 2</a:t>
            </a:r>
          </a:p>
        </p:txBody>
      </p:sp>
      <p:sp>
        <p:nvSpPr>
          <p:cNvPr id="60" name="TextBox 59">
            <a:extLst>
              <a:ext uri="{FF2B5EF4-FFF2-40B4-BE49-F238E27FC236}">
                <a16:creationId xmlns:a16="http://schemas.microsoft.com/office/drawing/2014/main" id="{7FD5B7B3-0224-4ADA-9E20-0E9E05ACD8A0}"/>
              </a:ext>
            </a:extLst>
          </p:cNvPr>
          <p:cNvSpPr txBox="1"/>
          <p:nvPr/>
        </p:nvSpPr>
        <p:spPr>
          <a:xfrm>
            <a:off x="10098606" y="2837949"/>
            <a:ext cx="752129" cy="369332"/>
          </a:xfrm>
          <a:prstGeom prst="rect">
            <a:avLst/>
          </a:prstGeom>
          <a:noFill/>
        </p:spPr>
        <p:txBody>
          <a:bodyPr wrap="none" rtlCol="0">
            <a:spAutoFit/>
          </a:bodyPr>
          <a:lstStyle/>
          <a:p>
            <a:r>
              <a:rPr lang="en-US" dirty="0"/>
              <a:t>0 → 3</a:t>
            </a:r>
          </a:p>
        </p:txBody>
      </p:sp>
      <p:sp>
        <p:nvSpPr>
          <p:cNvPr id="61" name="TextBox 60">
            <a:extLst>
              <a:ext uri="{FF2B5EF4-FFF2-40B4-BE49-F238E27FC236}">
                <a16:creationId xmlns:a16="http://schemas.microsoft.com/office/drawing/2014/main" id="{CE764959-8801-4BF1-B099-3CE470A972AA}"/>
              </a:ext>
            </a:extLst>
          </p:cNvPr>
          <p:cNvSpPr txBox="1"/>
          <p:nvPr/>
        </p:nvSpPr>
        <p:spPr>
          <a:xfrm>
            <a:off x="10098606" y="3210255"/>
            <a:ext cx="752129" cy="369332"/>
          </a:xfrm>
          <a:prstGeom prst="rect">
            <a:avLst/>
          </a:prstGeom>
          <a:noFill/>
        </p:spPr>
        <p:txBody>
          <a:bodyPr wrap="none" rtlCol="0">
            <a:spAutoFit/>
          </a:bodyPr>
          <a:lstStyle/>
          <a:p>
            <a:r>
              <a:rPr lang="en-US" dirty="0"/>
              <a:t>0 → 3</a:t>
            </a:r>
          </a:p>
        </p:txBody>
      </p:sp>
      <p:sp>
        <p:nvSpPr>
          <p:cNvPr id="63" name="TextBox 62">
            <a:extLst>
              <a:ext uri="{FF2B5EF4-FFF2-40B4-BE49-F238E27FC236}">
                <a16:creationId xmlns:a16="http://schemas.microsoft.com/office/drawing/2014/main" id="{8643C4E2-9901-4012-A230-A0CC7D32962E}"/>
              </a:ext>
            </a:extLst>
          </p:cNvPr>
          <p:cNvSpPr txBox="1"/>
          <p:nvPr/>
        </p:nvSpPr>
        <p:spPr>
          <a:xfrm>
            <a:off x="10098606" y="4327173"/>
            <a:ext cx="756938" cy="369332"/>
          </a:xfrm>
          <a:prstGeom prst="rect">
            <a:avLst/>
          </a:prstGeom>
          <a:noFill/>
        </p:spPr>
        <p:txBody>
          <a:bodyPr wrap="none" rtlCol="0">
            <a:spAutoFit/>
          </a:bodyPr>
          <a:lstStyle/>
          <a:p>
            <a:r>
              <a:rPr lang="en-US" dirty="0"/>
              <a:t>3 → 4</a:t>
            </a:r>
          </a:p>
        </p:txBody>
      </p:sp>
      <p:sp>
        <p:nvSpPr>
          <p:cNvPr id="64" name="TextBox 63">
            <a:extLst>
              <a:ext uri="{FF2B5EF4-FFF2-40B4-BE49-F238E27FC236}">
                <a16:creationId xmlns:a16="http://schemas.microsoft.com/office/drawing/2014/main" id="{99A866C1-B33C-43B9-A8E3-DCD4F9E30A2B}"/>
              </a:ext>
            </a:extLst>
          </p:cNvPr>
          <p:cNvSpPr txBox="1"/>
          <p:nvPr/>
        </p:nvSpPr>
        <p:spPr>
          <a:xfrm>
            <a:off x="10098606" y="3954867"/>
            <a:ext cx="306494" cy="369332"/>
          </a:xfrm>
          <a:prstGeom prst="rect">
            <a:avLst/>
          </a:prstGeom>
          <a:noFill/>
        </p:spPr>
        <p:txBody>
          <a:bodyPr wrap="none" rtlCol="0">
            <a:spAutoFit/>
          </a:bodyPr>
          <a:lstStyle/>
          <a:p>
            <a:r>
              <a:rPr lang="en-US" dirty="0"/>
              <a:t>5</a:t>
            </a:r>
          </a:p>
        </p:txBody>
      </p:sp>
      <p:sp>
        <p:nvSpPr>
          <p:cNvPr id="65" name="TextBox 64">
            <a:extLst>
              <a:ext uri="{FF2B5EF4-FFF2-40B4-BE49-F238E27FC236}">
                <a16:creationId xmlns:a16="http://schemas.microsoft.com/office/drawing/2014/main" id="{81A7110B-D0C7-495B-9E7F-592BAD0132A4}"/>
              </a:ext>
            </a:extLst>
          </p:cNvPr>
          <p:cNvSpPr txBox="1"/>
          <p:nvPr/>
        </p:nvSpPr>
        <p:spPr>
          <a:xfrm>
            <a:off x="10098606" y="3582561"/>
            <a:ext cx="1162498" cy="369332"/>
          </a:xfrm>
          <a:prstGeom prst="rect">
            <a:avLst/>
          </a:prstGeom>
          <a:noFill/>
        </p:spPr>
        <p:txBody>
          <a:bodyPr wrap="none" rtlCol="0">
            <a:spAutoFit/>
          </a:bodyPr>
          <a:lstStyle/>
          <a:p>
            <a:r>
              <a:rPr lang="en-US" dirty="0"/>
              <a:t>1 → 2 → 5</a:t>
            </a:r>
          </a:p>
        </p:txBody>
      </p:sp>
      <mc:AlternateContent xmlns:mc="http://schemas.openxmlformats.org/markup-compatibility/2006">
        <mc:Choice xmlns:a14="http://schemas.microsoft.com/office/drawing/2010/main" Requires="a14">
          <p:sp>
            <p:nvSpPr>
              <p:cNvPr id="66" name="TextBox 65">
                <a:extLst>
                  <a:ext uri="{FF2B5EF4-FFF2-40B4-BE49-F238E27FC236}">
                    <a16:creationId xmlns:a16="http://schemas.microsoft.com/office/drawing/2014/main" id="{DCC4FA51-F160-47CB-843D-6A01198DED13}"/>
                  </a:ext>
                </a:extLst>
              </p:cNvPr>
              <p:cNvSpPr txBox="1"/>
              <p:nvPr/>
            </p:nvSpPr>
            <p:spPr>
              <a:xfrm>
                <a:off x="657225" y="1505782"/>
                <a:ext cx="8021616" cy="5262979"/>
              </a:xfrm>
              <a:prstGeom prst="rect">
                <a:avLst/>
              </a:prstGeom>
              <a:noFill/>
            </p:spPr>
            <p:txBody>
              <a:bodyPr wrap="square" rtlCol="0">
                <a:spAutoFit/>
              </a:bodyPr>
              <a:lstStyle/>
              <a:p>
                <a:r>
                  <a:rPr lang="en-US" sz="2800" dirty="0"/>
                  <a:t>An array where the </a:t>
                </a:r>
                <a14:m>
                  <m:oMath xmlns:m="http://schemas.openxmlformats.org/officeDocument/2006/math">
                    <m:sSup>
                      <m:sSupPr>
                        <m:ctrlPr>
                          <a:rPr lang="en-US" sz="2800" b="0" i="1" dirty="0" smtClean="0">
                            <a:latin typeface="Cambria Math" panose="02040503050406030204" pitchFamily="18" charset="0"/>
                          </a:rPr>
                        </m:ctrlPr>
                      </m:sSupPr>
                      <m:e>
                        <m:r>
                          <a:rPr lang="en-US" sz="2800" i="1" dirty="0" smtClean="0">
                            <a:latin typeface="Cambria Math" panose="02040503050406030204" pitchFamily="18" charset="0"/>
                          </a:rPr>
                          <m:t>𝑢</m:t>
                        </m:r>
                      </m:e>
                      <m:sup>
                        <m:r>
                          <m:rPr>
                            <m:sty m:val="p"/>
                          </m:rPr>
                          <a:rPr lang="en-US" sz="2800" b="0" i="0" dirty="0" smtClean="0">
                            <a:latin typeface="Cambria Math" panose="02040503050406030204" pitchFamily="18" charset="0"/>
                          </a:rPr>
                          <m:t>th</m:t>
                        </m:r>
                      </m:sup>
                    </m:sSup>
                  </m:oMath>
                </a14:m>
                <a:r>
                  <a:rPr lang="en-US" sz="2800" dirty="0"/>
                  <a:t> element contains a list of neighbors of </a:t>
                </a:r>
                <a14:m>
                  <m:oMath xmlns:m="http://schemas.openxmlformats.org/officeDocument/2006/math">
                    <m:r>
                      <a:rPr lang="en-US" sz="2800" i="1" dirty="0" smtClean="0">
                        <a:latin typeface="Cambria Math" panose="02040503050406030204" pitchFamily="18" charset="0"/>
                      </a:rPr>
                      <m:t>𝑢</m:t>
                    </m:r>
                  </m:oMath>
                </a14:m>
                <a:r>
                  <a:rPr lang="en-US" sz="2800" dirty="0"/>
                  <a:t>.</a:t>
                </a:r>
                <a:endParaRPr lang="en-US" sz="2800" b="1" dirty="0"/>
              </a:p>
              <a:p>
                <a:r>
                  <a:rPr lang="en-US" sz="2800" dirty="0"/>
                  <a:t>Directed graphs: list of out-neighbors (a[u] has v for all (</a:t>
                </a:r>
                <a:r>
                  <a:rPr lang="en-US" sz="2800" dirty="0" err="1"/>
                  <a:t>u,v</a:t>
                </a:r>
                <a:r>
                  <a:rPr lang="en-US" sz="2800" dirty="0"/>
                  <a:t>) in E)</a:t>
                </a:r>
              </a:p>
              <a:p>
                <a:r>
                  <a:rPr lang="en-US" sz="2800" dirty="0"/>
                  <a:t>Time Complexity (|V| = n, |E| = m):</a:t>
                </a:r>
              </a:p>
              <a:p>
                <a:pPr lvl="1"/>
                <a:r>
                  <a:rPr lang="en-US" sz="2800" dirty="0"/>
                  <a:t>Add Edge: </a:t>
                </a:r>
              </a:p>
              <a:p>
                <a:pPr lvl="1"/>
                <a:r>
                  <a:rPr lang="en-US" sz="2800" dirty="0"/>
                  <a:t>Remove Edge: </a:t>
                </a:r>
              </a:p>
              <a:p>
                <a:pPr lvl="1"/>
                <a:r>
                  <a:rPr lang="en-US" sz="2800" dirty="0"/>
                  <a:t>Check edge exists from (</a:t>
                </a:r>
                <a:r>
                  <a:rPr lang="en-US" sz="2800" dirty="0" err="1"/>
                  <a:t>u,v</a:t>
                </a:r>
                <a:r>
                  <a:rPr lang="en-US" sz="2800" dirty="0"/>
                  <a:t>): </a:t>
                </a:r>
              </a:p>
              <a:p>
                <a:pPr lvl="1"/>
                <a:r>
                  <a:rPr lang="en-US" sz="2800" dirty="0"/>
                  <a:t>Get neighbors of u (out):</a:t>
                </a:r>
              </a:p>
              <a:p>
                <a:pPr lvl="1"/>
                <a:r>
                  <a:rPr lang="en-US" sz="2800" dirty="0"/>
                  <a:t>Get neighbors of u (in):</a:t>
                </a:r>
              </a:p>
              <a:p>
                <a:pPr lvl="1"/>
                <a:endParaRPr lang="en-US" sz="2800" dirty="0"/>
              </a:p>
              <a:p>
                <a:r>
                  <a:rPr lang="en-US" sz="2800" dirty="0"/>
                  <a:t>Space Complexity:</a:t>
                </a:r>
              </a:p>
            </p:txBody>
          </p:sp>
        </mc:Choice>
        <mc:Fallback>
          <p:sp>
            <p:nvSpPr>
              <p:cNvPr id="66" name="TextBox 65">
                <a:extLst>
                  <a:ext uri="{FF2B5EF4-FFF2-40B4-BE49-F238E27FC236}">
                    <a16:creationId xmlns:a16="http://schemas.microsoft.com/office/drawing/2014/main" id="{DCC4FA51-F160-47CB-843D-6A01198DED13}"/>
                  </a:ext>
                </a:extLst>
              </p:cNvPr>
              <p:cNvSpPr txBox="1">
                <a:spLocks noRot="1" noChangeAspect="1" noMove="1" noResize="1" noEditPoints="1" noAdjustHandles="1" noChangeArrowheads="1" noChangeShapeType="1" noTextEdit="1"/>
              </p:cNvSpPr>
              <p:nvPr/>
            </p:nvSpPr>
            <p:spPr>
              <a:xfrm>
                <a:off x="657225" y="1505782"/>
                <a:ext cx="8021616" cy="5262979"/>
              </a:xfrm>
              <a:prstGeom prst="rect">
                <a:avLst/>
              </a:prstGeom>
              <a:blipFill>
                <a:blip r:embed="rId2"/>
                <a:stretch>
                  <a:fillRect l="-1596" t="-695" r="-1976" b="-2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75BA2393-FB34-4950-AB2F-A19A5C6CC272}"/>
                  </a:ext>
                </a:extLst>
              </p:cNvPr>
              <p:cNvSpPr/>
              <p:nvPr/>
            </p:nvSpPr>
            <p:spPr>
              <a:xfrm>
                <a:off x="2656793" y="3702684"/>
                <a:ext cx="1476686"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(1)</m:t>
                      </m:r>
                    </m:oMath>
                  </m:oMathPara>
                </a14:m>
                <a:endParaRPr lang="en-US" sz="2800" dirty="0"/>
              </a:p>
            </p:txBody>
          </p:sp>
        </mc:Choice>
        <mc:Fallback xmlns="">
          <p:sp>
            <p:nvSpPr>
              <p:cNvPr id="67" name="Rectangle 66">
                <a:extLst>
                  <a:ext uri="{FF2B5EF4-FFF2-40B4-BE49-F238E27FC236}">
                    <a16:creationId xmlns:a16="http://schemas.microsoft.com/office/drawing/2014/main" id="{75BA2393-FB34-4950-AB2F-A19A5C6CC272}"/>
                  </a:ext>
                </a:extLst>
              </p:cNvPr>
              <p:cNvSpPr>
                <a:spLocks noRot="1" noChangeAspect="1" noMove="1" noResize="1" noEditPoints="1" noAdjustHandles="1" noChangeArrowheads="1" noChangeShapeType="1" noTextEdit="1"/>
              </p:cNvSpPr>
              <p:nvPr/>
            </p:nvSpPr>
            <p:spPr>
              <a:xfrm>
                <a:off x="2656793" y="3702684"/>
                <a:ext cx="1476686"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61EFFF4B-2CB5-44E1-81C7-B92F9F44EDA5}"/>
                  </a:ext>
                </a:extLst>
              </p:cNvPr>
              <p:cNvSpPr/>
              <p:nvPr/>
            </p:nvSpPr>
            <p:spPr>
              <a:xfrm>
                <a:off x="2956074" y="4105548"/>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8" name="Rectangle 67">
                <a:extLst>
                  <a:ext uri="{FF2B5EF4-FFF2-40B4-BE49-F238E27FC236}">
                    <a16:creationId xmlns:a16="http://schemas.microsoft.com/office/drawing/2014/main" id="{61EFFF4B-2CB5-44E1-81C7-B92F9F44EDA5}"/>
                  </a:ext>
                </a:extLst>
              </p:cNvPr>
              <p:cNvSpPr>
                <a:spLocks noRot="1" noChangeAspect="1" noMove="1" noResize="1" noEditPoints="1" noAdjustHandles="1" noChangeArrowheads="1" noChangeShapeType="1" noTextEdit="1"/>
              </p:cNvSpPr>
              <p:nvPr/>
            </p:nvSpPr>
            <p:spPr>
              <a:xfrm>
                <a:off x="2956074" y="4105548"/>
                <a:ext cx="163378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F92572B5-642A-4A20-8EAE-B115DC8506A0}"/>
                  </a:ext>
                </a:extLst>
              </p:cNvPr>
              <p:cNvSpPr/>
              <p:nvPr/>
            </p:nvSpPr>
            <p:spPr>
              <a:xfrm>
                <a:off x="5121273" y="4534699"/>
                <a:ext cx="1633781"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( 1 </m:t>
                      </m:r>
                      <m:r>
                        <a:rPr lang="en-US" sz="2800" i="1" dirty="0">
                          <a:latin typeface="Cambria Math" panose="02040503050406030204" pitchFamily="18" charset="0"/>
                        </a:rPr>
                        <m:t>)</m:t>
                      </m:r>
                    </m:oMath>
                  </m:oMathPara>
                </a14:m>
                <a:endParaRPr lang="en-US" sz="2800" dirty="0"/>
              </a:p>
            </p:txBody>
          </p:sp>
        </mc:Choice>
        <mc:Fallback xmlns="">
          <p:sp>
            <p:nvSpPr>
              <p:cNvPr id="69" name="Rectangle 68">
                <a:extLst>
                  <a:ext uri="{FF2B5EF4-FFF2-40B4-BE49-F238E27FC236}">
                    <a16:creationId xmlns:a16="http://schemas.microsoft.com/office/drawing/2014/main" id="{F92572B5-642A-4A20-8EAE-B115DC8506A0}"/>
                  </a:ext>
                </a:extLst>
              </p:cNvPr>
              <p:cNvSpPr>
                <a:spLocks noRot="1" noChangeAspect="1" noMove="1" noResize="1" noEditPoints="1" noAdjustHandles="1" noChangeArrowheads="1" noChangeShapeType="1" noTextEdit="1"/>
              </p:cNvSpPr>
              <p:nvPr/>
            </p:nvSpPr>
            <p:spPr>
              <a:xfrm>
                <a:off x="5121273" y="4534699"/>
                <a:ext cx="163378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 name="Rectangle 69">
                <a:extLst>
                  <a:ext uri="{FF2B5EF4-FFF2-40B4-BE49-F238E27FC236}">
                    <a16:creationId xmlns:a16="http://schemas.microsoft.com/office/drawing/2014/main" id="{AFC0505C-A1F0-454C-ABD4-F45ED7921BE0}"/>
                  </a:ext>
                </a:extLst>
              </p:cNvPr>
              <p:cNvSpPr/>
              <p:nvPr/>
            </p:nvSpPr>
            <p:spPr>
              <a:xfrm>
                <a:off x="4668033" y="4982317"/>
                <a:ext cx="2343398" cy="523220"/>
              </a:xfrm>
              <a:prstGeom prst="rect">
                <a:avLst/>
              </a:prstGeom>
            </p:spPr>
            <p:txBody>
              <a:bodyPr wrap="none">
                <a:spAutoFit/>
              </a:bodyPr>
              <a:lstStyle/>
              <a:p>
                <a:pPr lvl="1"/>
                <a:r>
                  <a:rPr lang="en-US" sz="2800" dirty="0"/>
                  <a:t> </a:t>
                </a:r>
                <a14:m>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m:rPr>
                        <m:sty m:val="p"/>
                      </m:rPr>
                      <a:rPr lang="en-US" sz="2800" b="0" i="0" dirty="0" smtClean="0">
                        <a:latin typeface="Cambria Math" panose="02040503050406030204" pitchFamily="18" charset="0"/>
                      </a:rPr>
                      <m:t>deg</m:t>
                    </m:r>
                    <m:r>
                      <a:rPr lang="en-US" sz="2800" b="0" i="1" dirty="0" smtClean="0">
                        <a:latin typeface="Cambria Math" panose="02040503050406030204" pitchFamily="18" charset="0"/>
                      </a:rPr>
                      <m:t>⁡(</m:t>
                    </m:r>
                    <m:r>
                      <a:rPr lang="en-US" sz="2800" b="0" i="1" dirty="0" smtClean="0">
                        <a:latin typeface="Cambria Math" panose="02040503050406030204" pitchFamily="18" charset="0"/>
                      </a:rPr>
                      <m:t>𝑢</m:t>
                    </m:r>
                    <m:r>
                      <a:rPr lang="en-US" sz="2800" b="0" i="1" dirty="0" smtClean="0">
                        <a:latin typeface="Cambria Math" panose="02040503050406030204" pitchFamily="18" charset="0"/>
                      </a:rPr>
                      <m:t>))</m:t>
                    </m:r>
                  </m:oMath>
                </a14:m>
                <a:endParaRPr lang="en-US" sz="2800" dirty="0"/>
              </a:p>
            </p:txBody>
          </p:sp>
        </mc:Choice>
        <mc:Fallback>
          <p:sp>
            <p:nvSpPr>
              <p:cNvPr id="70" name="Rectangle 69">
                <a:extLst>
                  <a:ext uri="{FF2B5EF4-FFF2-40B4-BE49-F238E27FC236}">
                    <a16:creationId xmlns:a16="http://schemas.microsoft.com/office/drawing/2014/main" id="{AFC0505C-A1F0-454C-ABD4-F45ED7921BE0}"/>
                  </a:ext>
                </a:extLst>
              </p:cNvPr>
              <p:cNvSpPr>
                <a:spLocks noRot="1" noChangeAspect="1" noMove="1" noResize="1" noEditPoints="1" noAdjustHandles="1" noChangeArrowheads="1" noChangeShapeType="1" noTextEdit="1"/>
              </p:cNvSpPr>
              <p:nvPr/>
            </p:nvSpPr>
            <p:spPr>
              <a:xfrm>
                <a:off x="4668033" y="4982317"/>
                <a:ext cx="2343398"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B968BCFC-DC6C-4C6F-90BB-3471AB233AB1}"/>
                  </a:ext>
                </a:extLst>
              </p:cNvPr>
              <p:cNvSpPr/>
              <p:nvPr/>
            </p:nvSpPr>
            <p:spPr>
              <a:xfrm>
                <a:off x="4710721" y="5441309"/>
                <a:ext cx="1569404" cy="523220"/>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m:t>
                      </m:r>
                    </m:oMath>
                  </m:oMathPara>
                </a14:m>
                <a:endParaRPr lang="en-US" sz="2800" dirty="0"/>
              </a:p>
            </p:txBody>
          </p:sp>
        </mc:Choice>
        <mc:Fallback xmlns="">
          <p:sp>
            <p:nvSpPr>
              <p:cNvPr id="71" name="Rectangle 70">
                <a:extLst>
                  <a:ext uri="{FF2B5EF4-FFF2-40B4-BE49-F238E27FC236}">
                    <a16:creationId xmlns:a16="http://schemas.microsoft.com/office/drawing/2014/main" id="{B968BCFC-DC6C-4C6F-90BB-3471AB233AB1}"/>
                  </a:ext>
                </a:extLst>
              </p:cNvPr>
              <p:cNvSpPr>
                <a:spLocks noRot="1" noChangeAspect="1" noMove="1" noResize="1" noEditPoints="1" noAdjustHandles="1" noChangeArrowheads="1" noChangeShapeType="1" noTextEdit="1"/>
              </p:cNvSpPr>
              <p:nvPr/>
            </p:nvSpPr>
            <p:spPr>
              <a:xfrm>
                <a:off x="4710721" y="5441309"/>
                <a:ext cx="156940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9233970F-0288-422C-BA4E-AF5EDFEE82FB}"/>
                  </a:ext>
                </a:extLst>
              </p:cNvPr>
              <p:cNvSpPr/>
              <p:nvPr/>
            </p:nvSpPr>
            <p:spPr>
              <a:xfrm>
                <a:off x="3549184" y="6213427"/>
                <a:ext cx="19210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latin typeface="Cambria Math" panose="02040503050406030204" pitchFamily="18" charset="0"/>
                        </a:rPr>
                        <m:t>Θ</m:t>
                      </m:r>
                      <m:r>
                        <a:rPr lang="en-US" sz="2800" i="1" dirty="0" smtClean="0">
                          <a:latin typeface="Cambria Math" panose="02040503050406030204" pitchFamily="18" charset="0"/>
                        </a:rPr>
                        <m:t>(</m:t>
                      </m:r>
                      <m:r>
                        <a:rPr lang="en-US" sz="2800" i="1" dirty="0" smtClean="0">
                          <a:latin typeface="Cambria Math" panose="02040503050406030204" pitchFamily="18" charset="0"/>
                        </a:rPr>
                        <m:t>𝑛</m:t>
                      </m:r>
                      <m:r>
                        <a:rPr lang="en-US" sz="2800" i="1" dirty="0" smtClean="0">
                          <a:latin typeface="Cambria Math" panose="02040503050406030204" pitchFamily="18" charset="0"/>
                        </a:rPr>
                        <m:t> + </m:t>
                      </m:r>
                      <m:r>
                        <a:rPr lang="en-US" sz="2800" i="1" dirty="0" smtClean="0">
                          <a:latin typeface="Cambria Math" panose="02040503050406030204" pitchFamily="18" charset="0"/>
                        </a:rPr>
                        <m:t>𝑚</m:t>
                      </m:r>
                      <m:r>
                        <a:rPr lang="en-US" sz="2800" i="1" dirty="0" smtClean="0">
                          <a:latin typeface="Cambria Math" panose="02040503050406030204" pitchFamily="18" charset="0"/>
                        </a:rPr>
                        <m:t>)</m:t>
                      </m:r>
                    </m:oMath>
                  </m:oMathPara>
                </a14:m>
                <a:endParaRPr lang="en-US" sz="2800" dirty="0"/>
              </a:p>
            </p:txBody>
          </p:sp>
        </mc:Choice>
        <mc:Fallback xmlns="">
          <p:sp>
            <p:nvSpPr>
              <p:cNvPr id="72" name="Rectangle 71">
                <a:extLst>
                  <a:ext uri="{FF2B5EF4-FFF2-40B4-BE49-F238E27FC236}">
                    <a16:creationId xmlns:a16="http://schemas.microsoft.com/office/drawing/2014/main" id="{9233970F-0288-422C-BA4E-AF5EDFEE82FB}"/>
                  </a:ext>
                </a:extLst>
              </p:cNvPr>
              <p:cNvSpPr>
                <a:spLocks noRot="1" noChangeAspect="1" noMove="1" noResize="1" noEditPoints="1" noAdjustHandles="1" noChangeArrowheads="1" noChangeShapeType="1" noTextEdit="1"/>
              </p:cNvSpPr>
              <p:nvPr/>
            </p:nvSpPr>
            <p:spPr>
              <a:xfrm>
                <a:off x="3549184" y="6213427"/>
                <a:ext cx="1921039" cy="523220"/>
              </a:xfrm>
              <a:prstGeom prst="rect">
                <a:avLst/>
              </a:prstGeom>
              <a:blipFill>
                <a:blip r:embed="rId8"/>
                <a:stretch>
                  <a:fillRect/>
                </a:stretch>
              </a:blipFill>
            </p:spPr>
            <p:txBody>
              <a:bodyPr/>
              <a:lstStyle/>
              <a:p>
                <a:r>
                  <a:rPr lang="en-US">
                    <a:noFill/>
                  </a:rPr>
                  <a:t> </a:t>
                </a:r>
              </a:p>
            </p:txBody>
          </p:sp>
        </mc:Fallback>
      </mc:AlternateContent>
      <p:sp>
        <p:nvSpPr>
          <p:cNvPr id="3" name="TextBox 2"/>
          <p:cNvSpPr txBox="1"/>
          <p:nvPr/>
        </p:nvSpPr>
        <p:spPr>
          <a:xfrm>
            <a:off x="7011431" y="5128059"/>
            <a:ext cx="4131758" cy="954107"/>
          </a:xfrm>
          <a:prstGeom prst="rect">
            <a:avLst/>
          </a:prstGeom>
          <a:noFill/>
        </p:spPr>
        <p:txBody>
          <a:bodyPr wrap="square" rtlCol="0">
            <a:spAutoFit/>
          </a:bodyPr>
          <a:lstStyle/>
          <a:p>
            <a:r>
              <a:rPr lang="en-US" sz="2800" dirty="0"/>
              <a:t>Assume we have hash tables AND linked lists </a:t>
            </a:r>
          </a:p>
        </p:txBody>
      </p:sp>
    </p:spTree>
    <p:extLst>
      <p:ext uri="{BB962C8B-B14F-4D97-AF65-F5344CB8AC3E}">
        <p14:creationId xmlns:p14="http://schemas.microsoft.com/office/powerpoint/2010/main" val="36055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Tradeoffs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40" y="1463856"/>
                <a:ext cx="11187258" cy="5233505"/>
              </a:xfrm>
            </p:spPr>
            <p:txBody>
              <a:bodyPr>
                <a:normAutofit/>
              </a:bodyPr>
              <a:lstStyle/>
              <a:p>
                <a:r>
                  <a:rPr lang="en-US" dirty="0"/>
                  <a:t>Adjacency Matrices take more space, and have slower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oMath>
                </a14:m>
                <a:r>
                  <a:rPr lang="en-US" dirty="0"/>
                  <a:t> bounds, why would you use them?</a:t>
                </a:r>
              </a:p>
              <a:p>
                <a:pPr lvl="1"/>
                <a:r>
                  <a:rPr lang="en-US" dirty="0"/>
                  <a:t>For </a:t>
                </a:r>
                <a:r>
                  <a:rPr lang="en-US" b="1" dirty="0"/>
                  <a:t>dense</a:t>
                </a:r>
                <a:r>
                  <a:rPr lang="en-US" dirty="0"/>
                  <a:t> graphs (where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i="0" dirty="0"/>
                  <a:t>is close to</a:t>
                </a:r>
                <a14:m>
                  <m:oMath xmlns:m="http://schemas.openxmlformats.org/officeDocument/2006/math">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the running times will be close</a:t>
                </a:r>
              </a:p>
              <a:p>
                <a:pPr lvl="1"/>
                <a:r>
                  <a:rPr lang="en-US" dirty="0"/>
                  <a:t>And the constant factors can be much better for matrices than for lists. </a:t>
                </a:r>
              </a:p>
              <a:p>
                <a:pPr lvl="1"/>
                <a:r>
                  <a:rPr lang="en-US" dirty="0"/>
                  <a:t>Sometimes the matrix itself is useful (“spectral graph theory”)</a:t>
                </a:r>
              </a:p>
              <a:p>
                <a:r>
                  <a:rPr lang="en-US" dirty="0"/>
                  <a:t>For this class, unless we say otherwise, we’ll assume we’re using Adjacency Lists and the following operations are all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endParaRPr lang="en-US" dirty="0"/>
              </a:p>
              <a:p>
                <a:pPr lvl="1"/>
                <a:r>
                  <a:rPr lang="en-US" dirty="0"/>
                  <a:t>Checking if an edge exists.</a:t>
                </a:r>
              </a:p>
              <a:p>
                <a:pPr lvl="1"/>
                <a:r>
                  <a:rPr lang="en-US" dirty="0"/>
                  <a:t>Getting the next list leaving </a:t>
                </a:r>
                <a14:m>
                  <m:oMath xmlns:m="http://schemas.openxmlformats.org/officeDocument/2006/math">
                    <m:r>
                      <a:rPr lang="en-US" b="0" i="1" smtClean="0">
                        <a:latin typeface="Cambria Math" panose="02040503050406030204" pitchFamily="18" charset="0"/>
                      </a:rPr>
                      <m:t>𝑢</m:t>
                    </m:r>
                  </m:oMath>
                </a14:m>
                <a:r>
                  <a:rPr lang="en-US" dirty="0"/>
                  <a:t> (when iterating over them all)</a:t>
                </a:r>
              </a:p>
              <a:p>
                <a:pPr lvl="1"/>
                <a:r>
                  <a:rPr lang="en-US" dirty="0"/>
                  <a:t>“following” an edge (getting access to the other vertex)</a:t>
                </a:r>
              </a:p>
              <a:p>
                <a:r>
                  <a:rPr lang="en-US" dirty="0"/>
                  <a:t>To make this work, we usually assume the vertices are numbered.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40" y="1463856"/>
                <a:ext cx="11187258" cy="5233505"/>
              </a:xfrm>
              <a:blipFill>
                <a:blip r:embed="rId2"/>
                <a:stretch>
                  <a:fillRect l="-708" t="-1979" r="-763"/>
                </a:stretch>
              </a:blipFill>
            </p:spPr>
            <p:txBody>
              <a:bodyPr/>
              <a:lstStyle/>
              <a:p>
                <a:r>
                  <a:rPr lang="en-US">
                    <a:noFill/>
                  </a:rPr>
                  <a:t> </a:t>
                </a:r>
              </a:p>
            </p:txBody>
          </p:sp>
        </mc:Fallback>
      </mc:AlternateContent>
    </p:spTree>
    <p:extLst>
      <p:ext uri="{BB962C8B-B14F-4D97-AF65-F5344CB8AC3E}">
        <p14:creationId xmlns:p14="http://schemas.microsoft.com/office/powerpoint/2010/main" val="421039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Traversals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4469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sp>
        <p:nvSpPr>
          <p:cNvPr id="3" name="Content Placeholder 2"/>
          <p:cNvSpPr>
            <a:spLocks noGrp="1"/>
          </p:cNvSpPr>
          <p:nvPr>
            <p:ph idx="1"/>
          </p:nvPr>
        </p:nvSpPr>
        <p:spPr>
          <a:xfrm>
            <a:off x="386836" y="5168630"/>
            <a:ext cx="2095829" cy="1406553"/>
          </a:xfrm>
        </p:spPr>
        <p:txBody>
          <a:bodyPr>
            <a:normAutofit fontScale="85000" lnSpcReduction="10000"/>
          </a:bodyPr>
          <a:lstStyle/>
          <a:p>
            <a:r>
              <a:rPr lang="en-US" dirty="0"/>
              <a:t>Current node:</a:t>
            </a:r>
          </a:p>
          <a:p>
            <a:r>
              <a:rPr lang="en-US" dirty="0"/>
              <a:t>Queue:</a:t>
            </a:r>
          </a:p>
          <a:p>
            <a:r>
              <a:rPr lang="en-US" dirty="0"/>
              <a:t>Finished:</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6131677"/>
            <a:ext cx="344089" cy="461665"/>
          </a:xfrm>
          <a:prstGeom prst="rect">
            <a:avLst/>
          </a:prstGeom>
          <a:noFill/>
        </p:spPr>
        <p:txBody>
          <a:bodyPr wrap="square" rtlCol="0">
            <a:spAutoFit/>
          </a:bodyPr>
          <a:lstStyle/>
          <a:p>
            <a:r>
              <a:rPr lang="en-US" sz="2400" dirty="0"/>
              <a:t>A</a:t>
            </a:r>
          </a:p>
        </p:txBody>
      </p:sp>
      <p:sp>
        <p:nvSpPr>
          <p:cNvPr id="82" name="TextBox 81"/>
          <p:cNvSpPr txBox="1"/>
          <p:nvPr/>
        </p:nvSpPr>
        <p:spPr>
          <a:xfrm>
            <a:off x="1875465" y="6131677"/>
            <a:ext cx="356188" cy="461665"/>
          </a:xfrm>
          <a:prstGeom prst="rect">
            <a:avLst/>
          </a:prstGeom>
          <a:noFill/>
        </p:spPr>
        <p:txBody>
          <a:bodyPr wrap="none" rtlCol="0">
            <a:spAutoFit/>
          </a:bodyPr>
          <a:lstStyle/>
          <a:p>
            <a:r>
              <a:rPr lang="en-US" sz="2400" dirty="0"/>
              <a:t>B</a:t>
            </a:r>
          </a:p>
        </p:txBody>
      </p:sp>
      <p:sp>
        <p:nvSpPr>
          <p:cNvPr id="84" name="TextBox 83"/>
          <p:cNvSpPr txBox="1"/>
          <p:nvPr/>
        </p:nvSpPr>
        <p:spPr>
          <a:xfrm>
            <a:off x="2364230" y="5178960"/>
            <a:ext cx="380232" cy="461665"/>
          </a:xfrm>
          <a:prstGeom prst="rect">
            <a:avLst/>
          </a:prstGeom>
          <a:noFill/>
        </p:spPr>
        <p:txBody>
          <a:bodyPr wrap="none" rtlCol="0">
            <a:spAutoFit/>
          </a:bodyPr>
          <a:lstStyle/>
          <a:p>
            <a:r>
              <a:rPr lang="en-US" sz="2400" dirty="0"/>
              <a:t>A</a:t>
            </a:r>
          </a:p>
        </p:txBody>
      </p:sp>
      <p:sp>
        <p:nvSpPr>
          <p:cNvPr id="88" name="TextBox 87"/>
          <p:cNvSpPr txBox="1"/>
          <p:nvPr/>
        </p:nvSpPr>
        <p:spPr>
          <a:xfrm>
            <a:off x="1622033" y="5666076"/>
            <a:ext cx="356188" cy="461665"/>
          </a:xfrm>
          <a:prstGeom prst="rect">
            <a:avLst/>
          </a:prstGeom>
          <a:solidFill>
            <a:schemeClr val="bg1"/>
          </a:solidFill>
        </p:spPr>
        <p:txBody>
          <a:bodyPr wrap="none" rtlCol="0">
            <a:spAutoFit/>
          </a:bodyPr>
          <a:lstStyle/>
          <a:p>
            <a:r>
              <a:rPr lang="en-US" sz="2400" dirty="0"/>
              <a:t>B</a:t>
            </a:r>
          </a:p>
        </p:txBody>
      </p:sp>
      <p:sp>
        <p:nvSpPr>
          <p:cNvPr id="93" name="TextBox 92"/>
          <p:cNvSpPr txBox="1"/>
          <p:nvPr/>
        </p:nvSpPr>
        <p:spPr>
          <a:xfrm>
            <a:off x="2196617" y="5666076"/>
            <a:ext cx="304800" cy="461665"/>
          </a:xfrm>
          <a:prstGeom prst="rect">
            <a:avLst/>
          </a:prstGeom>
          <a:noFill/>
        </p:spPr>
        <p:txBody>
          <a:bodyPr wrap="square" rtlCol="0">
            <a:spAutoFit/>
          </a:bodyPr>
          <a:lstStyle/>
          <a:p>
            <a:r>
              <a:rPr lang="en-US" sz="2400" dirty="0"/>
              <a:t>E</a:t>
            </a:r>
          </a:p>
        </p:txBody>
      </p:sp>
      <p:sp>
        <p:nvSpPr>
          <p:cNvPr id="94" name="TextBox 93"/>
          <p:cNvSpPr txBox="1"/>
          <p:nvPr/>
        </p:nvSpPr>
        <p:spPr>
          <a:xfrm>
            <a:off x="2460574" y="5666076"/>
            <a:ext cx="304800" cy="461665"/>
          </a:xfrm>
          <a:prstGeom prst="rect">
            <a:avLst/>
          </a:prstGeom>
          <a:noFill/>
        </p:spPr>
        <p:txBody>
          <a:bodyPr wrap="square" rtlCol="0">
            <a:spAutoFit/>
          </a:bodyPr>
          <a:lstStyle/>
          <a:p>
            <a:r>
              <a:rPr lang="en-US" sz="2400" dirty="0"/>
              <a:t>C</a:t>
            </a:r>
          </a:p>
        </p:txBody>
      </p:sp>
      <p:sp>
        <p:nvSpPr>
          <p:cNvPr id="95" name="TextBox 94"/>
          <p:cNvSpPr txBox="1"/>
          <p:nvPr/>
        </p:nvSpPr>
        <p:spPr>
          <a:xfrm>
            <a:off x="2138447" y="6131677"/>
            <a:ext cx="396262" cy="461665"/>
          </a:xfrm>
          <a:prstGeom prst="rect">
            <a:avLst/>
          </a:prstGeom>
          <a:noFill/>
        </p:spPr>
        <p:txBody>
          <a:bodyPr wrap="none" rtlCol="0">
            <a:spAutoFit/>
          </a:bodyPr>
          <a:lstStyle/>
          <a:p>
            <a:r>
              <a:rPr lang="en-US" sz="2400" dirty="0"/>
              <a:t>D</a:t>
            </a:r>
          </a:p>
        </p:txBody>
      </p:sp>
      <p:sp>
        <p:nvSpPr>
          <p:cNvPr id="96" name="TextBox 95"/>
          <p:cNvSpPr txBox="1"/>
          <p:nvPr/>
        </p:nvSpPr>
        <p:spPr>
          <a:xfrm>
            <a:off x="1894096" y="5666076"/>
            <a:ext cx="396262" cy="461665"/>
          </a:xfrm>
          <a:prstGeom prst="rect">
            <a:avLst/>
          </a:prstGeom>
          <a:solidFill>
            <a:schemeClr val="bg1"/>
          </a:solidFill>
        </p:spPr>
        <p:txBody>
          <a:bodyPr wrap="none" rtlCol="0">
            <a:spAutoFit/>
          </a:bodyPr>
          <a:lstStyle/>
          <a:p>
            <a:r>
              <a:rPr lang="en-US" sz="2400" dirty="0"/>
              <a:t>D</a:t>
            </a:r>
          </a:p>
        </p:txBody>
      </p:sp>
      <p:sp>
        <p:nvSpPr>
          <p:cNvPr id="100" name="TextBox 99"/>
          <p:cNvSpPr txBox="1"/>
          <p:nvPr/>
        </p:nvSpPr>
        <p:spPr>
          <a:xfrm>
            <a:off x="2724531" y="5666076"/>
            <a:ext cx="304800" cy="461665"/>
          </a:xfrm>
          <a:prstGeom prst="rect">
            <a:avLst/>
          </a:prstGeom>
          <a:noFill/>
        </p:spPr>
        <p:txBody>
          <a:bodyPr wrap="square" rtlCol="0">
            <a:spAutoFit/>
          </a:bodyPr>
          <a:lstStyle/>
          <a:p>
            <a:r>
              <a:rPr lang="en-US" sz="2400" dirty="0"/>
              <a:t>F</a:t>
            </a:r>
          </a:p>
        </p:txBody>
      </p:sp>
      <p:sp>
        <p:nvSpPr>
          <p:cNvPr id="101" name="TextBox 100"/>
          <p:cNvSpPr txBox="1"/>
          <p:nvPr/>
        </p:nvSpPr>
        <p:spPr>
          <a:xfrm>
            <a:off x="2988488" y="5666076"/>
            <a:ext cx="304800" cy="461665"/>
          </a:xfrm>
          <a:prstGeom prst="rect">
            <a:avLst/>
          </a:prstGeom>
          <a:noFill/>
        </p:spPr>
        <p:txBody>
          <a:bodyPr wrap="square" rtlCol="0">
            <a:spAutoFit/>
          </a:bodyPr>
          <a:lstStyle/>
          <a:p>
            <a:r>
              <a:rPr lang="en-US" sz="2400" dirty="0"/>
              <a:t>G</a:t>
            </a:r>
          </a:p>
        </p:txBody>
      </p: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5189290"/>
            <a:ext cx="356188" cy="461665"/>
          </a:xfrm>
          <a:prstGeom prst="rect">
            <a:avLst/>
          </a:prstGeom>
          <a:solidFill>
            <a:schemeClr val="bg1"/>
          </a:solidFill>
        </p:spPr>
        <p:txBody>
          <a:bodyPr wrap="none" rtlCol="0">
            <a:spAutoFit/>
          </a:bodyPr>
          <a:lstStyle/>
          <a:p>
            <a:r>
              <a:rPr lang="en-US" sz="2400" dirty="0"/>
              <a:t>B</a:t>
            </a:r>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5189290"/>
            <a:ext cx="304800" cy="461665"/>
          </a:xfrm>
          <a:prstGeom prst="rect">
            <a:avLst/>
          </a:prstGeom>
          <a:solidFill>
            <a:schemeClr val="bg1"/>
          </a:solidFill>
        </p:spPr>
        <p:txBody>
          <a:bodyPr wrap="square" rtlCol="0">
            <a:spAutoFit/>
          </a:bodyPr>
          <a:lstStyle/>
          <a:p>
            <a:r>
              <a:rPr lang="en-US" sz="2400" dirty="0"/>
              <a:t>D</a:t>
            </a:r>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5178960"/>
            <a:ext cx="304800" cy="461665"/>
          </a:xfrm>
          <a:prstGeom prst="rect">
            <a:avLst/>
          </a:prstGeom>
          <a:solidFill>
            <a:schemeClr val="bg1"/>
          </a:solidFill>
        </p:spPr>
        <p:txBody>
          <a:bodyPr wrap="square" rtlCol="0">
            <a:spAutoFit/>
          </a:bodyPr>
          <a:lstStyle/>
          <a:p>
            <a:r>
              <a:rPr lang="en-US" sz="2400" dirty="0"/>
              <a:t>E</a:t>
            </a:r>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5666076"/>
            <a:ext cx="304800" cy="461665"/>
          </a:xfrm>
          <a:prstGeom prst="rect">
            <a:avLst/>
          </a:prstGeom>
          <a:noFill/>
        </p:spPr>
        <p:txBody>
          <a:bodyPr wrap="square" rtlCol="0">
            <a:spAutoFit/>
          </a:bodyPr>
          <a:lstStyle/>
          <a:p>
            <a:r>
              <a:rPr lang="en-US" sz="2400" dirty="0"/>
              <a:t>H</a:t>
            </a:r>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6131677"/>
            <a:ext cx="304800" cy="461665"/>
          </a:xfrm>
          <a:prstGeom prst="rect">
            <a:avLst/>
          </a:prstGeom>
          <a:solidFill>
            <a:schemeClr val="bg1"/>
          </a:solidFill>
        </p:spPr>
        <p:txBody>
          <a:bodyPr wrap="square" rtlCol="0">
            <a:spAutoFit/>
          </a:bodyPr>
          <a:lstStyle/>
          <a:p>
            <a:r>
              <a:rPr lang="en-US" sz="2400" dirty="0"/>
              <a:t>E</a:t>
            </a:r>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5203787"/>
            <a:ext cx="304800" cy="461665"/>
          </a:xfrm>
          <a:prstGeom prst="rect">
            <a:avLst/>
          </a:prstGeom>
          <a:solidFill>
            <a:schemeClr val="bg1"/>
          </a:solidFill>
        </p:spPr>
        <p:txBody>
          <a:bodyPr wrap="square" rtlCol="0">
            <a:spAutoFit/>
          </a:bodyPr>
          <a:lstStyle/>
          <a:p>
            <a:r>
              <a:rPr lang="en-US" sz="2400" dirty="0"/>
              <a:t>C</a:t>
            </a:r>
          </a:p>
        </p:txBody>
      </p:sp>
      <p:sp>
        <p:nvSpPr>
          <p:cNvPr id="128" name="TextBox 127"/>
          <p:cNvSpPr txBox="1"/>
          <p:nvPr/>
        </p:nvSpPr>
        <p:spPr>
          <a:xfrm>
            <a:off x="2686763" y="6131677"/>
            <a:ext cx="304800" cy="461665"/>
          </a:xfrm>
          <a:prstGeom prst="rect">
            <a:avLst/>
          </a:prstGeom>
          <a:solidFill>
            <a:schemeClr val="bg1"/>
          </a:solidFill>
        </p:spPr>
        <p:txBody>
          <a:bodyPr wrap="square" rtlCol="0">
            <a:spAutoFit/>
          </a:bodyPr>
          <a:lstStyle/>
          <a:p>
            <a:r>
              <a:rPr lang="en-US" sz="2400" dirty="0"/>
              <a:t>C</a:t>
            </a:r>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5197276"/>
            <a:ext cx="304800" cy="461665"/>
          </a:xfrm>
          <a:prstGeom prst="rect">
            <a:avLst/>
          </a:prstGeom>
          <a:solidFill>
            <a:schemeClr val="bg1"/>
          </a:solidFill>
        </p:spPr>
        <p:txBody>
          <a:bodyPr wrap="square" rtlCol="0">
            <a:spAutoFit/>
          </a:bodyPr>
          <a:lstStyle/>
          <a:p>
            <a:r>
              <a:rPr lang="en-US" sz="2400" dirty="0"/>
              <a:t>F</a:t>
            </a:r>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6131677"/>
            <a:ext cx="304800" cy="461665"/>
          </a:xfrm>
          <a:prstGeom prst="rect">
            <a:avLst/>
          </a:prstGeom>
          <a:solidFill>
            <a:schemeClr val="bg1"/>
          </a:solidFill>
        </p:spPr>
        <p:txBody>
          <a:bodyPr wrap="square" rtlCol="0">
            <a:spAutoFit/>
          </a:bodyPr>
          <a:lstStyle/>
          <a:p>
            <a:r>
              <a:rPr lang="en-US" sz="2400" dirty="0"/>
              <a:t>F</a:t>
            </a:r>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5214165"/>
            <a:ext cx="304800" cy="461665"/>
          </a:xfrm>
          <a:prstGeom prst="rect">
            <a:avLst/>
          </a:prstGeom>
          <a:solidFill>
            <a:schemeClr val="bg1"/>
          </a:solidFill>
        </p:spPr>
        <p:txBody>
          <a:bodyPr wrap="square" rtlCol="0">
            <a:spAutoFit/>
          </a:bodyPr>
          <a:lstStyle/>
          <a:p>
            <a:r>
              <a:rPr lang="en-US" sz="2400" dirty="0"/>
              <a:t>G</a:t>
            </a:r>
          </a:p>
        </p:txBody>
      </p:sp>
      <p:sp>
        <p:nvSpPr>
          <p:cNvPr id="136" name="TextBox 135"/>
          <p:cNvSpPr txBox="1"/>
          <p:nvPr/>
        </p:nvSpPr>
        <p:spPr>
          <a:xfrm>
            <a:off x="3196515" y="6131677"/>
            <a:ext cx="304800" cy="461665"/>
          </a:xfrm>
          <a:prstGeom prst="rect">
            <a:avLst/>
          </a:prstGeom>
          <a:solidFill>
            <a:schemeClr val="bg1"/>
          </a:solidFill>
        </p:spPr>
        <p:txBody>
          <a:bodyPr wrap="square" rtlCol="0">
            <a:spAutoFit/>
          </a:bodyPr>
          <a:lstStyle/>
          <a:p>
            <a:r>
              <a:rPr lang="en-US" sz="2400" dirty="0"/>
              <a:t>G</a:t>
            </a:r>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5666076"/>
            <a:ext cx="304800" cy="461665"/>
          </a:xfrm>
          <a:prstGeom prst="rect">
            <a:avLst/>
          </a:prstGeom>
          <a:noFill/>
        </p:spPr>
        <p:txBody>
          <a:bodyPr wrap="square" rtlCol="0">
            <a:spAutoFit/>
          </a:bodyPr>
          <a:lstStyle/>
          <a:p>
            <a:r>
              <a:rPr lang="en-US" sz="2400" dirty="0"/>
              <a:t>I</a:t>
            </a:r>
          </a:p>
        </p:txBody>
      </p:sp>
      <p:sp>
        <p:nvSpPr>
          <p:cNvPr id="140" name="TextBox 139"/>
          <p:cNvSpPr txBox="1"/>
          <p:nvPr/>
        </p:nvSpPr>
        <p:spPr>
          <a:xfrm>
            <a:off x="2417287" y="5192458"/>
            <a:ext cx="304800" cy="461665"/>
          </a:xfrm>
          <a:prstGeom prst="rect">
            <a:avLst/>
          </a:prstGeom>
          <a:solidFill>
            <a:schemeClr val="bg1"/>
          </a:solidFill>
        </p:spPr>
        <p:txBody>
          <a:bodyPr wrap="square" rtlCol="0">
            <a:spAutoFit/>
          </a:bodyPr>
          <a:lstStyle/>
          <a:p>
            <a:r>
              <a:rPr lang="en-US" sz="2400" dirty="0"/>
              <a:t>G</a:t>
            </a:r>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6131677"/>
            <a:ext cx="304800" cy="461665"/>
          </a:xfrm>
          <a:prstGeom prst="rect">
            <a:avLst/>
          </a:prstGeom>
          <a:solidFill>
            <a:schemeClr val="bg1"/>
          </a:solidFill>
        </p:spPr>
        <p:txBody>
          <a:bodyPr wrap="square" rtlCol="0">
            <a:spAutoFit/>
          </a:bodyPr>
          <a:lstStyle/>
          <a:p>
            <a:r>
              <a:rPr lang="en-US" sz="2400" dirty="0"/>
              <a:t>H</a:t>
            </a:r>
          </a:p>
        </p:txBody>
      </p:sp>
      <p:sp>
        <p:nvSpPr>
          <p:cNvPr id="144" name="TextBox 143"/>
          <p:cNvSpPr txBox="1"/>
          <p:nvPr/>
        </p:nvSpPr>
        <p:spPr>
          <a:xfrm>
            <a:off x="2412663" y="5151176"/>
            <a:ext cx="304800" cy="461665"/>
          </a:xfrm>
          <a:prstGeom prst="rect">
            <a:avLst/>
          </a:prstGeom>
          <a:solidFill>
            <a:schemeClr val="bg1"/>
          </a:solidFill>
        </p:spPr>
        <p:txBody>
          <a:bodyPr wrap="square" rtlCol="0">
            <a:spAutoFit/>
          </a:bodyPr>
          <a:lstStyle/>
          <a:p>
            <a:r>
              <a:rPr lang="en-US" sz="2400" dirty="0"/>
              <a:t>H</a:t>
            </a:r>
          </a:p>
        </p:txBody>
      </p:sp>
      <p:sp>
        <p:nvSpPr>
          <p:cNvPr id="145" name="TextBox 144"/>
          <p:cNvSpPr txBox="1"/>
          <p:nvPr/>
        </p:nvSpPr>
        <p:spPr>
          <a:xfrm>
            <a:off x="2402118" y="5160598"/>
            <a:ext cx="304800" cy="461665"/>
          </a:xfrm>
          <a:prstGeom prst="rect">
            <a:avLst/>
          </a:prstGeom>
          <a:solidFill>
            <a:schemeClr val="bg1"/>
          </a:solidFill>
        </p:spPr>
        <p:txBody>
          <a:bodyPr wrap="square" rtlCol="0">
            <a:spAutoFit/>
          </a:bodyPr>
          <a:lstStyle/>
          <a:p>
            <a:r>
              <a:rPr lang="en-US" sz="2400" dirty="0"/>
              <a:t>I</a:t>
            </a:r>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80056" y="6113518"/>
            <a:ext cx="304800" cy="461665"/>
          </a:xfrm>
          <a:prstGeom prst="rect">
            <a:avLst/>
          </a:prstGeom>
          <a:solidFill>
            <a:schemeClr val="bg1"/>
          </a:solidFill>
        </p:spPr>
        <p:txBody>
          <a:bodyPr wrap="square" rtlCol="0">
            <a:spAutoFit/>
          </a:bodyPr>
          <a:lstStyle/>
          <a:p>
            <a:r>
              <a:rPr lang="en-US" sz="2400" dirty="0"/>
              <a:t>I</a:t>
            </a:r>
          </a:p>
        </p:txBody>
      </p:sp>
      <p:sp>
        <p:nvSpPr>
          <p:cNvPr id="149" name="TextBox 148"/>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60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E57C6-DE48-44B2-8C14-F7076A3307A6}"/>
              </a:ext>
            </a:extLst>
          </p:cNvPr>
          <p:cNvSpPr>
            <a:spLocks noGrp="1"/>
          </p:cNvSpPr>
          <p:nvPr>
            <p:ph type="title"/>
          </p:nvPr>
        </p:nvSpPr>
        <p:spPr/>
        <p:txBody>
          <a:bodyPr/>
          <a:lstStyle/>
          <a:p>
            <a:r>
              <a:rPr lang="en-US" dirty="0"/>
              <a:t>Running Times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C35FF03-6FAB-4581-BA6D-07196BB172ED}"/>
                  </a:ext>
                </a:extLst>
              </p:cNvPr>
              <p:cNvSpPr>
                <a:spLocks noGrp="1"/>
              </p:cNvSpPr>
              <p:nvPr>
                <p:ph idx="1"/>
              </p:nvPr>
            </p:nvSpPr>
            <p:spPr>
              <a:xfrm>
                <a:off x="575240" y="1463857"/>
                <a:ext cx="5106560" cy="4845504"/>
              </a:xfrm>
            </p:spPr>
            <p:txBody>
              <a:bodyPr/>
              <a:lstStyle/>
              <a:p>
                <a:r>
                  <a:rPr lang="en-US" dirty="0"/>
                  <a:t>Recall the definition of big-O, big-Omega, big-Theta</a:t>
                </a:r>
              </a:p>
              <a:p>
                <a:endParaRPr lang="en-US" dirty="0"/>
              </a:p>
              <a:p>
                <a:r>
                  <a:rPr lang="en-US" dirty="0"/>
                  <a:t>Big-O is “at most” – it’s a fancy version of “</a:t>
                </a:r>
                <a14:m>
                  <m:oMath xmlns:m="http://schemas.openxmlformats.org/officeDocument/2006/math">
                    <m:r>
                      <a:rPr lang="en-US" b="0" i="1" smtClean="0">
                        <a:latin typeface="Cambria Math" panose="02040503050406030204" pitchFamily="18" charset="0"/>
                      </a:rPr>
                      <m:t>≤</m:t>
                    </m:r>
                  </m:oMath>
                </a14:m>
                <a:r>
                  <a:rPr lang="en-US" dirty="0"/>
                  <a:t>” </a:t>
                </a:r>
              </a:p>
              <a:p>
                <a:r>
                  <a:rPr lang="en-US" dirty="0"/>
                  <a:t>Big-Omega is “at least” – it’s a fancy version of “</a:t>
                </a:r>
                <a14:m>
                  <m:oMath xmlns:m="http://schemas.openxmlformats.org/officeDocument/2006/math">
                    <m:r>
                      <a:rPr lang="en-US" b="0" i="1" smtClean="0">
                        <a:latin typeface="Cambria Math" panose="02040503050406030204" pitchFamily="18" charset="0"/>
                      </a:rPr>
                      <m:t>≥"</m:t>
                    </m:r>
                  </m:oMath>
                </a14:m>
                <a:endParaRPr lang="en-US" dirty="0"/>
              </a:p>
              <a:p>
                <a:r>
                  <a:rPr lang="en-US" dirty="0"/>
                  <a:t>Big-Theta is “about equal to” – it’s a fancy version of “</a:t>
                </a:r>
                <a14:m>
                  <m:oMath xmlns:m="http://schemas.openxmlformats.org/officeDocument/2006/math">
                    <m:r>
                      <a:rPr lang="en-US" b="0" i="1" smtClean="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2C35FF03-6FAB-4581-BA6D-07196BB172ED}"/>
                  </a:ext>
                </a:extLst>
              </p:cNvPr>
              <p:cNvSpPr>
                <a:spLocks noGrp="1" noRot="1" noChangeAspect="1" noMove="1" noResize="1" noEditPoints="1" noAdjustHandles="1" noChangeArrowheads="1" noChangeShapeType="1" noTextEdit="1"/>
              </p:cNvSpPr>
              <p:nvPr>
                <p:ph idx="1"/>
              </p:nvPr>
            </p:nvSpPr>
            <p:spPr>
              <a:xfrm>
                <a:off x="575240" y="1463857"/>
                <a:ext cx="5106560" cy="4845504"/>
              </a:xfrm>
              <a:blipFill>
                <a:blip r:embed="rId2"/>
                <a:stretch>
                  <a:fillRect l="-1551"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B13DDA76-3136-4FD5-8426-C183BC524FFC}"/>
              </a:ext>
            </a:extLst>
          </p:cNvPr>
          <p:cNvGrpSpPr/>
          <p:nvPr/>
        </p:nvGrpSpPr>
        <p:grpSpPr>
          <a:xfrm>
            <a:off x="6510200" y="2728590"/>
            <a:ext cx="5366372" cy="1609494"/>
            <a:chOff x="677852" y="1580757"/>
            <a:chExt cx="6576586" cy="160949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979A6C4-BD4A-4215-B53A-B4668845321A}"/>
                    </a:ext>
                  </a:extLst>
                </p:cNvPr>
                <p:cNvSpPr/>
                <p:nvPr/>
              </p:nvSpPr>
              <p:spPr>
                <a:xfrm>
                  <a:off x="677853" y="1580757"/>
                  <a:ext cx="6576585" cy="160949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is </a:t>
                  </a:r>
                  <a14:m>
                    <m:oMath xmlns:m="http://schemas.openxmlformats.org/officeDocument/2006/math">
                      <m:r>
                        <m:rPr>
                          <m:sty m:val="p"/>
                        </m:rPr>
                        <a:rPr lang="en-US" sz="2000" b="0" i="0" smtClean="0">
                          <a:latin typeface="Cambria Math" panose="02040503050406030204" pitchFamily="18" charset="0"/>
                        </a:rPr>
                        <m:t>Ω</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solidFill>
                        <a:schemeClr val="bg1"/>
                      </a:solidFill>
                      <a:latin typeface="Segoe UI Semilight" panose="020B0402040204020203" pitchFamily="34" charset="0"/>
                      <a:cs typeface="Segoe UI Semilight" panose="020B0402040204020203" pitchFamily="34" charset="0"/>
                    </a:rPr>
                    <a:t>if there exist positive constants </a:t>
                  </a:r>
                  <a14:m>
                    <m:oMath xmlns:m="http://schemas.openxmlformats.org/officeDocument/2006/math">
                      <m:r>
                        <a:rPr lang="en-US" sz="2000">
                          <a:solidFill>
                            <a:schemeClr val="bg1"/>
                          </a:solidFill>
                          <a:latin typeface="Cambria Math" panose="02040503050406030204" pitchFamily="18" charset="0"/>
                          <a:cs typeface="Segoe UI Semilight" panose="020B0402040204020203" pitchFamily="34" charset="0"/>
                        </a:rPr>
                        <m:t>𝑐</m:t>
                      </m:r>
                      <m:r>
                        <a:rPr lang="en-US" sz="2000">
                          <a:solidFill>
                            <a:schemeClr val="bg1"/>
                          </a:solidFill>
                          <a:latin typeface="Cambria Math" panose="02040503050406030204" pitchFamily="18" charset="0"/>
                          <a:cs typeface="Segoe UI Semilight" panose="020B0402040204020203" pitchFamily="34" charset="0"/>
                        </a:rPr>
                        <m:t>, </m:t>
                      </m:r>
                      <m:sSub>
                        <m:sSubPr>
                          <m:ctrlPr>
                            <a:rPr lang="en-US" sz="2000" i="1">
                              <a:solidFill>
                                <a:schemeClr val="bg1"/>
                              </a:solidFill>
                              <a:latin typeface="Cambria Math" panose="02040503050406030204" pitchFamily="18" charset="0"/>
                              <a:cs typeface="Segoe UI Semilight" panose="020B0402040204020203" pitchFamily="34" charset="0"/>
                            </a:rPr>
                          </m:ctrlPr>
                        </m:sSubPr>
                        <m:e>
                          <m:r>
                            <a:rPr lang="en-US" sz="2000">
                              <a:solidFill>
                                <a:schemeClr val="bg1"/>
                              </a:solidFill>
                              <a:latin typeface="Cambria Math" panose="02040503050406030204" pitchFamily="18" charset="0"/>
                              <a:cs typeface="Segoe UI Semilight" panose="020B0402040204020203" pitchFamily="34" charset="0"/>
                            </a:rPr>
                            <m:t>𝑛</m:t>
                          </m:r>
                        </m:e>
                        <m:sub>
                          <m:r>
                            <a:rPr lang="en-US" sz="2000">
                              <a:solidFill>
                                <a:schemeClr val="bg1"/>
                              </a:solidFill>
                              <a:latin typeface="Cambria Math" panose="02040503050406030204" pitchFamily="18" charset="0"/>
                              <a:cs typeface="Segoe UI Semilight" panose="020B0402040204020203" pitchFamily="34" charset="0"/>
                            </a:rPr>
                            <m:t>0</m:t>
                          </m:r>
                        </m:sub>
                      </m:sSub>
                    </m:oMath>
                  </a14:m>
                  <a:r>
                    <a:rPr lang="en-US" sz="2000" dirty="0">
                      <a:solidFill>
                        <a:schemeClr val="bg1"/>
                      </a:solidFill>
                      <a:latin typeface="Segoe UI Semilight" panose="020B0402040204020203" pitchFamily="34" charset="0"/>
                      <a:cs typeface="Segoe UI Semilight" panose="020B0402040204020203" pitchFamily="34" charset="0"/>
                    </a:rPr>
                    <a:t> such that for all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b="0" i="1" smtClean="0">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677853" y="1580757"/>
                  <a:ext cx="6576585" cy="1609494"/>
                </a:xfrm>
                <a:prstGeom prst="rect">
                  <a:avLst/>
                </a:prstGeom>
                <a:blipFill>
                  <a:blip r:embed="rId3"/>
                  <a:stretch>
                    <a:fillRect l="-568" r="-102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91728861-7BE6-4B50-AE66-03CE57A46478}"/>
                </a:ext>
              </a:extLst>
            </p:cNvPr>
            <p:cNvSpPr/>
            <p:nvPr/>
          </p:nvSpPr>
          <p:spPr>
            <a:xfrm>
              <a:off x="677852" y="1580758"/>
              <a:ext cx="657658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Big-Omega</a:t>
              </a:r>
            </a:p>
          </p:txBody>
        </p:sp>
      </p:grpSp>
      <p:grpSp>
        <p:nvGrpSpPr>
          <p:cNvPr id="7" name="Group 6">
            <a:extLst>
              <a:ext uri="{FF2B5EF4-FFF2-40B4-BE49-F238E27FC236}">
                <a16:creationId xmlns:a16="http://schemas.microsoft.com/office/drawing/2014/main" id="{EC6DB8A5-2EC4-4F4A-B7BE-418DF217D33B}"/>
              </a:ext>
            </a:extLst>
          </p:cNvPr>
          <p:cNvGrpSpPr/>
          <p:nvPr/>
        </p:nvGrpSpPr>
        <p:grpSpPr>
          <a:xfrm>
            <a:off x="6462711" y="4594129"/>
            <a:ext cx="5356824" cy="1645620"/>
            <a:chOff x="672906" y="5149727"/>
            <a:chExt cx="6580155" cy="164562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EDE1C1-7229-4AF9-A724-7187207C40E1}"/>
                    </a:ext>
                  </a:extLst>
                </p:cNvPr>
                <p:cNvSpPr/>
                <p:nvPr/>
              </p:nvSpPr>
              <p:spPr>
                <a:xfrm>
                  <a:off x="672907" y="5149727"/>
                  <a:ext cx="6580154" cy="164562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𝑛</m:t>
                      </m:r>
                      <m:r>
                        <a:rPr lang="en-US" sz="2400" i="1">
                          <a:latin typeface="Cambria Math" panose="02040503050406030204" pitchFamily="18" charset="0"/>
                        </a:rPr>
                        <m:t>)</m:t>
                      </m:r>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Θ</m:t>
                      </m:r>
                      <m:r>
                        <a:rPr lang="en-US" sz="2400" i="1">
                          <a:latin typeface="Cambria Math" panose="02040503050406030204" pitchFamily="18" charset="0"/>
                        </a:rPr>
                        <m:t>(</m:t>
                      </m:r>
                      <m:r>
                        <a:rPr lang="en-US" sz="2400" i="1">
                          <a:latin typeface="Cambria Math" panose="02040503050406030204" pitchFamily="18" charset="0"/>
                        </a:rPr>
                        <m:t>𝑔</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a14:m>
                  <a:r>
                    <a:rPr lang="en-US" sz="2400" dirty="0"/>
                    <a:t> </a:t>
                  </a:r>
                  <a:r>
                    <a:rPr lang="en-US" sz="2200" dirty="0">
                      <a:solidFill>
                        <a:schemeClr val="bg1"/>
                      </a:solidFill>
                      <a:latin typeface="Segoe UI Semilight" panose="020B0402040204020203" pitchFamily="34" charset="0"/>
                    </a:rPr>
                    <a:t>if </a:t>
                  </a:r>
                </a:p>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200" dirty="0">
                      <a:solidFill>
                        <a:schemeClr val="bg1"/>
                      </a:solidFill>
                      <a:latin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r>
                    <a:rPr lang="en-US" sz="2200" dirty="0">
                      <a:solidFill>
                        <a:schemeClr val="bg1"/>
                      </a:solidFill>
                      <a:latin typeface="Segoe UI Semilight" panose="020B0402040204020203" pitchFamily="34" charset="0"/>
                    </a:rPr>
                    <a:t> is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r>
                        <a:rPr lang="en-US" sz="2400" b="0" i="1" smtClean="0">
                          <a:latin typeface="Cambria Math" panose="02040503050406030204" pitchFamily="18" charset="0"/>
                        </a:rPr>
                        <m:t>𝑔</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m:t>
                      </m:r>
                    </m:oMath>
                  </a14:m>
                  <a:r>
                    <a:rPr lang="en-US"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672907" y="5149727"/>
                  <a:ext cx="6580154" cy="1645620"/>
                </a:xfrm>
                <a:prstGeom prst="rect">
                  <a:avLst/>
                </a:prstGeom>
                <a:blipFill>
                  <a:blip r:embed="rId4"/>
                  <a:stretch>
                    <a:fillRect l="-91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02FF4A7-EE31-43CB-A121-C85E882BAB86}"/>
                </a:ext>
              </a:extLst>
            </p:cNvPr>
            <p:cNvSpPr/>
            <p:nvPr/>
          </p:nvSpPr>
          <p:spPr>
            <a:xfrm>
              <a:off x="672906" y="5149728"/>
              <a:ext cx="6580155"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1"/>
                  </a:solidFill>
                  <a:latin typeface="Segoe UI Semilight" panose="020B0402040204020203" pitchFamily="34" charset="0"/>
                </a:rPr>
                <a:t>Big-Theta</a:t>
              </a:r>
            </a:p>
          </p:txBody>
        </p:sp>
      </p:grpSp>
      <p:grpSp>
        <p:nvGrpSpPr>
          <p:cNvPr id="10" name="Group 9">
            <a:extLst>
              <a:ext uri="{FF2B5EF4-FFF2-40B4-BE49-F238E27FC236}">
                <a16:creationId xmlns:a16="http://schemas.microsoft.com/office/drawing/2014/main" id="{9333DFAD-01BC-427D-8E79-ABB5ECD32423}"/>
              </a:ext>
            </a:extLst>
          </p:cNvPr>
          <p:cNvGrpSpPr/>
          <p:nvPr/>
        </p:nvGrpSpPr>
        <p:grpSpPr>
          <a:xfrm>
            <a:off x="6510201" y="1128869"/>
            <a:ext cx="5366370" cy="1516921"/>
            <a:chOff x="677853" y="1580757"/>
            <a:chExt cx="4114499" cy="1516921"/>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2576F4F1-1058-4F9A-8FEF-46EBE36D050F}"/>
                    </a:ext>
                  </a:extLst>
                </p:cNvPr>
                <p:cNvSpPr/>
                <p:nvPr/>
              </p:nvSpPr>
              <p:spPr>
                <a:xfrm>
                  <a:off x="677853" y="1580757"/>
                  <a:ext cx="4114499"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i="1" dirty="0">
                    <a:latin typeface="Cambria Math" panose="02040503050406030204" pitchFamily="18" charset="0"/>
                  </a:endParaRPr>
                </a:p>
                <a:p>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𝑛</m:t>
                      </m:r>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is</a:t>
                  </a:r>
                  <a:r>
                    <a:rPr lang="en-US" sz="2000" dirty="0"/>
                    <a:t> </a:t>
                  </a:r>
                  <a14:m>
                    <m:oMath xmlns:m="http://schemas.openxmlformats.org/officeDocument/2006/math">
                      <m:r>
                        <a:rPr lang="en-US" sz="2000" i="1">
                          <a:latin typeface="Cambria Math" panose="02040503050406030204" pitchFamily="18" charset="0"/>
                        </a:rPr>
                        <m:t>𝑂</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oMath>
                  </a14:m>
                  <a:r>
                    <a:rPr lang="en-US" sz="2000" dirty="0"/>
                    <a:t> </a:t>
                  </a:r>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if there exist positive constants </a:t>
                  </a:r>
                  <a14:m>
                    <m:oMath xmlns:m="http://schemas.openxmlformats.org/officeDocument/2006/math">
                      <m:r>
                        <a:rPr lang="en-US" sz="2000" i="1">
                          <a:latin typeface="Cambria Math" panose="02040503050406030204" pitchFamily="18" charset="0"/>
                        </a:rPr>
                        <m:t>𝑐</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latin typeface="Segoe UI Historic" panose="020B0502040204020203" pitchFamily="34" charset="0"/>
                      <a:ea typeface="Segoe UI Historic" panose="020B0502040204020203" pitchFamily="34" charset="0"/>
                      <a:cs typeface="Segoe UI Historic" panose="020B0502040204020203" pitchFamily="34" charset="0"/>
                    </a:rPr>
                    <a:t> such that for all</a:t>
                  </a:r>
                  <a:r>
                    <a:rPr lang="en-US" sz="2000" dirty="0"/>
                    <a:t>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0</m:t>
                          </m:r>
                        </m:sub>
                      </m:sSub>
                    </m:oMath>
                  </a14:m>
                  <a:r>
                    <a:rPr lang="en-US" sz="2000" dirty="0"/>
                    <a:t>, </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𝑛</m:t>
                            </m:r>
                          </m:e>
                        </m:d>
                        <m:r>
                          <a:rPr lang="en-US" sz="2000" i="1">
                            <a:latin typeface="Cambria Math" panose="02040503050406030204" pitchFamily="18" charset="0"/>
                          </a:rPr>
                          <m:t>≤</m:t>
                        </m:r>
                        <m:r>
                          <a:rPr lang="en-US" sz="2000" i="1">
                            <a:latin typeface="Cambria Math" panose="02040503050406030204" pitchFamily="18" charset="0"/>
                          </a:rPr>
                          <m:t>𝑐</m:t>
                        </m:r>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i="1">
                                <a:latin typeface="Cambria Math" panose="02040503050406030204" pitchFamily="18" charset="0"/>
                              </a:rPr>
                              <m:t>𝑛</m:t>
                            </m:r>
                          </m:e>
                        </m:d>
                      </m:oMath>
                    </m:oMathPara>
                  </a14:m>
                  <a:endParaRPr lang="en-US" sz="2000" dirty="0"/>
                </a:p>
              </p:txBody>
            </p:sp>
          </mc:Choice>
          <mc:Fallback xmlns="">
            <p:sp>
              <p:nvSpPr>
                <p:cNvPr id="19" name="Rectangle 18">
                  <a:extLst>
                    <a:ext uri="{FF2B5EF4-FFF2-40B4-BE49-F238E27FC236}">
                      <a16:creationId xmlns:a16="http://schemas.microsoft.com/office/drawing/2014/main" id="{45B606AD-FECA-904F-90DC-CC784EF827C4}"/>
                    </a:ext>
                  </a:extLst>
                </p:cNvPr>
                <p:cNvSpPr>
                  <a:spLocks noRot="1" noChangeAspect="1" noMove="1" noResize="1" noEditPoints="1" noAdjustHandles="1" noChangeArrowheads="1" noChangeShapeType="1" noTextEdit="1"/>
                </p:cNvSpPr>
                <p:nvPr/>
              </p:nvSpPr>
              <p:spPr>
                <a:xfrm>
                  <a:off x="677853" y="1580757"/>
                  <a:ext cx="4114499" cy="1516921"/>
                </a:xfrm>
                <a:prstGeom prst="rect">
                  <a:avLst/>
                </a:prstGeom>
                <a:blipFill>
                  <a:blip r:embed="rId5"/>
                  <a:stretch>
                    <a:fillRect l="-1250"/>
                  </a:stretch>
                </a:blipFill>
                <a:ln>
                  <a:no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F922738-8ED5-49FF-9847-EB37BFF43699}"/>
                </a:ext>
              </a:extLst>
            </p:cNvPr>
            <p:cNvSpPr/>
            <p:nvPr/>
          </p:nvSpPr>
          <p:spPr>
            <a:xfrm>
              <a:off x="677853" y="1580758"/>
              <a:ext cx="411449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Big-O</a:t>
              </a:r>
            </a:p>
          </p:txBody>
        </p:sp>
      </p:grpSp>
    </p:spTree>
    <p:extLst>
      <p:ext uri="{BB962C8B-B14F-4D97-AF65-F5344CB8AC3E}">
        <p14:creationId xmlns:p14="http://schemas.microsoft.com/office/powerpoint/2010/main" val="336616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 First Search</a:t>
            </a:r>
          </a:p>
        </p:txBody>
      </p:sp>
      <p:grpSp>
        <p:nvGrpSpPr>
          <p:cNvPr id="6" name="Group 5"/>
          <p:cNvGrpSpPr/>
          <p:nvPr/>
        </p:nvGrpSpPr>
        <p:grpSpPr>
          <a:xfrm>
            <a:off x="8962369" y="2253089"/>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dirty="0"/>
                <a:t>F</a:t>
              </a:r>
            </a:p>
          </p:txBody>
        </p:sp>
      </p:grpSp>
      <p:grpSp>
        <p:nvGrpSpPr>
          <p:cNvPr id="9" name="Group 8"/>
          <p:cNvGrpSpPr/>
          <p:nvPr/>
        </p:nvGrpSpPr>
        <p:grpSpPr>
          <a:xfrm>
            <a:off x="11013754" y="4183587"/>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dirty="0"/>
                <a:t>B</a:t>
              </a:r>
            </a:p>
          </p:txBody>
        </p:sp>
      </p:grpSp>
      <p:grpSp>
        <p:nvGrpSpPr>
          <p:cNvPr id="12" name="Group 11"/>
          <p:cNvGrpSpPr/>
          <p:nvPr/>
        </p:nvGrpSpPr>
        <p:grpSpPr>
          <a:xfrm>
            <a:off x="10147789" y="4753941"/>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C</a:t>
              </a:r>
            </a:p>
          </p:txBody>
        </p:sp>
      </p:grpSp>
      <p:grpSp>
        <p:nvGrpSpPr>
          <p:cNvPr id="15" name="Group 14"/>
          <p:cNvGrpSpPr/>
          <p:nvPr/>
        </p:nvGrpSpPr>
        <p:grpSpPr>
          <a:xfrm>
            <a:off x="9958927" y="2981961"/>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dirty="0"/>
                <a:t>D</a:t>
              </a:r>
            </a:p>
          </p:txBody>
        </p:sp>
      </p:grpSp>
      <p:grpSp>
        <p:nvGrpSpPr>
          <p:cNvPr id="18" name="Group 17"/>
          <p:cNvGrpSpPr/>
          <p:nvPr/>
        </p:nvGrpSpPr>
        <p:grpSpPr>
          <a:xfrm>
            <a:off x="11391477" y="3168139"/>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dirty="0"/>
                <a:t>A</a:t>
              </a:r>
            </a:p>
          </p:txBody>
        </p:sp>
      </p:grpSp>
      <p:grpSp>
        <p:nvGrpSpPr>
          <p:cNvPr id="21" name="Group 20"/>
          <p:cNvGrpSpPr/>
          <p:nvPr/>
        </p:nvGrpSpPr>
        <p:grpSpPr>
          <a:xfrm>
            <a:off x="9534533" y="3994725"/>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dirty="0"/>
                <a:t>E</a:t>
              </a:r>
            </a:p>
          </p:txBody>
        </p:sp>
      </p:grpSp>
      <p:grpSp>
        <p:nvGrpSpPr>
          <p:cNvPr id="24" name="Group 23"/>
          <p:cNvGrpSpPr/>
          <p:nvPr/>
        </p:nvGrpSpPr>
        <p:grpSpPr>
          <a:xfrm>
            <a:off x="8216940" y="2931599"/>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dirty="0"/>
                <a:t>G</a:t>
              </a:r>
            </a:p>
          </p:txBody>
        </p:sp>
      </p:grpSp>
      <p:grpSp>
        <p:nvGrpSpPr>
          <p:cNvPr id="27" name="Group 26"/>
          <p:cNvGrpSpPr/>
          <p:nvPr/>
        </p:nvGrpSpPr>
        <p:grpSpPr>
          <a:xfrm>
            <a:off x="8075714" y="3870173"/>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dirty="0"/>
                <a:t>H</a:t>
              </a:r>
            </a:p>
          </p:txBody>
        </p:sp>
      </p:grpSp>
      <p:grpSp>
        <p:nvGrpSpPr>
          <p:cNvPr id="30" name="Group 29"/>
          <p:cNvGrpSpPr/>
          <p:nvPr/>
        </p:nvGrpSpPr>
        <p:grpSpPr>
          <a:xfrm>
            <a:off x="7270203" y="3357000"/>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dirty="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dirty="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1336161" y="3545862"/>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10525512" y="4505994"/>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9856940" y="4317132"/>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9912256" y="4183587"/>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9723395" y="335968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10336650" y="3170823"/>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9340092" y="244195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8594663" y="3120461"/>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8539347" y="257549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8264576" y="330932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8453437" y="405903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7592610" y="3120461"/>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7592610" y="3679407"/>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EEFC130C-82B3-4768-95CF-51BB047A2B91}"/>
              </a:ext>
            </a:extLst>
          </p:cNvPr>
          <p:cNvSpPr/>
          <p:nvPr/>
        </p:nvSpPr>
        <p:spPr>
          <a:xfrm>
            <a:off x="9963250" y="298022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11013754" y="418011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1391477" y="31612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1382832" y="31646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9524112" y="397148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10157433" y="4727077"/>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11024175" y="414357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10994793" y="417909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9950138" y="29861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8977037" y="2254580"/>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8231729" y="2919004"/>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9956666" y="297995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8084359" y="386069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EEFC130C-82B3-4768-95CF-51BB047A2B91}"/>
              </a:ext>
            </a:extLst>
          </p:cNvPr>
          <p:cNvSpPr/>
          <p:nvPr/>
        </p:nvSpPr>
        <p:spPr>
          <a:xfrm>
            <a:off x="9563915" y="4021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9527655" y="400867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EEFC130C-82B3-4768-95CF-51BB047A2B91}"/>
              </a:ext>
            </a:extLst>
          </p:cNvPr>
          <p:cNvSpPr/>
          <p:nvPr/>
        </p:nvSpPr>
        <p:spPr>
          <a:xfrm>
            <a:off x="10165967" y="474800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10152111" y="475987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8977641" y="227516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EEFC130C-82B3-4768-95CF-51BB047A2B91}"/>
              </a:ext>
            </a:extLst>
          </p:cNvPr>
          <p:cNvSpPr/>
          <p:nvPr/>
        </p:nvSpPr>
        <p:spPr>
          <a:xfrm>
            <a:off x="8947701" y="225308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8217710" y="293169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EFC130C-82B3-4768-95CF-51BB047A2B91}"/>
              </a:ext>
            </a:extLst>
          </p:cNvPr>
          <p:cNvSpPr/>
          <p:nvPr/>
        </p:nvSpPr>
        <p:spPr>
          <a:xfrm>
            <a:off x="8264575" y="29063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7272464" y="3350061"/>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EFC130C-82B3-4768-95CF-51BB047A2B91}"/>
              </a:ext>
            </a:extLst>
          </p:cNvPr>
          <p:cNvSpPr/>
          <p:nvPr/>
        </p:nvSpPr>
        <p:spPr>
          <a:xfrm>
            <a:off x="8066233" y="385397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8138416" y="3851209"/>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EEFC130C-82B3-4768-95CF-51BB047A2B91}"/>
              </a:ext>
            </a:extLst>
          </p:cNvPr>
          <p:cNvSpPr/>
          <p:nvPr/>
        </p:nvSpPr>
        <p:spPr>
          <a:xfrm>
            <a:off x="7272364" y="335517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7265009" y="335700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p:cNvSpPr>
            <a:spLocks noGrp="1"/>
          </p:cNvSpPr>
          <p:nvPr>
            <p:ph idx="1"/>
          </p:nvPr>
        </p:nvSpPr>
        <p:spPr>
          <a:xfrm>
            <a:off x="575240" y="5174035"/>
            <a:ext cx="11187258" cy="1454760"/>
          </a:xfrm>
        </p:spPr>
        <p:txBody>
          <a:bodyPr>
            <a:normAutofit fontScale="77500" lnSpcReduction="20000"/>
          </a:bodyPr>
          <a:lstStyle/>
          <a:p>
            <a:r>
              <a:rPr lang="en-US" dirty="0"/>
              <a:t>Hey we missed something…</a:t>
            </a:r>
          </a:p>
          <a:p>
            <a:r>
              <a:rPr lang="en-US" dirty="0"/>
              <a:t>We’re only going to find vertices we can “reach” from our starting point.</a:t>
            </a:r>
          </a:p>
          <a:p>
            <a:r>
              <a:rPr lang="en-US" dirty="0"/>
              <a:t>If you need to visit everything, just start BFS again somewhere you haven’t visited until you’ve found everything.</a:t>
            </a:r>
          </a:p>
        </p:txBody>
      </p:sp>
      <p:sp>
        <p:nvSpPr>
          <p:cNvPr id="74" name="TextBox 7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411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Running Time</a:t>
            </a:r>
          </a:p>
        </p:txBody>
      </p:sp>
      <p:sp>
        <p:nvSpPr>
          <p:cNvPr id="4" name="TextBox 3"/>
          <p:cNvSpPr txBox="1"/>
          <p:nvPr/>
        </p:nvSpPr>
        <p:spPr>
          <a:xfrm>
            <a:off x="453641" y="1309803"/>
            <a:ext cx="6636753" cy="4154984"/>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current = </a:t>
            </a:r>
            <a:r>
              <a:rPr lang="en-US" sz="2400" dirty="0" err="1">
                <a:latin typeface="Courier New" panose="02070309020205020404" pitchFamily="49" charset="0"/>
                <a:cs typeface="Courier New" panose="02070309020205020404" pitchFamily="49" charset="0"/>
              </a:rPr>
              <a:t>toVisit.dequeue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r>
              <a:rPr lang="en-US" sz="2400" dirty="0">
                <a:latin typeface="Courier New" panose="02070309020205020404" pitchFamily="49" charset="0"/>
                <a:cs typeface="Courier New" panose="02070309020205020404" pitchFamily="49" charset="0"/>
              </a:rPr>
              <a:t>      </a:t>
            </a:r>
          </a:p>
          <a:p>
            <a:endParaRPr lang="en-US" sz="2400" dirty="0">
              <a:latin typeface="Courier New" panose="02070309020205020404" pitchFamily="49" charset="0"/>
              <a:cs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nvSpPr>
            <p:spPr>
              <a:xfrm>
                <a:off x="575239" y="5642847"/>
                <a:ext cx="9770032" cy="430887"/>
              </a:xfrm>
              <a:prstGeom prst="rect">
                <a:avLst/>
              </a:prstGeom>
            </p:spPr>
            <p:txBody>
              <a:bodyPr wrap="square">
                <a:spAutoFit/>
              </a:bodyPr>
              <a:lstStyle/>
              <a:p>
                <a:r>
                  <a:rPr lang="en-US" sz="2200" dirty="0">
                    <a:latin typeface="Segoe UI Semilight" panose="020B0402040204020203" pitchFamily="34" charset="0"/>
                    <a:cs typeface="Segoe UI Semilight" panose="020B0402040204020203" pitchFamily="34" charset="0"/>
                  </a:rPr>
                  <a:t>We visit each vertex at most twice, and each edge at most once: </a:t>
                </a:r>
                <a14:m>
                  <m:oMath xmlns:m="http://schemas.openxmlformats.org/officeDocument/2006/math">
                    <m:r>
                      <m:rPr>
                        <m:sty m:val="p"/>
                      </m:rPr>
                      <a:rPr lang="en-US" sz="2200" b="0" i="0" dirty="0" smtClean="0">
                        <a:latin typeface="Cambria Math" panose="02040503050406030204" pitchFamily="18" charset="0"/>
                      </a:rPr>
                      <m:t>Θ</m:t>
                    </m:r>
                    <m:r>
                      <a:rPr lang="en-US" sz="2200" i="1" dirty="0" smtClean="0">
                        <a:latin typeface="Cambria Math" panose="02040503050406030204" pitchFamily="18" charset="0"/>
                      </a:rPr>
                      <m:t>(|</m:t>
                    </m:r>
                    <m:r>
                      <a:rPr lang="en-US" sz="2200" i="1" dirty="0" smtClean="0">
                        <a:latin typeface="Cambria Math" panose="02040503050406030204" pitchFamily="18" charset="0"/>
                      </a:rPr>
                      <m:t>𝑉</m:t>
                    </m:r>
                    <m:r>
                      <a:rPr lang="en-US" sz="2200" i="1" dirty="0" smtClean="0">
                        <a:latin typeface="Cambria Math" panose="02040503050406030204" pitchFamily="18" charset="0"/>
                      </a:rPr>
                      <m:t>| + |</m:t>
                    </m:r>
                    <m:r>
                      <a:rPr lang="en-US" sz="2200" i="1" dirty="0" smtClean="0">
                        <a:latin typeface="Cambria Math" panose="02040503050406030204" pitchFamily="18" charset="0"/>
                      </a:rPr>
                      <m:t>𝐸</m:t>
                    </m:r>
                    <m:r>
                      <a:rPr lang="en-US" sz="2200" i="1" dirty="0" smtClean="0">
                        <a:latin typeface="Cambria Math" panose="02040503050406030204" pitchFamily="18" charset="0"/>
                      </a:rPr>
                      <m:t>|)</m:t>
                    </m:r>
                  </m:oMath>
                </a14:m>
                <a:endParaRPr lang="en-US" sz="2200" dirty="0">
                  <a:latin typeface="Segoe UI Semilight" panose="020B0402040204020203" pitchFamily="34" charset="0"/>
                  <a:cs typeface="Segoe UI Semilight" panose="020B0402040204020203"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5239" y="5642847"/>
                <a:ext cx="9770032" cy="430887"/>
              </a:xfrm>
              <a:prstGeom prst="rect">
                <a:avLst/>
              </a:prstGeom>
              <a:blipFill>
                <a:blip r:embed="rId2"/>
                <a:stretch>
                  <a:fillRect l="-811" t="-8571"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11035" y="1416424"/>
                <a:ext cx="4151463"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This code might look like:</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a loop that goes around </a:t>
                </a:r>
                <a14:m>
                  <m:oMath xmlns:m="http://schemas.openxmlformats.org/officeDocument/2006/math">
                    <m:r>
                      <a:rPr lang="en-US" b="0" i="1" smtClean="0">
                        <a:latin typeface="Cambria Math" panose="02040503050406030204" pitchFamily="18" charset="0"/>
                      </a:rPr>
                      <m:t>𝑚</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Inside a loop that goes around </a:t>
                </a:r>
                <a14:m>
                  <m:oMath xmlns:m="http://schemas.openxmlformats.org/officeDocument/2006/math">
                    <m:r>
                      <a:rPr lang="en-US" b="0" i="1" smtClean="0">
                        <a:latin typeface="Cambria Math" panose="02040503050406030204" pitchFamily="18" charset="0"/>
                      </a:rPr>
                      <m:t>𝑛</m:t>
                    </m:r>
                  </m:oMath>
                </a14:m>
                <a:r>
                  <a:rPr lang="en-US" dirty="0">
                    <a:latin typeface="Segoe UI Semilight" panose="020B0402040204020203" pitchFamily="34" charset="0"/>
                    <a:cs typeface="Segoe UI Semilight" panose="020B0402040204020203" pitchFamily="34" charset="0"/>
                  </a:rPr>
                  <a:t> times,</a:t>
                </a:r>
              </a:p>
              <a:p>
                <a:r>
                  <a:rPr lang="en-US" dirty="0">
                    <a:latin typeface="Segoe UI Semilight" panose="020B0402040204020203" pitchFamily="34" charset="0"/>
                    <a:cs typeface="Segoe UI Semilight" panose="020B0402040204020203" pitchFamily="34" charset="0"/>
                  </a:rPr>
                  <a:t>So you might say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𝑚𝑛</m:t>
                        </m:r>
                      </m:e>
                    </m:d>
                    <m:r>
                      <a:rPr lang="en-US" b="0" i="1" smtClean="0">
                        <a:latin typeface="Cambria Math" panose="02040503050406030204" pitchFamily="18" charset="0"/>
                      </a:rPr>
                      <m:t>.</m:t>
                    </m:r>
                  </m:oMath>
                </a14:m>
                <a:endParaRPr lang="en-US" b="0" dirty="0">
                  <a:latin typeface="Segoe UI Semilight" panose="020B0402040204020203" pitchFamily="34" charset="0"/>
                  <a:cs typeface="Segoe UI Semilight" panose="020B0402040204020203" pitchFamily="34" charset="0"/>
                </a:endParaRPr>
              </a:p>
              <a:p>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That bound is not tight, </a:t>
                </a:r>
              </a:p>
              <a:p>
                <a:r>
                  <a:rPr lang="en-US" dirty="0">
                    <a:latin typeface="Segoe UI Semilight" panose="020B0402040204020203" pitchFamily="34" charset="0"/>
                    <a:cs typeface="Segoe UI Semilight" panose="020B0402040204020203" pitchFamily="34" charset="0"/>
                  </a:rPr>
                  <a:t>Don’t think about the loops, think about what happens overall.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How many times is </a:t>
                </a:r>
                <a:r>
                  <a:rPr lang="en-US" dirty="0">
                    <a:latin typeface="Courier New" panose="02070309020205020404" pitchFamily="49" charset="0"/>
                    <a:cs typeface="Courier New" panose="02070309020205020404" pitchFamily="49" charset="0"/>
                  </a:rPr>
                  <a:t>current </a:t>
                </a:r>
                <a:r>
                  <a:rPr lang="en-US" dirty="0">
                    <a:latin typeface="Segoe UI Semilight" panose="020B0402040204020203" pitchFamily="34" charset="0"/>
                    <a:cs typeface="Segoe UI Semilight" panose="020B0402040204020203" pitchFamily="34" charset="0"/>
                  </a:rPr>
                  <a:t>changed? How many times does an edge get used to define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7611035" y="1416424"/>
                <a:ext cx="4151463" cy="3139321"/>
              </a:xfrm>
              <a:prstGeom prst="rect">
                <a:avLst/>
              </a:prstGeom>
              <a:blipFill>
                <a:blip r:embed="rId3"/>
                <a:stretch>
                  <a:fillRect l="-1322" t="-777" r="-2349" b="-2330"/>
                </a:stretch>
              </a:blipFill>
            </p:spPr>
            <p:txBody>
              <a:bodyPr/>
              <a:lstStyle/>
              <a:p>
                <a:r>
                  <a:rPr lang="en-US">
                    <a:noFill/>
                  </a:rPr>
                  <a:t> </a:t>
                </a:r>
              </a:p>
            </p:txBody>
          </p:sp>
        </mc:Fallback>
      </mc:AlternateContent>
    </p:spTree>
    <p:extLst>
      <p:ext uri="{BB962C8B-B14F-4D97-AF65-F5344CB8AC3E}">
        <p14:creationId xmlns:p14="http://schemas.microsoft.com/office/powerpoint/2010/main" val="10267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0661-E58D-4C34-8B8A-39AAC4F324D6}"/>
              </a:ext>
            </a:extLst>
          </p:cNvPr>
          <p:cNvSpPr>
            <a:spLocks noGrp="1"/>
          </p:cNvSpPr>
          <p:nvPr>
            <p:ph type="title"/>
          </p:nvPr>
        </p:nvSpPr>
        <p:spPr/>
        <p:txBody>
          <a:bodyPr/>
          <a:lstStyle/>
          <a:p>
            <a:r>
              <a:rPr lang="en-US" dirty="0"/>
              <a:t>Old Breadth-First Search Application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E610FB3-29AE-449B-AAC3-EB5CC8040F65}"/>
                  </a:ext>
                </a:extLst>
              </p:cNvPr>
              <p:cNvSpPr>
                <a:spLocks noGrp="1"/>
              </p:cNvSpPr>
              <p:nvPr>
                <p:ph idx="1"/>
              </p:nvPr>
            </p:nvSpPr>
            <p:spPr/>
            <p:txBody>
              <a:bodyPr/>
              <a:lstStyle/>
              <a:p>
                <a:r>
                  <a:rPr lang="en-US" dirty="0"/>
                  <a:t>Shortest paths in an </a:t>
                </a:r>
                <a:r>
                  <a:rPr lang="en-US" b="1" dirty="0"/>
                  <a:t>unweighted</a:t>
                </a:r>
                <a:r>
                  <a:rPr lang="en-US" dirty="0"/>
                  <a:t> graph.</a:t>
                </a:r>
              </a:p>
              <a:p>
                <a:r>
                  <a:rPr lang="en-US" dirty="0"/>
                  <a:t>Finding the connected components of an </a:t>
                </a:r>
                <a:r>
                  <a:rPr lang="en-US" b="1" dirty="0"/>
                  <a:t>undirected </a:t>
                </a:r>
                <a:r>
                  <a:rPr lang="en-US" dirty="0"/>
                  <a:t>graph.</a:t>
                </a:r>
              </a:p>
              <a:p>
                <a:endParaRPr lang="en-US" b="1" dirty="0"/>
              </a:p>
              <a:p>
                <a:r>
                  <a:rPr lang="en-US" dirty="0"/>
                  <a:t>Both run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t>
                </a:r>
              </a:p>
              <a:p>
                <a:r>
                  <a:rPr lang="en-US" dirty="0"/>
                  <a:t>where </a:t>
                </a:r>
                <a14:m>
                  <m:oMath xmlns:m="http://schemas.openxmlformats.org/officeDocument/2006/math">
                    <m:r>
                      <a:rPr lang="en-US" b="0" i="1" smtClean="0">
                        <a:latin typeface="Cambria Math" panose="02040503050406030204" pitchFamily="18" charset="0"/>
                      </a:rPr>
                      <m:t>𝑚</m:t>
                    </m:r>
                  </m:oMath>
                </a14:m>
                <a:r>
                  <a:rPr lang="en-US" dirty="0"/>
                  <a:t> is the number of edges (also written </a:t>
                </a:r>
                <a14:m>
                  <m:oMath xmlns:m="http://schemas.openxmlformats.org/officeDocument/2006/math">
                    <m:r>
                      <a:rPr lang="en-US" b="0" i="1" smtClean="0">
                        <a:latin typeface="Cambria Math" panose="02040503050406030204" pitchFamily="18" charset="0"/>
                      </a:rPr>
                      <m:t>𝐸</m:t>
                    </m:r>
                  </m:oMath>
                </a14:m>
                <a:r>
                  <a:rPr lang="en-US" dirty="0"/>
                  <a:t> 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endParaRPr lang="en-US" dirty="0"/>
              </a:p>
              <a:p>
                <a:r>
                  <a:rPr lang="en-US" dirty="0"/>
                  <a:t>And </a:t>
                </a:r>
                <a14:m>
                  <m:oMath xmlns:m="http://schemas.openxmlformats.org/officeDocument/2006/math">
                    <m:r>
                      <a:rPr lang="en-US" b="0" i="1" smtClean="0">
                        <a:latin typeface="Cambria Math" panose="02040503050406030204" pitchFamily="18" charset="0"/>
                      </a:rPr>
                      <m:t>𝑛</m:t>
                    </m:r>
                  </m:oMath>
                </a14:m>
                <a:r>
                  <a:rPr lang="en-US" dirty="0"/>
                  <a:t> is the number of vertices (also written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CE610FB3-29AE-449B-AAC3-EB5CC8040F6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4899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5855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3373420"/>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a:p>
                <a:r>
                  <a:rPr lang="en-US" dirty="0"/>
                  <a:t>We’ll adapt BFS to find if a graph is bipartite</a:t>
                </a:r>
              </a:p>
              <a:p>
                <a:r>
                  <a:rPr lang="en-US" dirty="0"/>
                  <a:t>And prove a graph theory result along the way.</a:t>
                </a:r>
              </a:p>
            </p:txBody>
          </p:sp>
        </mc:Choice>
        <mc:Fallback>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3373420"/>
              </a:xfrm>
              <a:blipFill>
                <a:blip r:embed="rId2"/>
                <a:stretch>
                  <a:fillRect l="-708" t="-3255" r="-179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35975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9C25-9D67-4976-A33D-383575F7EB65}"/>
              </a:ext>
            </a:extLst>
          </p:cNvPr>
          <p:cNvSpPr>
            <a:spLocks noGrp="1"/>
          </p:cNvSpPr>
          <p:nvPr>
            <p:ph type="title"/>
          </p:nvPr>
        </p:nvSpPr>
        <p:spPr/>
        <p:txBody>
          <a:bodyPr/>
          <a:lstStyle/>
          <a:p>
            <a:r>
              <a:rPr lang="en-US" dirty="0"/>
              <a:t>A new application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D6DBEAD-6571-4C22-B63C-8A1A13B4765F}"/>
                  </a:ext>
                </a:extLst>
              </p:cNvPr>
              <p:cNvSpPr>
                <a:spLocks noGrp="1"/>
              </p:cNvSpPr>
              <p:nvPr>
                <p:ph idx="1"/>
              </p:nvPr>
            </p:nvSpPr>
            <p:spPr>
              <a:xfrm>
                <a:off x="575240" y="2935941"/>
                <a:ext cx="11187258" cy="936812"/>
              </a:xfrm>
            </p:spPr>
            <p:txBody>
              <a:bodyPr/>
              <a:lstStyle/>
              <a:p>
                <a:r>
                  <a:rPr lang="en-US" dirty="0"/>
                  <a:t>Called “2-colorable” because you can “color”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red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blue, and no edge connects vertices of the same color.</a:t>
                </a:r>
              </a:p>
              <a:p>
                <a:endParaRPr lang="en-US" dirty="0"/>
              </a:p>
            </p:txBody>
          </p:sp>
        </mc:Choice>
        <mc:Fallback>
          <p:sp>
            <p:nvSpPr>
              <p:cNvPr id="3" name="Content Placeholder 2">
                <a:extLst>
                  <a:ext uri="{FF2B5EF4-FFF2-40B4-BE49-F238E27FC236}">
                    <a16:creationId xmlns:a16="http://schemas.microsoft.com/office/drawing/2014/main" id="{5D6DBEAD-6571-4C22-B63C-8A1A13B4765F}"/>
                  </a:ext>
                </a:extLst>
              </p:cNvPr>
              <p:cNvSpPr>
                <a:spLocks noGrp="1" noRot="1" noChangeAspect="1" noMove="1" noResize="1" noEditPoints="1" noAdjustHandles="1" noChangeArrowheads="1" noChangeShapeType="1" noTextEdit="1"/>
              </p:cNvSpPr>
              <p:nvPr>
                <p:ph idx="1"/>
              </p:nvPr>
            </p:nvSpPr>
            <p:spPr>
              <a:xfrm>
                <a:off x="575240" y="2935941"/>
                <a:ext cx="11187258" cy="936812"/>
              </a:xfrm>
              <a:blipFill>
                <a:blip r:embed="rId2"/>
                <a:stretch>
                  <a:fillRect l="-708" t="-11765" r="-1797" b="-1045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8E85982-517B-45F6-8E2F-8EC0785E14D9}"/>
              </a:ext>
            </a:extLst>
          </p:cNvPr>
          <p:cNvGrpSpPr/>
          <p:nvPr/>
        </p:nvGrpSpPr>
        <p:grpSpPr>
          <a:xfrm>
            <a:off x="683369" y="1419020"/>
            <a:ext cx="10661465" cy="1516921"/>
            <a:chOff x="677852" y="1580757"/>
            <a:chExt cx="4703420" cy="1516921"/>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B696094-38D4-4A43-B913-41DD3B6E83A6}"/>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(also called 2-colorable) if the vertex set can be divided into two sets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r>
                        <a:rPr lang="en-US" sz="2400" b="0" i="1" smtClean="0">
                          <a:latin typeface="Cambria Math" panose="02040503050406030204" pitchFamily="18" charset="0"/>
                          <a:cs typeface="Segoe UI Semibold" panose="020B0702040204020203" pitchFamily="34" charset="0"/>
                        </a:rPr>
                        <m:t>,</m:t>
                      </m:r>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 such that the only edges go between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1</m:t>
                          </m:r>
                        </m:sub>
                      </m:sSub>
                    </m:oMath>
                  </a14:m>
                  <a:r>
                    <a:rPr lang="en-US" sz="2400" dirty="0">
                      <a:latin typeface="Segoe UI Semibold" panose="020B0702040204020203" pitchFamily="34" charset="0"/>
                      <a:cs typeface="Segoe UI Semibold" panose="020B0702040204020203" pitchFamily="34" charset="0"/>
                    </a:rPr>
                    <a:t> and </a:t>
                  </a:r>
                  <a14:m>
                    <m:oMath xmlns:m="http://schemas.openxmlformats.org/officeDocument/2006/math">
                      <m:sSub>
                        <m:sSubPr>
                          <m:ctrlPr>
                            <a:rPr lang="en-US" sz="2400" b="0" i="1" smtClean="0">
                              <a:latin typeface="Cambria Math" panose="02040503050406030204" pitchFamily="18" charset="0"/>
                              <a:cs typeface="Segoe UI Semibold" panose="020B0702040204020203" pitchFamily="34" charset="0"/>
                            </a:rPr>
                          </m:ctrlPr>
                        </m:sSubPr>
                        <m:e>
                          <m:r>
                            <a:rPr lang="en-US" sz="2400" b="0" i="1" smtClean="0">
                              <a:latin typeface="Cambria Math" panose="02040503050406030204" pitchFamily="18" charset="0"/>
                              <a:cs typeface="Segoe UI Semibold" panose="020B0702040204020203" pitchFamily="34" charset="0"/>
                            </a:rPr>
                            <m:t>𝑉</m:t>
                          </m:r>
                        </m:e>
                        <m:sub>
                          <m:r>
                            <a:rPr lang="en-US" sz="2400" b="0" i="1" smtClean="0">
                              <a:latin typeface="Cambria Math" panose="02040503050406030204" pitchFamily="18" charset="0"/>
                              <a:cs typeface="Segoe UI Semibold" panose="020B0702040204020203" pitchFamily="34" charset="0"/>
                            </a:rPr>
                            <m:t>2</m:t>
                          </m:r>
                        </m:sub>
                      </m:sSub>
                    </m:oMath>
                  </a14:m>
                  <a:r>
                    <a:rPr lang="en-US" sz="2400" dirty="0">
                      <a:latin typeface="Segoe UI Semibold" panose="020B0702040204020203" pitchFamily="34" charset="0"/>
                      <a:cs typeface="Segoe UI Semibold" panose="020B0702040204020203" pitchFamily="34" charset="0"/>
                    </a:rPr>
                    <a:t>.</a:t>
                  </a:r>
                </a:p>
              </p:txBody>
            </p:sp>
          </mc:Choice>
          <mc:Fallback>
            <p:sp>
              <p:nvSpPr>
                <p:cNvPr id="5" name="Rectangle 4">
                  <a:extLst>
                    <a:ext uri="{FF2B5EF4-FFF2-40B4-BE49-F238E27FC236}">
                      <a16:creationId xmlns:a16="http://schemas.microsoft.com/office/drawing/2014/main" id="{3B696094-38D4-4A43-B913-41DD3B6E83A6}"/>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l="-457" r="-515"/>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EADA2960-EB0B-4118-BCBE-EB6E3ABD63DE}"/>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grpSp>
        <p:nvGrpSpPr>
          <p:cNvPr id="27" name="Group 26">
            <a:extLst>
              <a:ext uri="{FF2B5EF4-FFF2-40B4-BE49-F238E27FC236}">
                <a16:creationId xmlns:a16="http://schemas.microsoft.com/office/drawing/2014/main" id="{B1E8E0AD-F3B4-4114-93A1-AB1034C71868}"/>
              </a:ext>
            </a:extLst>
          </p:cNvPr>
          <p:cNvGrpSpPr/>
          <p:nvPr/>
        </p:nvGrpSpPr>
        <p:grpSpPr>
          <a:xfrm>
            <a:off x="330347" y="4068929"/>
            <a:ext cx="2242868" cy="2082193"/>
            <a:chOff x="998217" y="4042035"/>
            <a:chExt cx="2242868" cy="2082193"/>
          </a:xfrm>
        </p:grpSpPr>
        <p:grpSp>
          <p:nvGrpSpPr>
            <p:cNvPr id="7" name="Group 6">
              <a:extLst>
                <a:ext uri="{FF2B5EF4-FFF2-40B4-BE49-F238E27FC236}">
                  <a16:creationId xmlns:a16="http://schemas.microsoft.com/office/drawing/2014/main" id="{BA190C3F-59B4-4E36-AD5E-B2A215FDB252}"/>
                </a:ext>
              </a:extLst>
            </p:cNvPr>
            <p:cNvGrpSpPr/>
            <p:nvPr/>
          </p:nvGrpSpPr>
          <p:grpSpPr>
            <a:xfrm>
              <a:off x="2863362" y="4733741"/>
              <a:ext cx="377723" cy="377723"/>
              <a:chOff x="3099278" y="6175971"/>
              <a:chExt cx="377723" cy="377723"/>
            </a:xfrm>
          </p:grpSpPr>
          <p:sp>
            <p:nvSpPr>
              <p:cNvPr id="8" name="Oval 7">
                <a:extLst>
                  <a:ext uri="{FF2B5EF4-FFF2-40B4-BE49-F238E27FC236}">
                    <a16:creationId xmlns:a16="http://schemas.microsoft.com/office/drawing/2014/main" id="{27DFA133-15A1-406F-9B5E-7CDDD2613A8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2B69C8-9517-42EF-986E-9F772CF74104}"/>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0" name="Group 9">
              <a:extLst>
                <a:ext uri="{FF2B5EF4-FFF2-40B4-BE49-F238E27FC236}">
                  <a16:creationId xmlns:a16="http://schemas.microsoft.com/office/drawing/2014/main" id="{A358C0D4-EB92-4246-BDF7-28C2EAA0A3C7}"/>
                </a:ext>
              </a:extLst>
            </p:cNvPr>
            <p:cNvGrpSpPr/>
            <p:nvPr/>
          </p:nvGrpSpPr>
          <p:grpSpPr>
            <a:xfrm>
              <a:off x="2438968" y="5746505"/>
              <a:ext cx="377723" cy="377723"/>
              <a:chOff x="3099278" y="6175971"/>
              <a:chExt cx="377723" cy="377723"/>
            </a:xfrm>
          </p:grpSpPr>
          <p:sp>
            <p:nvSpPr>
              <p:cNvPr id="11" name="Oval 10">
                <a:extLst>
                  <a:ext uri="{FF2B5EF4-FFF2-40B4-BE49-F238E27FC236}">
                    <a16:creationId xmlns:a16="http://schemas.microsoft.com/office/drawing/2014/main" id="{EDD9435C-F915-4380-A142-3F876706A60B}"/>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9F6B8B2-5A72-4BBF-ACB4-66BE79802252}"/>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3" name="Group 12">
              <a:extLst>
                <a:ext uri="{FF2B5EF4-FFF2-40B4-BE49-F238E27FC236}">
                  <a16:creationId xmlns:a16="http://schemas.microsoft.com/office/drawing/2014/main" id="{284891DD-6871-481A-9535-7CFB6C70B4F4}"/>
                </a:ext>
              </a:extLst>
            </p:cNvPr>
            <p:cNvGrpSpPr/>
            <p:nvPr/>
          </p:nvGrpSpPr>
          <p:grpSpPr>
            <a:xfrm>
              <a:off x="1121375" y="4683379"/>
              <a:ext cx="377723" cy="377723"/>
              <a:chOff x="3099278" y="6175971"/>
              <a:chExt cx="377723" cy="377723"/>
            </a:xfrm>
          </p:grpSpPr>
          <p:sp>
            <p:nvSpPr>
              <p:cNvPr id="14" name="Oval 13">
                <a:extLst>
                  <a:ext uri="{FF2B5EF4-FFF2-40B4-BE49-F238E27FC236}">
                    <a16:creationId xmlns:a16="http://schemas.microsoft.com/office/drawing/2014/main" id="{B54B2DA9-9E2B-4FCC-B357-67DAF7EAE9A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784F3D-43C3-4565-AB3E-1FA51ED7CD86}"/>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16" name="Straight Connector 15">
              <a:extLst>
                <a:ext uri="{FF2B5EF4-FFF2-40B4-BE49-F238E27FC236}">
                  <a16:creationId xmlns:a16="http://schemas.microsoft.com/office/drawing/2014/main" id="{1A0CD8E9-2857-424F-AC4E-049359FDEEA9}"/>
                </a:ext>
              </a:extLst>
            </p:cNvPr>
            <p:cNvCxnSpPr>
              <a:cxnSpLocks/>
              <a:stCxn id="8" idx="4"/>
              <a:endCxn id="11" idx="0"/>
            </p:cNvCxnSpPr>
            <p:nvPr/>
          </p:nvCxnSpPr>
          <p:spPr>
            <a:xfrm flipH="1">
              <a:off x="2627830" y="5111464"/>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8E0C54-4D69-41E4-BFFB-1269F02DD1C2}"/>
                </a:ext>
              </a:extLst>
            </p:cNvPr>
            <p:cNvCxnSpPr>
              <a:cxnSpLocks/>
              <a:endCxn id="8" idx="1"/>
            </p:cNvCxnSpPr>
            <p:nvPr/>
          </p:nvCxnSpPr>
          <p:spPr>
            <a:xfrm>
              <a:off x="2244527" y="4193731"/>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8B71C7-8B13-4B34-B740-2A8B4C83760E}"/>
                </a:ext>
              </a:extLst>
            </p:cNvPr>
            <p:cNvCxnSpPr>
              <a:cxnSpLocks/>
              <a:endCxn id="14" idx="7"/>
            </p:cNvCxnSpPr>
            <p:nvPr/>
          </p:nvCxnSpPr>
          <p:spPr>
            <a:xfrm flipH="1">
              <a:off x="1443782" y="4327276"/>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E9CC8F-159A-49BD-A62D-DF1EE9403B28}"/>
                </a:ext>
              </a:extLst>
            </p:cNvPr>
            <p:cNvCxnSpPr>
              <a:cxnSpLocks/>
              <a:stCxn id="14" idx="4"/>
            </p:cNvCxnSpPr>
            <p:nvPr/>
          </p:nvCxnSpPr>
          <p:spPr>
            <a:xfrm flipH="1">
              <a:off x="1169011" y="5061102"/>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E47069-552C-46B4-99A3-324CEF4BD190}"/>
                </a:ext>
              </a:extLst>
            </p:cNvPr>
            <p:cNvCxnSpPr>
              <a:cxnSpLocks/>
              <a:stCxn id="11" idx="2"/>
            </p:cNvCxnSpPr>
            <p:nvPr/>
          </p:nvCxnSpPr>
          <p:spPr>
            <a:xfrm flipH="1" flipV="1">
              <a:off x="1357872" y="5810815"/>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9BB5AE8-43D3-4185-948A-13C6A153B7A6}"/>
                </a:ext>
              </a:extLst>
            </p:cNvPr>
            <p:cNvGrpSpPr/>
            <p:nvPr/>
          </p:nvGrpSpPr>
          <p:grpSpPr>
            <a:xfrm>
              <a:off x="998217" y="5621953"/>
              <a:ext cx="377723" cy="377723"/>
              <a:chOff x="3099278" y="6175971"/>
              <a:chExt cx="377723" cy="377723"/>
            </a:xfrm>
          </p:grpSpPr>
          <p:sp>
            <p:nvSpPr>
              <p:cNvPr id="22" name="Oval 21">
                <a:extLst>
                  <a:ext uri="{FF2B5EF4-FFF2-40B4-BE49-F238E27FC236}">
                    <a16:creationId xmlns:a16="http://schemas.microsoft.com/office/drawing/2014/main" id="{AA01B7CB-2C1A-4FDF-8D67-485E0240ECE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BE48263-F4B5-4AB5-97DA-2FC2A81626CD}"/>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24" name="Group 23">
              <a:extLst>
                <a:ext uri="{FF2B5EF4-FFF2-40B4-BE49-F238E27FC236}">
                  <a16:creationId xmlns:a16="http://schemas.microsoft.com/office/drawing/2014/main" id="{2BBAE9E1-59F8-4DD4-A696-0E2E02F05291}"/>
                </a:ext>
              </a:extLst>
            </p:cNvPr>
            <p:cNvGrpSpPr/>
            <p:nvPr/>
          </p:nvGrpSpPr>
          <p:grpSpPr>
            <a:xfrm>
              <a:off x="1869709" y="4042035"/>
              <a:ext cx="377723" cy="377723"/>
              <a:chOff x="3099278" y="6175971"/>
              <a:chExt cx="377723" cy="377723"/>
            </a:xfrm>
          </p:grpSpPr>
          <p:sp>
            <p:nvSpPr>
              <p:cNvPr id="25" name="Oval 24">
                <a:extLst>
                  <a:ext uri="{FF2B5EF4-FFF2-40B4-BE49-F238E27FC236}">
                    <a16:creationId xmlns:a16="http://schemas.microsoft.com/office/drawing/2014/main" id="{84B7C751-4D1C-4260-9100-83E05A60F9DE}"/>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8BB342F-FF78-406A-96F7-B8E0E02226A5}"/>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sp>
        <p:nvSpPr>
          <p:cNvPr id="28" name="Rectangle 27">
            <a:extLst>
              <a:ext uri="{FF2B5EF4-FFF2-40B4-BE49-F238E27FC236}">
                <a16:creationId xmlns:a16="http://schemas.microsoft.com/office/drawing/2014/main" id="{782501AF-BB22-41FB-9534-8B71B1DF0952}"/>
              </a:ext>
            </a:extLst>
          </p:cNvPr>
          <p:cNvSpPr/>
          <p:nvPr/>
        </p:nvSpPr>
        <p:spPr>
          <a:xfrm>
            <a:off x="2573215" y="3965494"/>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sp>
        <p:nvSpPr>
          <p:cNvPr id="29" name="TextBox 28">
            <a:extLst>
              <a:ext uri="{FF2B5EF4-FFF2-40B4-BE49-F238E27FC236}">
                <a16:creationId xmlns:a16="http://schemas.microsoft.com/office/drawing/2014/main" id="{1DAFB291-861D-4C8C-A2C3-7CB261D50A36}"/>
              </a:ext>
            </a:extLst>
          </p:cNvPr>
          <p:cNvSpPr txBox="1"/>
          <p:nvPr/>
        </p:nvSpPr>
        <p:spPr>
          <a:xfrm>
            <a:off x="2658035" y="4760635"/>
            <a:ext cx="4216102" cy="1569660"/>
          </a:xfrm>
          <a:prstGeom prst="rect">
            <a:avLst/>
          </a:prstGeom>
          <a:noFill/>
          <a:ln>
            <a:solidFill>
              <a:schemeClr val="accent4"/>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the example on the right, then proving the general theorem in the light purple box.</a:t>
            </a:r>
          </a:p>
        </p:txBody>
      </p:sp>
      <p:sp>
        <p:nvSpPr>
          <p:cNvPr id="30" name="Rounded Rectangle 4">
            <a:extLst>
              <a:ext uri="{FF2B5EF4-FFF2-40B4-BE49-F238E27FC236}">
                <a16:creationId xmlns:a16="http://schemas.microsoft.com/office/drawing/2014/main" id="{BA34AFA5-8E9A-404D-AEAC-B80BDFC6A781}"/>
              </a:ext>
            </a:extLst>
          </p:cNvPr>
          <p:cNvSpPr/>
          <p:nvPr/>
        </p:nvSpPr>
        <p:spPr>
          <a:xfrm>
            <a:off x="7007683" y="4800258"/>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r>
              <a:rPr lang="en-US" sz="2400" dirty="0"/>
              <a:t>Go to pollev.com</a:t>
            </a:r>
            <a:r>
              <a:rPr lang="en-US" sz="2400"/>
              <a:t>/cse417 </a:t>
            </a:r>
            <a:r>
              <a:rPr lang="en-US" sz="2400" dirty="0"/>
              <a:t>and login with your UW identity</a:t>
            </a:r>
          </a:p>
        </p:txBody>
      </p:sp>
    </p:spTree>
    <p:extLst>
      <p:ext uri="{BB962C8B-B14F-4D97-AF65-F5344CB8AC3E}">
        <p14:creationId xmlns:p14="http://schemas.microsoft.com/office/powerpoint/2010/main" val="3839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D668-BBF8-49FF-9A83-32C6894DF9A3}"/>
              </a:ext>
            </a:extLst>
          </p:cNvPr>
          <p:cNvSpPr>
            <a:spLocks noGrp="1"/>
          </p:cNvSpPr>
          <p:nvPr>
            <p:ph type="title"/>
          </p:nvPr>
        </p:nvSpPr>
        <p:spPr/>
        <p:txBody>
          <a:bodyPr/>
          <a:lstStyle/>
          <a:p>
            <a:r>
              <a:rPr lang="en-US" dirty="0"/>
              <a:t>Lemma 1</a:t>
            </a:r>
          </a:p>
        </p:txBody>
      </p:sp>
      <p:sp>
        <p:nvSpPr>
          <p:cNvPr id="5" name="Rectangle 4">
            <a:extLst>
              <a:ext uri="{FF2B5EF4-FFF2-40B4-BE49-F238E27FC236}">
                <a16:creationId xmlns:a16="http://schemas.microsoft.com/office/drawing/2014/main" id="{FEC18359-4B03-4164-88F8-9B5AF8BCFA1F}"/>
              </a:ext>
            </a:extLst>
          </p:cNvPr>
          <p:cNvSpPr/>
          <p:nvPr/>
        </p:nvSpPr>
        <p:spPr>
          <a:xfrm>
            <a:off x="575239" y="1661068"/>
            <a:ext cx="9330208" cy="58459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If a graph contains an odd cycle, then it is not bipartite.</a:t>
            </a:r>
          </a:p>
        </p:txBody>
      </p:sp>
      <p:grpSp>
        <p:nvGrpSpPr>
          <p:cNvPr id="12" name="Group 11">
            <a:extLst>
              <a:ext uri="{FF2B5EF4-FFF2-40B4-BE49-F238E27FC236}">
                <a16:creationId xmlns:a16="http://schemas.microsoft.com/office/drawing/2014/main" id="{53AFC690-0A3D-4CAA-9210-7B9420EF7283}"/>
              </a:ext>
            </a:extLst>
          </p:cNvPr>
          <p:cNvGrpSpPr/>
          <p:nvPr/>
        </p:nvGrpSpPr>
        <p:grpSpPr>
          <a:xfrm>
            <a:off x="2863362" y="3357657"/>
            <a:ext cx="377723" cy="377723"/>
            <a:chOff x="3099278" y="6175971"/>
            <a:chExt cx="377723" cy="377723"/>
          </a:xfrm>
        </p:grpSpPr>
        <p:sp>
          <p:nvSpPr>
            <p:cNvPr id="13" name="Oval 12">
              <a:extLst>
                <a:ext uri="{FF2B5EF4-FFF2-40B4-BE49-F238E27FC236}">
                  <a16:creationId xmlns:a16="http://schemas.microsoft.com/office/drawing/2014/main" id="{A1833DF7-7027-4868-8C1C-58401C3EA2BA}"/>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159C1E-8AFD-455E-806F-BAA5111E122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5" name="Group 14">
            <a:extLst>
              <a:ext uri="{FF2B5EF4-FFF2-40B4-BE49-F238E27FC236}">
                <a16:creationId xmlns:a16="http://schemas.microsoft.com/office/drawing/2014/main" id="{34AECF3D-94F7-4BD0-AD0E-2DEEDCE89CFD}"/>
              </a:ext>
            </a:extLst>
          </p:cNvPr>
          <p:cNvGrpSpPr/>
          <p:nvPr/>
        </p:nvGrpSpPr>
        <p:grpSpPr>
          <a:xfrm>
            <a:off x="2438968" y="4370421"/>
            <a:ext cx="377723" cy="377723"/>
            <a:chOff x="3099278" y="6175971"/>
            <a:chExt cx="377723" cy="377723"/>
          </a:xfrm>
        </p:grpSpPr>
        <p:sp>
          <p:nvSpPr>
            <p:cNvPr id="16" name="Oval 15">
              <a:extLst>
                <a:ext uri="{FF2B5EF4-FFF2-40B4-BE49-F238E27FC236}">
                  <a16:creationId xmlns:a16="http://schemas.microsoft.com/office/drawing/2014/main" id="{DCA63519-F9F1-4BBC-B575-C5A80432ED0D}"/>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38613F-A1D1-475E-BC17-46FA6921BD0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18" name="Group 17">
            <a:extLst>
              <a:ext uri="{FF2B5EF4-FFF2-40B4-BE49-F238E27FC236}">
                <a16:creationId xmlns:a16="http://schemas.microsoft.com/office/drawing/2014/main" id="{6AF7BD08-44B7-4F9A-9AF4-4EF93CC71E05}"/>
              </a:ext>
            </a:extLst>
          </p:cNvPr>
          <p:cNvGrpSpPr/>
          <p:nvPr/>
        </p:nvGrpSpPr>
        <p:grpSpPr>
          <a:xfrm>
            <a:off x="1121375" y="3307295"/>
            <a:ext cx="377723" cy="377723"/>
            <a:chOff x="3099278" y="6175971"/>
            <a:chExt cx="377723" cy="377723"/>
          </a:xfrm>
        </p:grpSpPr>
        <p:sp>
          <p:nvSpPr>
            <p:cNvPr id="19" name="Oval 18">
              <a:extLst>
                <a:ext uri="{FF2B5EF4-FFF2-40B4-BE49-F238E27FC236}">
                  <a16:creationId xmlns:a16="http://schemas.microsoft.com/office/drawing/2014/main" id="{C7BCE9D5-7F24-41B3-81C1-82767D36B064}"/>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54934DD-01D7-452D-9F23-519F48B233A9}"/>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cxnSp>
        <p:nvCxnSpPr>
          <p:cNvPr id="24" name="Straight Connector 23">
            <a:extLst>
              <a:ext uri="{FF2B5EF4-FFF2-40B4-BE49-F238E27FC236}">
                <a16:creationId xmlns:a16="http://schemas.microsoft.com/office/drawing/2014/main" id="{D8B9670D-AF2F-49C5-85BC-C04D60F5D116}"/>
              </a:ext>
            </a:extLst>
          </p:cNvPr>
          <p:cNvCxnSpPr>
            <a:cxnSpLocks/>
            <a:stCxn id="13" idx="4"/>
            <a:endCxn id="16" idx="0"/>
          </p:cNvCxnSpPr>
          <p:nvPr/>
        </p:nvCxnSpPr>
        <p:spPr>
          <a:xfrm flipH="1">
            <a:off x="2627830" y="3735380"/>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90B7AF-621B-48BF-B890-1CE052B33052}"/>
              </a:ext>
            </a:extLst>
          </p:cNvPr>
          <p:cNvCxnSpPr>
            <a:cxnSpLocks/>
            <a:endCxn id="13" idx="1"/>
          </p:cNvCxnSpPr>
          <p:nvPr/>
        </p:nvCxnSpPr>
        <p:spPr>
          <a:xfrm>
            <a:off x="2244527" y="2817647"/>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55FE30-DE16-4395-A9D2-C04249D8DC6D}"/>
              </a:ext>
            </a:extLst>
          </p:cNvPr>
          <p:cNvCxnSpPr>
            <a:cxnSpLocks/>
            <a:endCxn id="19" idx="7"/>
          </p:cNvCxnSpPr>
          <p:nvPr/>
        </p:nvCxnSpPr>
        <p:spPr>
          <a:xfrm flipH="1">
            <a:off x="1443782" y="2951192"/>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934A87D-FC1C-47ED-8FA4-052BCCA7E0F7}"/>
              </a:ext>
            </a:extLst>
          </p:cNvPr>
          <p:cNvCxnSpPr>
            <a:cxnSpLocks/>
            <a:stCxn id="19" idx="4"/>
          </p:cNvCxnSpPr>
          <p:nvPr/>
        </p:nvCxnSpPr>
        <p:spPr>
          <a:xfrm flipH="1">
            <a:off x="1169011" y="3685018"/>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8DA5D8-7804-464A-90DC-14D6E1822F41}"/>
              </a:ext>
            </a:extLst>
          </p:cNvPr>
          <p:cNvCxnSpPr>
            <a:cxnSpLocks/>
            <a:stCxn id="16" idx="2"/>
          </p:cNvCxnSpPr>
          <p:nvPr/>
        </p:nvCxnSpPr>
        <p:spPr>
          <a:xfrm flipH="1" flipV="1">
            <a:off x="1357872" y="4434731"/>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B9488-B59F-41AA-A1A0-469D3D5BE97A}"/>
              </a:ext>
            </a:extLst>
          </p:cNvPr>
          <p:cNvGrpSpPr/>
          <p:nvPr/>
        </p:nvGrpSpPr>
        <p:grpSpPr>
          <a:xfrm>
            <a:off x="998217" y="4245869"/>
            <a:ext cx="377723" cy="377723"/>
            <a:chOff x="3099278" y="6175971"/>
            <a:chExt cx="377723" cy="377723"/>
          </a:xfrm>
        </p:grpSpPr>
        <p:sp>
          <p:nvSpPr>
            <p:cNvPr id="46" name="Oval 45">
              <a:extLst>
                <a:ext uri="{FF2B5EF4-FFF2-40B4-BE49-F238E27FC236}">
                  <a16:creationId xmlns:a16="http://schemas.microsoft.com/office/drawing/2014/main" id="{69D87633-5B63-4EC2-AF21-D2734E5886B7}"/>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3DC3A6B-AA95-43D9-954A-589FFD11A408}"/>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grpSp>
        <p:nvGrpSpPr>
          <p:cNvPr id="48" name="Group 47">
            <a:extLst>
              <a:ext uri="{FF2B5EF4-FFF2-40B4-BE49-F238E27FC236}">
                <a16:creationId xmlns:a16="http://schemas.microsoft.com/office/drawing/2014/main" id="{76A83622-CC01-413E-8C2F-3D42F0F094EE}"/>
              </a:ext>
            </a:extLst>
          </p:cNvPr>
          <p:cNvGrpSpPr/>
          <p:nvPr/>
        </p:nvGrpSpPr>
        <p:grpSpPr>
          <a:xfrm>
            <a:off x="1869709" y="2665951"/>
            <a:ext cx="377723" cy="377723"/>
            <a:chOff x="3099278" y="6175971"/>
            <a:chExt cx="377723" cy="377723"/>
          </a:xfrm>
        </p:grpSpPr>
        <p:sp>
          <p:nvSpPr>
            <p:cNvPr id="49" name="Oval 48">
              <a:extLst>
                <a:ext uri="{FF2B5EF4-FFF2-40B4-BE49-F238E27FC236}">
                  <a16:creationId xmlns:a16="http://schemas.microsoft.com/office/drawing/2014/main" id="{EB858896-F25F-4515-9136-A8F14335A3A5}"/>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AAC1DF6-B647-40C1-8BC4-D25F8EB2BAAA}"/>
                </a:ext>
              </a:extLst>
            </p:cNvPr>
            <p:cNvSpPr txBox="1"/>
            <p:nvPr/>
          </p:nvSpPr>
          <p:spPr>
            <a:xfrm>
              <a:off x="3146914" y="6226333"/>
              <a:ext cx="184731" cy="276999"/>
            </a:xfrm>
            <a:prstGeom prst="rect">
              <a:avLst/>
            </a:prstGeom>
            <a:noFill/>
          </p:spPr>
          <p:txBody>
            <a:bodyPr wrap="none" rtlCol="0">
              <a:spAutoFit/>
            </a:bodyPr>
            <a:lstStyle/>
            <a:p>
              <a:endParaRPr lang="en-US" sz="1200" dirty="0"/>
            </a:p>
          </p:txBody>
        </p:sp>
      </p:grpSp>
      <p:sp>
        <p:nvSpPr>
          <p:cNvPr id="51" name="TextBox 50">
            <a:extLst>
              <a:ext uri="{FF2B5EF4-FFF2-40B4-BE49-F238E27FC236}">
                <a16:creationId xmlns:a16="http://schemas.microsoft.com/office/drawing/2014/main" id="{4A3DB1BC-4796-4238-99EA-8F6123150BDC}"/>
              </a:ext>
            </a:extLst>
          </p:cNvPr>
          <p:cNvSpPr txBox="1"/>
          <p:nvPr/>
        </p:nvSpPr>
        <p:spPr>
          <a:xfrm>
            <a:off x="4092388" y="2817647"/>
            <a:ext cx="5813059"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Start from any vertex, and give it either color.</a:t>
            </a:r>
          </a:p>
          <a:p>
            <a:r>
              <a:rPr lang="en-US" sz="2400" dirty="0">
                <a:latin typeface="Segoe UI Semilight" panose="020B0402040204020203" pitchFamily="34" charset="0"/>
                <a:cs typeface="Segoe UI Semilight" panose="020B0402040204020203" pitchFamily="34" charset="0"/>
              </a:rPr>
              <a:t>Its neighbors </a:t>
            </a:r>
            <a:r>
              <a:rPr lang="en-US" sz="2400" b="1" dirty="0">
                <a:latin typeface="Segoe UI Semilight" panose="020B0402040204020203" pitchFamily="34" charset="0"/>
                <a:cs typeface="Segoe UI Semilight" panose="020B0402040204020203" pitchFamily="34" charset="0"/>
              </a:rPr>
              <a:t>must </a:t>
            </a:r>
            <a:r>
              <a:rPr lang="en-US" sz="2400" dirty="0">
                <a:latin typeface="Segoe UI Semilight" panose="020B0402040204020203" pitchFamily="34" charset="0"/>
                <a:cs typeface="Segoe UI Semilight" panose="020B0402040204020203" pitchFamily="34" charset="0"/>
              </a:rPr>
              <a:t>be the other color.</a:t>
            </a:r>
          </a:p>
          <a:p>
            <a:r>
              <a:rPr lang="en-US" sz="2400" dirty="0">
                <a:latin typeface="Segoe UI Semilight" panose="020B0402040204020203" pitchFamily="34" charset="0"/>
                <a:cs typeface="Segoe UI Semilight" panose="020B0402040204020203" pitchFamily="34" charset="0"/>
              </a:rPr>
              <a:t>Their neighbors must be the first color</a:t>
            </a:r>
          </a:p>
          <a:p>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The last two vertices (which are adjacent) must be the same color.</a:t>
            </a:r>
          </a:p>
          <a:p>
            <a:r>
              <a:rPr lang="en-US" sz="2400" dirty="0">
                <a:latin typeface="Segoe UI Semilight" panose="020B0402040204020203" pitchFamily="34" charset="0"/>
                <a:cs typeface="Segoe UI Semilight" panose="020B0402040204020203" pitchFamily="34" charset="0"/>
              </a:rPr>
              <a:t>Uh-oh. </a:t>
            </a:r>
          </a:p>
        </p:txBody>
      </p:sp>
    </p:spTree>
    <p:extLst>
      <p:ext uri="{BB962C8B-B14F-4D97-AF65-F5344CB8AC3E}">
        <p14:creationId xmlns:p14="http://schemas.microsoft.com/office/powerpoint/2010/main" val="2604452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D69F-49BD-4022-B2C2-936BB17F3F2B}"/>
              </a:ext>
            </a:extLst>
          </p:cNvPr>
          <p:cNvSpPr>
            <a:spLocks noGrp="1"/>
          </p:cNvSpPr>
          <p:nvPr>
            <p:ph type="title"/>
          </p:nvPr>
        </p:nvSpPr>
        <p:spPr/>
        <p:txBody>
          <a:bodyPr/>
          <a:lstStyle/>
          <a:p>
            <a:r>
              <a:rPr lang="en-US" dirty="0"/>
              <a:t>BFS with Layers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EFC266C-6FC0-41DB-9895-936B4D1E24B8}"/>
                  </a:ext>
                </a:extLst>
              </p:cNvPr>
              <p:cNvSpPr>
                <a:spLocks noGrp="1"/>
              </p:cNvSpPr>
              <p:nvPr>
                <p:ph idx="1"/>
              </p:nvPr>
            </p:nvSpPr>
            <p:spPr/>
            <p:txBody>
              <a:bodyPr/>
              <a:lstStyle/>
              <a:p>
                <a:r>
                  <a:rPr lang="en-US" dirty="0"/>
                  <a:t>Why did BFS find distances in unweighted graphs?</a:t>
                </a:r>
              </a:p>
              <a:p>
                <a:endParaRPr lang="en-US" dirty="0"/>
              </a:p>
              <a:p>
                <a:r>
                  <a:rPr lang="en-US" dirty="0"/>
                  <a:t>You started from </a:t>
                </a:r>
                <a14:m>
                  <m:oMath xmlns:m="http://schemas.openxmlformats.org/officeDocument/2006/math">
                    <m:r>
                      <a:rPr lang="en-US" b="0" i="1" smtClean="0">
                        <a:latin typeface="Cambria Math" panose="02040503050406030204" pitchFamily="18" charset="0"/>
                      </a:rPr>
                      <m:t>𝑢</m:t>
                    </m:r>
                  </m:oMath>
                </a14:m>
                <a:r>
                  <a:rPr lang="en-US" dirty="0"/>
                  <a:t> (“layer 0”)</a:t>
                </a:r>
              </a:p>
              <a:p>
                <a:r>
                  <a:rPr lang="en-US" dirty="0"/>
                  <a:t>Then you visited the neighbors of </a:t>
                </a:r>
                <a14:m>
                  <m:oMath xmlns:m="http://schemas.openxmlformats.org/officeDocument/2006/math">
                    <m:r>
                      <a:rPr lang="en-US" b="0" i="1" smtClean="0">
                        <a:latin typeface="Cambria Math" panose="02040503050406030204" pitchFamily="18" charset="0"/>
                      </a:rPr>
                      <m:t>𝑢</m:t>
                    </m:r>
                  </m:oMath>
                </a14:m>
                <a:r>
                  <a:rPr lang="en-US" dirty="0"/>
                  <a:t> (“layer 1”)</a:t>
                </a:r>
              </a:p>
              <a:p>
                <a:r>
                  <a:rPr lang="en-US" dirty="0"/>
                  <a:t>Then the neighbors of the neighbors of </a:t>
                </a:r>
                <a14:m>
                  <m:oMath xmlns:m="http://schemas.openxmlformats.org/officeDocument/2006/math">
                    <m:r>
                      <a:rPr lang="en-US" b="0" i="1" smtClean="0">
                        <a:latin typeface="Cambria Math" panose="02040503050406030204" pitchFamily="18" charset="0"/>
                      </a:rPr>
                      <m:t>𝑢</m:t>
                    </m:r>
                  </m:oMath>
                </a14:m>
                <a:r>
                  <a:rPr lang="en-US" dirty="0"/>
                  <a:t>, that weren’t already visited (“layer 2”)</a:t>
                </a:r>
              </a:p>
              <a:p>
                <a:r>
                  <a:rPr lang="en-US" dirty="0"/>
                  <a:t>...</a:t>
                </a:r>
              </a:p>
              <a:p>
                <a:r>
                  <a:rPr lang="en-US" dirty="0"/>
                  <a:t>The neighbors of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that weren’t already visited (“layer </a:t>
                </a:r>
                <a14:m>
                  <m:oMath xmlns:m="http://schemas.openxmlformats.org/officeDocument/2006/math">
                    <m:r>
                      <a:rPr lang="en-US" b="0" i="1" smtClean="0">
                        <a:latin typeface="Cambria Math" panose="02040503050406030204" pitchFamily="18" charset="0"/>
                      </a:rPr>
                      <m:t>𝑖</m:t>
                    </m:r>
                  </m:oMath>
                </a14:m>
                <a:r>
                  <a:rPr lang="en-US" dirty="0"/>
                  <a:t>)</a:t>
                </a:r>
              </a:p>
            </p:txBody>
          </p:sp>
        </mc:Choice>
        <mc:Fallback>
          <p:sp>
            <p:nvSpPr>
              <p:cNvPr id="3" name="Content Placeholder 2">
                <a:extLst>
                  <a:ext uri="{FF2B5EF4-FFF2-40B4-BE49-F238E27FC236}">
                    <a16:creationId xmlns:a16="http://schemas.microsoft.com/office/drawing/2014/main" id="{FEFC266C-6FC0-41DB-9895-936B4D1E24B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0680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fontScale="85000" lnSpcReduction="2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v?</a:t>
            </a:r>
          </a:p>
          <a:p>
            <a:pPr lvl="1"/>
            <a:r>
              <a:rPr lang="en-US" dirty="0"/>
              <a:t>Just go on the edge from s</a:t>
            </a:r>
          </a:p>
          <a:p>
            <a:r>
              <a:rPr lang="en-US" dirty="0"/>
              <a:t>From s to </a:t>
            </a:r>
            <a:r>
              <a:rPr lang="en-US" dirty="0" err="1"/>
              <a:t>w,x</a:t>
            </a:r>
            <a:r>
              <a:rPr lang="en-US" dirty="0"/>
              <a:t>, or y?</a:t>
            </a:r>
          </a:p>
          <a:p>
            <a:pPr lvl="1"/>
            <a:r>
              <a:rPr lang="en-US" dirty="0"/>
              <a:t>Can’t get there directly from s, if we want a length 2 path, have to go through u or v.</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Footer Placeholder 3">
            <a:extLst>
              <a:ext uri="{FF2B5EF4-FFF2-40B4-BE49-F238E27FC236}">
                <a16:creationId xmlns:a16="http://schemas.microsoft.com/office/drawing/2014/main" id="{6D3E6199-D84D-FE4B-ABFC-0942973FC842}"/>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180000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24E-27C3-47E3-A601-CBB6A23B837E}"/>
              </a:ext>
            </a:extLst>
          </p:cNvPr>
          <p:cNvSpPr>
            <a:spLocks noGrp="1"/>
          </p:cNvSpPr>
          <p:nvPr>
            <p:ph type="title"/>
          </p:nvPr>
        </p:nvSpPr>
        <p:spPr>
          <a:xfrm>
            <a:off x="575239" y="200523"/>
            <a:ext cx="11187259" cy="1014667"/>
          </a:xfrm>
        </p:spPr>
        <p:txBody>
          <a:bodyPr/>
          <a:lstStyle/>
          <a:p>
            <a:r>
              <a:rPr lang="en-US" dirty="0"/>
              <a:t>BFS With Layers</a:t>
            </a:r>
          </a:p>
        </p:txBody>
      </p:sp>
      <p:sp>
        <p:nvSpPr>
          <p:cNvPr id="3" name="Content Placeholder 2">
            <a:extLst>
              <a:ext uri="{FF2B5EF4-FFF2-40B4-BE49-F238E27FC236}">
                <a16:creationId xmlns:a16="http://schemas.microsoft.com/office/drawing/2014/main" id="{0D70766B-099D-4A77-A790-B5831B3C5D70}"/>
              </a:ext>
            </a:extLst>
          </p:cNvPr>
          <p:cNvSpPr>
            <a:spLocks noGrp="1"/>
          </p:cNvSpPr>
          <p:nvPr>
            <p:ph idx="1"/>
          </p:nvPr>
        </p:nvSpPr>
        <p:spPr>
          <a:xfrm>
            <a:off x="9112624" y="1463857"/>
            <a:ext cx="2649874" cy="4845504"/>
          </a:xfrm>
        </p:spPr>
        <p:txBody>
          <a:bodyPr/>
          <a:lstStyle/>
          <a:p>
            <a:r>
              <a:rPr lang="en-US" dirty="0"/>
              <a:t>It’s just BFS!</a:t>
            </a:r>
          </a:p>
          <a:p>
            <a:r>
              <a:rPr lang="en-US" dirty="0"/>
              <a:t>With some extra bells and whistles.</a:t>
            </a:r>
          </a:p>
        </p:txBody>
      </p:sp>
      <p:sp>
        <p:nvSpPr>
          <p:cNvPr id="4" name="TextBox 3">
            <a:extLst>
              <a:ext uri="{FF2B5EF4-FFF2-40B4-BE49-F238E27FC236}">
                <a16:creationId xmlns:a16="http://schemas.microsoft.com/office/drawing/2014/main" id="{64769FEE-640B-49D8-B5AB-54B283E30A48}"/>
              </a:ext>
            </a:extLst>
          </p:cNvPr>
          <p:cNvSpPr txBox="1"/>
          <p:nvPr/>
        </p:nvSpPr>
        <p:spPr>
          <a:xfrm>
            <a:off x="521451" y="1073892"/>
            <a:ext cx="8664551" cy="6001643"/>
          </a:xfrm>
          <a:prstGeom prst="rect">
            <a:avLst/>
          </a:prstGeom>
          <a:noFill/>
        </p:spPr>
        <p:txBody>
          <a:bodyPr wrap="none" rtlCol="0">
            <a:spAutoFit/>
          </a:bodyPr>
          <a:lstStyle/>
          <a:p>
            <a:r>
              <a:rPr lang="en-US" sz="2400" dirty="0">
                <a:latin typeface="Courier New" panose="02070309020205020404" pitchFamily="49" charset="0"/>
                <a:cs typeface="Courier New" panose="02070309020205020404" pitchFamily="49" charset="0"/>
              </a:rPr>
              <a:t>search(graph)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(first vertex)</a:t>
            </a:r>
          </a:p>
          <a:p>
            <a:r>
              <a:rPr lang="en-US" sz="2400" dirty="0">
                <a:latin typeface="Courier New" panose="02070309020205020404" pitchFamily="49" charset="0"/>
                <a:cs typeface="Courier New" panose="02070309020205020404" pitchFamily="49" charset="0"/>
              </a:rPr>
              <a:t>   mark first vertex as seen</a:t>
            </a:r>
          </a:p>
          <a:p>
            <a:r>
              <a:rPr lang="en-US" sz="2400" dirty="0">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l=1</a:t>
            </a:r>
          </a:p>
          <a:p>
            <a:r>
              <a:rPr lang="en-US" sz="2400" dirty="0">
                <a:latin typeface="Courier New" panose="02070309020205020404" pitchFamily="49" charset="0"/>
                <a:cs typeface="Courier New" panose="02070309020205020404" pitchFamily="49" charset="0"/>
              </a:rPr>
              <a:t>   while(</a:t>
            </a:r>
            <a:r>
              <a:rPr lang="en-US" sz="2400" dirty="0" err="1">
                <a:latin typeface="Courier New" panose="02070309020205020404" pitchFamily="49" charset="0"/>
                <a:cs typeface="Courier New" panose="02070309020205020404" pitchFamily="49" charset="0"/>
              </a:rPr>
              <a:t>toVisit</a:t>
            </a:r>
            <a:r>
              <a:rPr lang="en-US" sz="2400" dirty="0">
                <a:latin typeface="Courier New" panose="02070309020205020404" pitchFamily="49" charset="0"/>
                <a:cs typeface="Courier New" panose="02070309020205020404" pitchFamily="49" charset="0"/>
              </a:rPr>
              <a:t> is not empty) </a:t>
            </a:r>
          </a:p>
          <a:p>
            <a:r>
              <a:rPr lang="en-US" sz="2400" dirty="0">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current = </a:t>
            </a:r>
            <a:r>
              <a:rPr lang="en-US" sz="2400" dirty="0" err="1">
                <a:solidFill>
                  <a:srgbClr val="FF0000"/>
                </a:solidFill>
                <a:latin typeface="Courier New" panose="02070309020205020404" pitchFamily="49" charset="0"/>
                <a:cs typeface="Courier New" panose="02070309020205020404" pitchFamily="49" charset="0"/>
              </a:rPr>
              <a:t>toVisit.dequeue</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	 if(current == end-of-layer-marker)</a:t>
            </a:r>
          </a:p>
          <a:p>
            <a:r>
              <a:rPr lang="en-US" sz="2400" dirty="0">
                <a:solidFill>
                  <a:srgbClr val="FF0000"/>
                </a:solidFill>
                <a:latin typeface="Courier New" panose="02070309020205020404" pitchFamily="49" charset="0"/>
                <a:cs typeface="Courier New" panose="02070309020205020404" pitchFamily="49" charset="0"/>
              </a:rPr>
              <a:t>		l++</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toVisit.enqueue</a:t>
            </a:r>
            <a:r>
              <a:rPr lang="en-US" sz="2400" dirty="0">
                <a:solidFill>
                  <a:srgbClr val="FF0000"/>
                </a:solidFill>
                <a:latin typeface="Courier New" panose="02070309020205020404" pitchFamily="49" charset="0"/>
                <a:cs typeface="Courier New" panose="02070309020205020404" pitchFamily="49" charset="0"/>
              </a:rPr>
              <a:t>(end-of-layer-marker)</a:t>
            </a:r>
          </a:p>
          <a:p>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current.layer</a:t>
            </a:r>
            <a:r>
              <a:rPr lang="en-US" sz="2400" dirty="0">
                <a:solidFill>
                  <a:srgbClr val="FF0000"/>
                </a:solidFill>
                <a:latin typeface="Courier New" panose="02070309020205020404" pitchFamily="49" charset="0"/>
                <a:cs typeface="Courier New" panose="02070309020205020404" pitchFamily="49" charset="0"/>
              </a:rPr>
              <a:t> = l</a:t>
            </a:r>
          </a:p>
          <a:p>
            <a:r>
              <a:rPr lang="en-US" sz="2400" dirty="0">
                <a:latin typeface="Courier New" panose="02070309020205020404" pitchFamily="49" charset="0"/>
                <a:cs typeface="Courier New" panose="02070309020205020404" pitchFamily="49" charset="0"/>
              </a:rPr>
              <a:t>      for (v : </a:t>
            </a:r>
            <a:r>
              <a:rPr lang="en-US" sz="2400" dirty="0" err="1">
                <a:latin typeface="Courier New" panose="02070309020205020404" pitchFamily="49" charset="0"/>
                <a:cs typeface="Courier New" panose="02070309020205020404" pitchFamily="49" charset="0"/>
              </a:rPr>
              <a:t>current.neighbors</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if (v is not seen)</a:t>
            </a:r>
          </a:p>
          <a:p>
            <a:r>
              <a:rPr lang="en-US" sz="2400" dirty="0">
                <a:latin typeface="Courier New" panose="02070309020205020404" pitchFamily="49" charset="0"/>
                <a:cs typeface="Courier New" panose="02070309020205020404" pitchFamily="49" charset="0"/>
              </a:rPr>
              <a:t>		  mark v as seen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toVisit.enqueue</a:t>
            </a:r>
            <a:r>
              <a:rPr lang="en-US" sz="2400" dirty="0">
                <a:latin typeface="Courier New" panose="02070309020205020404" pitchFamily="49" charset="0"/>
                <a:cs typeface="Courier New" panose="02070309020205020404" pitchFamily="49" charset="0"/>
              </a:rPr>
              <a:t>(v)	</a:t>
            </a:r>
          </a:p>
          <a:p>
            <a:endParaRPr 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282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C4C8EE4A-9E4F-4B5A-B9C2-B5FBC6E5DB02}"/>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p:sp>
            <p:nvSpPr>
              <p:cNvPr id="2" name="Title 1">
                <a:extLst>
                  <a:ext uri="{FF2B5EF4-FFF2-40B4-BE49-F238E27FC236}">
                    <a16:creationId xmlns:a16="http://schemas.microsoft.com/office/drawing/2014/main" id="{C4C8EE4A-9E4F-4B5A-B9C2-B5FBC6E5DB02}"/>
                  </a:ext>
                </a:extLst>
              </p:cNvPr>
              <p:cNvSpPr>
                <a:spLocks noGrp="1" noRot="1" noChangeAspect="1" noMove="1" noResize="1" noEditPoints="1" noAdjustHandles="1" noChangeArrowheads="1" noChangeShapeType="1" noTextEdit="1"/>
              </p:cNvSpPr>
              <p:nvPr>
                <p:ph type="title"/>
              </p:nvPr>
            </p:nvSpPr>
            <p:spPr>
              <a:blipFill>
                <a:blip r:embed="rId2"/>
                <a:stretch>
                  <a:fillRect t="-6587" b="-958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8" name="Ink 57">
                <a:extLst>
                  <a:ext uri="{FF2B5EF4-FFF2-40B4-BE49-F238E27FC236}">
                    <a16:creationId xmlns:a16="http://schemas.microsoft.com/office/drawing/2014/main" id="{B12BE241-2FDF-444C-A81F-DAC02A5E5C48}"/>
                  </a:ext>
                </a:extLst>
              </p14:cNvPr>
              <p14:cNvContentPartPr/>
              <p14:nvPr/>
            </p14:nvContentPartPr>
            <p14:xfrm>
              <a:off x="823292" y="1300242"/>
              <a:ext cx="10473840" cy="5529960"/>
            </p14:xfrm>
          </p:contentPart>
        </mc:Choice>
        <mc:Fallback>
          <p:pic>
            <p:nvPicPr>
              <p:cNvPr id="58" name="Ink 57">
                <a:extLst>
                  <a:ext uri="{FF2B5EF4-FFF2-40B4-BE49-F238E27FC236}">
                    <a16:creationId xmlns:a16="http://schemas.microsoft.com/office/drawing/2014/main" id="{B12BE241-2FDF-444C-A81F-DAC02A5E5C48}"/>
                  </a:ext>
                </a:extLst>
              </p:cNvPr>
              <p:cNvPicPr/>
              <p:nvPr/>
            </p:nvPicPr>
            <p:blipFill>
              <a:blip r:embed="rId4"/>
              <a:stretch>
                <a:fillRect/>
              </a:stretch>
            </p:blipFill>
            <p:spPr>
              <a:xfrm>
                <a:off x="814652" y="1291241"/>
                <a:ext cx="10491481" cy="5547601"/>
              </a:xfrm>
              <a:prstGeom prst="rect">
                <a:avLst/>
              </a:prstGeom>
            </p:spPr>
          </p:pic>
        </mc:Fallback>
      </mc:AlternateContent>
    </p:spTree>
    <p:extLst>
      <p:ext uri="{BB962C8B-B14F-4D97-AF65-F5344CB8AC3E}">
        <p14:creationId xmlns:p14="http://schemas.microsoft.com/office/powerpoint/2010/main" val="1147347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6A8-8353-43A3-B3DB-735291651162}"/>
              </a:ext>
            </a:extLst>
          </p:cNvPr>
          <p:cNvSpPr>
            <a:spLocks noGrp="1"/>
          </p:cNvSpPr>
          <p:nvPr>
            <p:ph type="title"/>
          </p:nvPr>
        </p:nvSpPr>
        <p:spPr/>
        <p:txBody>
          <a:bodyPr/>
          <a:lstStyle/>
          <a:p>
            <a:r>
              <a:rPr lang="en-US" dirty="0"/>
              <a:t>Layers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A4ADED-E949-47D2-80F5-8497F0BFBD6E}"/>
                  </a:ext>
                </a:extLst>
              </p:cNvPr>
              <p:cNvSpPr>
                <a:spLocks noGrp="1"/>
              </p:cNvSpPr>
              <p:nvPr>
                <p:ph idx="1"/>
              </p:nvPr>
            </p:nvSpPr>
            <p:spPr/>
            <p:txBody>
              <a:bodyPr/>
              <a:lstStyle/>
              <a:p>
                <a:r>
                  <a:rPr lang="en-US" dirty="0"/>
                  <a:t>Can we have an edge that goes from layer </a:t>
                </a:r>
                <a14:m>
                  <m:oMath xmlns:m="http://schemas.openxmlformats.org/officeDocument/2006/math">
                    <m:r>
                      <a:rPr lang="en-US" b="0" i="1" smtClean="0">
                        <a:latin typeface="Cambria Math" panose="02040503050406030204" pitchFamily="18" charset="0"/>
                      </a:rPr>
                      <m:t>𝑖</m:t>
                    </m:r>
                  </m:oMath>
                </a14:m>
                <a:r>
                  <a:rPr lang="en-US" dirty="0"/>
                  <a:t> to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+2</m:t>
                    </m:r>
                  </m:oMath>
                </a14:m>
                <a:r>
                  <a:rPr lang="en-US" dirty="0"/>
                  <a:t> (or lower)?</a:t>
                </a:r>
              </a:p>
              <a:p>
                <a:r>
                  <a:rPr lang="en-US" dirty="0"/>
                  <a:t>No! If </a:t>
                </a:r>
                <a14:m>
                  <m:oMath xmlns:m="http://schemas.openxmlformats.org/officeDocument/2006/math">
                    <m:r>
                      <a:rPr lang="en-US" b="0" i="1" smtClean="0">
                        <a:latin typeface="Cambria Math" panose="02040503050406030204" pitchFamily="18" charset="0"/>
                      </a:rPr>
                      <m:t>𝑢</m:t>
                    </m:r>
                  </m:oMath>
                </a14:m>
                <a:r>
                  <a:rPr lang="en-US" dirty="0"/>
                  <a:t> is in layer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m:t>
                    </m:r>
                  </m:oMath>
                </a14:m>
                <a:r>
                  <a:rPr lang="en-US" dirty="0"/>
                  <a:t> then we processed its edge while building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so the neighbor is no lower than layer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Can you have an edge within a layer?</a:t>
                </a:r>
              </a:p>
              <a:p>
                <a:r>
                  <a:rPr lang="en-US" dirty="0"/>
                  <a:t>Yes! 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are neighbors and both have a neighbor in layer </a:t>
                </a:r>
                <a14:m>
                  <m:oMath xmlns:m="http://schemas.openxmlformats.org/officeDocument/2006/math">
                    <m:r>
                      <a:rPr lang="en-US" b="0" i="1" smtClean="0">
                        <a:latin typeface="Cambria Math" panose="02040503050406030204" pitchFamily="18" charset="0"/>
                      </a:rPr>
                      <m:t>𝑖</m:t>
                    </m:r>
                  </m:oMath>
                </a14:m>
                <a:r>
                  <a:rPr lang="en-US" dirty="0"/>
                  <a:t>, they both end up in layer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(from their other neighbor) before the edge between them can be processed.</a:t>
                </a:r>
              </a:p>
            </p:txBody>
          </p:sp>
        </mc:Choice>
        <mc:Fallback>
          <p:sp>
            <p:nvSpPr>
              <p:cNvPr id="3" name="Content Placeholder 2">
                <a:extLst>
                  <a:ext uri="{FF2B5EF4-FFF2-40B4-BE49-F238E27FC236}">
                    <a16:creationId xmlns:a16="http://schemas.microsoft.com/office/drawing/2014/main" id="{14A4ADED-E949-47D2-80F5-8497F0BFBD6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498005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8EB99-E5C3-4A66-ABC0-50D621BB45C6}"/>
              </a:ext>
            </a:extLst>
          </p:cNvPr>
          <p:cNvSpPr>
            <a:spLocks noGrp="1"/>
          </p:cNvSpPr>
          <p:nvPr>
            <p:ph type="title"/>
          </p:nvPr>
        </p:nvSpPr>
        <p:spPr/>
        <p:txBody>
          <a:bodyPr/>
          <a:lstStyle/>
          <a:p>
            <a:r>
              <a:rPr lang="en-US" dirty="0"/>
              <a:t>Testing Bipartiteness</a:t>
            </a:r>
          </a:p>
        </p:txBody>
      </p:sp>
      <p:sp>
        <p:nvSpPr>
          <p:cNvPr id="3" name="Content Placeholder 2">
            <a:extLst>
              <a:ext uri="{FF2B5EF4-FFF2-40B4-BE49-F238E27FC236}">
                <a16:creationId xmlns:a16="http://schemas.microsoft.com/office/drawing/2014/main" id="{B8E9062D-05A8-4937-9E36-E531FA95391C}"/>
              </a:ext>
            </a:extLst>
          </p:cNvPr>
          <p:cNvSpPr>
            <a:spLocks noGrp="1"/>
          </p:cNvSpPr>
          <p:nvPr>
            <p:ph idx="1"/>
          </p:nvPr>
        </p:nvSpPr>
        <p:spPr/>
        <p:txBody>
          <a:bodyPr/>
          <a:lstStyle/>
          <a:p>
            <a:r>
              <a:rPr lang="en-US" dirty="0"/>
              <a:t>How can we use BFS with layers to check if a graph is 2-colorable?</a:t>
            </a:r>
          </a:p>
          <a:p>
            <a:endParaRPr lang="en-US" dirty="0"/>
          </a:p>
          <a:p>
            <a:r>
              <a:rPr lang="en-US" dirty="0"/>
              <a:t>Well, neighbors have to be “the other color”</a:t>
            </a:r>
          </a:p>
          <a:p>
            <a:r>
              <a:rPr lang="en-US" dirty="0"/>
              <a:t>Where are your neighbors?</a:t>
            </a:r>
          </a:p>
          <a:p>
            <a:r>
              <a:rPr lang="en-US" dirty="0"/>
              <a:t>Hopefully in the next layer or previous layer…</a:t>
            </a:r>
          </a:p>
          <a:p>
            <a:r>
              <a:rPr lang="en-US" dirty="0"/>
              <a:t>Color all the odd layers red and even layers blue.</a:t>
            </a:r>
          </a:p>
          <a:p>
            <a:endParaRPr lang="en-US" dirty="0"/>
          </a:p>
          <a:p>
            <a:r>
              <a:rPr lang="en-US" dirty="0"/>
              <a:t>Does this work? </a:t>
            </a:r>
          </a:p>
        </p:txBody>
      </p:sp>
    </p:spTree>
    <p:extLst>
      <p:ext uri="{BB962C8B-B14F-4D97-AF65-F5344CB8AC3E}">
        <p14:creationId xmlns:p14="http://schemas.microsoft.com/office/powerpoint/2010/main" val="369362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5B9-762F-4133-A068-7C145CDC08AD}"/>
              </a:ext>
            </a:extLst>
          </p:cNvPr>
          <p:cNvSpPr>
            <a:spLocks noGrp="1"/>
          </p:cNvSpPr>
          <p:nvPr>
            <p:ph type="title"/>
          </p:nvPr>
        </p:nvSpPr>
        <p:spPr/>
        <p:txBody>
          <a:bodyPr/>
          <a:lstStyle/>
          <a:p>
            <a:r>
              <a:rPr lang="en-US" dirty="0"/>
              <a:t>Lemma 2</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3DB0FC1-1A8A-47D5-8C53-7289052935EB}"/>
                  </a:ext>
                </a:extLst>
              </p:cNvPr>
              <p:cNvSpPr>
                <a:spLocks noGrp="1"/>
              </p:cNvSpPr>
              <p:nvPr>
                <p:ph idx="1"/>
              </p:nvPr>
            </p:nvSpPr>
            <p:spPr>
              <a:xfrm>
                <a:off x="575240" y="2720787"/>
                <a:ext cx="11187258" cy="3588573"/>
              </a:xfrm>
            </p:spPr>
            <p:txBody>
              <a:bodyPr/>
              <a:lstStyle/>
              <a:p>
                <a:r>
                  <a:rPr lang="en-US" dirty="0"/>
                  <a:t>An “intra-layer” edge is an edge “within” a layer.</a:t>
                </a:r>
              </a:p>
              <a:p>
                <a:endParaRPr lang="en-US" dirty="0"/>
              </a:p>
              <a:p>
                <a:r>
                  <a:rPr lang="en-US" dirty="0"/>
                  <a:t>Follow the “predecessors” back up, layer by layer. </a:t>
                </a:r>
              </a:p>
              <a:p>
                <a:r>
                  <a:rPr lang="en-US" dirty="0"/>
                  <a:t>Eventually we end up with the two vertices having the same predecessor in some level (when you hit layer 1, there’s only one vertex)</a:t>
                </a:r>
              </a:p>
              <a:p>
                <a:r>
                  <a:rPr lang="en-US" dirty="0"/>
                  <a:t>Since we had two vertices per layer until we found the common vertex, we have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vertices – that’s an odd number!</a:t>
                </a:r>
              </a:p>
            </p:txBody>
          </p:sp>
        </mc:Choice>
        <mc:Fallback>
          <p:sp>
            <p:nvSpPr>
              <p:cNvPr id="3" name="Content Placeholder 2">
                <a:extLst>
                  <a:ext uri="{FF2B5EF4-FFF2-40B4-BE49-F238E27FC236}">
                    <a16:creationId xmlns:a16="http://schemas.microsoft.com/office/drawing/2014/main" id="{E3DB0FC1-1A8A-47D5-8C53-7289052935EB}"/>
                  </a:ext>
                </a:extLst>
              </p:cNvPr>
              <p:cNvSpPr>
                <a:spLocks noGrp="1" noRot="1" noChangeAspect="1" noMove="1" noResize="1" noEditPoints="1" noAdjustHandles="1" noChangeArrowheads="1" noChangeShapeType="1" noTextEdit="1"/>
              </p:cNvSpPr>
              <p:nvPr>
                <p:ph idx="1"/>
              </p:nvPr>
            </p:nvSpPr>
            <p:spPr>
              <a:xfrm>
                <a:off x="575240" y="2720787"/>
                <a:ext cx="11187258" cy="3588573"/>
              </a:xfrm>
              <a:blipFill>
                <a:blip r:embed="rId2"/>
                <a:stretch>
                  <a:fillRect l="-708" t="-2886" r="-327" b="-186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5664127-977D-4135-A2E0-ECA0DFED92AC}"/>
              </a:ext>
            </a:extLst>
          </p:cNvPr>
          <p:cNvSpPr/>
          <p:nvPr/>
        </p:nvSpPr>
        <p:spPr>
          <a:xfrm>
            <a:off x="575239" y="1463857"/>
            <a:ext cx="9617632" cy="10264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BFS has an intra-layer edge, then the graph has an odd-length cycle.</a:t>
            </a:r>
          </a:p>
        </p:txBody>
      </p:sp>
    </p:spTree>
    <p:extLst>
      <p:ext uri="{BB962C8B-B14F-4D97-AF65-F5344CB8AC3E}">
        <p14:creationId xmlns:p14="http://schemas.microsoft.com/office/powerpoint/2010/main" val="140650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9E606-FFFA-49ED-B070-FF25ACA55715}"/>
              </a:ext>
            </a:extLst>
          </p:cNvPr>
          <p:cNvSpPr>
            <a:spLocks noGrp="1"/>
          </p:cNvSpPr>
          <p:nvPr>
            <p:ph type="title"/>
          </p:nvPr>
        </p:nvSpPr>
        <p:spPr/>
        <p:txBody>
          <a:bodyPr/>
          <a:lstStyle/>
          <a:p>
            <a:r>
              <a:rPr lang="en-US" dirty="0"/>
              <a:t>Lemma 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CE39B99-8CD1-43C6-BD06-044A6D057BB3}"/>
                  </a:ext>
                </a:extLst>
              </p:cNvPr>
              <p:cNvSpPr>
                <a:spLocks noGrp="1"/>
              </p:cNvSpPr>
              <p:nvPr>
                <p:ph idx="1"/>
              </p:nvPr>
            </p:nvSpPr>
            <p:spPr>
              <a:xfrm>
                <a:off x="575240" y="2147047"/>
                <a:ext cx="11187258" cy="4162314"/>
              </a:xfrm>
            </p:spPr>
            <p:txBody>
              <a:bodyPr/>
              <a:lstStyle/>
              <a:p>
                <a:r>
                  <a:rPr lang="en-US" dirty="0"/>
                  <a:t>Prove it by </a:t>
                </a:r>
                <a:r>
                  <a:rPr lang="en-US" b="1" dirty="0"/>
                  <a:t>contrapositive</a:t>
                </a:r>
                <a:endParaRPr lang="en-US" dirty="0"/>
              </a:p>
              <a:p>
                <a:r>
                  <a:rPr lang="en-US" dirty="0"/>
                  <a:t>The contrapositive implication is “the same one” prove that instead!</a:t>
                </a:r>
              </a:p>
              <a:p>
                <a:r>
                  <a:rPr lang="en-US" dirty="0"/>
                  <a:t>We want to show “if a graph is not bipartite, then it has an odd-length cycle.</a:t>
                </a:r>
              </a:p>
              <a:p>
                <a:r>
                  <a:rPr lang="en-US" dirty="0"/>
                  <a:t>Suppose </a:t>
                </a:r>
                <a14:m>
                  <m:oMath xmlns:m="http://schemas.openxmlformats.org/officeDocument/2006/math">
                    <m:r>
                      <a:rPr lang="en-US" b="0" i="1" smtClean="0">
                        <a:latin typeface="Cambria Math" panose="02040503050406030204" pitchFamily="18" charset="0"/>
                      </a:rPr>
                      <m:t>𝐺</m:t>
                    </m:r>
                  </m:oMath>
                </a14:m>
                <a:r>
                  <a:rPr lang="en-US" dirty="0"/>
                  <a:t> is not bipartite. Then the coloring attempt by BFS-coloring must fail. </a:t>
                </a:r>
              </a:p>
              <a:p>
                <a:r>
                  <a:rPr lang="en-US" dirty="0"/>
                  <a:t>Edges between layers can’t cause failure – there must be an intra-level edge causing failure. By Lemma 2, we have an odd cycle.</a:t>
                </a:r>
              </a:p>
            </p:txBody>
          </p:sp>
        </mc:Choice>
        <mc:Fallback>
          <p:sp>
            <p:nvSpPr>
              <p:cNvPr id="3" name="Content Placeholder 2">
                <a:extLst>
                  <a:ext uri="{FF2B5EF4-FFF2-40B4-BE49-F238E27FC236}">
                    <a16:creationId xmlns:a16="http://schemas.microsoft.com/office/drawing/2014/main" id="{ECE39B99-8CD1-43C6-BD06-044A6D057BB3}"/>
                  </a:ext>
                </a:extLst>
              </p:cNvPr>
              <p:cNvSpPr>
                <a:spLocks noGrp="1" noRot="1" noChangeAspect="1" noMove="1" noResize="1" noEditPoints="1" noAdjustHandles="1" noChangeArrowheads="1" noChangeShapeType="1" noTextEdit="1"/>
              </p:cNvSpPr>
              <p:nvPr>
                <p:ph idx="1"/>
              </p:nvPr>
            </p:nvSpPr>
            <p:spPr>
              <a:xfrm>
                <a:off x="575240" y="2147047"/>
                <a:ext cx="11187258" cy="4162314"/>
              </a:xfrm>
              <a:blipFill>
                <a:blip r:embed="rId2"/>
                <a:stretch>
                  <a:fillRect l="-708" t="-248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8E0E305-8FD2-4684-B807-BA5CCC6E1311}"/>
              </a:ext>
            </a:extLst>
          </p:cNvPr>
          <p:cNvSpPr/>
          <p:nvPr/>
        </p:nvSpPr>
        <p:spPr>
          <a:xfrm>
            <a:off x="575239" y="1400035"/>
            <a:ext cx="9617632" cy="62491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Segoe UI Semibold" panose="020B0702040204020203" pitchFamily="34" charset="0"/>
                <a:cs typeface="Segoe UI Semibold" panose="020B0702040204020203" pitchFamily="34" charset="0"/>
              </a:rPr>
              <a:t>If a graph has no odd-length cycles, then it is bipartite.       </a:t>
            </a:r>
          </a:p>
        </p:txBody>
      </p:sp>
    </p:spTree>
    <p:extLst>
      <p:ext uri="{BB962C8B-B14F-4D97-AF65-F5344CB8AC3E}">
        <p14:creationId xmlns:p14="http://schemas.microsoft.com/office/powerpoint/2010/main" val="2192369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2EDA2-DFBD-4DA1-A494-49ED0F89899B}"/>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B97700E5-D063-4BED-9C4A-E654CFA76DFA}"/>
              </a:ext>
            </a:extLst>
          </p:cNvPr>
          <p:cNvSpPr>
            <a:spLocks noGrp="1"/>
          </p:cNvSpPr>
          <p:nvPr>
            <p:ph idx="1"/>
          </p:nvPr>
        </p:nvSpPr>
        <p:spPr>
          <a:xfrm>
            <a:off x="575240" y="2962835"/>
            <a:ext cx="11187258" cy="3346526"/>
          </a:xfrm>
        </p:spPr>
        <p:txBody>
          <a:bodyPr/>
          <a:lstStyle/>
          <a:p>
            <a:r>
              <a:rPr lang="en-US" dirty="0"/>
              <a:t>Proof:</a:t>
            </a:r>
            <a:br>
              <a:rPr lang="en-US" dirty="0"/>
            </a:br>
            <a:r>
              <a:rPr lang="en-US" dirty="0"/>
              <a:t>Lemma 1 says if a graph has an odd cycle, then it’s not bipartite (or in contrapositive form, if a graph is bipartite, then it has no odd cycles)</a:t>
            </a:r>
          </a:p>
          <a:p>
            <a:r>
              <a:rPr lang="en-US" dirty="0"/>
              <a:t>Lemma 3 says if a graph has no odd cycles then it is bipartite.</a:t>
            </a:r>
          </a:p>
          <a:p>
            <a:endParaRPr lang="en-US" dirty="0"/>
          </a:p>
          <a:p>
            <a:endParaRPr lang="en-US" dirty="0"/>
          </a:p>
        </p:txBody>
      </p:sp>
      <p:grpSp>
        <p:nvGrpSpPr>
          <p:cNvPr id="4" name="Group 3">
            <a:extLst>
              <a:ext uri="{FF2B5EF4-FFF2-40B4-BE49-F238E27FC236}">
                <a16:creationId xmlns:a16="http://schemas.microsoft.com/office/drawing/2014/main" id="{8A629D33-FBEB-4217-8245-46C31E1992DF}"/>
              </a:ext>
            </a:extLst>
          </p:cNvPr>
          <p:cNvGrpSpPr/>
          <p:nvPr/>
        </p:nvGrpSpPr>
        <p:grpSpPr>
          <a:xfrm>
            <a:off x="683369" y="1419020"/>
            <a:ext cx="10661465" cy="1516921"/>
            <a:chOff x="677852" y="1580757"/>
            <a:chExt cx="4703420" cy="1516921"/>
          </a:xfrm>
        </p:grpSpPr>
        <p:sp>
          <p:nvSpPr>
            <p:cNvPr id="5" name="Rectangle 4">
              <a:extLst>
                <a:ext uri="{FF2B5EF4-FFF2-40B4-BE49-F238E27FC236}">
                  <a16:creationId xmlns:a16="http://schemas.microsoft.com/office/drawing/2014/main" id="{608DBFFD-26D1-4AA1-8878-F222E12596B9}"/>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A graph is bipartite if and only if it has no odd cycles.</a:t>
              </a:r>
            </a:p>
          </p:txBody>
        </p:sp>
        <p:sp>
          <p:nvSpPr>
            <p:cNvPr id="6" name="Rectangle 5">
              <a:extLst>
                <a:ext uri="{FF2B5EF4-FFF2-40B4-BE49-F238E27FC236}">
                  <a16:creationId xmlns:a16="http://schemas.microsoft.com/office/drawing/2014/main" id="{C0C707DF-0990-4336-A672-A3D9F02231AA}"/>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Bipartite (also called “2-colorable”)</a:t>
              </a:r>
            </a:p>
          </p:txBody>
        </p:sp>
      </p:grpSp>
    </p:spTree>
    <p:extLst>
      <p:ext uri="{BB962C8B-B14F-4D97-AF65-F5344CB8AC3E}">
        <p14:creationId xmlns:p14="http://schemas.microsoft.com/office/powerpoint/2010/main" val="723195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4123-EDA7-4272-B987-8A779E9883EE}"/>
              </a:ext>
            </a:extLst>
          </p:cNvPr>
          <p:cNvSpPr>
            <a:spLocks noGrp="1"/>
          </p:cNvSpPr>
          <p:nvPr>
            <p:ph type="title"/>
          </p:nvPr>
        </p:nvSpPr>
        <p:spPr/>
        <p:txBody>
          <a:bodyPr/>
          <a:lstStyle/>
          <a:p>
            <a:r>
              <a:rPr lang="en-US" dirty="0"/>
              <a:t>The Big Result</a:t>
            </a:r>
          </a:p>
        </p:txBody>
      </p:sp>
      <p:sp>
        <p:nvSpPr>
          <p:cNvPr id="3" name="Content Placeholder 2">
            <a:extLst>
              <a:ext uri="{FF2B5EF4-FFF2-40B4-BE49-F238E27FC236}">
                <a16:creationId xmlns:a16="http://schemas.microsoft.com/office/drawing/2014/main" id="{119E98EC-224D-4E9B-B4C3-999DD4B7EAEE}"/>
              </a:ext>
            </a:extLst>
          </p:cNvPr>
          <p:cNvSpPr>
            <a:spLocks noGrp="1"/>
          </p:cNvSpPr>
          <p:nvPr>
            <p:ph idx="1"/>
          </p:nvPr>
        </p:nvSpPr>
        <p:spPr/>
        <p:txBody>
          <a:bodyPr/>
          <a:lstStyle/>
          <a:p>
            <a:r>
              <a:rPr lang="en-US" dirty="0"/>
              <a:t>The final theorem statement doesn’t know about the algorithm – we used the algorithm to prove a graph theory fact!</a:t>
            </a:r>
          </a:p>
        </p:txBody>
      </p:sp>
    </p:spTree>
    <p:extLst>
      <p:ext uri="{BB962C8B-B14F-4D97-AF65-F5344CB8AC3E}">
        <p14:creationId xmlns:p14="http://schemas.microsoft.com/office/powerpoint/2010/main" val="893490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5494-186F-46F7-A7DF-1A89DE760BCC}"/>
              </a:ext>
            </a:extLst>
          </p:cNvPr>
          <p:cNvSpPr>
            <a:spLocks noGrp="1"/>
          </p:cNvSpPr>
          <p:nvPr>
            <p:ph type="title"/>
          </p:nvPr>
        </p:nvSpPr>
        <p:spPr/>
        <p:txBody>
          <a:bodyPr/>
          <a:lstStyle/>
          <a:p>
            <a:r>
              <a:rPr lang="en-US" dirty="0"/>
              <a:t>Wrapping it up</a:t>
            </a:r>
          </a:p>
        </p:txBody>
      </p:sp>
      <p:sp>
        <p:nvSpPr>
          <p:cNvPr id="5" name="TextBox 4">
            <a:extLst>
              <a:ext uri="{FF2B5EF4-FFF2-40B4-BE49-F238E27FC236}">
                <a16:creationId xmlns:a16="http://schemas.microsoft.com/office/drawing/2014/main" id="{BF264E70-5920-4BA2-800A-208E153B6CA7}"/>
              </a:ext>
            </a:extLst>
          </p:cNvPr>
          <p:cNvSpPr txBox="1"/>
          <p:nvPr/>
        </p:nvSpPr>
        <p:spPr>
          <a:xfrm>
            <a:off x="521452" y="1073892"/>
            <a:ext cx="8662890" cy="5632311"/>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BipartiteCheck</a:t>
            </a:r>
            <a:r>
              <a:rPr lang="en-US" dirty="0">
                <a:latin typeface="Courier New" panose="02070309020205020404" pitchFamily="49" charset="0"/>
                <a:cs typeface="Courier New" panose="02070309020205020404" pitchFamily="49" charset="0"/>
              </a:rPr>
              <a:t>(graph) //assumes graph is connected!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(first vertex)</a:t>
            </a:r>
          </a:p>
          <a:p>
            <a:r>
              <a:rPr lang="en-US" dirty="0">
                <a:latin typeface="Courier New" panose="02070309020205020404" pitchFamily="49" charset="0"/>
                <a:cs typeface="Courier New" panose="02070309020205020404" pitchFamily="49" charset="0"/>
              </a:rPr>
              <a:t>   mark first vertex as seen</a:t>
            </a:r>
          </a:p>
          <a:p>
            <a:r>
              <a:rPr lang="en-US" dirty="0">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l=“odd”</a:t>
            </a:r>
          </a:p>
          <a:p>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toVisit</a:t>
            </a:r>
            <a:r>
              <a:rPr lang="en-US" dirty="0">
                <a:latin typeface="Courier New" panose="02070309020205020404" pitchFamily="49" charset="0"/>
                <a:cs typeface="Courier New" panose="02070309020205020404" pitchFamily="49" charset="0"/>
              </a:rPr>
              <a:t> is not empty)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current = </a:t>
            </a:r>
            <a:r>
              <a:rPr lang="en-US" dirty="0" err="1">
                <a:solidFill>
                  <a:srgbClr val="FF0000"/>
                </a:solidFill>
                <a:latin typeface="Courier New" panose="02070309020205020404" pitchFamily="49" charset="0"/>
                <a:cs typeface="Courier New" panose="02070309020205020404" pitchFamily="49" charset="0"/>
              </a:rPr>
              <a:t>toVisit.dequeue</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if(current == end-of-layer-marker)</a:t>
            </a:r>
          </a:p>
          <a:p>
            <a:r>
              <a:rPr lang="en-US" dirty="0">
                <a:solidFill>
                  <a:srgbClr val="FF0000"/>
                </a:solidFill>
                <a:latin typeface="Courier New" panose="02070309020205020404" pitchFamily="49" charset="0"/>
                <a:cs typeface="Courier New" panose="02070309020205020404" pitchFamily="49" charset="0"/>
              </a:rPr>
              <a:t>		l++</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toVisit.enqueue</a:t>
            </a:r>
            <a:r>
              <a:rPr lang="en-US" dirty="0">
                <a:solidFill>
                  <a:srgbClr val="FF0000"/>
                </a:solidFill>
                <a:latin typeface="Courier New" panose="02070309020205020404" pitchFamily="49" charset="0"/>
                <a:cs typeface="Courier New" panose="02070309020205020404" pitchFamily="49" charset="0"/>
              </a:rPr>
              <a:t>(end-of-layer-marker)</a:t>
            </a:r>
          </a:p>
          <a:p>
            <a:r>
              <a:rPr lang="en-US"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 = l</a:t>
            </a:r>
          </a:p>
          <a:p>
            <a:r>
              <a:rPr lang="en-US" dirty="0">
                <a:latin typeface="Courier New" panose="02070309020205020404" pitchFamily="49" charset="0"/>
                <a:cs typeface="Courier New" panose="02070309020205020404" pitchFamily="49" charset="0"/>
              </a:rPr>
              <a:t>      for (v : </a:t>
            </a:r>
            <a:r>
              <a:rPr lang="en-US" dirty="0" err="1">
                <a:latin typeface="Courier New" panose="02070309020205020404" pitchFamily="49" charset="0"/>
                <a:cs typeface="Courier New" panose="02070309020205020404" pitchFamily="49" charset="0"/>
              </a:rPr>
              <a:t>current.neighbors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if (v is not seen)</a:t>
            </a:r>
          </a:p>
          <a:p>
            <a:r>
              <a:rPr lang="en-US" dirty="0">
                <a:latin typeface="Courier New" panose="02070309020205020404" pitchFamily="49" charset="0"/>
                <a:cs typeface="Courier New" panose="02070309020205020404" pitchFamily="49" charset="0"/>
              </a:rPr>
              <a:t>		  mark v as seen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toVisit.enqueue</a:t>
            </a:r>
            <a:r>
              <a:rPr lang="en-US" dirty="0">
                <a:latin typeface="Courier New" panose="02070309020205020404" pitchFamily="49" charset="0"/>
                <a:cs typeface="Courier New" panose="02070309020205020404" pitchFamily="49" charset="0"/>
              </a:rPr>
              <a:t>(v)	</a:t>
            </a:r>
          </a:p>
          <a:p>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else //v is seen</a:t>
            </a:r>
          </a:p>
          <a:p>
            <a:r>
              <a:rPr lang="en-US" dirty="0">
                <a:solidFill>
                  <a:srgbClr val="FF0000"/>
                </a:solidFill>
                <a:latin typeface="Courier New" panose="02070309020205020404" pitchFamily="49" charset="0"/>
                <a:cs typeface="Courier New" panose="02070309020205020404" pitchFamily="49" charset="0"/>
              </a:rPr>
              <a:t>            if(</a:t>
            </a:r>
            <a:r>
              <a:rPr lang="en-US" dirty="0" err="1">
                <a:solidFill>
                  <a:srgbClr val="FF0000"/>
                </a:solidFill>
                <a:latin typeface="Courier New" panose="02070309020205020404" pitchFamily="49" charset="0"/>
                <a:cs typeface="Courier New" panose="02070309020205020404" pitchFamily="49" charset="0"/>
              </a:rPr>
              <a:t>v.layer</a:t>
            </a:r>
            <a:r>
              <a:rPr lang="en-US" dirty="0">
                <a:solidFill>
                  <a:srgbClr val="FF0000"/>
                </a:solidFill>
                <a:latin typeface="Courier New" panose="02070309020205020404" pitchFamily="49" charset="0"/>
                <a:cs typeface="Courier New" panose="02070309020205020404" pitchFamily="49" charset="0"/>
              </a:rPr>
              <a:t> == </a:t>
            </a:r>
            <a:r>
              <a:rPr lang="en-US" dirty="0" err="1">
                <a:solidFill>
                  <a:srgbClr val="FF0000"/>
                </a:solidFill>
                <a:latin typeface="Courier New" panose="02070309020205020404" pitchFamily="49" charset="0"/>
                <a:cs typeface="Courier New" panose="02070309020205020404" pitchFamily="49" charset="0"/>
              </a:rPr>
              <a:t>current.layer</a:t>
            </a:r>
            <a:r>
              <a:rPr lang="en-US" dirty="0">
                <a:solidFill>
                  <a:srgbClr val="FF0000"/>
                </a:solidFill>
                <a:latin typeface="Courier New" panose="02070309020205020404" pitchFamily="49" charset="0"/>
                <a:cs typeface="Courier New" panose="02070309020205020404" pitchFamily="49" charset="0"/>
              </a:rPr>
              <a:t>)</a:t>
            </a:r>
          </a:p>
          <a:p>
            <a:r>
              <a:rPr lang="en-US" dirty="0">
                <a:solidFill>
                  <a:srgbClr val="FF0000"/>
                </a:solidFill>
                <a:latin typeface="Courier New" panose="02070309020205020404" pitchFamily="49" charset="0"/>
                <a:cs typeface="Courier New" panose="02070309020205020404" pitchFamily="49" charset="0"/>
              </a:rPr>
              <a:t>                 return “not bipartite” //intra-level edge</a:t>
            </a:r>
          </a:p>
          <a:p>
            <a:r>
              <a:rPr lang="en-US" dirty="0">
                <a:solidFill>
                  <a:srgbClr val="FF0000"/>
                </a:solidFill>
                <a:latin typeface="Courier New" panose="02070309020205020404" pitchFamily="49" charset="0"/>
                <a:cs typeface="Courier New" panose="02070309020205020404" pitchFamily="49" charset="0"/>
              </a:rPr>
              <a:t>  return “bipartite” //no intra-level edges</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4653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7878-370D-44EA-948D-3945A0FDCFC4}"/>
              </a:ext>
            </a:extLst>
          </p:cNvPr>
          <p:cNvSpPr>
            <a:spLocks noGrp="1"/>
          </p:cNvSpPr>
          <p:nvPr>
            <p:ph type="title"/>
          </p:nvPr>
        </p:nvSpPr>
        <p:spPr/>
        <p:txBody>
          <a:bodyPr/>
          <a:lstStyle/>
          <a:p>
            <a:r>
              <a:rPr lang="en-US" dirty="0"/>
              <a:t>Testing Bipartiteness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882717-974A-48B0-B5B4-50935319768C}"/>
                  </a:ext>
                </a:extLst>
              </p:cNvPr>
              <p:cNvSpPr>
                <a:spLocks noGrp="1"/>
              </p:cNvSpPr>
              <p:nvPr>
                <p:ph idx="1"/>
              </p:nvPr>
            </p:nvSpPr>
            <p:spPr/>
            <p:txBody>
              <a:bodyPr/>
              <a:lstStyle/>
              <a:p>
                <a:r>
                  <a:rPr lang="en-US" dirty="0"/>
                  <a:t>Our algorithm should answer “yes” or “no”</a:t>
                </a:r>
              </a:p>
              <a:p>
                <a:r>
                  <a:rPr lang="en-US" dirty="0"/>
                  <a:t>“yes </a:t>
                </a:r>
                <a14:m>
                  <m:oMath xmlns:m="http://schemas.openxmlformats.org/officeDocument/2006/math">
                    <m:r>
                      <a:rPr lang="en-US" b="0" i="1" smtClean="0">
                        <a:latin typeface="Cambria Math" panose="02040503050406030204" pitchFamily="18" charset="0"/>
                      </a:rPr>
                      <m:t>𝐺</m:t>
                    </m:r>
                  </m:oMath>
                </a14:m>
                <a:r>
                  <a:rPr lang="en-US" dirty="0"/>
                  <a:t> is bipartite” or “no </a:t>
                </a:r>
                <a14:m>
                  <m:oMath xmlns:m="http://schemas.openxmlformats.org/officeDocument/2006/math">
                    <m:r>
                      <a:rPr lang="en-US" b="0" i="1" smtClean="0">
                        <a:latin typeface="Cambria Math" panose="02040503050406030204" pitchFamily="18" charset="0"/>
                      </a:rPr>
                      <m:t>𝐺</m:t>
                    </m:r>
                  </m:oMath>
                </a14:m>
                <a:r>
                  <a:rPr lang="en-US" dirty="0"/>
                  <a:t> isn’t bipartite”</a:t>
                </a:r>
              </a:p>
              <a:p>
                <a:r>
                  <a:rPr lang="en-US" dirty="0"/>
                  <a:t>Whenever this happens, you’ll have two parts to the proof:</a:t>
                </a:r>
              </a:p>
              <a:p>
                <a:r>
                  <a:rPr lang="en-US" dirty="0"/>
                  <a:t>If the right answer is yes, then the algorithm says yes.</a:t>
                </a:r>
              </a:p>
              <a:p>
                <a:r>
                  <a:rPr lang="en-US" dirty="0"/>
                  <a:t>If the right answer is no, then the algorithm says no.</a:t>
                </a:r>
                <a:br>
                  <a:rPr lang="en-US" dirty="0"/>
                </a:br>
                <a:br>
                  <a:rPr lang="en-US" dirty="0"/>
                </a:br>
                <a:r>
                  <a:rPr lang="en-US" dirty="0"/>
                  <a:t>OR </a:t>
                </a:r>
              </a:p>
              <a:p>
                <a:r>
                  <a:rPr lang="en-US" dirty="0"/>
                  <a:t>If the right answer is yes, then the algorithm says yes.</a:t>
                </a:r>
                <a:br>
                  <a:rPr lang="en-US" dirty="0"/>
                </a:br>
                <a:r>
                  <a:rPr lang="en-US" dirty="0"/>
                  <a:t>If the algorithm says yes, then the right answer is yes.</a:t>
                </a:r>
              </a:p>
            </p:txBody>
          </p:sp>
        </mc:Choice>
        <mc:Fallback>
          <p:sp>
            <p:nvSpPr>
              <p:cNvPr id="3" name="Content Placeholder 2">
                <a:extLst>
                  <a:ext uri="{FF2B5EF4-FFF2-40B4-BE49-F238E27FC236}">
                    <a16:creationId xmlns:a16="http://schemas.microsoft.com/office/drawing/2014/main" id="{A6882717-974A-48B0-B5B4-5093531976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5334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AD41-51F7-40F4-9FAF-29CCD2C551A8}"/>
              </a:ext>
            </a:extLst>
          </p:cNvPr>
          <p:cNvSpPr>
            <a:spLocks noGrp="1"/>
          </p:cNvSpPr>
          <p:nvPr>
            <p:ph type="title"/>
          </p:nvPr>
        </p:nvSpPr>
        <p:spPr/>
        <p:txBody>
          <a:bodyPr/>
          <a:lstStyle/>
          <a:p>
            <a:r>
              <a:rPr lang="en-US" dirty="0"/>
              <a:t>Proving Algorithm Correct</a:t>
            </a:r>
          </a:p>
        </p:txBody>
      </p:sp>
      <p:sp>
        <p:nvSpPr>
          <p:cNvPr id="3" name="Content Placeholder 2">
            <a:extLst>
              <a:ext uri="{FF2B5EF4-FFF2-40B4-BE49-F238E27FC236}">
                <a16:creationId xmlns:a16="http://schemas.microsoft.com/office/drawing/2014/main" id="{53F725E8-BEFE-4ACE-BA9E-0748C9800A02}"/>
              </a:ext>
            </a:extLst>
          </p:cNvPr>
          <p:cNvSpPr>
            <a:spLocks noGrp="1"/>
          </p:cNvSpPr>
          <p:nvPr>
            <p:ph idx="1"/>
          </p:nvPr>
        </p:nvSpPr>
        <p:spPr/>
        <p:txBody>
          <a:bodyPr/>
          <a:lstStyle/>
          <a:p>
            <a:r>
              <a:rPr lang="en-US" dirty="0"/>
              <a:t>If the graph is bipartite, then by Lemma 1 there is no odd cycle. So by the contrapositive of lemma 2, we get no intra-level edges when we run BFS, thus the algorithm (correctly) returns the graph is bipartite.</a:t>
            </a:r>
          </a:p>
          <a:p>
            <a:endParaRPr lang="en-US" dirty="0"/>
          </a:p>
          <a:p>
            <a:r>
              <a:rPr lang="en-US" dirty="0"/>
              <a:t>If the algorithm returns that the graph is bipartite, then we have found a bipartition. We cannot have any intra-level edges (since we check every edge in the course of the algorithm). We proved earlier that there are no edges skipping more than one level. So if we assign odd levels to “red” and even levels to “blue” the algorithm has verified that there are no edges between vertices of the same color.</a:t>
            </a:r>
          </a:p>
        </p:txBody>
      </p:sp>
    </p:spTree>
    <p:extLst>
      <p:ext uri="{BB962C8B-B14F-4D97-AF65-F5344CB8AC3E}">
        <p14:creationId xmlns:p14="http://schemas.microsoft.com/office/powerpoint/2010/main" val="11076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D4E1-7863-42C8-B9EB-78D59B2BFDC3}"/>
              </a:ext>
            </a:extLst>
          </p:cNvPr>
          <p:cNvSpPr>
            <a:spLocks noGrp="1"/>
          </p:cNvSpPr>
          <p:nvPr>
            <p:ph type="title"/>
          </p:nvPr>
        </p:nvSpPr>
        <p:spPr/>
        <p:txBody>
          <a:bodyPr/>
          <a:lstStyle/>
          <a:p>
            <a:r>
              <a:rPr lang="en-US" dirty="0"/>
              <a:t>What don’t we care about?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6C5E444-6A04-4E95-8882-A0777C07DFF1}"/>
                  </a:ext>
                </a:extLst>
              </p:cNvPr>
              <p:cNvSpPr>
                <a:spLocks noGrp="1"/>
              </p:cNvSpPr>
              <p:nvPr>
                <p:ph idx="1"/>
              </p:nvPr>
            </p:nvSpPr>
            <p:spPr/>
            <p:txBody>
              <a:bodyPr/>
              <a:lstStyle/>
              <a:p>
                <a:r>
                  <a:rPr lang="en-US" dirty="0"/>
                  <a:t>Ignore lower-order terms.</a:t>
                </a:r>
              </a:p>
              <a:p>
                <a:r>
                  <a:rPr lang="en-US" dirty="0"/>
                  <a:t>If there’s a </a:t>
                </a:r>
                <a14:m>
                  <m:oMath xmlns:m="http://schemas.openxmlformats.org/officeDocument/2006/math">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 </m:t>
                    </m:r>
                  </m:oMath>
                </a14:m>
                <a:r>
                  <a:rPr lang="en-US" dirty="0"/>
                  <a:t>that’s more important than </a:t>
                </a:r>
                <a14:m>
                  <m:oMath xmlns:m="http://schemas.openxmlformats.org/officeDocument/2006/math">
                    <m:r>
                      <a:rPr lang="en-US" b="0" i="1" smtClean="0">
                        <a:latin typeface="Cambria Math" panose="02040503050406030204" pitchFamily="18" charset="0"/>
                      </a:rPr>
                      <m:t>10</m:t>
                    </m:r>
                    <m:r>
                      <a:rPr lang="en-US" b="0" i="1" smtClean="0">
                        <a:latin typeface="Cambria Math" panose="02040503050406030204" pitchFamily="18" charset="0"/>
                      </a:rPr>
                      <m:t>𝑛</m:t>
                    </m:r>
                  </m:oMath>
                </a14:m>
                <a:r>
                  <a:rPr lang="en-US" dirty="0"/>
                  <a:t> for very large </a:t>
                </a:r>
                <a14:m>
                  <m:oMath xmlns:m="http://schemas.openxmlformats.org/officeDocument/2006/math">
                    <m:r>
                      <a:rPr lang="en-US" b="0" i="1" smtClean="0">
                        <a:latin typeface="Cambria Math" panose="02040503050406030204" pitchFamily="18" charset="0"/>
                      </a:rPr>
                      <m:t>𝑛</m:t>
                    </m:r>
                  </m:oMath>
                </a14:m>
                <a:endParaRPr lang="en-US" dirty="0"/>
              </a:p>
              <a:p>
                <a:endParaRPr lang="en-US" dirty="0"/>
              </a:p>
              <a:p>
                <a:r>
                  <a:rPr lang="en-US" dirty="0"/>
                  <a:t>Ignore constant factors.</a:t>
                </a:r>
              </a:p>
              <a:p>
                <a:r>
                  <a:rPr lang="en-US" dirty="0"/>
                  <a:t>We can’t see them clearly with the java code.</a:t>
                </a:r>
              </a:p>
              <a:p>
                <a:endParaRPr lang="en-US" dirty="0"/>
              </a:p>
              <a:p>
                <a:r>
                  <a:rPr lang="en-US" dirty="0"/>
                  <a:t>Ignore small inputs.</a:t>
                </a:r>
              </a:p>
              <a:p>
                <a:r>
                  <a:rPr lang="en-US" dirty="0"/>
                  <a:t>Small enough and it happens in the blink of an eye anyway…</a:t>
                </a:r>
              </a:p>
            </p:txBody>
          </p:sp>
        </mc:Choice>
        <mc:Fallback>
          <p:sp>
            <p:nvSpPr>
              <p:cNvPr id="3" name="Content Placeholder 2">
                <a:extLst>
                  <a:ext uri="{FF2B5EF4-FFF2-40B4-BE49-F238E27FC236}">
                    <a16:creationId xmlns:a16="http://schemas.microsoft.com/office/drawing/2014/main" id="{A6C5E444-6A04-4E95-8882-A0777C07DFF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866635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6755-532E-495F-B409-6657E0460549}"/>
              </a:ext>
            </a:extLst>
          </p:cNvPr>
          <p:cNvSpPr>
            <a:spLocks noGrp="1"/>
          </p:cNvSpPr>
          <p:nvPr>
            <p:ph type="title"/>
          </p:nvPr>
        </p:nvSpPr>
        <p:spPr/>
        <p:txBody>
          <a:bodyPr/>
          <a:lstStyle/>
          <a:p>
            <a:r>
              <a:rPr lang="en-US" dirty="0"/>
              <a:t>Big-O isn’t perfect!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046CBFD-97E1-4188-BCA9-BCC285F8FB44}"/>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=1,000,000,000,000,000,000,000</m:t>
                    </m:r>
                    <m:r>
                      <a:rPr lang="en-US" b="0" i="1" smtClean="0">
                        <a:latin typeface="Cambria Math" panose="02040503050406030204" pitchFamily="18" charset="0"/>
                      </a:rPr>
                      <m:t>𝑛</m:t>
                    </m:r>
                  </m:oMath>
                </a14:m>
                <a:r>
                  <a:rPr lang="en-US" dirty="0"/>
                  <a:t> is slower than </a:t>
                </a:r>
                <a14:m>
                  <m:oMath xmlns:m="http://schemas.openxmlformats.org/officeDocument/2006/math">
                    <m:r>
                      <m:rPr>
                        <m:sty m:val="p"/>
                      </m:rPr>
                      <a:rPr lang="en-US" b="0" i="0" smtClean="0">
                        <a:latin typeface="Cambria Math" panose="02040503050406030204" pitchFamily="18" charset="0"/>
                      </a:rPr>
                      <m:t>g</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r>
                  <a:rPr lang="en-US" dirty="0"/>
                  <a:t> for “practical” sizes of </a:t>
                </a:r>
                <a14:m>
                  <m:oMath xmlns:m="http://schemas.openxmlformats.org/officeDocument/2006/math">
                    <m:r>
                      <a:rPr lang="en-US" b="0" i="1" smtClean="0">
                        <a:latin typeface="Cambria Math" panose="02040503050406030204" pitchFamily="18" charset="0"/>
                      </a:rPr>
                      <m:t>𝑛</m:t>
                    </m:r>
                  </m:oMath>
                </a14:m>
                <a:r>
                  <a:rPr lang="en-US" dirty="0"/>
                  <a:t>.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says treat </a:t>
                </a:r>
                <a14:m>
                  <m:oMath xmlns:m="http://schemas.openxmlformats.org/officeDocument/2006/math">
                    <m:r>
                      <a:rPr lang="en-US" b="0" i="1" smtClean="0">
                        <a:latin typeface="Cambria Math" panose="02040503050406030204" pitchFamily="18" charset="0"/>
                      </a:rPr>
                      <m:t>𝑓</m:t>
                    </m:r>
                  </m:oMath>
                </a14:m>
                <a:r>
                  <a:rPr lang="en-US" dirty="0"/>
                  <a:t> as faster)</a:t>
                </a:r>
              </a:p>
              <a:p>
                <a:pPr marL="0" indent="0">
                  <a:buNone/>
                </a:pP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and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=1000000</m:t>
                    </m:r>
                    <m:r>
                      <a:rPr lang="en-US" b="0" i="1" smtClean="0">
                        <a:latin typeface="Cambria Math" panose="02040503050406030204" pitchFamily="18" charset="0"/>
                      </a:rPr>
                      <m:t>𝑛</m:t>
                    </m:r>
                  </m:oMath>
                </a14:m>
                <a:r>
                  <a:rPr lang="en-US" dirty="0"/>
                  <a:t> aren’t the same for practical purposes. But big-</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m:rPr>
                        <m:sty m:val="p"/>
                      </m:rPr>
                      <a:rPr lang="en-US" b="0" i="0" smtClean="0">
                        <a:latin typeface="Cambria Math" panose="02040503050406030204" pitchFamily="18" charset="0"/>
                      </a:rPr>
                      <m:t>Θ</m:t>
                    </m:r>
                  </m:oMath>
                </a14:m>
                <a:r>
                  <a:rPr lang="en-US" dirty="0"/>
                  <a:t> treat them identically.</a:t>
                </a:r>
              </a:p>
              <a:p>
                <a:endParaRPr lang="en-US" dirty="0"/>
              </a:p>
            </p:txBody>
          </p:sp>
        </mc:Choice>
        <mc:Fallback>
          <p:sp>
            <p:nvSpPr>
              <p:cNvPr id="3" name="Content Placeholder 2">
                <a:extLst>
                  <a:ext uri="{FF2B5EF4-FFF2-40B4-BE49-F238E27FC236}">
                    <a16:creationId xmlns:a16="http://schemas.microsoft.com/office/drawing/2014/main" id="{C046CBFD-97E1-4188-BCA9-BCC285F8FB44}"/>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47157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C447-5B5C-4147-B67B-69F640A7C4F7}"/>
              </a:ext>
            </a:extLst>
          </p:cNvPr>
          <p:cNvSpPr>
            <a:spLocks noGrp="1"/>
          </p:cNvSpPr>
          <p:nvPr>
            <p:ph type="title"/>
          </p:nvPr>
        </p:nvSpPr>
        <p:spPr/>
        <p:txBody>
          <a:bodyPr/>
          <a:lstStyle/>
          <a:p>
            <a:r>
              <a:rPr lang="en-US" dirty="0"/>
              <a:t>Polynomial vs. Exponential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032B4B0-E08A-442A-925B-644348F83C34}"/>
                  </a:ext>
                </a:extLst>
              </p:cNvPr>
              <p:cNvSpPr>
                <a:spLocks noGrp="1"/>
              </p:cNvSpPr>
              <p:nvPr>
                <p:ph idx="1"/>
              </p:nvPr>
            </p:nvSpPr>
            <p:spPr/>
            <p:txBody>
              <a:bodyPr/>
              <a:lstStyle/>
              <a:p>
                <a:r>
                  <a:rPr lang="en-US" dirty="0"/>
                  <a:t>We’ll say an algorithm is “efficient” if it runs in </a:t>
                </a:r>
                <a:r>
                  <a:rPr lang="en-US" b="1" dirty="0"/>
                  <a:t>polynomial time</a:t>
                </a:r>
              </a:p>
              <a:p>
                <a:endParaRPr lang="en-US" dirty="0"/>
              </a:p>
              <a:p>
                <a:endParaRPr lang="en-US" dirty="0"/>
              </a:p>
              <a:p>
                <a:endParaRPr lang="en-US" dirty="0"/>
              </a:p>
              <a:p>
                <a:endParaRPr lang="en-US" dirty="0"/>
              </a:p>
              <a:p>
                <a:r>
                  <a:rPr lang="en-US" dirty="0"/>
                  <a:t>Sorting algorithms (e.g. the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e>
                    </m:d>
                  </m:oMath>
                </a14:m>
                <a:r>
                  <a:rPr lang="en-US" dirty="0"/>
                  <a:t> ones) – polynomial time.</a:t>
                </a:r>
              </a:p>
              <a:p>
                <a:r>
                  <a:rPr lang="en-US" dirty="0"/>
                  <a:t>Graph algorithms from 373 – polynomial time </a:t>
                </a:r>
              </a:p>
            </p:txBody>
          </p:sp>
        </mc:Choice>
        <mc:Fallback>
          <p:sp>
            <p:nvSpPr>
              <p:cNvPr id="3" name="Content Placeholder 2">
                <a:extLst>
                  <a:ext uri="{FF2B5EF4-FFF2-40B4-BE49-F238E27FC236}">
                    <a16:creationId xmlns:a16="http://schemas.microsoft.com/office/drawing/2014/main" id="{8032B4B0-E08A-442A-925B-644348F83C3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63FF029-F007-4F24-A483-CE7D03451BDC}"/>
              </a:ext>
            </a:extLst>
          </p:cNvPr>
          <p:cNvGrpSpPr/>
          <p:nvPr/>
        </p:nvGrpSpPr>
        <p:grpSpPr>
          <a:xfrm>
            <a:off x="1570876" y="2496561"/>
            <a:ext cx="9237798" cy="1516921"/>
            <a:chOff x="677852" y="1580757"/>
            <a:chExt cx="4703420" cy="1516921"/>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AD2C0D30-E346-426D-9224-617D7153CA3C}"/>
                    </a:ext>
                  </a:extLst>
                </p:cNvPr>
                <p:cNvSpPr/>
                <p:nvPr/>
              </p:nvSpPr>
              <p:spPr>
                <a:xfrm>
                  <a:off x="677852" y="1580757"/>
                  <a:ext cx="4703420" cy="151692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egoe UI Semibold" panose="020B0702040204020203" pitchFamily="34" charset="0"/>
                    <a:cs typeface="Segoe UI Semibold" panose="020B0702040204020203" pitchFamily="34" charset="0"/>
                  </a:endParaRPr>
                </a:p>
                <a:p>
                  <a:pPr algn="ctr"/>
                  <a:r>
                    <a:rPr lang="en-US" sz="2400" dirty="0">
                      <a:latin typeface="Segoe UI Semibold" panose="020B0702040204020203" pitchFamily="34" charset="0"/>
                      <a:cs typeface="Segoe UI Semibold" panose="020B0702040204020203" pitchFamily="34" charset="0"/>
                    </a:rPr>
                    <a:t>We say an algorithm runs in polynomial time if on an input of size </a:t>
                  </a:r>
                  <a14:m>
                    <m:oMath xmlns:m="http://schemas.openxmlformats.org/officeDocument/2006/math">
                      <m:r>
                        <a:rPr lang="en-US" sz="2400" b="0" i="1" smtClean="0">
                          <a:latin typeface="Cambria Math" panose="02040503050406030204" pitchFamily="18" charset="0"/>
                          <a:cs typeface="Segoe UI Semibold" panose="020B0702040204020203" pitchFamily="34" charset="0"/>
                        </a:rPr>
                        <m:t>𝑛</m:t>
                      </m:r>
                      <m:r>
                        <a:rPr lang="en-US" sz="2400" b="0" i="1" smtClean="0">
                          <a:latin typeface="Cambria Math" panose="02040503050406030204" pitchFamily="18" charset="0"/>
                          <a:cs typeface="Segoe UI Semibold" panose="020B0702040204020203" pitchFamily="34" charset="0"/>
                        </a:rPr>
                        <m:t>, </m:t>
                      </m:r>
                    </m:oMath>
                  </a14:m>
                  <a:r>
                    <a:rPr lang="en-US" sz="2400" dirty="0">
                      <a:latin typeface="Segoe UI Semibold" panose="020B0702040204020203" pitchFamily="34" charset="0"/>
                      <a:cs typeface="Segoe UI Semibold" panose="020B0702040204020203" pitchFamily="34" charset="0"/>
                    </a:rPr>
                    <a:t>the algorithm runs in time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oMath>
                  </a14:m>
                  <a:r>
                    <a:rPr lang="en-US" sz="2400" dirty="0">
                      <a:latin typeface="Segoe UI Semibold" panose="020B0702040204020203" pitchFamily="34" charset="0"/>
                      <a:cs typeface="Segoe UI Semibold" panose="020B0702040204020203" pitchFamily="34" charset="0"/>
                    </a:rPr>
                    <a:t> for some constant </a:t>
                  </a:r>
                  <a14:m>
                    <m:oMath xmlns:m="http://schemas.openxmlformats.org/officeDocument/2006/math">
                      <m:r>
                        <a:rPr lang="en-US" sz="2400" b="0" i="1" smtClean="0">
                          <a:latin typeface="Cambria Math" panose="02040503050406030204" pitchFamily="18" charset="0"/>
                        </a:rPr>
                        <m:t>𝑐</m:t>
                      </m:r>
                    </m:oMath>
                  </a14:m>
                  <a:r>
                    <a:rPr lang="en-US" sz="2400" dirty="0">
                      <a:latin typeface="Segoe UI Semibold" panose="020B0702040204020203" pitchFamily="34" charset="0"/>
                      <a:cs typeface="Segoe UI Semibold" panose="020B0702040204020203" pitchFamily="34" charset="0"/>
                    </a:rPr>
                    <a:t>.</a:t>
                  </a:r>
                </a:p>
              </p:txBody>
            </p:sp>
          </mc:Choice>
          <mc:Fallback>
            <p:sp>
              <p:nvSpPr>
                <p:cNvPr id="5" name="Rectangle 4">
                  <a:extLst>
                    <a:ext uri="{FF2B5EF4-FFF2-40B4-BE49-F238E27FC236}">
                      <a16:creationId xmlns:a16="http://schemas.microsoft.com/office/drawing/2014/main" id="{AD2C0D30-E346-426D-9224-617D7153CA3C}"/>
                    </a:ext>
                  </a:extLst>
                </p:cNvPr>
                <p:cNvSpPr>
                  <a:spLocks noRot="1" noChangeAspect="1" noMove="1" noResize="1" noEditPoints="1" noAdjustHandles="1" noChangeArrowheads="1" noChangeShapeType="1" noTextEdit="1"/>
                </p:cNvSpPr>
                <p:nvPr/>
              </p:nvSpPr>
              <p:spPr>
                <a:xfrm>
                  <a:off x="677852" y="1580757"/>
                  <a:ext cx="4703420" cy="1516921"/>
                </a:xfrm>
                <a:prstGeom prst="rect">
                  <a:avLst/>
                </a:prstGeom>
                <a:blipFill>
                  <a:blip r:embed="rId3"/>
                  <a:stretch>
                    <a:fillRect/>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05270724-00B7-43EB-816E-A0A7AD7C9802}"/>
                </a:ext>
              </a:extLst>
            </p:cNvPr>
            <p:cNvSpPr/>
            <p:nvPr/>
          </p:nvSpPr>
          <p:spPr>
            <a:xfrm>
              <a:off x="677853" y="1580758"/>
              <a:ext cx="4703419" cy="55143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Segoe UI Historic" panose="020B0502040204020203" pitchFamily="34" charset="0"/>
                  <a:ea typeface="Segoe UI Historic" panose="020B0502040204020203" pitchFamily="34" charset="0"/>
                  <a:cs typeface="Segoe UI Historic" panose="020B0502040204020203" pitchFamily="34" charset="0"/>
                </a:rPr>
                <a:t>Polynomial Time</a:t>
              </a:r>
            </a:p>
          </p:txBody>
        </p:sp>
      </p:grpSp>
    </p:spTree>
    <p:extLst>
      <p:ext uri="{BB962C8B-B14F-4D97-AF65-F5344CB8AC3E}">
        <p14:creationId xmlns:p14="http://schemas.microsoft.com/office/powerpoint/2010/main" val="48160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EBA6-6451-4892-B7D7-F98BCCC7C2DF}"/>
              </a:ext>
            </a:extLst>
          </p:cNvPr>
          <p:cNvSpPr>
            <a:spLocks noGrp="1"/>
          </p:cNvSpPr>
          <p:nvPr>
            <p:ph type="title"/>
          </p:nvPr>
        </p:nvSpPr>
        <p:spPr/>
        <p:txBody>
          <a:bodyPr/>
          <a:lstStyle/>
          <a:p>
            <a:r>
              <a:rPr lang="en-US" dirty="0"/>
              <a:t>Why Polynomial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7458C93-F97E-462C-A81C-105CBB8BAB7A}"/>
                  </a:ext>
                </a:extLst>
              </p:cNvPr>
              <p:cNvSpPr>
                <a:spLocks noGrp="1"/>
              </p:cNvSpPr>
              <p:nvPr>
                <p:ph idx="1"/>
              </p:nvPr>
            </p:nvSpPr>
            <p:spPr/>
            <p:txBody>
              <a:bodyPr/>
              <a:lstStyle/>
              <a:p>
                <a:r>
                  <a:rPr lang="en-US" dirty="0"/>
                  <a:t>Most “in-practice efficient” algorithms are polynomial time, and most polynomial time algorithms </a:t>
                </a:r>
                <a:r>
                  <a:rPr lang="en-US" b="1" dirty="0"/>
                  <a:t>can be made</a:t>
                </a:r>
                <a:r>
                  <a:rPr lang="en-US" dirty="0"/>
                  <a:t> “in-practice efficient.</a:t>
                </a:r>
              </a:p>
              <a:p>
                <a:pPr lvl="1"/>
                <a:r>
                  <a:rPr lang="en-US" dirty="0"/>
                  <a:t>Not all of them! But a good number.</a:t>
                </a:r>
              </a:p>
              <a:p>
                <a:r>
                  <a:rPr lang="en-US" dirty="0"/>
                  <a:t>It’s an easy definition to state and check.</a:t>
                </a:r>
              </a:p>
              <a:p>
                <a:r>
                  <a:rPr lang="en-US" dirty="0"/>
                  <a:t>It’s easy to work with (a polynomial time algorithm, run on the output of a polynomial time algorithm is overall a polynomial time algorithm).</a:t>
                </a:r>
              </a:p>
              <a:p>
                <a:pPr lvl="1"/>
                <a:r>
                  <a:rPr lang="en-US" dirty="0"/>
                  <a:t>e.g. you can find a minimum spanning tree, then sort the edges. The overall running time is polynomial.</a:t>
                </a:r>
              </a:p>
              <a:p>
                <a:pPr lvl="1"/>
                <a:r>
                  <a:rPr lang="en-US" sz="2800" dirty="0"/>
                  <a:t>It lets us focus on the big-issues.</a:t>
                </a:r>
              </a:p>
              <a:p>
                <a:pPr lvl="1"/>
                <a:r>
                  <a:rPr lang="en-US" dirty="0"/>
                  <a:t>Thinking carefully about data structures might get us from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r>
                  <a:rPr lang="en-US" dirty="0"/>
                  <a:t> to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r>
                      <a:rPr lang="en-US" b="0" i="0"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𝑛</m:t>
                        </m:r>
                      </m:e>
                    </m:d>
                  </m:oMath>
                </a14:m>
                <a:r>
                  <a:rPr lang="en-US" dirty="0"/>
                  <a:t> to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but we don’t waste time doing the second one. </a:t>
                </a:r>
              </a:p>
            </p:txBody>
          </p:sp>
        </mc:Choice>
        <mc:Fallback>
          <p:sp>
            <p:nvSpPr>
              <p:cNvPr id="3" name="Content Placeholder 2">
                <a:extLst>
                  <a:ext uri="{FF2B5EF4-FFF2-40B4-BE49-F238E27FC236}">
                    <a16:creationId xmlns:a16="http://schemas.microsoft.com/office/drawing/2014/main" id="{B7458C93-F97E-462C-A81C-105CBB8BAB7A}"/>
                  </a:ext>
                </a:extLst>
              </p:cNvPr>
              <p:cNvSpPr>
                <a:spLocks noGrp="1" noRot="1" noChangeAspect="1" noMove="1" noResize="1" noEditPoints="1" noAdjustHandles="1" noChangeArrowheads="1" noChangeShapeType="1" noTextEdit="1"/>
              </p:cNvSpPr>
              <p:nvPr>
                <p:ph idx="1"/>
              </p:nvPr>
            </p:nvSpPr>
            <p:spPr>
              <a:blipFill>
                <a:blip r:embed="rId2"/>
                <a:stretch>
                  <a:fillRect l="-708" t="-2138" r="-1797" b="-377"/>
                </a:stretch>
              </a:blipFill>
            </p:spPr>
            <p:txBody>
              <a:bodyPr/>
              <a:lstStyle/>
              <a:p>
                <a:r>
                  <a:rPr lang="en-US">
                    <a:noFill/>
                  </a:rPr>
                  <a:t> </a:t>
                </a:r>
              </a:p>
            </p:txBody>
          </p:sp>
        </mc:Fallback>
      </mc:AlternateContent>
    </p:spTree>
    <p:extLst>
      <p:ext uri="{BB962C8B-B14F-4D97-AF65-F5344CB8AC3E}">
        <p14:creationId xmlns:p14="http://schemas.microsoft.com/office/powerpoint/2010/main" val="12692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1C99-77C8-4AB4-BA0B-F16B27124012}"/>
              </a:ext>
            </a:extLst>
          </p:cNvPr>
          <p:cNvSpPr>
            <a:spLocks noGrp="1"/>
          </p:cNvSpPr>
          <p:nvPr>
            <p:ph type="title"/>
          </p:nvPr>
        </p:nvSpPr>
        <p:spPr/>
        <p:txBody>
          <a:bodyPr/>
          <a:lstStyle/>
          <a:p>
            <a:r>
              <a:rPr lang="en-US" dirty="0"/>
              <a:t>Polynomial Time isn’t perfect.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8C2CE9B-B95E-46F8-8E20-0B12C803377A}"/>
                  </a:ext>
                </a:extLst>
              </p:cNvPr>
              <p:cNvSpPr>
                <a:spLocks noGrp="1"/>
              </p:cNvSpPr>
              <p:nvPr>
                <p:ph idx="1"/>
              </p:nvPr>
            </p:nvSpPr>
            <p:spPr/>
            <p:txBody>
              <a:bodyPr>
                <a:normAutofit/>
              </a:bodyPr>
              <a:lstStyle/>
              <a:p>
                <a:r>
                  <a:rPr lang="en-US" dirty="0"/>
                  <a:t>It has all the problems big-O had.</a:t>
                </a:r>
              </a:p>
              <a:p>
                <a:endParaRPr lang="en-US" dirty="0"/>
              </a:p>
              <a:p>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10000</m:t>
                        </m:r>
                      </m:sup>
                    </m:sSup>
                  </m:oMath>
                </a14:m>
                <a:r>
                  <a:rPr lang="en-US" dirty="0"/>
                  <a:t> is polynomial-time.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1.0000000001</m:t>
                        </m:r>
                      </m:e>
                      <m:sup>
                        <m:r>
                          <a:rPr lang="en-US" i="1">
                            <a:latin typeface="Cambria Math" panose="02040503050406030204" pitchFamily="18" charset="0"/>
                          </a:rPr>
                          <m:t>𝑛</m:t>
                        </m:r>
                      </m:sup>
                    </m:sSup>
                  </m:oMath>
                </a14:m>
                <a:r>
                  <a:rPr lang="en-US" dirty="0"/>
                  <a:t> is not. You’d rather run a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time algorithm.</a:t>
                </a:r>
              </a:p>
              <a:p>
                <a:endParaRPr lang="en-US" dirty="0"/>
              </a:p>
              <a:p>
                <a:r>
                  <a:rPr lang="en-US" dirty="0"/>
                  <a:t>Just like big-O, it’s still useful, and we can handle the edge-cases as they arise. </a:t>
                </a:r>
              </a:p>
            </p:txBody>
          </p:sp>
        </mc:Choice>
        <mc:Fallback>
          <p:sp>
            <p:nvSpPr>
              <p:cNvPr id="3" name="Content Placeholder 2">
                <a:extLst>
                  <a:ext uri="{FF2B5EF4-FFF2-40B4-BE49-F238E27FC236}">
                    <a16:creationId xmlns:a16="http://schemas.microsoft.com/office/drawing/2014/main" id="{D8C2CE9B-B95E-46F8-8E20-0B12C803377A}"/>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40903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5C1B-6DE0-41E5-947A-D3109BF3DB99}"/>
              </a:ext>
            </a:extLst>
          </p:cNvPr>
          <p:cNvSpPr>
            <a:spLocks noGrp="1"/>
          </p:cNvSpPr>
          <p:nvPr>
            <p:ph type="title"/>
          </p:nvPr>
        </p:nvSpPr>
        <p:spPr/>
        <p:txBody>
          <a:bodyPr/>
          <a:lstStyle/>
          <a:p>
            <a:r>
              <a:rPr lang="en-US" dirty="0"/>
              <a:t>Tools for running time analysis</a:t>
            </a:r>
          </a:p>
        </p:txBody>
      </p:sp>
      <p:sp>
        <p:nvSpPr>
          <p:cNvPr id="3" name="Content Placeholder 2">
            <a:extLst>
              <a:ext uri="{FF2B5EF4-FFF2-40B4-BE49-F238E27FC236}">
                <a16:creationId xmlns:a16="http://schemas.microsoft.com/office/drawing/2014/main" id="{3FE883A0-17FD-47C7-BFC4-6F6ADB93793C}"/>
              </a:ext>
            </a:extLst>
          </p:cNvPr>
          <p:cNvSpPr>
            <a:spLocks noGrp="1"/>
          </p:cNvSpPr>
          <p:nvPr>
            <p:ph idx="1"/>
          </p:nvPr>
        </p:nvSpPr>
        <p:spPr/>
        <p:txBody>
          <a:bodyPr/>
          <a:lstStyle/>
          <a:p>
            <a:r>
              <a:rPr lang="en-US" dirty="0"/>
              <a:t>Recurrences</a:t>
            </a:r>
          </a:p>
          <a:p>
            <a:pPr lvl="1"/>
            <a:r>
              <a:rPr lang="en-US" dirty="0"/>
              <a:t>Solved with Master Theorem, tree method, or unrolling</a:t>
            </a:r>
          </a:p>
          <a:p>
            <a:r>
              <a:rPr lang="en-US" dirty="0"/>
              <a:t>Facts from 373</a:t>
            </a:r>
          </a:p>
          <a:p>
            <a:pPr lvl="1"/>
            <a:r>
              <a:rPr lang="en-US" dirty="0"/>
              <a:t>Known running times of data structures from that course– just use those as facts.</a:t>
            </a:r>
          </a:p>
          <a:p>
            <a:r>
              <a:rPr lang="en-US" dirty="0"/>
              <a:t>Style of analysis you did in 373</a:t>
            </a:r>
          </a:p>
          <a:p>
            <a:pPr lvl="1"/>
            <a:r>
              <a:rPr lang="en-US" dirty="0"/>
              <a:t>How many iterations do loops need, and what’s the running time of each?</a:t>
            </a:r>
          </a:p>
          <a:p>
            <a:pPr lvl="1"/>
            <a:r>
              <a:rPr lang="en-US" dirty="0"/>
              <a:t>Occasionally, summations to answer those questions. </a:t>
            </a:r>
          </a:p>
        </p:txBody>
      </p:sp>
    </p:spTree>
    <p:extLst>
      <p:ext uri="{BB962C8B-B14F-4D97-AF65-F5344CB8AC3E}">
        <p14:creationId xmlns:p14="http://schemas.microsoft.com/office/powerpoint/2010/main" val="670203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3418</TotalTime>
  <Words>3308</Words>
  <Application>Microsoft Office PowerPoint</Application>
  <PresentationFormat>Widescreen</PresentationFormat>
  <Paragraphs>514</Paragraphs>
  <Slides>38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Running Times, BFS</vt:lpstr>
      <vt:lpstr>Running Times</vt:lpstr>
      <vt:lpstr>f(n) is O(n)</vt:lpstr>
      <vt:lpstr>What don’t we care about?</vt:lpstr>
      <vt:lpstr>Big-O isn’t perfect!</vt:lpstr>
      <vt:lpstr>Polynomial vs. Exponential</vt:lpstr>
      <vt:lpstr>Why Polynomial Time?</vt:lpstr>
      <vt:lpstr>Polynomial Time isn’t perfect.</vt:lpstr>
      <vt:lpstr>Tools for running time analysis</vt:lpstr>
      <vt:lpstr>Be Careful with hash tables</vt:lpstr>
      <vt:lpstr>Graphs</vt:lpstr>
      <vt:lpstr>Graphs</vt:lpstr>
      <vt:lpstr>Graph Terms</vt:lpstr>
      <vt:lpstr>Making Graphs</vt:lpstr>
      <vt:lpstr>Adjacency Matrix</vt:lpstr>
      <vt:lpstr>Adjacency List</vt:lpstr>
      <vt:lpstr>Tradeoffs</vt:lpstr>
      <vt:lpstr>Traversals</vt:lpstr>
      <vt:lpstr>Breadth First Search</vt:lpstr>
      <vt:lpstr>Breadth First Search</vt:lpstr>
      <vt:lpstr>Running Time</vt:lpstr>
      <vt:lpstr>Old Breadth-First Search Application</vt:lpstr>
      <vt:lpstr>Unweighted Graphs</vt:lpstr>
      <vt:lpstr>A new application</vt:lpstr>
      <vt:lpstr>A new application</vt:lpstr>
      <vt:lpstr>Lemma 1</vt:lpstr>
      <vt:lpstr>BFS with Layers</vt:lpstr>
      <vt:lpstr>Unweighted Graphs</vt:lpstr>
      <vt:lpstr>BFS With Layers</vt:lpstr>
      <vt:lpstr>Layers</vt:lpstr>
      <vt:lpstr>Testing Bipartiteness</vt:lpstr>
      <vt:lpstr>Lemma 2</vt:lpstr>
      <vt:lpstr>Lemma 3</vt:lpstr>
      <vt:lpstr>The big result</vt:lpstr>
      <vt:lpstr>The Big Result</vt:lpstr>
      <vt:lpstr>Wrapping it up</vt:lpstr>
      <vt:lpstr>Testing Bipartiteness</vt:lpstr>
      <vt:lpstr>Proving Algorithm Correct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Times, BFS</dc:title>
  <dc:creator>rtweber2</dc:creator>
  <cp:lastModifiedBy>rtweber2</cp:lastModifiedBy>
  <cp:revision>36</cp:revision>
  <dcterms:created xsi:type="dcterms:W3CDTF">2021-01-08T20:51:35Z</dcterms:created>
  <dcterms:modified xsi:type="dcterms:W3CDTF">2021-01-11T05:50:02Z</dcterms:modified>
</cp:coreProperties>
</file>