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483" r:id="rId3"/>
    <p:sldId id="257" r:id="rId4"/>
    <p:sldId id="456" r:id="rId5"/>
    <p:sldId id="458" r:id="rId6"/>
    <p:sldId id="459" r:id="rId7"/>
    <p:sldId id="467" r:id="rId8"/>
    <p:sldId id="460" r:id="rId9"/>
    <p:sldId id="461" r:id="rId10"/>
    <p:sldId id="468" r:id="rId11"/>
    <p:sldId id="258" r:id="rId12"/>
    <p:sldId id="259" r:id="rId13"/>
    <p:sldId id="277" r:id="rId14"/>
    <p:sldId id="278" r:id="rId15"/>
    <p:sldId id="276" r:id="rId16"/>
    <p:sldId id="261" r:id="rId17"/>
    <p:sldId id="267" r:id="rId18"/>
    <p:sldId id="270" r:id="rId19"/>
    <p:sldId id="260" r:id="rId20"/>
    <p:sldId id="268" r:id="rId21"/>
    <p:sldId id="474" r:id="rId22"/>
    <p:sldId id="475" r:id="rId23"/>
    <p:sldId id="482" r:id="rId24"/>
    <p:sldId id="471" r:id="rId25"/>
    <p:sldId id="284" r:id="rId26"/>
    <p:sldId id="285" r:id="rId27"/>
    <p:sldId id="476" r:id="rId28"/>
    <p:sldId id="477" r:id="rId29"/>
    <p:sldId id="478" r:id="rId30"/>
    <p:sldId id="479" r:id="rId31"/>
    <p:sldId id="480" r:id="rId32"/>
    <p:sldId id="481" r:id="rId33"/>
    <p:sldId id="48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5061" autoAdjust="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outlineViewPr>
    <p:cViewPr>
      <p:scale>
        <a:sx n="33" d="100"/>
        <a:sy n="33" d="100"/>
      </p:scale>
      <p:origin x="0" y="-2323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AC0A2-4673-4C6E-87E2-A29CD023923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4E7FB-F690-49B1-9692-D3F2507F1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68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Gusfield</a:t>
            </a:r>
            <a:r>
              <a:rPr lang="en-US" dirty="0"/>
              <a:t>: https://epubs.siam.org/doi/10.1137/0216010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4E7FB-F690-49B1-9692-D3F2507F17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6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of those, &lt; ½ changed by more than one slot. It was about 20 doctors per year in the mid 90s</a:t>
            </a:r>
            <a:br>
              <a:rPr lang="en-US" dirty="0"/>
            </a:br>
            <a:r>
              <a:rPr lang="en-US" dirty="0"/>
              <a:t>https://web.stanford.edu/~alroth/papers/rothperansonaer.PDF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4E7FB-F690-49B1-9692-D3F2507F17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FF7905E-394C-4A7B-82E1-F5022E298581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0B24-EAC5-4110-8316-3ECCF4BA7F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905E-394C-4A7B-82E1-F5022E298581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0B24-EAC5-4110-8316-3ECCF4BA7F8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4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905E-394C-4A7B-82E1-F5022E298581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0B24-EAC5-4110-8316-3ECCF4BA7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59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79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905E-394C-4A7B-82E1-F5022E298581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0B24-EAC5-4110-8316-3ECCF4BA7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4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905E-394C-4A7B-82E1-F5022E298581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0B24-EAC5-4110-8316-3ECCF4BA7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93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905E-394C-4A7B-82E1-F5022E298581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0B24-EAC5-4110-8316-3ECCF4BA7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759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905E-394C-4A7B-82E1-F5022E298581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0B24-EAC5-4110-8316-3ECCF4BA7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9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905E-394C-4A7B-82E1-F5022E298581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0B24-EAC5-4110-8316-3ECCF4BA7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9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905E-394C-4A7B-82E1-F5022E298581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0B24-EAC5-4110-8316-3ECCF4BA7F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0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905E-394C-4A7B-82E1-F5022E298581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0B24-EAC5-4110-8316-3ECCF4BA7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1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905E-394C-4A7B-82E1-F5022E298581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0B24-EAC5-4110-8316-3ECCF4BA7F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2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FF7905E-394C-4A7B-82E1-F5022E298581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A4F0B24-EAC5-4110-8316-3ECCF4BA7F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37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4.png"/><Relationship Id="rId3" Type="http://schemas.openxmlformats.org/officeDocument/2006/relationships/image" Target="../media/image410.png"/><Relationship Id="rId7" Type="http://schemas.openxmlformats.org/officeDocument/2006/relationships/image" Target="../media/image81.png"/><Relationship Id="rId12" Type="http://schemas.openxmlformats.org/officeDocument/2006/relationships/image" Target="../media/image1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120.png"/><Relationship Id="rId5" Type="http://schemas.openxmlformats.org/officeDocument/2006/relationships/image" Target="../media/image60.png"/><Relationship Id="rId10" Type="http://schemas.openxmlformats.org/officeDocument/2006/relationships/image" Target="../media/image110.png"/><Relationship Id="rId4" Type="http://schemas.openxmlformats.org/officeDocument/2006/relationships/image" Target="../media/image51.png"/><Relationship Id="rId9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22.png"/><Relationship Id="rId3" Type="http://schemas.openxmlformats.org/officeDocument/2006/relationships/image" Target="../media/image18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50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7.png"/><Relationship Id="rId7" Type="http://schemas.openxmlformats.org/officeDocument/2006/relationships/image" Target="../media/image12.png"/><Relationship Id="rId12" Type="http://schemas.openxmlformats.org/officeDocument/2006/relationships/image" Target="../media/image87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6.png"/><Relationship Id="rId5" Type="http://schemas.openxmlformats.org/officeDocument/2006/relationships/image" Target="../media/image79.png"/><Relationship Id="rId10" Type="http://schemas.openxmlformats.org/officeDocument/2006/relationships/image" Target="../media/image85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1B2A-3CC4-48F4-B874-2ED57B892C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Stable Matchings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7E555-7BBE-4262-BD19-B0383365D4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Winter 2021</a:t>
            </a:r>
          </a:p>
          <a:p>
            <a:r>
              <a:rPr lang="en-US" dirty="0"/>
              <a:t>Lecture 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822790F-1501-497D-BC18-06AD2B493B82}"/>
              </a:ext>
            </a:extLst>
          </p:cNvPr>
          <p:cNvSpPr/>
          <p:nvPr/>
        </p:nvSpPr>
        <p:spPr>
          <a:xfrm>
            <a:off x="1490334" y="56839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D1B7CE-C1EE-4F43-8D61-54F1B8424933}"/>
              </a:ext>
            </a:extLst>
          </p:cNvPr>
          <p:cNvSpPr/>
          <p:nvPr/>
        </p:nvSpPr>
        <p:spPr>
          <a:xfrm>
            <a:off x="1490334" y="1602776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04BF8D-4B3F-4A1C-9E4E-704318D6200A}"/>
              </a:ext>
            </a:extLst>
          </p:cNvPr>
          <p:cNvSpPr/>
          <p:nvPr/>
        </p:nvSpPr>
        <p:spPr>
          <a:xfrm>
            <a:off x="2907677" y="56839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86FECF-7EAF-4917-8A95-D267EAB181F1}"/>
              </a:ext>
            </a:extLst>
          </p:cNvPr>
          <p:cNvSpPr/>
          <p:nvPr/>
        </p:nvSpPr>
        <p:spPr>
          <a:xfrm>
            <a:off x="2907677" y="1600297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D87C0C-E264-4EE5-89D2-506E0C9BD1B1}"/>
                  </a:ext>
                </a:extLst>
              </p:cNvPr>
              <p:cNvSpPr txBox="1"/>
              <p:nvPr/>
            </p:nvSpPr>
            <p:spPr>
              <a:xfrm>
                <a:off x="2878498" y="555484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D87C0C-E264-4EE5-89D2-506E0C9BD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498" y="555484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0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5412E8-9AA2-492C-BD60-CBCEE4AE583D}"/>
                  </a:ext>
                </a:extLst>
              </p:cNvPr>
              <p:cNvSpPr txBox="1"/>
              <p:nvPr/>
            </p:nvSpPr>
            <p:spPr>
              <a:xfrm>
                <a:off x="1439751" y="52902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5412E8-9AA2-492C-BD60-CBCEE4AE5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751" y="529027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0002E4-66A6-4A7D-A430-6B9724466858}"/>
                  </a:ext>
                </a:extLst>
              </p:cNvPr>
              <p:cNvSpPr txBox="1"/>
              <p:nvPr/>
            </p:nvSpPr>
            <p:spPr>
              <a:xfrm>
                <a:off x="1439750" y="156310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0002E4-66A6-4A7D-A430-6B9724466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750" y="1563107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5A5CE9-7FC1-4B29-AEC6-702EB11AEB8D}"/>
                  </a:ext>
                </a:extLst>
              </p:cNvPr>
              <p:cNvSpPr txBox="1"/>
              <p:nvPr/>
            </p:nvSpPr>
            <p:spPr>
              <a:xfrm>
                <a:off x="2849318" y="156310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5A5CE9-7FC1-4B29-AEC6-702EB11AE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318" y="1563107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 l="-4000" r="-133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2ED2B9-8E63-4747-9E89-FE684B4299AF}"/>
                  </a:ext>
                </a:extLst>
              </p:cNvPr>
              <p:cNvSpPr txBox="1"/>
              <p:nvPr/>
            </p:nvSpPr>
            <p:spPr>
              <a:xfrm>
                <a:off x="457200" y="585999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2ED2B9-8E63-4747-9E89-FE684B429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85999"/>
                <a:ext cx="950414" cy="461665"/>
              </a:xfrm>
              <a:prstGeom prst="rect">
                <a:avLst/>
              </a:prstGeom>
              <a:blipFill>
                <a:blip r:embed="rId7"/>
                <a:stretch>
                  <a:fillRect l="-192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5D3575-DFDE-4D5E-9D2B-E1F8F943547D}"/>
                  </a:ext>
                </a:extLst>
              </p:cNvPr>
              <p:cNvSpPr txBox="1"/>
              <p:nvPr/>
            </p:nvSpPr>
            <p:spPr>
              <a:xfrm>
                <a:off x="3209968" y="562323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5D3575-DFDE-4D5E-9D2B-E1F8F943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968" y="562323"/>
                <a:ext cx="1364886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362E0C-E053-4E71-B1FE-F972131941D2}"/>
                  </a:ext>
                </a:extLst>
              </p:cNvPr>
              <p:cNvSpPr txBox="1"/>
              <p:nvPr/>
            </p:nvSpPr>
            <p:spPr>
              <a:xfrm>
                <a:off x="457200" y="1598915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362E0C-E053-4E71-B1FE-F97213194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98915"/>
                <a:ext cx="950414" cy="461665"/>
              </a:xfrm>
              <a:prstGeom prst="rect">
                <a:avLst/>
              </a:prstGeom>
              <a:blipFill>
                <a:blip r:embed="rId9"/>
                <a:stretch>
                  <a:fillRect l="-192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B328F5-A878-4860-9C08-CFDC66647031}"/>
                  </a:ext>
                </a:extLst>
              </p:cNvPr>
              <p:cNvSpPr txBox="1"/>
              <p:nvPr/>
            </p:nvSpPr>
            <p:spPr>
              <a:xfrm>
                <a:off x="3209968" y="1563107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B328F5-A878-4860-9C08-CFDC66647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968" y="1563107"/>
                <a:ext cx="1364886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id="{F3C2CBE7-D660-46F4-9508-C3F05280FB31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4877145" y="362778"/>
                <a:ext cx="7076156" cy="2862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000" dirty="0"/>
                  <a:t>Initially all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000" dirty="0"/>
                  <a:t> are free</a:t>
                </a:r>
              </a:p>
              <a:p>
                <a:pPr eaLnBrk="1" hangingPunct="1"/>
                <a:r>
                  <a:rPr lang="en-US" altLang="en-US" sz="2000" dirty="0"/>
                  <a:t>While there is a free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en-US" sz="2000" dirty="0"/>
              </a:p>
              <a:p>
                <a:pPr eaLnBrk="1" hangingPunct="1"/>
                <a:r>
                  <a:rPr lang="en-US" altLang="en-US" sz="2000" dirty="0"/>
                  <a:t>	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000" dirty="0"/>
                  <a:t> be highest on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000" dirty="0"/>
                  <a:t>’s list that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000" dirty="0"/>
                  <a:t> has not proposed to</a:t>
                </a:r>
              </a:p>
              <a:p>
                <a:pPr eaLnBrk="1" hangingPunct="1"/>
                <a:r>
                  <a:rPr lang="en-US" altLang="en-US" sz="2000" dirty="0"/>
                  <a:t>	if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000" dirty="0"/>
                  <a:t> is free, then match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/>
              </a:p>
              <a:p>
                <a:pPr eaLnBrk="1" hangingPunct="1"/>
                <a:r>
                  <a:rPr lang="en-US" altLang="en-US" sz="2000" dirty="0"/>
                  <a:t>	else //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000" dirty="0"/>
                  <a:t> is not free</a:t>
                </a:r>
              </a:p>
              <a:p>
                <a:pPr eaLnBrk="1" hangingPunct="1"/>
                <a:r>
                  <a:rPr lang="en-US" altLang="en-US" sz="2000" dirty="0"/>
                  <a:t>         suppose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′, 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are matched</a:t>
                </a:r>
              </a:p>
              <a:p>
                <a:pPr eaLnBrk="1" hangingPunct="1"/>
                <a:r>
                  <a:rPr lang="en-US" altLang="en-US" sz="2000" dirty="0"/>
                  <a:t>		if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sz="2000" dirty="0"/>
                  <a:t> prefers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en-US" sz="200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2000" baseline="-25000" dirty="0"/>
              </a:p>
              <a:p>
                <a:pPr eaLnBrk="1" hangingPunct="1"/>
                <a:r>
                  <a:rPr lang="en-US" altLang="en-US" sz="2000" dirty="0"/>
                  <a:t>			</a:t>
                </a:r>
                <a:r>
                  <a:rPr lang="en-US" altLang="en-US" sz="2000" dirty="0" err="1"/>
                  <a:t>unmatch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’, 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/>
              </a:p>
              <a:p>
                <a:pPr eaLnBrk="1" hangingPunct="1"/>
                <a:r>
                  <a:rPr lang="en-US" altLang="en-US" sz="2000" dirty="0"/>
                  <a:t>			match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/>
              </a:p>
            </p:txBody>
          </p:sp>
        </mc:Choice>
        <mc:Fallback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id="{F3C2CBE7-D660-46F4-9508-C3F05280F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4877145" y="362778"/>
                <a:ext cx="7076156" cy="2862322"/>
              </a:xfrm>
              <a:prstGeom prst="rect">
                <a:avLst/>
              </a:prstGeom>
              <a:blipFill>
                <a:blip r:embed="rId11"/>
                <a:stretch>
                  <a:fillRect l="-861" t="-1066" r="-172" b="-31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057255E-156A-4F98-BA4C-AAA9D6886291}"/>
              </a:ext>
            </a:extLst>
          </p:cNvPr>
          <p:cNvSpPr txBox="1"/>
          <p:nvPr/>
        </p:nvSpPr>
        <p:spPr>
          <a:xfrm>
            <a:off x="457200" y="2423711"/>
            <a:ext cx="50071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happens if you run Gale Shapley on the example above. Does it matter which of the “free riders” goes first?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happens if the horses propose to the riders?</a:t>
            </a:r>
          </a:p>
        </p:txBody>
      </p:sp>
    </p:spTree>
    <p:extLst>
      <p:ext uri="{BB962C8B-B14F-4D97-AF65-F5344CB8AC3E}">
        <p14:creationId xmlns:p14="http://schemas.microsoft.com/office/powerpoint/2010/main" val="306711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82AA38-9586-46CE-9DE0-990C0E64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Concerns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32BAFD-D086-45CB-8D35-6890C2082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7BB35-8F27-4D48-9501-0B1A69D7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Stable Matchings?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BDE86-5E7C-4752-A2CB-A27DD0E8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seen there is always at least one stable matching.</a:t>
            </a:r>
          </a:p>
          <a:p>
            <a:r>
              <a:rPr lang="en-US" dirty="0"/>
              <a:t>We’ve seen sometimes there are at least two stable matchings.</a:t>
            </a:r>
          </a:p>
          <a:p>
            <a:endParaRPr lang="en-US" dirty="0"/>
          </a:p>
          <a:p>
            <a:r>
              <a:rPr lang="en-US" dirty="0"/>
              <a:t>Can there be only one?</a:t>
            </a:r>
          </a:p>
          <a:p>
            <a:r>
              <a:rPr lang="en-US" dirty="0"/>
              <a:t>Can there be more than two (i.e. can there be stable matchings not found by Gale-Shapley?)</a:t>
            </a:r>
          </a:p>
          <a:p>
            <a:endParaRPr lang="en-US" dirty="0"/>
          </a:p>
          <a:p>
            <a:r>
              <a:rPr lang="en-US" dirty="0"/>
              <a:t>Why do we care? GS advantages one side or the other. If other matchings are available, maybe those are “more balanced”</a:t>
            </a:r>
          </a:p>
        </p:txBody>
      </p:sp>
    </p:spTree>
    <p:extLst>
      <p:ext uri="{BB962C8B-B14F-4D97-AF65-F5344CB8AC3E}">
        <p14:creationId xmlns:p14="http://schemas.microsoft.com/office/powerpoint/2010/main" val="4099042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E761-F80E-4BA4-AE19-27F7A706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More than two?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6CECC6-1107-4493-B3B2-91602E941124}"/>
              </a:ext>
            </a:extLst>
          </p:cNvPr>
          <p:cNvSpPr/>
          <p:nvPr/>
        </p:nvSpPr>
        <p:spPr>
          <a:xfrm>
            <a:off x="3773528" y="1972189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5E949C-0ED4-4CBA-B596-4E78CAD2066C}"/>
              </a:ext>
            </a:extLst>
          </p:cNvPr>
          <p:cNvSpPr/>
          <p:nvPr/>
        </p:nvSpPr>
        <p:spPr>
          <a:xfrm>
            <a:off x="3773528" y="3469189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A99D08-3918-468E-89C6-0BEEDC3D74FD}"/>
              </a:ext>
            </a:extLst>
          </p:cNvPr>
          <p:cNvSpPr/>
          <p:nvPr/>
        </p:nvSpPr>
        <p:spPr>
          <a:xfrm>
            <a:off x="7647647" y="1972189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0070C9-F103-4E73-8DF1-2CE11DD27590}"/>
              </a:ext>
            </a:extLst>
          </p:cNvPr>
          <p:cNvSpPr/>
          <p:nvPr/>
        </p:nvSpPr>
        <p:spPr>
          <a:xfrm>
            <a:off x="7647647" y="3466710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88B0FF-5D8F-4BF8-ABA2-8E888625F058}"/>
                  </a:ext>
                </a:extLst>
              </p:cNvPr>
              <p:cNvSpPr txBox="1"/>
              <p:nvPr/>
            </p:nvSpPr>
            <p:spPr>
              <a:xfrm>
                <a:off x="7633942" y="192622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88B0FF-5D8F-4BF8-ABA2-8E888625F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42" y="1926222"/>
                <a:ext cx="454013" cy="461665"/>
              </a:xfrm>
              <a:prstGeom prst="rect">
                <a:avLst/>
              </a:prstGeom>
              <a:blipFill>
                <a:blip r:embed="rId2"/>
                <a:stretch>
                  <a:fillRect l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489FD7-0D77-4605-BA37-EED7D5C358BE}"/>
                  </a:ext>
                </a:extLst>
              </p:cNvPr>
              <p:cNvSpPr txBox="1"/>
              <p:nvPr/>
            </p:nvSpPr>
            <p:spPr>
              <a:xfrm>
                <a:off x="3713924" y="190298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489FD7-0D77-4605-BA37-EED7D5C35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924" y="1902987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1955CA-31B6-4540-A422-7CA63991A217}"/>
                  </a:ext>
                </a:extLst>
              </p:cNvPr>
              <p:cNvSpPr txBox="1"/>
              <p:nvPr/>
            </p:nvSpPr>
            <p:spPr>
              <a:xfrm>
                <a:off x="3714474" y="341172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1955CA-31B6-4540-A422-7CA63991A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474" y="3411721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B9C788-0E23-477A-9BF0-421F62820540}"/>
                  </a:ext>
                </a:extLst>
              </p:cNvPr>
              <p:cNvSpPr txBox="1"/>
              <p:nvPr/>
            </p:nvSpPr>
            <p:spPr>
              <a:xfrm>
                <a:off x="7618466" y="342529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B9C788-0E23-477A-9BF0-421F62820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466" y="3425295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405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C20EBB-7A46-4D27-ADDE-BE9EBE1D4264}"/>
                  </a:ext>
                </a:extLst>
              </p:cNvPr>
              <p:cNvSpPr txBox="1"/>
              <p:nvPr/>
            </p:nvSpPr>
            <p:spPr>
              <a:xfrm>
                <a:off x="2217547" y="1959655"/>
                <a:ext cx="950414" cy="47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C20EBB-7A46-4D27-ADDE-BE9EBE1D4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547" y="1959655"/>
                <a:ext cx="950414" cy="477888"/>
              </a:xfrm>
              <a:prstGeom prst="rect">
                <a:avLst/>
              </a:prstGeom>
              <a:blipFill>
                <a:blip r:embed="rId6"/>
                <a:stretch>
                  <a:fillRect l="-1923" r="-4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B6CB37-269A-4DCA-BE52-07B7FEC4E320}"/>
                  </a:ext>
                </a:extLst>
              </p:cNvPr>
              <p:cNvSpPr txBox="1"/>
              <p:nvPr/>
            </p:nvSpPr>
            <p:spPr>
              <a:xfrm>
                <a:off x="8130839" y="1956373"/>
                <a:ext cx="1690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B6CB37-269A-4DCA-BE52-07B7FEC4E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839" y="1956373"/>
                <a:ext cx="169079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DDF443-DAEC-4FE2-9E99-3468F39798BE}"/>
                  </a:ext>
                </a:extLst>
              </p:cNvPr>
              <p:cNvSpPr txBox="1"/>
              <p:nvPr/>
            </p:nvSpPr>
            <p:spPr>
              <a:xfrm>
                <a:off x="2219189" y="3444355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DDF443-DAEC-4FE2-9E99-3468F397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189" y="3444355"/>
                <a:ext cx="950414" cy="461665"/>
              </a:xfrm>
              <a:prstGeom prst="rect">
                <a:avLst/>
              </a:prstGeom>
              <a:blipFill>
                <a:blip r:embed="rId8"/>
                <a:stretch>
                  <a:fillRect l="-1923" r="-44231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2F4555-67A9-402B-B35D-F50EE7966B1F}"/>
                  </a:ext>
                </a:extLst>
              </p:cNvPr>
              <p:cNvSpPr txBox="1"/>
              <p:nvPr/>
            </p:nvSpPr>
            <p:spPr>
              <a:xfrm>
                <a:off x="8160019" y="3459409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2F4555-67A9-402B-B35D-F50EE7966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019" y="3459409"/>
                <a:ext cx="1364886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26E8B9B2-806F-408B-B50A-44A901BC67EF}"/>
              </a:ext>
            </a:extLst>
          </p:cNvPr>
          <p:cNvSpPr/>
          <p:nvPr/>
        </p:nvSpPr>
        <p:spPr>
          <a:xfrm>
            <a:off x="3773528" y="523664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97CEE0-2126-4834-A5F8-AEB93ABC455A}"/>
              </a:ext>
            </a:extLst>
          </p:cNvPr>
          <p:cNvSpPr/>
          <p:nvPr/>
        </p:nvSpPr>
        <p:spPr>
          <a:xfrm>
            <a:off x="7647647" y="523664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5A8A4A-553E-40F1-82C5-65154AA06AE3}"/>
                  </a:ext>
                </a:extLst>
              </p:cNvPr>
              <p:cNvSpPr txBox="1"/>
              <p:nvPr/>
            </p:nvSpPr>
            <p:spPr>
              <a:xfrm>
                <a:off x="7633942" y="518428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5A8A4A-553E-40F1-82C5-65154AA06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42" y="5184282"/>
                <a:ext cx="454013" cy="461665"/>
              </a:xfrm>
              <a:prstGeom prst="rect">
                <a:avLst/>
              </a:prstGeom>
              <a:blipFill>
                <a:blip r:embed="rId10"/>
                <a:stretch>
                  <a:fillRect l="-4000" r="-133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E4B3E3-156A-431E-8DD8-7A35266241CD}"/>
                  </a:ext>
                </a:extLst>
              </p:cNvPr>
              <p:cNvSpPr txBox="1"/>
              <p:nvPr/>
            </p:nvSpPr>
            <p:spPr>
              <a:xfrm>
                <a:off x="3714474" y="519952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E4B3E3-156A-431E-8DD8-7A3526624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474" y="5199521"/>
                <a:ext cx="45401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2E72EF-4478-409D-A129-4E24D264EC4F}"/>
                  </a:ext>
                </a:extLst>
              </p:cNvPr>
              <p:cNvSpPr txBox="1"/>
              <p:nvPr/>
            </p:nvSpPr>
            <p:spPr>
              <a:xfrm>
                <a:off x="2262560" y="5197277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2E72EF-4478-409D-A129-4E24D264E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560" y="5197277"/>
                <a:ext cx="950414" cy="461665"/>
              </a:xfrm>
              <a:prstGeom prst="rect">
                <a:avLst/>
              </a:prstGeom>
              <a:blipFill>
                <a:blip r:embed="rId12"/>
                <a:stretch>
                  <a:fillRect l="-1923" r="-4423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1F9B55-EFB3-4C1F-A561-CE1497BB151B}"/>
                  </a:ext>
                </a:extLst>
              </p:cNvPr>
              <p:cNvSpPr txBox="1"/>
              <p:nvPr/>
            </p:nvSpPr>
            <p:spPr>
              <a:xfrm>
                <a:off x="8178800" y="5223734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1F9B55-EFB3-4C1F-A561-CE1497BB1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800" y="5223734"/>
                <a:ext cx="136488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AB0EAA5-94C0-4B0D-974E-39D9C4050149}"/>
              </a:ext>
            </a:extLst>
          </p:cNvPr>
          <p:cNvCxnSpPr/>
          <p:nvPr/>
        </p:nvCxnSpPr>
        <p:spPr>
          <a:xfrm>
            <a:off x="4224575" y="2198599"/>
            <a:ext cx="3420107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0D671E-7563-4861-9CB0-0C69449778F7}"/>
              </a:ext>
            </a:extLst>
          </p:cNvPr>
          <p:cNvCxnSpPr/>
          <p:nvPr/>
        </p:nvCxnSpPr>
        <p:spPr>
          <a:xfrm>
            <a:off x="4235316" y="3702763"/>
            <a:ext cx="3420107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3A2B80-0C77-41F3-864F-F4C561B32CAB}"/>
              </a:ext>
            </a:extLst>
          </p:cNvPr>
          <p:cNvCxnSpPr/>
          <p:nvPr/>
        </p:nvCxnSpPr>
        <p:spPr>
          <a:xfrm>
            <a:off x="4227540" y="5470289"/>
            <a:ext cx="3420107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5E380D9-6933-4579-BBD2-3D5F37510D40}"/>
              </a:ext>
            </a:extLst>
          </p:cNvPr>
          <p:cNvCxnSpPr>
            <a:cxnSpLocks/>
            <a:stCxn id="4" idx="6"/>
            <a:endCxn id="11" idx="1"/>
          </p:cNvCxnSpPr>
          <p:nvPr/>
        </p:nvCxnSpPr>
        <p:spPr>
          <a:xfrm>
            <a:off x="4227540" y="2202330"/>
            <a:ext cx="3390926" cy="1453798"/>
          </a:xfrm>
          <a:prstGeom prst="line">
            <a:avLst/>
          </a:prstGeom>
          <a:ln w="381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4058D40-762F-4008-B024-845FA7C2C6E8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 flipV="1">
            <a:off x="4235316" y="2157055"/>
            <a:ext cx="3398626" cy="1546217"/>
          </a:xfrm>
          <a:prstGeom prst="line">
            <a:avLst/>
          </a:prstGeom>
          <a:ln w="381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699541B-6FBE-4613-8303-C339E8CB8EA0}"/>
              </a:ext>
            </a:extLst>
          </p:cNvPr>
          <p:cNvCxnSpPr>
            <a:cxnSpLocks/>
            <a:stCxn id="16" idx="6"/>
            <a:endCxn id="18" idx="1"/>
          </p:cNvCxnSpPr>
          <p:nvPr/>
        </p:nvCxnSpPr>
        <p:spPr>
          <a:xfrm flipV="1">
            <a:off x="4227540" y="5415115"/>
            <a:ext cx="3406402" cy="51674"/>
          </a:xfrm>
          <a:prstGeom prst="line">
            <a:avLst/>
          </a:prstGeom>
          <a:ln w="381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63AB0F4-6180-4DC5-B764-3CE9918D06D7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4235316" y="2198599"/>
            <a:ext cx="3398626" cy="3216516"/>
          </a:xfrm>
          <a:prstGeom prst="line">
            <a:avLst/>
          </a:prstGeom>
          <a:ln w="381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F9E5B2A-7D3E-4A85-BBEE-43F4B6D0AA51}"/>
              </a:ext>
            </a:extLst>
          </p:cNvPr>
          <p:cNvCxnSpPr>
            <a:cxnSpLocks/>
            <a:stCxn id="11" idx="1"/>
            <a:endCxn id="16" idx="6"/>
          </p:cNvCxnSpPr>
          <p:nvPr/>
        </p:nvCxnSpPr>
        <p:spPr>
          <a:xfrm flipH="1">
            <a:off x="4227540" y="3656128"/>
            <a:ext cx="3390926" cy="1810661"/>
          </a:xfrm>
          <a:prstGeom prst="line">
            <a:avLst/>
          </a:prstGeom>
          <a:ln w="381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246A2A7-D934-4596-AD2C-F2BCD7A1C256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286594" y="2157055"/>
            <a:ext cx="3347348" cy="1567510"/>
          </a:xfrm>
          <a:prstGeom prst="line">
            <a:avLst/>
          </a:prstGeom>
          <a:ln w="381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70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F3E165-FCCF-4E50-A662-1B45A44C744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increases?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F3E165-FCCF-4E50-A662-1B45A44C7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3A16FA-6A9E-46FD-A265-FF51FAE8A9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Ok, ok, is 3 the maximum? </a:t>
                </a:r>
              </a:p>
              <a:p>
                <a:r>
                  <a:rPr lang="en-US" dirty="0"/>
                  <a:t>What we really care about is:</a:t>
                </a:r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increases, can the number of stable matchings grow quickly enough that it’s not possible to examine them all?</a:t>
                </a:r>
              </a:p>
              <a:p>
                <a:endParaRPr lang="en-US" dirty="0"/>
              </a:p>
              <a:p>
                <a:r>
                  <a:rPr lang="en-US" dirty="0"/>
                  <a:t>How do we justify that. I can’t just give you one instance…</a:t>
                </a:r>
              </a:p>
              <a:p>
                <a:r>
                  <a:rPr lang="en-US" dirty="0"/>
                  <a:t>I need to give you a </a:t>
                </a:r>
                <a:r>
                  <a:rPr lang="en-US" b="1" dirty="0"/>
                  <a:t>family </a:t>
                </a:r>
                <a:r>
                  <a:rPr lang="en-US" dirty="0"/>
                  <a:t>of instances. </a:t>
                </a:r>
              </a:p>
              <a:p>
                <a:r>
                  <a:rPr lang="en-US" b="1" dirty="0"/>
                  <a:t>Instructions</a:t>
                </a:r>
                <a:r>
                  <a:rPr lang="en-US" dirty="0"/>
                  <a:t> so that you can build an instance for larger and larger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3A16FA-6A9E-46FD-A265-FF51FAE8A9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421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301DF8-0579-4CC1-A04F-BA72AD59815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increases?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301DF8-0579-4CC1-A04F-BA72AD5981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6561E1-B88D-4E5F-9F15-97DA994F2A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Generalize the idea from the last slide.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has list: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their list start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its list start: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has its list start: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6561E1-B88D-4E5F-9F15-97DA994F2A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895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56E761-F80E-4BA4-AE19-27F7A70602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/>
              <a:lstStyle/>
              <a:p>
                <a:r>
                  <a:rPr lang="en-US" dirty="0"/>
                  <a:t>What about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increases?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56E761-F80E-4BA4-AE19-27F7A70602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46CECC6-1107-4493-B3B2-91602E941124}"/>
              </a:ext>
            </a:extLst>
          </p:cNvPr>
          <p:cNvSpPr/>
          <p:nvPr/>
        </p:nvSpPr>
        <p:spPr>
          <a:xfrm>
            <a:off x="2171377" y="1198473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5E949C-0ED4-4CBA-B596-4E78CAD2066C}"/>
              </a:ext>
            </a:extLst>
          </p:cNvPr>
          <p:cNvSpPr/>
          <p:nvPr/>
        </p:nvSpPr>
        <p:spPr>
          <a:xfrm>
            <a:off x="2171377" y="2124953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A99D08-3918-468E-89C6-0BEEDC3D74FD}"/>
              </a:ext>
            </a:extLst>
          </p:cNvPr>
          <p:cNvSpPr/>
          <p:nvPr/>
        </p:nvSpPr>
        <p:spPr>
          <a:xfrm>
            <a:off x="6045496" y="1198473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0070C9-F103-4E73-8DF1-2CE11DD27590}"/>
              </a:ext>
            </a:extLst>
          </p:cNvPr>
          <p:cNvSpPr/>
          <p:nvPr/>
        </p:nvSpPr>
        <p:spPr>
          <a:xfrm>
            <a:off x="6045496" y="2122474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88B0FF-5D8F-4BF8-ABA2-8E888625F058}"/>
                  </a:ext>
                </a:extLst>
              </p:cNvPr>
              <p:cNvSpPr txBox="1"/>
              <p:nvPr/>
            </p:nvSpPr>
            <p:spPr>
              <a:xfrm>
                <a:off x="6031791" y="1152506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88B0FF-5D8F-4BF8-ABA2-8E888625F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791" y="1152506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0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489FD7-0D77-4605-BA37-EED7D5C358BE}"/>
                  </a:ext>
                </a:extLst>
              </p:cNvPr>
              <p:cNvSpPr txBox="1"/>
              <p:nvPr/>
            </p:nvSpPr>
            <p:spPr>
              <a:xfrm>
                <a:off x="2111773" y="112927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489FD7-0D77-4605-BA37-EED7D5C35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773" y="1129271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1955CA-31B6-4540-A422-7CA63991A217}"/>
                  </a:ext>
                </a:extLst>
              </p:cNvPr>
              <p:cNvSpPr txBox="1"/>
              <p:nvPr/>
            </p:nvSpPr>
            <p:spPr>
              <a:xfrm>
                <a:off x="2112323" y="206748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1955CA-31B6-4540-A422-7CA63991A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323" y="2067485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B9C788-0E23-477A-9BF0-421F62820540}"/>
                  </a:ext>
                </a:extLst>
              </p:cNvPr>
              <p:cNvSpPr txBox="1"/>
              <p:nvPr/>
            </p:nvSpPr>
            <p:spPr>
              <a:xfrm>
                <a:off x="6016315" y="2081059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B9C788-0E23-477A-9BF0-421F62820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315" y="2081059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 l="-4054" r="-270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C20EBB-7A46-4D27-ADDE-BE9EBE1D4264}"/>
                  </a:ext>
                </a:extLst>
              </p:cNvPr>
              <p:cNvSpPr txBox="1"/>
              <p:nvPr/>
            </p:nvSpPr>
            <p:spPr>
              <a:xfrm>
                <a:off x="-179965" y="1247269"/>
                <a:ext cx="26038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C20EBB-7A46-4D27-ADDE-BE9EBE1D4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965" y="1247269"/>
                <a:ext cx="2603858" cy="400110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B6CB37-269A-4DCA-BE52-07B7FEC4E320}"/>
                  </a:ext>
                </a:extLst>
              </p:cNvPr>
              <p:cNvSpPr txBox="1"/>
              <p:nvPr/>
            </p:nvSpPr>
            <p:spPr>
              <a:xfrm>
                <a:off x="6528688" y="1182657"/>
                <a:ext cx="1690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B6CB37-269A-4DCA-BE52-07B7FEC4E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688" y="1182657"/>
                <a:ext cx="1690794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DDF443-DAEC-4FE2-9E99-3468F39798BE}"/>
                  </a:ext>
                </a:extLst>
              </p:cNvPr>
              <p:cNvSpPr txBox="1"/>
              <p:nvPr/>
            </p:nvSpPr>
            <p:spPr>
              <a:xfrm>
                <a:off x="617038" y="2100119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DDF443-DAEC-4FE2-9E99-3468F397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38" y="2100119"/>
                <a:ext cx="950414" cy="461665"/>
              </a:xfrm>
              <a:prstGeom prst="rect">
                <a:avLst/>
              </a:prstGeom>
              <a:blipFill>
                <a:blip r:embed="rId9"/>
                <a:stretch>
                  <a:fillRect l="-1923" r="-4423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2F4555-67A9-402B-B35D-F50EE7966B1F}"/>
                  </a:ext>
                </a:extLst>
              </p:cNvPr>
              <p:cNvSpPr txBox="1"/>
              <p:nvPr/>
            </p:nvSpPr>
            <p:spPr>
              <a:xfrm>
                <a:off x="6557868" y="2115173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2F4555-67A9-402B-B35D-F50EE7966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868" y="2115173"/>
                <a:ext cx="13648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26E8B9B2-806F-408B-B50A-44A901BC67EF}"/>
              </a:ext>
            </a:extLst>
          </p:cNvPr>
          <p:cNvSpPr/>
          <p:nvPr/>
        </p:nvSpPr>
        <p:spPr>
          <a:xfrm>
            <a:off x="2171377" y="6033816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97CEE0-2126-4834-A5F8-AEB93ABC455A}"/>
              </a:ext>
            </a:extLst>
          </p:cNvPr>
          <p:cNvSpPr/>
          <p:nvPr/>
        </p:nvSpPr>
        <p:spPr>
          <a:xfrm>
            <a:off x="6045496" y="6033816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5A8A4A-553E-40F1-82C5-65154AA06AE3}"/>
                  </a:ext>
                </a:extLst>
              </p:cNvPr>
              <p:cNvSpPr txBox="1"/>
              <p:nvPr/>
            </p:nvSpPr>
            <p:spPr>
              <a:xfrm>
                <a:off x="6031791" y="5981450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5A8A4A-553E-40F1-82C5-65154AA06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791" y="5981450"/>
                <a:ext cx="454013" cy="461665"/>
              </a:xfrm>
              <a:prstGeom prst="rect">
                <a:avLst/>
              </a:prstGeom>
              <a:blipFill>
                <a:blip r:embed="rId11"/>
                <a:stretch>
                  <a:fillRect l="-4000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E4B3E3-156A-431E-8DD8-7A35266241CD}"/>
                  </a:ext>
                </a:extLst>
              </p:cNvPr>
              <p:cNvSpPr txBox="1"/>
              <p:nvPr/>
            </p:nvSpPr>
            <p:spPr>
              <a:xfrm>
                <a:off x="2112323" y="5996689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E4B3E3-156A-431E-8DD8-7A3526624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323" y="5996689"/>
                <a:ext cx="45401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2E72EF-4478-409D-A129-4E24D264EC4F}"/>
                  </a:ext>
                </a:extLst>
              </p:cNvPr>
              <p:cNvSpPr txBox="1"/>
              <p:nvPr/>
            </p:nvSpPr>
            <p:spPr>
              <a:xfrm>
                <a:off x="660409" y="5994445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2E72EF-4478-409D-A129-4E24D264E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9" y="5994445"/>
                <a:ext cx="950414" cy="461665"/>
              </a:xfrm>
              <a:prstGeom prst="rect">
                <a:avLst/>
              </a:prstGeom>
              <a:blipFill>
                <a:blip r:embed="rId13"/>
                <a:stretch>
                  <a:fillRect l="-1923" r="-35256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1F9B55-EFB3-4C1F-A561-CE1497BB151B}"/>
                  </a:ext>
                </a:extLst>
              </p:cNvPr>
              <p:cNvSpPr txBox="1"/>
              <p:nvPr/>
            </p:nvSpPr>
            <p:spPr>
              <a:xfrm>
                <a:off x="6576649" y="6020902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1F9B55-EFB3-4C1F-A561-CE1497BB1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649" y="6020902"/>
                <a:ext cx="1364886" cy="461665"/>
              </a:xfrm>
              <a:prstGeom prst="rect">
                <a:avLst/>
              </a:prstGeom>
              <a:blipFill>
                <a:blip r:embed="rId1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AB0EAA5-94C0-4B0D-974E-39D9C4050149}"/>
              </a:ext>
            </a:extLst>
          </p:cNvPr>
          <p:cNvCxnSpPr/>
          <p:nvPr/>
        </p:nvCxnSpPr>
        <p:spPr>
          <a:xfrm>
            <a:off x="2622424" y="1424883"/>
            <a:ext cx="3420107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0D671E-7563-4861-9CB0-0C69449778F7}"/>
              </a:ext>
            </a:extLst>
          </p:cNvPr>
          <p:cNvCxnSpPr/>
          <p:nvPr/>
        </p:nvCxnSpPr>
        <p:spPr>
          <a:xfrm>
            <a:off x="2633165" y="2358527"/>
            <a:ext cx="3420107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3A2B80-0C77-41F3-864F-F4C561B32CAB}"/>
              </a:ext>
            </a:extLst>
          </p:cNvPr>
          <p:cNvCxnSpPr/>
          <p:nvPr/>
        </p:nvCxnSpPr>
        <p:spPr>
          <a:xfrm>
            <a:off x="2625389" y="6267457"/>
            <a:ext cx="3420107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5E380D9-6933-4579-BBD2-3D5F37510D40}"/>
              </a:ext>
            </a:extLst>
          </p:cNvPr>
          <p:cNvCxnSpPr>
            <a:cxnSpLocks/>
            <a:stCxn id="4" idx="6"/>
            <a:endCxn id="11" idx="1"/>
          </p:cNvCxnSpPr>
          <p:nvPr/>
        </p:nvCxnSpPr>
        <p:spPr>
          <a:xfrm>
            <a:off x="2625389" y="1428614"/>
            <a:ext cx="3390926" cy="883278"/>
          </a:xfrm>
          <a:prstGeom prst="line">
            <a:avLst/>
          </a:prstGeom>
          <a:ln w="381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4058D40-762F-4008-B024-845FA7C2C6E8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 flipV="1">
            <a:off x="2633165" y="1383339"/>
            <a:ext cx="3398626" cy="975697"/>
          </a:xfrm>
          <a:prstGeom prst="line">
            <a:avLst/>
          </a:prstGeom>
          <a:ln w="381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63AB0F4-6180-4DC5-B764-3CE9918D06D7}"/>
              </a:ext>
            </a:extLst>
          </p:cNvPr>
          <p:cNvCxnSpPr>
            <a:cxnSpLocks/>
            <a:stCxn id="38" idx="1"/>
            <a:endCxn id="4" idx="6"/>
          </p:cNvCxnSpPr>
          <p:nvPr/>
        </p:nvCxnSpPr>
        <p:spPr>
          <a:xfrm flipH="1" flipV="1">
            <a:off x="2625389" y="1428614"/>
            <a:ext cx="3361746" cy="1808662"/>
          </a:xfrm>
          <a:prstGeom prst="line">
            <a:avLst/>
          </a:prstGeom>
          <a:ln w="381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F9E5B2A-7D3E-4A85-BBEE-43F4B6D0AA51}"/>
              </a:ext>
            </a:extLst>
          </p:cNvPr>
          <p:cNvCxnSpPr>
            <a:cxnSpLocks/>
            <a:stCxn id="11" idx="1"/>
            <a:endCxn id="32" idx="6"/>
          </p:cNvCxnSpPr>
          <p:nvPr/>
        </p:nvCxnSpPr>
        <p:spPr>
          <a:xfrm flipH="1">
            <a:off x="2603985" y="2311892"/>
            <a:ext cx="3412330" cy="972528"/>
          </a:xfrm>
          <a:prstGeom prst="line">
            <a:avLst/>
          </a:prstGeom>
          <a:ln w="381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246A2A7-D934-4596-AD2C-F2BCD7A1C256}"/>
              </a:ext>
            </a:extLst>
          </p:cNvPr>
          <p:cNvCxnSpPr>
            <a:cxnSpLocks/>
            <a:stCxn id="8" idx="1"/>
            <a:endCxn id="5" idx="6"/>
          </p:cNvCxnSpPr>
          <p:nvPr/>
        </p:nvCxnSpPr>
        <p:spPr>
          <a:xfrm flipH="1">
            <a:off x="2633165" y="1383339"/>
            <a:ext cx="3398626" cy="975697"/>
          </a:xfrm>
          <a:prstGeom prst="line">
            <a:avLst/>
          </a:prstGeom>
          <a:ln w="381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4D81BA5-C144-4D18-8B56-8287D251D852}"/>
              </a:ext>
            </a:extLst>
          </p:cNvPr>
          <p:cNvSpPr/>
          <p:nvPr/>
        </p:nvSpPr>
        <p:spPr>
          <a:xfrm>
            <a:off x="2142197" y="3050337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E3B7FCD-ED73-4DB4-8188-8AA967B644E0}"/>
              </a:ext>
            </a:extLst>
          </p:cNvPr>
          <p:cNvSpPr/>
          <p:nvPr/>
        </p:nvSpPr>
        <p:spPr>
          <a:xfrm>
            <a:off x="6016316" y="30478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88148D-ECF0-4FA6-A1CF-168DA3F20CC5}"/>
                  </a:ext>
                </a:extLst>
              </p:cNvPr>
              <p:cNvSpPr txBox="1"/>
              <p:nvPr/>
            </p:nvSpPr>
            <p:spPr>
              <a:xfrm>
                <a:off x="2083143" y="2992869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88148D-ECF0-4FA6-A1CF-168DA3F2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143" y="2992869"/>
                <a:ext cx="454013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00CDCE3-F05E-4A60-BD22-9BE53D2D0633}"/>
                  </a:ext>
                </a:extLst>
              </p:cNvPr>
              <p:cNvSpPr txBox="1"/>
              <p:nvPr/>
            </p:nvSpPr>
            <p:spPr>
              <a:xfrm>
                <a:off x="5987135" y="3006443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00CDCE3-F05E-4A60-BD22-9BE53D2D0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35" y="3006443"/>
                <a:ext cx="454013" cy="461665"/>
              </a:xfrm>
              <a:prstGeom prst="rect">
                <a:avLst/>
              </a:prstGeom>
              <a:blipFill>
                <a:blip r:embed="rId16"/>
                <a:stretch>
                  <a:fillRect l="-4000" r="-133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C2BF65-B317-4B82-ABB2-CA9E8902E77E}"/>
                  </a:ext>
                </a:extLst>
              </p:cNvPr>
              <p:cNvSpPr txBox="1"/>
              <p:nvPr/>
            </p:nvSpPr>
            <p:spPr>
              <a:xfrm>
                <a:off x="587858" y="3025503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C2BF65-B317-4B82-ABB2-CA9E8902E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58" y="3025503"/>
                <a:ext cx="950414" cy="461665"/>
              </a:xfrm>
              <a:prstGeom prst="rect">
                <a:avLst/>
              </a:prstGeom>
              <a:blipFill>
                <a:blip r:embed="rId17"/>
                <a:stretch>
                  <a:fillRect l="-1923" r="-44872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68BABA1-D702-4A27-855D-34C037F60BAF}"/>
                  </a:ext>
                </a:extLst>
              </p:cNvPr>
              <p:cNvSpPr txBox="1"/>
              <p:nvPr/>
            </p:nvSpPr>
            <p:spPr>
              <a:xfrm>
                <a:off x="6528688" y="3040557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68BABA1-D702-4A27-855D-34C037F60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688" y="3040557"/>
                <a:ext cx="136488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679AE44-28F3-4417-AA34-12F0EB4D2AB1}"/>
              </a:ext>
            </a:extLst>
          </p:cNvPr>
          <p:cNvCxnSpPr/>
          <p:nvPr/>
        </p:nvCxnSpPr>
        <p:spPr>
          <a:xfrm>
            <a:off x="2603985" y="3283911"/>
            <a:ext cx="3420107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970631AB-B589-4FC5-97F6-26B688E1B4ED}"/>
              </a:ext>
            </a:extLst>
          </p:cNvPr>
          <p:cNvSpPr/>
          <p:nvPr/>
        </p:nvSpPr>
        <p:spPr>
          <a:xfrm>
            <a:off x="2192999" y="4507905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9165C93-B851-4A25-8B3F-FB06E88AEDD3}"/>
              </a:ext>
            </a:extLst>
          </p:cNvPr>
          <p:cNvSpPr/>
          <p:nvPr/>
        </p:nvSpPr>
        <p:spPr>
          <a:xfrm>
            <a:off x="6067118" y="4505426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C4CD3B5-58D6-4514-BE07-7A5B791F2801}"/>
                  </a:ext>
                </a:extLst>
              </p:cNvPr>
              <p:cNvSpPr txBox="1"/>
              <p:nvPr/>
            </p:nvSpPr>
            <p:spPr>
              <a:xfrm>
                <a:off x="2133945" y="4450437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C4CD3B5-58D6-4514-BE07-7A5B791F2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945" y="4450437"/>
                <a:ext cx="454013" cy="461665"/>
              </a:xfrm>
              <a:prstGeom prst="rect">
                <a:avLst/>
              </a:prstGeom>
              <a:blipFill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5015092-1D6C-4A6C-B969-D804D0F178F7}"/>
                  </a:ext>
                </a:extLst>
              </p:cNvPr>
              <p:cNvSpPr txBox="1"/>
              <p:nvPr/>
            </p:nvSpPr>
            <p:spPr>
              <a:xfrm>
                <a:off x="6037937" y="4464011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5015092-1D6C-4A6C-B969-D804D0F17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937" y="4464011"/>
                <a:ext cx="454013" cy="461665"/>
              </a:xfrm>
              <a:prstGeom prst="rect">
                <a:avLst/>
              </a:prstGeom>
              <a:blipFill>
                <a:blip r:embed="rId20"/>
                <a:stretch>
                  <a:fillRect l="-400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0D05362-4DF1-4058-A6C1-BE9D158169A0}"/>
                  </a:ext>
                </a:extLst>
              </p:cNvPr>
              <p:cNvSpPr txBox="1"/>
              <p:nvPr/>
            </p:nvSpPr>
            <p:spPr>
              <a:xfrm>
                <a:off x="367645" y="4483071"/>
                <a:ext cx="1221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0D05362-4DF1-4058-A6C1-BE9D15816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45" y="4483071"/>
                <a:ext cx="1221429" cy="461665"/>
              </a:xfrm>
              <a:prstGeom prst="rect">
                <a:avLst/>
              </a:prstGeom>
              <a:blipFill>
                <a:blip r:embed="rId21"/>
                <a:stretch>
                  <a:fillRect l="-1493" r="-49254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EA22F8B-EF3A-4CF2-827E-B2190B530FE4}"/>
                  </a:ext>
                </a:extLst>
              </p:cNvPr>
              <p:cNvSpPr txBox="1"/>
              <p:nvPr/>
            </p:nvSpPr>
            <p:spPr>
              <a:xfrm>
                <a:off x="6579490" y="4498125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EA22F8B-EF3A-4CF2-827E-B2190B530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490" y="4498125"/>
                <a:ext cx="1364886" cy="461665"/>
              </a:xfrm>
              <a:prstGeom prst="rect">
                <a:avLst/>
              </a:prstGeom>
              <a:blipFill>
                <a:blip r:embed="rId22"/>
                <a:stretch>
                  <a:fillRect r="-2679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06C29D5-4E3D-4CAB-ACA6-7A87C12125A3}"/>
              </a:ext>
            </a:extLst>
          </p:cNvPr>
          <p:cNvCxnSpPr/>
          <p:nvPr/>
        </p:nvCxnSpPr>
        <p:spPr>
          <a:xfrm>
            <a:off x="2654787" y="4741479"/>
            <a:ext cx="3420107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4A56AAB-055D-4E69-903F-80D41E3F8746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 flipV="1">
            <a:off x="2633165" y="1383339"/>
            <a:ext cx="3398626" cy="975697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47578CD-C9C6-436D-BE33-EBF9CEA5D21B}"/>
              </a:ext>
            </a:extLst>
          </p:cNvPr>
          <p:cNvCxnSpPr>
            <a:cxnSpLocks/>
            <a:stCxn id="32" idx="6"/>
            <a:endCxn id="11" idx="1"/>
          </p:cNvCxnSpPr>
          <p:nvPr/>
        </p:nvCxnSpPr>
        <p:spPr>
          <a:xfrm flipV="1">
            <a:off x="2603985" y="2311892"/>
            <a:ext cx="3412330" cy="972528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3B11CAC-4BC7-4164-BB15-501EBB9052F9}"/>
              </a:ext>
            </a:extLst>
          </p:cNvPr>
          <p:cNvCxnSpPr>
            <a:cxnSpLocks/>
            <a:endCxn id="38" idx="1"/>
          </p:cNvCxnSpPr>
          <p:nvPr/>
        </p:nvCxnSpPr>
        <p:spPr>
          <a:xfrm flipV="1">
            <a:off x="2691525" y="3237276"/>
            <a:ext cx="3295610" cy="409402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0BA46ED-3BB4-4988-9575-B3C8324E3C60}"/>
              </a:ext>
            </a:extLst>
          </p:cNvPr>
          <p:cNvCxnSpPr>
            <a:cxnSpLocks/>
            <a:stCxn id="44" idx="6"/>
          </p:cNvCxnSpPr>
          <p:nvPr/>
        </p:nvCxnSpPr>
        <p:spPr>
          <a:xfrm flipV="1">
            <a:off x="2654787" y="4362947"/>
            <a:ext cx="3377004" cy="379041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85B9AB0-F2B4-440D-A5B9-2915CD46E2EC}"/>
              </a:ext>
            </a:extLst>
          </p:cNvPr>
          <p:cNvCxnSpPr>
            <a:cxnSpLocks/>
            <a:stCxn id="48" idx="1"/>
            <a:endCxn id="4" idx="6"/>
          </p:cNvCxnSpPr>
          <p:nvPr/>
        </p:nvCxnSpPr>
        <p:spPr>
          <a:xfrm flipH="1" flipV="1">
            <a:off x="2625389" y="1428614"/>
            <a:ext cx="3412548" cy="3266230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9B4934A-4BB1-4CCD-8322-5FCAD443EFC3}"/>
                  </a:ext>
                </a:extLst>
              </p:cNvPr>
              <p:cNvSpPr txBox="1"/>
              <p:nvPr/>
            </p:nvSpPr>
            <p:spPr>
              <a:xfrm>
                <a:off x="8286161" y="1198473"/>
                <a:ext cx="3780148" cy="4269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Rider optimal: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Switch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Still stable --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h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that changed got happier, no new blocking pairs created.</a:t>
                </a:r>
              </a:p>
              <a:p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Still stable (for same reason)</a:t>
                </a:r>
              </a:p>
              <a:p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At the end:</a:t>
                </a:r>
              </a:p>
              <a:p>
                <a:r>
                  <a:rPr lang="en-US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Still stable (for same reason)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9B4934A-4BB1-4CCD-8322-5FCAD443E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161" y="1198473"/>
                <a:ext cx="3780148" cy="4269630"/>
              </a:xfrm>
              <a:prstGeom prst="rect">
                <a:avLst/>
              </a:prstGeom>
              <a:blipFill>
                <a:blip r:embed="rId23"/>
                <a:stretch>
                  <a:fillRect l="-1290" t="-714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55135B6-3CFD-488B-8F55-A0067B9B8966}"/>
              </a:ext>
            </a:extLst>
          </p:cNvPr>
          <p:cNvCxnSpPr>
            <a:cxnSpLocks/>
            <a:stCxn id="5" idx="6"/>
            <a:endCxn id="8" idx="1"/>
          </p:cNvCxnSpPr>
          <p:nvPr/>
        </p:nvCxnSpPr>
        <p:spPr>
          <a:xfrm flipV="1">
            <a:off x="2633165" y="1383339"/>
            <a:ext cx="3398626" cy="97569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3EE20E1-B720-42E6-8066-82B964367905}"/>
              </a:ext>
            </a:extLst>
          </p:cNvPr>
          <p:cNvCxnSpPr>
            <a:cxnSpLocks/>
            <a:stCxn id="44" idx="6"/>
          </p:cNvCxnSpPr>
          <p:nvPr/>
        </p:nvCxnSpPr>
        <p:spPr>
          <a:xfrm flipV="1">
            <a:off x="2654787" y="4352921"/>
            <a:ext cx="3412548" cy="38906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5F1CF93-F0A5-4557-BEA0-D78293615545}"/>
              </a:ext>
            </a:extLst>
          </p:cNvPr>
          <p:cNvCxnSpPr>
            <a:cxnSpLocks/>
            <a:stCxn id="32" idx="6"/>
            <a:endCxn id="11" idx="1"/>
          </p:cNvCxnSpPr>
          <p:nvPr/>
        </p:nvCxnSpPr>
        <p:spPr>
          <a:xfrm flipV="1">
            <a:off x="2603985" y="2311892"/>
            <a:ext cx="3412330" cy="97252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D52CD82-5FBE-4208-9437-A9D579ED2769}"/>
              </a:ext>
            </a:extLst>
          </p:cNvPr>
          <p:cNvCxnSpPr>
            <a:cxnSpLocks/>
            <a:endCxn id="38" idx="1"/>
          </p:cNvCxnSpPr>
          <p:nvPr/>
        </p:nvCxnSpPr>
        <p:spPr>
          <a:xfrm flipV="1">
            <a:off x="2654787" y="3237276"/>
            <a:ext cx="3332348" cy="41089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04CB3ED-D4CF-4586-A696-7CB442D306D0}"/>
              </a:ext>
            </a:extLst>
          </p:cNvPr>
          <p:cNvCxnSpPr>
            <a:cxnSpLocks/>
            <a:stCxn id="16" idx="6"/>
          </p:cNvCxnSpPr>
          <p:nvPr/>
        </p:nvCxnSpPr>
        <p:spPr>
          <a:xfrm flipV="1">
            <a:off x="2625389" y="5884702"/>
            <a:ext cx="3449505" cy="37925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B7C71D6-AA26-4547-ACD4-CA959C1AC52B}"/>
              </a:ext>
            </a:extLst>
          </p:cNvPr>
          <p:cNvCxnSpPr>
            <a:cxnSpLocks/>
            <a:stCxn id="18" idx="1"/>
            <a:endCxn id="4" idx="6"/>
          </p:cNvCxnSpPr>
          <p:nvPr/>
        </p:nvCxnSpPr>
        <p:spPr>
          <a:xfrm flipH="1" flipV="1">
            <a:off x="2625389" y="1428614"/>
            <a:ext cx="3406402" cy="4783669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ABBC91C-0142-4D4E-AB78-C8BCD4363793}"/>
              </a:ext>
            </a:extLst>
          </p:cNvPr>
          <p:cNvSpPr txBox="1"/>
          <p:nvPr/>
        </p:nvSpPr>
        <p:spPr>
          <a:xfrm rot="5400000">
            <a:off x="2245412" y="3767819"/>
            <a:ext cx="427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6FA5031-776A-4A81-92EF-581DBAACB9A7}"/>
              </a:ext>
            </a:extLst>
          </p:cNvPr>
          <p:cNvSpPr txBox="1"/>
          <p:nvPr/>
        </p:nvSpPr>
        <p:spPr>
          <a:xfrm rot="5400000">
            <a:off x="6042584" y="3896962"/>
            <a:ext cx="427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51DBF1B-028C-4C53-8786-F04D38D4EF10}"/>
              </a:ext>
            </a:extLst>
          </p:cNvPr>
          <p:cNvSpPr txBox="1"/>
          <p:nvPr/>
        </p:nvSpPr>
        <p:spPr>
          <a:xfrm rot="5400000">
            <a:off x="2309547" y="5193323"/>
            <a:ext cx="427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15D706-DD8D-4A96-BF05-48367447BEBB}"/>
              </a:ext>
            </a:extLst>
          </p:cNvPr>
          <p:cNvSpPr txBox="1"/>
          <p:nvPr/>
        </p:nvSpPr>
        <p:spPr>
          <a:xfrm rot="5400000">
            <a:off x="6100944" y="5244761"/>
            <a:ext cx="427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1388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179B9-411F-42C3-91ED-652735C7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high can that go?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E5430-A8C1-4F8B-A7AA-1155757490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of your homework problem asks you to show that the number of stable matchings can grow exponentially.</a:t>
                </a:r>
              </a:p>
              <a:p>
                <a:r>
                  <a:rPr lang="en-US" dirty="0"/>
                  <a:t>i.e. there are stable matching instances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riders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horses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stable matchings (where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). </a:t>
                </a:r>
              </a:p>
              <a:p>
                <a:endParaRPr lang="en-US" dirty="0"/>
              </a:p>
              <a:p>
                <a:r>
                  <a:rPr lang="en-US" dirty="0"/>
                  <a:t>The exact maximum is unknown!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E5430-A8C1-4F8B-A7AA-1155757490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773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5634-5DA7-464C-B834-6E61C154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there’s more than two…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F1A0F7-E1FE-44D5-8710-0E9AA7B483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we find them all?</a:t>
                </a:r>
              </a:p>
              <a:p>
                <a:r>
                  <a:rPr lang="en-US" dirty="0"/>
                  <a:t>Well…we could just check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possible matchings to see if each is stable. That’s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 </a:t>
                </a:r>
              </a:p>
              <a:p>
                <a:r>
                  <a:rPr lang="en-US" dirty="0"/>
                  <a:t>That’s really slow. </a:t>
                </a:r>
              </a:p>
              <a:p>
                <a:endParaRPr lang="en-US" dirty="0"/>
              </a:p>
              <a:p>
                <a:r>
                  <a:rPr lang="en-US" dirty="0"/>
                  <a:t>There’s a better way!</a:t>
                </a:r>
              </a:p>
              <a:p>
                <a:r>
                  <a:rPr lang="en-US" dirty="0"/>
                  <a:t>There’s an algorithm that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to print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possible stable matchings.</a:t>
                </a:r>
              </a:p>
              <a:p>
                <a:r>
                  <a:rPr lang="en-US" dirty="0"/>
                  <a:t>Beyond the scope of this course,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F1A0F7-E1FE-44D5-8710-0E9AA7B48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648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50BF-3CD9-482E-A23F-49C32DA1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can find them all…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F15E0-91E8-45F2-AA8F-B19E2E58D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…could we just find the “median” one?</a:t>
            </a:r>
          </a:p>
          <a:p>
            <a:endParaRPr lang="en-US" dirty="0"/>
          </a:p>
          <a:p>
            <a:r>
              <a:rPr lang="en-US" dirty="0"/>
              <a:t>It’s not clear what “median” means.</a:t>
            </a:r>
          </a:p>
          <a:p>
            <a:r>
              <a:rPr lang="en-US" dirty="0"/>
              <a:t>There is a reasonable definition (ask Robbie after)…but it’s NP-hard to find the “median” matching</a:t>
            </a:r>
          </a:p>
          <a:p>
            <a:endParaRPr lang="en-US" dirty="0"/>
          </a:p>
          <a:p>
            <a:r>
              <a:rPr lang="en-US" dirty="0"/>
              <a:t>What does that mean: set a reasonable expectation – you shouldn’t expect to always find the median stable matching (but you can sometimes!)</a:t>
            </a:r>
          </a:p>
        </p:txBody>
      </p:sp>
    </p:spTree>
    <p:extLst>
      <p:ext uri="{BB962C8B-B14F-4D97-AF65-F5344CB8AC3E}">
        <p14:creationId xmlns:p14="http://schemas.microsoft.com/office/powerpoint/2010/main" val="813207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E48A1-F768-4E26-939A-B8AB341F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there be only 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7A4ED-E0CD-478D-BABD-CB7CC4ACD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Gale-Shapley returns the same matching regardless of which side proposes, then there must be only one stable matching. </a:t>
                </a:r>
              </a:p>
              <a:p>
                <a:r>
                  <a:rPr lang="en-US" dirty="0"/>
                  <a:t>Proof: </a:t>
                </a:r>
              </a:p>
              <a:p>
                <a:r>
                  <a:rPr lang="en-US" dirty="0"/>
                  <a:t>For every agent, when it proposes, it gets its favorite feasible partner (proposer-optimality) and when it chooses, it gets its least favorite feasible partner (chooser-</a:t>
                </a:r>
                <a:r>
                  <a:rPr lang="en-US" dirty="0" err="1"/>
                  <a:t>pessimality</a:t>
                </a:r>
                <a:r>
                  <a:rPr lang="en-US" dirty="0"/>
                  <a:t>). So if that agent is the same, it only has one feasible partner. If every agent has only one possible feasible partner, then there is only one possible stable matching.</a:t>
                </a:r>
              </a:p>
              <a:p>
                <a:endParaRPr lang="en-US" dirty="0"/>
              </a:p>
              <a:p>
                <a:r>
                  <a:rPr lang="en-US" dirty="0"/>
                  <a:t>Can we make an example like that? Yes!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have each other as first choices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7A4ED-E0CD-478D-BABD-CB7CC4ACD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19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66A71-3AEB-4A1D-B380-02AB613E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15C1B-04AC-4EC9-9B2A-BAF691ED9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news was overwhelming this week, you’re not alone on that.</a:t>
            </a:r>
          </a:p>
          <a:p>
            <a:r>
              <a:rPr lang="en-US" dirty="0"/>
              <a:t>You can watch asynchronously if you need to.</a:t>
            </a:r>
          </a:p>
          <a:p>
            <a:r>
              <a:rPr lang="en-US" dirty="0"/>
              <a:t>This week’s canvas quizzes delayed to Wednesday.</a:t>
            </a:r>
          </a:p>
          <a:p>
            <a:endParaRPr lang="en-US" dirty="0"/>
          </a:p>
          <a:p>
            <a:r>
              <a:rPr lang="en-US" dirty="0"/>
              <a:t>Starting (sometime) next week, we’ll use preassigned breakouts (so you don’t have to introduce yourself every time). Announcement coming on Ed today. Please follow directions </a:t>
            </a:r>
            <a:r>
              <a:rPr lang="en-US" b="1" dirty="0"/>
              <a:t>even if you’re usually </a:t>
            </a:r>
            <a:r>
              <a:rPr lang="en-US" b="1" dirty="0" err="1"/>
              <a:t>asynchrounous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20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12F6-4CDF-486A-81FD-E0B01834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should you do?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406D65-D792-49D1-93AA-8A3A869FC7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Choosing a GS run could give a significant advantage to one side, but…</a:t>
                </a:r>
              </a:p>
              <a:p>
                <a:endParaRPr lang="en-US" dirty="0"/>
              </a:p>
              <a:p>
                <a:r>
                  <a:rPr lang="en-US" dirty="0"/>
                  <a:t>Sometimes the advantage is minimal. </a:t>
                </a:r>
              </a:p>
              <a:p>
                <a:r>
                  <a:rPr lang="en-US" dirty="0"/>
                  <a:t>The NRMP changed from a hospital-proposing based algorithm to a resident-proposing based algorithm. Only about 0.1% of residents got a different assignment when the algorithm changed.</a:t>
                </a:r>
              </a:p>
              <a:p>
                <a:br>
                  <a:rPr lang="en-US" dirty="0"/>
                </a:br>
                <a:r>
                  <a:rPr lang="en-US" dirty="0"/>
                  <a:t>In practice, there might be few enough stable matchings to just see them all and pick one (on average, there are 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stable matchings).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406D65-D792-49D1-93AA-8A3A869FC7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108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8519DE-20A0-43E9-A509-3F38A394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CEC80A-3FB9-4AB6-AC5A-49DFF86D4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0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B9F2ED-5461-47F4-A6E8-71F5A0CE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823C781-6005-431A-8434-060349807E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proved that Gale-Shapley produces a matching with no blocking pairs with proof by contradiction.</a:t>
                </a:r>
              </a:p>
              <a:p>
                <a:r>
                  <a:rPr lang="en-US" dirty="0"/>
                  <a:t>We could also have used proof by induction. </a:t>
                </a:r>
              </a:p>
              <a:p>
                <a:r>
                  <a:rPr lang="en-US" dirty="0"/>
                  <a:t>Induction is useful when you have a claim that is true “step-by-step” </a:t>
                </a:r>
              </a:p>
              <a:p>
                <a:r>
                  <a:rPr lang="en-US" dirty="0"/>
                  <a:t>Our big goal is “no blocking pairs at all” – step-by-step, we can say: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iterations of the while-loop of GS, there are no blocking pairs among (tentatively) matched agents. </a:t>
                </a:r>
              </a:p>
              <a:p>
                <a:r>
                  <a:rPr lang="en-US" dirty="0"/>
                  <a:t>i.e. no pairs where </a:t>
                </a:r>
                <a:r>
                  <a:rPr lang="en-US" b="1" dirty="0"/>
                  <a:t>both</a:t>
                </a:r>
                <a:r>
                  <a:rPr lang="en-US" dirty="0"/>
                  <a:t> agents are tentatively matched.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823C781-6005-431A-8434-060349807E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742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1452-FB1C-4A36-A894-0DFDF716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8DDD1-60FA-4F54-B2C5-5E8F759067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a claim step-by-step.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“Base Case” – show the calculation “starts” in the right place (usually that variables store the right values, or some property is true about what we’ve calculated so far).</a:t>
                </a:r>
              </a:p>
              <a:p>
                <a:r>
                  <a:rPr lang="en-US" dirty="0"/>
                  <a:t>If the variables are right before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then they are right after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“inductive hypothesis” – if our property is true before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“inductive step” – then it is still true after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8DDD1-60FA-4F54-B2C5-5E8F75906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912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E7E315-F38A-4EE2-9360-516F32ABF9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Prove a loop does the right thing.</a:t>
            </a:r>
          </a:p>
          <a:p>
            <a:endParaRPr lang="en-US" dirty="0"/>
          </a:p>
          <a:p>
            <a:r>
              <a:rPr lang="en-US" dirty="0"/>
              <a:t>Before the loop starts, everything is right.</a:t>
            </a:r>
          </a:p>
          <a:p>
            <a:r>
              <a:rPr lang="en-US" dirty="0"/>
              <a:t>Each time through, if the variables start with the right information, then they are updated correctly.</a:t>
            </a:r>
          </a:p>
          <a:p>
            <a:endParaRPr lang="en-US" dirty="0"/>
          </a:p>
          <a:p>
            <a:r>
              <a:rPr lang="en-US" dirty="0"/>
              <a:t>Therefore, after we exit the loop, we have the right answer.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45D3F4-30EF-4D88-9D77-C86660CB5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Prove recursive code works</a:t>
            </a:r>
          </a:p>
          <a:p>
            <a:endParaRPr lang="en-US" dirty="0"/>
          </a:p>
          <a:p>
            <a:r>
              <a:rPr lang="en-US" dirty="0"/>
              <a:t>The base case of the recursion produces the right value.</a:t>
            </a:r>
          </a:p>
          <a:p>
            <a:r>
              <a:rPr lang="en-US" dirty="0"/>
              <a:t>If the recursive calls we make produce the right value, then we return the right value.</a:t>
            </a:r>
          </a:p>
          <a:p>
            <a:endParaRPr lang="en-US" dirty="0"/>
          </a:p>
          <a:p>
            <a:r>
              <a:rPr lang="en-US" dirty="0"/>
              <a:t>Therefore, the first recursive call also produces the right answer.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727B60-0F3D-4170-B4D4-67A97414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</a:t>
            </a:r>
          </a:p>
        </p:txBody>
      </p:sp>
    </p:spTree>
    <p:extLst>
      <p:ext uri="{BB962C8B-B14F-4D97-AF65-F5344CB8AC3E}">
        <p14:creationId xmlns:p14="http://schemas.microsoft.com/office/powerpoint/2010/main" val="3029059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Induction in 5 easy(?)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82907"/>
                <a:ext cx="1153389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Case(s): Show the smallest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. (The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assumes </a:t>
                </a:r>
                <a:r>
                  <a:rPr lang="en-US" b="1" dirty="0"/>
                  <a:t>all</a:t>
                </a:r>
                <a:r>
                  <a:rPr lang="en-US" dirty="0"/>
                  <a:t> bases cases, but nothing else)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82907"/>
                <a:ext cx="11533898" cy="4845504"/>
              </a:xfrm>
              <a:blipFill>
                <a:blip r:embed="rId2"/>
                <a:stretch>
                  <a:fillRect l="-687" t="-2138" r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417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4C5F-1E32-4631-B368-31D59FA2B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check for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FDF2BC-1B7A-42EE-808B-5B6965A05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should:</a:t>
                </a:r>
                <a:br>
                  <a:rPr lang="en-US" dirty="0"/>
                </a:br>
                <a:r>
                  <a:rPr lang="en-US" dirty="0"/>
                  <a:t>1. be Boolean valued (i.e. output “true” or “false)</a:t>
                </a:r>
              </a:p>
              <a:p>
                <a:r>
                  <a:rPr lang="en-US" dirty="0"/>
                  <a:t>2. Take in an integer.</a:t>
                </a:r>
              </a:p>
              <a:p>
                <a:r>
                  <a:rPr lang="en-US" dirty="0"/>
                  <a:t>3. If you knew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you should know your main claim.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goes back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 every time, then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cases. (good rule of thumb: if you’re analyzing recursive code with multiple base cases, your induction proof needs multiple base cases)</a:t>
                </a:r>
              </a:p>
              <a:p>
                <a:endParaRPr lang="en-US" dirty="0"/>
              </a:p>
              <a:p>
                <a:r>
                  <a:rPr lang="en-US" dirty="0"/>
                  <a:t>Be careful with your IH! You want to suppose everything from the base case(s) up to some fixed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FDF2BC-1B7A-42EE-808B-5B6965A05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389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13AF-56C2-4FB1-98A1-A08913A13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Claim: Gale-Shapley produces a matching without blocking pairs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C5B649-7EE7-4E91-AF68-D5B966EF8D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iterations of the while-loop of GS, there are no blocking pairs among (tentatively) matched agents. </a:t>
                </a:r>
              </a:p>
              <a:p>
                <a:r>
                  <a:rPr lang="en-US" dirty="0"/>
                  <a:t>Base Case: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iterations no one is matched, so there are no blocking pairs among tentatively matched agents (because there aren’t any).</a:t>
                </a:r>
              </a:p>
              <a:p>
                <a:r>
                  <a:rPr lang="en-US" dirty="0"/>
                  <a:t>IH: Suppose that after each of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iterations of the while-loop of GS, there are no blocking pairs among (tentatively) matched agents.</a:t>
                </a:r>
              </a:p>
              <a:p>
                <a:r>
                  <a:rPr lang="en-US" dirty="0"/>
                  <a:t>IS: Want to show after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</m:t>
                        </m:r>
                      </m:sup>
                    </m:sSup>
                  </m:oMath>
                </a14:m>
                <a:r>
                  <a:rPr lang="en-US" dirty="0"/>
                  <a:t> iteration, there are no blocking pairs among tentatively matched agents. </a:t>
                </a:r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C5B649-7EE7-4E91-AF68-D5B966EF8D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395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13AF-56C2-4FB1-98A1-A08913A13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7"/>
            <a:ext cx="11187259" cy="588600"/>
          </a:xfrm>
        </p:spPr>
        <p:txBody>
          <a:bodyPr>
            <a:noAutofit/>
          </a:bodyPr>
          <a:lstStyle/>
          <a:p>
            <a:r>
              <a:rPr lang="en-US" sz="3200" dirty="0"/>
              <a:t>Claim: GS produces a matching without blocking pairs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C5B649-7EE7-4E91-AF68-D5B966EF8D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969109"/>
                <a:ext cx="11187258" cy="588889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IH: Suppose that after each of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iterations of the while-loop of GS, there are no blocking pairs among (tentatively) matched agents.</a:t>
                </a:r>
              </a:p>
              <a:p>
                <a:r>
                  <a:rPr lang="en-US" dirty="0"/>
                  <a:t>IS: Want to show after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</m:t>
                        </m:r>
                      </m:sup>
                    </m:sSup>
                  </m:oMath>
                </a14:m>
                <a:r>
                  <a:rPr lang="en-US" dirty="0"/>
                  <a:t> iteration, there are no blocking pairs among tentatively matched agents. 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Proposal Rejected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OR Proposal accepted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preferred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to its previous tentative match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4"/>
                    </a:solidFill>
                  </a:rPr>
                  <a:t>OR Proposal accepted because first one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received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C5B649-7EE7-4E91-AF68-D5B966EF8D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969109"/>
                <a:ext cx="11187258" cy="5888892"/>
              </a:xfrm>
              <a:blipFill>
                <a:blip r:embed="rId2"/>
                <a:stretch>
                  <a:fillRect l="-1362" t="-2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479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13AF-56C2-4FB1-98A1-A08913A13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7"/>
            <a:ext cx="11187259" cy="588600"/>
          </a:xfrm>
        </p:spPr>
        <p:txBody>
          <a:bodyPr>
            <a:noAutofit/>
          </a:bodyPr>
          <a:lstStyle/>
          <a:p>
            <a:r>
              <a:rPr lang="en-US" sz="3200" dirty="0"/>
              <a:t>Claim: GS produces a matching without blocking pairs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C5B649-7EE7-4E91-AF68-D5B966EF8D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969109"/>
                <a:ext cx="11187258" cy="588889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IH: Suppose that after each of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iterations of the while-loop of GS, there are no blocking pairs among (tentatively) matched agents.</a:t>
                </a:r>
              </a:p>
              <a:p>
                <a:r>
                  <a:rPr lang="en-US" dirty="0"/>
                  <a:t>IS: Want to show after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</m:t>
                        </m:r>
                      </m:sup>
                    </m:sSup>
                  </m:oMath>
                </a14:m>
                <a:r>
                  <a:rPr lang="en-US" dirty="0"/>
                  <a:t> iteration, there are no blocking pairs among tentatively matched agents. </a:t>
                </a:r>
              </a:p>
              <a:p>
                <a:r>
                  <a:rPr lang="en-US" dirty="0"/>
                  <a:t>During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</m:t>
                        </m:r>
                      </m:sup>
                    </m:sSup>
                  </m:oMath>
                </a14:m>
                <a:r>
                  <a:rPr lang="en-US" dirty="0"/>
                  <a:t> iteration, we have one proposal from a rider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rejected, the matching doesn’t change, so there are no blocking pairs by inductive hypothesis. 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OR proposal accepted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preferred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to previous tentative match.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OR proposal accepted because first one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received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C5B649-7EE7-4E91-AF68-D5B966EF8D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969109"/>
                <a:ext cx="11187258" cy="5888892"/>
              </a:xfrm>
              <a:blipFill>
                <a:blip r:embed="rId2"/>
                <a:stretch>
                  <a:fillRect l="-545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46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4102-F185-4FEA-9414-03B71F36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9089E-F76E-43C0-8919-F7FFEC231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it matter which free rider we choose?</a:t>
            </a:r>
          </a:p>
          <a:p>
            <a:r>
              <a:rPr lang="en-US" dirty="0"/>
              <a:t>Does it matter what order </a:t>
            </a:r>
          </a:p>
          <a:p>
            <a:r>
              <a:rPr lang="en-US" dirty="0"/>
              <a:t>How many stable matchings can there be?</a:t>
            </a:r>
          </a:p>
          <a:p>
            <a:r>
              <a:rPr lang="en-US" dirty="0"/>
              <a:t>What can one do in practice?</a:t>
            </a:r>
          </a:p>
          <a:p>
            <a:endParaRPr lang="en-US" dirty="0"/>
          </a:p>
          <a:p>
            <a:r>
              <a:rPr lang="en-US" dirty="0"/>
              <a:t>At the end: Introduction to induction.</a:t>
            </a:r>
          </a:p>
        </p:txBody>
      </p:sp>
    </p:spTree>
    <p:extLst>
      <p:ext uri="{BB962C8B-B14F-4D97-AF65-F5344CB8AC3E}">
        <p14:creationId xmlns:p14="http://schemas.microsoft.com/office/powerpoint/2010/main" val="3154099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13AF-56C2-4FB1-98A1-A08913A13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7"/>
            <a:ext cx="11187259" cy="588600"/>
          </a:xfrm>
        </p:spPr>
        <p:txBody>
          <a:bodyPr>
            <a:noAutofit/>
          </a:bodyPr>
          <a:lstStyle/>
          <a:p>
            <a:r>
              <a:rPr lang="en-US" sz="3200" dirty="0"/>
              <a:t>Claim: GS produces a matching without blocking pairs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C5B649-7EE7-4E91-AF68-D5B966EF8D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969109"/>
                <a:ext cx="11187258" cy="588889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IH: Suppose that after each of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iterations of the while-loop of GS, there are no blocking pairs among (tentatively) matched agents.</a:t>
                </a:r>
              </a:p>
              <a:p>
                <a:r>
                  <a:rPr lang="en-US" dirty="0"/>
                  <a:t>IS: Want to show after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</m:t>
                        </m:r>
                      </m:sup>
                    </m:sSup>
                  </m:oMath>
                </a14:m>
                <a:r>
                  <a:rPr lang="en-US" dirty="0"/>
                  <a:t> iteration, there are no blocking pairs among tentatively matched agents. </a:t>
                </a:r>
              </a:p>
              <a:p>
                <a:r>
                  <a:rPr lang="en-US" dirty="0"/>
                  <a:t>During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</m:t>
                        </m:r>
                      </m:sup>
                    </m:sSup>
                  </m:oMath>
                </a14:m>
                <a:r>
                  <a:rPr lang="en-US" dirty="0"/>
                  <a:t> iteration, we have one proposal from a rider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rejected, the matching doesn’t change, so there are no blocking pairs by inductive hypothesis. </a:t>
                </a:r>
              </a:p>
              <a:p>
                <a:r>
                  <a:rPr lang="en-US" dirty="0"/>
                  <a:t>Otherwise,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tentatively matched to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We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doesn’t form a blocking pair: since it proposed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any horse it prefers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already rejected it, so by 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C</a:t>
                </a:r>
                <a:r>
                  <a:rPr lang="en-US" dirty="0">
                    <a:solidFill>
                      <a:schemeClr val="tx1"/>
                    </a:solidFill>
                  </a:rPr>
                  <a:t>, they prefer their partner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won’t form a blocking pair either – </a:t>
                </a:r>
                <a:br>
                  <a:rPr lang="en-US" dirty="0"/>
                </a:br>
                <a:r>
                  <a:rPr lang="en-US" dirty="0"/>
                  <a:t>if it was matched, by IH it preferred its former match to any other tentative match. And it just decided it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 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OR proposal accepted because first one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4"/>
                    </a:solidFill>
                  </a:rPr>
                  <a:t>received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C5B649-7EE7-4E91-AF68-D5B966EF8D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969109"/>
                <a:ext cx="11187258" cy="5888892"/>
              </a:xfrm>
              <a:blipFill>
                <a:blip r:embed="rId2"/>
                <a:stretch>
                  <a:fillRect l="-545" t="-2795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852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13AF-56C2-4FB1-98A1-A08913A13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7"/>
            <a:ext cx="11187259" cy="588600"/>
          </a:xfrm>
        </p:spPr>
        <p:txBody>
          <a:bodyPr>
            <a:noAutofit/>
          </a:bodyPr>
          <a:lstStyle/>
          <a:p>
            <a:r>
              <a:rPr lang="en-US" sz="3200" dirty="0"/>
              <a:t>Claim: GS produces a matching without blocking pairs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C5B649-7EE7-4E91-AF68-D5B966EF8D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969109"/>
                <a:ext cx="11187258" cy="588889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IH: Suppose that after each of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iterations of the while-loop of GS, there are no blocking pairs among (tentatively) matched agents.</a:t>
                </a:r>
              </a:p>
              <a:p>
                <a:r>
                  <a:rPr lang="en-US" dirty="0"/>
                  <a:t>IS: Want to show after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</m:t>
                        </m:r>
                      </m:sup>
                    </m:sSup>
                  </m:oMath>
                </a14:m>
                <a:r>
                  <a:rPr lang="en-US" dirty="0"/>
                  <a:t> iteration, there are no blocking pairs among tentatively matched agents. </a:t>
                </a:r>
              </a:p>
              <a:p>
                <a:r>
                  <a:rPr lang="en-US" dirty="0"/>
                  <a:t>During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</m:t>
                        </m:r>
                      </m:sup>
                    </m:sSup>
                  </m:oMath>
                </a14:m>
                <a:r>
                  <a:rPr lang="en-US" dirty="0"/>
                  <a:t> iteration, we have one proposal from a rider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rejected, the matching doesn’t change, so there are no blocking pairs by inductive hypothesis. </a:t>
                </a:r>
              </a:p>
              <a:p>
                <a:r>
                  <a:rPr lang="en-US" dirty="0"/>
                  <a:t>Otherwise,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tentatively matched to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We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doesn’t form a blocking pair: since it proposed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any horse it prefers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already rejected it, so by 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C</a:t>
                </a:r>
                <a:r>
                  <a:rPr lang="en-US" dirty="0">
                    <a:solidFill>
                      <a:schemeClr val="tx1"/>
                    </a:solidFill>
                  </a:rPr>
                  <a:t>, they prefer their partner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won’t form a blocking pair either – </a:t>
                </a:r>
                <a:br>
                  <a:rPr lang="en-US" dirty="0"/>
                </a:br>
                <a:r>
                  <a:rPr lang="en-US" dirty="0"/>
                  <a:t>if it was matched, by IH it preferred its former match to any other tentative match. And it just decided it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 </a:t>
                </a:r>
                <a:br>
                  <a:rPr lang="en-US" dirty="0"/>
                </a:br>
                <a:r>
                  <a:rPr lang="en-US" dirty="0"/>
                  <a:t>If it wasn’t matched, it hadn’t received a proposal from any matched rider, the matched riders all prefer their current matches, so it can’t form a blocking pair with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C5B649-7EE7-4E91-AF68-D5B966EF8D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969109"/>
                <a:ext cx="11187258" cy="5888892"/>
              </a:xfrm>
              <a:blipFill>
                <a:blip r:embed="rId2"/>
                <a:stretch>
                  <a:fillRect l="-545" t="-2174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598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06E12-819A-479C-9F1E-C5EB7959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374108-D9D6-4D9B-85E8-C8568DE678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By the principle of induction,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 particular, after the last iteration of the while-loop of GS, there are no blocking pairs among (tentatively) matched agents. </a:t>
                </a:r>
              </a:p>
              <a:p>
                <a:r>
                  <a:rPr lang="en-US" dirty="0"/>
                  <a:t>Since we also produce a perfect matching, there are no blocking pairs at all! So we produce a stable matching.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374108-D9D6-4D9B-85E8-C8568DE678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063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A1DC-402C-4D1B-BA59-B15AC9721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more induction practice?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22EA8-EB2B-4D39-BF7B-2FB7003CC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practice materials on the webpage. Look at the resources tab.</a:t>
            </a:r>
          </a:p>
        </p:txBody>
      </p:sp>
    </p:spTree>
    <p:extLst>
      <p:ext uri="{BB962C8B-B14F-4D97-AF65-F5344CB8AC3E}">
        <p14:creationId xmlns:p14="http://schemas.microsoft.com/office/powerpoint/2010/main" val="346254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Stable Matchings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3787"/>
          </a:xfrm>
        </p:spPr>
        <p:txBody>
          <a:bodyPr/>
          <a:lstStyle/>
          <a:p>
            <a:r>
              <a:rPr lang="en-US" dirty="0"/>
              <a:t>Suppose we take our algorithm and let the horses do the “proposing” instead.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316071"/>
            <a:ext cx="10735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got a different answer…</a:t>
            </a:r>
          </a:p>
          <a:p>
            <a:r>
              <a:rPr lang="en-US" sz="2400" dirty="0"/>
              <a:t>What does that mean?</a:t>
            </a:r>
          </a:p>
        </p:txBody>
      </p:sp>
      <p:sp>
        <p:nvSpPr>
          <p:cNvPr id="5" name="Oval 4"/>
          <p:cNvSpPr/>
          <p:nvPr/>
        </p:nvSpPr>
        <p:spPr>
          <a:xfrm>
            <a:off x="4879426" y="30251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4879426" y="4059537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6296769" y="30251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6296769" y="40570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67590" y="301224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590" y="3012245"/>
                <a:ext cx="454013" cy="461665"/>
              </a:xfrm>
              <a:prstGeom prst="rect">
                <a:avLst/>
              </a:prstGeom>
              <a:blipFill>
                <a:blip r:embed="rId2"/>
                <a:stretch>
                  <a:fillRect l="-4000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28843" y="298578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43" y="2985788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28842" y="40198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42" y="4019868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38410" y="40198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410" y="4019868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4000" r="-133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46292" y="3042760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292" y="3042760"/>
                <a:ext cx="950414" cy="461665"/>
              </a:xfrm>
              <a:prstGeom prst="rect">
                <a:avLst/>
              </a:prstGeom>
              <a:blipFill>
                <a:blip r:embed="rId6"/>
                <a:stretch>
                  <a:fillRect l="-192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99060" y="3019084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060" y="3019084"/>
                <a:ext cx="1364886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46292" y="4055676"/>
                <a:ext cx="950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292" y="4055676"/>
                <a:ext cx="950414" cy="461665"/>
              </a:xfrm>
              <a:prstGeom prst="rect">
                <a:avLst/>
              </a:prstGeom>
              <a:blipFill>
                <a:blip r:embed="rId8"/>
                <a:stretch>
                  <a:fillRect l="-192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99060" y="4019868"/>
                <a:ext cx="1364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060" y="4019868"/>
                <a:ext cx="1364886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17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agents might have more than one possible match in a stable matching. Call these people the “feasible partners.”</a:t>
            </a:r>
          </a:p>
          <a:p>
            <a:r>
              <a:rPr lang="en-US" dirty="0"/>
              <a:t>When there’s more than one stable matching, there is a tremendous benefit to being the proposing side.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799" y="3621743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their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621743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</p:spTree>
    <p:extLst>
      <p:ext uri="{BB962C8B-B14F-4D97-AF65-F5344CB8AC3E}">
        <p14:creationId xmlns:p14="http://schemas.microsoft.com/office/powerpoint/2010/main" val="35128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Proposer-Optimality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Let’s prove it – again by contradiction</a:t>
                </a:r>
              </a:p>
              <a:p>
                <a:pPr marL="0" indent="0">
                  <a:buNone/>
                </a:pPr>
                <a:r>
                  <a:rPr lang="en-US" dirty="0"/>
                  <a:t>Suppose some rider is not matched to their favorite feasible partner.</a:t>
                </a:r>
                <a:br>
                  <a:rPr lang="en-US" dirty="0"/>
                </a:br>
                <a:r>
                  <a:rPr lang="en-US" dirty="0"/>
                  <a:t>Then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must have been the </a:t>
                </a:r>
                <a:r>
                  <a:rPr lang="en-US" b="1" dirty="0"/>
                  <a:t>first </a:t>
                </a:r>
                <a:r>
                  <a:rPr lang="en-US" dirty="0"/>
                  <a:t>to be rejected by their favorite feasible partner,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>
                    <a:solidFill>
                      <a:schemeClr val="accent1"/>
                    </a:solidFill>
                  </a:rPr>
                  <a:t>Observation A</a:t>
                </a:r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>And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(temporarily) matched to causing that rejection.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be a stable matching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matched. The rider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matched to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What can we say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? They had never been rejected by a feasible partner. So they prefer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prefers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(by the run of the algorithm). </a:t>
                </a:r>
              </a:p>
              <a:p>
                <a:pPr marL="0" indent="0">
                  <a:buNone/>
                </a:pPr>
                <a:r>
                  <a:rPr lang="en-US" dirty="0"/>
                  <a:t>But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a blocking pair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50042"/>
                <a:ext cx="11349318" cy="4665911"/>
              </a:xfrm>
              <a:blipFill>
                <a:blip r:embed="rId2"/>
                <a:stretch>
                  <a:fillRect l="-1343" t="-3529" r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29726" y="149054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41" y="162547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D57144-63A2-43EB-9176-9452AEFC66BA}"/>
              </a:ext>
            </a:extLst>
          </p:cNvPr>
          <p:cNvSpPr/>
          <p:nvPr/>
        </p:nvSpPr>
        <p:spPr>
          <a:xfrm>
            <a:off x="9168165" y="3263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B469E9-330A-4F6F-8D86-AB9F3DAB6633}"/>
              </a:ext>
            </a:extLst>
          </p:cNvPr>
          <p:cNvSpPr/>
          <p:nvPr/>
        </p:nvSpPr>
        <p:spPr>
          <a:xfrm>
            <a:off x="9168165" y="1360737"/>
            <a:ext cx="461788" cy="468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651468-8E02-4F11-9ECE-B327980C4A34}"/>
              </a:ext>
            </a:extLst>
          </p:cNvPr>
          <p:cNvSpPr/>
          <p:nvPr/>
        </p:nvSpPr>
        <p:spPr>
          <a:xfrm>
            <a:off x="10585508" y="3263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F03BFC-60A3-45CB-977A-90D8647BBD27}"/>
              </a:ext>
            </a:extLst>
          </p:cNvPr>
          <p:cNvSpPr/>
          <p:nvPr/>
        </p:nvSpPr>
        <p:spPr>
          <a:xfrm>
            <a:off x="10585508" y="1358258"/>
            <a:ext cx="454012" cy="460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984058-141A-46CE-8A6A-80B185EB208B}"/>
                  </a:ext>
                </a:extLst>
              </p:cNvPr>
              <p:cNvSpPr txBox="1"/>
              <p:nvPr/>
            </p:nvSpPr>
            <p:spPr>
              <a:xfrm>
                <a:off x="10556329" y="313445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984058-141A-46CE-8A6A-80B185EB2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329" y="313445"/>
                <a:ext cx="454013" cy="461665"/>
              </a:xfrm>
              <a:prstGeom prst="rect">
                <a:avLst/>
              </a:prstGeom>
              <a:blipFill>
                <a:blip r:embed="rId3"/>
                <a:stretch>
                  <a:fillRect l="-4054" r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6C008-D6D2-49AA-B4FE-51A8CE577C54}"/>
                  </a:ext>
                </a:extLst>
              </p:cNvPr>
              <p:cNvSpPr txBox="1"/>
              <p:nvPr/>
            </p:nvSpPr>
            <p:spPr>
              <a:xfrm>
                <a:off x="9182753" y="341522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6C008-D6D2-49AA-B4FE-51A8CE577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753" y="341522"/>
                <a:ext cx="4540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EA554-3FE6-46B4-BAFC-98419DAD1508}"/>
                  </a:ext>
                </a:extLst>
              </p:cNvPr>
              <p:cNvSpPr txBox="1"/>
              <p:nvPr/>
            </p:nvSpPr>
            <p:spPr>
              <a:xfrm>
                <a:off x="9117581" y="132106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4EA554-3FE6-46B4-BAFC-98419DAD1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581" y="1321068"/>
                <a:ext cx="454013" cy="461665"/>
              </a:xfrm>
              <a:prstGeom prst="rect">
                <a:avLst/>
              </a:prstGeom>
              <a:blipFill>
                <a:blip r:embed="rId5"/>
                <a:stretch>
                  <a:fillRect l="-1351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A4936-123C-4FF7-ACC6-D24A033D4D63}"/>
                  </a:ext>
                </a:extLst>
              </p:cNvPr>
              <p:cNvSpPr txBox="1"/>
              <p:nvPr/>
            </p:nvSpPr>
            <p:spPr>
              <a:xfrm>
                <a:off x="10577732" y="1367238"/>
                <a:ext cx="4540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9A4936-123C-4FF7-ACC6-D24A033D4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732" y="1367238"/>
                <a:ext cx="4540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53A3C6-4352-4824-8A00-526DF4EE1101}"/>
              </a:ext>
            </a:extLst>
          </p:cNvPr>
          <p:cNvCxnSpPr/>
          <p:nvPr/>
        </p:nvCxnSpPr>
        <p:spPr>
          <a:xfrm flipV="1">
            <a:off x="9622177" y="1588524"/>
            <a:ext cx="955555" cy="115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5F8188-0F29-47BE-B703-668D86762AAE}"/>
              </a:ext>
            </a:extLst>
          </p:cNvPr>
          <p:cNvCxnSpPr/>
          <p:nvPr/>
        </p:nvCxnSpPr>
        <p:spPr>
          <a:xfrm>
            <a:off x="9680538" y="616046"/>
            <a:ext cx="934151" cy="1000784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Pause">
            <a:extLst>
              <a:ext uri="{FF2B5EF4-FFF2-40B4-BE49-F238E27FC236}">
                <a16:creationId xmlns:a16="http://schemas.microsoft.com/office/drawing/2014/main" id="{6962E414-A09A-470F-8CEE-E919D025EB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56604" y="1742368"/>
            <a:ext cx="914400" cy="914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B59B88-92BB-45BC-8BD3-76B321FD7F56}"/>
              </a:ext>
            </a:extLst>
          </p:cNvPr>
          <p:cNvGrpSpPr/>
          <p:nvPr/>
        </p:nvGrpSpPr>
        <p:grpSpPr>
          <a:xfrm>
            <a:off x="9044350" y="5132842"/>
            <a:ext cx="1921939" cy="1515458"/>
            <a:chOff x="9044350" y="5132842"/>
            <a:chExt cx="1921939" cy="151545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D57144-63A2-43EB-9176-9452AEFC66BA}"/>
                </a:ext>
              </a:extLst>
            </p:cNvPr>
            <p:cNvSpPr/>
            <p:nvPr/>
          </p:nvSpPr>
          <p:spPr>
            <a:xfrm>
              <a:off x="9094934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B469E9-330A-4F6F-8D86-AB9F3DAB6633}"/>
                </a:ext>
              </a:extLst>
            </p:cNvPr>
            <p:cNvSpPr/>
            <p:nvPr/>
          </p:nvSpPr>
          <p:spPr>
            <a:xfrm>
              <a:off x="9094934" y="6180134"/>
              <a:ext cx="461788" cy="4681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2651468-8E02-4F11-9ECE-B327980C4A34}"/>
                </a:ext>
              </a:extLst>
            </p:cNvPr>
            <p:cNvSpPr/>
            <p:nvPr/>
          </p:nvSpPr>
          <p:spPr>
            <a:xfrm>
              <a:off x="10512277" y="51457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6F03BFC-60A3-45CB-977A-90D8647BBD27}"/>
                </a:ext>
              </a:extLst>
            </p:cNvPr>
            <p:cNvSpPr/>
            <p:nvPr/>
          </p:nvSpPr>
          <p:spPr>
            <a:xfrm>
              <a:off x="10512277" y="6177655"/>
              <a:ext cx="454012" cy="460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/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9984058-141A-46CE-8A6A-80B185EB20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098" y="5132842"/>
                  <a:ext cx="45401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4054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/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5D6C008-D6D2-49AA-B4FE-51A8CE577C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9522" y="5160919"/>
                  <a:ext cx="45401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/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EA554-3FE6-46B4-BAFC-98419DAD15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350" y="6140465"/>
                  <a:ext cx="454013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351" r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/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C9A4936-123C-4FF7-ACC6-D24A033D4D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01" y="6186635"/>
                  <a:ext cx="454013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F53A3C6-4352-4824-8A00-526DF4EE1101}"/>
                </a:ext>
              </a:extLst>
            </p:cNvPr>
            <p:cNvCxnSpPr/>
            <p:nvPr/>
          </p:nvCxnSpPr>
          <p:spPr>
            <a:xfrm flipV="1">
              <a:off x="9548946" y="5391752"/>
              <a:ext cx="1028786" cy="102770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B5F8188-0F29-47BE-B703-668D86762AAE}"/>
                </a:ext>
              </a:extLst>
            </p:cNvPr>
            <p:cNvCxnSpPr>
              <a:stCxn id="25" idx="3"/>
            </p:cNvCxnSpPr>
            <p:nvPr/>
          </p:nvCxnSpPr>
          <p:spPr>
            <a:xfrm>
              <a:off x="9563535" y="5391752"/>
              <a:ext cx="977923" cy="1044475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93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DB7C-E5F7-44AF-B438-40FCC3F03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Proposer Optimality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B2D77-E7B2-43BB-BD99-DA325E60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177987"/>
            <a:ext cx="11187258" cy="3131373"/>
          </a:xfrm>
        </p:spPr>
        <p:txBody>
          <a:bodyPr/>
          <a:lstStyle/>
          <a:p>
            <a:r>
              <a:rPr lang="en-US" dirty="0"/>
              <a:t>We didn’t specify which rider proposes when more than one is free</a:t>
            </a:r>
          </a:p>
          <a:p>
            <a:pPr lvl="1"/>
            <a:r>
              <a:rPr lang="en-US" dirty="0"/>
              <a:t>Proposer-optimality says it doesn’t matter! You always get the proposer-optimal matching.</a:t>
            </a:r>
          </a:p>
          <a:p>
            <a:endParaRPr lang="en-US" dirty="0"/>
          </a:p>
          <a:p>
            <a:r>
              <a:rPr lang="en-US" dirty="0"/>
              <a:t>So what happens to the other side?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F17CF1-BC05-4BDE-96CA-4AC0643FC2F1}"/>
              </a:ext>
            </a:extLst>
          </p:cNvPr>
          <p:cNvSpPr/>
          <p:nvPr/>
        </p:nvSpPr>
        <p:spPr>
          <a:xfrm>
            <a:off x="575238" y="1435506"/>
            <a:ext cx="7652033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proposing side is matched to their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48ED5-3A40-4547-80C4-D94789AB5E5C}"/>
              </a:ext>
            </a:extLst>
          </p:cNvPr>
          <p:cNvSpPr/>
          <p:nvPr/>
        </p:nvSpPr>
        <p:spPr>
          <a:xfrm>
            <a:off x="575239" y="1435506"/>
            <a:ext cx="7652032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Proposer-Optimality</a:t>
            </a:r>
          </a:p>
        </p:txBody>
      </p:sp>
    </p:spTree>
    <p:extLst>
      <p:ext uri="{BB962C8B-B14F-4D97-AF65-F5344CB8AC3E}">
        <p14:creationId xmlns:p14="http://schemas.microsoft.com/office/powerpoint/2010/main" val="404578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Chooser-</a:t>
            </a:r>
            <a:r>
              <a:rPr lang="en-US" dirty="0" err="1"/>
              <a:t>Pessimality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similar argument (it’s a good exercise!), will show that choosing among proposals is a much worse position to be in.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2940426"/>
            <a:ext cx="8356269" cy="1584917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Every member of the choosing (non-proposing) side is matched to their least favorite of their feasible partners.</a:t>
            </a:r>
            <a:endParaRPr lang="en-US" altLang="en-US" sz="2800" dirty="0">
              <a:solidFill>
                <a:schemeClr val="hlin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1" y="2940426"/>
            <a:ext cx="8356268" cy="56477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Chooser-</a:t>
            </a:r>
            <a:r>
              <a:rPr lang="en-US" sz="2800" b="1" dirty="0" err="1">
                <a:solidFill>
                  <a:schemeClr val="bg1"/>
                </a:solidFill>
              </a:rPr>
              <a:t>Pessimality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8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Context and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Stable Matching has another common name: “Stable Marriage”</a:t>
            </a:r>
          </a:p>
          <a:p>
            <a:r>
              <a:rPr lang="en-US" dirty="0"/>
              <a:t>The metaphor used there is “men” and “women” getting married.</a:t>
            </a:r>
          </a:p>
          <a:p>
            <a:endParaRPr lang="en-US" dirty="0"/>
          </a:p>
          <a:p>
            <a:r>
              <a:rPr lang="en-US" dirty="0"/>
              <a:t>When choosing or analyzing an algorithm think about everyone involved, not just the people you’re optimizing for; you might not be able to have it all.</a:t>
            </a:r>
          </a:p>
          <a:p>
            <a:r>
              <a:rPr lang="en-US" dirty="0"/>
              <a:t>Stable Matchings always exist, and we can find them efficiently.</a:t>
            </a:r>
          </a:p>
          <a:p>
            <a:r>
              <a:rPr lang="en-US" dirty="0"/>
              <a:t>The GS Algorithm gives proposers their best possible partner</a:t>
            </a:r>
          </a:p>
          <a:p>
            <a:pPr lvl="1"/>
            <a:r>
              <a:rPr lang="en-US" dirty="0"/>
              <a:t>At the expense of those receiving proposals getting their worst possible.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9451</TotalTime>
  <Words>2945</Words>
  <Application>Microsoft Office PowerPoint</Application>
  <PresentationFormat>Widescreen</PresentationFormat>
  <Paragraphs>290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Stable Matchings</vt:lpstr>
      <vt:lpstr>Announcements</vt:lpstr>
      <vt:lpstr>Goals for Today</vt:lpstr>
      <vt:lpstr>Multiple Stable Matchings</vt:lpstr>
      <vt:lpstr>Proposer-Optimality</vt:lpstr>
      <vt:lpstr>Proposer-Optimality</vt:lpstr>
      <vt:lpstr>Implications of Proposer Optimality</vt:lpstr>
      <vt:lpstr>Chooser-Pessimality</vt:lpstr>
      <vt:lpstr>Some More Context and Takeaways</vt:lpstr>
      <vt:lpstr>Practical Concerns</vt:lpstr>
      <vt:lpstr>How Many Stable Matchings?</vt:lpstr>
      <vt:lpstr>More than two?</vt:lpstr>
      <vt:lpstr>What about when n increases?</vt:lpstr>
      <vt:lpstr>What about when n increases?</vt:lpstr>
      <vt:lpstr>What about when n increases?</vt:lpstr>
      <vt:lpstr>How high can that go?</vt:lpstr>
      <vt:lpstr>When there’s more than two…</vt:lpstr>
      <vt:lpstr>If we can find them all…</vt:lpstr>
      <vt:lpstr>Can there be only one?</vt:lpstr>
      <vt:lpstr>So what should you do?</vt:lpstr>
      <vt:lpstr>Induction</vt:lpstr>
      <vt:lpstr>Induction</vt:lpstr>
      <vt:lpstr>Induction</vt:lpstr>
      <vt:lpstr>Induction</vt:lpstr>
      <vt:lpstr>Induction in 5 easy(?) steps</vt:lpstr>
      <vt:lpstr>Things to check for</vt:lpstr>
      <vt:lpstr>Claim: Gale-Shapley produces a matching without blocking pairs</vt:lpstr>
      <vt:lpstr>Claim: GS produces a matching without blocking pairs</vt:lpstr>
      <vt:lpstr>Claim: GS produces a matching without blocking pairs</vt:lpstr>
      <vt:lpstr>Claim: GS produces a matching without blocking pairs</vt:lpstr>
      <vt:lpstr>Claim: GS produces a matching without blocking pairs</vt:lpstr>
      <vt:lpstr>Wrapping up the proof</vt:lpstr>
      <vt:lpstr>Want more induction practice?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78</cp:revision>
  <dcterms:created xsi:type="dcterms:W3CDTF">2020-12-30T22:20:32Z</dcterms:created>
  <dcterms:modified xsi:type="dcterms:W3CDTF">2021-01-08T04:58:42Z</dcterms:modified>
</cp:coreProperties>
</file>