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330" r:id="rId2"/>
    <p:sldId id="256" r:id="rId3"/>
    <p:sldId id="257" r:id="rId4"/>
    <p:sldId id="316" r:id="rId5"/>
    <p:sldId id="331" r:id="rId6"/>
    <p:sldId id="317" r:id="rId7"/>
    <p:sldId id="267" r:id="rId8"/>
    <p:sldId id="259" r:id="rId9"/>
    <p:sldId id="260" r:id="rId10"/>
    <p:sldId id="261" r:id="rId11"/>
    <p:sldId id="262" r:id="rId12"/>
    <p:sldId id="263" r:id="rId13"/>
    <p:sldId id="264" r:id="rId14"/>
    <p:sldId id="265" r:id="rId15"/>
    <p:sldId id="266" r:id="rId16"/>
    <p:sldId id="268" r:id="rId17"/>
    <p:sldId id="269" r:id="rId18"/>
    <p:sldId id="272" r:id="rId19"/>
    <p:sldId id="273" r:id="rId20"/>
    <p:sldId id="274" r:id="rId21"/>
    <p:sldId id="275" r:id="rId22"/>
    <p:sldId id="276" r:id="rId23"/>
    <p:sldId id="332" r:id="rId24"/>
    <p:sldId id="277" r:id="rId25"/>
    <p:sldId id="278" r:id="rId26"/>
    <p:sldId id="279" r:id="rId27"/>
    <p:sldId id="280" r:id="rId28"/>
    <p:sldId id="281" r:id="rId29"/>
    <p:sldId id="282" r:id="rId30"/>
    <p:sldId id="33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1" autoAdjust="0"/>
    <p:restoredTop sz="93285" autoAdjust="0"/>
  </p:normalViewPr>
  <p:slideViewPr>
    <p:cSldViewPr snapToGrid="0">
      <p:cViewPr varScale="1">
        <p:scale>
          <a:sx n="58" d="100"/>
          <a:sy n="58" d="100"/>
        </p:scale>
        <p:origin x="988" y="56"/>
      </p:cViewPr>
      <p:guideLst/>
    </p:cSldViewPr>
  </p:slideViewPr>
  <p:outlineViewPr>
    <p:cViewPr>
      <p:scale>
        <a:sx n="33" d="100"/>
        <a:sy n="33" d="100"/>
      </p:scale>
      <p:origin x="0" y="-88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5FB3D-E992-400D-8B3C-5957DFEEDE81}" type="datetimeFigureOut">
              <a:rPr lang="en-US" smtClean="0"/>
              <a:t>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8FFA6-7FEE-48C2-A941-B4E208963B1E}" type="slidenum">
              <a:rPr lang="en-US" smtClean="0"/>
              <a:t>‹#›</a:t>
            </a:fld>
            <a:endParaRPr lang="en-US"/>
          </a:p>
        </p:txBody>
      </p:sp>
    </p:spTree>
    <p:extLst>
      <p:ext uri="{BB962C8B-B14F-4D97-AF65-F5344CB8AC3E}">
        <p14:creationId xmlns:p14="http://schemas.microsoft.com/office/powerpoint/2010/main" val="36528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A802C1-AE36-482F-ADE9-5FDCAB8C411B}" type="slidenum">
              <a:rPr lang="en-US" altLang="en-US" smtClean="0"/>
              <a:pPr eaLnBrk="1" hangingPunct="1"/>
              <a:t>18</a:t>
            </a:fld>
            <a:endParaRPr lang="en-US" altLang="en-US"/>
          </a:p>
        </p:txBody>
      </p:sp>
    </p:spTree>
    <p:extLst>
      <p:ext uri="{BB962C8B-B14F-4D97-AF65-F5344CB8AC3E}">
        <p14:creationId xmlns:p14="http://schemas.microsoft.com/office/powerpoint/2010/main" val="42247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66788">
              <a:defRPr sz="2000">
                <a:solidFill>
                  <a:schemeClr val="tx1"/>
                </a:solidFill>
                <a:latin typeface="Arial" panose="020B0604020202020204" pitchFamily="34" charset="0"/>
              </a:defRPr>
            </a:lvl1pPr>
            <a:lvl2pPr marL="742950" indent="-285750" defTabSz="966788">
              <a:defRPr sz="2000">
                <a:solidFill>
                  <a:schemeClr val="tx1"/>
                </a:solidFill>
                <a:latin typeface="Arial" panose="020B0604020202020204" pitchFamily="34" charset="0"/>
              </a:defRPr>
            </a:lvl2pPr>
            <a:lvl3pPr marL="1143000" indent="-228600" defTabSz="966788">
              <a:defRPr sz="2000">
                <a:solidFill>
                  <a:schemeClr val="tx1"/>
                </a:solidFill>
                <a:latin typeface="Arial" panose="020B0604020202020204" pitchFamily="34" charset="0"/>
              </a:defRPr>
            </a:lvl3pPr>
            <a:lvl4pPr marL="1600200" indent="-228600" defTabSz="966788">
              <a:defRPr sz="2000">
                <a:solidFill>
                  <a:schemeClr val="tx1"/>
                </a:solidFill>
                <a:latin typeface="Arial" panose="020B0604020202020204" pitchFamily="34" charset="0"/>
              </a:defRPr>
            </a:lvl4pPr>
            <a:lvl5pPr marL="2057400" indent="-228600" defTabSz="966788">
              <a:defRPr sz="20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2000">
                <a:solidFill>
                  <a:schemeClr val="tx1"/>
                </a:solidFill>
                <a:latin typeface="Arial" panose="020B0604020202020204" pitchFamily="34" charset="0"/>
              </a:defRPr>
            </a:lvl9pPr>
          </a:lstStyle>
          <a:p>
            <a:fld id="{BF687FCE-F047-4AE0-9D0D-DCE3F0E25EFD}" type="slidenum">
              <a:rPr lang="en-US" altLang="en-US" sz="1300">
                <a:latin typeface="Comic Sans MS" panose="030F0702030302020204" pitchFamily="66" charset="0"/>
              </a:rPr>
              <a:pPr/>
              <a:t>22</a:t>
            </a:fld>
            <a:endParaRPr lang="en-US" altLang="en-US" sz="1300">
              <a:latin typeface="Comic Sans MS" panose="030F0702030302020204" pitchFamily="66"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76313" y="4559300"/>
            <a:ext cx="5362575" cy="4321175"/>
          </a:xfrm>
          <a:noFill/>
        </p:spPr>
        <p:txBody>
          <a:bodyPr/>
          <a:lstStyle/>
          <a:p>
            <a:pPr eaLnBrk="1" hangingPunct="1"/>
            <a:endParaRPr lang="en-US" altLang="en-US"/>
          </a:p>
        </p:txBody>
      </p:sp>
    </p:spTree>
    <p:extLst>
      <p:ext uri="{BB962C8B-B14F-4D97-AF65-F5344CB8AC3E}">
        <p14:creationId xmlns:p14="http://schemas.microsoft.com/office/powerpoint/2010/main" val="96476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3E4954-2891-4428-A6C5-D0A66FDDDBAC}" type="slidenum">
              <a:rPr lang="en-US" altLang="en-US" smtClean="0"/>
              <a:pPr eaLnBrk="1" hangingPunct="1"/>
              <a:t>26</a:t>
            </a:fld>
            <a:endParaRPr lang="en-US" altLang="en-US"/>
          </a:p>
        </p:txBody>
      </p:sp>
    </p:spTree>
    <p:extLst>
      <p:ext uri="{BB962C8B-B14F-4D97-AF65-F5344CB8AC3E}">
        <p14:creationId xmlns:p14="http://schemas.microsoft.com/office/powerpoint/2010/main" val="265816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02A040-F6AB-487F-B1AC-EF4E384440CF}" type="slidenum">
              <a:rPr lang="en-US" altLang="en-US" smtClean="0"/>
              <a:pPr eaLnBrk="1" hangingPunct="1"/>
              <a:t>27</a:t>
            </a:fld>
            <a:endParaRPr lang="en-US" altLang="en-US"/>
          </a:p>
        </p:txBody>
      </p:sp>
    </p:spTree>
    <p:extLst>
      <p:ext uri="{BB962C8B-B14F-4D97-AF65-F5344CB8AC3E}">
        <p14:creationId xmlns:p14="http://schemas.microsoft.com/office/powerpoint/2010/main" val="2417458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AA45D5-AAC9-4D9C-94CC-D60B271EFFFA}" type="slidenum">
              <a:rPr lang="en-US" altLang="en-US" smtClean="0"/>
              <a:pPr eaLnBrk="1" hangingPunct="1"/>
              <a:t>29</a:t>
            </a:fld>
            <a:endParaRPr lang="en-US" altLang="en-US"/>
          </a:p>
        </p:txBody>
      </p:sp>
    </p:spTree>
    <p:extLst>
      <p:ext uri="{BB962C8B-B14F-4D97-AF65-F5344CB8AC3E}">
        <p14:creationId xmlns:p14="http://schemas.microsoft.com/office/powerpoint/2010/main" val="184760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2F4E875-E37B-4F17-87F0-6ABBBEC1C1BD}"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61D17-4C57-49B3-818C-78B623277B6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80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2A4-11AD-445D-9449-ECE97BF7265C}"/>
              </a:ext>
            </a:extLst>
          </p:cNvPr>
          <p:cNvSpPr>
            <a:spLocks noGrp="1"/>
          </p:cNvSpPr>
          <p:nvPr>
            <p:ph type="title" hasCustomPrompt="1"/>
          </p:nvPr>
        </p:nvSpPr>
        <p:spPr>
          <a:xfrm>
            <a:off x="3315881" y="3446573"/>
            <a:ext cx="5590283" cy="1014667"/>
          </a:xfrm>
        </p:spPr>
        <p:txBody>
          <a:bodyPr/>
          <a:lstStyle>
            <a:lvl1pPr algn="ctr">
              <a:defRPr cap="none" baseline="0"/>
            </a:lvl1pPr>
          </a:lstStyle>
          <a:p>
            <a:r>
              <a:rPr lang="en-US" dirty="0"/>
              <a:t>Big Concept</a:t>
            </a:r>
          </a:p>
        </p:txBody>
      </p:sp>
      <p:sp>
        <p:nvSpPr>
          <p:cNvPr id="3" name="Date Placeholder 2">
            <a:extLst>
              <a:ext uri="{FF2B5EF4-FFF2-40B4-BE49-F238E27FC236}">
                <a16:creationId xmlns:a16="http://schemas.microsoft.com/office/drawing/2014/main" id="{E45E7B94-0CB0-48FD-9BA2-0BCEF75A76A1}"/>
              </a:ext>
            </a:extLst>
          </p:cNvPr>
          <p:cNvSpPr>
            <a:spLocks noGrp="1"/>
          </p:cNvSpPr>
          <p:nvPr>
            <p:ph type="dt" sz="half" idx="10"/>
          </p:nvPr>
        </p:nvSpPr>
        <p:spPr/>
        <p:txBody>
          <a:bodyPr/>
          <a:lstStyle/>
          <a:p>
            <a:fld id="{92F4E875-E37B-4F17-87F0-6ABBBEC1C1BD}" type="datetimeFigureOut">
              <a:rPr lang="en-US" smtClean="0"/>
              <a:t>1/3/2021</a:t>
            </a:fld>
            <a:endParaRPr lang="en-US"/>
          </a:p>
        </p:txBody>
      </p:sp>
      <p:sp>
        <p:nvSpPr>
          <p:cNvPr id="4" name="Footer Placeholder 3">
            <a:extLst>
              <a:ext uri="{FF2B5EF4-FFF2-40B4-BE49-F238E27FC236}">
                <a16:creationId xmlns:a16="http://schemas.microsoft.com/office/drawing/2014/main" id="{F7BA529F-BA16-4C50-8761-34379098BF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838C27-C210-4D9C-AB83-9BF54E32912E}"/>
              </a:ext>
            </a:extLst>
          </p:cNvPr>
          <p:cNvSpPr>
            <a:spLocks noGrp="1"/>
          </p:cNvSpPr>
          <p:nvPr>
            <p:ph type="sldNum" sz="quarter" idx="12"/>
          </p:nvPr>
        </p:nvSpPr>
        <p:spPr/>
        <p:txBody>
          <a:bodyPr/>
          <a:lstStyle/>
          <a:p>
            <a:fld id="{4A761D17-4C57-49B3-818C-78B623277B61}" type="slidenum">
              <a:rPr lang="en-US" smtClean="0"/>
              <a:t>‹#›</a:t>
            </a:fld>
            <a:endParaRPr lang="en-US"/>
          </a:p>
        </p:txBody>
      </p:sp>
      <p:cxnSp>
        <p:nvCxnSpPr>
          <p:cNvPr id="21" name="Straight Connector 20">
            <a:extLst>
              <a:ext uri="{FF2B5EF4-FFF2-40B4-BE49-F238E27FC236}">
                <a16:creationId xmlns:a16="http://schemas.microsoft.com/office/drawing/2014/main" id="{C067791F-5EAB-433C-8512-E3D8B5FEA33C}"/>
              </a:ext>
            </a:extLst>
          </p:cNvPr>
          <p:cNvCxnSpPr/>
          <p:nvPr/>
        </p:nvCxnSpPr>
        <p:spPr>
          <a:xfrm>
            <a:off x="138752" y="1917510"/>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19FC5ADD-7CD5-4855-8137-142378EFA26D}"/>
              </a:ext>
            </a:extLst>
          </p:cNvPr>
          <p:cNvGrpSpPr/>
          <p:nvPr/>
        </p:nvGrpSpPr>
        <p:grpSpPr>
          <a:xfrm>
            <a:off x="4736398" y="555634"/>
            <a:ext cx="2723751" cy="2723751"/>
            <a:chOff x="4360460" y="449353"/>
            <a:chExt cx="3282287" cy="3282287"/>
          </a:xfrm>
        </p:grpSpPr>
        <p:sp>
          <p:nvSpPr>
            <p:cNvPr id="6" name="Oval 5">
              <a:extLst>
                <a:ext uri="{FF2B5EF4-FFF2-40B4-BE49-F238E27FC236}">
                  <a16:creationId xmlns:a16="http://schemas.microsoft.com/office/drawing/2014/main" id="{161030CC-581E-4D1E-9ACA-A92F5BB6C0CB}"/>
                </a:ext>
              </a:extLst>
            </p:cNvPr>
            <p:cNvSpPr/>
            <p:nvPr userDrawn="1"/>
          </p:nvSpPr>
          <p:spPr>
            <a:xfrm>
              <a:off x="4360460" y="449353"/>
              <a:ext cx="3282287" cy="3282287"/>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Shape 822">
              <a:extLst>
                <a:ext uri="{FF2B5EF4-FFF2-40B4-BE49-F238E27FC236}">
                  <a16:creationId xmlns:a16="http://schemas.microsoft.com/office/drawing/2014/main" id="{9662AC8F-8502-4CF6-87AC-2CB7EFEBC5CD}"/>
                </a:ext>
              </a:extLst>
            </p:cNvPr>
            <p:cNvGrpSpPr/>
            <p:nvPr userDrawn="1"/>
          </p:nvGrpSpPr>
          <p:grpSpPr>
            <a:xfrm>
              <a:off x="4868910" y="1003939"/>
              <a:ext cx="2265387" cy="2173113"/>
              <a:chOff x="5233525" y="4954450"/>
              <a:chExt cx="538275" cy="516350"/>
            </a:xfrm>
          </p:grpSpPr>
          <p:sp>
            <p:nvSpPr>
              <p:cNvPr id="8" name="Shape 823">
                <a:extLst>
                  <a:ext uri="{FF2B5EF4-FFF2-40B4-BE49-F238E27FC236}">
                    <a16:creationId xmlns:a16="http://schemas.microsoft.com/office/drawing/2014/main" id="{915C32CE-F54C-4A91-A795-5F6EE0E2C310}"/>
                  </a:ext>
                </a:extLst>
              </p:cNvPr>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24">
                <a:extLst>
                  <a:ext uri="{FF2B5EF4-FFF2-40B4-BE49-F238E27FC236}">
                    <a16:creationId xmlns:a16="http://schemas.microsoft.com/office/drawing/2014/main" id="{25663F7D-C889-439B-A68E-97D8B29147A8}"/>
                  </a:ext>
                </a:extLst>
              </p:cNvPr>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25">
                <a:extLst>
                  <a:ext uri="{FF2B5EF4-FFF2-40B4-BE49-F238E27FC236}">
                    <a16:creationId xmlns:a16="http://schemas.microsoft.com/office/drawing/2014/main" id="{5C225417-5386-4CF0-A050-D547324972FC}"/>
                  </a:ext>
                </a:extLst>
              </p:cNvPr>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826">
                <a:extLst>
                  <a:ext uri="{FF2B5EF4-FFF2-40B4-BE49-F238E27FC236}">
                    <a16:creationId xmlns:a16="http://schemas.microsoft.com/office/drawing/2014/main" id="{F2B2177A-3C1C-4737-A983-B5086B44BAC9}"/>
                  </a:ext>
                </a:extLst>
              </p:cNvPr>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27">
                <a:extLst>
                  <a:ext uri="{FF2B5EF4-FFF2-40B4-BE49-F238E27FC236}">
                    <a16:creationId xmlns:a16="http://schemas.microsoft.com/office/drawing/2014/main" id="{065E0883-FD56-4990-A3BA-7394FB6E3D9D}"/>
                  </a:ext>
                </a:extLst>
              </p:cNvPr>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28">
                <a:extLst>
                  <a:ext uri="{FF2B5EF4-FFF2-40B4-BE49-F238E27FC236}">
                    <a16:creationId xmlns:a16="http://schemas.microsoft.com/office/drawing/2014/main" id="{C497A5ED-CCEE-4F09-A7B4-7079C57F1DC1}"/>
                  </a:ext>
                </a:extLst>
              </p:cNvPr>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29">
                <a:extLst>
                  <a:ext uri="{FF2B5EF4-FFF2-40B4-BE49-F238E27FC236}">
                    <a16:creationId xmlns:a16="http://schemas.microsoft.com/office/drawing/2014/main" id="{D8CBE5C1-1916-4EF1-B9E9-DC5E58DE62C4}"/>
                  </a:ext>
                </a:extLst>
              </p:cNvPr>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830">
                <a:extLst>
                  <a:ext uri="{FF2B5EF4-FFF2-40B4-BE49-F238E27FC236}">
                    <a16:creationId xmlns:a16="http://schemas.microsoft.com/office/drawing/2014/main" id="{BB37530B-08B3-4205-8A08-E876EE3F9FBE}"/>
                  </a:ext>
                </a:extLst>
              </p:cNvPr>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831">
                <a:extLst>
                  <a:ext uri="{FF2B5EF4-FFF2-40B4-BE49-F238E27FC236}">
                    <a16:creationId xmlns:a16="http://schemas.microsoft.com/office/drawing/2014/main" id="{14DEB002-C856-4D51-9E3F-42951B8C7A10}"/>
                  </a:ext>
                </a:extLst>
              </p:cNvPr>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832">
                <a:extLst>
                  <a:ext uri="{FF2B5EF4-FFF2-40B4-BE49-F238E27FC236}">
                    <a16:creationId xmlns:a16="http://schemas.microsoft.com/office/drawing/2014/main" id="{5B5D5E96-C594-4AB6-9DF5-2ED8F56CCF52}"/>
                  </a:ext>
                </a:extLst>
              </p:cNvPr>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833">
                <a:extLst>
                  <a:ext uri="{FF2B5EF4-FFF2-40B4-BE49-F238E27FC236}">
                    <a16:creationId xmlns:a16="http://schemas.microsoft.com/office/drawing/2014/main" id="{3FC3F998-CA08-40F4-81A5-CEC994EBBF42}"/>
                  </a:ext>
                </a:extLst>
              </p:cNvPr>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3" name="Text Placeholder 2">
            <a:extLst>
              <a:ext uri="{FF2B5EF4-FFF2-40B4-BE49-F238E27FC236}">
                <a16:creationId xmlns:a16="http://schemas.microsoft.com/office/drawing/2014/main" id="{9C05CDBC-229D-45E2-B2F9-9037D7DF9793}"/>
              </a:ext>
            </a:extLst>
          </p:cNvPr>
          <p:cNvSpPr>
            <a:spLocks noGrp="1"/>
          </p:cNvSpPr>
          <p:nvPr>
            <p:ph type="body" idx="1"/>
          </p:nvPr>
        </p:nvSpPr>
        <p:spPr>
          <a:xfrm>
            <a:off x="3315880" y="4628428"/>
            <a:ext cx="5590283" cy="1463040"/>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4" name="Rectangle 23">
            <a:extLst>
              <a:ext uri="{FF2B5EF4-FFF2-40B4-BE49-F238E27FC236}">
                <a16:creationId xmlns:a16="http://schemas.microsoft.com/office/drawing/2014/main" id="{4D812236-1A32-4FE2-AB5A-F8F998D835F3}"/>
              </a:ext>
            </a:extLst>
          </p:cNvPr>
          <p:cNvSpPr/>
          <p:nvPr/>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94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01CC624-0437-43EF-99D3-4B5E545BF210}"/>
              </a:ext>
            </a:extLst>
          </p:cNvPr>
          <p:cNvSpPr/>
          <p:nvPr/>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a:extLst>
              <a:ext uri="{FF2B5EF4-FFF2-40B4-BE49-F238E27FC236}">
                <a16:creationId xmlns:a16="http://schemas.microsoft.com/office/drawing/2014/main" id="{05FEBE18-A94F-4CF8-8975-BC720F0701B8}"/>
              </a:ext>
            </a:extLst>
          </p:cNvPr>
          <p:cNvSpPr>
            <a:spLocks noGrp="1"/>
          </p:cNvSpPr>
          <p:nvPr>
            <p:ph type="dt" sz="half" idx="10"/>
          </p:nvPr>
        </p:nvSpPr>
        <p:spPr/>
        <p:txBody>
          <a:bodyPr/>
          <a:lstStyle/>
          <a:p>
            <a:fld id="{92F4E875-E37B-4F17-87F0-6ABBBEC1C1BD}" type="datetimeFigureOut">
              <a:rPr lang="en-US" smtClean="0"/>
              <a:t>1/3/2021</a:t>
            </a:fld>
            <a:endParaRPr lang="en-US"/>
          </a:p>
        </p:txBody>
      </p:sp>
      <p:sp>
        <p:nvSpPr>
          <p:cNvPr id="4" name="Footer Placeholder 3">
            <a:extLst>
              <a:ext uri="{FF2B5EF4-FFF2-40B4-BE49-F238E27FC236}">
                <a16:creationId xmlns:a16="http://schemas.microsoft.com/office/drawing/2014/main" id="{79FEFF45-D87C-45A5-8A43-AA51E8326F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B072C5-2DDD-45C4-966C-970A137A42B6}"/>
              </a:ext>
            </a:extLst>
          </p:cNvPr>
          <p:cNvSpPr>
            <a:spLocks noGrp="1"/>
          </p:cNvSpPr>
          <p:nvPr>
            <p:ph type="sldNum" sz="quarter" idx="12"/>
          </p:nvPr>
        </p:nvSpPr>
        <p:spPr/>
        <p:txBody>
          <a:bodyPr/>
          <a:lstStyle/>
          <a:p>
            <a:fld id="{4A761D17-4C57-49B3-818C-78B623277B61}" type="slidenum">
              <a:rPr lang="en-US" smtClean="0"/>
              <a:t>‹#›</a:t>
            </a:fld>
            <a:endParaRPr lang="en-US"/>
          </a:p>
        </p:txBody>
      </p:sp>
      <p:cxnSp>
        <p:nvCxnSpPr>
          <p:cNvPr id="16" name="Straight Connector 15">
            <a:extLst>
              <a:ext uri="{FF2B5EF4-FFF2-40B4-BE49-F238E27FC236}">
                <a16:creationId xmlns:a16="http://schemas.microsoft.com/office/drawing/2014/main" id="{537B5817-8D3A-4DD3-92FF-32BBC5F91560}"/>
              </a:ext>
            </a:extLst>
          </p:cNvPr>
          <p:cNvCxnSpPr/>
          <p:nvPr/>
        </p:nvCxnSpPr>
        <p:spPr>
          <a:xfrm>
            <a:off x="61415" y="753975"/>
            <a:ext cx="12008609" cy="0"/>
          </a:xfrm>
          <a:prstGeom prst="line">
            <a:avLst/>
          </a:prstGeom>
          <a:ln>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32B1C59-33FF-4FB4-BDD7-F61C64008581}"/>
              </a:ext>
            </a:extLst>
          </p:cNvPr>
          <p:cNvSpPr>
            <a:spLocks noGrp="1"/>
          </p:cNvSpPr>
          <p:nvPr>
            <p:ph type="title"/>
          </p:nvPr>
        </p:nvSpPr>
        <p:spPr>
          <a:xfrm>
            <a:off x="1428134" y="263276"/>
            <a:ext cx="10334364" cy="1014667"/>
          </a:xfrm>
          <a:solidFill>
            <a:schemeClr val="bg1"/>
          </a:solidFill>
        </p:spPr>
        <p:txBody>
          <a:bodyPr/>
          <a:lstStyle/>
          <a:p>
            <a:r>
              <a:rPr lang="en-US"/>
              <a:t>Click to edit Master title style</a:t>
            </a:r>
            <a:endParaRPr lang="en-US" dirty="0"/>
          </a:p>
        </p:txBody>
      </p:sp>
      <p:grpSp>
        <p:nvGrpSpPr>
          <p:cNvPr id="13" name="Group 12">
            <a:extLst>
              <a:ext uri="{FF2B5EF4-FFF2-40B4-BE49-F238E27FC236}">
                <a16:creationId xmlns:a16="http://schemas.microsoft.com/office/drawing/2014/main" id="{FB754F48-B758-43EB-980F-1E2884C8E2A7}"/>
              </a:ext>
            </a:extLst>
          </p:cNvPr>
          <p:cNvGrpSpPr/>
          <p:nvPr/>
        </p:nvGrpSpPr>
        <p:grpSpPr>
          <a:xfrm>
            <a:off x="575239" y="475151"/>
            <a:ext cx="631298" cy="631298"/>
            <a:chOff x="1530939" y="2405329"/>
            <a:chExt cx="631298" cy="631298"/>
          </a:xfrm>
        </p:grpSpPr>
        <p:sp>
          <p:nvSpPr>
            <p:cNvPr id="7" name="Oval 6">
              <a:extLst>
                <a:ext uri="{FF2B5EF4-FFF2-40B4-BE49-F238E27FC236}">
                  <a16:creationId xmlns:a16="http://schemas.microsoft.com/office/drawing/2014/main" id="{99BADBD9-302C-40D9-A763-C65CCFE16FDE}"/>
                </a:ext>
              </a:extLst>
            </p:cNvPr>
            <p:cNvSpPr/>
            <p:nvPr userDrawn="1"/>
          </p:nvSpPr>
          <p:spPr>
            <a:xfrm>
              <a:off x="1530939" y="2405329"/>
              <a:ext cx="631298" cy="631298"/>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Shape 490">
              <a:extLst>
                <a:ext uri="{FF2B5EF4-FFF2-40B4-BE49-F238E27FC236}">
                  <a16:creationId xmlns:a16="http://schemas.microsoft.com/office/drawing/2014/main" id="{ABC713E7-D704-4682-B292-907313F269C9}"/>
                </a:ext>
              </a:extLst>
            </p:cNvPr>
            <p:cNvGrpSpPr/>
            <p:nvPr userDrawn="1"/>
          </p:nvGrpSpPr>
          <p:grpSpPr>
            <a:xfrm>
              <a:off x="1661835" y="2536225"/>
              <a:ext cx="369505" cy="369505"/>
              <a:chOff x="2594050" y="1631825"/>
              <a:chExt cx="439625" cy="439625"/>
            </a:xfrm>
          </p:grpSpPr>
          <p:sp>
            <p:nvSpPr>
              <p:cNvPr id="9" name="Shape 491">
                <a:extLst>
                  <a:ext uri="{FF2B5EF4-FFF2-40B4-BE49-F238E27FC236}">
                    <a16:creationId xmlns:a16="http://schemas.microsoft.com/office/drawing/2014/main" id="{5701E159-D011-460A-BF32-22B3BFF6328B}"/>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492">
                <a:extLst>
                  <a:ext uri="{FF2B5EF4-FFF2-40B4-BE49-F238E27FC236}">
                    <a16:creationId xmlns:a16="http://schemas.microsoft.com/office/drawing/2014/main" id="{CA3D8659-8AB7-48FB-9131-98E6A18A0B20}"/>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93">
                <a:extLst>
                  <a:ext uri="{FF2B5EF4-FFF2-40B4-BE49-F238E27FC236}">
                    <a16:creationId xmlns:a16="http://schemas.microsoft.com/office/drawing/2014/main" id="{A811AE90-64AA-41C3-9DE9-62A86028AA6C}"/>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4">
                <a:extLst>
                  <a:ext uri="{FF2B5EF4-FFF2-40B4-BE49-F238E27FC236}">
                    <a16:creationId xmlns:a16="http://schemas.microsoft.com/office/drawing/2014/main" id="{0551D70B-4457-48F5-81B9-3A38F6B661D9}"/>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7" name="Content Placeholder 2">
            <a:extLst>
              <a:ext uri="{FF2B5EF4-FFF2-40B4-BE49-F238E27FC236}">
                <a16:creationId xmlns:a16="http://schemas.microsoft.com/office/drawing/2014/main" id="{572BD7EC-0D21-433C-A8B8-B34982C0240B}"/>
              </a:ext>
            </a:extLst>
          </p:cNvPr>
          <p:cNvSpPr>
            <a:spLocks noGrp="1"/>
          </p:cNvSpPr>
          <p:nvPr>
            <p:ph idx="1"/>
          </p:nvPr>
        </p:nvSpPr>
        <p:spPr>
          <a:xfrm>
            <a:off x="1428134" y="1463857"/>
            <a:ext cx="10334364" cy="4845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66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56"/>
        <p:cNvGrpSpPr/>
        <p:nvPr/>
      </p:nvGrpSpPr>
      <p:grpSpPr>
        <a:xfrm>
          <a:off x="0" y="0"/>
          <a:ext cx="0" cy="0"/>
          <a:chOff x="0" y="0"/>
          <a:chExt cx="0" cy="0"/>
        </a:xfrm>
      </p:grpSpPr>
    </p:spTree>
    <p:extLst>
      <p:ext uri="{BB962C8B-B14F-4D97-AF65-F5344CB8AC3E}">
        <p14:creationId xmlns:p14="http://schemas.microsoft.com/office/powerpoint/2010/main" val="230663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2800"/>
            </a:lvl1pPr>
            <a:lvl2pPr marL="128016" indent="0">
              <a:buNone/>
              <a:defRPr sz="2400" baseline="0"/>
            </a:lvl2pPr>
            <a:lvl3pPr>
              <a:defRPr sz="2400"/>
            </a:lvl3pPr>
            <a:lvl4pPr>
              <a:defRPr sz="2400"/>
            </a:lvl4pPr>
            <a:lvl5pPr>
              <a:defRPr sz="2400"/>
            </a:lvl5pPr>
          </a:lstStyle>
          <a:p>
            <a:pPr lvl="0"/>
            <a:r>
              <a:rPr lang="en-US" dirty="0"/>
              <a:t>Edit Master text styles</a:t>
            </a:r>
          </a:p>
          <a:p>
            <a:pPr lvl="0"/>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2F4E875-E37B-4F17-87F0-6ABBBEC1C1BD}"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61D17-4C57-49B3-818C-78B623277B61}" type="slidenum">
              <a:rPr lang="en-US" smtClean="0"/>
              <a:t>‹#›</a:t>
            </a:fld>
            <a:endParaRPr lang="en-US"/>
          </a:p>
        </p:txBody>
      </p:sp>
    </p:spTree>
    <p:extLst>
      <p:ext uri="{BB962C8B-B14F-4D97-AF65-F5344CB8AC3E}">
        <p14:creationId xmlns:p14="http://schemas.microsoft.com/office/powerpoint/2010/main" val="3474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6356FD08-8E43-4554-8ACC-11234BCBCF4E}"/>
              </a:ext>
            </a:extLst>
          </p:cNvPr>
          <p:cNvCxnSpPr/>
          <p:nvPr/>
        </p:nvCxnSpPr>
        <p:spPr>
          <a:xfrm>
            <a:off x="127669" y="3557888"/>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777F25E-8269-472E-9791-7EB74F793C8D}"/>
              </a:ext>
            </a:extLst>
          </p:cNvPr>
          <p:cNvSpPr>
            <a:spLocks noGrp="1"/>
          </p:cNvSpPr>
          <p:nvPr>
            <p:ph type="title"/>
          </p:nvPr>
        </p:nvSpPr>
        <p:spPr>
          <a:xfrm>
            <a:off x="1902775" y="3262680"/>
            <a:ext cx="6504161" cy="590415"/>
          </a:xfrm>
          <a:solidFill>
            <a:schemeClr val="bg1"/>
          </a:solidFill>
        </p:spPr>
        <p:txBody>
          <a:bodyPr>
            <a:noAutofit/>
          </a:bodyPr>
          <a:lstStyle>
            <a:lvl1pPr>
              <a:defRPr sz="3200">
                <a:latin typeface="Segoe UI Semibold" panose="020B0702040204020203" pitchFamily="34" charset="0"/>
                <a:cs typeface="Segoe UI Semibold" panose="020B0702040204020203" pitchFamily="34"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A7D8F82-27EF-4582-903A-FAC779261E7E}"/>
              </a:ext>
            </a:extLst>
          </p:cNvPr>
          <p:cNvSpPr>
            <a:spLocks noGrp="1"/>
          </p:cNvSpPr>
          <p:nvPr>
            <p:ph type="dt" sz="half" idx="10"/>
          </p:nvPr>
        </p:nvSpPr>
        <p:spPr/>
        <p:txBody>
          <a:bodyPr/>
          <a:lstStyle/>
          <a:p>
            <a:fld id="{92F4E875-E37B-4F17-87F0-6ABBBEC1C1BD}" type="datetimeFigureOut">
              <a:rPr lang="en-US" smtClean="0"/>
              <a:t>1/3/2021</a:t>
            </a:fld>
            <a:endParaRPr lang="en-US"/>
          </a:p>
        </p:txBody>
      </p:sp>
      <p:sp>
        <p:nvSpPr>
          <p:cNvPr id="4" name="Footer Placeholder 3">
            <a:extLst>
              <a:ext uri="{FF2B5EF4-FFF2-40B4-BE49-F238E27FC236}">
                <a16:creationId xmlns:a16="http://schemas.microsoft.com/office/drawing/2014/main" id="{E706C1EE-E506-47FA-A188-0DF16D497E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80F48F-87DE-4815-AD70-D0F2CA558E7D}"/>
              </a:ext>
            </a:extLst>
          </p:cNvPr>
          <p:cNvSpPr>
            <a:spLocks noGrp="1"/>
          </p:cNvSpPr>
          <p:nvPr>
            <p:ph type="sldNum" sz="quarter" idx="12"/>
          </p:nvPr>
        </p:nvSpPr>
        <p:spPr/>
        <p:txBody>
          <a:bodyPr/>
          <a:lstStyle/>
          <a:p>
            <a:fld id="{4A761D17-4C57-49B3-818C-78B623277B61}" type="slidenum">
              <a:rPr lang="en-US" smtClean="0"/>
              <a:t>‹#›</a:t>
            </a:fld>
            <a:endParaRPr lang="en-US"/>
          </a:p>
        </p:txBody>
      </p:sp>
      <p:sp>
        <p:nvSpPr>
          <p:cNvPr id="7" name="Oval 6">
            <a:extLst>
              <a:ext uri="{FF2B5EF4-FFF2-40B4-BE49-F238E27FC236}">
                <a16:creationId xmlns:a16="http://schemas.microsoft.com/office/drawing/2014/main" id="{886714E5-EBF9-4569-A5F7-79EC8ADBC566}"/>
              </a:ext>
            </a:extLst>
          </p:cNvPr>
          <p:cNvSpPr/>
          <p:nvPr/>
        </p:nvSpPr>
        <p:spPr>
          <a:xfrm>
            <a:off x="743453" y="3050554"/>
            <a:ext cx="897775" cy="897775"/>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8A67AF-FC3C-498E-9019-5526D4E35E56}"/>
              </a:ext>
            </a:extLst>
          </p:cNvPr>
          <p:cNvSpPr/>
          <p:nvPr/>
        </p:nvSpPr>
        <p:spPr>
          <a:xfrm>
            <a:off x="321425" y="60960"/>
            <a:ext cx="171797" cy="1474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Shape 496">
            <a:extLst>
              <a:ext uri="{FF2B5EF4-FFF2-40B4-BE49-F238E27FC236}">
                <a16:creationId xmlns:a16="http://schemas.microsoft.com/office/drawing/2014/main" id="{A9D83950-EFA8-45B6-9842-F0E75D62D1E4}"/>
              </a:ext>
            </a:extLst>
          </p:cNvPr>
          <p:cNvGrpSpPr/>
          <p:nvPr/>
        </p:nvGrpSpPr>
        <p:grpSpPr>
          <a:xfrm>
            <a:off x="1042384" y="3287057"/>
            <a:ext cx="299911" cy="424768"/>
            <a:chOff x="3979850" y="1598950"/>
            <a:chExt cx="356825" cy="505375"/>
          </a:xfrm>
        </p:grpSpPr>
        <p:sp>
          <p:nvSpPr>
            <p:cNvPr id="11" name="Shape 497">
              <a:extLst>
                <a:ext uri="{FF2B5EF4-FFF2-40B4-BE49-F238E27FC236}">
                  <a16:creationId xmlns:a16="http://schemas.microsoft.com/office/drawing/2014/main" id="{5AC1FC31-D74E-4136-9F49-9396640AE6A7}"/>
                </a:ext>
              </a:extLst>
            </p:cNvPr>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8">
              <a:extLst>
                <a:ext uri="{FF2B5EF4-FFF2-40B4-BE49-F238E27FC236}">
                  <a16:creationId xmlns:a16="http://schemas.microsoft.com/office/drawing/2014/main" id="{55224696-5DAC-453B-AD17-A914F23CD917}"/>
                </a:ext>
              </a:extLst>
            </p:cNvPr>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Text Placeholder 2">
            <a:extLst>
              <a:ext uri="{FF2B5EF4-FFF2-40B4-BE49-F238E27FC236}">
                <a16:creationId xmlns:a16="http://schemas.microsoft.com/office/drawing/2014/main" id="{75FA472A-7AFD-46BC-8C3E-7439952E8F2E}"/>
              </a:ext>
            </a:extLst>
          </p:cNvPr>
          <p:cNvSpPr>
            <a:spLocks noGrp="1"/>
          </p:cNvSpPr>
          <p:nvPr>
            <p:ph type="body" idx="1"/>
          </p:nvPr>
        </p:nvSpPr>
        <p:spPr>
          <a:xfrm>
            <a:off x="1902775" y="3931493"/>
            <a:ext cx="6504161" cy="506283"/>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2574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75239" y="1531279"/>
            <a:ext cx="5397688" cy="447646"/>
          </a:xfrm>
        </p:spPr>
        <p:txBody>
          <a:bodyPr lIns="137160" rIns="137160" anchor="ctr">
            <a:noAutofit/>
          </a:bodyPr>
          <a:lstStyle>
            <a:lvl1pPr marL="0" indent="0">
              <a:spcBef>
                <a:spcPts val="0"/>
              </a:spcBef>
              <a:spcAft>
                <a:spcPts val="0"/>
              </a:spcAft>
              <a:buNone/>
              <a:defRPr lang="en-US" sz="2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a:t>Click to edit Master text styles</a:t>
            </a:r>
          </a:p>
        </p:txBody>
      </p:sp>
      <p:sp>
        <p:nvSpPr>
          <p:cNvPr id="7" name="Date Placeholder 6"/>
          <p:cNvSpPr>
            <a:spLocks noGrp="1"/>
          </p:cNvSpPr>
          <p:nvPr>
            <p:ph type="dt" sz="half" idx="10"/>
          </p:nvPr>
        </p:nvSpPr>
        <p:spPr/>
        <p:txBody>
          <a:bodyPr/>
          <a:lstStyle/>
          <a:p>
            <a:fld id="{92F4E875-E37B-4F17-87F0-6ABBBEC1C1BD}"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61D17-4C57-49B3-818C-78B623277B61}" type="slidenum">
              <a:rPr lang="en-US" smtClean="0"/>
              <a:t>‹#›</a:t>
            </a:fld>
            <a:endParaRPr lang="en-US"/>
          </a:p>
        </p:txBody>
      </p:sp>
      <p:sp>
        <p:nvSpPr>
          <p:cNvPr id="11" name="Content Placeholder 2">
            <a:extLst>
              <a:ext uri="{FF2B5EF4-FFF2-40B4-BE49-F238E27FC236}">
                <a16:creationId xmlns:a16="http://schemas.microsoft.com/office/drawing/2014/main" id="{57CD2F29-FDCB-4CD4-A706-8477E063ED40}"/>
              </a:ext>
            </a:extLst>
          </p:cNvPr>
          <p:cNvSpPr>
            <a:spLocks noGrp="1"/>
          </p:cNvSpPr>
          <p:nvPr>
            <p:ph sz="half" idx="13" hasCustomPrompt="1"/>
          </p:nvPr>
        </p:nvSpPr>
        <p:spPr>
          <a:xfrm>
            <a:off x="584218" y="2096446"/>
            <a:ext cx="5397689" cy="4330435"/>
          </a:xfrm>
        </p:spPr>
        <p:txBody>
          <a:bodyPr/>
          <a:lstStyle>
            <a:lvl1pPr>
              <a:defRPr sz="2800"/>
            </a:lvl1pPr>
            <a:lvl2pPr marL="128016" indent="0">
              <a:buNone/>
              <a:defRPr sz="2400"/>
            </a:lvl2pPr>
            <a:lvl3pPr>
              <a:defRPr sz="2400"/>
            </a:lvl3pPr>
            <a:lvl4pPr>
              <a:defRPr sz="2400"/>
            </a:lvl4pPr>
            <a:lvl5pPr>
              <a:defRPr sz="2400"/>
            </a:lvl5pPr>
          </a:lstStyle>
          <a:p>
            <a:pPr lvl="0"/>
            <a:r>
              <a:rPr lang="en-US" dirty="0"/>
              <a:t>Edit Master text styles</a:t>
            </a:r>
          </a:p>
          <a:p>
            <a:pPr lvl="0"/>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a:extLst>
              <a:ext uri="{FF2B5EF4-FFF2-40B4-BE49-F238E27FC236}">
                <a16:creationId xmlns:a16="http://schemas.microsoft.com/office/drawing/2014/main" id="{F6C8EDAC-3655-4870-AA43-44830ED94DF0}"/>
              </a:ext>
            </a:extLst>
          </p:cNvPr>
          <p:cNvSpPr>
            <a:spLocks noGrp="1"/>
          </p:cNvSpPr>
          <p:nvPr>
            <p:ph type="body" idx="14"/>
          </p:nvPr>
        </p:nvSpPr>
        <p:spPr>
          <a:xfrm>
            <a:off x="6355830" y="1531279"/>
            <a:ext cx="5397688" cy="447646"/>
          </a:xfrm>
        </p:spPr>
        <p:txBody>
          <a:bodyPr lIns="137160" rIns="137160" anchor="ctr">
            <a:noAutofit/>
          </a:bodyPr>
          <a:lstStyle>
            <a:lvl1pPr marL="0" indent="0">
              <a:spcBef>
                <a:spcPts val="0"/>
              </a:spcBef>
              <a:spcAft>
                <a:spcPts val="0"/>
              </a:spcAft>
              <a:buNone/>
              <a:defRPr lang="en-US" sz="2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a:t>Click to edit Master text styles</a:t>
            </a:r>
          </a:p>
        </p:txBody>
      </p:sp>
      <p:sp>
        <p:nvSpPr>
          <p:cNvPr id="13" name="Content Placeholder 2">
            <a:extLst>
              <a:ext uri="{FF2B5EF4-FFF2-40B4-BE49-F238E27FC236}">
                <a16:creationId xmlns:a16="http://schemas.microsoft.com/office/drawing/2014/main" id="{C6DFFB8E-9225-4B12-B4C6-960DAE3BDB96}"/>
              </a:ext>
            </a:extLst>
          </p:cNvPr>
          <p:cNvSpPr>
            <a:spLocks noGrp="1"/>
          </p:cNvSpPr>
          <p:nvPr>
            <p:ph sz="half" idx="15" hasCustomPrompt="1"/>
          </p:nvPr>
        </p:nvSpPr>
        <p:spPr>
          <a:xfrm>
            <a:off x="6364809" y="2096446"/>
            <a:ext cx="5397689" cy="4330435"/>
          </a:xfrm>
        </p:spPr>
        <p:txBody>
          <a:bodyPr/>
          <a:lstStyle>
            <a:lvl1pPr>
              <a:defRPr sz="2800"/>
            </a:lvl1pPr>
            <a:lvl2pPr marL="128016" indent="0">
              <a:buNone/>
              <a:defRPr sz="2400"/>
            </a:lvl2pPr>
            <a:lvl3pPr>
              <a:defRPr sz="2400"/>
            </a:lvl3pPr>
            <a:lvl4pPr>
              <a:defRPr sz="2400"/>
            </a:lvl4pPr>
            <a:lvl5pPr>
              <a:defRPr sz="2400"/>
            </a:lvl5pPr>
          </a:lstStyle>
          <a:p>
            <a:pPr lvl="0"/>
            <a:r>
              <a:rPr lang="en-US" dirty="0"/>
              <a:t>Edit Master text styles</a:t>
            </a:r>
          </a:p>
          <a:p>
            <a:pPr lvl="0"/>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502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F4E875-E37B-4F17-87F0-6ABBBEC1C1BD}"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61D17-4C57-49B3-818C-78B623277B61}" type="slidenum">
              <a:rPr lang="en-US" smtClean="0"/>
              <a:t>‹#›</a:t>
            </a:fld>
            <a:endParaRPr lang="en-US"/>
          </a:p>
        </p:txBody>
      </p:sp>
    </p:spTree>
    <p:extLst>
      <p:ext uri="{BB962C8B-B14F-4D97-AF65-F5344CB8AC3E}">
        <p14:creationId xmlns:p14="http://schemas.microsoft.com/office/powerpoint/2010/main" val="322515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34620" y="1512985"/>
            <a:ext cx="5397689" cy="4796375"/>
          </a:xfrm>
        </p:spPr>
        <p:txBody>
          <a:bodyPr/>
          <a:lstStyle>
            <a:lvl1pPr marL="91440" indent="-91440">
              <a:buFontTx/>
              <a:buChar char=" "/>
              <a:defRPr sz="2800"/>
            </a:lvl1pPr>
            <a:lvl2pPr marL="128016" indent="0">
              <a:buNone/>
              <a:defRPr sz="2400"/>
            </a:lvl2pPr>
            <a:lvl3pPr>
              <a:defRPr sz="2400"/>
            </a:lvl3pPr>
            <a:lvl4pPr>
              <a:defRPr sz="2400"/>
            </a:lvl4pPr>
            <a:lvl5pPr>
              <a:defRPr sz="2400"/>
            </a:lvl5pPr>
          </a:lstStyle>
          <a:p>
            <a:pPr lvl="0"/>
            <a:r>
              <a:rPr lang="en-US" dirty="0"/>
              <a:t>Edit Master text styles</a:t>
            </a:r>
          </a:p>
          <a:p>
            <a:pPr lvl="0"/>
            <a:r>
              <a:rPr lang="en-US" dirty="0"/>
              <a:t>  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364809" y="1512984"/>
            <a:ext cx="5397689" cy="4796375"/>
          </a:xfrm>
        </p:spPr>
        <p:txBody>
          <a:bodyPr/>
          <a:lstStyle>
            <a:lvl1pPr>
              <a:defRPr sz="2800"/>
            </a:lvl1pPr>
            <a:lvl2pPr marL="128016" indent="0">
              <a:buNone/>
              <a:defRPr sz="2400"/>
            </a:lvl2pPr>
            <a:lvl3pPr>
              <a:defRPr sz="2400"/>
            </a:lvl3pPr>
            <a:lvl4pPr>
              <a:defRPr sz="2400"/>
            </a:lvl4pPr>
            <a:lvl5pPr>
              <a:defRPr sz="2400"/>
            </a:lvl5pPr>
          </a:lstStyle>
          <a:p>
            <a:pPr lvl="0"/>
            <a:r>
              <a:rPr lang="en-US" dirty="0"/>
              <a:t>Edit Master text styles</a:t>
            </a:r>
          </a:p>
          <a:p>
            <a:pPr lvl="0"/>
            <a:r>
              <a:rPr lang="en-US" dirty="0"/>
              <a:t>  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2F4E875-E37B-4F17-87F0-6ABBBEC1C1BD}"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61D17-4C57-49B3-818C-78B623277B61}" type="slidenum">
              <a:rPr lang="en-US" smtClean="0"/>
              <a:t>‹#›</a:t>
            </a:fld>
            <a:endParaRPr lang="en-US"/>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47012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F4E875-E37B-4F17-87F0-6ABBBEC1C1BD}"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61D17-4C57-49B3-818C-78B623277B6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2050" name="Picture 2" descr="UW building">
            <a:extLst>
              <a:ext uri="{FF2B5EF4-FFF2-40B4-BE49-F238E27FC236}">
                <a16:creationId xmlns:a16="http://schemas.microsoft.com/office/drawing/2014/main" id="{8DB080C4-5F0D-47C3-B99E-D2AD3B91FD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185" b="5565"/>
          <a:stretch/>
        </p:blipFill>
        <p:spPr bwMode="auto">
          <a:xfrm>
            <a:off x="3" y="0"/>
            <a:ext cx="12191997" cy="4572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13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4E875-E37B-4F17-87F0-6ABBBEC1C1BD}"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61D17-4C57-49B3-818C-78B623277B61}" type="slidenum">
              <a:rPr lang="en-US" smtClean="0"/>
              <a:t>‹#›</a:t>
            </a:fld>
            <a:endParaRPr lang="en-US"/>
          </a:p>
        </p:txBody>
      </p:sp>
    </p:spTree>
    <p:extLst>
      <p:ext uri="{BB962C8B-B14F-4D97-AF65-F5344CB8AC3E}">
        <p14:creationId xmlns:p14="http://schemas.microsoft.com/office/powerpoint/2010/main" val="73949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F4E875-E37B-4F17-87F0-6ABBBEC1C1BD}"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61D17-4C57-49B3-818C-78B623277B6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33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75240" y="1463857"/>
            <a:ext cx="11187258" cy="4845504"/>
          </a:xfrm>
          <a:prstGeom prst="rect">
            <a:avLst/>
          </a:prstGeom>
        </p:spPr>
        <p:txBody>
          <a:bodyPr vert="horz" lIns="45720" tIns="45720" rIns="45720" bIns="45720" rtlCol="0">
            <a:normAutofit/>
          </a:bodyPr>
          <a:lstStyle/>
          <a:p>
            <a:pPr lvl="0"/>
            <a:r>
              <a:rPr lang="en-US" dirty="0"/>
              <a:t>Edit Master text styles</a:t>
            </a:r>
          </a:p>
          <a:p>
            <a:pPr lvl="0"/>
            <a:r>
              <a:rPr lang="en-US" dirty="0"/>
              <a:t> 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5240" y="6544402"/>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92F4E875-E37B-4F17-87F0-6ABBBEC1C1BD}" type="datetimeFigureOut">
              <a:rPr lang="en-US" smtClean="0"/>
              <a:t>1/3/2021</a:t>
            </a:fld>
            <a:endParaRPr lang="en-US"/>
          </a:p>
        </p:txBody>
      </p:sp>
      <p:sp>
        <p:nvSpPr>
          <p:cNvPr id="5" name="Footer Placeholder 4"/>
          <p:cNvSpPr>
            <a:spLocks noGrp="1"/>
          </p:cNvSpPr>
          <p:nvPr>
            <p:ph type="ftr" sz="quarter" idx="3"/>
          </p:nvPr>
        </p:nvSpPr>
        <p:spPr>
          <a:xfrm>
            <a:off x="4842742" y="6544402"/>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Segoe UI Light" panose="020B0502040204020203" pitchFamily="34" charset="0"/>
                <a:cs typeface="Segoe UI Light" panose="020B0502040204020203" pitchFamily="34" charset="0"/>
              </a:defRPr>
            </a:lvl1pPr>
          </a:lstStyle>
          <a:p>
            <a:endParaRPr lang="en-US"/>
          </a:p>
        </p:txBody>
      </p:sp>
      <p:sp>
        <p:nvSpPr>
          <p:cNvPr id="6" name="Slide Number Placeholder 5"/>
          <p:cNvSpPr>
            <a:spLocks noGrp="1"/>
          </p:cNvSpPr>
          <p:nvPr>
            <p:ph type="sldNum" sz="quarter" idx="4"/>
          </p:nvPr>
        </p:nvSpPr>
        <p:spPr>
          <a:xfrm>
            <a:off x="10837333" y="6544402"/>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4A761D17-4C57-49B3-818C-78B623277B61}" type="slidenum">
              <a:rPr lang="en-US" smtClean="0"/>
              <a:t>‹#›</a:t>
            </a:fld>
            <a:endParaRPr lang="en-US"/>
          </a:p>
        </p:txBody>
      </p:sp>
      <p:cxnSp>
        <p:nvCxnSpPr>
          <p:cNvPr id="7" name="Straight Connector 6"/>
          <p:cNvCxnSpPr>
            <a:cxnSpLocks/>
          </p:cNvCxnSpPr>
          <p:nvPr/>
        </p:nvCxnSpPr>
        <p:spPr>
          <a:xfrm flipV="1">
            <a:off x="429491" y="172390"/>
            <a:ext cx="0" cy="1196439"/>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07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0000"/>
        </a:lnSpc>
        <a:spcBef>
          <a:spcPct val="0"/>
        </a:spcBef>
        <a:buNone/>
        <a:defRPr sz="4400" kern="1200" cap="none" spc="100" baseline="0">
          <a:solidFill>
            <a:schemeClr val="tx1">
              <a:lumMod val="95000"/>
              <a:lumOff val="5000"/>
            </a:schemeClr>
          </a:solidFill>
          <a:latin typeface="Segoe UI" panose="020B0502040204020203" pitchFamily="34" charset="0"/>
          <a:ea typeface="+mj-ea"/>
          <a:cs typeface="Segoe UI" panose="020B0502040204020203"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800" kern="1200">
          <a:solidFill>
            <a:schemeClr val="tx1"/>
          </a:solidFill>
          <a:latin typeface="Segoe UI Semilight" panose="020B0402040204020203" pitchFamily="34" charset="0"/>
          <a:ea typeface="+mn-ea"/>
          <a:cs typeface="Segoe UI Semilight" panose="020B0402040204020203" pitchFamily="34" charset="0"/>
        </a:defRPr>
      </a:lvl1pPr>
      <a:lvl2pPr marL="128016" indent="0" algn="l"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2800" kern="1200">
          <a:solidFill>
            <a:schemeClr val="tx1"/>
          </a:solidFill>
          <a:latin typeface="Segoe UI Semilight" panose="020B0402040204020203" pitchFamily="34" charset="0"/>
          <a:ea typeface="+mn-ea"/>
          <a:cs typeface="Segoe UI Semilight" panose="020B0402040204020203" pitchFamily="34" charset="0"/>
        </a:defRPr>
      </a:lvl2pPr>
      <a:lvl3pPr marL="44805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2400" kern="1200">
          <a:solidFill>
            <a:schemeClr val="tx1"/>
          </a:solidFill>
          <a:latin typeface="Segoe UI Semilight" panose="020B0402040204020203" pitchFamily="34" charset="0"/>
          <a:ea typeface="+mn-ea"/>
          <a:cs typeface="Segoe UI Semilight" panose="020B0402040204020203" pitchFamily="34" charset="0"/>
        </a:defRPr>
      </a:lvl3pPr>
      <a:lvl4pPr marL="59436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2400" kern="1200">
          <a:solidFill>
            <a:schemeClr val="tx1"/>
          </a:solidFill>
          <a:latin typeface="Segoe UI Semilight" panose="020B0402040204020203" pitchFamily="34" charset="0"/>
          <a:ea typeface="+mn-ea"/>
          <a:cs typeface="Segoe UI Semilight" panose="020B0402040204020203" pitchFamily="34" charset="0"/>
        </a:defRPr>
      </a:lvl4pPr>
      <a:lvl5pPr marL="77724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2400" kern="1200">
          <a:solidFill>
            <a:schemeClr val="tx1"/>
          </a:solidFill>
          <a:latin typeface="Segoe UI Semilight" panose="020B0402040204020203" pitchFamily="34" charset="0"/>
          <a:ea typeface="+mn-ea"/>
          <a:cs typeface="Segoe UI Semilight" panose="020B0402040204020203"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image" Target="../media/image11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10.png"/><Relationship Id="rId7" Type="http://schemas.openxmlformats.org/officeDocument/2006/relationships/image" Target="../media/image11.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611.png"/><Relationship Id="rId5" Type="http://schemas.openxmlformats.org/officeDocument/2006/relationships/image" Target="../media/image510.png"/><Relationship Id="rId4" Type="http://schemas.openxmlformats.org/officeDocument/2006/relationships/image" Target="../media/image410.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18" Type="http://schemas.openxmlformats.org/officeDocument/2006/relationships/image" Target="../media/image27.png"/><Relationship Id="rId26" Type="http://schemas.openxmlformats.org/officeDocument/2006/relationships/image" Target="../media/image35.png"/><Relationship Id="rId3" Type="http://schemas.openxmlformats.org/officeDocument/2006/relationships/image" Target="../media/image120.png"/><Relationship Id="rId21" Type="http://schemas.openxmlformats.org/officeDocument/2006/relationships/image" Target="../media/image30.png"/><Relationship Id="rId7" Type="http://schemas.openxmlformats.org/officeDocument/2006/relationships/image" Target="../media/image16.png"/><Relationship Id="rId12" Type="http://schemas.openxmlformats.org/officeDocument/2006/relationships/image" Target="../media/image21.png"/><Relationship Id="rId17" Type="http://schemas.openxmlformats.org/officeDocument/2006/relationships/image" Target="../media/image26.png"/><Relationship Id="rId25" Type="http://schemas.openxmlformats.org/officeDocument/2006/relationships/image" Target="../media/image34.png"/><Relationship Id="rId2" Type="http://schemas.openxmlformats.org/officeDocument/2006/relationships/image" Target="../media/image110.png"/><Relationship Id="rId16" Type="http://schemas.openxmlformats.org/officeDocument/2006/relationships/image" Target="../media/image25.png"/><Relationship Id="rId20" Type="http://schemas.openxmlformats.org/officeDocument/2006/relationships/image" Target="../media/image29.png"/><Relationship Id="rId29"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24" Type="http://schemas.openxmlformats.org/officeDocument/2006/relationships/image" Target="../media/image33.png"/><Relationship Id="rId5" Type="http://schemas.openxmlformats.org/officeDocument/2006/relationships/image" Target="../media/image14.png"/><Relationship Id="rId15" Type="http://schemas.openxmlformats.org/officeDocument/2006/relationships/image" Target="../media/image24.png"/><Relationship Id="rId23" Type="http://schemas.openxmlformats.org/officeDocument/2006/relationships/image" Target="../media/image32.png"/><Relationship Id="rId28" Type="http://schemas.openxmlformats.org/officeDocument/2006/relationships/image" Target="../media/image37.png"/><Relationship Id="rId10" Type="http://schemas.openxmlformats.org/officeDocument/2006/relationships/image" Target="../media/image19.png"/><Relationship Id="rId19" Type="http://schemas.openxmlformats.org/officeDocument/2006/relationships/image" Target="../media/image28.png"/><Relationship Id="rId4" Type="http://schemas.openxmlformats.org/officeDocument/2006/relationships/image" Target="../media/image130.png"/><Relationship Id="rId9" Type="http://schemas.openxmlformats.org/officeDocument/2006/relationships/image" Target="../media/image18.png"/><Relationship Id="rId14" Type="http://schemas.openxmlformats.org/officeDocument/2006/relationships/image" Target="../media/image23.png"/><Relationship Id="rId22" Type="http://schemas.openxmlformats.org/officeDocument/2006/relationships/image" Target="../media/image31.png"/><Relationship Id="rId27" Type="http://schemas.openxmlformats.org/officeDocument/2006/relationships/image" Target="../media/image3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13.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8.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50.png"/><Relationship Id="rId2" Type="http://schemas.openxmlformats.org/officeDocument/2006/relationships/image" Target="../media/image400.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0" Type="http://schemas.openxmlformats.org/officeDocument/2006/relationships/image" Target="../media/image48.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ourses.cs.washington.edu/courses/cse417/21w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channel/UCcH4Ga14Y4ELFKrEYM1vXCg/playlists" TargetMode="External"/><Relationship Id="rId2" Type="http://schemas.openxmlformats.org/officeDocument/2006/relationships/hyperlink" Target="http://www.algorithms.wt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nas.org/content/111/23/84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Early?</a:t>
            </a:r>
          </a:p>
        </p:txBody>
      </p:sp>
      <p:sp>
        <p:nvSpPr>
          <p:cNvPr id="3" name="Content Placeholder 2"/>
          <p:cNvSpPr>
            <a:spLocks noGrp="1"/>
          </p:cNvSpPr>
          <p:nvPr>
            <p:ph idx="1"/>
          </p:nvPr>
        </p:nvSpPr>
        <p:spPr/>
        <p:txBody>
          <a:bodyPr/>
          <a:lstStyle/>
          <a:p>
            <a:r>
              <a:rPr lang="en-US" dirty="0"/>
              <a:t>Here for CSE 417?</a:t>
            </a:r>
          </a:p>
          <a:p>
            <a:r>
              <a:rPr lang="en-US" dirty="0"/>
              <a:t>Welcome! You’re early!</a:t>
            </a:r>
          </a:p>
          <a:p>
            <a:endParaRPr lang="en-US" dirty="0"/>
          </a:p>
          <a:p>
            <a:r>
              <a:rPr lang="en-US" dirty="0"/>
              <a:t>Want a copy of these slides to take notes?</a:t>
            </a:r>
          </a:p>
          <a:p>
            <a:pPr lvl="1"/>
            <a:r>
              <a:rPr lang="en-US" dirty="0"/>
              <a:t> You can download them from the webpage cs.uw.edu/417</a:t>
            </a:r>
          </a:p>
          <a:p>
            <a:pPr lvl="1"/>
            <a:endParaRPr lang="en-US" dirty="0"/>
          </a:p>
          <a:p>
            <a:pPr lvl="1"/>
            <a:r>
              <a:rPr lang="en-US" dirty="0"/>
              <a:t>Want to be ready for the end of the lecture?</a:t>
            </a:r>
          </a:p>
          <a:p>
            <a:pPr lvl="1"/>
            <a:r>
              <a:rPr lang="en-US" dirty="0"/>
              <a:t>Download the Activity slide from the same place</a:t>
            </a:r>
          </a:p>
          <a:p>
            <a:pPr lvl="1"/>
            <a:r>
              <a:rPr lang="en-US" dirty="0"/>
              <a:t>Go to pollev.com/cse417 and login with your at-</a:t>
            </a:r>
            <a:r>
              <a:rPr lang="en-US" dirty="0" err="1"/>
              <a:t>uw</a:t>
            </a:r>
            <a:r>
              <a:rPr lang="en-US" dirty="0"/>
              <a:t> email</a:t>
            </a:r>
          </a:p>
          <a:p>
            <a:pPr lvl="1"/>
            <a:r>
              <a:rPr lang="en-US" dirty="0"/>
              <a:t>You should see something about “presentation hasn’t started yet”</a:t>
            </a:r>
          </a:p>
        </p:txBody>
      </p:sp>
    </p:spTree>
    <p:extLst>
      <p:ext uri="{BB962C8B-B14F-4D97-AF65-F5344CB8AC3E}">
        <p14:creationId xmlns:p14="http://schemas.microsoft.com/office/powerpoint/2010/main" val="3804291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CCAA4-EE06-45E1-8A55-E411DD3676F2}"/>
              </a:ext>
            </a:extLst>
          </p:cNvPr>
          <p:cNvSpPr>
            <a:spLocks noGrp="1"/>
          </p:cNvSpPr>
          <p:nvPr>
            <p:ph type="title"/>
          </p:nvPr>
        </p:nvSpPr>
        <p:spPr/>
        <p:txBody>
          <a:bodyPr/>
          <a:lstStyle/>
          <a:p>
            <a:r>
              <a:rPr lang="en-US" dirty="0"/>
              <a:t>Logistics – where to go?</a:t>
            </a:r>
          </a:p>
        </p:txBody>
      </p:sp>
      <p:sp>
        <p:nvSpPr>
          <p:cNvPr id="3" name="Content Placeholder 2">
            <a:extLst>
              <a:ext uri="{FF2B5EF4-FFF2-40B4-BE49-F238E27FC236}">
                <a16:creationId xmlns:a16="http://schemas.microsoft.com/office/drawing/2014/main" id="{E0EA767B-979F-451A-ABCC-271B0A0B44FD}"/>
              </a:ext>
            </a:extLst>
          </p:cNvPr>
          <p:cNvSpPr>
            <a:spLocks noGrp="1"/>
          </p:cNvSpPr>
          <p:nvPr>
            <p:ph idx="1"/>
          </p:nvPr>
        </p:nvSpPr>
        <p:spPr/>
        <p:txBody>
          <a:bodyPr/>
          <a:lstStyle/>
          <a:p>
            <a:r>
              <a:rPr lang="en-US" dirty="0"/>
              <a:t>Slides, homework problems, etc. go up on the webpage</a:t>
            </a:r>
          </a:p>
          <a:p>
            <a:r>
              <a:rPr lang="en-US" dirty="0"/>
              <a:t>Homework submission on </a:t>
            </a:r>
            <a:r>
              <a:rPr lang="en-US" dirty="0" err="1"/>
              <a:t>gradescope</a:t>
            </a:r>
            <a:endParaRPr lang="en-US" dirty="0"/>
          </a:p>
          <a:p>
            <a:r>
              <a:rPr lang="en-US" dirty="0"/>
              <a:t>Live lecture activities on </a:t>
            </a:r>
            <a:r>
              <a:rPr lang="en-US" dirty="0" err="1"/>
              <a:t>polleverywhere</a:t>
            </a:r>
            <a:endParaRPr lang="en-US" dirty="0"/>
          </a:p>
          <a:p>
            <a:r>
              <a:rPr lang="en-US" dirty="0"/>
              <a:t>Lecture activity replacements on canvas</a:t>
            </a:r>
          </a:p>
          <a:p>
            <a:r>
              <a:rPr lang="en-US" dirty="0"/>
              <a:t>Questions on Ed discussion board</a:t>
            </a:r>
          </a:p>
          <a:p>
            <a:endParaRPr lang="en-US" dirty="0"/>
          </a:p>
          <a:p>
            <a:r>
              <a:rPr lang="en-US" dirty="0"/>
              <a:t>Don’t trust canvas – we won’t be updating frequently. We’ll tell you when we’re using it for specific purposes.</a:t>
            </a:r>
          </a:p>
        </p:txBody>
      </p:sp>
    </p:spTree>
    <p:extLst>
      <p:ext uri="{BB962C8B-B14F-4D97-AF65-F5344CB8AC3E}">
        <p14:creationId xmlns:p14="http://schemas.microsoft.com/office/powerpoint/2010/main" val="736455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2449-9643-47D2-AFB5-D4EFF8B7469A}"/>
              </a:ext>
            </a:extLst>
          </p:cNvPr>
          <p:cNvSpPr>
            <a:spLocks noGrp="1"/>
          </p:cNvSpPr>
          <p:nvPr>
            <p:ph type="title"/>
          </p:nvPr>
        </p:nvSpPr>
        <p:spPr/>
        <p:txBody>
          <a:bodyPr/>
          <a:lstStyle/>
          <a:p>
            <a:r>
              <a:rPr lang="en-US" dirty="0"/>
              <a:t>Late Policy</a:t>
            </a:r>
          </a:p>
        </p:txBody>
      </p:sp>
      <p:sp>
        <p:nvSpPr>
          <p:cNvPr id="3" name="Content Placeholder 2">
            <a:extLst>
              <a:ext uri="{FF2B5EF4-FFF2-40B4-BE49-F238E27FC236}">
                <a16:creationId xmlns:a16="http://schemas.microsoft.com/office/drawing/2014/main" id="{74964A3B-8901-4A79-AB49-6EA51EA9F363}"/>
              </a:ext>
            </a:extLst>
          </p:cNvPr>
          <p:cNvSpPr>
            <a:spLocks noGrp="1"/>
          </p:cNvSpPr>
          <p:nvPr>
            <p:ph idx="1"/>
          </p:nvPr>
        </p:nvSpPr>
        <p:spPr/>
        <p:txBody>
          <a:bodyPr>
            <a:normAutofit lnSpcReduction="10000"/>
          </a:bodyPr>
          <a:lstStyle/>
          <a:p>
            <a:r>
              <a:rPr lang="en-US" dirty="0"/>
              <a:t>You have 4 late days to use during the quarter. One late day lets you submit a homework or mini-project up to 24 hours late.</a:t>
            </a:r>
          </a:p>
          <a:p>
            <a:r>
              <a:rPr lang="en-US" dirty="0"/>
              <a:t>No submissions will be taken more than 48 hours after the listed deadline (except in extenuating circumstances)</a:t>
            </a:r>
          </a:p>
          <a:p>
            <a:r>
              <a:rPr lang="en-US" dirty="0"/>
              <a:t>You won’t be allowed to use late days on the final.</a:t>
            </a:r>
          </a:p>
          <a:p>
            <a:r>
              <a:rPr lang="en-US" dirty="0"/>
              <a:t>If you have any late days left over after </a:t>
            </a:r>
            <a:r>
              <a:rPr lang="en-US" dirty="0" err="1"/>
              <a:t>homeworks</a:t>
            </a:r>
            <a:r>
              <a:rPr lang="en-US" dirty="0"/>
              <a:t>, we will count each late day as a replacement for one lecture activity. </a:t>
            </a:r>
          </a:p>
          <a:p>
            <a:endParaRPr lang="en-US" dirty="0"/>
          </a:p>
          <a:p>
            <a:r>
              <a:rPr lang="en-US" dirty="0"/>
              <a:t>If you have an unexpected situation that interferes with your ability to meet a deadline, email Robbie as soon as possible and we’ll discuss options.</a:t>
            </a:r>
          </a:p>
        </p:txBody>
      </p:sp>
    </p:spTree>
    <p:extLst>
      <p:ext uri="{BB962C8B-B14F-4D97-AF65-F5344CB8AC3E}">
        <p14:creationId xmlns:p14="http://schemas.microsoft.com/office/powerpoint/2010/main" val="298777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5D8A-BA7D-4005-A7BC-52682C63CEA0}"/>
              </a:ext>
            </a:extLst>
          </p:cNvPr>
          <p:cNvSpPr>
            <a:spLocks noGrp="1"/>
          </p:cNvSpPr>
          <p:nvPr>
            <p:ph type="title"/>
          </p:nvPr>
        </p:nvSpPr>
        <p:spPr/>
        <p:txBody>
          <a:bodyPr/>
          <a:lstStyle/>
          <a:p>
            <a:r>
              <a:rPr lang="en-US" dirty="0"/>
              <a:t>Hey, We’re in a pandemic</a:t>
            </a:r>
          </a:p>
        </p:txBody>
      </p:sp>
      <p:sp>
        <p:nvSpPr>
          <p:cNvPr id="3" name="Content Placeholder 2">
            <a:extLst>
              <a:ext uri="{FF2B5EF4-FFF2-40B4-BE49-F238E27FC236}">
                <a16:creationId xmlns:a16="http://schemas.microsoft.com/office/drawing/2014/main" id="{39625E08-42B8-490E-A304-11E92AC882AB}"/>
              </a:ext>
            </a:extLst>
          </p:cNvPr>
          <p:cNvSpPr>
            <a:spLocks noGrp="1"/>
          </p:cNvSpPr>
          <p:nvPr>
            <p:ph idx="1"/>
          </p:nvPr>
        </p:nvSpPr>
        <p:spPr/>
        <p:txBody>
          <a:bodyPr>
            <a:normAutofit lnSpcReduction="10000"/>
          </a:bodyPr>
          <a:lstStyle/>
          <a:p>
            <a:r>
              <a:rPr lang="en-US" dirty="0"/>
              <a:t>The staff is going to do our best to help you learn.</a:t>
            </a:r>
          </a:p>
          <a:p>
            <a:endParaRPr lang="en-US" dirty="0"/>
          </a:p>
          <a:p>
            <a:r>
              <a:rPr lang="en-US" dirty="0"/>
              <a:t>Real life is going to get in the way. If it does, tell us as soon as possible, and we’ll work with you. </a:t>
            </a:r>
          </a:p>
          <a:p>
            <a:r>
              <a:rPr lang="en-US" dirty="0"/>
              <a:t>I don’t need to know private details, just enough to know it’s an emergency and how to help. </a:t>
            </a:r>
            <a:br>
              <a:rPr lang="en-US" dirty="0"/>
            </a:br>
            <a:endParaRPr lang="en-US" dirty="0"/>
          </a:p>
          <a:p>
            <a:r>
              <a:rPr lang="en-US" dirty="0"/>
              <a:t>We will endeavor not to make any substantial changes to the syllabus.</a:t>
            </a:r>
          </a:p>
          <a:p>
            <a:pPr lvl="1"/>
            <a:r>
              <a:rPr lang="en-US" dirty="0"/>
              <a:t>But if something extremely unexpected happens we reserve the right to make changes.</a:t>
            </a:r>
            <a:br>
              <a:rPr lang="en-US" dirty="0"/>
            </a:br>
            <a:r>
              <a:rPr lang="en-US" dirty="0"/>
              <a:t>Generally prefer individual accommodations, rather than course-wide ones.</a:t>
            </a:r>
          </a:p>
        </p:txBody>
      </p:sp>
    </p:spTree>
    <p:extLst>
      <p:ext uri="{BB962C8B-B14F-4D97-AF65-F5344CB8AC3E}">
        <p14:creationId xmlns:p14="http://schemas.microsoft.com/office/powerpoint/2010/main" val="7558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81357-9082-45F0-811E-B559363FD82F}"/>
              </a:ext>
            </a:extLst>
          </p:cNvPr>
          <p:cNvSpPr>
            <a:spLocks noGrp="1"/>
          </p:cNvSpPr>
          <p:nvPr>
            <p:ph type="title"/>
          </p:nvPr>
        </p:nvSpPr>
        <p:spPr/>
        <p:txBody>
          <a:bodyPr/>
          <a:lstStyle/>
          <a:p>
            <a:r>
              <a:rPr lang="en-US" dirty="0"/>
              <a:t>What is this course?</a:t>
            </a:r>
          </a:p>
        </p:txBody>
      </p:sp>
      <p:sp>
        <p:nvSpPr>
          <p:cNvPr id="3" name="Content Placeholder 2">
            <a:extLst>
              <a:ext uri="{FF2B5EF4-FFF2-40B4-BE49-F238E27FC236}">
                <a16:creationId xmlns:a16="http://schemas.microsoft.com/office/drawing/2014/main" id="{E9F90E27-F5BB-48F7-96B4-4D8B0847BA9E}"/>
              </a:ext>
            </a:extLst>
          </p:cNvPr>
          <p:cNvSpPr>
            <a:spLocks noGrp="1"/>
          </p:cNvSpPr>
          <p:nvPr>
            <p:ph idx="1"/>
          </p:nvPr>
        </p:nvSpPr>
        <p:spPr/>
        <p:txBody>
          <a:bodyPr>
            <a:normAutofit fontScale="92500" lnSpcReduction="10000"/>
          </a:bodyPr>
          <a:lstStyle/>
          <a:p>
            <a:r>
              <a:rPr lang="en-US" dirty="0"/>
              <a:t>Algorithms and Computational Complexity</a:t>
            </a:r>
          </a:p>
          <a:p>
            <a:r>
              <a:rPr lang="en-US" dirty="0"/>
              <a:t>themes:</a:t>
            </a:r>
          </a:p>
          <a:p>
            <a:r>
              <a:rPr lang="en-US" dirty="0"/>
              <a:t>“Design Techniques” – not just “here’s an algorithm” but “here’s a way of thinking about a class of algorithms”</a:t>
            </a:r>
          </a:p>
          <a:p>
            <a:r>
              <a:rPr lang="en-US" dirty="0"/>
              <a:t>“Modeling” – In the real world, no one will say “I need you to run Prim’s algorithm on this graph” they will say “I need you to choose where to build electrical wires so every town is connected to the power plant as cheaply as possible</a:t>
            </a:r>
          </a:p>
          <a:p>
            <a:r>
              <a:rPr lang="en-US" dirty="0"/>
              <a:t>“Set realistic expectations” – there are some things we (think/know) computers can’t do efficiently. How do you recognize these problems?</a:t>
            </a:r>
          </a:p>
          <a:p>
            <a:r>
              <a:rPr lang="en-US" dirty="0"/>
              <a:t>“Reductions” – if you’ve already solved a problem, don’t solve it again (reuse ideas) and if you know you can’t solve a problem, what else can’t you solve.</a:t>
            </a:r>
          </a:p>
        </p:txBody>
      </p:sp>
    </p:spTree>
    <p:extLst>
      <p:ext uri="{BB962C8B-B14F-4D97-AF65-F5344CB8AC3E}">
        <p14:creationId xmlns:p14="http://schemas.microsoft.com/office/powerpoint/2010/main" val="1095826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DE6BA-7EF0-4AFD-B38E-A9CD7FAA1806}"/>
              </a:ext>
            </a:extLst>
          </p:cNvPr>
          <p:cNvSpPr>
            <a:spLocks noGrp="1"/>
          </p:cNvSpPr>
          <p:nvPr>
            <p:ph type="title"/>
          </p:nvPr>
        </p:nvSpPr>
        <p:spPr/>
        <p:txBody>
          <a:bodyPr/>
          <a:lstStyle/>
          <a:p>
            <a:r>
              <a:rPr lang="en-US" dirty="0"/>
              <a:t>What is this course </a:t>
            </a:r>
            <a:r>
              <a:rPr lang="en-US" b="1" dirty="0"/>
              <a:t>not</a:t>
            </a:r>
          </a:p>
        </p:txBody>
      </p:sp>
      <p:sp>
        <p:nvSpPr>
          <p:cNvPr id="3" name="Content Placeholder 2">
            <a:extLst>
              <a:ext uri="{FF2B5EF4-FFF2-40B4-BE49-F238E27FC236}">
                <a16:creationId xmlns:a16="http://schemas.microsoft.com/office/drawing/2014/main" id="{43801C3E-281A-494B-ADCF-0FCFA6653D09}"/>
              </a:ext>
            </a:extLst>
          </p:cNvPr>
          <p:cNvSpPr>
            <a:spLocks noGrp="1"/>
          </p:cNvSpPr>
          <p:nvPr>
            <p:ph idx="1"/>
          </p:nvPr>
        </p:nvSpPr>
        <p:spPr/>
        <p:txBody>
          <a:bodyPr/>
          <a:lstStyle/>
          <a:p>
            <a:r>
              <a:rPr lang="en-US" dirty="0"/>
              <a:t>NOT: A list of the fastest-known algorithms for common problems.</a:t>
            </a:r>
          </a:p>
          <a:p>
            <a:r>
              <a:rPr lang="en-US" dirty="0"/>
              <a:t>I’m not concerned with which library is best.</a:t>
            </a:r>
          </a:p>
          <a:p>
            <a:pPr lvl="1"/>
            <a:r>
              <a:rPr lang="en-US" dirty="0"/>
              <a:t>The best library changes over time and by language. </a:t>
            </a:r>
          </a:p>
          <a:p>
            <a:pPr lvl="1"/>
            <a:r>
              <a:rPr lang="en-US" dirty="0"/>
              <a:t>I’m not qualified to keep a list.</a:t>
            </a:r>
          </a:p>
          <a:p>
            <a:pPr lvl="1"/>
            <a:r>
              <a:rPr lang="en-US" dirty="0"/>
              <a:t>I want you to find this course useful 5 years from now.</a:t>
            </a:r>
          </a:p>
          <a:p>
            <a:r>
              <a:rPr lang="en-US" dirty="0"/>
              <a:t>And the best theoretical algorithms probably aren’t practical…</a:t>
            </a:r>
          </a:p>
          <a:p>
            <a:pPr lvl="1"/>
            <a:r>
              <a:rPr lang="en-US" dirty="0"/>
              <a:t>and when they are, it’s often clever combinations/complicated variants of big ideas that we’ll see.</a:t>
            </a:r>
          </a:p>
        </p:txBody>
      </p:sp>
    </p:spTree>
    <p:extLst>
      <p:ext uri="{BB962C8B-B14F-4D97-AF65-F5344CB8AC3E}">
        <p14:creationId xmlns:p14="http://schemas.microsoft.com/office/powerpoint/2010/main" val="63506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D469-E963-4D13-976F-C65578B120D1}"/>
              </a:ext>
            </a:extLst>
          </p:cNvPr>
          <p:cNvSpPr>
            <a:spLocks noGrp="1"/>
          </p:cNvSpPr>
          <p:nvPr>
            <p:ph type="title"/>
          </p:nvPr>
        </p:nvSpPr>
        <p:spPr/>
        <p:txBody>
          <a:bodyPr/>
          <a:lstStyle/>
          <a:p>
            <a:r>
              <a:rPr lang="en-US" dirty="0"/>
              <a:t>Course Topics (Tentative)</a:t>
            </a:r>
          </a:p>
        </p:txBody>
      </p:sp>
      <p:sp>
        <p:nvSpPr>
          <p:cNvPr id="3" name="Content Placeholder 2">
            <a:extLst>
              <a:ext uri="{FF2B5EF4-FFF2-40B4-BE49-F238E27FC236}">
                <a16:creationId xmlns:a16="http://schemas.microsoft.com/office/drawing/2014/main" id="{5724B50F-3F13-47FC-936C-F6BE83EC274C}"/>
              </a:ext>
            </a:extLst>
          </p:cNvPr>
          <p:cNvSpPr>
            <a:spLocks noGrp="1"/>
          </p:cNvSpPr>
          <p:nvPr>
            <p:ph idx="1"/>
          </p:nvPr>
        </p:nvSpPr>
        <p:spPr/>
        <p:txBody>
          <a:bodyPr>
            <a:normAutofit fontScale="92500" lnSpcReduction="20000"/>
          </a:bodyPr>
          <a:lstStyle/>
          <a:p>
            <a:r>
              <a:rPr lang="en-US" dirty="0"/>
              <a:t>Stable Matchings</a:t>
            </a:r>
          </a:p>
          <a:p>
            <a:r>
              <a:rPr lang="en-US" dirty="0"/>
              <a:t>Graph Algorithms from 373 (BFS/DFS, MST algorithms, shortest paths)</a:t>
            </a:r>
          </a:p>
          <a:p>
            <a:r>
              <a:rPr lang="en-US" dirty="0"/>
              <a:t>Greedy algorithms</a:t>
            </a:r>
          </a:p>
          <a:p>
            <a:r>
              <a:rPr lang="en-US" dirty="0"/>
              <a:t>Divide &amp; Conquer</a:t>
            </a:r>
          </a:p>
          <a:p>
            <a:r>
              <a:rPr lang="en-US" dirty="0"/>
              <a:t>Dynamic Programming</a:t>
            </a:r>
          </a:p>
          <a:p>
            <a:r>
              <a:rPr lang="en-US" dirty="0"/>
              <a:t>Network Flow</a:t>
            </a:r>
          </a:p>
          <a:p>
            <a:r>
              <a:rPr lang="en-US" dirty="0"/>
              <a:t>Linear Programming</a:t>
            </a:r>
          </a:p>
          <a:p>
            <a:r>
              <a:rPr lang="en-US" dirty="0"/>
              <a:t>P/NP</a:t>
            </a:r>
          </a:p>
          <a:p>
            <a:r>
              <a:rPr lang="en-US" dirty="0"/>
              <a:t>Approximation Algorithms (applications of all the prior big ideas)</a:t>
            </a:r>
          </a:p>
          <a:p>
            <a:r>
              <a:rPr lang="en-US" dirty="0"/>
              <a:t>Undecidable Problems</a:t>
            </a:r>
          </a:p>
        </p:txBody>
      </p:sp>
    </p:spTree>
    <p:extLst>
      <p:ext uri="{BB962C8B-B14F-4D97-AF65-F5344CB8AC3E}">
        <p14:creationId xmlns:p14="http://schemas.microsoft.com/office/powerpoint/2010/main" val="982788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B9B4-51C2-4E22-8298-ED77FBA275FD}"/>
              </a:ext>
            </a:extLst>
          </p:cNvPr>
          <p:cNvSpPr>
            <a:spLocks noGrp="1"/>
          </p:cNvSpPr>
          <p:nvPr>
            <p:ph type="title"/>
          </p:nvPr>
        </p:nvSpPr>
        <p:spPr/>
        <p:txBody>
          <a:bodyPr/>
          <a:lstStyle/>
          <a:p>
            <a:r>
              <a:rPr lang="en-US" dirty="0"/>
              <a:t>What’s Coming Up</a:t>
            </a:r>
          </a:p>
        </p:txBody>
      </p:sp>
      <p:sp>
        <p:nvSpPr>
          <p:cNvPr id="3" name="Content Placeholder 2">
            <a:extLst>
              <a:ext uri="{FF2B5EF4-FFF2-40B4-BE49-F238E27FC236}">
                <a16:creationId xmlns:a16="http://schemas.microsoft.com/office/drawing/2014/main" id="{5F6ED224-382A-49AF-BAFE-E7AB1314623D}"/>
              </a:ext>
            </a:extLst>
          </p:cNvPr>
          <p:cNvSpPr>
            <a:spLocks noGrp="1"/>
          </p:cNvSpPr>
          <p:nvPr>
            <p:ph idx="1"/>
          </p:nvPr>
        </p:nvSpPr>
        <p:spPr/>
        <p:txBody>
          <a:bodyPr>
            <a:normAutofit lnSpcReduction="10000"/>
          </a:bodyPr>
          <a:lstStyle/>
          <a:p>
            <a:r>
              <a:rPr lang="en-US" dirty="0"/>
              <a:t>This week: An extremely useful algorithm.</a:t>
            </a:r>
          </a:p>
          <a:p>
            <a:r>
              <a:rPr lang="en-US" dirty="0"/>
              <a:t>That has had lots of effect on the real world.</a:t>
            </a:r>
          </a:p>
          <a:p>
            <a:endParaRPr lang="en-US" dirty="0"/>
          </a:p>
          <a:p>
            <a:r>
              <a:rPr lang="en-US" dirty="0"/>
              <a:t>Along the way: how to argue that your code works!</a:t>
            </a:r>
          </a:p>
          <a:p>
            <a:endParaRPr lang="en-US" dirty="0"/>
          </a:p>
          <a:p>
            <a:r>
              <a:rPr lang="en-US" dirty="0"/>
              <a:t>We’ll learn: proof by induction, proof by contradiction, and proving an implication. </a:t>
            </a:r>
          </a:p>
          <a:p>
            <a:r>
              <a:rPr lang="en-US" dirty="0"/>
              <a:t>Already know them? You’ll get to learn a fun algorithm along the way!</a:t>
            </a:r>
          </a:p>
          <a:p>
            <a:r>
              <a:rPr lang="en-US" dirty="0"/>
              <a:t>Don’t know them yet? The introduction will be fast! More resources on the webpage.</a:t>
            </a:r>
          </a:p>
        </p:txBody>
      </p:sp>
    </p:spTree>
    <p:extLst>
      <p:ext uri="{BB962C8B-B14F-4D97-AF65-F5344CB8AC3E}">
        <p14:creationId xmlns:p14="http://schemas.microsoft.com/office/powerpoint/2010/main" val="324751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9C19FD-C8DA-4C7C-80F6-114FADDABA85}"/>
              </a:ext>
            </a:extLst>
          </p:cNvPr>
          <p:cNvSpPr>
            <a:spLocks noGrp="1"/>
          </p:cNvSpPr>
          <p:nvPr>
            <p:ph type="title"/>
          </p:nvPr>
        </p:nvSpPr>
        <p:spPr/>
        <p:txBody>
          <a:bodyPr/>
          <a:lstStyle/>
          <a:p>
            <a:r>
              <a:rPr lang="en-US" dirty="0"/>
              <a:t>Stable Matchings</a:t>
            </a:r>
          </a:p>
        </p:txBody>
      </p:sp>
      <p:sp>
        <p:nvSpPr>
          <p:cNvPr id="5" name="Text Placeholder 4">
            <a:extLst>
              <a:ext uri="{FF2B5EF4-FFF2-40B4-BE49-F238E27FC236}">
                <a16:creationId xmlns:a16="http://schemas.microsoft.com/office/drawing/2014/main" id="{3EE76890-638D-43C7-80BE-65808A61258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35807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custDataLst>
              <p:tags r:id="rId1"/>
            </p:custDataLst>
          </p:nvPr>
        </p:nvSpPr>
        <p:spPr/>
        <p:txBody>
          <a:bodyPr>
            <a:normAutofit/>
          </a:bodyPr>
          <a:lstStyle/>
          <a:p>
            <a:pPr eaLnBrk="1" hangingPunct="1"/>
            <a:r>
              <a:rPr lang="en-US" altLang="en-US" sz="4000" dirty="0"/>
              <a:t>Stable Matchings</a:t>
            </a:r>
          </a:p>
        </p:txBody>
      </p:sp>
      <p:sp>
        <p:nvSpPr>
          <p:cNvPr id="9219" name="Rectangle 3"/>
          <p:cNvSpPr>
            <a:spLocks noGrp="1" noChangeArrowheads="1"/>
          </p:cNvSpPr>
          <p:nvPr>
            <p:ph idx="1"/>
            <p:custDataLst>
              <p:tags r:id="rId2"/>
            </p:custDataLst>
          </p:nvPr>
        </p:nvSpPr>
        <p:spPr/>
        <p:txBody>
          <a:bodyPr>
            <a:noAutofit/>
          </a:bodyPr>
          <a:lstStyle/>
          <a:p>
            <a:pPr marL="0" indent="0" eaLnBrk="1" hangingPunct="1">
              <a:buNone/>
            </a:pPr>
            <a:r>
              <a:rPr lang="en-US" altLang="en-US" dirty="0"/>
              <a:t>Motivation:</a:t>
            </a:r>
          </a:p>
          <a:p>
            <a:pPr marL="0" indent="0">
              <a:buNone/>
            </a:pPr>
            <a:r>
              <a:rPr lang="en-US" altLang="en-US" dirty="0"/>
              <a:t>You have to assign TAs to instructors.</a:t>
            </a:r>
          </a:p>
          <a:p>
            <a:pPr marL="0" indent="0" eaLnBrk="1" hangingPunct="1">
              <a:buNone/>
            </a:pPr>
            <a:r>
              <a:rPr lang="en-US" altLang="en-US" dirty="0"/>
              <a:t>Two groups of people you need to pair off, with preferences about their matches. </a:t>
            </a:r>
            <a:br>
              <a:rPr lang="en-US" altLang="en-US" dirty="0"/>
            </a:br>
            <a:r>
              <a:rPr lang="en-US" altLang="en-US" dirty="0"/>
              <a:t>You can’t make everyone happy…so at least ensure that everyone listens to you.	</a:t>
            </a:r>
          </a:p>
          <a:p>
            <a:pPr marL="0" indent="0" eaLnBrk="1" hangingPunct="1">
              <a:buNone/>
            </a:pPr>
            <a:r>
              <a:rPr lang="en-US" altLang="en-US" dirty="0"/>
              <a:t>There are lots of other similar applications</a:t>
            </a:r>
          </a:p>
          <a:p>
            <a:pPr lvl="1" eaLnBrk="1" hangingPunct="1"/>
            <a:r>
              <a:rPr lang="en-US" altLang="en-US" sz="2800" dirty="0"/>
              <a:t>Assign doctors to the hospitals where they do residency.</a:t>
            </a:r>
          </a:p>
          <a:p>
            <a:pPr lvl="1" eaLnBrk="1" hangingPunct="1"/>
            <a:r>
              <a:rPr lang="en-US" altLang="en-US" sz="2800" dirty="0"/>
              <a:t>Assign high </a:t>
            </a:r>
            <a:r>
              <a:rPr lang="en-US" altLang="en-US" sz="2800" dirty="0" err="1"/>
              <a:t>schoolers</a:t>
            </a:r>
            <a:r>
              <a:rPr lang="en-US" altLang="en-US" sz="2800" dirty="0"/>
              <a:t> to magnet schools.</a:t>
            </a:r>
          </a:p>
          <a:p>
            <a:pPr lvl="1" eaLnBrk="1" hangingPunct="1"/>
            <a:r>
              <a:rPr lang="en-US" altLang="en-US" sz="2800" dirty="0"/>
              <a:t>Among many, many other applications.</a:t>
            </a:r>
          </a:p>
        </p:txBody>
      </p:sp>
      <p:sp>
        <p:nvSpPr>
          <p:cNvPr id="9220" name="TextBox 6" hidden="1"/>
          <p:cNvSpPr txBox="1">
            <a:spLocks noChangeArrowheads="1"/>
          </p:cNvSpPr>
          <p:nvPr>
            <p:custDataLst>
              <p:tags r:id="rId3"/>
            </p:custDataLst>
          </p:nvPr>
        </p:nvSpPr>
        <p:spPr bwMode="auto">
          <a:xfrm>
            <a:off x="1524000" y="6488114"/>
            <a:ext cx="8593138" cy="369887"/>
          </a:xfrm>
          <a:prstGeom prst="rect">
            <a:avLst/>
          </a:prstGeom>
          <a:solidFill>
            <a:srgbClr val="FFFF00"/>
          </a:solidFill>
          <a:ln w="28575">
            <a:solidFill>
              <a:srgbClr val="FF0000"/>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Purpose of the example:  new, interesting problem, show how different ideas apply</a:t>
            </a:r>
          </a:p>
        </p:txBody>
      </p:sp>
    </p:spTree>
    <p:extLst>
      <p:ext uri="{BB962C8B-B14F-4D97-AF65-F5344CB8AC3E}">
        <p14:creationId xmlns:p14="http://schemas.microsoft.com/office/powerpoint/2010/main" val="406731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A5DC-846C-4C21-850A-80E042BBF6B6}"/>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D6B91FB1-CD51-485F-B412-0F3F046F476B}"/>
              </a:ext>
            </a:extLst>
          </p:cNvPr>
          <p:cNvSpPr>
            <a:spLocks noGrp="1"/>
          </p:cNvSpPr>
          <p:nvPr>
            <p:ph idx="1"/>
          </p:nvPr>
        </p:nvSpPr>
        <p:spPr/>
        <p:txBody>
          <a:bodyPr>
            <a:normAutofit/>
          </a:bodyPr>
          <a:lstStyle/>
          <a:p>
            <a:r>
              <a:rPr lang="en-US" dirty="0"/>
              <a:t>The real world is complicated.</a:t>
            </a:r>
          </a:p>
          <a:p>
            <a:pPr lvl="1"/>
            <a:r>
              <a:rPr lang="en-US" sz="2800" dirty="0"/>
              <a:t>Students shouldn’t TA a course they haven’t taken.</a:t>
            </a:r>
          </a:p>
          <a:p>
            <a:pPr lvl="1"/>
            <a:r>
              <a:rPr lang="en-US" sz="2800" dirty="0"/>
              <a:t>Instructors need varying numbers of </a:t>
            </a:r>
            <a:r>
              <a:rPr lang="en-US" sz="2800" dirty="0" err="1"/>
              <a:t>TAs.</a:t>
            </a:r>
            <a:endParaRPr lang="en-US" sz="2800" dirty="0"/>
          </a:p>
          <a:p>
            <a:pPr lvl="1"/>
            <a:r>
              <a:rPr lang="en-US" sz="2800" dirty="0"/>
              <a:t>There are more TA applicants than positions.</a:t>
            </a:r>
          </a:p>
          <a:p>
            <a:pPr lvl="1"/>
            <a:r>
              <a:rPr lang="en-US" sz="2800" dirty="0"/>
              <a:t>Doctors might want to be in the same city as their partner.</a:t>
            </a:r>
          </a:p>
          <a:p>
            <a:r>
              <a:rPr lang="en-US" sz="3200" dirty="0"/>
              <a:t>We’re going to simplify away the real world constraints.</a:t>
            </a:r>
          </a:p>
          <a:p>
            <a:pPr lvl="1"/>
            <a:r>
              <a:rPr lang="en-US" sz="2800" dirty="0"/>
              <a:t>The core ideas have been adapted to all of these scenarios.</a:t>
            </a:r>
          </a:p>
        </p:txBody>
      </p:sp>
    </p:spTree>
    <p:extLst>
      <p:ext uri="{BB962C8B-B14F-4D97-AF65-F5344CB8AC3E}">
        <p14:creationId xmlns:p14="http://schemas.microsoft.com/office/powerpoint/2010/main" val="17955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A419C-85D0-4658-8742-C728C1EA5D2D}"/>
              </a:ext>
            </a:extLst>
          </p:cNvPr>
          <p:cNvSpPr>
            <a:spLocks noGrp="1"/>
          </p:cNvSpPr>
          <p:nvPr>
            <p:ph type="ctrTitle"/>
          </p:nvPr>
        </p:nvSpPr>
        <p:spPr/>
        <p:txBody>
          <a:bodyPr/>
          <a:lstStyle/>
          <a:p>
            <a:r>
              <a:rPr lang="en-US" dirty="0"/>
              <a:t>Welcome</a:t>
            </a:r>
          </a:p>
        </p:txBody>
      </p:sp>
      <p:sp>
        <p:nvSpPr>
          <p:cNvPr id="3" name="Subtitle 2">
            <a:extLst>
              <a:ext uri="{FF2B5EF4-FFF2-40B4-BE49-F238E27FC236}">
                <a16:creationId xmlns:a16="http://schemas.microsoft.com/office/drawing/2014/main" id="{5FDEE827-A50F-4A91-8B7C-E7886F4F3F54}"/>
              </a:ext>
            </a:extLst>
          </p:cNvPr>
          <p:cNvSpPr>
            <a:spLocks noGrp="1"/>
          </p:cNvSpPr>
          <p:nvPr>
            <p:ph type="subTitle" idx="1"/>
          </p:nvPr>
        </p:nvSpPr>
        <p:spPr/>
        <p:txBody>
          <a:bodyPr/>
          <a:lstStyle/>
          <a:p>
            <a:r>
              <a:rPr lang="en-US" dirty="0"/>
              <a:t>CSE 417 Winter 21</a:t>
            </a:r>
          </a:p>
          <a:p>
            <a:r>
              <a:rPr lang="en-US" dirty="0"/>
              <a:t>Lecture 1</a:t>
            </a:r>
          </a:p>
        </p:txBody>
      </p:sp>
    </p:spTree>
    <p:extLst>
      <p:ext uri="{BB962C8B-B14F-4D97-AF65-F5344CB8AC3E}">
        <p14:creationId xmlns:p14="http://schemas.microsoft.com/office/powerpoint/2010/main" val="2102089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Stable Matching Problem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To simplify. We have two sets:</a:t>
                </a:r>
                <a:br>
                  <a:rPr lang="en-US" dirty="0"/>
                </a:br>
                <a:r>
                  <a:rPr lang="en-US" dirty="0"/>
                  <a:t>A set of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 </m:t>
                    </m:r>
                  </m:oMath>
                </a14:m>
                <a:r>
                  <a:rPr lang="en-US" dirty="0"/>
                  <a:t>horses, and a set of </a:t>
                </a:r>
                <a14:m>
                  <m:oMath xmlns:m="http://schemas.openxmlformats.org/officeDocument/2006/math">
                    <m:r>
                      <a:rPr lang="en-US" b="0" i="1" smtClean="0">
                        <a:latin typeface="Cambria Math" panose="02040503050406030204" pitchFamily="18" charset="0"/>
                      </a:rPr>
                      <m:t>𝑛</m:t>
                    </m:r>
                  </m:oMath>
                </a14:m>
                <a:r>
                  <a:rPr lang="en-US" dirty="0"/>
                  <a:t> riders. </a:t>
                </a:r>
              </a:p>
              <a:p>
                <a:endParaRPr lang="en-US" dirty="0"/>
              </a:p>
              <a:p>
                <a:r>
                  <a:rPr lang="en-US" dirty="0"/>
                  <a:t>Every rider can ride any horse, and vice versa.</a:t>
                </a:r>
              </a:p>
              <a:p>
                <a:r>
                  <a:rPr lang="en-US" dirty="0"/>
                  <a:t>We just need to pair them off. What could go wrong?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pic>
        <p:nvPicPr>
          <p:cNvPr id="5" name="Graphic 4" descr="Horse">
            <a:extLst>
              <a:ext uri="{FF2B5EF4-FFF2-40B4-BE49-F238E27FC236}">
                <a16:creationId xmlns:a16="http://schemas.microsoft.com/office/drawing/2014/main" id="{4E507A76-9612-43C8-819E-49BCBACD74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6450" y="4800600"/>
            <a:ext cx="1943100" cy="1943100"/>
          </a:xfrm>
          <a:prstGeom prst="rect">
            <a:avLst/>
          </a:prstGeom>
        </p:spPr>
      </p:pic>
      <p:pic>
        <p:nvPicPr>
          <p:cNvPr id="6" name="Graphic 5" descr="Horse">
            <a:extLst>
              <a:ext uri="{FF2B5EF4-FFF2-40B4-BE49-F238E27FC236}">
                <a16:creationId xmlns:a16="http://schemas.microsoft.com/office/drawing/2014/main" id="{BCD814DA-5AC3-4575-95B4-39922767DC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29352" y="4800600"/>
            <a:ext cx="1943100" cy="1943100"/>
          </a:xfrm>
          <a:prstGeom prst="rect">
            <a:avLst/>
          </a:prstGeom>
        </p:spPr>
      </p:pic>
      <p:pic>
        <p:nvPicPr>
          <p:cNvPr id="8" name="Graphic 7" descr="Walk">
            <a:extLst>
              <a:ext uri="{FF2B5EF4-FFF2-40B4-BE49-F238E27FC236}">
                <a16:creationId xmlns:a16="http://schemas.microsoft.com/office/drawing/2014/main" id="{F52A0106-3620-4FE0-912A-D7780CDACC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71725" y="4819650"/>
            <a:ext cx="1085850" cy="1085850"/>
          </a:xfrm>
          <a:prstGeom prst="rect">
            <a:avLst/>
          </a:prstGeom>
        </p:spPr>
      </p:pic>
      <p:pic>
        <p:nvPicPr>
          <p:cNvPr id="9" name="Graphic 8" descr="Walk">
            <a:extLst>
              <a:ext uri="{FF2B5EF4-FFF2-40B4-BE49-F238E27FC236}">
                <a16:creationId xmlns:a16="http://schemas.microsoft.com/office/drawing/2014/main" id="{6C242FBB-36BB-4C8F-82F2-C61AFF48F3B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53200" y="4800600"/>
            <a:ext cx="1085850" cy="1085850"/>
          </a:xfrm>
          <a:prstGeom prst="rect">
            <a:avLst/>
          </a:prstGeom>
        </p:spPr>
      </p:pic>
      <p:pic>
        <p:nvPicPr>
          <p:cNvPr id="11" name="Graphic 10" descr="Deciduous tree">
            <a:extLst>
              <a:ext uri="{FF2B5EF4-FFF2-40B4-BE49-F238E27FC236}">
                <a16:creationId xmlns:a16="http://schemas.microsoft.com/office/drawing/2014/main" id="{42E0CC5D-592D-4A88-B132-C48BF82CA60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861" y="5031582"/>
            <a:ext cx="1304925" cy="1304925"/>
          </a:xfrm>
          <a:prstGeom prst="rect">
            <a:avLst/>
          </a:prstGeom>
        </p:spPr>
      </p:pic>
      <p:sp>
        <p:nvSpPr>
          <p:cNvPr id="12" name="Rectangle 11">
            <a:extLst>
              <a:ext uri="{FF2B5EF4-FFF2-40B4-BE49-F238E27FC236}">
                <a16:creationId xmlns:a16="http://schemas.microsoft.com/office/drawing/2014/main" id="{A0833C2A-50D4-4380-8209-34B1B56702FB}"/>
              </a:ext>
            </a:extLst>
          </p:cNvPr>
          <p:cNvSpPr/>
          <p:nvPr/>
        </p:nvSpPr>
        <p:spPr>
          <a:xfrm>
            <a:off x="69850" y="5746750"/>
            <a:ext cx="1192214" cy="81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064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4" presetClass="path" presetSubtype="0" accel="50000" decel="50000" fill="hold" nodeType="clickEffect">
                                  <p:stCondLst>
                                    <p:cond delay="0"/>
                                  </p:stCondLst>
                                  <p:childTnLst>
                                    <p:animMotion origin="layout" path="M 0.00247 -0.00209 L -0.04896 -0.05093 C -0.05964 -0.06181 -0.07552 -0.06736 -0.09232 -0.06736 C -0.11133 -0.06736 -0.12656 -0.06181 -0.13711 -0.05093 L -0.18789 -0.00209 " pathEditMode="relative" rAng="0" ptsTypes="AAAAA">
                                      <p:cBhvr>
                                        <p:cTn id="18" dur="2000" fill="hold"/>
                                        <p:tgtEl>
                                          <p:spTgt spid="8"/>
                                        </p:tgtEl>
                                        <p:attrNameLst>
                                          <p:attrName>ppt_x</p:attrName>
                                          <p:attrName>ppt_y</p:attrName>
                                        </p:attrNameLst>
                                      </p:cBhvr>
                                      <p:rCtr x="-9518" y="-3264"/>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1.25E-6 3.33333E-6 L -0.00299 0.09884 " pathEditMode="relative" rAng="0" ptsTypes="AA">
                                      <p:cBhvr>
                                        <p:cTn id="22" dur="500" fill="hold"/>
                                        <p:tgtEl>
                                          <p:spTgt spid="9"/>
                                        </p:tgtEl>
                                        <p:attrNameLst>
                                          <p:attrName>ppt_x</p:attrName>
                                          <p:attrName>ppt_y</p:attrName>
                                        </p:attrNameLst>
                                      </p:cBhvr>
                                      <p:rCtr x="-156" y="4931"/>
                                    </p:animMotion>
                                  </p:childTnLst>
                                </p:cTn>
                              </p:par>
                            </p:childTnLst>
                          </p:cTn>
                        </p:par>
                        <p:par>
                          <p:cTn id="23" fill="hold">
                            <p:stCondLst>
                              <p:cond delay="500"/>
                            </p:stCondLst>
                            <p:childTnLst>
                              <p:par>
                                <p:cTn id="24" presetID="0" presetClass="path" presetSubtype="0" accel="50000" decel="50000" fill="hold" nodeType="afterEffect">
                                  <p:stCondLst>
                                    <p:cond delay="0"/>
                                  </p:stCondLst>
                                  <p:childTnLst>
                                    <p:animMotion origin="layout" path="M -0.00469 0.10602 L -0.3388 0.10602 L -0.3388 -0.00232 L -0.34049 0.00069 " pathEditMode="relative" ptsTypes="AAAA">
                                      <p:cBhvr>
                                        <p:cTn id="25" dur="2000" fill="hold"/>
                                        <p:tgtEl>
                                          <p:spTgt spid="9"/>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nodeType="clickEffect">
                                  <p:stCondLst>
                                    <p:cond delay="0"/>
                                  </p:stCondLst>
                                  <p:childTnLst>
                                    <p:animMotion origin="layout" path="M -0.34049 0.00069 L 0.50352 0.01157 " pathEditMode="relative" rAng="0" ptsTypes="AA">
                                      <p:cBhvr>
                                        <p:cTn id="29" dur="2000" fill="hold"/>
                                        <p:tgtEl>
                                          <p:spTgt spid="9"/>
                                        </p:tgtEl>
                                        <p:attrNameLst>
                                          <p:attrName>ppt_x</p:attrName>
                                          <p:attrName>ppt_y</p:attrName>
                                        </p:attrNameLst>
                                      </p:cBhvr>
                                      <p:rCtr x="42201" y="532"/>
                                    </p:animMotion>
                                  </p:childTnLst>
                                </p:cTn>
                              </p:par>
                              <p:par>
                                <p:cTn id="30" presetID="42" presetClass="path" presetSubtype="0" accel="50000" decel="50000" fill="hold" nodeType="withEffect">
                                  <p:stCondLst>
                                    <p:cond delay="0"/>
                                  </p:stCondLst>
                                  <p:childTnLst>
                                    <p:animMotion origin="layout" path="M 0 3.33333E-6 L 0.82878 -0.00371 " pathEditMode="relative" rAng="0" ptsTypes="AA">
                                      <p:cBhvr>
                                        <p:cTn id="31" dur="2000" fill="hold"/>
                                        <p:tgtEl>
                                          <p:spTgt spid="5"/>
                                        </p:tgtEl>
                                        <p:attrNameLst>
                                          <p:attrName>ppt_x</p:attrName>
                                          <p:attrName>ppt_y</p:attrName>
                                        </p:attrNameLst>
                                      </p:cBhvr>
                                      <p:rCtr x="41432" y="-1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55811" y="1244793"/>
                <a:ext cx="11187953" cy="5307163"/>
              </a:xfrm>
            </p:spPr>
            <p:txBody>
              <a:bodyPr>
                <a:noAutofit/>
              </a:bodyPr>
              <a:lstStyle/>
              <a:p>
                <a:pPr marL="0" indent="0">
                  <a:buNone/>
                </a:pPr>
                <a:r>
                  <a:rPr lang="en-US" dirty="0"/>
                  <a:t>Given two sets </a:t>
                </a:r>
                <a14:m>
                  <m:oMath xmlns:m="http://schemas.openxmlformats.org/officeDocument/2006/math">
                    <m:r>
                      <m:rPr>
                        <m:sty m:val="p"/>
                      </m:rPr>
                      <a:rPr lang="en-US" dirty="0" smtClean="0">
                        <a:latin typeface="Cambria Math" panose="02040503050406030204" pitchFamily="18" charset="0"/>
                      </a:rPr>
                      <m:t>R</m:t>
                    </m:r>
                    <m:r>
                      <a:rPr lang="en-US">
                        <a:latin typeface="Cambria Math" panose="02040503050406030204" pitchFamily="18" charset="0"/>
                      </a:rPr>
                      <m:t>=</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b="0" i="1" smtClean="0">
                                <a:latin typeface="Cambria Math" panose="02040503050406030204" pitchFamily="18" charset="0"/>
                              </a:rPr>
                              <m:t>𝑟</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b="0" i="1" smtClean="0">
                                <a:latin typeface="Cambria Math" panose="02040503050406030204" pitchFamily="18" charset="0"/>
                              </a:rPr>
                              <m:t>𝑟</m:t>
                            </m:r>
                          </m:e>
                          <m:sub>
                            <m:r>
                              <a:rPr lang="en-US" i="1">
                                <a:latin typeface="Cambria Math" panose="02040503050406030204" pitchFamily="18" charset="0"/>
                              </a:rPr>
                              <m:t>𝑛</m:t>
                            </m:r>
                          </m:sub>
                        </m:sSub>
                      </m:e>
                    </m:d>
                    <m:r>
                      <a:rPr lang="en-US" i="1">
                        <a:latin typeface="Cambria Math" panose="02040503050406030204" pitchFamily="18" charset="0"/>
                      </a:rPr>
                      <m:t>, </m:t>
                    </m:r>
                    <m:r>
                      <a:rPr lang="en-US" b="0" i="1" smtClean="0">
                        <a:latin typeface="Cambria Math" panose="02040503050406030204" pitchFamily="18" charset="0"/>
                      </a:rPr>
                      <m:t>𝐻</m:t>
                    </m:r>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h</m:t>
                        </m:r>
                      </m:e>
                      <m:sub>
                        <m:r>
                          <a:rPr lang="en-US" i="1">
                            <a:latin typeface="Cambria Math" panose="02040503050406030204" pitchFamily="18" charset="0"/>
                          </a:rPr>
                          <m:t>𝑛</m:t>
                        </m:r>
                      </m:sub>
                    </m:sSub>
                    <m:r>
                      <a:rPr lang="en-US" i="1">
                        <a:latin typeface="Cambria Math" panose="02040503050406030204" pitchFamily="18" charset="0"/>
                      </a:rPr>
                      <m:t>}</m:t>
                    </m:r>
                  </m:oMath>
                </a14:m>
                <a:r>
                  <a:rPr lang="en-US" dirty="0"/>
                  <a:t> </a:t>
                </a:r>
              </a:p>
              <a:p>
                <a:pPr marL="0" indent="0">
                  <a:buNone/>
                </a:pPr>
                <a:r>
                  <a:rPr lang="en-US" dirty="0"/>
                  <a:t>each agent ranks </a:t>
                </a:r>
                <a:r>
                  <a:rPr lang="en-US" b="1" dirty="0"/>
                  <a:t>every</a:t>
                </a:r>
                <a:r>
                  <a:rPr lang="en-US" dirty="0"/>
                  <a:t> agent in the other set.</a:t>
                </a:r>
              </a:p>
              <a:p>
                <a:pPr marL="0" indent="0">
                  <a:buNone/>
                </a:pPr>
                <a:r>
                  <a:rPr lang="en-US" dirty="0"/>
                  <a:t>Goal: Match each agent to </a:t>
                </a:r>
                <a:r>
                  <a:rPr lang="en-US" b="1" dirty="0"/>
                  <a:t>exactly one</a:t>
                </a:r>
                <a:r>
                  <a:rPr lang="en-US" dirty="0"/>
                  <a:t> agent in the other set, respecting their preferences.</a:t>
                </a:r>
              </a:p>
              <a:p>
                <a:pPr marL="0" indent="0">
                  <a:buNone/>
                </a:pPr>
                <a:r>
                  <a:rPr lang="en-US" dirty="0"/>
                  <a:t>How do we “respect preferences”?</a:t>
                </a:r>
              </a:p>
              <a:p>
                <a:pPr marL="0" indent="0">
                  <a:buNone/>
                </a:pPr>
                <a:r>
                  <a:rPr lang="en-US" dirty="0"/>
                  <a:t>Avoid </a:t>
                </a:r>
                <a:r>
                  <a:rPr lang="en-US" dirty="0">
                    <a:solidFill>
                      <a:srgbClr val="FF0000"/>
                    </a:solidFill>
                  </a:rPr>
                  <a:t>blocking pairs</a:t>
                </a:r>
                <a:r>
                  <a:rPr lang="en-US" dirty="0"/>
                  <a:t>: unmatched pairs </a:t>
                </a: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𝑟</m:t>
                    </m:r>
                    <m:r>
                      <a:rPr lang="en-US" i="1">
                        <a:latin typeface="Cambria Math" panose="02040503050406030204" pitchFamily="18" charset="0"/>
                      </a:rPr>
                      <m:t>,</m:t>
                    </m:r>
                    <m:r>
                      <a:rPr lang="en-US" b="0" i="1" smtClean="0">
                        <a:latin typeface="Cambria Math" panose="02040503050406030204" pitchFamily="18" charset="0"/>
                      </a:rPr>
                      <m:t>h</m:t>
                    </m:r>
                    <m:r>
                      <a:rPr lang="en-US" i="1">
                        <a:latin typeface="Cambria Math" panose="02040503050406030204" pitchFamily="18" charset="0"/>
                      </a:rPr>
                      <m:t>)</m:t>
                    </m:r>
                  </m:oMath>
                </a14:m>
                <a:r>
                  <a:rPr lang="en-US" dirty="0"/>
                  <a:t> where </a:t>
                </a:r>
                <a14:m>
                  <m:oMath xmlns:m="http://schemas.openxmlformats.org/officeDocument/2006/math">
                    <m:r>
                      <a:rPr lang="en-US" i="1" dirty="0" smtClean="0">
                        <a:latin typeface="Cambria Math" panose="02040503050406030204" pitchFamily="18" charset="0"/>
                      </a:rPr>
                      <m:t>𝑟</m:t>
                    </m:r>
                    <m:r>
                      <a:rPr lang="en-US" i="1">
                        <a:latin typeface="Cambria Math" panose="02040503050406030204" pitchFamily="18" charset="0"/>
                      </a:rPr>
                      <m:t> </m:t>
                    </m:r>
                  </m:oMath>
                </a14:m>
                <a:r>
                  <a:rPr lang="en-US" dirty="0"/>
                  <a:t>prefers </a:t>
                </a:r>
                <a14:m>
                  <m:oMath xmlns:m="http://schemas.openxmlformats.org/officeDocument/2006/math">
                    <m:r>
                      <a:rPr lang="en-US" b="0" i="1" smtClean="0">
                        <a:latin typeface="Cambria Math" panose="02040503050406030204" pitchFamily="18" charset="0"/>
                      </a:rPr>
                      <m:t>h</m:t>
                    </m:r>
                  </m:oMath>
                </a14:m>
                <a:r>
                  <a:rPr lang="en-US" dirty="0"/>
                  <a:t> to their match, and </a:t>
                </a:r>
                <a14:m>
                  <m:oMath xmlns:m="http://schemas.openxmlformats.org/officeDocument/2006/math">
                    <m:r>
                      <a:rPr lang="en-US" b="0" i="1" smtClean="0">
                        <a:latin typeface="Cambria Math" panose="02040503050406030204" pitchFamily="18" charset="0"/>
                      </a:rPr>
                      <m:t>h</m:t>
                    </m:r>
                  </m:oMath>
                </a14:m>
                <a:r>
                  <a:rPr lang="en-US" dirty="0"/>
                  <a:t> prefers </a:t>
                </a:r>
                <a14:m>
                  <m:oMath xmlns:m="http://schemas.openxmlformats.org/officeDocument/2006/math">
                    <m:r>
                      <a:rPr lang="en-US" i="1" dirty="0" smtClean="0">
                        <a:latin typeface="Cambria Math" panose="02040503050406030204" pitchFamily="18" charset="0"/>
                      </a:rPr>
                      <m:t>𝑟</m:t>
                    </m:r>
                    <m:r>
                      <a:rPr lang="en-US" i="1">
                        <a:latin typeface="Cambria Math" panose="02040503050406030204" pitchFamily="18" charset="0"/>
                      </a:rPr>
                      <m:t> </m:t>
                    </m:r>
                  </m:oMath>
                </a14:m>
                <a:r>
                  <a:rPr lang="en-US" dirty="0"/>
                  <a:t>to its match.</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55811" y="1244793"/>
                <a:ext cx="11187953" cy="5307163"/>
              </a:xfrm>
              <a:blipFill>
                <a:blip r:embed="rId2"/>
                <a:stretch>
                  <a:fillRect l="-1090" t="-1837"/>
                </a:stretch>
              </a:blipFill>
            </p:spPr>
            <p:txBody>
              <a:bodyPr/>
              <a:lstStyle/>
              <a:p>
                <a:r>
                  <a:rPr lang="en-US">
                    <a:noFill/>
                  </a:rPr>
                  <a:t> </a:t>
                </a:r>
              </a:p>
            </p:txBody>
          </p:sp>
        </mc:Fallback>
      </mc:AlternateContent>
      <p:grpSp>
        <p:nvGrpSpPr>
          <p:cNvPr id="2" name="Group 1"/>
          <p:cNvGrpSpPr/>
          <p:nvPr/>
        </p:nvGrpSpPr>
        <p:grpSpPr>
          <a:xfrm>
            <a:off x="3315653" y="4724189"/>
            <a:ext cx="5421632" cy="1811518"/>
            <a:chOff x="4149958" y="3975953"/>
            <a:chExt cx="3713578" cy="1223908"/>
          </a:xfrm>
        </p:grpSpPr>
        <p:sp>
          <p:nvSpPr>
            <p:cNvPr id="4" name="Oval 3"/>
            <p:cNvSpPr/>
            <p:nvPr/>
          </p:nvSpPr>
          <p:spPr>
            <a:xfrm>
              <a:off x="4874669" y="3975953"/>
              <a:ext cx="374925" cy="374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874669" y="4818513"/>
              <a:ext cx="381347" cy="381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9" name="Straight Connector 8"/>
            <p:cNvCxnSpPr>
              <a:stCxn id="4" idx="6"/>
              <a:endCxn id="19" idx="2"/>
            </p:cNvCxnSpPr>
            <p:nvPr/>
          </p:nvCxnSpPr>
          <p:spPr>
            <a:xfrm>
              <a:off x="5249594" y="4163416"/>
              <a:ext cx="1445415" cy="84054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6"/>
            </p:cNvCxnSpPr>
            <p:nvPr/>
          </p:nvCxnSpPr>
          <p:spPr>
            <a:xfrm flipV="1">
              <a:off x="5256016" y="4110802"/>
              <a:ext cx="1586072" cy="898385"/>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6"/>
              <a:endCxn id="18" idx="2"/>
            </p:cNvCxnSpPr>
            <p:nvPr/>
          </p:nvCxnSpPr>
          <p:spPr>
            <a:xfrm>
              <a:off x="5249594" y="4163416"/>
              <a:ext cx="1445415"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6695009" y="3975953"/>
              <a:ext cx="374925" cy="374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6695009" y="4816494"/>
              <a:ext cx="374925" cy="374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23" name="TextBox 22"/>
                <p:cNvSpPr txBox="1"/>
                <p:nvPr/>
              </p:nvSpPr>
              <p:spPr>
                <a:xfrm>
                  <a:off x="6701431" y="3975953"/>
                  <a:ext cx="374926" cy="311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panose="02040503050406030204" pitchFamily="18" charset="0"/>
                          </a:rPr>
                          <m:t>h</m:t>
                        </m:r>
                      </m:oMath>
                    </m:oMathPara>
                  </a14:m>
                  <a:endParaRPr lang="en-US" sz="2400" dirty="0">
                    <a:solidFill>
                      <a:schemeClr val="bg1"/>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6701431" y="3975953"/>
                  <a:ext cx="374926" cy="31191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881090" y="3990290"/>
                  <a:ext cx="374926" cy="311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panose="02040503050406030204" pitchFamily="18" charset="0"/>
                          </a:rPr>
                          <m:t>𝑟</m:t>
                        </m:r>
                      </m:oMath>
                    </m:oMathPara>
                  </a14:m>
                  <a:endParaRPr lang="en-US" sz="2400" dirty="0">
                    <a:solidFill>
                      <a:schemeClr val="bg1"/>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4881090" y="3990290"/>
                  <a:ext cx="374926" cy="31191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884301" y="4816493"/>
                  <a:ext cx="374926" cy="311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panose="02040503050406030204" pitchFamily="18" charset="0"/>
                          </a:rPr>
                          <m:t>𝑟</m:t>
                        </m:r>
                        <m:r>
                          <a:rPr lang="en-US" sz="2400" i="1">
                            <a:solidFill>
                              <a:schemeClr val="bg1"/>
                            </a:solidFill>
                            <a:latin typeface="Cambria Math" panose="02040503050406030204" pitchFamily="18" charset="0"/>
                          </a:rPr>
                          <m:t>′</m:t>
                        </m:r>
                      </m:oMath>
                    </m:oMathPara>
                  </a14:m>
                  <a:endParaRPr lang="en-US" sz="2400" dirty="0">
                    <a:solidFill>
                      <a:schemeClr val="bg1"/>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4884301" y="4816493"/>
                  <a:ext cx="374926" cy="31191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701431" y="4818270"/>
                  <a:ext cx="374926" cy="311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panose="02040503050406030204" pitchFamily="18" charset="0"/>
                          </a:rPr>
                          <m:t>h</m:t>
                        </m:r>
                        <m:r>
                          <a:rPr lang="en-US" sz="2400" i="1">
                            <a:solidFill>
                              <a:schemeClr val="bg1"/>
                            </a:solidFill>
                            <a:latin typeface="Cambria Math" panose="02040503050406030204" pitchFamily="18" charset="0"/>
                          </a:rPr>
                          <m:t>′</m:t>
                        </m:r>
                      </m:oMath>
                    </m:oMathPara>
                  </a14:m>
                  <a:endParaRPr lang="en-US" sz="2400" dirty="0">
                    <a:solidFill>
                      <a:schemeClr val="bg1"/>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701431" y="4818270"/>
                  <a:ext cx="374926" cy="31191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149958" y="3990290"/>
                  <a:ext cx="945242" cy="311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dirty="0" smtClean="0">
                            <a:latin typeface="Cambria Math" panose="02040503050406030204" pitchFamily="18" charset="0"/>
                          </a:rPr>
                          <m:t>h</m:t>
                        </m:r>
                        <m:r>
                          <a:rPr lang="en-US" sz="2400" i="1" dirty="0">
                            <a:latin typeface="Cambria Math" panose="02040503050406030204" pitchFamily="18" charset="0"/>
                          </a:rPr>
                          <m:t> , </m:t>
                        </m:r>
                        <m:r>
                          <a:rPr lang="en-US" sz="2400" b="0" i="1" dirty="0" smtClean="0">
                            <a:latin typeface="Cambria Math" panose="02040503050406030204" pitchFamily="18" charset="0"/>
                          </a:rPr>
                          <m:t>h</m:t>
                        </m:r>
                        <m:r>
                          <a:rPr lang="en-US" sz="2400" i="1" dirty="0">
                            <a:latin typeface="Cambria Math" panose="02040503050406030204" pitchFamily="18" charset="0"/>
                          </a:rPr>
                          <m:t>’</m:t>
                        </m:r>
                      </m:oMath>
                    </m:oMathPara>
                  </a14:m>
                  <a:endParaRPr lang="en-US" sz="24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149958" y="3990290"/>
                  <a:ext cx="945242" cy="3119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736407" y="3983582"/>
                  <a:ext cx="1127129" cy="311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dirty="0">
                            <a:latin typeface="Cambria Math" panose="02040503050406030204" pitchFamily="18" charset="0"/>
                          </a:rPr>
                          <m:t> </m:t>
                        </m:r>
                        <m:r>
                          <a:rPr lang="en-US" sz="2400" b="0" i="1" dirty="0" smtClean="0">
                            <a:latin typeface="Cambria Math" panose="02040503050406030204" pitchFamily="18" charset="0"/>
                          </a:rPr>
                          <m:t>𝑟</m:t>
                        </m:r>
                        <m:r>
                          <a:rPr lang="en-US" sz="2400" i="1" dirty="0">
                            <a:latin typeface="Cambria Math" panose="02040503050406030204" pitchFamily="18" charset="0"/>
                          </a:rPr>
                          <m:t>, </m:t>
                        </m:r>
                        <m:r>
                          <a:rPr lang="en-US" sz="2400" b="0" i="1" dirty="0" smtClean="0">
                            <a:latin typeface="Cambria Math" panose="02040503050406030204" pitchFamily="18" charset="0"/>
                          </a:rPr>
                          <m:t>𝑟</m:t>
                        </m:r>
                        <m:r>
                          <a:rPr lang="en-US" sz="2400" i="1" dirty="0">
                            <a:latin typeface="Cambria Math" panose="02040503050406030204" pitchFamily="18" charset="0"/>
                          </a:rPr>
                          <m:t>’</m:t>
                        </m:r>
                      </m:oMath>
                    </m:oMathPara>
                  </a14:m>
                  <a:endParaRPr lang="en-US"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6736407" y="3983582"/>
                  <a:ext cx="1127129" cy="311913"/>
                </a:xfrm>
                <a:prstGeom prst="rect">
                  <a:avLst/>
                </a:prstGeom>
                <a:blipFill>
                  <a:blip r:embed="rId8"/>
                  <a:stretch>
                    <a:fillRect/>
                  </a:stretch>
                </a:blipFill>
              </p:spPr>
              <p:txBody>
                <a:bodyPr/>
                <a:lstStyle/>
                <a:p>
                  <a:r>
                    <a:rPr lang="en-US">
                      <a:noFill/>
                    </a:rPr>
                    <a:t> </a:t>
                  </a:r>
                </a:p>
              </p:txBody>
            </p:sp>
          </mc:Fallback>
        </mc:AlternateContent>
      </p:grpSp>
      <p:sp>
        <p:nvSpPr>
          <p:cNvPr id="20" name="Title 1">
            <a:extLst>
              <a:ext uri="{FF2B5EF4-FFF2-40B4-BE49-F238E27FC236}">
                <a16:creationId xmlns:a16="http://schemas.microsoft.com/office/drawing/2014/main" id="{1201A5DC-846C-4C21-850A-80E042BBF6B6}"/>
              </a:ext>
            </a:extLst>
          </p:cNvPr>
          <p:cNvSpPr>
            <a:spLocks noGrp="1"/>
          </p:cNvSpPr>
          <p:nvPr>
            <p:ph type="title"/>
          </p:nvPr>
        </p:nvSpPr>
        <p:spPr>
          <a:xfrm>
            <a:off x="555811" y="263278"/>
            <a:ext cx="9790063" cy="1014667"/>
          </a:xfrm>
        </p:spPr>
        <p:txBody>
          <a:bodyPr/>
          <a:lstStyle/>
          <a:p>
            <a:r>
              <a:rPr lang="en-US" dirty="0"/>
              <a:t>Stable Matching Problem</a:t>
            </a:r>
          </a:p>
        </p:txBody>
      </p:sp>
    </p:spTree>
    <p:extLst>
      <p:ext uri="{BB962C8B-B14F-4D97-AF65-F5344CB8AC3E}">
        <p14:creationId xmlns:p14="http://schemas.microsoft.com/office/powerpoint/2010/main" val="23990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502023" y="365125"/>
            <a:ext cx="10851777" cy="1325563"/>
          </a:xfrm>
        </p:spPr>
        <p:txBody>
          <a:bodyPr/>
          <a:lstStyle/>
          <a:p>
            <a:pPr eaLnBrk="1" hangingPunct="1"/>
            <a:r>
              <a:rPr lang="en-US" altLang="en-US" sz="3600" dirty="0"/>
              <a:t>Stable Matching, More Formally</a:t>
            </a:r>
          </a:p>
        </p:txBody>
      </p:sp>
      <mc:AlternateContent xmlns:mc="http://schemas.openxmlformats.org/markup-compatibility/2006" xmlns:a14="http://schemas.microsoft.com/office/drawing/2010/main">
        <mc:Choice Requires="a14">
          <p:sp>
            <p:nvSpPr>
              <p:cNvPr id="416771" name="Rectangle 3"/>
              <p:cNvSpPr>
                <a:spLocks noGrp="1" noChangeArrowheads="1"/>
              </p:cNvSpPr>
              <p:nvPr>
                <p:ph idx="1"/>
              </p:nvPr>
            </p:nvSpPr>
            <p:spPr>
              <a:xfrm>
                <a:off x="502023" y="1270959"/>
                <a:ext cx="11367247" cy="4815517"/>
              </a:xfrm>
            </p:spPr>
            <p:txBody>
              <a:bodyPr>
                <a:normAutofit/>
              </a:bodyPr>
              <a:lstStyle/>
              <a:p>
                <a:pPr marL="0" indent="0">
                  <a:lnSpc>
                    <a:spcPct val="80000"/>
                  </a:lnSpc>
                  <a:buNone/>
                </a:pPr>
                <a:r>
                  <a:rPr lang="en-US" altLang="en-US" dirty="0">
                    <a:solidFill>
                      <a:srgbClr val="0070C0"/>
                    </a:solidFill>
                  </a:rPr>
                  <a:t>Perfect matching</a:t>
                </a:r>
                <a:r>
                  <a:rPr lang="en-US" altLang="en-US" dirty="0">
                    <a:solidFill>
                      <a:schemeClr val="accent2"/>
                    </a:solidFill>
                  </a:rPr>
                  <a:t>:</a:t>
                </a:r>
                <a:r>
                  <a:rPr lang="en-US" altLang="en-US" dirty="0"/>
                  <a:t> </a:t>
                </a:r>
              </a:p>
              <a:p>
                <a:pPr eaLnBrk="1" hangingPunct="1">
                  <a:lnSpc>
                    <a:spcPct val="80000"/>
                  </a:lnSpc>
                  <a:buFont typeface="Arial" panose="020B0604020202020204" pitchFamily="34" charset="0"/>
                  <a:buChar char="•"/>
                </a:pPr>
                <a:r>
                  <a:rPr lang="en-US" altLang="en-US" dirty="0"/>
                  <a:t>Each rider is paired with exactly one horse.</a:t>
                </a:r>
              </a:p>
              <a:p>
                <a:pPr eaLnBrk="1" hangingPunct="1">
                  <a:lnSpc>
                    <a:spcPct val="80000"/>
                  </a:lnSpc>
                  <a:buFont typeface="Arial" panose="020B0604020202020204" pitchFamily="34" charset="0"/>
                  <a:buChar char="•"/>
                </a:pPr>
                <a:r>
                  <a:rPr lang="en-US" altLang="en-US" dirty="0"/>
                  <a:t>Each horse is paired with exactly one rider.</a:t>
                </a:r>
              </a:p>
              <a:p>
                <a:pPr marL="0" indent="0">
                  <a:lnSpc>
                    <a:spcPct val="80000"/>
                  </a:lnSpc>
                  <a:buNone/>
                </a:pPr>
                <a:r>
                  <a:rPr lang="en-US" altLang="en-US" dirty="0">
                    <a:solidFill>
                      <a:srgbClr val="0070C0"/>
                    </a:solidFill>
                  </a:rPr>
                  <a:t>Stability</a:t>
                </a:r>
                <a:r>
                  <a:rPr lang="en-US" altLang="en-US" dirty="0">
                    <a:solidFill>
                      <a:schemeClr val="accent2"/>
                    </a:solidFill>
                  </a:rPr>
                  <a:t>:</a:t>
                </a:r>
                <a:r>
                  <a:rPr lang="en-US" altLang="en-US" dirty="0"/>
                  <a:t>  no ability to exchange</a:t>
                </a:r>
              </a:p>
              <a:p>
                <a:pPr marL="400050">
                  <a:lnSpc>
                    <a:spcPct val="80000"/>
                  </a:lnSpc>
                </a:pPr>
                <a:r>
                  <a:rPr lang="en-US" altLang="en-US" dirty="0"/>
                  <a:t>an unmatched pair </a:t>
                </a:r>
                <a14:m>
                  <m:oMath xmlns:m="http://schemas.openxmlformats.org/officeDocument/2006/math">
                    <m:r>
                      <a:rPr lang="en-US" altLang="en-US" b="0" i="1" smtClean="0">
                        <a:latin typeface="Cambria Math" panose="02040503050406030204" pitchFamily="18" charset="0"/>
                      </a:rPr>
                      <m:t>𝑟</m:t>
                    </m:r>
                  </m:oMath>
                </a14:m>
                <a:r>
                  <a:rPr lang="en-US" altLang="en-US" dirty="0"/>
                  <a:t>-</a:t>
                </a:r>
                <a14:m>
                  <m:oMath xmlns:m="http://schemas.openxmlformats.org/officeDocument/2006/math">
                    <m:r>
                      <a:rPr lang="en-US" altLang="en-US" b="0" i="1" dirty="0" smtClean="0">
                        <a:latin typeface="Cambria Math" panose="02040503050406030204" pitchFamily="18" charset="0"/>
                      </a:rPr>
                      <m:t>h</m:t>
                    </m:r>
                  </m:oMath>
                </a14:m>
                <a:r>
                  <a:rPr lang="en-US" altLang="en-US" dirty="0"/>
                  <a:t> is </a:t>
                </a:r>
                <a:r>
                  <a:rPr lang="en-US" altLang="en-US" dirty="0">
                    <a:solidFill>
                      <a:srgbClr val="FF0000"/>
                    </a:solidFill>
                  </a:rPr>
                  <a:t>blocking </a:t>
                </a:r>
                <a:r>
                  <a:rPr lang="en-US" altLang="en-US" dirty="0"/>
                  <a:t>if they both prefer each other to current matches.</a:t>
                </a:r>
                <a:endParaRPr lang="en-US" altLang="en-US" sz="1800" dirty="0"/>
              </a:p>
              <a:p>
                <a:pPr marL="0" indent="0">
                  <a:lnSpc>
                    <a:spcPct val="80000"/>
                  </a:lnSpc>
                  <a:buNone/>
                </a:pPr>
                <a:r>
                  <a:rPr lang="en-US" altLang="en-US" dirty="0">
                    <a:solidFill>
                      <a:srgbClr val="0070C0"/>
                    </a:solidFill>
                  </a:rPr>
                  <a:t>Stable matching</a:t>
                </a:r>
                <a:r>
                  <a:rPr lang="en-US" altLang="en-US" dirty="0">
                    <a:solidFill>
                      <a:schemeClr val="accent2"/>
                    </a:solidFill>
                  </a:rPr>
                  <a:t>:</a:t>
                </a:r>
                <a:r>
                  <a:rPr lang="en-US" altLang="en-US" dirty="0"/>
                  <a:t>  perfect matching with no blocking pairs.</a:t>
                </a:r>
              </a:p>
            </p:txBody>
          </p:sp>
        </mc:Choice>
        <mc:Fallback xmlns="">
          <p:sp>
            <p:nvSpPr>
              <p:cNvPr id="416771" name="Rectangle 3"/>
              <p:cNvSpPr>
                <a:spLocks noGrp="1" noRot="1" noChangeAspect="1" noMove="1" noResize="1" noEditPoints="1" noAdjustHandles="1" noChangeArrowheads="1" noChangeShapeType="1" noTextEdit="1"/>
              </p:cNvSpPr>
              <p:nvPr>
                <p:ph idx="1"/>
              </p:nvPr>
            </p:nvSpPr>
            <p:spPr>
              <a:xfrm>
                <a:off x="502023" y="1270959"/>
                <a:ext cx="11367247" cy="4815517"/>
              </a:xfrm>
              <a:blipFill>
                <a:blip r:embed="rId3"/>
                <a:stretch>
                  <a:fillRect l="-1072" t="-2785" r="-1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753035" y="4948518"/>
                <a:ext cx="7652033" cy="1584917"/>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endParaRPr lang="en-US" altLang="en-US" sz="2800" b="1" dirty="0"/>
              </a:p>
              <a:p>
                <a:pPr>
                  <a:lnSpc>
                    <a:spcPct val="80000"/>
                  </a:lnSpc>
                </a:pPr>
                <a:r>
                  <a:rPr lang="en-US" altLang="en-US" sz="2800" b="1" dirty="0"/>
                  <a:t>Given:</a:t>
                </a:r>
                <a:r>
                  <a:rPr lang="en-US" altLang="en-US" sz="2800" dirty="0"/>
                  <a:t> the preference lists of </a:t>
                </a:r>
                <a14:m>
                  <m:oMath xmlns:m="http://schemas.openxmlformats.org/officeDocument/2006/math">
                    <m:r>
                      <a:rPr lang="en-US" altLang="en-US" sz="2800" i="1">
                        <a:latin typeface="Cambria Math" panose="02040503050406030204" pitchFamily="18" charset="0"/>
                      </a:rPr>
                      <m:t>𝑛</m:t>
                    </m:r>
                    <m:r>
                      <a:rPr lang="en-US" altLang="en-US" sz="2800" i="1">
                        <a:latin typeface="Cambria Math" panose="02040503050406030204" pitchFamily="18" charset="0"/>
                      </a:rPr>
                      <m:t> </m:t>
                    </m:r>
                  </m:oMath>
                </a14:m>
                <a:r>
                  <a:rPr lang="en-US" altLang="en-US" sz="2800" dirty="0"/>
                  <a:t>riders and </a:t>
                </a:r>
                <a14:m>
                  <m:oMath xmlns:m="http://schemas.openxmlformats.org/officeDocument/2006/math">
                    <m:r>
                      <a:rPr lang="en-US" altLang="en-US" sz="2800" i="1">
                        <a:latin typeface="Cambria Math" panose="02040503050406030204" pitchFamily="18" charset="0"/>
                      </a:rPr>
                      <m:t>𝑛</m:t>
                    </m:r>
                  </m:oMath>
                </a14:m>
                <a:r>
                  <a:rPr lang="en-US" altLang="en-US" sz="2800" dirty="0"/>
                  <a:t> horses. </a:t>
                </a:r>
                <a:br>
                  <a:rPr lang="en-US" altLang="en-US" sz="2800" dirty="0"/>
                </a:br>
                <a:r>
                  <a:rPr lang="en-US" altLang="en-US" sz="2800" b="1" dirty="0"/>
                  <a:t>Find:</a:t>
                </a:r>
                <a:r>
                  <a:rPr lang="en-US" altLang="en-US" sz="2800" dirty="0"/>
                  <a:t> a stable matching.</a:t>
                </a:r>
                <a:endParaRPr lang="en-US" altLang="en-US" sz="2800" dirty="0">
                  <a:solidFill>
                    <a:schemeClr val="hlink"/>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753035" y="4948518"/>
                <a:ext cx="7652033" cy="1584917"/>
              </a:xfrm>
              <a:prstGeom prst="rect">
                <a:avLst/>
              </a:prstGeom>
              <a:blipFill>
                <a:blip r:embed="rId4"/>
                <a:stretch>
                  <a:fillRect l="-1673" r="-1833"/>
                </a:stretch>
              </a:blipFill>
              <a:ln>
                <a:noFill/>
              </a:ln>
            </p:spPr>
            <p:txBody>
              <a:bodyPr/>
              <a:lstStyle/>
              <a:p>
                <a:r>
                  <a:rPr lang="en-US">
                    <a:noFill/>
                  </a:rPr>
                  <a:t> </a:t>
                </a:r>
              </a:p>
            </p:txBody>
          </p:sp>
        </mc:Fallback>
      </mc:AlternateContent>
      <p:sp>
        <p:nvSpPr>
          <p:cNvPr id="32" name="Rectangle 31"/>
          <p:cNvSpPr/>
          <p:nvPr/>
        </p:nvSpPr>
        <p:spPr>
          <a:xfrm>
            <a:off x="753036" y="4939553"/>
            <a:ext cx="7652032" cy="564776"/>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rPr>
              <a:t>Stable Matching Problem</a:t>
            </a:r>
          </a:p>
        </p:txBody>
      </p:sp>
    </p:spTree>
    <p:extLst>
      <p:ext uri="{BB962C8B-B14F-4D97-AF65-F5344CB8AC3E}">
        <p14:creationId xmlns:p14="http://schemas.microsoft.com/office/powerpoint/2010/main" val="114998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2" grpId="0" animBg="1"/>
      <p:bldP spid="32"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5C8C-0BF9-47DB-972B-8E4B50A1955F}"/>
              </a:ext>
            </a:extLst>
          </p:cNvPr>
          <p:cNvSpPr>
            <a:spLocks noGrp="1"/>
          </p:cNvSpPr>
          <p:nvPr>
            <p:ph type="title"/>
          </p:nvPr>
        </p:nvSpPr>
        <p:spPr/>
        <p:txBody>
          <a:bodyPr/>
          <a:lstStyle/>
          <a:p>
            <a:r>
              <a:rPr lang="en-US" dirty="0"/>
              <a:t>Lecture Activity</a:t>
            </a:r>
          </a:p>
        </p:txBody>
      </p:sp>
      <p:sp>
        <p:nvSpPr>
          <p:cNvPr id="3" name="Content Placeholder 2">
            <a:extLst>
              <a:ext uri="{FF2B5EF4-FFF2-40B4-BE49-F238E27FC236}">
                <a16:creationId xmlns:a16="http://schemas.microsoft.com/office/drawing/2014/main" id="{BDEED82C-69B2-469D-89AB-798DF50702EE}"/>
              </a:ext>
            </a:extLst>
          </p:cNvPr>
          <p:cNvSpPr>
            <a:spLocks noGrp="1"/>
          </p:cNvSpPr>
          <p:nvPr>
            <p:ph idx="1"/>
          </p:nvPr>
        </p:nvSpPr>
        <p:spPr/>
        <p:txBody>
          <a:bodyPr/>
          <a:lstStyle/>
          <a:p>
            <a:r>
              <a:rPr lang="en-US" dirty="0"/>
              <a:t>To make sure you’ve got the definition, and practice breakout rooms:</a:t>
            </a:r>
          </a:p>
          <a:p>
            <a:endParaRPr lang="en-US" dirty="0"/>
          </a:p>
          <a:p>
            <a:r>
              <a:rPr lang="en-US" dirty="0"/>
              <a:t>1. Download the activity pdf from the webpage (it’s just the next slide in this slide deck)</a:t>
            </a:r>
          </a:p>
          <a:p>
            <a:r>
              <a:rPr lang="en-US" dirty="0"/>
              <a:t>2. Introduce yourselves; if possible have someone share that slide.</a:t>
            </a:r>
          </a:p>
          <a:p>
            <a:r>
              <a:rPr lang="en-US" dirty="0"/>
              <a:t>3. Try the problem.</a:t>
            </a:r>
          </a:p>
          <a:p>
            <a:r>
              <a:rPr lang="en-US" dirty="0"/>
              <a:t>4. Fill out the </a:t>
            </a:r>
            <a:r>
              <a:rPr lang="en-US" dirty="0" err="1"/>
              <a:t>polleverywhere</a:t>
            </a:r>
            <a:endParaRPr lang="en-US" dirty="0"/>
          </a:p>
        </p:txBody>
      </p:sp>
    </p:spTree>
    <p:extLst>
      <p:ext uri="{BB962C8B-B14F-4D97-AF65-F5344CB8AC3E}">
        <p14:creationId xmlns:p14="http://schemas.microsoft.com/office/powerpoint/2010/main" val="3152294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683073" y="1895602"/>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683073" y="2929981"/>
            <a:ext cx="461788" cy="468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7" name="Straight Connector 6"/>
          <p:cNvCxnSpPr>
            <a:stCxn id="13" idx="3"/>
            <a:endCxn id="11" idx="2"/>
          </p:cNvCxnSpPr>
          <p:nvPr/>
        </p:nvCxnSpPr>
        <p:spPr>
          <a:xfrm>
            <a:off x="3086502" y="2087065"/>
            <a:ext cx="1013914" cy="1070579"/>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6" idx="6"/>
            <a:endCxn id="10" idx="2"/>
          </p:cNvCxnSpPr>
          <p:nvPr/>
        </p:nvCxnSpPr>
        <p:spPr>
          <a:xfrm flipV="1">
            <a:off x="3144862" y="2125744"/>
            <a:ext cx="955555" cy="1038321"/>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100416" y="1895602"/>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Oval 10"/>
          <p:cNvSpPr/>
          <p:nvPr/>
        </p:nvSpPr>
        <p:spPr>
          <a:xfrm>
            <a:off x="4100416" y="2927502"/>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12" name="TextBox 11"/>
              <p:cNvSpPr txBox="1"/>
              <p:nvPr/>
            </p:nvSpPr>
            <p:spPr>
              <a:xfrm>
                <a:off x="4071237" y="1882689"/>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071237" y="1882689"/>
                <a:ext cx="454013" cy="461665"/>
              </a:xfrm>
              <a:prstGeom prst="rect">
                <a:avLst/>
              </a:prstGeom>
              <a:blipFill>
                <a:blip r:embed="rId2"/>
                <a:stretch>
                  <a:fillRect l="-4054" r="-13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632490" y="1856232"/>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632490" y="1856232"/>
                <a:ext cx="454013" cy="461665"/>
              </a:xfrm>
              <a:prstGeom prst="rect">
                <a:avLst/>
              </a:prstGeom>
              <a:blipFill>
                <a:blip r:embed="rId3"/>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2632489" y="2890312"/>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2632489" y="2890312"/>
                <a:ext cx="454013" cy="461665"/>
              </a:xfrm>
              <a:prstGeom prst="rect">
                <a:avLst/>
              </a:prstGeom>
              <a:blipFill>
                <a:blip r:embed="rId4"/>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042057" y="2890312"/>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b="0" i="1" smtClean="0">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042057" y="2890312"/>
                <a:ext cx="454013" cy="461665"/>
              </a:xfrm>
              <a:prstGeom prst="rect">
                <a:avLst/>
              </a:prstGeom>
              <a:blipFill>
                <a:blip r:embed="rId5"/>
                <a:stretch>
                  <a:fillRect l="-4000" r="-1333"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649939" y="1913204"/>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oMath>
                  </m:oMathPara>
                </a14:m>
                <a:endParaRPr lang="en-US"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1649939" y="1913204"/>
                <a:ext cx="950414" cy="461665"/>
              </a:xfrm>
              <a:prstGeom prst="rect">
                <a:avLst/>
              </a:prstGeom>
              <a:blipFill>
                <a:blip r:embed="rId6"/>
                <a:stretch>
                  <a:fillRect l="-1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4402707" y="1889528"/>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oMath>
                  </m:oMathPara>
                </a14:m>
                <a:endParaRPr lang="en-US" sz="24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402707" y="1889528"/>
                <a:ext cx="1364886" cy="46166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649939" y="2926120"/>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oMath>
                  </m:oMathPara>
                </a14:m>
                <a:endParaRPr lang="en-US" sz="2400" dirty="0"/>
              </a:p>
            </p:txBody>
          </p:sp>
        </mc:Choice>
        <mc:Fallback xmlns="">
          <p:sp>
            <p:nvSpPr>
              <p:cNvPr id="19" name="TextBox 18"/>
              <p:cNvSpPr txBox="1">
                <a:spLocks noRot="1" noChangeAspect="1" noMove="1" noResize="1" noEditPoints="1" noAdjustHandles="1" noChangeArrowheads="1" noChangeShapeType="1" noTextEdit="1"/>
              </p:cNvSpPr>
              <p:nvPr/>
            </p:nvSpPr>
            <p:spPr>
              <a:xfrm>
                <a:off x="1649939" y="2926120"/>
                <a:ext cx="950414" cy="461665"/>
              </a:xfrm>
              <a:prstGeom prst="rect">
                <a:avLst/>
              </a:prstGeom>
              <a:blipFill>
                <a:blip r:embed="rId8"/>
                <a:stretch>
                  <a:fillRect l="-1923"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402707" y="2890312"/>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oMath>
                  </m:oMathPara>
                </a14:m>
                <a:endParaRPr lang="en-US"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4402707" y="2890312"/>
                <a:ext cx="1364886" cy="461665"/>
              </a:xfrm>
              <a:prstGeom prst="rect">
                <a:avLst/>
              </a:prstGeom>
              <a:blipFill>
                <a:blip r:embed="rId9"/>
                <a:stretch>
                  <a:fillRect b="-1316"/>
                </a:stretch>
              </a:blipFill>
            </p:spPr>
            <p:txBody>
              <a:bodyPr/>
              <a:lstStyle/>
              <a:p>
                <a:r>
                  <a:rPr lang="en-US">
                    <a:noFill/>
                  </a:rPr>
                  <a:t> </a:t>
                </a:r>
              </a:p>
            </p:txBody>
          </p:sp>
        </mc:Fallback>
      </mc:AlternateContent>
      <p:sp>
        <p:nvSpPr>
          <p:cNvPr id="23" name="Oval 22"/>
          <p:cNvSpPr/>
          <p:nvPr/>
        </p:nvSpPr>
        <p:spPr>
          <a:xfrm>
            <a:off x="7047709" y="1941773"/>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p:nvPr/>
        </p:nvSpPr>
        <p:spPr>
          <a:xfrm>
            <a:off x="7047709" y="2976152"/>
            <a:ext cx="461788" cy="468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5" name="Straight Connector 24"/>
          <p:cNvCxnSpPr>
            <a:stCxn id="23" idx="6"/>
          </p:cNvCxnSpPr>
          <p:nvPr/>
        </p:nvCxnSpPr>
        <p:spPr>
          <a:xfrm flipV="1">
            <a:off x="7501722" y="2160384"/>
            <a:ext cx="955555" cy="1153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4" idx="6"/>
            <a:endCxn id="27" idx="2"/>
          </p:cNvCxnSpPr>
          <p:nvPr/>
        </p:nvCxnSpPr>
        <p:spPr>
          <a:xfrm flipV="1">
            <a:off x="7509498" y="2171915"/>
            <a:ext cx="955555" cy="1038321"/>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8465052" y="1941773"/>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Oval 27"/>
          <p:cNvSpPr/>
          <p:nvPr/>
        </p:nvSpPr>
        <p:spPr>
          <a:xfrm>
            <a:off x="8465052" y="2973673"/>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29" name="TextBox 28"/>
              <p:cNvSpPr txBox="1"/>
              <p:nvPr/>
            </p:nvSpPr>
            <p:spPr>
              <a:xfrm>
                <a:off x="8435873" y="1928860"/>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8435873" y="1928860"/>
                <a:ext cx="454013" cy="461665"/>
              </a:xfrm>
              <a:prstGeom prst="rect">
                <a:avLst/>
              </a:prstGeom>
              <a:blipFill>
                <a:blip r:embed="rId10"/>
                <a:stretch>
                  <a:fillRect l="-4054" r="-1351"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6997125" y="1889528"/>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6997125" y="1889528"/>
                <a:ext cx="454013" cy="461665"/>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6997125" y="2936483"/>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6997125" y="2936483"/>
                <a:ext cx="454013" cy="461665"/>
              </a:xfrm>
              <a:prstGeom prst="rect">
                <a:avLst/>
              </a:prstGeom>
              <a:blipFill>
                <a:blip r:embed="rId12"/>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8406693" y="2936483"/>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8406693" y="2936483"/>
                <a:ext cx="454013" cy="461665"/>
              </a:xfrm>
              <a:prstGeom prst="rect">
                <a:avLst/>
              </a:prstGeom>
              <a:blipFill>
                <a:blip r:embed="rId13"/>
                <a:stretch>
                  <a:fillRect l="-4000" r="-1333"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6014575" y="1959375"/>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oMath>
                  </m:oMathPara>
                </a14:m>
                <a:endParaRPr lang="en-US"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6014575" y="1959375"/>
                <a:ext cx="950414" cy="461665"/>
              </a:xfrm>
              <a:prstGeom prst="rect">
                <a:avLst/>
              </a:prstGeom>
              <a:blipFill>
                <a:blip r:embed="rId14"/>
                <a:stretch>
                  <a:fillRect l="-1923"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8767343" y="1935699"/>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oMath>
                  </m:oMathPara>
                </a14:m>
                <a:endParaRPr lang="en-US" sz="2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8767343" y="1935699"/>
                <a:ext cx="1364886" cy="461665"/>
              </a:xfrm>
              <a:prstGeom prst="rect">
                <a:avLst/>
              </a:prstGeom>
              <a:blipFill>
                <a:blip r:embed="rId15"/>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6014575" y="2972291"/>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oMath>
                  </m:oMathPara>
                </a14:m>
                <a:endParaRPr lang="en-US" sz="2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6014575" y="2972291"/>
                <a:ext cx="950414" cy="461665"/>
              </a:xfrm>
              <a:prstGeom prst="rect">
                <a:avLst/>
              </a:prstGeom>
              <a:blipFill>
                <a:blip r:embed="rId16"/>
                <a:stretch>
                  <a:fillRect l="-1923"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8767343" y="2936483"/>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oMath>
                  </m:oMathPara>
                </a14:m>
                <a:endParaRPr lang="en-US" sz="2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8767343" y="2936483"/>
                <a:ext cx="1364886" cy="461665"/>
              </a:xfrm>
              <a:prstGeom prst="rect">
                <a:avLst/>
              </a:prstGeom>
              <a:blipFill>
                <a:blip r:embed="rId17"/>
                <a:stretch>
                  <a:fillRect b="-1333"/>
                </a:stretch>
              </a:blipFill>
            </p:spPr>
            <p:txBody>
              <a:bodyPr/>
              <a:lstStyle/>
              <a:p>
                <a:r>
                  <a:rPr lang="en-US">
                    <a:noFill/>
                  </a:rPr>
                  <a:t> </a:t>
                </a:r>
              </a:p>
            </p:txBody>
          </p:sp>
        </mc:Fallback>
      </mc:AlternateContent>
      <p:sp>
        <p:nvSpPr>
          <p:cNvPr id="43" name="Oval 42"/>
          <p:cNvSpPr/>
          <p:nvPr/>
        </p:nvSpPr>
        <p:spPr>
          <a:xfrm>
            <a:off x="3465061" y="4274714"/>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Oval 43"/>
          <p:cNvSpPr/>
          <p:nvPr/>
        </p:nvSpPr>
        <p:spPr>
          <a:xfrm>
            <a:off x="3465061" y="5121718"/>
            <a:ext cx="461788" cy="468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Oval 46"/>
          <p:cNvSpPr/>
          <p:nvPr/>
        </p:nvSpPr>
        <p:spPr>
          <a:xfrm>
            <a:off x="4882404" y="4274714"/>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Oval 47"/>
          <p:cNvSpPr/>
          <p:nvPr/>
        </p:nvSpPr>
        <p:spPr>
          <a:xfrm>
            <a:off x="4882404" y="5119239"/>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49" name="TextBox 48"/>
              <p:cNvSpPr txBox="1"/>
              <p:nvPr/>
            </p:nvSpPr>
            <p:spPr>
              <a:xfrm>
                <a:off x="4853225" y="4261801"/>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853225" y="4261801"/>
                <a:ext cx="454013" cy="461665"/>
              </a:xfrm>
              <a:prstGeom prst="rect">
                <a:avLst/>
              </a:prstGeom>
              <a:blipFill>
                <a:blip r:embed="rId18"/>
                <a:stretch>
                  <a:fillRect l="-4000"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414478" y="4235344"/>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3414478" y="4235344"/>
                <a:ext cx="454013" cy="461665"/>
              </a:xfrm>
              <a:prstGeom prst="rect">
                <a:avLst/>
              </a:prstGeom>
              <a:blipFill>
                <a:blip r:embed="rId1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3414477" y="5082049"/>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3414477" y="5082049"/>
                <a:ext cx="454013" cy="461665"/>
              </a:xfrm>
              <a:prstGeom prst="rect">
                <a:avLst/>
              </a:prstGeom>
              <a:blipFill>
                <a:blip r:embed="rId20"/>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824045" y="5082049"/>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4824045" y="5082049"/>
                <a:ext cx="454013" cy="461665"/>
              </a:xfrm>
              <a:prstGeom prst="rect">
                <a:avLst/>
              </a:prstGeom>
              <a:blipFill>
                <a:blip r:embed="rId21"/>
                <a:stretch>
                  <a:fillRect l="-4000" r="-1333"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1909080" y="4262180"/>
                <a:ext cx="950414"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3</m:t>
                          </m:r>
                        </m:sub>
                      </m:sSub>
                    </m:oMath>
                  </m:oMathPara>
                </a14:m>
                <a:endParaRPr lang="en-US" sz="2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909080" y="4262180"/>
                <a:ext cx="950414" cy="477888"/>
              </a:xfrm>
              <a:prstGeom prst="rect">
                <a:avLst/>
              </a:prstGeom>
              <a:blipFill>
                <a:blip r:embed="rId22"/>
                <a:stretch>
                  <a:fillRect l="-1923" r="-44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5365596" y="4258898"/>
                <a:ext cx="169079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3</m:t>
                          </m:r>
                        </m:sub>
                      </m:sSub>
                    </m:oMath>
                  </m:oMathPara>
                </a14:m>
                <a:endParaRPr lang="en-US" sz="2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5365596" y="4258898"/>
                <a:ext cx="1690794" cy="461665"/>
              </a:xfrm>
              <a:prstGeom prst="rect">
                <a:avLst/>
              </a:prstGeom>
              <a:blipFill>
                <a:blip r:embed="rId23"/>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1910722" y="5096884"/>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3</m:t>
                          </m:r>
                        </m:sub>
                      </m:sSub>
                    </m:oMath>
                  </m:oMathPara>
                </a14:m>
                <a:endParaRPr lang="en-US" sz="2400" dirty="0"/>
              </a:p>
            </p:txBody>
          </p:sp>
        </mc:Choice>
        <mc:Fallback xmlns="">
          <p:sp>
            <p:nvSpPr>
              <p:cNvPr id="55" name="TextBox 54"/>
              <p:cNvSpPr txBox="1">
                <a:spLocks noRot="1" noChangeAspect="1" noMove="1" noResize="1" noEditPoints="1" noAdjustHandles="1" noChangeArrowheads="1" noChangeShapeType="1" noTextEdit="1"/>
              </p:cNvSpPr>
              <p:nvPr/>
            </p:nvSpPr>
            <p:spPr>
              <a:xfrm>
                <a:off x="1910722" y="5096884"/>
                <a:ext cx="950414" cy="461665"/>
              </a:xfrm>
              <a:prstGeom prst="rect">
                <a:avLst/>
              </a:prstGeom>
              <a:blipFill>
                <a:blip r:embed="rId24"/>
                <a:stretch>
                  <a:fillRect l="-1923" r="-44231"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5394776" y="5111938"/>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r>
                        <a:rPr lang="en-US" sz="2400" i="1" dirty="0">
                          <a:latin typeface="Cambria Math" panose="02040503050406030204" pitchFamily="18" charset="0"/>
                        </a:rPr>
                        <m:t>,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3</m:t>
                          </m:r>
                        </m:sub>
                      </m:sSub>
                    </m:oMath>
                  </m:oMathPara>
                </a14:m>
                <a:endParaRPr lang="en-US" sz="2400" dirty="0"/>
              </a:p>
            </p:txBody>
          </p:sp>
        </mc:Choice>
        <mc:Fallback xmlns="">
          <p:sp>
            <p:nvSpPr>
              <p:cNvPr id="56" name="TextBox 55"/>
              <p:cNvSpPr txBox="1">
                <a:spLocks noRot="1" noChangeAspect="1" noMove="1" noResize="1" noEditPoints="1" noAdjustHandles="1" noChangeArrowheads="1" noChangeShapeType="1" noTextEdit="1"/>
              </p:cNvSpPr>
              <p:nvPr/>
            </p:nvSpPr>
            <p:spPr>
              <a:xfrm>
                <a:off x="5394776" y="5111938"/>
                <a:ext cx="1364886" cy="461665"/>
              </a:xfrm>
              <a:prstGeom prst="rect">
                <a:avLst/>
              </a:prstGeom>
              <a:blipFill>
                <a:blip r:embed="rId25"/>
                <a:stretch>
                  <a:fillRect b="-1333"/>
                </a:stretch>
              </a:blipFill>
            </p:spPr>
            <p:txBody>
              <a:bodyPr/>
              <a:lstStyle/>
              <a:p>
                <a:r>
                  <a:rPr lang="en-US">
                    <a:noFill/>
                  </a:rPr>
                  <a:t> </a:t>
                </a:r>
              </a:p>
            </p:txBody>
          </p:sp>
        </mc:Fallback>
      </mc:AlternateContent>
      <p:sp>
        <p:nvSpPr>
          <p:cNvPr id="57" name="Oval 56"/>
          <p:cNvSpPr/>
          <p:nvPr/>
        </p:nvSpPr>
        <p:spPr>
          <a:xfrm>
            <a:off x="3465061" y="5897661"/>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Oval 57"/>
          <p:cNvSpPr/>
          <p:nvPr/>
        </p:nvSpPr>
        <p:spPr>
          <a:xfrm>
            <a:off x="4882404" y="5897661"/>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59" name="TextBox 58"/>
              <p:cNvSpPr txBox="1"/>
              <p:nvPr/>
            </p:nvSpPr>
            <p:spPr>
              <a:xfrm>
                <a:off x="4853225" y="5884748"/>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3</m:t>
                          </m:r>
                        </m:sub>
                      </m:sSub>
                    </m:oMath>
                  </m:oMathPara>
                </a14:m>
                <a:endParaRPr lang="en-US" sz="2400" dirty="0">
                  <a:solidFill>
                    <a:schemeClr val="bg1"/>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4853225" y="5884748"/>
                <a:ext cx="454013" cy="461665"/>
              </a:xfrm>
              <a:prstGeom prst="rect">
                <a:avLst/>
              </a:prstGeom>
              <a:blipFill>
                <a:blip r:embed="rId26"/>
                <a:stretch>
                  <a:fillRect l="-4000" r="-1333"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3414478" y="5858291"/>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3</m:t>
                          </m:r>
                        </m:sub>
                      </m:sSub>
                    </m:oMath>
                  </m:oMathPara>
                </a14:m>
                <a:endParaRPr lang="en-US" sz="2400" dirty="0">
                  <a:solidFill>
                    <a:schemeClr val="bg1"/>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3414478" y="5858291"/>
                <a:ext cx="454013" cy="461665"/>
              </a:xfrm>
              <a:prstGeom prst="rect">
                <a:avLst/>
              </a:prstGeom>
              <a:blipFill>
                <a:blip r:embed="rId27"/>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1954093" y="5858290"/>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3</m:t>
                          </m:r>
                        </m:sub>
                      </m:sSub>
                    </m:oMath>
                  </m:oMathPara>
                </a14:m>
                <a:endParaRPr lang="en-US" sz="2400" dirty="0"/>
              </a:p>
            </p:txBody>
          </p:sp>
        </mc:Choice>
        <mc:Fallback xmlns="">
          <p:sp>
            <p:nvSpPr>
              <p:cNvPr id="61" name="TextBox 60"/>
              <p:cNvSpPr txBox="1">
                <a:spLocks noRot="1" noChangeAspect="1" noMove="1" noResize="1" noEditPoints="1" noAdjustHandles="1" noChangeArrowheads="1" noChangeShapeType="1" noTextEdit="1"/>
              </p:cNvSpPr>
              <p:nvPr/>
            </p:nvSpPr>
            <p:spPr>
              <a:xfrm>
                <a:off x="1954093" y="5858290"/>
                <a:ext cx="950414" cy="461665"/>
              </a:xfrm>
              <a:prstGeom prst="rect">
                <a:avLst/>
              </a:prstGeom>
              <a:blipFill>
                <a:blip r:embed="rId28"/>
                <a:stretch>
                  <a:fillRect l="-1935" r="-45161"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5413557" y="5884747"/>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3</m:t>
                          </m:r>
                        </m:sub>
                      </m:sSub>
                    </m:oMath>
                  </m:oMathPara>
                </a14:m>
                <a:endParaRPr lang="en-US" sz="2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413557" y="5884747"/>
                <a:ext cx="1364886" cy="461665"/>
              </a:xfrm>
              <a:prstGeom prst="rect">
                <a:avLst/>
              </a:prstGeom>
              <a:blipFill>
                <a:blip r:embed="rId29"/>
                <a:stretch>
                  <a:fillRect b="-1316"/>
                </a:stretch>
              </a:blipFill>
            </p:spPr>
            <p:txBody>
              <a:bodyPr/>
              <a:lstStyle/>
              <a:p>
                <a:r>
                  <a:rPr lang="en-US">
                    <a:noFill/>
                  </a:rPr>
                  <a:t> </a:t>
                </a:r>
              </a:p>
            </p:txBody>
          </p:sp>
        </mc:Fallback>
      </mc:AlternateContent>
      <p:sp>
        <p:nvSpPr>
          <p:cNvPr id="63" name="TextBox 62"/>
          <p:cNvSpPr txBox="1"/>
          <p:nvPr/>
        </p:nvSpPr>
        <p:spPr>
          <a:xfrm>
            <a:off x="1711377" y="1281661"/>
            <a:ext cx="6483246" cy="523220"/>
          </a:xfrm>
          <a:prstGeom prst="rect">
            <a:avLst/>
          </a:prstGeom>
          <a:noFill/>
        </p:spPr>
        <p:txBody>
          <a:bodyPr wrap="square" rtlCol="0">
            <a:spAutoFit/>
          </a:bodyPr>
          <a:lstStyle/>
          <a:p>
            <a:r>
              <a:rPr lang="en-US" sz="2800" dirty="0"/>
              <a:t>Why are these not stable matchings?</a:t>
            </a:r>
          </a:p>
        </p:txBody>
      </p:sp>
      <p:sp>
        <p:nvSpPr>
          <p:cNvPr id="64" name="TextBox 63"/>
          <p:cNvSpPr txBox="1"/>
          <p:nvPr/>
        </p:nvSpPr>
        <p:spPr>
          <a:xfrm>
            <a:off x="1711377" y="3697689"/>
            <a:ext cx="6483246" cy="523220"/>
          </a:xfrm>
          <a:prstGeom prst="rect">
            <a:avLst/>
          </a:prstGeom>
          <a:noFill/>
        </p:spPr>
        <p:txBody>
          <a:bodyPr wrap="square" rtlCol="0">
            <a:spAutoFit/>
          </a:bodyPr>
          <a:lstStyle/>
          <a:p>
            <a:r>
              <a:rPr lang="en-US" sz="2800" dirty="0"/>
              <a:t>Find a stable matching for this instance.</a:t>
            </a:r>
          </a:p>
        </p:txBody>
      </p:sp>
      <p:sp>
        <p:nvSpPr>
          <p:cNvPr id="65" name="Title 64"/>
          <p:cNvSpPr>
            <a:spLocks noGrp="1"/>
          </p:cNvSpPr>
          <p:nvPr>
            <p:ph type="title"/>
          </p:nvPr>
        </p:nvSpPr>
        <p:spPr/>
        <p:txBody>
          <a:bodyPr/>
          <a:lstStyle/>
          <a:p>
            <a:r>
              <a:rPr lang="en-US" dirty="0"/>
              <a:t>Try it!</a:t>
            </a:r>
          </a:p>
        </p:txBody>
      </p:sp>
    </p:spTree>
    <p:extLst>
      <p:ext uri="{BB962C8B-B14F-4D97-AF65-F5344CB8AC3E}">
        <p14:creationId xmlns:p14="http://schemas.microsoft.com/office/powerpoint/2010/main" val="2095587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Does a stable matching always exist?</a:t>
            </a:r>
          </a:p>
          <a:p>
            <a:r>
              <a:rPr lang="en-US" dirty="0"/>
              <a:t>Can we find a stable matching efficiently?</a:t>
            </a:r>
          </a:p>
          <a:p>
            <a:endParaRPr lang="en-US" dirty="0"/>
          </a:p>
          <a:p>
            <a:pPr marL="0" indent="0">
              <a:buNone/>
            </a:pPr>
            <a:endParaRPr lang="en-US" dirty="0"/>
          </a:p>
          <a:p>
            <a:pPr marL="0" indent="0">
              <a:buNone/>
            </a:pPr>
            <a:r>
              <a:rPr lang="en-US" dirty="0"/>
              <a:t>We’ll answer both of those questions in the next few lectures.</a:t>
            </a:r>
          </a:p>
          <a:p>
            <a:pPr marL="0" indent="0">
              <a:buNone/>
            </a:pPr>
            <a:r>
              <a:rPr lang="en-US" dirty="0"/>
              <a:t>Let’s start with the second one.</a:t>
            </a:r>
          </a:p>
        </p:txBody>
      </p:sp>
    </p:spTree>
    <p:extLst>
      <p:ext uri="{BB962C8B-B14F-4D97-AF65-F5344CB8AC3E}">
        <p14:creationId xmlns:p14="http://schemas.microsoft.com/office/powerpoint/2010/main" val="2534857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p:txBody>
          <a:bodyPr/>
          <a:lstStyle/>
          <a:p>
            <a:pPr eaLnBrk="1" hangingPunct="1"/>
            <a:r>
              <a:rPr lang="en-US" altLang="en-US"/>
              <a:t>Idea for an Algorithm</a:t>
            </a:r>
          </a:p>
        </p:txBody>
      </p:sp>
      <p:sp>
        <p:nvSpPr>
          <p:cNvPr id="13315" name="Rectangle 3"/>
          <p:cNvSpPr>
            <a:spLocks noGrp="1" noChangeArrowheads="1"/>
          </p:cNvSpPr>
          <p:nvPr>
            <p:ph idx="1"/>
            <p:custDataLst>
              <p:tags r:id="rId2"/>
            </p:custDataLst>
          </p:nvPr>
        </p:nvSpPr>
        <p:spPr>
          <a:xfrm>
            <a:off x="838200" y="1463857"/>
            <a:ext cx="9507674" cy="5157280"/>
          </a:xfrm>
        </p:spPr>
        <p:txBody>
          <a:bodyPr>
            <a:normAutofit lnSpcReduction="10000"/>
          </a:bodyPr>
          <a:lstStyle/>
          <a:p>
            <a:pPr indent="0">
              <a:buNone/>
              <a:defRPr/>
            </a:pPr>
            <a:r>
              <a:rPr lang="en-US" dirty="0"/>
              <a:t>Key idea</a:t>
            </a:r>
          </a:p>
          <a:p>
            <a:pPr marL="0" indent="0">
              <a:buNone/>
              <a:defRPr/>
            </a:pPr>
            <a:r>
              <a:rPr lang="en-US" dirty="0"/>
              <a:t>Unmatched riders “propose” to the highest horse on their preference list </a:t>
            </a:r>
            <a:r>
              <a:rPr lang="en-US" dirty="0">
                <a:solidFill>
                  <a:srgbClr val="FF0000"/>
                </a:solidFill>
              </a:rPr>
              <a:t>that they have not already proposed to.</a:t>
            </a:r>
            <a:br>
              <a:rPr lang="en-US" dirty="0"/>
            </a:br>
            <a:br>
              <a:rPr lang="en-US" dirty="0"/>
            </a:br>
            <a:r>
              <a:rPr lang="en-US" dirty="0"/>
              <a:t>Send in a rider to walk up to their favorite horse.</a:t>
            </a:r>
          </a:p>
          <a:p>
            <a:pPr indent="0">
              <a:buNone/>
              <a:defRPr/>
            </a:pPr>
            <a:r>
              <a:rPr lang="en-US" dirty="0"/>
              <a:t>Everyone in front of a different horse? Done!</a:t>
            </a:r>
          </a:p>
          <a:p>
            <a:pPr indent="0">
              <a:buNone/>
              <a:defRPr/>
            </a:pPr>
            <a:r>
              <a:rPr lang="en-US" dirty="0"/>
              <a:t>If more than one rider is at the same horse, let the horse decide its favorite.</a:t>
            </a:r>
          </a:p>
          <a:p>
            <a:pPr indent="0">
              <a:buNone/>
              <a:defRPr/>
            </a:pPr>
            <a:r>
              <a:rPr lang="en-US" dirty="0"/>
              <a:t>Rejected riders go back outside.</a:t>
            </a:r>
          </a:p>
          <a:p>
            <a:pPr indent="0">
              <a:buNone/>
              <a:defRPr/>
            </a:pPr>
            <a:endParaRPr lang="en-US" dirty="0"/>
          </a:p>
          <a:p>
            <a:pPr indent="0">
              <a:buNone/>
              <a:defRPr/>
            </a:pPr>
            <a:r>
              <a:rPr lang="en-US" dirty="0"/>
              <a:t>Repeat until you have a perfect matching.</a:t>
            </a:r>
          </a:p>
        </p:txBody>
      </p:sp>
    </p:spTree>
    <p:extLst>
      <p:ext uri="{BB962C8B-B14F-4D97-AF65-F5344CB8AC3E}">
        <p14:creationId xmlns:p14="http://schemas.microsoft.com/office/powerpoint/2010/main" val="164203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a:xfrm>
            <a:off x="1981200" y="228600"/>
            <a:ext cx="8229600" cy="1143000"/>
          </a:xfrm>
        </p:spPr>
        <p:txBody>
          <a:bodyPr/>
          <a:lstStyle/>
          <a:p>
            <a:pPr eaLnBrk="1" hangingPunct="1"/>
            <a:r>
              <a:rPr lang="en-US" altLang="en-US" dirty="0"/>
              <a:t>Gale-Shapley Algorithm</a:t>
            </a:r>
          </a:p>
        </p:txBody>
      </p:sp>
      <p:sp>
        <p:nvSpPr>
          <p:cNvPr id="16387" name="Text Box 3"/>
          <p:cNvSpPr txBox="1">
            <a:spLocks noChangeArrowheads="1"/>
          </p:cNvSpPr>
          <p:nvPr>
            <p:custDataLst>
              <p:tags r:id="rId2"/>
            </p:custDataLst>
          </p:nvPr>
        </p:nvSpPr>
        <p:spPr bwMode="auto">
          <a:xfrm>
            <a:off x="2286000" y="1676401"/>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a:p>
        </p:txBody>
      </p:sp>
      <mc:AlternateContent xmlns:mc="http://schemas.openxmlformats.org/markup-compatibility/2006" xmlns:a14="http://schemas.microsoft.com/office/drawing/2010/main">
        <mc:Choice Requires="a14">
          <p:sp>
            <p:nvSpPr>
              <p:cNvPr id="16388" name="Text Box 4"/>
              <p:cNvSpPr txBox="1">
                <a:spLocks noChangeArrowheads="1"/>
              </p:cNvSpPr>
              <p:nvPr>
                <p:custDataLst>
                  <p:tags r:id="rId3"/>
                </p:custDataLst>
              </p:nvPr>
            </p:nvSpPr>
            <p:spPr bwMode="auto">
              <a:xfrm>
                <a:off x="788895" y="1650749"/>
                <a:ext cx="9924698" cy="39703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dirty="0"/>
                  <a:t>Initially all </a:t>
                </a:r>
                <a14:m>
                  <m:oMath xmlns:m="http://schemas.openxmlformats.org/officeDocument/2006/math">
                    <m:r>
                      <a:rPr lang="en-US" altLang="en-US" sz="2800" b="0" i="1" smtClean="0">
                        <a:latin typeface="Cambria Math" panose="02040503050406030204" pitchFamily="18" charset="0"/>
                      </a:rPr>
                      <m:t>𝑟</m:t>
                    </m:r>
                  </m:oMath>
                </a14:m>
                <a:r>
                  <a:rPr lang="en-US" altLang="en-US" sz="2800" dirty="0"/>
                  <a:t> in </a:t>
                </a:r>
                <a14:m>
                  <m:oMath xmlns:m="http://schemas.openxmlformats.org/officeDocument/2006/math">
                    <m:r>
                      <a:rPr lang="en-US" altLang="en-US" sz="2800" b="0" i="1" smtClean="0">
                        <a:latin typeface="Cambria Math" panose="02040503050406030204" pitchFamily="18" charset="0"/>
                      </a:rPr>
                      <m:t>𝑅</m:t>
                    </m:r>
                  </m:oMath>
                </a14:m>
                <a:r>
                  <a:rPr lang="en-US" altLang="en-US" sz="2800" dirty="0"/>
                  <a:t> and </a:t>
                </a:r>
                <a14:m>
                  <m:oMath xmlns:m="http://schemas.openxmlformats.org/officeDocument/2006/math">
                    <m:r>
                      <a:rPr lang="en-US" altLang="en-US" sz="2800" b="0" i="1" smtClean="0">
                        <a:latin typeface="Cambria Math" panose="02040503050406030204" pitchFamily="18" charset="0"/>
                      </a:rPr>
                      <m:t>h</m:t>
                    </m:r>
                  </m:oMath>
                </a14:m>
                <a:r>
                  <a:rPr lang="en-US" altLang="en-US" sz="2800" dirty="0"/>
                  <a:t> in </a:t>
                </a:r>
                <a14:m>
                  <m:oMath xmlns:m="http://schemas.openxmlformats.org/officeDocument/2006/math">
                    <m:r>
                      <a:rPr lang="en-US" altLang="en-US" sz="2800" b="0" i="1" smtClean="0">
                        <a:latin typeface="Cambria Math" panose="02040503050406030204" pitchFamily="18" charset="0"/>
                      </a:rPr>
                      <m:t>𝐻</m:t>
                    </m:r>
                  </m:oMath>
                </a14:m>
                <a:r>
                  <a:rPr lang="en-US" altLang="en-US" sz="2800" dirty="0"/>
                  <a:t> are free</a:t>
                </a:r>
              </a:p>
              <a:p>
                <a:pPr eaLnBrk="1" hangingPunct="1"/>
                <a:r>
                  <a:rPr lang="en-US" altLang="en-US" sz="2800" dirty="0"/>
                  <a:t>While there is a free </a:t>
                </a:r>
                <a14:m>
                  <m:oMath xmlns:m="http://schemas.openxmlformats.org/officeDocument/2006/math">
                    <m:r>
                      <a:rPr lang="en-US" altLang="en-US" sz="2800" b="0" i="1" smtClean="0">
                        <a:latin typeface="Cambria Math" panose="02040503050406030204" pitchFamily="18" charset="0"/>
                      </a:rPr>
                      <m:t>𝑟</m:t>
                    </m:r>
                  </m:oMath>
                </a14:m>
                <a:endParaRPr lang="en-US" altLang="en-US" sz="2800" dirty="0"/>
              </a:p>
              <a:p>
                <a:pPr eaLnBrk="1" hangingPunct="1"/>
                <a:r>
                  <a:rPr lang="en-US" altLang="en-US" sz="2800" dirty="0"/>
                  <a:t>	Let </a:t>
                </a:r>
                <a14:m>
                  <m:oMath xmlns:m="http://schemas.openxmlformats.org/officeDocument/2006/math">
                    <m:r>
                      <a:rPr lang="en-US" altLang="en-US" sz="2800" b="0" i="1" smtClean="0">
                        <a:latin typeface="Cambria Math" panose="02040503050406030204" pitchFamily="18" charset="0"/>
                      </a:rPr>
                      <m:t>h</m:t>
                    </m:r>
                  </m:oMath>
                </a14:m>
                <a:r>
                  <a:rPr lang="en-US" altLang="en-US" sz="2800" dirty="0"/>
                  <a:t> be highest on </a:t>
                </a:r>
                <a14:m>
                  <m:oMath xmlns:m="http://schemas.openxmlformats.org/officeDocument/2006/math">
                    <m:r>
                      <a:rPr lang="en-US" altLang="en-US" sz="2800" b="0" i="1" smtClean="0">
                        <a:latin typeface="Cambria Math" panose="02040503050406030204" pitchFamily="18" charset="0"/>
                      </a:rPr>
                      <m:t>𝑟</m:t>
                    </m:r>
                  </m:oMath>
                </a14:m>
                <a:r>
                  <a:rPr lang="en-US" altLang="en-US" sz="2800" dirty="0"/>
                  <a:t>’s list that </a:t>
                </a:r>
                <a14:m>
                  <m:oMath xmlns:m="http://schemas.openxmlformats.org/officeDocument/2006/math">
                    <m:r>
                      <a:rPr lang="en-US" altLang="en-US" sz="2800" b="0" i="1" smtClean="0">
                        <a:latin typeface="Cambria Math" panose="02040503050406030204" pitchFamily="18" charset="0"/>
                      </a:rPr>
                      <m:t>𝑟</m:t>
                    </m:r>
                  </m:oMath>
                </a14:m>
                <a:r>
                  <a:rPr lang="en-US" altLang="en-US" sz="2800" dirty="0"/>
                  <a:t> has not proposed to</a:t>
                </a:r>
              </a:p>
              <a:p>
                <a:pPr eaLnBrk="1" hangingPunct="1"/>
                <a:r>
                  <a:rPr lang="en-US" altLang="en-US" sz="2800" dirty="0"/>
                  <a:t>	if </a:t>
                </a:r>
                <a14:m>
                  <m:oMath xmlns:m="http://schemas.openxmlformats.org/officeDocument/2006/math">
                    <m:r>
                      <a:rPr lang="en-US" altLang="en-US" sz="2800" b="0" i="1" smtClean="0">
                        <a:latin typeface="Cambria Math" panose="02040503050406030204" pitchFamily="18" charset="0"/>
                      </a:rPr>
                      <m:t>h</m:t>
                    </m:r>
                  </m:oMath>
                </a14:m>
                <a:r>
                  <a:rPr lang="en-US" altLang="en-US" sz="2800" dirty="0"/>
                  <a:t> is free, then match </a:t>
                </a:r>
                <a14:m>
                  <m:oMath xmlns:m="http://schemas.openxmlformats.org/officeDocument/2006/math">
                    <m:r>
                      <a:rPr lang="en-US" altLang="en-US" sz="2800" i="1" dirty="0">
                        <a:latin typeface="Cambria Math" panose="02040503050406030204" pitchFamily="18" charset="0"/>
                      </a:rPr>
                      <m:t>(</m:t>
                    </m:r>
                    <m:r>
                      <a:rPr lang="en-US" altLang="en-US" sz="2800" b="0" i="1" dirty="0" smtClean="0">
                        <a:latin typeface="Cambria Math" panose="02040503050406030204" pitchFamily="18" charset="0"/>
                      </a:rPr>
                      <m:t>𝑟</m:t>
                    </m:r>
                    <m:r>
                      <a:rPr lang="en-US" altLang="en-US" sz="2800" i="1" dirty="0">
                        <a:latin typeface="Cambria Math" panose="02040503050406030204" pitchFamily="18" charset="0"/>
                      </a:rPr>
                      <m:t>, </m:t>
                    </m:r>
                    <m:r>
                      <a:rPr lang="en-US" altLang="en-US" sz="2800" b="0" i="1" dirty="0" smtClean="0">
                        <a:latin typeface="Cambria Math" panose="02040503050406030204" pitchFamily="18" charset="0"/>
                      </a:rPr>
                      <m:t>h</m:t>
                    </m:r>
                    <m:r>
                      <a:rPr lang="en-US" altLang="en-US" sz="2800" i="1" dirty="0">
                        <a:latin typeface="Cambria Math" panose="02040503050406030204" pitchFamily="18" charset="0"/>
                      </a:rPr>
                      <m:t>)</m:t>
                    </m:r>
                  </m:oMath>
                </a14:m>
                <a:endParaRPr lang="en-US" altLang="en-US" sz="2800" dirty="0"/>
              </a:p>
              <a:p>
                <a:pPr eaLnBrk="1" hangingPunct="1"/>
                <a:r>
                  <a:rPr lang="en-US" altLang="en-US" sz="2800" dirty="0"/>
                  <a:t>	else //</a:t>
                </a:r>
                <a14:m>
                  <m:oMath xmlns:m="http://schemas.openxmlformats.org/officeDocument/2006/math">
                    <m:r>
                      <a:rPr lang="en-US" altLang="en-US" sz="2800" b="0" i="1" smtClean="0">
                        <a:latin typeface="Cambria Math" panose="02040503050406030204" pitchFamily="18" charset="0"/>
                      </a:rPr>
                      <m:t>h</m:t>
                    </m:r>
                  </m:oMath>
                </a14:m>
                <a:r>
                  <a:rPr lang="en-US" altLang="en-US" sz="2800" dirty="0"/>
                  <a:t> is not free</a:t>
                </a:r>
              </a:p>
              <a:p>
                <a:pPr eaLnBrk="1" hangingPunct="1"/>
                <a:r>
                  <a:rPr lang="en-US" altLang="en-US" sz="2800" dirty="0"/>
                  <a:t>         suppose </a:t>
                </a:r>
                <a14:m>
                  <m:oMath xmlns:m="http://schemas.openxmlformats.org/officeDocument/2006/math">
                    <m:r>
                      <a:rPr lang="en-US" altLang="en-US" sz="2800" i="1" dirty="0">
                        <a:latin typeface="Cambria Math" panose="02040503050406030204" pitchFamily="18" charset="0"/>
                      </a:rPr>
                      <m:t>(</m:t>
                    </m:r>
                    <m:r>
                      <a:rPr lang="en-US" altLang="en-US" sz="2800" b="0" i="1" dirty="0" smtClean="0">
                        <a:latin typeface="Cambria Math" panose="02040503050406030204" pitchFamily="18" charset="0"/>
                      </a:rPr>
                      <m:t>𝑟</m:t>
                    </m:r>
                    <m:r>
                      <a:rPr lang="en-US" altLang="en-US" sz="2800" i="1" dirty="0">
                        <a:latin typeface="Cambria Math" panose="02040503050406030204" pitchFamily="18" charset="0"/>
                      </a:rPr>
                      <m:t>′, </m:t>
                    </m:r>
                    <m:r>
                      <a:rPr lang="en-US" altLang="en-US" sz="2800" b="0" i="1" dirty="0" smtClean="0">
                        <a:latin typeface="Cambria Math" panose="02040503050406030204" pitchFamily="18" charset="0"/>
                      </a:rPr>
                      <m:t>h</m:t>
                    </m:r>
                    <m:r>
                      <a:rPr lang="en-US" altLang="en-US" sz="2800" i="1" dirty="0">
                        <a:latin typeface="Cambria Math" panose="02040503050406030204" pitchFamily="18" charset="0"/>
                      </a:rPr>
                      <m:t>)</m:t>
                    </m:r>
                  </m:oMath>
                </a14:m>
                <a:r>
                  <a:rPr lang="en-US" altLang="en-US" sz="2800" dirty="0"/>
                  <a:t> are matched</a:t>
                </a:r>
              </a:p>
              <a:p>
                <a:pPr eaLnBrk="1" hangingPunct="1"/>
                <a:r>
                  <a:rPr lang="en-US" altLang="en-US" sz="2800" dirty="0"/>
                  <a:t>		if </a:t>
                </a:r>
                <a14:m>
                  <m:oMath xmlns:m="http://schemas.openxmlformats.org/officeDocument/2006/math">
                    <m:r>
                      <a:rPr lang="en-US" altLang="en-US" sz="2800" b="0" i="1" smtClean="0">
                        <a:latin typeface="Cambria Math" panose="02040503050406030204" pitchFamily="18" charset="0"/>
                      </a:rPr>
                      <m:t>h</m:t>
                    </m:r>
                  </m:oMath>
                </a14:m>
                <a:r>
                  <a:rPr lang="en-US" altLang="en-US" sz="2800" dirty="0"/>
                  <a:t> prefers </a:t>
                </a:r>
                <a14:m>
                  <m:oMath xmlns:m="http://schemas.openxmlformats.org/officeDocument/2006/math">
                    <m:r>
                      <a:rPr lang="en-US" altLang="en-US" sz="2800" b="0" i="1" smtClean="0">
                        <a:latin typeface="Cambria Math" panose="02040503050406030204" pitchFamily="18" charset="0"/>
                      </a:rPr>
                      <m:t>𝑟</m:t>
                    </m:r>
                  </m:oMath>
                </a14:m>
                <a:r>
                  <a:rPr lang="en-US" altLang="en-US" sz="2800" dirty="0"/>
                  <a:t> to </a:t>
                </a:r>
                <a14:m>
                  <m:oMath xmlns:m="http://schemas.openxmlformats.org/officeDocument/2006/math">
                    <m:r>
                      <m:rPr>
                        <m:sty m:val="p"/>
                      </m:rPr>
                      <a:rPr lang="en-US" altLang="en-US" sz="2800" b="0" i="0" smtClean="0">
                        <a:latin typeface="Cambria Math" panose="02040503050406030204" pitchFamily="18" charset="0"/>
                      </a:rPr>
                      <m:t>r</m:t>
                    </m:r>
                    <m:r>
                      <a:rPr lang="en-US" altLang="en-US" sz="2800" i="1">
                        <a:latin typeface="Cambria Math" panose="02040503050406030204" pitchFamily="18" charset="0"/>
                      </a:rPr>
                      <m:t>′</m:t>
                    </m:r>
                  </m:oMath>
                </a14:m>
                <a:endParaRPr lang="en-US" altLang="en-US" sz="2800" baseline="-25000" dirty="0"/>
              </a:p>
              <a:p>
                <a:pPr eaLnBrk="1" hangingPunct="1"/>
                <a:r>
                  <a:rPr lang="en-US" altLang="en-US" sz="2800" dirty="0"/>
                  <a:t>			</a:t>
                </a:r>
                <a:r>
                  <a:rPr lang="en-US" altLang="en-US" sz="2800" dirty="0" err="1"/>
                  <a:t>unmatch</a:t>
                </a:r>
                <a:r>
                  <a:rPr lang="en-US" altLang="en-US" sz="2800" dirty="0"/>
                  <a:t> </a:t>
                </a:r>
                <a14:m>
                  <m:oMath xmlns:m="http://schemas.openxmlformats.org/officeDocument/2006/math">
                    <m:r>
                      <a:rPr lang="en-US" altLang="en-US" sz="2800" i="1" dirty="0">
                        <a:latin typeface="Cambria Math" panose="02040503050406030204" pitchFamily="18" charset="0"/>
                      </a:rPr>
                      <m:t>(</m:t>
                    </m:r>
                    <m:r>
                      <a:rPr lang="en-US" altLang="en-US" sz="2800" b="0" i="1" dirty="0" smtClean="0">
                        <a:latin typeface="Cambria Math" panose="02040503050406030204" pitchFamily="18" charset="0"/>
                      </a:rPr>
                      <m:t>𝑟</m:t>
                    </m:r>
                    <m:r>
                      <a:rPr lang="en-US" altLang="en-US" sz="2800" i="1" dirty="0">
                        <a:latin typeface="Cambria Math" panose="02040503050406030204" pitchFamily="18" charset="0"/>
                      </a:rPr>
                      <m:t>’, </m:t>
                    </m:r>
                    <m:r>
                      <a:rPr lang="en-US" altLang="en-US" sz="2800" b="0" i="1" dirty="0" smtClean="0">
                        <a:latin typeface="Cambria Math" panose="02040503050406030204" pitchFamily="18" charset="0"/>
                      </a:rPr>
                      <m:t>h</m:t>
                    </m:r>
                    <m:r>
                      <a:rPr lang="en-US" altLang="en-US" sz="2800" i="1" dirty="0">
                        <a:latin typeface="Cambria Math" panose="02040503050406030204" pitchFamily="18" charset="0"/>
                      </a:rPr>
                      <m:t>)</m:t>
                    </m:r>
                  </m:oMath>
                </a14:m>
                <a:endParaRPr lang="en-US" altLang="en-US" sz="2800" dirty="0"/>
              </a:p>
              <a:p>
                <a:pPr eaLnBrk="1" hangingPunct="1"/>
                <a:r>
                  <a:rPr lang="en-US" altLang="en-US" sz="2800" dirty="0"/>
                  <a:t>			match </a:t>
                </a:r>
                <a14:m>
                  <m:oMath xmlns:m="http://schemas.openxmlformats.org/officeDocument/2006/math">
                    <m:r>
                      <a:rPr lang="en-US" altLang="en-US" sz="2800" i="1" dirty="0">
                        <a:latin typeface="Cambria Math" panose="02040503050406030204" pitchFamily="18" charset="0"/>
                      </a:rPr>
                      <m:t>(</m:t>
                    </m:r>
                    <m:r>
                      <a:rPr lang="en-US" altLang="en-US" sz="2800" b="0" i="1" dirty="0" smtClean="0">
                        <a:latin typeface="Cambria Math" panose="02040503050406030204" pitchFamily="18" charset="0"/>
                      </a:rPr>
                      <m:t>𝑟</m:t>
                    </m:r>
                    <m:r>
                      <a:rPr lang="en-US" altLang="en-US" sz="2800" i="1" dirty="0">
                        <a:latin typeface="Cambria Math" panose="02040503050406030204" pitchFamily="18" charset="0"/>
                      </a:rPr>
                      <m:t>, </m:t>
                    </m:r>
                    <m:r>
                      <a:rPr lang="en-US" altLang="en-US" sz="2800" b="0" i="1" dirty="0" smtClean="0">
                        <a:latin typeface="Cambria Math" panose="02040503050406030204" pitchFamily="18" charset="0"/>
                      </a:rPr>
                      <m:t>h</m:t>
                    </m:r>
                    <m:r>
                      <a:rPr lang="en-US" altLang="en-US" sz="2800" i="1" dirty="0">
                        <a:latin typeface="Cambria Math" panose="02040503050406030204" pitchFamily="18" charset="0"/>
                      </a:rPr>
                      <m:t>)</m:t>
                    </m:r>
                  </m:oMath>
                </a14:m>
                <a:endParaRPr lang="en-US" altLang="en-US" sz="2800" dirty="0"/>
              </a:p>
            </p:txBody>
          </p:sp>
        </mc:Choice>
        <mc:Fallback xmlns="">
          <p:sp>
            <p:nvSpPr>
              <p:cNvPr id="16388" name="Text Box 4"/>
              <p:cNvSpPr txBox="1">
                <a:spLocks noRot="1" noChangeAspect="1" noMove="1" noResize="1" noEditPoints="1" noAdjustHandles="1" noChangeArrowheads="1" noChangeShapeType="1" noTextEdit="1"/>
              </p:cNvSpPr>
              <p:nvPr>
                <p:custDataLst>
                  <p:tags r:id="rId6"/>
                </p:custDataLst>
              </p:nvPr>
            </p:nvSpPr>
            <p:spPr bwMode="auto">
              <a:xfrm>
                <a:off x="788895" y="1650749"/>
                <a:ext cx="9924698" cy="3970318"/>
              </a:xfrm>
              <a:prstGeom prst="rect">
                <a:avLst/>
              </a:prstGeom>
              <a:blipFill>
                <a:blip r:embed="rId7"/>
                <a:stretch>
                  <a:fillRect l="-1229" t="-1690" b="-33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1096884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Example</a:t>
            </a:r>
          </a:p>
        </p:txBody>
      </p:sp>
      <p:sp>
        <p:nvSpPr>
          <p:cNvPr id="4" name="Oval 3"/>
          <p:cNvSpPr/>
          <p:nvPr/>
        </p:nvSpPr>
        <p:spPr>
          <a:xfrm>
            <a:off x="3773528" y="1972189"/>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3773528" y="3469189"/>
            <a:ext cx="461788" cy="468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7647647" y="1972189"/>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7647647" y="3466710"/>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8" name="TextBox 7"/>
              <p:cNvSpPr txBox="1"/>
              <p:nvPr/>
            </p:nvSpPr>
            <p:spPr>
              <a:xfrm>
                <a:off x="7633942" y="1926222"/>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7633942" y="1926222"/>
                <a:ext cx="454013" cy="461665"/>
              </a:xfrm>
              <a:prstGeom prst="rect">
                <a:avLst/>
              </a:prstGeom>
              <a:blipFill>
                <a:blip r:embed="rId2"/>
                <a:stretch>
                  <a:fillRect l="-4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713924" y="1902987"/>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1</m:t>
                          </m:r>
                        </m:sub>
                      </m:sSub>
                    </m:oMath>
                  </m:oMathPara>
                </a14:m>
                <a:endParaRPr lang="en-US" sz="2400" dirty="0">
                  <a:solidFill>
                    <a:schemeClr val="bg1"/>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3713924" y="1902987"/>
                <a:ext cx="454013" cy="461665"/>
              </a:xfrm>
              <a:prstGeom prst="rect">
                <a:avLst/>
              </a:prstGeom>
              <a:blipFill>
                <a:blip r:embed="rId3"/>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714474" y="3411721"/>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714474" y="3411721"/>
                <a:ext cx="454013" cy="461665"/>
              </a:xfrm>
              <a:prstGeom prst="rect">
                <a:avLst/>
              </a:prstGeom>
              <a:blipFill>
                <a:blip r:embed="rId4"/>
                <a:stretch>
                  <a:fillRect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7618466" y="3425295"/>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2</m:t>
                          </m:r>
                        </m:sub>
                      </m:sSub>
                    </m:oMath>
                  </m:oMathPara>
                </a14:m>
                <a:endParaRPr lang="en-US" sz="2400" dirty="0">
                  <a:solidFill>
                    <a:schemeClr val="bg1"/>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7618466" y="3425295"/>
                <a:ext cx="454013" cy="461665"/>
              </a:xfrm>
              <a:prstGeom prst="rect">
                <a:avLst/>
              </a:prstGeom>
              <a:blipFill>
                <a:blip r:embed="rId5"/>
                <a:stretch>
                  <a:fillRect l="-4054" r="-27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2217547" y="1959655"/>
                <a:ext cx="950414"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3</m:t>
                          </m:r>
                        </m:sub>
                      </m:sSub>
                    </m:oMath>
                  </m:oMathPara>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2217547" y="1959655"/>
                <a:ext cx="950414" cy="477888"/>
              </a:xfrm>
              <a:prstGeom prst="rect">
                <a:avLst/>
              </a:prstGeom>
              <a:blipFill>
                <a:blip r:embed="rId6"/>
                <a:stretch>
                  <a:fillRect l="-1923" r="-44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8130839" y="1956373"/>
                <a:ext cx="169079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3</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oMath>
                  </m:oMathPara>
                </a14:m>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8130839" y="1956373"/>
                <a:ext cx="1690794" cy="46166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2219189" y="3444355"/>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3</m:t>
                          </m:r>
                        </m:sub>
                      </m:sSub>
                      <m:r>
                        <a:rPr lang="en-US" sz="2400" i="1" dirty="0">
                          <a:latin typeface="Cambria Math" panose="02040503050406030204" pitchFamily="18" charset="0"/>
                        </a:rPr>
                        <m:t>,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oMath>
                  </m:oMathPara>
                </a14:m>
                <a:endParaRPr lang="en-US" sz="2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219189" y="3444355"/>
                <a:ext cx="950414" cy="461665"/>
              </a:xfrm>
              <a:prstGeom prst="rect">
                <a:avLst/>
              </a:prstGeom>
              <a:blipFill>
                <a:blip r:embed="rId8"/>
                <a:stretch>
                  <a:fillRect l="-1923" r="-44231"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160019" y="3459409"/>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3</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oMath>
                  </m:oMathPara>
                </a14:m>
                <a:endParaRPr lang="en-US" sz="2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8160019" y="3459409"/>
                <a:ext cx="1364886" cy="461665"/>
              </a:xfrm>
              <a:prstGeom prst="rect">
                <a:avLst/>
              </a:prstGeom>
              <a:blipFill>
                <a:blip r:embed="rId9"/>
                <a:stretch>
                  <a:fillRect b="-1316"/>
                </a:stretch>
              </a:blipFill>
            </p:spPr>
            <p:txBody>
              <a:bodyPr/>
              <a:lstStyle/>
              <a:p>
                <a:r>
                  <a:rPr lang="en-US">
                    <a:noFill/>
                  </a:rPr>
                  <a:t> </a:t>
                </a:r>
              </a:p>
            </p:txBody>
          </p:sp>
        </mc:Fallback>
      </mc:AlternateContent>
      <p:sp>
        <p:nvSpPr>
          <p:cNvPr id="16" name="Oval 15"/>
          <p:cNvSpPr/>
          <p:nvPr/>
        </p:nvSpPr>
        <p:spPr>
          <a:xfrm>
            <a:off x="3773528" y="5236648"/>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7647647" y="5236648"/>
            <a:ext cx="454012" cy="460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mc:AlternateContent xmlns:mc="http://schemas.openxmlformats.org/markup-compatibility/2006" xmlns:a14="http://schemas.microsoft.com/office/drawing/2010/main">
        <mc:Choice Requires="a14">
          <p:sp>
            <p:nvSpPr>
              <p:cNvPr id="18" name="TextBox 17"/>
              <p:cNvSpPr txBox="1"/>
              <p:nvPr/>
            </p:nvSpPr>
            <p:spPr>
              <a:xfrm>
                <a:off x="7633942" y="5184282"/>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h</m:t>
                          </m:r>
                        </m:e>
                        <m:sub>
                          <m:r>
                            <a:rPr lang="en-US" sz="2400" i="1">
                              <a:solidFill>
                                <a:schemeClr val="bg1"/>
                              </a:solidFill>
                              <a:latin typeface="Cambria Math" panose="02040503050406030204" pitchFamily="18" charset="0"/>
                            </a:rPr>
                            <m:t>3</m:t>
                          </m:r>
                        </m:sub>
                      </m:sSub>
                    </m:oMath>
                  </m:oMathPara>
                </a14:m>
                <a:endParaRPr lang="en-US" sz="2400" dirty="0">
                  <a:solidFill>
                    <a:schemeClr val="bg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7633942" y="5184282"/>
                <a:ext cx="454013" cy="461665"/>
              </a:xfrm>
              <a:prstGeom prst="rect">
                <a:avLst/>
              </a:prstGeom>
              <a:blipFill>
                <a:blip r:embed="rId10"/>
                <a:stretch>
                  <a:fillRect l="-4000" r="-1333"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714474" y="5199521"/>
                <a:ext cx="45401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bg1"/>
                              </a:solidFill>
                              <a:latin typeface="Cambria Math" panose="02040503050406030204" pitchFamily="18" charset="0"/>
                            </a:rPr>
                          </m:ctrlPr>
                        </m:sSubPr>
                        <m:e>
                          <m:r>
                            <a:rPr lang="en-US" sz="2400" b="0" i="1" smtClean="0">
                              <a:solidFill>
                                <a:schemeClr val="bg1"/>
                              </a:solidFill>
                              <a:latin typeface="Cambria Math" panose="02040503050406030204" pitchFamily="18" charset="0"/>
                            </a:rPr>
                            <m:t>𝑟</m:t>
                          </m:r>
                        </m:e>
                        <m:sub>
                          <m:r>
                            <a:rPr lang="en-US" sz="2400" i="1">
                              <a:solidFill>
                                <a:schemeClr val="bg1"/>
                              </a:solidFill>
                              <a:latin typeface="Cambria Math" panose="02040503050406030204" pitchFamily="18" charset="0"/>
                            </a:rPr>
                            <m:t>3</m:t>
                          </m:r>
                        </m:sub>
                      </m:sSub>
                    </m:oMath>
                  </m:oMathPara>
                </a14:m>
                <a:endParaRPr lang="en-US" sz="2400" dirty="0">
                  <a:solidFill>
                    <a:schemeClr val="bg1"/>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3714474" y="5199521"/>
                <a:ext cx="454013" cy="461665"/>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2262560" y="5197277"/>
                <a:ext cx="95041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1</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2</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h</m:t>
                          </m:r>
                        </m:e>
                        <m:sub>
                          <m:r>
                            <a:rPr lang="en-US" sz="2400" i="1" dirty="0">
                              <a:latin typeface="Cambria Math" panose="02040503050406030204" pitchFamily="18" charset="0"/>
                            </a:rPr>
                            <m:t>3</m:t>
                          </m:r>
                        </m:sub>
                      </m:sSub>
                    </m:oMath>
                  </m:oMathPara>
                </a14:m>
                <a:endParaRPr lang="en-US"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2262560" y="5197277"/>
                <a:ext cx="950414" cy="461665"/>
              </a:xfrm>
              <a:prstGeom prst="rect">
                <a:avLst/>
              </a:prstGeom>
              <a:blipFill>
                <a:blip r:embed="rId12"/>
                <a:stretch>
                  <a:fillRect l="-1923" r="-44231" b="-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8178800" y="5223734"/>
                <a:ext cx="136488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3</m:t>
                          </m:r>
                        </m:sub>
                      </m:sSub>
                      <m:r>
                        <a:rPr lang="en-US" sz="2400" i="1" dirty="0">
                          <a:latin typeface="Cambria Math" panose="02040503050406030204" pitchFamily="18" charset="0"/>
                        </a:rPr>
                        <m:t> , </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1</m:t>
                          </m:r>
                        </m:sub>
                      </m:sSub>
                      <m:r>
                        <a:rPr lang="en-US" sz="2400" i="1" dirty="0">
                          <a:latin typeface="Cambria Math" panose="02040503050406030204" pitchFamily="18" charset="0"/>
                        </a:rPr>
                        <m:t>,</m:t>
                      </m:r>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𝑟</m:t>
                          </m:r>
                        </m:e>
                        <m:sub>
                          <m:r>
                            <a:rPr lang="en-US" sz="2400" i="1" dirty="0">
                              <a:latin typeface="Cambria Math" panose="02040503050406030204" pitchFamily="18" charset="0"/>
                            </a:rPr>
                            <m:t>2</m:t>
                          </m:r>
                        </m:sub>
                      </m:sSub>
                    </m:oMath>
                  </m:oMathPara>
                </a14:m>
                <a:endParaRPr lang="en-US"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8178800" y="5223734"/>
                <a:ext cx="1364886" cy="461665"/>
              </a:xfrm>
              <a:prstGeom prst="rect">
                <a:avLst/>
              </a:prstGeom>
              <a:blipFill>
                <a:blip r:embed="rId13"/>
                <a:stretch>
                  <a:fillRect/>
                </a:stretch>
              </a:blipFill>
            </p:spPr>
            <p:txBody>
              <a:bodyPr/>
              <a:lstStyle/>
              <a:p>
                <a:r>
                  <a:rPr lang="en-US">
                    <a:noFill/>
                  </a:rPr>
                  <a:t> </a:t>
                </a:r>
              </a:p>
            </p:txBody>
          </p:sp>
        </mc:Fallback>
      </mc:AlternateContent>
      <p:cxnSp>
        <p:nvCxnSpPr>
          <p:cNvPr id="23" name="Straight Connector 22"/>
          <p:cNvCxnSpPr>
            <a:stCxn id="4" idx="6"/>
            <a:endCxn id="6" idx="2"/>
          </p:cNvCxnSpPr>
          <p:nvPr/>
        </p:nvCxnSpPr>
        <p:spPr>
          <a:xfrm>
            <a:off x="4227541" y="2202330"/>
            <a:ext cx="3420107"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700270" y="6015210"/>
                <a:ext cx="8645604" cy="369332"/>
              </a:xfrm>
              <a:prstGeom prst="rect">
                <a:avLst/>
              </a:prstGeom>
              <a:noFill/>
            </p:spPr>
            <p:txBody>
              <a:bodyPr wrap="square" rtlCol="0">
                <a:spAutoFit/>
              </a:bodyPr>
              <a:lstStyle/>
              <a:p>
                <a:r>
                  <a:rPr lang="en-US" dirty="0"/>
                  <a:t>Proposals: </a:t>
                </a:r>
                <a14:m>
                  <m:oMath xmlns:m="http://schemas.openxmlformats.org/officeDocument/2006/math">
                    <m:sSub>
                      <m:sSubPr>
                        <m:ctrlPr>
                          <a:rPr lang="en-US" i="1">
                            <a:solidFill>
                              <a:srgbClr val="00B0F0"/>
                            </a:solidFill>
                            <a:latin typeface="Cambria Math" panose="02040503050406030204" pitchFamily="18" charset="0"/>
                          </a:rPr>
                        </m:ctrlPr>
                      </m:sSubPr>
                      <m:e>
                        <m:r>
                          <a:rPr lang="en-US" b="0" i="1" smtClean="0">
                            <a:solidFill>
                              <a:srgbClr val="00B0F0"/>
                            </a:solidFill>
                            <a:latin typeface="Cambria Math" panose="02040503050406030204" pitchFamily="18" charset="0"/>
                          </a:rPr>
                          <m:t>𝑟</m:t>
                        </m:r>
                      </m:e>
                      <m:sub>
                        <m:r>
                          <a:rPr lang="en-US" i="1">
                            <a:solidFill>
                              <a:srgbClr val="00B0F0"/>
                            </a:solidFill>
                            <a:latin typeface="Cambria Math" panose="02040503050406030204" pitchFamily="18" charset="0"/>
                          </a:rPr>
                          <m:t>1</m:t>
                        </m:r>
                      </m:sub>
                    </m:sSub>
                    <m:r>
                      <a:rPr lang="en-US" i="1">
                        <a:latin typeface="Cambria Math" panose="02040503050406030204" pitchFamily="18" charset="0"/>
                      </a:rPr>
                      <m:t>,</m:t>
                    </m:r>
                    <m:sSub>
                      <m:sSubPr>
                        <m:ctrlPr>
                          <a:rPr lang="en-US" i="1">
                            <a:solidFill>
                              <a:srgbClr val="00B050"/>
                            </a:solidFill>
                            <a:latin typeface="Cambria Math" panose="02040503050406030204" pitchFamily="18" charset="0"/>
                          </a:rPr>
                        </m:ctrlPr>
                      </m:sSubPr>
                      <m:e>
                        <m:r>
                          <a:rPr lang="en-US" b="0" i="1" smtClean="0">
                            <a:solidFill>
                              <a:srgbClr val="00B050"/>
                            </a:solidFill>
                            <a:latin typeface="Cambria Math" panose="02040503050406030204" pitchFamily="18" charset="0"/>
                          </a:rPr>
                          <m:t>𝑟</m:t>
                        </m:r>
                      </m:e>
                      <m:sub>
                        <m:r>
                          <a:rPr lang="en-US" i="1">
                            <a:solidFill>
                              <a:srgbClr val="00B050"/>
                            </a:solidFill>
                            <a:latin typeface="Cambria Math" panose="02040503050406030204" pitchFamily="18" charset="0"/>
                          </a:rPr>
                          <m:t>2</m:t>
                        </m:r>
                      </m:sub>
                    </m:sSub>
                    <m:r>
                      <a:rPr lang="en-US" i="1">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𝑟</m:t>
                        </m:r>
                      </m:e>
                      <m:sub>
                        <m:r>
                          <a:rPr lang="en-US" i="1">
                            <a:solidFill>
                              <a:srgbClr val="FF0000"/>
                            </a:solidFill>
                            <a:latin typeface="Cambria Math" panose="02040503050406030204" pitchFamily="18" charset="0"/>
                          </a:rPr>
                          <m:t>1</m:t>
                        </m:r>
                      </m:sub>
                    </m:sSub>
                    <m:r>
                      <a:rPr lang="en-US" i="1">
                        <a:latin typeface="Cambria Math" panose="02040503050406030204" pitchFamily="18" charset="0"/>
                      </a:rPr>
                      <m:t>,</m:t>
                    </m:r>
                    <m:sSub>
                      <m:sSubPr>
                        <m:ctrlPr>
                          <a:rPr lang="en-US" i="1">
                            <a:solidFill>
                              <a:srgbClr val="FFC000"/>
                            </a:solidFill>
                            <a:latin typeface="Cambria Math" panose="02040503050406030204" pitchFamily="18" charset="0"/>
                          </a:rPr>
                        </m:ctrlPr>
                      </m:sSubPr>
                      <m:e>
                        <m:r>
                          <a:rPr lang="en-US" b="0" i="1" smtClean="0">
                            <a:solidFill>
                              <a:srgbClr val="FFC000"/>
                            </a:solidFill>
                            <a:latin typeface="Cambria Math" panose="02040503050406030204" pitchFamily="18" charset="0"/>
                          </a:rPr>
                          <m:t>𝑟</m:t>
                        </m:r>
                      </m:e>
                      <m:sub>
                        <m:r>
                          <a:rPr lang="en-US" i="1">
                            <a:solidFill>
                              <a:srgbClr val="FFC000"/>
                            </a:solidFill>
                            <a:latin typeface="Cambria Math" panose="02040503050406030204" pitchFamily="18" charset="0"/>
                          </a:rPr>
                          <m:t>3</m:t>
                        </m:r>
                      </m:sub>
                    </m:sSub>
                    <m:r>
                      <a:rPr lang="en-US" i="1">
                        <a:latin typeface="Cambria Math" panose="02040503050406030204" pitchFamily="18" charset="0"/>
                      </a:rPr>
                      <m:t>,</m:t>
                    </m:r>
                    <m:sSub>
                      <m:sSubPr>
                        <m:ctrlPr>
                          <a:rPr lang="en-US" i="1">
                            <a:solidFill>
                              <a:srgbClr val="7030A0"/>
                            </a:solidFill>
                            <a:latin typeface="Cambria Math" panose="02040503050406030204" pitchFamily="18" charset="0"/>
                          </a:rPr>
                        </m:ctrlPr>
                      </m:sSubPr>
                      <m:e>
                        <m:r>
                          <a:rPr lang="en-US" b="0" i="1" smtClean="0">
                            <a:solidFill>
                              <a:srgbClr val="7030A0"/>
                            </a:solidFill>
                            <a:latin typeface="Cambria Math" panose="02040503050406030204" pitchFamily="18" charset="0"/>
                          </a:rPr>
                          <m:t>𝑟</m:t>
                        </m:r>
                      </m:e>
                      <m:sub>
                        <m:r>
                          <a:rPr lang="en-US" i="1">
                            <a:solidFill>
                              <a:srgbClr val="7030A0"/>
                            </a:solidFill>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𝑟</m:t>
                        </m:r>
                      </m:e>
                      <m:sub>
                        <m:r>
                          <a:rPr lang="en-US" i="1">
                            <a:latin typeface="Cambria Math" panose="02040503050406030204" pitchFamily="18" charset="0"/>
                          </a:rPr>
                          <m:t>1</m:t>
                        </m:r>
                      </m:sub>
                    </m:sSub>
                  </m:oMath>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1700270" y="6015210"/>
                <a:ext cx="8645604" cy="369332"/>
              </a:xfrm>
              <a:prstGeom prst="rect">
                <a:avLst/>
              </a:prstGeom>
              <a:blipFill>
                <a:blip r:embed="rId14"/>
                <a:stretch>
                  <a:fillRect l="-635" t="-10000" b="-26667"/>
                </a:stretch>
              </a:blipFill>
            </p:spPr>
            <p:txBody>
              <a:bodyPr/>
              <a:lstStyle/>
              <a:p>
                <a:r>
                  <a:rPr lang="en-US">
                    <a:noFill/>
                  </a:rPr>
                  <a:t> </a:t>
                </a:r>
              </a:p>
            </p:txBody>
          </p:sp>
        </mc:Fallback>
      </mc:AlternateContent>
      <p:cxnSp>
        <p:nvCxnSpPr>
          <p:cNvPr id="30" name="Straight Connector 29"/>
          <p:cNvCxnSpPr/>
          <p:nvPr/>
        </p:nvCxnSpPr>
        <p:spPr>
          <a:xfrm>
            <a:off x="4227541" y="2202330"/>
            <a:ext cx="3420107"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5" idx="6"/>
          </p:cNvCxnSpPr>
          <p:nvPr/>
        </p:nvCxnSpPr>
        <p:spPr>
          <a:xfrm flipV="1">
            <a:off x="4235317" y="2228790"/>
            <a:ext cx="3412331" cy="1474482"/>
          </a:xfrm>
          <a:prstGeom prst="line">
            <a:avLst/>
          </a:prstGeom>
          <a:ln w="381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4235317" y="2228790"/>
            <a:ext cx="3412331" cy="1474482"/>
          </a:xfrm>
          <a:prstGeom prst="line">
            <a:avLst/>
          </a:prstGeom>
          <a:ln w="381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 idx="6"/>
            <a:endCxn id="7" idx="2"/>
          </p:cNvCxnSpPr>
          <p:nvPr/>
        </p:nvCxnSpPr>
        <p:spPr>
          <a:xfrm>
            <a:off x="4227541" y="2202331"/>
            <a:ext cx="3420107" cy="1494521"/>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12950" y="2209268"/>
            <a:ext cx="3420107" cy="1494521"/>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6" idx="6"/>
            <a:endCxn id="6" idx="2"/>
          </p:cNvCxnSpPr>
          <p:nvPr/>
        </p:nvCxnSpPr>
        <p:spPr>
          <a:xfrm flipV="1">
            <a:off x="4227541" y="2202331"/>
            <a:ext cx="3420107" cy="3264459"/>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6" idx="6"/>
            <a:endCxn id="7" idx="2"/>
          </p:cNvCxnSpPr>
          <p:nvPr/>
        </p:nvCxnSpPr>
        <p:spPr>
          <a:xfrm flipV="1">
            <a:off x="4227541" y="3696851"/>
            <a:ext cx="3420107" cy="1769938"/>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4216838" y="3716868"/>
            <a:ext cx="3420107" cy="1769938"/>
          </a:xfrm>
          <a:prstGeom prst="line">
            <a:avLst/>
          </a:prstGeom>
          <a:ln w="38100">
            <a:solidFill>
              <a:srgbClr val="7030A0"/>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 idx="6"/>
            <a:endCxn id="17" idx="2"/>
          </p:cNvCxnSpPr>
          <p:nvPr/>
        </p:nvCxnSpPr>
        <p:spPr>
          <a:xfrm>
            <a:off x="4227541" y="2202331"/>
            <a:ext cx="3420107" cy="326445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212950" y="2202083"/>
            <a:ext cx="3420107" cy="3264459"/>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412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2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32"/>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4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4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5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55"/>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1"/>
            </p:custDataLst>
          </p:nvPr>
        </p:nvSpPr>
        <p:spPr/>
        <p:txBody>
          <a:bodyPr/>
          <a:lstStyle/>
          <a:p>
            <a:pPr eaLnBrk="1" hangingPunct="1"/>
            <a:r>
              <a:rPr lang="en-US" altLang="en-US" dirty="0"/>
              <a:t>Does this algorithm work?</a:t>
            </a:r>
          </a:p>
        </p:txBody>
      </p:sp>
      <p:sp>
        <p:nvSpPr>
          <p:cNvPr id="18435" name="Rectangle 3"/>
          <p:cNvSpPr>
            <a:spLocks noGrp="1" noChangeArrowheads="1"/>
          </p:cNvSpPr>
          <p:nvPr>
            <p:ph idx="1"/>
            <p:custDataLst>
              <p:tags r:id="rId2"/>
            </p:custDataLst>
          </p:nvPr>
        </p:nvSpPr>
        <p:spPr/>
        <p:txBody>
          <a:bodyPr>
            <a:normAutofit/>
          </a:bodyPr>
          <a:lstStyle/>
          <a:p>
            <a:pPr eaLnBrk="1" hangingPunct="1"/>
            <a:r>
              <a:rPr lang="en-US" altLang="en-US" dirty="0"/>
              <a:t>Does it run in a reasonable amount of time?</a:t>
            </a:r>
          </a:p>
          <a:p>
            <a:pPr eaLnBrk="1" hangingPunct="1"/>
            <a:r>
              <a:rPr lang="en-US" altLang="en-US" dirty="0"/>
              <a:t>Is the result correct (i.e. a stable matching)?</a:t>
            </a:r>
          </a:p>
          <a:p>
            <a:pPr eaLnBrk="1" hangingPunct="1"/>
            <a:endParaRPr lang="en-US" altLang="en-US" dirty="0"/>
          </a:p>
          <a:p>
            <a:pPr eaLnBrk="1" hangingPunct="1"/>
            <a:r>
              <a:rPr lang="en-US" altLang="en-US" dirty="0"/>
              <a:t>Begin by identifying invariants and measures of progress</a:t>
            </a:r>
          </a:p>
          <a:p>
            <a:pPr marL="457200" lvl="1" indent="0" eaLnBrk="1" hangingPunct="1">
              <a:buNone/>
            </a:pPr>
            <a:r>
              <a:rPr lang="en-US" altLang="en-US" sz="2800" dirty="0">
                <a:solidFill>
                  <a:srgbClr val="00B0F0"/>
                </a:solidFill>
              </a:rPr>
              <a:t>Observation A</a:t>
            </a:r>
            <a:r>
              <a:rPr lang="en-US" altLang="en-US" sz="2800" dirty="0"/>
              <a:t>: r’s proposals get worse for them.</a:t>
            </a:r>
          </a:p>
          <a:p>
            <a:pPr marL="457200" lvl="1" indent="0" eaLnBrk="1" hangingPunct="1">
              <a:buNone/>
            </a:pPr>
            <a:r>
              <a:rPr lang="en-US" altLang="en-US" sz="2800" dirty="0">
                <a:solidFill>
                  <a:srgbClr val="00B0F0"/>
                </a:solidFill>
              </a:rPr>
              <a:t>Observation B</a:t>
            </a:r>
            <a:r>
              <a:rPr lang="en-US" altLang="en-US" sz="2800" dirty="0"/>
              <a:t>: Once h is matched, h stays matched.</a:t>
            </a:r>
          </a:p>
          <a:p>
            <a:pPr marL="457200" lvl="1" indent="0" eaLnBrk="1" hangingPunct="1">
              <a:buNone/>
            </a:pPr>
            <a:r>
              <a:rPr lang="en-US" altLang="en-US" sz="2800" dirty="0">
                <a:solidFill>
                  <a:srgbClr val="00B0F0"/>
                </a:solidFill>
              </a:rPr>
              <a:t>Observation C</a:t>
            </a:r>
            <a:r>
              <a:rPr lang="en-US" altLang="en-US" sz="2800" dirty="0"/>
              <a:t>: h’s partners get better.</a:t>
            </a:r>
          </a:p>
        </p:txBody>
      </p:sp>
      <p:sp>
        <p:nvSpPr>
          <p:cNvPr id="2" name="TextBox 1">
            <a:extLst>
              <a:ext uri="{FF2B5EF4-FFF2-40B4-BE49-F238E27FC236}">
                <a16:creationId xmlns:a16="http://schemas.microsoft.com/office/drawing/2014/main" id="{E078CF9B-D1F9-4E40-8F97-C0F087056FC3}"/>
              </a:ext>
            </a:extLst>
          </p:cNvPr>
          <p:cNvSpPr txBox="1"/>
          <p:nvPr/>
        </p:nvSpPr>
        <p:spPr>
          <a:xfrm>
            <a:off x="461108" y="5009662"/>
            <a:ext cx="11730892" cy="1569660"/>
          </a:xfrm>
          <a:prstGeom prst="rect">
            <a:avLst/>
          </a:prstGeom>
          <a:noFill/>
        </p:spPr>
        <p:txBody>
          <a:bodyPr wrap="square" rtlCol="0">
            <a:spAutoFit/>
          </a:bodyPr>
          <a:lstStyle/>
          <a:p>
            <a:r>
              <a:rPr lang="en-US" sz="2400" dirty="0">
                <a:latin typeface="Segoe UI Semilight" panose="020B0402040204020203" pitchFamily="34" charset="0"/>
                <a:cs typeface="Segoe UI Semilight" panose="020B0402040204020203" pitchFamily="34" charset="0"/>
              </a:rPr>
              <a:t>How do we justify these? A one-sentence explanation would suffice for each of these on the homework.</a:t>
            </a:r>
          </a:p>
          <a:p>
            <a:r>
              <a:rPr lang="en-US" sz="2400" dirty="0">
                <a:latin typeface="Segoe UI Semilight" panose="020B0402040204020203" pitchFamily="34" charset="0"/>
                <a:cs typeface="Segoe UI Semilight" panose="020B0402040204020203" pitchFamily="34" charset="0"/>
              </a:rPr>
              <a:t>How did we know these were the right observations? Practice. And editing – we wouldn’t have found these the first time, but after reading through early proof attempts.</a:t>
            </a:r>
          </a:p>
        </p:txBody>
      </p:sp>
    </p:spTree>
    <p:extLst>
      <p:ext uri="{BB962C8B-B14F-4D97-AF65-F5344CB8AC3E}">
        <p14:creationId xmlns:p14="http://schemas.microsoft.com/office/powerpoint/2010/main" val="90095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128D-89D1-4244-890A-C4A8FAE59B50}"/>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5BF702E3-04F8-4B29-8826-CA1E6BE29EA5}"/>
              </a:ext>
            </a:extLst>
          </p:cNvPr>
          <p:cNvSpPr>
            <a:spLocks noGrp="1"/>
          </p:cNvSpPr>
          <p:nvPr>
            <p:ph idx="1"/>
          </p:nvPr>
        </p:nvSpPr>
        <p:spPr/>
        <p:txBody>
          <a:bodyPr/>
          <a:lstStyle/>
          <a:p>
            <a:pPr marL="0" indent="0">
              <a:buNone/>
            </a:pPr>
            <a:r>
              <a:rPr lang="en-US" dirty="0"/>
              <a:t>Logistics</a:t>
            </a:r>
          </a:p>
          <a:p>
            <a:pPr marL="0" indent="0">
              <a:buNone/>
            </a:pPr>
            <a:r>
              <a:rPr lang="en-US" dirty="0"/>
              <a:t>What is this course?</a:t>
            </a:r>
          </a:p>
          <a:p>
            <a:pPr marL="0" indent="0">
              <a:buNone/>
            </a:pPr>
            <a:r>
              <a:rPr lang="en-US" dirty="0"/>
              <a:t>Start of the content</a:t>
            </a:r>
          </a:p>
        </p:txBody>
      </p:sp>
    </p:spTree>
    <p:extLst>
      <p:ext uri="{BB962C8B-B14F-4D97-AF65-F5344CB8AC3E}">
        <p14:creationId xmlns:p14="http://schemas.microsoft.com/office/powerpoint/2010/main" val="3614383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52FBE-E7FD-49E5-8364-9C0CCA1E5F9A}"/>
              </a:ext>
            </a:extLst>
          </p:cNvPr>
          <p:cNvSpPr>
            <a:spLocks noGrp="1"/>
          </p:cNvSpPr>
          <p:nvPr>
            <p:ph type="title"/>
          </p:nvPr>
        </p:nvSpPr>
        <p:spPr/>
        <p:txBody>
          <a:bodyPr/>
          <a:lstStyle/>
          <a:p>
            <a:r>
              <a:rPr lang="en-US" dirty="0"/>
              <a:t>TODO List</a:t>
            </a:r>
          </a:p>
        </p:txBody>
      </p:sp>
      <p:sp>
        <p:nvSpPr>
          <p:cNvPr id="3" name="Content Placeholder 2">
            <a:extLst>
              <a:ext uri="{FF2B5EF4-FFF2-40B4-BE49-F238E27FC236}">
                <a16:creationId xmlns:a16="http://schemas.microsoft.com/office/drawing/2014/main" id="{B6382275-173C-4188-8832-44C0D99BA8E8}"/>
              </a:ext>
            </a:extLst>
          </p:cNvPr>
          <p:cNvSpPr>
            <a:spLocks noGrp="1"/>
          </p:cNvSpPr>
          <p:nvPr>
            <p:ph idx="1"/>
          </p:nvPr>
        </p:nvSpPr>
        <p:spPr/>
        <p:txBody>
          <a:bodyPr/>
          <a:lstStyle/>
          <a:p>
            <a:r>
              <a:rPr lang="en-US" dirty="0"/>
              <a:t>Make sure you’re on Ed! (check your spam folder for an invite, if not there send an email to Robbie).</a:t>
            </a:r>
          </a:p>
          <a:p>
            <a:endParaRPr lang="en-US" dirty="0"/>
          </a:p>
          <a:p>
            <a:r>
              <a:rPr lang="en-US" dirty="0"/>
              <a:t>Fill out the course background survey.</a:t>
            </a:r>
          </a:p>
          <a:p>
            <a:endParaRPr lang="en-US" dirty="0"/>
          </a:p>
          <a:p>
            <a:r>
              <a:rPr lang="en-US" dirty="0"/>
              <a:t>Look at Homework 1 and start looking at 373 review materials.</a:t>
            </a:r>
          </a:p>
        </p:txBody>
      </p:sp>
    </p:spTree>
    <p:extLst>
      <p:ext uri="{BB962C8B-B14F-4D97-AF65-F5344CB8AC3E}">
        <p14:creationId xmlns:p14="http://schemas.microsoft.com/office/powerpoint/2010/main" val="158621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Zoom Logistics</a:t>
            </a:r>
          </a:p>
        </p:txBody>
      </p:sp>
      <p:sp>
        <p:nvSpPr>
          <p:cNvPr id="3" name="Content Placeholder 2"/>
          <p:cNvSpPr>
            <a:spLocks noGrp="1"/>
          </p:cNvSpPr>
          <p:nvPr>
            <p:ph idx="1"/>
          </p:nvPr>
        </p:nvSpPr>
        <p:spPr/>
        <p:txBody>
          <a:bodyPr>
            <a:normAutofit/>
          </a:bodyPr>
          <a:lstStyle/>
          <a:p>
            <a:r>
              <a:rPr lang="en-US" dirty="0"/>
              <a:t>I’ll pause every few minutes to check chat for questions.</a:t>
            </a:r>
          </a:p>
          <a:p>
            <a:r>
              <a:rPr lang="en-US" dirty="0"/>
              <a:t>If there are unanswered questions, I’ll answer a couple on Ed later today (and can take more questions right after lecture as well)</a:t>
            </a:r>
          </a:p>
          <a:p>
            <a:endParaRPr lang="en-US" dirty="0"/>
          </a:p>
          <a:p>
            <a:r>
              <a:rPr lang="en-US" dirty="0"/>
              <a:t>If you’re comfortable (and have the </a:t>
            </a:r>
            <a:r>
              <a:rPr lang="en-US" dirty="0" err="1"/>
              <a:t>wifi</a:t>
            </a:r>
            <a:r>
              <a:rPr lang="en-US" dirty="0"/>
              <a:t>) to turn on your video please do</a:t>
            </a:r>
          </a:p>
          <a:p>
            <a:pPr lvl="1"/>
            <a:r>
              <a:rPr lang="en-US" dirty="0"/>
              <a:t>Nodding/confused looks/glazed over eyes help me know if I said something super confusing.</a:t>
            </a:r>
          </a:p>
          <a:p>
            <a:pPr lvl="1"/>
            <a:endParaRPr lang="en-US" dirty="0"/>
          </a:p>
          <a:p>
            <a:pPr lvl="1"/>
            <a:r>
              <a:rPr lang="en-US" dirty="0"/>
              <a:t>We will put recordings of lecture on </a:t>
            </a:r>
            <a:r>
              <a:rPr lang="en-US" dirty="0" err="1"/>
              <a:t>Panopto</a:t>
            </a:r>
            <a:r>
              <a:rPr lang="en-US" dirty="0"/>
              <a:t>.</a:t>
            </a:r>
          </a:p>
          <a:p>
            <a:pPr lvl="1"/>
            <a:r>
              <a:rPr lang="en-US" dirty="0"/>
              <a:t>Usually takes until the evening to upload (zoom and </a:t>
            </a:r>
            <a:r>
              <a:rPr lang="en-US" dirty="0" err="1"/>
              <a:t>panopto</a:t>
            </a:r>
            <a:r>
              <a:rPr lang="en-US" dirty="0"/>
              <a:t> do some processing)</a:t>
            </a:r>
          </a:p>
        </p:txBody>
      </p:sp>
    </p:spTree>
    <p:extLst>
      <p:ext uri="{BB962C8B-B14F-4D97-AF65-F5344CB8AC3E}">
        <p14:creationId xmlns:p14="http://schemas.microsoft.com/office/powerpoint/2010/main" val="343773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7546" y="1620929"/>
            <a:ext cx="1290007" cy="1040733"/>
          </a:xfrm>
        </p:spPr>
      </p:pic>
      <p:sp>
        <p:nvSpPr>
          <p:cNvPr id="5" name="TextBox 4"/>
          <p:cNvSpPr txBox="1"/>
          <p:nvPr/>
        </p:nvSpPr>
        <p:spPr>
          <a:xfrm>
            <a:off x="777546" y="2737376"/>
            <a:ext cx="4143906" cy="2862322"/>
          </a:xfrm>
          <a:prstGeom prst="rect">
            <a:avLst/>
          </a:prstGeom>
          <a:noFill/>
        </p:spPr>
        <p:txBody>
          <a:bodyPr wrap="square" rtlCol="0">
            <a:spAutoFit/>
          </a:bodyPr>
          <a:lstStyle/>
          <a:p>
            <a:r>
              <a:rPr lang="en-US" sz="2000" dirty="0">
                <a:latin typeface="Segoe UI Semilight" panose="020B0402040204020203" pitchFamily="34" charset="0"/>
                <a:cs typeface="Segoe UI Semilight" panose="020B0402040204020203" pitchFamily="34" charset="0"/>
              </a:rPr>
              <a:t>Instructor: Robbie Weber</a:t>
            </a:r>
          </a:p>
          <a:p>
            <a:endParaRPr lang="en-US" sz="2000" dirty="0">
              <a:latin typeface="Segoe UI Semilight" panose="020B0402040204020203" pitchFamily="34" charset="0"/>
              <a:cs typeface="Segoe UI Semilight" panose="020B0402040204020203" pitchFamily="34" charset="0"/>
            </a:endParaRPr>
          </a:p>
          <a:p>
            <a:r>
              <a:rPr lang="en-US" sz="2000" dirty="0">
                <a:latin typeface="Segoe UI Semilight" panose="020B0402040204020203" pitchFamily="34" charset="0"/>
                <a:cs typeface="Segoe UI Semilight" panose="020B0402040204020203" pitchFamily="34" charset="0"/>
              </a:rPr>
              <a:t>Ph.D. from UW CSE in theory</a:t>
            </a:r>
          </a:p>
          <a:p>
            <a:r>
              <a:rPr lang="en-US" sz="2000" dirty="0">
                <a:latin typeface="Segoe UI Semilight" panose="020B0402040204020203" pitchFamily="34" charset="0"/>
                <a:cs typeface="Segoe UI Semilight" panose="020B0402040204020203" pitchFamily="34" charset="0"/>
              </a:rPr>
              <a:t>First year as teaching faculty</a:t>
            </a:r>
          </a:p>
          <a:p>
            <a:r>
              <a:rPr lang="en-US" sz="2000" dirty="0">
                <a:latin typeface="Segoe UI Semilight" panose="020B0402040204020203" pitchFamily="34" charset="0"/>
                <a:cs typeface="Segoe UI Semilight" panose="020B0402040204020203" pitchFamily="34" charset="0"/>
              </a:rPr>
              <a:t>Instructor for 373 two years ago</a:t>
            </a:r>
          </a:p>
          <a:p>
            <a:endParaRPr lang="en-US" sz="2000" dirty="0">
              <a:latin typeface="Segoe UI Semilight" panose="020B0402040204020203" pitchFamily="34" charset="0"/>
              <a:cs typeface="Segoe UI Semilight" panose="020B0402040204020203" pitchFamily="34" charset="0"/>
            </a:endParaRPr>
          </a:p>
          <a:p>
            <a:endParaRPr lang="en-US" sz="2000" dirty="0">
              <a:latin typeface="Segoe UI Semilight" panose="020B0402040204020203" pitchFamily="34" charset="0"/>
              <a:cs typeface="Segoe UI Semilight" panose="020B0402040204020203" pitchFamily="34" charset="0"/>
            </a:endParaRPr>
          </a:p>
          <a:p>
            <a:r>
              <a:rPr lang="en-US" sz="2000" dirty="0">
                <a:latin typeface="Segoe UI Semilight" panose="020B0402040204020203" pitchFamily="34" charset="0"/>
                <a:cs typeface="Segoe UI Semilight" panose="020B0402040204020203" pitchFamily="34" charset="0"/>
              </a:rPr>
              <a:t>Office: CSE2 311</a:t>
            </a:r>
          </a:p>
          <a:p>
            <a:r>
              <a:rPr lang="en-US" sz="2000" dirty="0">
                <a:latin typeface="Segoe UI Semilight" panose="020B0402040204020203" pitchFamily="34" charset="0"/>
                <a:cs typeface="Segoe UI Semilight" panose="020B0402040204020203" pitchFamily="34" charset="0"/>
              </a:rPr>
              <a:t>Email: rtweber2@cs.washington.edu</a:t>
            </a:r>
          </a:p>
        </p:txBody>
      </p:sp>
      <p:sp>
        <p:nvSpPr>
          <p:cNvPr id="3" name="TextBox 2">
            <a:extLst>
              <a:ext uri="{FF2B5EF4-FFF2-40B4-BE49-F238E27FC236}">
                <a16:creationId xmlns:a16="http://schemas.microsoft.com/office/drawing/2014/main" id="{BB6C56D5-6254-4205-A9D2-5FC0112213CE}"/>
              </a:ext>
            </a:extLst>
          </p:cNvPr>
          <p:cNvSpPr txBox="1"/>
          <p:nvPr/>
        </p:nvSpPr>
        <p:spPr>
          <a:xfrm>
            <a:off x="6168868" y="1005283"/>
            <a:ext cx="5172075" cy="1323439"/>
          </a:xfrm>
          <a:prstGeom prst="rect">
            <a:avLst/>
          </a:prstGeom>
          <a:noFill/>
        </p:spPr>
        <p:txBody>
          <a:bodyPr wrap="square" rtlCol="0">
            <a:spAutoFit/>
          </a:bodyPr>
          <a:lstStyle/>
          <a:p>
            <a:r>
              <a:rPr lang="en-US" sz="3200" dirty="0">
                <a:latin typeface="Segoe UI Semilight" panose="020B0402040204020203" pitchFamily="34" charset="0"/>
                <a:cs typeface="Segoe UI Semilight" panose="020B0402040204020203" pitchFamily="34" charset="0"/>
              </a:rPr>
              <a:t>TAs</a:t>
            </a:r>
          </a:p>
          <a:p>
            <a:endParaRPr lang="en-US" sz="2400" dirty="0">
              <a:latin typeface="Segoe UI Semilight" panose="020B0402040204020203" pitchFamily="34" charset="0"/>
              <a:cs typeface="Segoe UI Semilight" panose="020B0402040204020203" pitchFamily="34" charset="0"/>
            </a:endParaRPr>
          </a:p>
          <a:p>
            <a:endParaRPr lang="en-US" sz="2400" dirty="0">
              <a:latin typeface="Segoe UI Semilight" panose="020B0402040204020203" pitchFamily="34" charset="0"/>
              <a:cs typeface="Segoe UI Semilight" panose="020B0402040204020203" pitchFamily="34" charset="0"/>
            </a:endParaRPr>
          </a:p>
        </p:txBody>
      </p:sp>
      <p:graphicFrame>
        <p:nvGraphicFramePr>
          <p:cNvPr id="11" name="Table 10">
            <a:extLst>
              <a:ext uri="{FF2B5EF4-FFF2-40B4-BE49-F238E27FC236}">
                <a16:creationId xmlns:a16="http://schemas.microsoft.com/office/drawing/2014/main" id="{82AAC9CA-1553-4C40-802D-2ED549097BDA}"/>
              </a:ext>
            </a:extLst>
          </p:cNvPr>
          <p:cNvGraphicFramePr>
            <a:graphicFrameLocks noGrp="1"/>
          </p:cNvGraphicFramePr>
          <p:nvPr>
            <p:extLst>
              <p:ext uri="{D42A27DB-BD31-4B8C-83A1-F6EECF244321}">
                <p14:modId xmlns:p14="http://schemas.microsoft.com/office/powerpoint/2010/main" val="846858517"/>
              </p:ext>
            </p:extLst>
          </p:nvPr>
        </p:nvGraphicFramePr>
        <p:xfrm>
          <a:off x="6286500" y="1507537"/>
          <a:ext cx="3248025" cy="2928275"/>
        </p:xfrm>
        <a:graphic>
          <a:graphicData uri="http://schemas.openxmlformats.org/drawingml/2006/table">
            <a:tbl>
              <a:tblPr>
                <a:tableStyleId>{2D5ABB26-0587-4C30-8999-92F81FD0307C}</a:tableStyleId>
              </a:tblPr>
              <a:tblGrid>
                <a:gridCol w="3248025">
                  <a:extLst>
                    <a:ext uri="{9D8B030D-6E8A-4147-A177-3AD203B41FA5}">
                      <a16:colId xmlns:a16="http://schemas.microsoft.com/office/drawing/2014/main" val="2248722589"/>
                    </a:ext>
                  </a:extLst>
                </a:gridCol>
              </a:tblGrid>
              <a:tr h="418325">
                <a:tc>
                  <a:txBody>
                    <a:bodyPr/>
                    <a:lstStyle/>
                    <a:p>
                      <a:pPr algn="l" fontAlgn="b"/>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Josh Curtis</a:t>
                      </a:r>
                    </a:p>
                  </a:txBody>
                  <a:tcPr marL="3810" marR="3810" marT="3810" marB="0" anchor="b"/>
                </a:tc>
                <a:extLst>
                  <a:ext uri="{0D108BD9-81ED-4DB2-BD59-A6C34878D82A}">
                    <a16:rowId xmlns:a16="http://schemas.microsoft.com/office/drawing/2014/main" val="140139932"/>
                  </a:ext>
                </a:extLst>
              </a:tr>
              <a:tr h="418325">
                <a:tc>
                  <a:txBody>
                    <a:bodyPr/>
                    <a:lstStyle/>
                    <a:p>
                      <a:pPr algn="l" fontAlgn="b"/>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Alex Fang</a:t>
                      </a:r>
                    </a:p>
                  </a:txBody>
                  <a:tcPr marL="3810" marR="3810" marT="3810" marB="0" anchor="b"/>
                </a:tc>
                <a:extLst>
                  <a:ext uri="{0D108BD9-81ED-4DB2-BD59-A6C34878D82A}">
                    <a16:rowId xmlns:a16="http://schemas.microsoft.com/office/drawing/2014/main" val="2327025637"/>
                  </a:ext>
                </a:extLst>
              </a:tr>
              <a:tr h="418325">
                <a:tc>
                  <a:txBody>
                    <a:bodyPr/>
                    <a:lstStyle/>
                    <a:p>
                      <a:pPr algn="l" fontAlgn="b"/>
                      <a:r>
                        <a:rPr lang="en-US" sz="2400" b="0" i="0" u="none" strike="noStrike" dirty="0" err="1">
                          <a:solidFill>
                            <a:srgbClr val="000000"/>
                          </a:solidFill>
                          <a:effectLst/>
                          <a:latin typeface="Segoe UI Semilight" panose="020B0402040204020203" pitchFamily="34" charset="0"/>
                          <a:cs typeface="Segoe UI Semilight" panose="020B0402040204020203" pitchFamily="34" charset="0"/>
                        </a:rPr>
                        <a:t>Ruthvik</a:t>
                      </a:r>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 Sai </a:t>
                      </a:r>
                      <a:r>
                        <a:rPr lang="en-US" sz="2400" b="0" i="0" u="none" strike="noStrike" dirty="0" err="1">
                          <a:solidFill>
                            <a:srgbClr val="000000"/>
                          </a:solidFill>
                          <a:effectLst/>
                          <a:latin typeface="Segoe UI Semilight" panose="020B0402040204020203" pitchFamily="34" charset="0"/>
                          <a:cs typeface="Segoe UI Semilight" panose="020B0402040204020203" pitchFamily="34" charset="0"/>
                        </a:rPr>
                        <a:t>Mondreti</a:t>
                      </a:r>
                      <a:endParaRPr lang="en-US" sz="24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810" marR="3810" marT="3810" marB="0" anchor="b"/>
                </a:tc>
                <a:extLst>
                  <a:ext uri="{0D108BD9-81ED-4DB2-BD59-A6C34878D82A}">
                    <a16:rowId xmlns:a16="http://schemas.microsoft.com/office/drawing/2014/main" val="1430655291"/>
                  </a:ext>
                </a:extLst>
              </a:tr>
              <a:tr h="418325">
                <a:tc>
                  <a:txBody>
                    <a:bodyPr/>
                    <a:lstStyle/>
                    <a:p>
                      <a:pPr algn="l" fontAlgn="b"/>
                      <a:r>
                        <a:rPr lang="en-US" sz="2400" b="0" i="0" u="none" strike="noStrike" dirty="0" err="1">
                          <a:solidFill>
                            <a:srgbClr val="000000"/>
                          </a:solidFill>
                          <a:effectLst/>
                          <a:latin typeface="Segoe UI Semilight" panose="020B0402040204020203" pitchFamily="34" charset="0"/>
                          <a:cs typeface="Segoe UI Semilight" panose="020B0402040204020203" pitchFamily="34" charset="0"/>
                        </a:rPr>
                        <a:t>Ansh</a:t>
                      </a:r>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 </a:t>
                      </a:r>
                      <a:r>
                        <a:rPr lang="en-US" sz="2400" b="0" i="0" u="none" strike="noStrike" dirty="0" err="1">
                          <a:solidFill>
                            <a:srgbClr val="000000"/>
                          </a:solidFill>
                          <a:effectLst/>
                          <a:latin typeface="Segoe UI Semilight" panose="020B0402040204020203" pitchFamily="34" charset="0"/>
                          <a:cs typeface="Segoe UI Semilight" panose="020B0402040204020203" pitchFamily="34" charset="0"/>
                        </a:rPr>
                        <a:t>Nagda</a:t>
                      </a:r>
                      <a:endParaRPr lang="en-US" sz="24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810" marR="3810" marT="3810" marB="0" anchor="b"/>
                </a:tc>
                <a:extLst>
                  <a:ext uri="{0D108BD9-81ED-4DB2-BD59-A6C34878D82A}">
                    <a16:rowId xmlns:a16="http://schemas.microsoft.com/office/drawing/2014/main" val="812453823"/>
                  </a:ext>
                </a:extLst>
              </a:tr>
              <a:tr h="418325">
                <a:tc>
                  <a:txBody>
                    <a:bodyPr/>
                    <a:lstStyle/>
                    <a:p>
                      <a:pPr algn="l" fontAlgn="b"/>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William Nguyen</a:t>
                      </a:r>
                    </a:p>
                  </a:txBody>
                  <a:tcPr marL="3810" marR="3810" marT="3810" marB="0" anchor="b"/>
                </a:tc>
                <a:extLst>
                  <a:ext uri="{0D108BD9-81ED-4DB2-BD59-A6C34878D82A}">
                    <a16:rowId xmlns:a16="http://schemas.microsoft.com/office/drawing/2014/main" val="3610162430"/>
                  </a:ext>
                </a:extLst>
              </a:tr>
              <a:tr h="418325">
                <a:tc>
                  <a:txBody>
                    <a:bodyPr/>
                    <a:lstStyle/>
                    <a:p>
                      <a:pPr algn="l" fontAlgn="b"/>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Howard Xiao</a:t>
                      </a:r>
                    </a:p>
                  </a:txBody>
                  <a:tcPr marL="3810" marR="3810" marT="3810" marB="0" anchor="b"/>
                </a:tc>
                <a:extLst>
                  <a:ext uri="{0D108BD9-81ED-4DB2-BD59-A6C34878D82A}">
                    <a16:rowId xmlns:a16="http://schemas.microsoft.com/office/drawing/2014/main" val="2313173898"/>
                  </a:ext>
                </a:extLst>
              </a:tr>
              <a:tr h="418325">
                <a:tc>
                  <a:txBody>
                    <a:bodyPr/>
                    <a:lstStyle/>
                    <a:p>
                      <a:pPr algn="l" fontAlgn="b"/>
                      <a:r>
                        <a:rPr lang="en-US" sz="2400" b="0" i="0" u="none" strike="noStrike" dirty="0">
                          <a:solidFill>
                            <a:srgbClr val="000000"/>
                          </a:solidFill>
                          <a:effectLst/>
                          <a:latin typeface="Segoe UI Semilight" panose="020B0402040204020203" pitchFamily="34" charset="0"/>
                          <a:cs typeface="Segoe UI Semilight" panose="020B0402040204020203" pitchFamily="34" charset="0"/>
                        </a:rPr>
                        <a:t>Joyce Zhou</a:t>
                      </a:r>
                    </a:p>
                  </a:txBody>
                  <a:tcPr marL="3810" marR="3810" marT="3810" marB="0" anchor="b"/>
                </a:tc>
                <a:extLst>
                  <a:ext uri="{0D108BD9-81ED-4DB2-BD59-A6C34878D82A}">
                    <a16:rowId xmlns:a16="http://schemas.microsoft.com/office/drawing/2014/main" val="1414511463"/>
                  </a:ext>
                </a:extLst>
              </a:tr>
            </a:tbl>
          </a:graphicData>
        </a:graphic>
      </p:graphicFrame>
    </p:spTree>
    <p:extLst>
      <p:ext uri="{BB962C8B-B14F-4D97-AF65-F5344CB8AC3E}">
        <p14:creationId xmlns:p14="http://schemas.microsoft.com/office/powerpoint/2010/main" val="4167155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Syllabus</a:t>
            </a:r>
          </a:p>
        </p:txBody>
      </p:sp>
      <p:sp>
        <p:nvSpPr>
          <p:cNvPr id="3" name="Content Placeholder 2"/>
          <p:cNvSpPr>
            <a:spLocks noGrp="1"/>
          </p:cNvSpPr>
          <p:nvPr>
            <p:ph idx="1"/>
          </p:nvPr>
        </p:nvSpPr>
        <p:spPr/>
        <p:txBody>
          <a:bodyPr/>
          <a:lstStyle/>
          <a:p>
            <a:r>
              <a:rPr lang="en-US" dirty="0"/>
              <a:t>It’s all on the webpage: </a:t>
            </a:r>
            <a:r>
              <a:rPr lang="en-US" dirty="0">
                <a:hlinkClick r:id="rId2"/>
              </a:rPr>
              <a:t>https://courses.cs.washington.edu/courses/cse417/21wi/</a:t>
            </a:r>
            <a:r>
              <a:rPr lang="en-US" dirty="0"/>
              <a:t> </a:t>
            </a:r>
          </a:p>
          <a:p>
            <a:pPr marL="0" indent="0">
              <a:buNone/>
            </a:pPr>
            <a:endParaRPr lang="en-US" dirty="0"/>
          </a:p>
          <a:p>
            <a:pPr marL="0" indent="0">
              <a:buNone/>
            </a:pPr>
            <a:r>
              <a:rPr lang="en-US" dirty="0"/>
              <a:t>We’re supporting students who wish to take the course asynchronously.</a:t>
            </a:r>
          </a:p>
          <a:p>
            <a:pPr marL="0" indent="0">
              <a:buNone/>
            </a:pPr>
            <a:r>
              <a:rPr lang="en-US" dirty="0"/>
              <a:t>  If there’s something we’re not doing that we should be, please contact us! </a:t>
            </a:r>
          </a:p>
          <a:p>
            <a:pPr marL="0" indent="0">
              <a:buNone/>
            </a:pPr>
            <a:endParaRPr lang="en-US" dirty="0"/>
          </a:p>
          <a:p>
            <a:pPr marL="0" indent="0">
              <a:buNone/>
            </a:pPr>
            <a:r>
              <a:rPr lang="en-US" dirty="0"/>
              <a:t>Google “getting to know you” form is out – please fill out by Wednesday.</a:t>
            </a:r>
          </a:p>
        </p:txBody>
      </p:sp>
    </p:spTree>
    <p:extLst>
      <p:ext uri="{BB962C8B-B14F-4D97-AF65-F5344CB8AC3E}">
        <p14:creationId xmlns:p14="http://schemas.microsoft.com/office/powerpoint/2010/main" val="184071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F6869-5915-45C6-8C7E-CBD5D103C57F}"/>
              </a:ext>
            </a:extLst>
          </p:cNvPr>
          <p:cNvSpPr>
            <a:spLocks noGrp="1"/>
          </p:cNvSpPr>
          <p:nvPr>
            <p:ph type="title"/>
          </p:nvPr>
        </p:nvSpPr>
        <p:spPr/>
        <p:txBody>
          <a:bodyPr/>
          <a:lstStyle/>
          <a:p>
            <a:r>
              <a:rPr lang="en-US" dirty="0"/>
              <a:t>Textbook</a:t>
            </a:r>
          </a:p>
        </p:txBody>
      </p:sp>
      <p:sp>
        <p:nvSpPr>
          <p:cNvPr id="3" name="Content Placeholder 2">
            <a:extLst>
              <a:ext uri="{FF2B5EF4-FFF2-40B4-BE49-F238E27FC236}">
                <a16:creationId xmlns:a16="http://schemas.microsoft.com/office/drawing/2014/main" id="{1DDDEA54-4711-4FF2-B72D-A28D2C3C26A1}"/>
              </a:ext>
            </a:extLst>
          </p:cNvPr>
          <p:cNvSpPr>
            <a:spLocks noGrp="1"/>
          </p:cNvSpPr>
          <p:nvPr>
            <p:ph idx="1"/>
          </p:nvPr>
        </p:nvSpPr>
        <p:spPr/>
        <p:txBody>
          <a:bodyPr/>
          <a:lstStyle/>
          <a:p>
            <a:r>
              <a:rPr lang="en-US" b="1" dirty="0"/>
              <a:t>Optional: </a:t>
            </a:r>
            <a:r>
              <a:rPr lang="en-US" dirty="0"/>
              <a:t>Algorithm Design by Kleinberg &amp; </a:t>
            </a:r>
            <a:r>
              <a:rPr lang="en-US" dirty="0" err="1"/>
              <a:t>Tardos</a:t>
            </a:r>
            <a:endParaRPr lang="en-US" dirty="0"/>
          </a:p>
          <a:p>
            <a:r>
              <a:rPr lang="en-US" dirty="0"/>
              <a:t>It’s a good introduction, and nice as a reference.</a:t>
            </a:r>
          </a:p>
          <a:p>
            <a:r>
              <a:rPr lang="en-US" dirty="0"/>
              <a:t>There are lots of other books:</a:t>
            </a:r>
          </a:p>
          <a:p>
            <a:pPr lvl="1"/>
            <a:r>
              <a:rPr lang="en-US" dirty="0"/>
              <a:t>Introduction to algorithms by </a:t>
            </a:r>
            <a:r>
              <a:rPr lang="en-US" dirty="0" err="1"/>
              <a:t>Cormen</a:t>
            </a:r>
            <a:r>
              <a:rPr lang="en-US" dirty="0"/>
              <a:t>, </a:t>
            </a:r>
            <a:r>
              <a:rPr lang="en-US" dirty="0" err="1"/>
              <a:t>Leiserson</a:t>
            </a:r>
            <a:r>
              <a:rPr lang="en-US" dirty="0"/>
              <a:t>, </a:t>
            </a:r>
            <a:r>
              <a:rPr lang="en-US" dirty="0" err="1"/>
              <a:t>Rivest</a:t>
            </a:r>
            <a:r>
              <a:rPr lang="en-US" dirty="0"/>
              <a:t>, Stein</a:t>
            </a:r>
          </a:p>
          <a:p>
            <a:pPr lvl="1"/>
            <a:r>
              <a:rPr lang="en-US" dirty="0"/>
              <a:t>One free reference: Algorithms by Jeff Erickson </a:t>
            </a:r>
            <a:r>
              <a:rPr lang="en-US" dirty="0" err="1">
                <a:hlinkClick r:id="rId2"/>
              </a:rPr>
              <a:t>Algorithms.wtf</a:t>
            </a:r>
            <a:r>
              <a:rPr lang="en-US" dirty="0"/>
              <a:t> </a:t>
            </a:r>
          </a:p>
          <a:p>
            <a:pPr lvl="1"/>
            <a:r>
              <a:rPr lang="en-US" dirty="0"/>
              <a:t>All are theoretical (expect more math background than 373).</a:t>
            </a:r>
          </a:p>
          <a:p>
            <a:pPr lvl="1"/>
            <a:endParaRPr lang="en-US" dirty="0"/>
          </a:p>
          <a:p>
            <a:pPr lvl="1"/>
            <a:r>
              <a:rPr lang="en-US" sz="2800" dirty="0"/>
              <a:t>Additional resource:</a:t>
            </a:r>
            <a:br>
              <a:rPr lang="en-US" sz="2800" dirty="0"/>
            </a:br>
            <a:r>
              <a:rPr lang="en-US" sz="2800" dirty="0"/>
              <a:t>Lecture videos by Tim </a:t>
            </a:r>
            <a:r>
              <a:rPr lang="en-US" sz="2800" dirty="0" err="1"/>
              <a:t>Roughgarden</a:t>
            </a:r>
            <a:r>
              <a:rPr lang="en-US" sz="2800" dirty="0"/>
              <a:t> </a:t>
            </a:r>
            <a:r>
              <a:rPr lang="en-US" sz="2800" dirty="0">
                <a:hlinkClick r:id="rId3"/>
              </a:rPr>
              <a:t>(Algorithms Illuminated)</a:t>
            </a:r>
            <a:endParaRPr lang="en-US" sz="2800" dirty="0"/>
          </a:p>
          <a:p>
            <a:pPr lvl="1"/>
            <a:r>
              <a:rPr lang="en-US" sz="2800" dirty="0"/>
              <a:t>Not a perfect match of topics, but math background matches.</a:t>
            </a:r>
          </a:p>
        </p:txBody>
      </p:sp>
    </p:spTree>
    <p:extLst>
      <p:ext uri="{BB962C8B-B14F-4D97-AF65-F5344CB8AC3E}">
        <p14:creationId xmlns:p14="http://schemas.microsoft.com/office/powerpoint/2010/main" val="1571775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80B4-9582-4793-ACC1-A2E9D2360269}"/>
              </a:ext>
            </a:extLst>
          </p:cNvPr>
          <p:cNvSpPr>
            <a:spLocks noGrp="1"/>
          </p:cNvSpPr>
          <p:nvPr>
            <p:ph type="title"/>
          </p:nvPr>
        </p:nvSpPr>
        <p:spPr/>
        <p:txBody>
          <a:bodyPr/>
          <a:lstStyle/>
          <a:p>
            <a:r>
              <a:rPr lang="en-US" dirty="0"/>
              <a:t>Logistics – Work</a:t>
            </a:r>
          </a:p>
        </p:txBody>
      </p:sp>
      <p:sp>
        <p:nvSpPr>
          <p:cNvPr id="3" name="Content Placeholder 2">
            <a:extLst>
              <a:ext uri="{FF2B5EF4-FFF2-40B4-BE49-F238E27FC236}">
                <a16:creationId xmlns:a16="http://schemas.microsoft.com/office/drawing/2014/main" id="{4384680C-3D01-4355-BBA9-40754E91E552}"/>
              </a:ext>
            </a:extLst>
          </p:cNvPr>
          <p:cNvSpPr>
            <a:spLocks noGrp="1"/>
          </p:cNvSpPr>
          <p:nvPr>
            <p:ph idx="1"/>
          </p:nvPr>
        </p:nvSpPr>
        <p:spPr/>
        <p:txBody>
          <a:bodyPr/>
          <a:lstStyle/>
          <a:p>
            <a:r>
              <a:rPr lang="en-US" b="1" dirty="0"/>
              <a:t>Homework </a:t>
            </a:r>
            <a:r>
              <a:rPr lang="en-US" dirty="0"/>
              <a:t>(70%): approximately 8. Most one-week (some two-weeks).</a:t>
            </a:r>
          </a:p>
          <a:p>
            <a:pPr lvl="1"/>
            <a:r>
              <a:rPr lang="en-US" dirty="0"/>
              <a:t>Mostly theory (“how would you solve this problem/why does it work/what’s the big-O for an algorithm”) </a:t>
            </a:r>
          </a:p>
          <a:p>
            <a:pPr lvl="1"/>
            <a:r>
              <a:rPr lang="en-US" dirty="0"/>
              <a:t>But also with some applied problems (actually write the code and debug it)</a:t>
            </a:r>
          </a:p>
          <a:p>
            <a:r>
              <a:rPr lang="en-US" dirty="0"/>
              <a:t>Three </a:t>
            </a:r>
            <a:r>
              <a:rPr lang="en-US" b="1" dirty="0"/>
              <a:t>“mini-projects”</a:t>
            </a:r>
            <a:r>
              <a:rPr lang="en-US" dirty="0"/>
              <a:t> (10%) on real-world effects of algorithms.</a:t>
            </a:r>
          </a:p>
          <a:p>
            <a:pPr lvl="1"/>
            <a:r>
              <a:rPr lang="en-US" dirty="0"/>
              <a:t>Read a blog post or paper that focuses on theory and think about how it might affect people in the real world.</a:t>
            </a:r>
          </a:p>
          <a:p>
            <a:pPr lvl="1"/>
            <a:r>
              <a:rPr lang="en-US" sz="2800" b="1" dirty="0"/>
              <a:t>Lecture activities </a:t>
            </a:r>
            <a:r>
              <a:rPr lang="en-US" sz="2800" dirty="0"/>
              <a:t>(7.5%)</a:t>
            </a:r>
          </a:p>
          <a:p>
            <a:pPr lvl="1"/>
            <a:r>
              <a:rPr lang="en-US" sz="2800" b="1" dirty="0"/>
              <a:t>Final </a:t>
            </a:r>
            <a:r>
              <a:rPr lang="en-US" sz="2800" dirty="0"/>
              <a:t>(given during finals week). (12.5%)</a:t>
            </a:r>
          </a:p>
          <a:p>
            <a:pPr lvl="1"/>
            <a:r>
              <a:rPr lang="en-US" sz="2800" dirty="0"/>
              <a:t>  Exact rules TBA, but we won’t be proctoring you for it, and you’ll have at least 24 hours. </a:t>
            </a:r>
          </a:p>
        </p:txBody>
      </p:sp>
    </p:spTree>
    <p:extLst>
      <p:ext uri="{BB962C8B-B14F-4D97-AF65-F5344CB8AC3E}">
        <p14:creationId xmlns:p14="http://schemas.microsoft.com/office/powerpoint/2010/main" val="819283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7ABF6-2E20-44E6-AA8D-93BB259D5EE2}"/>
              </a:ext>
            </a:extLst>
          </p:cNvPr>
          <p:cNvSpPr>
            <a:spLocks noGrp="1"/>
          </p:cNvSpPr>
          <p:nvPr>
            <p:ph type="title"/>
          </p:nvPr>
        </p:nvSpPr>
        <p:spPr/>
        <p:txBody>
          <a:bodyPr/>
          <a:lstStyle/>
          <a:p>
            <a:r>
              <a:rPr lang="en-US" dirty="0"/>
              <a:t>Logistics – Lecture Activities</a:t>
            </a:r>
          </a:p>
        </p:txBody>
      </p:sp>
      <p:sp>
        <p:nvSpPr>
          <p:cNvPr id="3" name="Content Placeholder 2">
            <a:extLst>
              <a:ext uri="{FF2B5EF4-FFF2-40B4-BE49-F238E27FC236}">
                <a16:creationId xmlns:a16="http://schemas.microsoft.com/office/drawing/2014/main" id="{EAD830F1-3334-4AF8-B846-16CDFBA6BAFF}"/>
              </a:ext>
            </a:extLst>
          </p:cNvPr>
          <p:cNvSpPr>
            <a:spLocks noGrp="1"/>
          </p:cNvSpPr>
          <p:nvPr>
            <p:ph idx="1"/>
          </p:nvPr>
        </p:nvSpPr>
        <p:spPr>
          <a:xfrm>
            <a:off x="575240" y="1463856"/>
            <a:ext cx="11187258" cy="5212366"/>
          </a:xfrm>
        </p:spPr>
        <p:txBody>
          <a:bodyPr>
            <a:normAutofit/>
          </a:bodyPr>
          <a:lstStyle/>
          <a:p>
            <a:r>
              <a:rPr lang="en-US" dirty="0"/>
              <a:t>I’m going to be experimenting with </a:t>
            </a:r>
            <a:r>
              <a:rPr lang="en-US" b="1" dirty="0"/>
              <a:t>active learning </a:t>
            </a:r>
            <a:r>
              <a:rPr lang="en-US" dirty="0"/>
              <a:t>in this course.</a:t>
            </a:r>
          </a:p>
          <a:p>
            <a:pPr lvl="1"/>
            <a:r>
              <a:rPr lang="en-US" dirty="0"/>
              <a:t>Why? Because it works.</a:t>
            </a:r>
            <a:br>
              <a:rPr lang="en-US" dirty="0">
                <a:hlinkClick r:id="rId2"/>
              </a:rPr>
            </a:br>
            <a:r>
              <a:rPr lang="en-US" dirty="0">
                <a:hlinkClick r:id="rId2"/>
              </a:rPr>
              <a:t>https://www.pnas.org/content/111/23/8410</a:t>
            </a:r>
            <a:r>
              <a:rPr lang="en-US" dirty="0"/>
              <a:t> a meta-analysis of 225 studies.</a:t>
            </a:r>
          </a:p>
          <a:p>
            <a:pPr lvl="1"/>
            <a:r>
              <a:rPr lang="en-US" dirty="0"/>
              <a:t>Just listening to me isn’t as good for you as listening to me then trying problems on your own and with each other.</a:t>
            </a:r>
          </a:p>
          <a:p>
            <a:r>
              <a:rPr lang="en-US" dirty="0"/>
              <a:t>To reward you for participating in those activities (beyond the increased learning) we’re going to award points for </a:t>
            </a:r>
            <a:r>
              <a:rPr lang="en-US" b="1" dirty="0"/>
              <a:t>participating</a:t>
            </a:r>
            <a:r>
              <a:rPr lang="en-US" dirty="0"/>
              <a:t> in </a:t>
            </a:r>
            <a:r>
              <a:rPr lang="en-US" dirty="0" err="1"/>
              <a:t>polleverywhere</a:t>
            </a:r>
            <a:r>
              <a:rPr lang="en-US" dirty="0"/>
              <a:t> questions. (don’t have to get them right)</a:t>
            </a:r>
          </a:p>
          <a:p>
            <a:r>
              <a:rPr lang="en-US" dirty="0"/>
              <a:t>The answers live help me adjust explanations.</a:t>
            </a:r>
          </a:p>
          <a:p>
            <a:r>
              <a:rPr lang="en-US" dirty="0"/>
              <a:t>If you miss a lecture or are participating asynchronously, there’s a replacement on canvas.</a:t>
            </a:r>
          </a:p>
          <a:p>
            <a:pPr lvl="1"/>
            <a:r>
              <a:rPr lang="en-US" dirty="0"/>
              <a:t>All the replacements for a given week are due Sunday.</a:t>
            </a:r>
          </a:p>
        </p:txBody>
      </p:sp>
    </p:spTree>
    <p:extLst>
      <p:ext uri="{BB962C8B-B14F-4D97-AF65-F5344CB8AC3E}">
        <p14:creationId xmlns:p14="http://schemas.microsoft.com/office/powerpoint/2010/main" val="2469549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with UW colors">
      <a:dk1>
        <a:sysClr val="windowText" lastClr="000000"/>
      </a:dk1>
      <a:lt1>
        <a:sysClr val="window" lastClr="FFFFFF"/>
      </a:lt1>
      <a:dk2>
        <a:srgbClr val="335B74"/>
      </a:dk2>
      <a:lt2>
        <a:srgbClr val="DFE3E5"/>
      </a:lt2>
      <a:accent1>
        <a:srgbClr val="1CADE4"/>
      </a:accent1>
      <a:accent2>
        <a:srgbClr val="A48DD3"/>
      </a:accent2>
      <a:accent3>
        <a:srgbClr val="4C3282"/>
      </a:accent3>
      <a:accent4>
        <a:srgbClr val="B6A479"/>
      </a:accent4>
      <a:accent5>
        <a:srgbClr val="3E8853"/>
      </a:accent5>
      <a:accent6>
        <a:srgbClr val="62A39F"/>
      </a:accent6>
      <a:hlink>
        <a:srgbClr val="33006F"/>
      </a:hlink>
      <a:folHlink>
        <a:srgbClr val="9A7B4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311_template" id="{CF2E33B2-997D-4F55-9C04-23BC94CAE906}" vid="{863C565C-B775-42FC-8F75-344706EF3A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417_template</Template>
  <TotalTime>8146</TotalTime>
  <Words>2256</Words>
  <Application>Microsoft Office PowerPoint</Application>
  <PresentationFormat>Widescreen</PresentationFormat>
  <Paragraphs>282</Paragraphs>
  <Slides>30</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Calibri</vt:lpstr>
      <vt:lpstr>Cambria Math</vt:lpstr>
      <vt:lpstr>Comic Sans MS</vt:lpstr>
      <vt:lpstr>Segoe UI</vt:lpstr>
      <vt:lpstr>Segoe UI Light</vt:lpstr>
      <vt:lpstr>Segoe UI Semibold</vt:lpstr>
      <vt:lpstr>Segoe UI Semilight</vt:lpstr>
      <vt:lpstr>Tw Cen MT</vt:lpstr>
      <vt:lpstr>Wingdings 3</vt:lpstr>
      <vt:lpstr>Integral</vt:lpstr>
      <vt:lpstr>Here Early?</vt:lpstr>
      <vt:lpstr>Welcome</vt:lpstr>
      <vt:lpstr>Today</vt:lpstr>
      <vt:lpstr>Zoom Logistics</vt:lpstr>
      <vt:lpstr>Staff</vt:lpstr>
      <vt:lpstr>Syllabus</vt:lpstr>
      <vt:lpstr>Textbook</vt:lpstr>
      <vt:lpstr>Logistics – Work</vt:lpstr>
      <vt:lpstr>Logistics – Lecture Activities</vt:lpstr>
      <vt:lpstr>Logistics – where to go?</vt:lpstr>
      <vt:lpstr>Late Policy</vt:lpstr>
      <vt:lpstr>Hey, We’re in a pandemic</vt:lpstr>
      <vt:lpstr>What is this course?</vt:lpstr>
      <vt:lpstr>What is this course not</vt:lpstr>
      <vt:lpstr>Course Topics (Tentative)</vt:lpstr>
      <vt:lpstr>What’s Coming Up</vt:lpstr>
      <vt:lpstr>Stable Matchings</vt:lpstr>
      <vt:lpstr>Stable Matchings</vt:lpstr>
      <vt:lpstr>Motivation</vt:lpstr>
      <vt:lpstr>Stable Matching Problem</vt:lpstr>
      <vt:lpstr>Stable Matching Problem</vt:lpstr>
      <vt:lpstr>Stable Matching, More Formally</vt:lpstr>
      <vt:lpstr>Lecture Activity</vt:lpstr>
      <vt:lpstr>Try it!</vt:lpstr>
      <vt:lpstr>Questions</vt:lpstr>
      <vt:lpstr>Idea for an Algorithm</vt:lpstr>
      <vt:lpstr>Gale-Shapley Algorithm</vt:lpstr>
      <vt:lpstr>Algorithm Example</vt:lpstr>
      <vt:lpstr>Does this algorithm work?</vt:lpstr>
      <vt:lpstr>TODO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Weber</dc:creator>
  <cp:lastModifiedBy>Robert Weber</cp:lastModifiedBy>
  <cp:revision>58</cp:revision>
  <dcterms:created xsi:type="dcterms:W3CDTF">2020-12-15T19:01:25Z</dcterms:created>
  <dcterms:modified xsi:type="dcterms:W3CDTF">2021-01-04T00:27:07Z</dcterms:modified>
</cp:coreProperties>
</file>