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62" r:id="rId2"/>
    <p:sldId id="323" r:id="rId3"/>
    <p:sldId id="324" r:id="rId4"/>
    <p:sldId id="325" r:id="rId5"/>
    <p:sldId id="329" r:id="rId6"/>
    <p:sldId id="330" r:id="rId7"/>
    <p:sldId id="331" r:id="rId8"/>
    <p:sldId id="356" r:id="rId9"/>
    <p:sldId id="357" r:id="rId10"/>
    <p:sldId id="358" r:id="rId11"/>
    <p:sldId id="342" r:id="rId12"/>
    <p:sldId id="359" r:id="rId13"/>
    <p:sldId id="334" r:id="rId14"/>
    <p:sldId id="335" r:id="rId15"/>
    <p:sldId id="336" r:id="rId16"/>
    <p:sldId id="337" r:id="rId17"/>
    <p:sldId id="340" r:id="rId18"/>
    <p:sldId id="339" r:id="rId19"/>
    <p:sldId id="343" r:id="rId20"/>
    <p:sldId id="344" r:id="rId21"/>
    <p:sldId id="345" r:id="rId22"/>
    <p:sldId id="346" r:id="rId23"/>
    <p:sldId id="355" r:id="rId24"/>
    <p:sldId id="347" r:id="rId25"/>
    <p:sldId id="348" r:id="rId26"/>
    <p:sldId id="349" r:id="rId27"/>
    <p:sldId id="351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76" autoAdjust="0"/>
    <p:restoredTop sz="94660"/>
  </p:normalViewPr>
  <p:slideViewPr>
    <p:cSldViewPr>
      <p:cViewPr varScale="1">
        <p:scale>
          <a:sx n="89" d="100"/>
          <a:sy n="89" d="100"/>
        </p:scale>
        <p:origin x="1374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52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444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43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37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00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43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1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104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23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450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7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67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507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212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1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78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72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39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03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9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42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8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26: </a:t>
            </a:r>
            <a:r>
              <a:rPr lang="en-US" sz="3200" i="0" dirty="0"/>
              <a:t>Introduction to Multithreading &amp; Fork-Join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  <a:endParaRPr lang="en-US" sz="2400" dirty="0" smtClean="0"/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Learn a couple 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for style of parallel programming we’ll advocate, do </a:t>
            </a:r>
            <a:r>
              <a:rPr lang="en-US" i="1" dirty="0" smtClean="0"/>
              <a:t>not</a:t>
            </a:r>
            <a:r>
              <a:rPr lang="en-US" dirty="0" smtClean="0"/>
              <a:t> use these threads; use Java 7’s </a:t>
            </a:r>
            <a:r>
              <a:rPr lang="en-US" dirty="0" err="1" smtClean="0"/>
              <a:t>ForkJoin</a:t>
            </a:r>
            <a:r>
              <a:rPr lang="en-US" dirty="0" smtClean="0"/>
              <a:t> Framework instead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“main”</a:t>
            </a:r>
          </a:p>
          <a:p>
            <a:pPr lvl="2"/>
            <a:endParaRPr lang="en-US" sz="1400" dirty="0" smtClean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2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305800" cy="5334000"/>
          </a:xfrm>
        </p:spPr>
        <p:txBody>
          <a:bodyPr/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This is an inferior first approach, but it’s usually good to start with something naïve works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</a:p>
          <a:p>
            <a:r>
              <a:rPr lang="en-US" sz="2000" b="0" dirty="0" smtClean="0">
                <a:latin typeface="+mn-lt"/>
              </a:rPr>
              <a:t>we use fields to communicate across threads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7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continued </a:t>
            </a:r>
            <a:r>
              <a:rPr lang="en-US" dirty="0" smtClean="0">
                <a:solidFill>
                  <a:srgbClr val="FF0000"/>
                </a:solidFill>
              </a:rPr>
              <a:t>(wrong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/>
              <a:t>Second attempt </a:t>
            </a:r>
            <a:r>
              <a:rPr lang="en-US" dirty="0" smtClean="0">
                <a:solidFill>
                  <a:srgbClr val="FF0000"/>
                </a:solidFill>
              </a:rPr>
              <a:t>(still wrong)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Third attempt (correct in spirit)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Join (not the most descriptive 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+mj-lt"/>
                <a:cs typeface="Courier New" pitchFamily="49" charset="0"/>
              </a:rPr>
              <a:t>(answer would depend on what finishes first)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solidFill>
                <a:schemeClr val="bg2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 not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We will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 </a:t>
            </a:r>
            <a:r>
              <a:rPr lang="en-US" dirty="0" smtClean="0"/>
              <a:t>to do so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00100" lvl="2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2766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Changing a major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  <a:br>
              <a:rPr lang="en-US" dirty="0" smtClean="0"/>
            </a:br>
            <a:r>
              <a:rPr lang="en-US" dirty="0" smtClean="0"/>
              <a:t>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[And using a different Java library]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Naïve algorithm is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in size of 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Previously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better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/>
      <p:bldP spid="76" grpId="0"/>
      <p:bldP spid="79" grpId="0"/>
      <p:bldP spid="82" grpId="0"/>
      <p:bldP spid="85" grpId="0"/>
      <p:bldP spid="88" grpId="0"/>
      <p:bldP spid="91" grpId="0"/>
      <p:bldP spid="94" grpId="0"/>
      <p:bldP spid="97" grpId="0"/>
      <p:bldP spid="100" grpId="0"/>
      <p:bldP spid="103" grpId="0"/>
      <p:bldP spid="106" grpId="0"/>
      <p:bldP spid="109" grpId="0"/>
      <p:bldP spid="112" grpId="0"/>
      <p:bldP spid="1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153400" cy="1600200"/>
          </a:xfrm>
        </p:spPr>
        <p:txBody>
          <a:bodyPr/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35814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384810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384810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3848106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384810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384810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384811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28619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305303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324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3053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3242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2291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248094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4617340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4602867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45982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45837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47052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4522031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4507558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4629093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029203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029203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162493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5486403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5486403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14454" y="56196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Do not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Being realistic,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is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In the Java 7 standard libraries</a:t>
            </a:r>
          </a:p>
          <a:p>
            <a:pPr lvl="1"/>
            <a:r>
              <a:rPr lang="en-US" dirty="0" smtClean="0"/>
              <a:t>Library’s implementation is a fascinating but advanced topic</a:t>
            </a:r>
          </a:p>
          <a:p>
            <a:pPr lvl="2"/>
            <a:r>
              <a:rPr lang="en-US" dirty="0" smtClean="0"/>
              <a:t>Next lecture will discuss its guarantees, not how it does it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Names of methods and how to use them slightly different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 simplified 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What to do with multiple processors?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computer you buy will likely have 4 processors </a:t>
            </a:r>
            <a:br>
              <a:rPr lang="en-US" dirty="0" smtClean="0"/>
            </a:br>
            <a:r>
              <a:rPr lang="en-US" dirty="0" smtClean="0"/>
              <a:t>(your current one might already)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Note: Terms not yet standard but the perspective is essential</a:t>
            </a:r>
          </a:p>
          <a:p>
            <a:pPr lvl="1"/>
            <a:r>
              <a:rPr lang="en-US" dirty="0" smtClean="0"/>
              <a:t>Many programmers confuse these concepts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4648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</a:t>
            </a:r>
            <a:r>
              <a:rPr lang="en-US" b="0" i="1" dirty="0" smtClean="0"/>
              <a:t>threads</a:t>
            </a:r>
            <a:r>
              <a:rPr lang="en-US" b="0" dirty="0" smtClean="0"/>
              <a:t>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managed</a:t>
            </a:r>
          </a:p>
          <a:p>
            <a:pPr marL="0" indent="0">
              <a:buNone/>
            </a:pPr>
            <a:r>
              <a:rPr lang="en-US" b="0" dirty="0" smtClean="0"/>
              <a:t>We will just do a little parallelism, avoiding concurrency issues</a:t>
            </a:r>
          </a:p>
          <a:p>
            <a:pPr lvl="1"/>
            <a:endParaRPr lang="en-US" sz="900" b="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216045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828800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095500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62200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362200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38026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72000" y="21336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0066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216320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178220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044868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606721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037059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0066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3" grpId="0"/>
      <p:bldP spid="14" grpId="0"/>
      <p:bldP spid="15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 lvl="1"/>
            <a:r>
              <a:rPr lang="en-US" i="1" dirty="0" smtClean="0"/>
              <a:t>Not</a:t>
            </a:r>
            <a:r>
              <a:rPr lang="en-US" dirty="0" smtClean="0"/>
              <a:t> the only approach, may not be best, but time for only one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chemeClr val="accent2"/>
                </a:solidFill>
              </a:rPr>
              <a:t>program counter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Objects in the heap</a:t>
            </a:r>
            <a:r>
              <a:rPr lang="en-US" dirty="0"/>
              <a:t> created by memory allocation 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Static </a:t>
            </a:r>
            <a:r>
              <a:rPr lang="en-US" i="1" dirty="0" smtClean="0">
                <a:solidFill>
                  <a:schemeClr val="accent2"/>
                </a:solidFill>
              </a:rPr>
              <a:t>fields </a:t>
            </a:r>
            <a:r>
              <a:rPr lang="en-US" dirty="0" smtClean="0">
                <a:solidFill>
                  <a:schemeClr val="accent2"/>
                </a:solidFill>
              </a:rPr>
              <a:t>- </a:t>
            </a:r>
            <a:r>
              <a:rPr lang="en-US" dirty="0" smtClean="0"/>
              <a:t>belong to the class and not an instance (or object) of the class. Only one for all instances of a class. </a:t>
            </a:r>
            <a:endParaRPr lang="en-US" dirty="0"/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/>
              <a:t>A set of </a:t>
            </a:r>
            <a:r>
              <a:rPr lang="en-US" i="1" dirty="0">
                <a:solidFill>
                  <a:schemeClr val="accent2"/>
                </a:solidFill>
              </a:rPr>
              <a:t>threads</a:t>
            </a:r>
            <a:r>
              <a:rPr lang="en-US" dirty="0"/>
              <a:t>, each with its own program counter &amp; call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2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0" grpId="0"/>
      <p:bldP spid="43" grpId="0" animBg="1"/>
      <p:bldP spid="44" grpId="0" animBg="1"/>
      <p:bldP spid="45" grpId="0"/>
      <p:bldP spid="46" grpId="0" animBg="1"/>
      <p:bldP spid="47" grpId="0" animBg="1"/>
      <p:bldP spid="48" grpId="0" animBg="1"/>
      <p:bldP spid="49" grpId="0"/>
      <p:bldP spid="52" grpId="0" animBg="1"/>
      <p:bldP spid="53" grpId="0" animBg="1"/>
      <p:bldP spid="54" grpId="0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/>
      <p:bldP spid="62" grpId="0" animBg="1"/>
      <p:bldP spid="63" grpId="0" animBg="1"/>
      <p:bldP spid="64" grpId="0" animBg="1"/>
      <p:bldP spid="65" grpId="0"/>
      <p:bldP spid="70" grpId="0" animBg="1"/>
      <p:bldP spid="71" grpId="0" animBg="1"/>
      <p:bldP spid="73" grpId="0" animBg="1"/>
      <p:bldP spid="74" grpId="0" animBg="1"/>
      <p:bldP spid="80" grpId="0"/>
      <p:bldP spid="81" grpId="0"/>
      <p:bldP spid="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</a:t>
            </a:r>
            <a:r>
              <a:rPr lang="en-US" dirty="0" smtClean="0">
                <a:solidFill>
                  <a:srgbClr val="FF0000"/>
                </a:solidFill>
              </a:rPr>
              <a:t>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A way for one thread to wait for another to finish</a:t>
            </a:r>
          </a:p>
          <a:p>
            <a:pPr lvl="1"/>
            <a:r>
              <a:rPr lang="en-US" dirty="0" smtClean="0"/>
              <a:t>[Other features needed in practice for concurrency]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0386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91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29328</TotalTime>
  <Words>2641</Words>
  <Application>Microsoft Office PowerPoint</Application>
  <PresentationFormat>On-screen Show (4:3)</PresentationFormat>
  <Paragraphs>501</Paragraphs>
  <Slides>27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Times New Roman</vt:lpstr>
      <vt:lpstr>Wingdings</vt:lpstr>
      <vt:lpstr>dan_design_template</vt:lpstr>
      <vt:lpstr>CSE373: Data Structures &amp; Algorithms Lecture 26: Introduction to Multithreading &amp;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An analogy</vt:lpstr>
      <vt:lpstr>Shared memory</vt:lpstr>
      <vt:lpstr>Shared memory</vt:lpstr>
      <vt:lpstr>Our Needs</vt:lpstr>
      <vt:lpstr>Java basics</vt:lpstr>
      <vt:lpstr>Parallelism idea</vt:lpstr>
      <vt:lpstr>First attempt, part 1</vt:lpstr>
      <vt:lpstr>First attempt, continued (wrong)</vt:lpstr>
      <vt:lpstr>Second attempt (still wrong)</vt:lpstr>
      <vt:lpstr>Third attempt (correct in spirit)</vt:lpstr>
      <vt:lpstr>Join (not the most descriptive word)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Divide-and-conquer really works</vt:lpstr>
      <vt:lpstr>Being realistic</vt:lpstr>
      <vt:lpstr>Being realistic, part 2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1418</cp:revision>
  <dcterms:created xsi:type="dcterms:W3CDTF">2009-03-13T20:43:19Z</dcterms:created>
  <dcterms:modified xsi:type="dcterms:W3CDTF">2015-05-29T19:30:12Z</dcterms:modified>
</cp:coreProperties>
</file>