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7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8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notesSlides/notesSlide15.xml" ContentType="application/vnd.openxmlformats-officedocument.presentationml.notesSlide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notesSlides/notesSlide20.xml" ContentType="application/vnd.openxmlformats-officedocument.presentationml.notesSlide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notesSlides/notesSlide26.xml" ContentType="application/vnd.openxmlformats-officedocument.presentationml.notesSlide+xml"/>
  <Override PartName="/ppt/tags/tag446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256" r:id="rId2"/>
    <p:sldId id="312" r:id="rId3"/>
    <p:sldId id="262" r:id="rId4"/>
    <p:sldId id="259" r:id="rId5"/>
    <p:sldId id="274" r:id="rId6"/>
    <p:sldId id="275" r:id="rId7"/>
    <p:sldId id="334" r:id="rId8"/>
    <p:sldId id="329" r:id="rId9"/>
    <p:sldId id="330" r:id="rId10"/>
    <p:sldId id="331" r:id="rId11"/>
    <p:sldId id="332" r:id="rId12"/>
    <p:sldId id="333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13" r:id="rId24"/>
    <p:sldId id="306" r:id="rId25"/>
    <p:sldId id="307" r:id="rId26"/>
    <p:sldId id="308" r:id="rId27"/>
    <p:sldId id="314" r:id="rId28"/>
    <p:sldId id="315" r:id="rId29"/>
    <p:sldId id="316" r:id="rId30"/>
    <p:sldId id="327" r:id="rId31"/>
    <p:sldId id="317" r:id="rId32"/>
    <p:sldId id="318" r:id="rId33"/>
    <p:sldId id="319" r:id="rId34"/>
    <p:sldId id="320" r:id="rId35"/>
    <p:sldId id="321" r:id="rId36"/>
    <p:sldId id="322" r:id="rId37"/>
    <p:sldId id="328" r:id="rId38"/>
    <p:sldId id="323" r:id="rId39"/>
    <p:sldId id="324" r:id="rId40"/>
    <p:sldId id="325" r:id="rId41"/>
    <p:sldId id="326" r:id="rId4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42" autoAdjust="0"/>
    <p:restoredTop sz="99416" autoAdjust="0"/>
  </p:normalViewPr>
  <p:slideViewPr>
    <p:cSldViewPr>
      <p:cViewPr varScale="1">
        <p:scale>
          <a:sx n="87" d="100"/>
          <a:sy n="87" d="100"/>
        </p:scale>
        <p:origin x="149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00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12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195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0062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30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497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727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652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063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722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675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262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85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563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886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489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103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74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171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241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267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705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673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85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0142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0274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0993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5228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7194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have to spend a lot</a:t>
            </a:r>
            <a:r>
              <a:rPr lang="en-US" baseline="0" dirty="0" smtClean="0"/>
              <a:t> of time </a:t>
            </a:r>
            <a:r>
              <a:rPr lang="en-US" baseline="0" dirty="0" err="1" smtClean="0"/>
              <a:t>gettign</a:t>
            </a:r>
            <a:r>
              <a:rPr lang="en-US" baseline="0" dirty="0" smtClean="0"/>
              <a:t> into details.  Point out </a:t>
            </a:r>
            <a:r>
              <a:rPr lang="en-US" baseline="0" dirty="0" err="1" smtClean="0"/>
              <a:t>mergesort</a:t>
            </a:r>
            <a:r>
              <a:rPr lang="en-US" baseline="0" dirty="0" smtClean="0"/>
              <a:t> has </a:t>
            </a:r>
            <a:r>
              <a:rPr lang="en-US" baseline="0" dirty="0" err="1" smtClean="0"/>
              <a:t>seq</a:t>
            </a:r>
            <a:r>
              <a:rPr lang="en-US" baseline="0" dirty="0" smtClean="0"/>
              <a:t> reading of a data which is good for spatial locality.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6343C-5E7C-45F3-BCB8-156BB24870A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4871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98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20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87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963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12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86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91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6" Type="http://schemas.openxmlformats.org/officeDocument/2006/relationships/tags" Target="../tags/tag92.xml"/><Relationship Id="rId117" Type="http://schemas.openxmlformats.org/officeDocument/2006/relationships/tags" Target="../tags/tag183.xml"/><Relationship Id="rId21" Type="http://schemas.openxmlformats.org/officeDocument/2006/relationships/tags" Target="../tags/tag87.xml"/><Relationship Id="rId42" Type="http://schemas.openxmlformats.org/officeDocument/2006/relationships/tags" Target="../tags/tag108.xml"/><Relationship Id="rId47" Type="http://schemas.openxmlformats.org/officeDocument/2006/relationships/tags" Target="../tags/tag113.xml"/><Relationship Id="rId63" Type="http://schemas.openxmlformats.org/officeDocument/2006/relationships/tags" Target="../tags/tag129.xml"/><Relationship Id="rId68" Type="http://schemas.openxmlformats.org/officeDocument/2006/relationships/tags" Target="../tags/tag134.xml"/><Relationship Id="rId84" Type="http://schemas.openxmlformats.org/officeDocument/2006/relationships/tags" Target="../tags/tag150.xml"/><Relationship Id="rId89" Type="http://schemas.openxmlformats.org/officeDocument/2006/relationships/tags" Target="../tags/tag155.xml"/><Relationship Id="rId112" Type="http://schemas.openxmlformats.org/officeDocument/2006/relationships/tags" Target="../tags/tag178.xml"/><Relationship Id="rId16" Type="http://schemas.openxmlformats.org/officeDocument/2006/relationships/tags" Target="../tags/tag82.xml"/><Relationship Id="rId107" Type="http://schemas.openxmlformats.org/officeDocument/2006/relationships/tags" Target="../tags/tag173.xml"/><Relationship Id="rId11" Type="http://schemas.openxmlformats.org/officeDocument/2006/relationships/tags" Target="../tags/tag77.xml"/><Relationship Id="rId32" Type="http://schemas.openxmlformats.org/officeDocument/2006/relationships/tags" Target="../tags/tag98.xml"/><Relationship Id="rId37" Type="http://schemas.openxmlformats.org/officeDocument/2006/relationships/tags" Target="../tags/tag103.xml"/><Relationship Id="rId53" Type="http://schemas.openxmlformats.org/officeDocument/2006/relationships/tags" Target="../tags/tag119.xml"/><Relationship Id="rId58" Type="http://schemas.openxmlformats.org/officeDocument/2006/relationships/tags" Target="../tags/tag124.xml"/><Relationship Id="rId74" Type="http://schemas.openxmlformats.org/officeDocument/2006/relationships/tags" Target="../tags/tag140.xml"/><Relationship Id="rId79" Type="http://schemas.openxmlformats.org/officeDocument/2006/relationships/tags" Target="../tags/tag145.xml"/><Relationship Id="rId102" Type="http://schemas.openxmlformats.org/officeDocument/2006/relationships/tags" Target="../tags/tag168.xml"/><Relationship Id="rId123" Type="http://schemas.openxmlformats.org/officeDocument/2006/relationships/tags" Target="../tags/tag189.xml"/><Relationship Id="rId128" Type="http://schemas.openxmlformats.org/officeDocument/2006/relationships/tags" Target="../tags/tag194.xml"/><Relationship Id="rId5" Type="http://schemas.openxmlformats.org/officeDocument/2006/relationships/tags" Target="../tags/tag71.xml"/><Relationship Id="rId90" Type="http://schemas.openxmlformats.org/officeDocument/2006/relationships/tags" Target="../tags/tag156.xml"/><Relationship Id="rId95" Type="http://schemas.openxmlformats.org/officeDocument/2006/relationships/tags" Target="../tags/tag161.xml"/><Relationship Id="rId19" Type="http://schemas.openxmlformats.org/officeDocument/2006/relationships/tags" Target="../tags/tag85.xml"/><Relationship Id="rId14" Type="http://schemas.openxmlformats.org/officeDocument/2006/relationships/tags" Target="../tags/tag80.xml"/><Relationship Id="rId22" Type="http://schemas.openxmlformats.org/officeDocument/2006/relationships/tags" Target="../tags/tag88.xml"/><Relationship Id="rId27" Type="http://schemas.openxmlformats.org/officeDocument/2006/relationships/tags" Target="../tags/tag93.xml"/><Relationship Id="rId30" Type="http://schemas.openxmlformats.org/officeDocument/2006/relationships/tags" Target="../tags/tag96.xml"/><Relationship Id="rId35" Type="http://schemas.openxmlformats.org/officeDocument/2006/relationships/tags" Target="../tags/tag101.xml"/><Relationship Id="rId43" Type="http://schemas.openxmlformats.org/officeDocument/2006/relationships/tags" Target="../tags/tag109.xml"/><Relationship Id="rId48" Type="http://schemas.openxmlformats.org/officeDocument/2006/relationships/tags" Target="../tags/tag114.xml"/><Relationship Id="rId56" Type="http://schemas.openxmlformats.org/officeDocument/2006/relationships/tags" Target="../tags/tag122.xml"/><Relationship Id="rId64" Type="http://schemas.openxmlformats.org/officeDocument/2006/relationships/tags" Target="../tags/tag130.xml"/><Relationship Id="rId69" Type="http://schemas.openxmlformats.org/officeDocument/2006/relationships/tags" Target="../tags/tag135.xml"/><Relationship Id="rId77" Type="http://schemas.openxmlformats.org/officeDocument/2006/relationships/tags" Target="../tags/tag143.xml"/><Relationship Id="rId100" Type="http://schemas.openxmlformats.org/officeDocument/2006/relationships/tags" Target="../tags/tag166.xml"/><Relationship Id="rId105" Type="http://schemas.openxmlformats.org/officeDocument/2006/relationships/tags" Target="../tags/tag171.xml"/><Relationship Id="rId113" Type="http://schemas.openxmlformats.org/officeDocument/2006/relationships/tags" Target="../tags/tag179.xml"/><Relationship Id="rId118" Type="http://schemas.openxmlformats.org/officeDocument/2006/relationships/tags" Target="../tags/tag184.xml"/><Relationship Id="rId126" Type="http://schemas.openxmlformats.org/officeDocument/2006/relationships/tags" Target="../tags/tag192.xml"/><Relationship Id="rId8" Type="http://schemas.openxmlformats.org/officeDocument/2006/relationships/tags" Target="../tags/tag74.xml"/><Relationship Id="rId51" Type="http://schemas.openxmlformats.org/officeDocument/2006/relationships/tags" Target="../tags/tag117.xml"/><Relationship Id="rId72" Type="http://schemas.openxmlformats.org/officeDocument/2006/relationships/tags" Target="../tags/tag138.xml"/><Relationship Id="rId80" Type="http://schemas.openxmlformats.org/officeDocument/2006/relationships/tags" Target="../tags/tag146.xml"/><Relationship Id="rId85" Type="http://schemas.openxmlformats.org/officeDocument/2006/relationships/tags" Target="../tags/tag151.xml"/><Relationship Id="rId93" Type="http://schemas.openxmlformats.org/officeDocument/2006/relationships/tags" Target="../tags/tag159.xml"/><Relationship Id="rId98" Type="http://schemas.openxmlformats.org/officeDocument/2006/relationships/tags" Target="../tags/tag164.xml"/><Relationship Id="rId121" Type="http://schemas.openxmlformats.org/officeDocument/2006/relationships/tags" Target="../tags/tag187.xml"/><Relationship Id="rId3" Type="http://schemas.openxmlformats.org/officeDocument/2006/relationships/tags" Target="../tags/tag69.xml"/><Relationship Id="rId12" Type="http://schemas.openxmlformats.org/officeDocument/2006/relationships/tags" Target="../tags/tag78.xml"/><Relationship Id="rId17" Type="http://schemas.openxmlformats.org/officeDocument/2006/relationships/tags" Target="../tags/tag83.xml"/><Relationship Id="rId25" Type="http://schemas.openxmlformats.org/officeDocument/2006/relationships/tags" Target="../tags/tag91.xml"/><Relationship Id="rId33" Type="http://schemas.openxmlformats.org/officeDocument/2006/relationships/tags" Target="../tags/tag99.xml"/><Relationship Id="rId38" Type="http://schemas.openxmlformats.org/officeDocument/2006/relationships/tags" Target="../tags/tag104.xml"/><Relationship Id="rId46" Type="http://schemas.openxmlformats.org/officeDocument/2006/relationships/tags" Target="../tags/tag112.xml"/><Relationship Id="rId59" Type="http://schemas.openxmlformats.org/officeDocument/2006/relationships/tags" Target="../tags/tag125.xml"/><Relationship Id="rId67" Type="http://schemas.openxmlformats.org/officeDocument/2006/relationships/tags" Target="../tags/tag133.xml"/><Relationship Id="rId103" Type="http://schemas.openxmlformats.org/officeDocument/2006/relationships/tags" Target="../tags/tag169.xml"/><Relationship Id="rId108" Type="http://schemas.openxmlformats.org/officeDocument/2006/relationships/tags" Target="../tags/tag174.xml"/><Relationship Id="rId116" Type="http://schemas.openxmlformats.org/officeDocument/2006/relationships/tags" Target="../tags/tag182.xml"/><Relationship Id="rId124" Type="http://schemas.openxmlformats.org/officeDocument/2006/relationships/tags" Target="../tags/tag190.xml"/><Relationship Id="rId129" Type="http://schemas.openxmlformats.org/officeDocument/2006/relationships/tags" Target="../tags/tag195.xml"/><Relationship Id="rId20" Type="http://schemas.openxmlformats.org/officeDocument/2006/relationships/tags" Target="../tags/tag86.xml"/><Relationship Id="rId41" Type="http://schemas.openxmlformats.org/officeDocument/2006/relationships/tags" Target="../tags/tag107.xml"/><Relationship Id="rId54" Type="http://schemas.openxmlformats.org/officeDocument/2006/relationships/tags" Target="../tags/tag120.xml"/><Relationship Id="rId62" Type="http://schemas.openxmlformats.org/officeDocument/2006/relationships/tags" Target="../tags/tag128.xml"/><Relationship Id="rId70" Type="http://schemas.openxmlformats.org/officeDocument/2006/relationships/tags" Target="../tags/tag136.xml"/><Relationship Id="rId75" Type="http://schemas.openxmlformats.org/officeDocument/2006/relationships/tags" Target="../tags/tag141.xml"/><Relationship Id="rId83" Type="http://schemas.openxmlformats.org/officeDocument/2006/relationships/tags" Target="../tags/tag149.xml"/><Relationship Id="rId88" Type="http://schemas.openxmlformats.org/officeDocument/2006/relationships/tags" Target="../tags/tag154.xml"/><Relationship Id="rId91" Type="http://schemas.openxmlformats.org/officeDocument/2006/relationships/tags" Target="../tags/tag157.xml"/><Relationship Id="rId96" Type="http://schemas.openxmlformats.org/officeDocument/2006/relationships/tags" Target="../tags/tag162.xml"/><Relationship Id="rId111" Type="http://schemas.openxmlformats.org/officeDocument/2006/relationships/tags" Target="../tags/tag177.xml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15" Type="http://schemas.openxmlformats.org/officeDocument/2006/relationships/tags" Target="../tags/tag81.xml"/><Relationship Id="rId23" Type="http://schemas.openxmlformats.org/officeDocument/2006/relationships/tags" Target="../tags/tag89.xml"/><Relationship Id="rId28" Type="http://schemas.openxmlformats.org/officeDocument/2006/relationships/tags" Target="../tags/tag94.xml"/><Relationship Id="rId36" Type="http://schemas.openxmlformats.org/officeDocument/2006/relationships/tags" Target="../tags/tag102.xml"/><Relationship Id="rId49" Type="http://schemas.openxmlformats.org/officeDocument/2006/relationships/tags" Target="../tags/tag115.xml"/><Relationship Id="rId57" Type="http://schemas.openxmlformats.org/officeDocument/2006/relationships/tags" Target="../tags/tag123.xml"/><Relationship Id="rId106" Type="http://schemas.openxmlformats.org/officeDocument/2006/relationships/tags" Target="../tags/tag172.xml"/><Relationship Id="rId114" Type="http://schemas.openxmlformats.org/officeDocument/2006/relationships/tags" Target="../tags/tag180.xml"/><Relationship Id="rId119" Type="http://schemas.openxmlformats.org/officeDocument/2006/relationships/tags" Target="../tags/tag185.xml"/><Relationship Id="rId127" Type="http://schemas.openxmlformats.org/officeDocument/2006/relationships/tags" Target="../tags/tag193.xml"/><Relationship Id="rId10" Type="http://schemas.openxmlformats.org/officeDocument/2006/relationships/tags" Target="../tags/tag76.xml"/><Relationship Id="rId31" Type="http://schemas.openxmlformats.org/officeDocument/2006/relationships/tags" Target="../tags/tag97.xml"/><Relationship Id="rId44" Type="http://schemas.openxmlformats.org/officeDocument/2006/relationships/tags" Target="../tags/tag110.xml"/><Relationship Id="rId52" Type="http://schemas.openxmlformats.org/officeDocument/2006/relationships/tags" Target="../tags/tag118.xml"/><Relationship Id="rId60" Type="http://schemas.openxmlformats.org/officeDocument/2006/relationships/tags" Target="../tags/tag126.xml"/><Relationship Id="rId65" Type="http://schemas.openxmlformats.org/officeDocument/2006/relationships/tags" Target="../tags/tag131.xml"/><Relationship Id="rId73" Type="http://schemas.openxmlformats.org/officeDocument/2006/relationships/tags" Target="../tags/tag139.xml"/><Relationship Id="rId78" Type="http://schemas.openxmlformats.org/officeDocument/2006/relationships/tags" Target="../tags/tag144.xml"/><Relationship Id="rId81" Type="http://schemas.openxmlformats.org/officeDocument/2006/relationships/tags" Target="../tags/tag147.xml"/><Relationship Id="rId86" Type="http://schemas.openxmlformats.org/officeDocument/2006/relationships/tags" Target="../tags/tag152.xml"/><Relationship Id="rId94" Type="http://schemas.openxmlformats.org/officeDocument/2006/relationships/tags" Target="../tags/tag160.xml"/><Relationship Id="rId99" Type="http://schemas.openxmlformats.org/officeDocument/2006/relationships/tags" Target="../tags/tag165.xml"/><Relationship Id="rId101" Type="http://schemas.openxmlformats.org/officeDocument/2006/relationships/tags" Target="../tags/tag167.xml"/><Relationship Id="rId122" Type="http://schemas.openxmlformats.org/officeDocument/2006/relationships/tags" Target="../tags/tag188.xml"/><Relationship Id="rId130" Type="http://schemas.openxmlformats.org/officeDocument/2006/relationships/slideLayout" Target="../slideLayouts/slideLayout2.xml"/><Relationship Id="rId4" Type="http://schemas.openxmlformats.org/officeDocument/2006/relationships/tags" Target="../tags/tag70.xml"/><Relationship Id="rId9" Type="http://schemas.openxmlformats.org/officeDocument/2006/relationships/tags" Target="../tags/tag75.xml"/><Relationship Id="rId13" Type="http://schemas.openxmlformats.org/officeDocument/2006/relationships/tags" Target="../tags/tag79.xml"/><Relationship Id="rId18" Type="http://schemas.openxmlformats.org/officeDocument/2006/relationships/tags" Target="../tags/tag84.xml"/><Relationship Id="rId39" Type="http://schemas.openxmlformats.org/officeDocument/2006/relationships/tags" Target="../tags/tag105.xml"/><Relationship Id="rId109" Type="http://schemas.openxmlformats.org/officeDocument/2006/relationships/tags" Target="../tags/tag175.xml"/><Relationship Id="rId34" Type="http://schemas.openxmlformats.org/officeDocument/2006/relationships/tags" Target="../tags/tag100.xml"/><Relationship Id="rId50" Type="http://schemas.openxmlformats.org/officeDocument/2006/relationships/tags" Target="../tags/tag116.xml"/><Relationship Id="rId55" Type="http://schemas.openxmlformats.org/officeDocument/2006/relationships/tags" Target="../tags/tag121.xml"/><Relationship Id="rId76" Type="http://schemas.openxmlformats.org/officeDocument/2006/relationships/tags" Target="../tags/tag142.xml"/><Relationship Id="rId97" Type="http://schemas.openxmlformats.org/officeDocument/2006/relationships/tags" Target="../tags/tag163.xml"/><Relationship Id="rId104" Type="http://schemas.openxmlformats.org/officeDocument/2006/relationships/tags" Target="../tags/tag170.xml"/><Relationship Id="rId120" Type="http://schemas.openxmlformats.org/officeDocument/2006/relationships/tags" Target="../tags/tag186.xml"/><Relationship Id="rId125" Type="http://schemas.openxmlformats.org/officeDocument/2006/relationships/tags" Target="../tags/tag191.xml"/><Relationship Id="rId7" Type="http://schemas.openxmlformats.org/officeDocument/2006/relationships/tags" Target="../tags/tag73.xml"/><Relationship Id="rId71" Type="http://schemas.openxmlformats.org/officeDocument/2006/relationships/tags" Target="../tags/tag137.xml"/><Relationship Id="rId92" Type="http://schemas.openxmlformats.org/officeDocument/2006/relationships/tags" Target="../tags/tag158.xml"/><Relationship Id="rId2" Type="http://schemas.openxmlformats.org/officeDocument/2006/relationships/tags" Target="../tags/tag68.xml"/><Relationship Id="rId29" Type="http://schemas.openxmlformats.org/officeDocument/2006/relationships/tags" Target="../tags/tag95.xml"/><Relationship Id="rId24" Type="http://schemas.openxmlformats.org/officeDocument/2006/relationships/tags" Target="../tags/tag90.xml"/><Relationship Id="rId40" Type="http://schemas.openxmlformats.org/officeDocument/2006/relationships/tags" Target="../tags/tag106.xml"/><Relationship Id="rId45" Type="http://schemas.openxmlformats.org/officeDocument/2006/relationships/tags" Target="../tags/tag111.xml"/><Relationship Id="rId66" Type="http://schemas.openxmlformats.org/officeDocument/2006/relationships/tags" Target="../tags/tag132.xml"/><Relationship Id="rId87" Type="http://schemas.openxmlformats.org/officeDocument/2006/relationships/tags" Target="../tags/tag153.xml"/><Relationship Id="rId110" Type="http://schemas.openxmlformats.org/officeDocument/2006/relationships/tags" Target="../tags/tag176.xml"/><Relationship Id="rId115" Type="http://schemas.openxmlformats.org/officeDocument/2006/relationships/tags" Target="../tags/tag181.xml"/><Relationship Id="rId131" Type="http://schemas.openxmlformats.org/officeDocument/2006/relationships/notesSlide" Target="../notesSlides/notesSlide11.xml"/><Relationship Id="rId61" Type="http://schemas.openxmlformats.org/officeDocument/2006/relationships/tags" Target="../tags/tag127.xml"/><Relationship Id="rId82" Type="http://schemas.openxmlformats.org/officeDocument/2006/relationships/tags" Target="../tags/tag14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208.xml"/><Relationship Id="rId18" Type="http://schemas.openxmlformats.org/officeDocument/2006/relationships/tags" Target="../tags/tag213.xml"/><Relationship Id="rId26" Type="http://schemas.openxmlformats.org/officeDocument/2006/relationships/tags" Target="../tags/tag221.xml"/><Relationship Id="rId39" Type="http://schemas.openxmlformats.org/officeDocument/2006/relationships/tags" Target="../tags/tag234.xml"/><Relationship Id="rId21" Type="http://schemas.openxmlformats.org/officeDocument/2006/relationships/tags" Target="../tags/tag216.xml"/><Relationship Id="rId34" Type="http://schemas.openxmlformats.org/officeDocument/2006/relationships/tags" Target="../tags/tag229.xml"/><Relationship Id="rId42" Type="http://schemas.openxmlformats.org/officeDocument/2006/relationships/tags" Target="../tags/tag237.xml"/><Relationship Id="rId47" Type="http://schemas.openxmlformats.org/officeDocument/2006/relationships/tags" Target="../tags/tag242.xml"/><Relationship Id="rId50" Type="http://schemas.openxmlformats.org/officeDocument/2006/relationships/tags" Target="../tags/tag245.xml"/><Relationship Id="rId55" Type="http://schemas.openxmlformats.org/officeDocument/2006/relationships/tags" Target="../tags/tag250.xml"/><Relationship Id="rId63" Type="http://schemas.openxmlformats.org/officeDocument/2006/relationships/tags" Target="../tags/tag258.xml"/><Relationship Id="rId7" Type="http://schemas.openxmlformats.org/officeDocument/2006/relationships/tags" Target="../tags/tag202.xml"/><Relationship Id="rId2" Type="http://schemas.openxmlformats.org/officeDocument/2006/relationships/tags" Target="../tags/tag197.xml"/><Relationship Id="rId16" Type="http://schemas.openxmlformats.org/officeDocument/2006/relationships/tags" Target="../tags/tag211.xml"/><Relationship Id="rId20" Type="http://schemas.openxmlformats.org/officeDocument/2006/relationships/tags" Target="../tags/tag215.xml"/><Relationship Id="rId29" Type="http://schemas.openxmlformats.org/officeDocument/2006/relationships/tags" Target="../tags/tag224.xml"/><Relationship Id="rId41" Type="http://schemas.openxmlformats.org/officeDocument/2006/relationships/tags" Target="../tags/tag236.xml"/><Relationship Id="rId54" Type="http://schemas.openxmlformats.org/officeDocument/2006/relationships/tags" Target="../tags/tag249.xml"/><Relationship Id="rId62" Type="http://schemas.openxmlformats.org/officeDocument/2006/relationships/tags" Target="../tags/tag257.xml"/><Relationship Id="rId1" Type="http://schemas.openxmlformats.org/officeDocument/2006/relationships/tags" Target="../tags/tag196.xml"/><Relationship Id="rId6" Type="http://schemas.openxmlformats.org/officeDocument/2006/relationships/tags" Target="../tags/tag201.xml"/><Relationship Id="rId11" Type="http://schemas.openxmlformats.org/officeDocument/2006/relationships/tags" Target="../tags/tag206.xml"/><Relationship Id="rId24" Type="http://schemas.openxmlformats.org/officeDocument/2006/relationships/tags" Target="../tags/tag219.xml"/><Relationship Id="rId32" Type="http://schemas.openxmlformats.org/officeDocument/2006/relationships/tags" Target="../tags/tag227.xml"/><Relationship Id="rId37" Type="http://schemas.openxmlformats.org/officeDocument/2006/relationships/tags" Target="../tags/tag232.xml"/><Relationship Id="rId40" Type="http://schemas.openxmlformats.org/officeDocument/2006/relationships/tags" Target="../tags/tag235.xml"/><Relationship Id="rId45" Type="http://schemas.openxmlformats.org/officeDocument/2006/relationships/tags" Target="../tags/tag240.xml"/><Relationship Id="rId53" Type="http://schemas.openxmlformats.org/officeDocument/2006/relationships/tags" Target="../tags/tag248.xml"/><Relationship Id="rId58" Type="http://schemas.openxmlformats.org/officeDocument/2006/relationships/tags" Target="../tags/tag253.xml"/><Relationship Id="rId66" Type="http://schemas.openxmlformats.org/officeDocument/2006/relationships/notesSlide" Target="../notesSlides/notesSlide15.xml"/><Relationship Id="rId5" Type="http://schemas.openxmlformats.org/officeDocument/2006/relationships/tags" Target="../tags/tag200.xml"/><Relationship Id="rId15" Type="http://schemas.openxmlformats.org/officeDocument/2006/relationships/tags" Target="../tags/tag210.xml"/><Relationship Id="rId23" Type="http://schemas.openxmlformats.org/officeDocument/2006/relationships/tags" Target="../tags/tag218.xml"/><Relationship Id="rId28" Type="http://schemas.openxmlformats.org/officeDocument/2006/relationships/tags" Target="../tags/tag223.xml"/><Relationship Id="rId36" Type="http://schemas.openxmlformats.org/officeDocument/2006/relationships/tags" Target="../tags/tag231.xml"/><Relationship Id="rId49" Type="http://schemas.openxmlformats.org/officeDocument/2006/relationships/tags" Target="../tags/tag244.xml"/><Relationship Id="rId57" Type="http://schemas.openxmlformats.org/officeDocument/2006/relationships/tags" Target="../tags/tag252.xml"/><Relationship Id="rId61" Type="http://schemas.openxmlformats.org/officeDocument/2006/relationships/tags" Target="../tags/tag256.xml"/><Relationship Id="rId10" Type="http://schemas.openxmlformats.org/officeDocument/2006/relationships/tags" Target="../tags/tag205.xml"/><Relationship Id="rId19" Type="http://schemas.openxmlformats.org/officeDocument/2006/relationships/tags" Target="../tags/tag214.xml"/><Relationship Id="rId31" Type="http://schemas.openxmlformats.org/officeDocument/2006/relationships/tags" Target="../tags/tag226.xml"/><Relationship Id="rId44" Type="http://schemas.openxmlformats.org/officeDocument/2006/relationships/tags" Target="../tags/tag239.xml"/><Relationship Id="rId52" Type="http://schemas.openxmlformats.org/officeDocument/2006/relationships/tags" Target="../tags/tag247.xml"/><Relationship Id="rId60" Type="http://schemas.openxmlformats.org/officeDocument/2006/relationships/tags" Target="../tags/tag255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199.xml"/><Relationship Id="rId9" Type="http://schemas.openxmlformats.org/officeDocument/2006/relationships/tags" Target="../tags/tag204.xml"/><Relationship Id="rId14" Type="http://schemas.openxmlformats.org/officeDocument/2006/relationships/tags" Target="../tags/tag209.xml"/><Relationship Id="rId22" Type="http://schemas.openxmlformats.org/officeDocument/2006/relationships/tags" Target="../tags/tag217.xml"/><Relationship Id="rId27" Type="http://schemas.openxmlformats.org/officeDocument/2006/relationships/tags" Target="../tags/tag222.xml"/><Relationship Id="rId30" Type="http://schemas.openxmlformats.org/officeDocument/2006/relationships/tags" Target="../tags/tag225.xml"/><Relationship Id="rId35" Type="http://schemas.openxmlformats.org/officeDocument/2006/relationships/tags" Target="../tags/tag230.xml"/><Relationship Id="rId43" Type="http://schemas.openxmlformats.org/officeDocument/2006/relationships/tags" Target="../tags/tag238.xml"/><Relationship Id="rId48" Type="http://schemas.openxmlformats.org/officeDocument/2006/relationships/tags" Target="../tags/tag243.xml"/><Relationship Id="rId56" Type="http://schemas.openxmlformats.org/officeDocument/2006/relationships/tags" Target="../tags/tag251.xml"/><Relationship Id="rId64" Type="http://schemas.openxmlformats.org/officeDocument/2006/relationships/tags" Target="../tags/tag259.xml"/><Relationship Id="rId8" Type="http://schemas.openxmlformats.org/officeDocument/2006/relationships/tags" Target="../tags/tag203.xml"/><Relationship Id="rId51" Type="http://schemas.openxmlformats.org/officeDocument/2006/relationships/tags" Target="../tags/tag246.xml"/><Relationship Id="rId3" Type="http://schemas.openxmlformats.org/officeDocument/2006/relationships/tags" Target="../tags/tag198.xml"/><Relationship Id="rId12" Type="http://schemas.openxmlformats.org/officeDocument/2006/relationships/tags" Target="../tags/tag207.xml"/><Relationship Id="rId17" Type="http://schemas.openxmlformats.org/officeDocument/2006/relationships/tags" Target="../tags/tag212.xml"/><Relationship Id="rId25" Type="http://schemas.openxmlformats.org/officeDocument/2006/relationships/tags" Target="../tags/tag220.xml"/><Relationship Id="rId33" Type="http://schemas.openxmlformats.org/officeDocument/2006/relationships/tags" Target="../tags/tag228.xml"/><Relationship Id="rId38" Type="http://schemas.openxmlformats.org/officeDocument/2006/relationships/tags" Target="../tags/tag233.xml"/><Relationship Id="rId46" Type="http://schemas.openxmlformats.org/officeDocument/2006/relationships/tags" Target="../tags/tag241.xml"/><Relationship Id="rId59" Type="http://schemas.openxmlformats.org/officeDocument/2006/relationships/tags" Target="../tags/tag254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272.xml"/><Relationship Id="rId18" Type="http://schemas.openxmlformats.org/officeDocument/2006/relationships/tags" Target="../tags/tag277.xml"/><Relationship Id="rId26" Type="http://schemas.openxmlformats.org/officeDocument/2006/relationships/tags" Target="../tags/tag285.xml"/><Relationship Id="rId39" Type="http://schemas.openxmlformats.org/officeDocument/2006/relationships/tags" Target="../tags/tag298.xml"/><Relationship Id="rId3" Type="http://schemas.openxmlformats.org/officeDocument/2006/relationships/tags" Target="../tags/tag262.xml"/><Relationship Id="rId21" Type="http://schemas.openxmlformats.org/officeDocument/2006/relationships/tags" Target="../tags/tag280.xml"/><Relationship Id="rId34" Type="http://schemas.openxmlformats.org/officeDocument/2006/relationships/tags" Target="../tags/tag293.xml"/><Relationship Id="rId42" Type="http://schemas.openxmlformats.org/officeDocument/2006/relationships/tags" Target="../tags/tag301.xml"/><Relationship Id="rId47" Type="http://schemas.openxmlformats.org/officeDocument/2006/relationships/tags" Target="../tags/tag306.xml"/><Relationship Id="rId50" Type="http://schemas.openxmlformats.org/officeDocument/2006/relationships/notesSlide" Target="../notesSlides/notesSlide16.xml"/><Relationship Id="rId7" Type="http://schemas.openxmlformats.org/officeDocument/2006/relationships/tags" Target="../tags/tag266.xml"/><Relationship Id="rId12" Type="http://schemas.openxmlformats.org/officeDocument/2006/relationships/tags" Target="../tags/tag271.xml"/><Relationship Id="rId17" Type="http://schemas.openxmlformats.org/officeDocument/2006/relationships/tags" Target="../tags/tag276.xml"/><Relationship Id="rId25" Type="http://schemas.openxmlformats.org/officeDocument/2006/relationships/tags" Target="../tags/tag284.xml"/><Relationship Id="rId33" Type="http://schemas.openxmlformats.org/officeDocument/2006/relationships/tags" Target="../tags/tag292.xml"/><Relationship Id="rId38" Type="http://schemas.openxmlformats.org/officeDocument/2006/relationships/tags" Target="../tags/tag297.xml"/><Relationship Id="rId46" Type="http://schemas.openxmlformats.org/officeDocument/2006/relationships/tags" Target="../tags/tag305.xml"/><Relationship Id="rId2" Type="http://schemas.openxmlformats.org/officeDocument/2006/relationships/tags" Target="../tags/tag261.xml"/><Relationship Id="rId16" Type="http://schemas.openxmlformats.org/officeDocument/2006/relationships/tags" Target="../tags/tag275.xml"/><Relationship Id="rId20" Type="http://schemas.openxmlformats.org/officeDocument/2006/relationships/tags" Target="../tags/tag279.xml"/><Relationship Id="rId29" Type="http://schemas.openxmlformats.org/officeDocument/2006/relationships/tags" Target="../tags/tag288.xml"/><Relationship Id="rId41" Type="http://schemas.openxmlformats.org/officeDocument/2006/relationships/tags" Target="../tags/tag300.xml"/><Relationship Id="rId1" Type="http://schemas.openxmlformats.org/officeDocument/2006/relationships/tags" Target="../tags/tag260.xml"/><Relationship Id="rId6" Type="http://schemas.openxmlformats.org/officeDocument/2006/relationships/tags" Target="../tags/tag265.xml"/><Relationship Id="rId11" Type="http://schemas.openxmlformats.org/officeDocument/2006/relationships/tags" Target="../tags/tag270.xml"/><Relationship Id="rId24" Type="http://schemas.openxmlformats.org/officeDocument/2006/relationships/tags" Target="../tags/tag283.xml"/><Relationship Id="rId32" Type="http://schemas.openxmlformats.org/officeDocument/2006/relationships/tags" Target="../tags/tag291.xml"/><Relationship Id="rId37" Type="http://schemas.openxmlformats.org/officeDocument/2006/relationships/tags" Target="../tags/tag296.xml"/><Relationship Id="rId40" Type="http://schemas.openxmlformats.org/officeDocument/2006/relationships/tags" Target="../tags/tag299.xml"/><Relationship Id="rId45" Type="http://schemas.openxmlformats.org/officeDocument/2006/relationships/tags" Target="../tags/tag304.xml"/><Relationship Id="rId5" Type="http://schemas.openxmlformats.org/officeDocument/2006/relationships/tags" Target="../tags/tag264.xml"/><Relationship Id="rId15" Type="http://schemas.openxmlformats.org/officeDocument/2006/relationships/tags" Target="../tags/tag274.xml"/><Relationship Id="rId23" Type="http://schemas.openxmlformats.org/officeDocument/2006/relationships/tags" Target="../tags/tag282.xml"/><Relationship Id="rId28" Type="http://schemas.openxmlformats.org/officeDocument/2006/relationships/tags" Target="../tags/tag287.xml"/><Relationship Id="rId36" Type="http://schemas.openxmlformats.org/officeDocument/2006/relationships/tags" Target="../tags/tag295.xml"/><Relationship Id="rId49" Type="http://schemas.openxmlformats.org/officeDocument/2006/relationships/slideLayout" Target="../slideLayouts/slideLayout2.xml"/><Relationship Id="rId10" Type="http://schemas.openxmlformats.org/officeDocument/2006/relationships/tags" Target="../tags/tag269.xml"/><Relationship Id="rId19" Type="http://schemas.openxmlformats.org/officeDocument/2006/relationships/tags" Target="../tags/tag278.xml"/><Relationship Id="rId31" Type="http://schemas.openxmlformats.org/officeDocument/2006/relationships/tags" Target="../tags/tag290.xml"/><Relationship Id="rId44" Type="http://schemas.openxmlformats.org/officeDocument/2006/relationships/tags" Target="../tags/tag303.xml"/><Relationship Id="rId4" Type="http://schemas.openxmlformats.org/officeDocument/2006/relationships/tags" Target="../tags/tag263.xml"/><Relationship Id="rId9" Type="http://schemas.openxmlformats.org/officeDocument/2006/relationships/tags" Target="../tags/tag268.xml"/><Relationship Id="rId14" Type="http://schemas.openxmlformats.org/officeDocument/2006/relationships/tags" Target="../tags/tag273.xml"/><Relationship Id="rId22" Type="http://schemas.openxmlformats.org/officeDocument/2006/relationships/tags" Target="../tags/tag281.xml"/><Relationship Id="rId27" Type="http://schemas.openxmlformats.org/officeDocument/2006/relationships/tags" Target="../tags/tag286.xml"/><Relationship Id="rId30" Type="http://schemas.openxmlformats.org/officeDocument/2006/relationships/tags" Target="../tags/tag289.xml"/><Relationship Id="rId35" Type="http://schemas.openxmlformats.org/officeDocument/2006/relationships/tags" Target="../tags/tag294.xml"/><Relationship Id="rId43" Type="http://schemas.openxmlformats.org/officeDocument/2006/relationships/tags" Target="../tags/tag302.xml"/><Relationship Id="rId48" Type="http://schemas.openxmlformats.org/officeDocument/2006/relationships/tags" Target="../tags/tag307.xml"/><Relationship Id="rId8" Type="http://schemas.openxmlformats.org/officeDocument/2006/relationships/tags" Target="../tags/tag26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315.xml"/><Relationship Id="rId13" Type="http://schemas.openxmlformats.org/officeDocument/2006/relationships/tags" Target="../tags/tag320.xml"/><Relationship Id="rId18" Type="http://schemas.openxmlformats.org/officeDocument/2006/relationships/tags" Target="../tags/tag325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310.xml"/><Relationship Id="rId21" Type="http://schemas.openxmlformats.org/officeDocument/2006/relationships/tags" Target="../tags/tag328.xml"/><Relationship Id="rId7" Type="http://schemas.openxmlformats.org/officeDocument/2006/relationships/tags" Target="../tags/tag314.xml"/><Relationship Id="rId12" Type="http://schemas.openxmlformats.org/officeDocument/2006/relationships/tags" Target="../tags/tag319.xml"/><Relationship Id="rId17" Type="http://schemas.openxmlformats.org/officeDocument/2006/relationships/tags" Target="../tags/tag324.xml"/><Relationship Id="rId25" Type="http://schemas.openxmlformats.org/officeDocument/2006/relationships/tags" Target="../tags/tag332.xml"/><Relationship Id="rId2" Type="http://schemas.openxmlformats.org/officeDocument/2006/relationships/tags" Target="../tags/tag309.xml"/><Relationship Id="rId16" Type="http://schemas.openxmlformats.org/officeDocument/2006/relationships/tags" Target="../tags/tag323.xml"/><Relationship Id="rId20" Type="http://schemas.openxmlformats.org/officeDocument/2006/relationships/tags" Target="../tags/tag327.xml"/><Relationship Id="rId1" Type="http://schemas.openxmlformats.org/officeDocument/2006/relationships/tags" Target="../tags/tag308.xml"/><Relationship Id="rId6" Type="http://schemas.openxmlformats.org/officeDocument/2006/relationships/tags" Target="../tags/tag313.xml"/><Relationship Id="rId11" Type="http://schemas.openxmlformats.org/officeDocument/2006/relationships/tags" Target="../tags/tag318.xml"/><Relationship Id="rId24" Type="http://schemas.openxmlformats.org/officeDocument/2006/relationships/tags" Target="../tags/tag331.xml"/><Relationship Id="rId5" Type="http://schemas.openxmlformats.org/officeDocument/2006/relationships/tags" Target="../tags/tag312.xml"/><Relationship Id="rId15" Type="http://schemas.openxmlformats.org/officeDocument/2006/relationships/tags" Target="../tags/tag322.xml"/><Relationship Id="rId23" Type="http://schemas.openxmlformats.org/officeDocument/2006/relationships/tags" Target="../tags/tag330.xml"/><Relationship Id="rId10" Type="http://schemas.openxmlformats.org/officeDocument/2006/relationships/tags" Target="../tags/tag317.xml"/><Relationship Id="rId19" Type="http://schemas.openxmlformats.org/officeDocument/2006/relationships/tags" Target="../tags/tag326.xml"/><Relationship Id="rId4" Type="http://schemas.openxmlformats.org/officeDocument/2006/relationships/tags" Target="../tags/tag311.xml"/><Relationship Id="rId9" Type="http://schemas.openxmlformats.org/officeDocument/2006/relationships/tags" Target="../tags/tag316.xml"/><Relationship Id="rId14" Type="http://schemas.openxmlformats.org/officeDocument/2006/relationships/tags" Target="../tags/tag321.xml"/><Relationship Id="rId22" Type="http://schemas.openxmlformats.org/officeDocument/2006/relationships/tags" Target="../tags/tag3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340.xml"/><Relationship Id="rId13" Type="http://schemas.openxmlformats.org/officeDocument/2006/relationships/tags" Target="../tags/tag345.xml"/><Relationship Id="rId18" Type="http://schemas.openxmlformats.org/officeDocument/2006/relationships/tags" Target="../tags/tag350.xml"/><Relationship Id="rId26" Type="http://schemas.openxmlformats.org/officeDocument/2006/relationships/tags" Target="../tags/tag358.xml"/><Relationship Id="rId39" Type="http://schemas.openxmlformats.org/officeDocument/2006/relationships/tags" Target="../tags/tag371.xml"/><Relationship Id="rId3" Type="http://schemas.openxmlformats.org/officeDocument/2006/relationships/tags" Target="../tags/tag335.xml"/><Relationship Id="rId21" Type="http://schemas.openxmlformats.org/officeDocument/2006/relationships/tags" Target="../tags/tag353.xml"/><Relationship Id="rId34" Type="http://schemas.openxmlformats.org/officeDocument/2006/relationships/tags" Target="../tags/tag366.xml"/><Relationship Id="rId42" Type="http://schemas.openxmlformats.org/officeDocument/2006/relationships/tags" Target="../tags/tag374.xml"/><Relationship Id="rId7" Type="http://schemas.openxmlformats.org/officeDocument/2006/relationships/tags" Target="../tags/tag339.xml"/><Relationship Id="rId12" Type="http://schemas.openxmlformats.org/officeDocument/2006/relationships/tags" Target="../tags/tag344.xml"/><Relationship Id="rId17" Type="http://schemas.openxmlformats.org/officeDocument/2006/relationships/tags" Target="../tags/tag349.xml"/><Relationship Id="rId25" Type="http://schemas.openxmlformats.org/officeDocument/2006/relationships/tags" Target="../tags/tag357.xml"/><Relationship Id="rId33" Type="http://schemas.openxmlformats.org/officeDocument/2006/relationships/tags" Target="../tags/tag365.xml"/><Relationship Id="rId38" Type="http://schemas.openxmlformats.org/officeDocument/2006/relationships/tags" Target="../tags/tag370.xml"/><Relationship Id="rId2" Type="http://schemas.openxmlformats.org/officeDocument/2006/relationships/tags" Target="../tags/tag334.xml"/><Relationship Id="rId16" Type="http://schemas.openxmlformats.org/officeDocument/2006/relationships/tags" Target="../tags/tag348.xml"/><Relationship Id="rId20" Type="http://schemas.openxmlformats.org/officeDocument/2006/relationships/tags" Target="../tags/tag352.xml"/><Relationship Id="rId29" Type="http://schemas.openxmlformats.org/officeDocument/2006/relationships/tags" Target="../tags/tag361.xml"/><Relationship Id="rId41" Type="http://schemas.openxmlformats.org/officeDocument/2006/relationships/tags" Target="../tags/tag373.xml"/><Relationship Id="rId1" Type="http://schemas.openxmlformats.org/officeDocument/2006/relationships/tags" Target="../tags/tag333.xml"/><Relationship Id="rId6" Type="http://schemas.openxmlformats.org/officeDocument/2006/relationships/tags" Target="../tags/tag338.xml"/><Relationship Id="rId11" Type="http://schemas.openxmlformats.org/officeDocument/2006/relationships/tags" Target="../tags/tag343.xml"/><Relationship Id="rId24" Type="http://schemas.openxmlformats.org/officeDocument/2006/relationships/tags" Target="../tags/tag356.xml"/><Relationship Id="rId32" Type="http://schemas.openxmlformats.org/officeDocument/2006/relationships/tags" Target="../tags/tag364.xml"/><Relationship Id="rId37" Type="http://schemas.openxmlformats.org/officeDocument/2006/relationships/tags" Target="../tags/tag369.xml"/><Relationship Id="rId40" Type="http://schemas.openxmlformats.org/officeDocument/2006/relationships/tags" Target="../tags/tag372.xml"/><Relationship Id="rId5" Type="http://schemas.openxmlformats.org/officeDocument/2006/relationships/tags" Target="../tags/tag337.xml"/><Relationship Id="rId15" Type="http://schemas.openxmlformats.org/officeDocument/2006/relationships/tags" Target="../tags/tag347.xml"/><Relationship Id="rId23" Type="http://schemas.openxmlformats.org/officeDocument/2006/relationships/tags" Target="../tags/tag355.xml"/><Relationship Id="rId28" Type="http://schemas.openxmlformats.org/officeDocument/2006/relationships/tags" Target="../tags/tag360.xml"/><Relationship Id="rId36" Type="http://schemas.openxmlformats.org/officeDocument/2006/relationships/tags" Target="../tags/tag368.xml"/><Relationship Id="rId10" Type="http://schemas.openxmlformats.org/officeDocument/2006/relationships/tags" Target="../tags/tag342.xml"/><Relationship Id="rId19" Type="http://schemas.openxmlformats.org/officeDocument/2006/relationships/tags" Target="../tags/tag351.xml"/><Relationship Id="rId31" Type="http://schemas.openxmlformats.org/officeDocument/2006/relationships/tags" Target="../tags/tag363.xml"/><Relationship Id="rId44" Type="http://schemas.openxmlformats.org/officeDocument/2006/relationships/notesSlide" Target="../notesSlides/notesSlide20.xml"/><Relationship Id="rId4" Type="http://schemas.openxmlformats.org/officeDocument/2006/relationships/tags" Target="../tags/tag336.xml"/><Relationship Id="rId9" Type="http://schemas.openxmlformats.org/officeDocument/2006/relationships/tags" Target="../tags/tag341.xml"/><Relationship Id="rId14" Type="http://schemas.openxmlformats.org/officeDocument/2006/relationships/tags" Target="../tags/tag346.xml"/><Relationship Id="rId22" Type="http://schemas.openxmlformats.org/officeDocument/2006/relationships/tags" Target="../tags/tag354.xml"/><Relationship Id="rId27" Type="http://schemas.openxmlformats.org/officeDocument/2006/relationships/tags" Target="../tags/tag359.xml"/><Relationship Id="rId30" Type="http://schemas.openxmlformats.org/officeDocument/2006/relationships/tags" Target="../tags/tag362.xml"/><Relationship Id="rId35" Type="http://schemas.openxmlformats.org/officeDocument/2006/relationships/tags" Target="../tags/tag367.xml"/><Relationship Id="rId43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387.xml"/><Relationship Id="rId18" Type="http://schemas.openxmlformats.org/officeDocument/2006/relationships/tags" Target="../tags/tag392.xml"/><Relationship Id="rId26" Type="http://schemas.openxmlformats.org/officeDocument/2006/relationships/tags" Target="../tags/tag400.xml"/><Relationship Id="rId39" Type="http://schemas.openxmlformats.org/officeDocument/2006/relationships/tags" Target="../tags/tag413.xml"/><Relationship Id="rId21" Type="http://schemas.openxmlformats.org/officeDocument/2006/relationships/tags" Target="../tags/tag395.xml"/><Relationship Id="rId34" Type="http://schemas.openxmlformats.org/officeDocument/2006/relationships/tags" Target="../tags/tag408.xml"/><Relationship Id="rId42" Type="http://schemas.openxmlformats.org/officeDocument/2006/relationships/tags" Target="../tags/tag416.xml"/><Relationship Id="rId47" Type="http://schemas.openxmlformats.org/officeDocument/2006/relationships/tags" Target="../tags/tag421.xml"/><Relationship Id="rId50" Type="http://schemas.openxmlformats.org/officeDocument/2006/relationships/tags" Target="../tags/tag424.xml"/><Relationship Id="rId55" Type="http://schemas.openxmlformats.org/officeDocument/2006/relationships/tags" Target="../tags/tag429.xml"/><Relationship Id="rId7" Type="http://schemas.openxmlformats.org/officeDocument/2006/relationships/tags" Target="../tags/tag381.xml"/><Relationship Id="rId12" Type="http://schemas.openxmlformats.org/officeDocument/2006/relationships/tags" Target="../tags/tag386.xml"/><Relationship Id="rId17" Type="http://schemas.openxmlformats.org/officeDocument/2006/relationships/tags" Target="../tags/tag391.xml"/><Relationship Id="rId25" Type="http://schemas.openxmlformats.org/officeDocument/2006/relationships/tags" Target="../tags/tag399.xml"/><Relationship Id="rId33" Type="http://schemas.openxmlformats.org/officeDocument/2006/relationships/tags" Target="../tags/tag407.xml"/><Relationship Id="rId38" Type="http://schemas.openxmlformats.org/officeDocument/2006/relationships/tags" Target="../tags/tag412.xml"/><Relationship Id="rId46" Type="http://schemas.openxmlformats.org/officeDocument/2006/relationships/tags" Target="../tags/tag420.xml"/><Relationship Id="rId59" Type="http://schemas.openxmlformats.org/officeDocument/2006/relationships/slideLayout" Target="../slideLayouts/slideLayout2.xml"/><Relationship Id="rId2" Type="http://schemas.openxmlformats.org/officeDocument/2006/relationships/tags" Target="../tags/tag376.xml"/><Relationship Id="rId16" Type="http://schemas.openxmlformats.org/officeDocument/2006/relationships/tags" Target="../tags/tag390.xml"/><Relationship Id="rId20" Type="http://schemas.openxmlformats.org/officeDocument/2006/relationships/tags" Target="../tags/tag394.xml"/><Relationship Id="rId29" Type="http://schemas.openxmlformats.org/officeDocument/2006/relationships/tags" Target="../tags/tag403.xml"/><Relationship Id="rId41" Type="http://schemas.openxmlformats.org/officeDocument/2006/relationships/tags" Target="../tags/tag415.xml"/><Relationship Id="rId54" Type="http://schemas.openxmlformats.org/officeDocument/2006/relationships/tags" Target="../tags/tag428.xml"/><Relationship Id="rId1" Type="http://schemas.openxmlformats.org/officeDocument/2006/relationships/tags" Target="../tags/tag375.xml"/><Relationship Id="rId6" Type="http://schemas.openxmlformats.org/officeDocument/2006/relationships/tags" Target="../tags/tag380.xml"/><Relationship Id="rId11" Type="http://schemas.openxmlformats.org/officeDocument/2006/relationships/tags" Target="../tags/tag385.xml"/><Relationship Id="rId24" Type="http://schemas.openxmlformats.org/officeDocument/2006/relationships/tags" Target="../tags/tag398.xml"/><Relationship Id="rId32" Type="http://schemas.openxmlformats.org/officeDocument/2006/relationships/tags" Target="../tags/tag406.xml"/><Relationship Id="rId37" Type="http://schemas.openxmlformats.org/officeDocument/2006/relationships/tags" Target="../tags/tag411.xml"/><Relationship Id="rId40" Type="http://schemas.openxmlformats.org/officeDocument/2006/relationships/tags" Target="../tags/tag414.xml"/><Relationship Id="rId45" Type="http://schemas.openxmlformats.org/officeDocument/2006/relationships/tags" Target="../tags/tag419.xml"/><Relationship Id="rId53" Type="http://schemas.openxmlformats.org/officeDocument/2006/relationships/tags" Target="../tags/tag427.xml"/><Relationship Id="rId58" Type="http://schemas.openxmlformats.org/officeDocument/2006/relationships/tags" Target="../tags/tag432.xml"/><Relationship Id="rId5" Type="http://schemas.openxmlformats.org/officeDocument/2006/relationships/tags" Target="../tags/tag379.xml"/><Relationship Id="rId15" Type="http://schemas.openxmlformats.org/officeDocument/2006/relationships/tags" Target="../tags/tag389.xml"/><Relationship Id="rId23" Type="http://schemas.openxmlformats.org/officeDocument/2006/relationships/tags" Target="../tags/tag397.xml"/><Relationship Id="rId28" Type="http://schemas.openxmlformats.org/officeDocument/2006/relationships/tags" Target="../tags/tag402.xml"/><Relationship Id="rId36" Type="http://schemas.openxmlformats.org/officeDocument/2006/relationships/tags" Target="../tags/tag410.xml"/><Relationship Id="rId49" Type="http://schemas.openxmlformats.org/officeDocument/2006/relationships/tags" Target="../tags/tag423.xml"/><Relationship Id="rId57" Type="http://schemas.openxmlformats.org/officeDocument/2006/relationships/tags" Target="../tags/tag431.xml"/><Relationship Id="rId10" Type="http://schemas.openxmlformats.org/officeDocument/2006/relationships/tags" Target="../tags/tag384.xml"/><Relationship Id="rId19" Type="http://schemas.openxmlformats.org/officeDocument/2006/relationships/tags" Target="../tags/tag393.xml"/><Relationship Id="rId31" Type="http://schemas.openxmlformats.org/officeDocument/2006/relationships/tags" Target="../tags/tag405.xml"/><Relationship Id="rId44" Type="http://schemas.openxmlformats.org/officeDocument/2006/relationships/tags" Target="../tags/tag418.xml"/><Relationship Id="rId52" Type="http://schemas.openxmlformats.org/officeDocument/2006/relationships/tags" Target="../tags/tag426.xml"/><Relationship Id="rId60" Type="http://schemas.openxmlformats.org/officeDocument/2006/relationships/notesSlide" Target="../notesSlides/notesSlide21.xml"/><Relationship Id="rId4" Type="http://schemas.openxmlformats.org/officeDocument/2006/relationships/tags" Target="../tags/tag378.xml"/><Relationship Id="rId9" Type="http://schemas.openxmlformats.org/officeDocument/2006/relationships/tags" Target="../tags/tag383.xml"/><Relationship Id="rId14" Type="http://schemas.openxmlformats.org/officeDocument/2006/relationships/tags" Target="../tags/tag388.xml"/><Relationship Id="rId22" Type="http://schemas.openxmlformats.org/officeDocument/2006/relationships/tags" Target="../tags/tag396.xml"/><Relationship Id="rId27" Type="http://schemas.openxmlformats.org/officeDocument/2006/relationships/tags" Target="../tags/tag401.xml"/><Relationship Id="rId30" Type="http://schemas.openxmlformats.org/officeDocument/2006/relationships/tags" Target="../tags/tag404.xml"/><Relationship Id="rId35" Type="http://schemas.openxmlformats.org/officeDocument/2006/relationships/tags" Target="../tags/tag409.xml"/><Relationship Id="rId43" Type="http://schemas.openxmlformats.org/officeDocument/2006/relationships/tags" Target="../tags/tag417.xml"/><Relationship Id="rId48" Type="http://schemas.openxmlformats.org/officeDocument/2006/relationships/tags" Target="../tags/tag422.xml"/><Relationship Id="rId56" Type="http://schemas.openxmlformats.org/officeDocument/2006/relationships/tags" Target="../tags/tag430.xml"/><Relationship Id="rId8" Type="http://schemas.openxmlformats.org/officeDocument/2006/relationships/tags" Target="../tags/tag382.xml"/><Relationship Id="rId51" Type="http://schemas.openxmlformats.org/officeDocument/2006/relationships/tags" Target="../tags/tag425.xml"/><Relationship Id="rId3" Type="http://schemas.openxmlformats.org/officeDocument/2006/relationships/tags" Target="../tags/tag37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sfca.edu/~galles/visualization/ComparisonSort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440.xml"/><Relationship Id="rId13" Type="http://schemas.openxmlformats.org/officeDocument/2006/relationships/tags" Target="../tags/tag445.xml"/><Relationship Id="rId3" Type="http://schemas.openxmlformats.org/officeDocument/2006/relationships/tags" Target="../tags/tag435.xml"/><Relationship Id="rId7" Type="http://schemas.openxmlformats.org/officeDocument/2006/relationships/tags" Target="../tags/tag439.xml"/><Relationship Id="rId12" Type="http://schemas.openxmlformats.org/officeDocument/2006/relationships/tags" Target="../tags/tag444.xml"/><Relationship Id="rId2" Type="http://schemas.openxmlformats.org/officeDocument/2006/relationships/tags" Target="../tags/tag434.xml"/><Relationship Id="rId1" Type="http://schemas.openxmlformats.org/officeDocument/2006/relationships/tags" Target="../tags/tag433.xml"/><Relationship Id="rId6" Type="http://schemas.openxmlformats.org/officeDocument/2006/relationships/tags" Target="../tags/tag438.xml"/><Relationship Id="rId11" Type="http://schemas.openxmlformats.org/officeDocument/2006/relationships/tags" Target="../tags/tag443.xml"/><Relationship Id="rId5" Type="http://schemas.openxmlformats.org/officeDocument/2006/relationships/tags" Target="../tags/tag437.xml"/><Relationship Id="rId15" Type="http://schemas.openxmlformats.org/officeDocument/2006/relationships/notesSlide" Target="../notesSlides/notesSlide26.xml"/><Relationship Id="rId10" Type="http://schemas.openxmlformats.org/officeDocument/2006/relationships/tags" Target="../tags/tag442.xml"/><Relationship Id="rId4" Type="http://schemas.openxmlformats.org/officeDocument/2006/relationships/tags" Target="../tags/tag436.xml"/><Relationship Id="rId9" Type="http://schemas.openxmlformats.org/officeDocument/2006/relationships/tags" Target="../tags/tag441.xml"/><Relationship Id="rId1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sfca.edu/~galles/visualization/CountingSort.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454.xml"/><Relationship Id="rId13" Type="http://schemas.openxmlformats.org/officeDocument/2006/relationships/tags" Target="../tags/tag459.xml"/><Relationship Id="rId3" Type="http://schemas.openxmlformats.org/officeDocument/2006/relationships/tags" Target="../tags/tag449.xml"/><Relationship Id="rId7" Type="http://schemas.openxmlformats.org/officeDocument/2006/relationships/tags" Target="../tags/tag453.xml"/><Relationship Id="rId12" Type="http://schemas.openxmlformats.org/officeDocument/2006/relationships/tags" Target="../tags/tag458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448.xml"/><Relationship Id="rId16" Type="http://schemas.openxmlformats.org/officeDocument/2006/relationships/tags" Target="../tags/tag462.xml"/><Relationship Id="rId1" Type="http://schemas.openxmlformats.org/officeDocument/2006/relationships/tags" Target="../tags/tag447.xml"/><Relationship Id="rId6" Type="http://schemas.openxmlformats.org/officeDocument/2006/relationships/tags" Target="../tags/tag452.xml"/><Relationship Id="rId11" Type="http://schemas.openxmlformats.org/officeDocument/2006/relationships/tags" Target="../tags/tag457.xml"/><Relationship Id="rId5" Type="http://schemas.openxmlformats.org/officeDocument/2006/relationships/tags" Target="../tags/tag451.xml"/><Relationship Id="rId15" Type="http://schemas.openxmlformats.org/officeDocument/2006/relationships/tags" Target="../tags/tag461.xml"/><Relationship Id="rId10" Type="http://schemas.openxmlformats.org/officeDocument/2006/relationships/tags" Target="../tags/tag456.xml"/><Relationship Id="rId4" Type="http://schemas.openxmlformats.org/officeDocument/2006/relationships/tags" Target="../tags/tag450.xml"/><Relationship Id="rId9" Type="http://schemas.openxmlformats.org/officeDocument/2006/relationships/tags" Target="../tags/tag455.xml"/><Relationship Id="rId14" Type="http://schemas.openxmlformats.org/officeDocument/2006/relationships/tags" Target="../tags/tag46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sfca.edu/~galles/visualization/RadixSort.html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465.xml"/><Relationship Id="rId7" Type="http://schemas.openxmlformats.org/officeDocument/2006/relationships/notesSlide" Target="../notesSlides/notesSlide34.xml"/><Relationship Id="rId2" Type="http://schemas.openxmlformats.org/officeDocument/2006/relationships/tags" Target="../tags/tag464.xml"/><Relationship Id="rId1" Type="http://schemas.openxmlformats.org/officeDocument/2006/relationships/tags" Target="../tags/tag46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67.xml"/><Relationship Id="rId4" Type="http://schemas.openxmlformats.org/officeDocument/2006/relationships/tags" Target="../tags/tag46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notesSlide" Target="../notesSlides/notesSlide4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notesSlide" Target="../notesSlides/notesSlide7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8.xml"/><Relationship Id="rId10" Type="http://schemas.openxmlformats.org/officeDocument/2006/relationships/tags" Target="../tags/tag23.xml"/><Relationship Id="rId4" Type="http://schemas.openxmlformats.org/officeDocument/2006/relationships/tags" Target="../tags/tag17.xml"/><Relationship Id="rId9" Type="http://schemas.openxmlformats.org/officeDocument/2006/relationships/tags" Target="../tags/tag2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13" Type="http://schemas.openxmlformats.org/officeDocument/2006/relationships/tags" Target="../tags/tag36.xml"/><Relationship Id="rId18" Type="http://schemas.openxmlformats.org/officeDocument/2006/relationships/tags" Target="../tags/tag41.xml"/><Relationship Id="rId3" Type="http://schemas.openxmlformats.org/officeDocument/2006/relationships/tags" Target="../tags/tag26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30.xml"/><Relationship Id="rId12" Type="http://schemas.openxmlformats.org/officeDocument/2006/relationships/tags" Target="../tags/tag35.xml"/><Relationship Id="rId17" Type="http://schemas.openxmlformats.org/officeDocument/2006/relationships/tags" Target="../tags/tag40.xml"/><Relationship Id="rId2" Type="http://schemas.openxmlformats.org/officeDocument/2006/relationships/tags" Target="../tags/tag25.xml"/><Relationship Id="rId16" Type="http://schemas.openxmlformats.org/officeDocument/2006/relationships/tags" Target="../tags/tag39.xml"/><Relationship Id="rId20" Type="http://schemas.openxmlformats.org/officeDocument/2006/relationships/tags" Target="../tags/tag43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tags" Target="../tags/tag34.xml"/><Relationship Id="rId5" Type="http://schemas.openxmlformats.org/officeDocument/2006/relationships/tags" Target="../tags/tag28.xml"/><Relationship Id="rId15" Type="http://schemas.openxmlformats.org/officeDocument/2006/relationships/tags" Target="../tags/tag38.xml"/><Relationship Id="rId10" Type="http://schemas.openxmlformats.org/officeDocument/2006/relationships/tags" Target="../tags/tag33.xml"/><Relationship Id="rId19" Type="http://schemas.openxmlformats.org/officeDocument/2006/relationships/tags" Target="../tags/tag42.xml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tags" Target="../tags/tag37.xml"/><Relationship Id="rId2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13" Type="http://schemas.openxmlformats.org/officeDocument/2006/relationships/tags" Target="../tags/tag56.xml"/><Relationship Id="rId18" Type="http://schemas.openxmlformats.org/officeDocument/2006/relationships/tags" Target="../tags/tag61.xml"/><Relationship Id="rId3" Type="http://schemas.openxmlformats.org/officeDocument/2006/relationships/tags" Target="../tags/tag46.xml"/><Relationship Id="rId21" Type="http://schemas.openxmlformats.org/officeDocument/2006/relationships/tags" Target="../tags/tag64.xml"/><Relationship Id="rId7" Type="http://schemas.openxmlformats.org/officeDocument/2006/relationships/tags" Target="../tags/tag50.xml"/><Relationship Id="rId12" Type="http://schemas.openxmlformats.org/officeDocument/2006/relationships/tags" Target="../tags/tag55.xml"/><Relationship Id="rId17" Type="http://schemas.openxmlformats.org/officeDocument/2006/relationships/tags" Target="../tags/tag60.xml"/><Relationship Id="rId25" Type="http://schemas.openxmlformats.org/officeDocument/2006/relationships/notesSlide" Target="../notesSlides/notesSlide9.xml"/><Relationship Id="rId2" Type="http://schemas.openxmlformats.org/officeDocument/2006/relationships/tags" Target="../tags/tag45.xml"/><Relationship Id="rId16" Type="http://schemas.openxmlformats.org/officeDocument/2006/relationships/tags" Target="../tags/tag59.xml"/><Relationship Id="rId20" Type="http://schemas.openxmlformats.org/officeDocument/2006/relationships/tags" Target="../tags/tag63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11" Type="http://schemas.openxmlformats.org/officeDocument/2006/relationships/tags" Target="../tags/tag54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48.xml"/><Relationship Id="rId15" Type="http://schemas.openxmlformats.org/officeDocument/2006/relationships/tags" Target="../tags/tag58.xml"/><Relationship Id="rId23" Type="http://schemas.openxmlformats.org/officeDocument/2006/relationships/tags" Target="../tags/tag66.xml"/><Relationship Id="rId10" Type="http://schemas.openxmlformats.org/officeDocument/2006/relationships/tags" Target="../tags/tag53.xml"/><Relationship Id="rId19" Type="http://schemas.openxmlformats.org/officeDocument/2006/relationships/tags" Target="../tags/tag62.xml"/><Relationship Id="rId4" Type="http://schemas.openxmlformats.org/officeDocument/2006/relationships/tags" Target="../tags/tag47.xml"/><Relationship Id="rId9" Type="http://schemas.openxmlformats.org/officeDocument/2006/relationships/tags" Target="../tags/tag52.xml"/><Relationship Id="rId14" Type="http://schemas.openxmlformats.org/officeDocument/2006/relationships/tags" Target="../tags/tag57.xml"/><Relationship Id="rId22" Type="http://schemas.openxmlformats.org/officeDocument/2006/relationships/tags" Target="../tags/tag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22: More Sorting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Catie Baker</a:t>
            </a:r>
          </a:p>
          <a:p>
            <a:r>
              <a:rPr lang="en-US" sz="2400" dirty="0" smtClean="0"/>
              <a:t>Spring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details: Saving </a:t>
            </a:r>
            <a:r>
              <a:rPr lang="en-US" dirty="0"/>
              <a:t>S</a:t>
            </a:r>
            <a:r>
              <a:rPr lang="en-US" dirty="0" smtClean="0"/>
              <a:t>pace and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Simplest / Worst: </a:t>
            </a:r>
          </a:p>
          <a:p>
            <a:pPr>
              <a:buNone/>
            </a:pPr>
            <a:r>
              <a:rPr lang="en-US" dirty="0" smtClean="0"/>
              <a:t>	Use a new auxiliary array of size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(hi-lo)</a:t>
            </a:r>
            <a:r>
              <a:rPr lang="en-US" dirty="0" smtClean="0"/>
              <a:t> for every merge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Better:</a:t>
            </a:r>
          </a:p>
          <a:p>
            <a:pPr>
              <a:buNone/>
            </a:pPr>
            <a:r>
              <a:rPr lang="en-US" dirty="0" smtClean="0"/>
              <a:t>	Use a new auxiliary array of size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for every merging stage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Better:</a:t>
            </a:r>
          </a:p>
          <a:p>
            <a:pPr>
              <a:buNone/>
            </a:pPr>
            <a:r>
              <a:rPr lang="en-US" dirty="0" smtClean="0"/>
              <a:t>	Reuse same auxiliary array of size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for every merging stage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Best (but a little tricky):</a:t>
            </a:r>
          </a:p>
          <a:p>
            <a:pPr>
              <a:buNone/>
            </a:pPr>
            <a:r>
              <a:rPr lang="en-US" dirty="0" smtClean="0"/>
              <a:t>	Don’t copy back – at 2</a:t>
            </a:r>
            <a:r>
              <a:rPr lang="en-US" baseline="30000" dirty="0" smtClean="0"/>
              <a:t>nd</a:t>
            </a:r>
            <a:r>
              <a:rPr lang="en-US" dirty="0" smtClean="0"/>
              <a:t>, 4</a:t>
            </a:r>
            <a:r>
              <a:rPr lang="en-US" baseline="30000" dirty="0" smtClean="0"/>
              <a:t>th</a:t>
            </a:r>
            <a:r>
              <a:rPr lang="en-US" dirty="0" smtClean="0"/>
              <a:t>, 6</a:t>
            </a:r>
            <a:r>
              <a:rPr lang="en-US" baseline="30000" dirty="0" smtClean="0"/>
              <a:t>th</a:t>
            </a:r>
            <a:r>
              <a:rPr lang="en-US" dirty="0" smtClean="0"/>
              <a:t>, … merging stages, use the original array as the auxiliary array and vice-versa</a:t>
            </a:r>
          </a:p>
          <a:p>
            <a:pPr lvl="1"/>
            <a:r>
              <a:rPr lang="en-US" dirty="0" smtClean="0"/>
              <a:t>Need one copy at end if number of stages is odd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87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1143000"/>
          </a:xfrm>
        </p:spPr>
        <p:txBody>
          <a:bodyPr/>
          <a:lstStyle/>
          <a:p>
            <a:r>
              <a:rPr lang="en-US" dirty="0" smtClean="0"/>
              <a:t>Swapping Original / Auxiliary Array (“best”)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198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(Arguably easier to code up without recursion at all)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14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42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71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00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28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57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85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14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43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71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800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28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257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486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714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943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4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9715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4287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8859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3431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00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575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7147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90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742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0477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12001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15049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16573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9621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21145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24193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25717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876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3028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33337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34861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37909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39433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43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4287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3431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2575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47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7429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4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11239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16573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5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20383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24955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2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28765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4099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5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37909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55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5143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56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3431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57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9715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58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17335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9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28003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60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35623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1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14350" y="4419600"/>
            <a:ext cx="3657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62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1428750" y="4114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63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3028950" y="4114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Text Box 64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829550" y="2514600"/>
            <a:ext cx="131445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Merge by 1</a:t>
            </a:r>
          </a:p>
          <a:p>
            <a:endParaRPr lang="en-US" sz="1600"/>
          </a:p>
          <a:p>
            <a:r>
              <a:rPr lang="en-US" sz="1600"/>
              <a:t>Merge by 2</a:t>
            </a:r>
          </a:p>
          <a:p>
            <a:endParaRPr lang="en-US" sz="1600"/>
          </a:p>
          <a:p>
            <a:r>
              <a:rPr lang="en-US" sz="1600"/>
              <a:t>Merge by 4</a:t>
            </a:r>
          </a:p>
          <a:p>
            <a:endParaRPr lang="en-US" sz="1600"/>
          </a:p>
          <a:p>
            <a:r>
              <a:rPr lang="en-US" sz="1600"/>
              <a:t>Merge by 8</a:t>
            </a:r>
          </a:p>
          <a:p>
            <a:endParaRPr lang="en-US" sz="1600"/>
          </a:p>
          <a:p>
            <a:r>
              <a:rPr lang="en-US" sz="1600"/>
              <a:t>Merge by 16</a:t>
            </a:r>
          </a:p>
          <a:p>
            <a:endParaRPr lang="en-US" sz="1600"/>
          </a:p>
        </p:txBody>
      </p:sp>
      <p:sp>
        <p:nvSpPr>
          <p:cNvPr id="69" name="Rectangle 65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4171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66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4400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67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4629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68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4857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69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5086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Rectangle 70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5314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71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5543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72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5772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73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6000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Rectangle 74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6229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75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6457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76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6686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77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6915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Rectangle 78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7143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79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7372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Rectangle 80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7600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81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41719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82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46291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83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086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84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55435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85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60007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86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64579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87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69151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88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7372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Line 89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42481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Line 90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H="1">
            <a:off x="44005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Line 91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47053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Line 92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H="1">
            <a:off x="48577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Line 93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5162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Line 94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H="1">
            <a:off x="5314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Line 95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>
            <a:off x="56197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Line 96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H="1">
            <a:off x="57721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97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60769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Line 98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H="1">
            <a:off x="62293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Line 99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65341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Line 100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H="1">
            <a:off x="66865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Line 101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69913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Line 102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H="1">
            <a:off x="71437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Line 103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>
            <a:off x="7448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Line 104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H="1">
            <a:off x="7600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Rectangle 105"/>
          <p:cNvSpPr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41719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Rectangle 106"/>
          <p:cNvSpPr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50863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Rectangle 107"/>
          <p:cNvSpPr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60007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Rectangle 108"/>
          <p:cNvSpPr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69151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Line 109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44005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Line 110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H="1">
            <a:off x="47815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Line 111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>
            <a:off x="53149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Line 112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H="1">
            <a:off x="56959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Line 113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>
            <a:off x="61531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Line 114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 flipH="1">
            <a:off x="65341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Line 115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>
            <a:off x="70675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Line 116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 flipH="1">
            <a:off x="74485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Rectangle 117"/>
          <p:cNvSpPr>
            <a:spLocks noChangeArrowheads="1"/>
          </p:cNvSpPr>
          <p:nvPr>
            <p:custDataLst>
              <p:tags r:id="rId115"/>
            </p:custDataLst>
          </p:nvPr>
        </p:nvSpPr>
        <p:spPr bwMode="auto">
          <a:xfrm>
            <a:off x="41719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Rectangle 118"/>
          <p:cNvSpPr>
            <a:spLocks noChangeArrowheads="1"/>
          </p:cNvSpPr>
          <p:nvPr>
            <p:custDataLst>
              <p:tags r:id="rId116"/>
            </p:custDataLst>
          </p:nvPr>
        </p:nvSpPr>
        <p:spPr bwMode="auto">
          <a:xfrm>
            <a:off x="60007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Line 119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>
            <a:off x="46291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" name="Line 120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H="1">
            <a:off x="53911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Line 121"/>
          <p:cNvSpPr>
            <a:spLocks noChangeShapeType="1"/>
          </p:cNvSpPr>
          <p:nvPr>
            <p:custDataLst>
              <p:tags r:id="rId119"/>
            </p:custDataLst>
          </p:nvPr>
        </p:nvSpPr>
        <p:spPr bwMode="auto">
          <a:xfrm>
            <a:off x="64579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Line 122"/>
          <p:cNvSpPr>
            <a:spLocks noChangeShapeType="1"/>
          </p:cNvSpPr>
          <p:nvPr>
            <p:custDataLst>
              <p:tags r:id="rId120"/>
            </p:custDataLst>
          </p:nvPr>
        </p:nvSpPr>
        <p:spPr bwMode="auto">
          <a:xfrm flipH="1">
            <a:off x="72199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7" name="Rectangle 123"/>
          <p:cNvSpPr>
            <a:spLocks noChangeArrowheads="1"/>
          </p:cNvSpPr>
          <p:nvPr>
            <p:custDataLst>
              <p:tags r:id="rId121"/>
            </p:custDataLst>
          </p:nvPr>
        </p:nvSpPr>
        <p:spPr bwMode="auto">
          <a:xfrm>
            <a:off x="4171950" y="4419600"/>
            <a:ext cx="3657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Line 124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>
            <a:off x="5086350" y="4114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Line 125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 flipH="1">
            <a:off x="6686550" y="4114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Rectangle 126"/>
          <p:cNvSpPr>
            <a:spLocks noChangeArrowheads="1"/>
          </p:cNvSpPr>
          <p:nvPr>
            <p:custDataLst>
              <p:tags r:id="rId124"/>
            </p:custDataLst>
          </p:nvPr>
        </p:nvSpPr>
        <p:spPr bwMode="auto">
          <a:xfrm>
            <a:off x="514350" y="4953000"/>
            <a:ext cx="7315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Line 127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>
            <a:off x="2114550" y="4648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" name="Line 128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H="1">
            <a:off x="5848350" y="4648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Rectangle 129"/>
          <p:cNvSpPr>
            <a:spLocks noChangeArrowheads="1"/>
          </p:cNvSpPr>
          <p:nvPr>
            <p:custDataLst>
              <p:tags r:id="rId127"/>
            </p:custDataLst>
          </p:nvPr>
        </p:nvSpPr>
        <p:spPr bwMode="auto">
          <a:xfrm>
            <a:off x="514350" y="5562600"/>
            <a:ext cx="73152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Line 130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>
            <a:off x="4095750" y="525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" name="Text Box 131"/>
          <p:cNvSpPr txBox="1">
            <a:spLocks noChangeArrowheads="1"/>
          </p:cNvSpPr>
          <p:nvPr>
            <p:custDataLst>
              <p:tags r:id="rId129"/>
            </p:custDataLst>
          </p:nvPr>
        </p:nvSpPr>
        <p:spPr bwMode="auto">
          <a:xfrm>
            <a:off x="4248150" y="5230813"/>
            <a:ext cx="15970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Copy if Needed</a:t>
            </a:r>
          </a:p>
        </p:txBody>
      </p:sp>
      <p:sp>
        <p:nvSpPr>
          <p:cNvPr id="136" name="Content Placeholder 2"/>
          <p:cNvSpPr txBox="1">
            <a:spLocks/>
          </p:cNvSpPr>
          <p:nvPr/>
        </p:nvSpPr>
        <p:spPr bwMode="auto">
          <a:xfrm>
            <a:off x="609600" y="1371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First </a:t>
            </a:r>
            <a:r>
              <a:rPr lang="en-US" b="0" dirty="0" err="1" smtClean="0"/>
              <a:t>recurse</a:t>
            </a:r>
            <a:r>
              <a:rPr lang="en-US" b="0" dirty="0" smtClean="0"/>
              <a:t> down to lists of size 1</a:t>
            </a:r>
          </a:p>
          <a:p>
            <a:r>
              <a:rPr lang="en-US" b="0" dirty="0" smtClean="0"/>
              <a:t>As we return from the recursion, swap between arrays</a:t>
            </a:r>
          </a:p>
        </p:txBody>
      </p:sp>
    </p:spTree>
    <p:extLst>
      <p:ext uri="{BB962C8B-B14F-4D97-AF65-F5344CB8AC3E}">
        <p14:creationId xmlns:p14="http://schemas.microsoft.com/office/powerpoint/2010/main" val="2598825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 and big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defined sorting over an array, but sometimes you want to sort linked lists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One approach:</a:t>
            </a:r>
          </a:p>
          <a:p>
            <a:pPr lvl="1"/>
            <a:r>
              <a:rPr lang="en-US" dirty="0" smtClean="0"/>
              <a:t>Convert to array: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Convert back to list: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Or merge sort works very nicely on linked lists directly</a:t>
            </a:r>
          </a:p>
          <a:p>
            <a:pPr lvl="1"/>
            <a:r>
              <a:rPr lang="en-US" dirty="0" err="1" smtClean="0"/>
              <a:t>Heapsort</a:t>
            </a:r>
            <a:r>
              <a:rPr lang="en-US" dirty="0" smtClean="0"/>
              <a:t> and quicksort do not</a:t>
            </a:r>
          </a:p>
          <a:p>
            <a:pPr lvl="1"/>
            <a:r>
              <a:rPr lang="en-US" dirty="0" smtClean="0"/>
              <a:t>Insertion sort and selection sort do but they’re slower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Merge sort is also the sort of choice for external sorting</a:t>
            </a:r>
          </a:p>
          <a:p>
            <a:pPr lvl="1"/>
            <a:r>
              <a:rPr lang="en-US" dirty="0" smtClean="0"/>
              <a:t>Linear merges minimize disk accesses</a:t>
            </a:r>
          </a:p>
          <a:p>
            <a:pPr lvl="1"/>
            <a:r>
              <a:rPr lang="en-US" dirty="0" smtClean="0"/>
              <a:t>And can leverage multiple disks to get streaming accesses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849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divide-and-conquer algorithm</a:t>
            </a:r>
          </a:p>
          <a:p>
            <a:pPr lvl="1"/>
            <a:r>
              <a:rPr lang="en-US" dirty="0"/>
              <a:t>Recursively chop into </a:t>
            </a:r>
            <a:r>
              <a:rPr lang="en-US" dirty="0" smtClean="0"/>
              <a:t>two pieces</a:t>
            </a:r>
            <a:endParaRPr lang="en-US" dirty="0"/>
          </a:p>
          <a:p>
            <a:pPr lvl="1"/>
            <a:r>
              <a:rPr lang="en-US" dirty="0"/>
              <a:t>Instead of doing all the work as we merge together, </a:t>
            </a:r>
            <a:br>
              <a:rPr lang="en-US" dirty="0"/>
            </a:br>
            <a:r>
              <a:rPr lang="en-US" dirty="0"/>
              <a:t>we will do all the work as we recursively split into halves</a:t>
            </a:r>
            <a:endParaRPr lang="en-US" sz="1000" dirty="0"/>
          </a:p>
          <a:p>
            <a:pPr lvl="1"/>
            <a:r>
              <a:rPr lang="en-US" dirty="0"/>
              <a:t>Unlike </a:t>
            </a:r>
            <a:r>
              <a:rPr lang="en-US" dirty="0" smtClean="0"/>
              <a:t>merge sort</a:t>
            </a:r>
            <a:r>
              <a:rPr lang="en-US" dirty="0"/>
              <a:t>, does not need auxiliary </a:t>
            </a:r>
            <a:r>
              <a:rPr lang="en-US" dirty="0" smtClean="0"/>
              <a:t>space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on average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r>
              <a:rPr lang="en-US" dirty="0" smtClean="0"/>
              <a:t>, but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="1" baseline="30000" dirty="0" smtClean="0"/>
              <a:t>2</a:t>
            </a:r>
            <a:r>
              <a:rPr lang="en-US" dirty="0" smtClean="0"/>
              <a:t>) worst-case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Faster than merge sort in practice?</a:t>
            </a:r>
          </a:p>
          <a:p>
            <a:pPr lvl="1"/>
            <a:r>
              <a:rPr lang="en-US" dirty="0" smtClean="0"/>
              <a:t>Often believed so</a:t>
            </a:r>
          </a:p>
          <a:p>
            <a:pPr lvl="1"/>
            <a:r>
              <a:rPr lang="en-US" dirty="0" smtClean="0"/>
              <a:t>Does fewer copies and more comparisons, so it depends on the relative cost of these two operations!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519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Pick a pivot element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Partition all the data into: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The elements less than 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The elements greater than the pivot</a:t>
            </a:r>
          </a:p>
          <a:p>
            <a:pPr marL="857250" lvl="1" indent="-457200">
              <a:buFont typeface="+mj-lt"/>
              <a:buAutoNum type="alphaU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Recursively sort A and C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answer is, “as simple as A, B, C”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813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in Terms of Sets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102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76400"/>
            <a:ext cx="4724400" cy="990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8" name="Text Box 102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37016" y="1964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9" name="Text Box 102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466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10" name="Text Box 103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75216" y="21170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11" name="Text Box 103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08616" y="1888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12" name="Text Box 103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489616" y="22995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 dirty="0">
                <a:latin typeface="Courier New" pitchFamily="49" charset="0"/>
              </a:rPr>
              <a:t>65</a:t>
            </a:r>
          </a:p>
        </p:txBody>
      </p:sp>
      <p:sp>
        <p:nvSpPr>
          <p:cNvPr id="13" name="Text Box 103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182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14" name="Text Box 103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278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15" name="Text Box 103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632616" y="2269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16" name="Text Box 103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13616" y="1964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17" name="Text Box 103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554679" y="2117031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18" name="Oval 103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00438" y="2284413"/>
            <a:ext cx="384175" cy="301625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9" name="Text Box 103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065713" y="167416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</a:p>
        </p:txBody>
      </p:sp>
      <p:sp>
        <p:nvSpPr>
          <p:cNvPr id="20" name="Text Box 104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807550" y="1704459"/>
            <a:ext cx="18646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select pivot value</a:t>
            </a:r>
          </a:p>
        </p:txBody>
      </p:sp>
      <p:sp>
        <p:nvSpPr>
          <p:cNvPr id="21" name="Oval 104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2971800"/>
            <a:ext cx="1981200" cy="838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2" name="Text Box 1042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584616" y="32600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23" name="Text Box 1043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851816" y="3336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24" name="Text Box 104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861216" y="3412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25" name="Text Box 104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346616" y="31838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26" name="Text Box 104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75379" y="321558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27" name="Text Box 1047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80016" y="3107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28" name="Text Box 104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651416" y="3488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29" name="Text Box 104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041816" y="3488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30" name="Text Box 1050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94616" y="3107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31" name="Text Box 105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049479" y="3031431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32" name="Oval 105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86200" y="3200400"/>
            <a:ext cx="38417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3" name="Text Box 1053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208800" y="27863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1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4" name="Oval 1054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572000" y="3048000"/>
            <a:ext cx="1981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5" name="Text Box 1055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333000" y="27863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2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6" name="Text Box 105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859770" y="2847459"/>
            <a:ext cx="1242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partition </a:t>
            </a:r>
            <a:r>
              <a:rPr lang="en-US" sz="1800" b="1">
                <a:solidFill>
                  <a:schemeClr val="accent2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37" name="Oval 105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219200" y="4467225"/>
            <a:ext cx="23114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8" name="Text Box 1058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6227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39" name="Text Box 1059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5371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40" name="Text Box 1060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2196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41" name="Text Box 1061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8419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42" name="Text Box 1062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148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43" name="Text Box 1063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417654" y="4509393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44" name="Text Box 1064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132600" y="40055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1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45" name="Text Box 1065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115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46" name="Text Box 1066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496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47" name="Text Box 1067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734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48" name="Oval 1068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521200" y="4419600"/>
            <a:ext cx="1600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49" name="Text Box 1069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821404" y="451098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50" name="Oval 1070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832225" y="4495800"/>
            <a:ext cx="38417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51" name="Text Box 1071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333000" y="40055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2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52" name="Text Box 1072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795972" y="3883710"/>
            <a:ext cx="19607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Quicksort(S</a:t>
            </a:r>
            <a:r>
              <a:rPr lang="en-US" sz="1800" baseline="-25000" dirty="0" smtClean="0">
                <a:solidFill>
                  <a:schemeClr val="accent2"/>
                </a:solidFill>
                <a:latin typeface="Times New Roman" pitchFamily="18" charset="0"/>
              </a:rPr>
              <a:t>1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</a:rPr>
              <a:t>) and</a:t>
            </a:r>
          </a:p>
          <a:p>
            <a:pPr algn="ctr"/>
            <a:r>
              <a:rPr 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Quicksort(S</a:t>
            </a:r>
            <a:r>
              <a:rPr lang="en-US" sz="1800" baseline="-25000" dirty="0" smtClean="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53" name="Oval 1073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828800" y="5443538"/>
            <a:ext cx="36830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54" name="Text Box 1074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2323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55" name="Text Box 1075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31467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56" name="Text Box 1076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28292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57" name="Text Box 1077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3451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58" name="Text Box 1078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25244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59" name="Text Box 1079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2027254" y="5499993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60" name="Text Box 1080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8198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61" name="Text Box 1081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594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62" name="Text Box 1082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975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63" name="Text Box 1083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213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64" name="Text Box 1084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1397500" y="533176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</a:p>
        </p:txBody>
      </p:sp>
      <p:sp>
        <p:nvSpPr>
          <p:cNvPr id="65" name="Text Box 1085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807302" y="5470009"/>
            <a:ext cx="20143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Presto!  </a:t>
            </a:r>
            <a:r>
              <a:rPr lang="en-US" sz="1800" b="1">
                <a:solidFill>
                  <a:schemeClr val="accent2"/>
                </a:solidFill>
                <a:latin typeface="Times New Roman" pitchFamily="18" charset="0"/>
              </a:rPr>
              <a:t>S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 is sorted</a:t>
            </a:r>
          </a:p>
        </p:txBody>
      </p:sp>
      <p:sp>
        <p:nvSpPr>
          <p:cNvPr id="66" name="Text Box 1086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38200" y="5943600"/>
            <a:ext cx="6588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200" dirty="0">
                <a:latin typeface="Times New Roman" pitchFamily="18" charset="0"/>
              </a:rPr>
              <a:t>[Weiss]</a:t>
            </a:r>
          </a:p>
        </p:txBody>
      </p:sp>
      <p:sp>
        <p:nvSpPr>
          <p:cNvPr id="67" name="Freeform 1087"/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3878263" y="1905000"/>
            <a:ext cx="2979737" cy="396875"/>
          </a:xfrm>
          <a:custGeom>
            <a:avLst/>
            <a:gdLst>
              <a:gd name="T0" fmla="*/ 2979737 w 1877"/>
              <a:gd name="T1" fmla="*/ 0 h 250"/>
              <a:gd name="T2" fmla="*/ 952500 w 1877"/>
              <a:gd name="T3" fmla="*/ 125413 h 250"/>
              <a:gd name="T4" fmla="*/ 0 w 1877"/>
              <a:gd name="T5" fmla="*/ 396875 h 250"/>
              <a:gd name="T6" fmla="*/ 0 60000 65536"/>
              <a:gd name="T7" fmla="*/ 0 60000 65536"/>
              <a:gd name="T8" fmla="*/ 0 60000 65536"/>
              <a:gd name="T9" fmla="*/ 0 w 1877"/>
              <a:gd name="T10" fmla="*/ 0 h 250"/>
              <a:gd name="T11" fmla="*/ 1877 w 1877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7" h="250">
                <a:moveTo>
                  <a:pt x="1877" y="0"/>
                </a:moveTo>
                <a:cubicBezTo>
                  <a:pt x="1664" y="13"/>
                  <a:pt x="913" y="37"/>
                  <a:pt x="600" y="79"/>
                </a:cubicBezTo>
                <a:cubicBezTo>
                  <a:pt x="287" y="121"/>
                  <a:pt x="125" y="215"/>
                  <a:pt x="0" y="250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68" name="AutoShape 1088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467600" y="2209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69" name="AutoShape 1089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7467600" y="3352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70" name="AutoShape 1090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7467600" y="4876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85274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/>
      <p:bldP spid="20" grpId="0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/>
      <p:bldP spid="34" grpId="0" animBg="1"/>
      <p:bldP spid="35" grpId="0"/>
      <p:bldP spid="36" grpId="0"/>
      <p:bldP spid="37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 animBg="1"/>
      <p:bldP spid="49" grpId="0"/>
      <p:bldP spid="50" grpId="0" animBg="1"/>
      <p:bldP spid="51" grpId="0"/>
      <p:bldP spid="52" grpId="0"/>
      <p:bldP spid="53" grpId="0" animBg="1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7" grpId="0" animBg="1"/>
      <p:bldP spid="68" grpId="0" animBg="1"/>
      <p:bldP spid="69" grpId="0" animBg="1"/>
      <p:bldP spid="7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Showing Recursion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1462" y="2154238"/>
            <a:ext cx="12105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2  4   3   1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732587" y="2190750"/>
            <a:ext cx="9541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8   9   6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84387" y="2795588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2   1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740650" y="2786063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89387" y="2784475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99187" y="2803525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31975" y="3432175"/>
            <a:ext cx="387798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	          	 	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28787" y="4076700"/>
            <a:ext cx="387798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sz="2000" u="sng">
                <a:latin typeface="Times New Roman" pitchFamily="18" charset="0"/>
              </a:rPr>
              <a:t>   2</a:t>
            </a:r>
            <a:r>
              <a:rPr lang="en-US" sz="2000">
                <a:latin typeface="Times New Roman" pitchFamily="18" charset="0"/>
              </a:rPr>
              <a:t>	               	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62137" y="4775200"/>
            <a:ext cx="178766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sz="2000" u="sng">
                <a:latin typeface="Times New Roman" pitchFamily="18" charset="0"/>
              </a:rPr>
              <a:t>   4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78187" y="5480050"/>
            <a:ext cx="307007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1   2   3   4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  <a:r>
              <a:rPr lang="en-US" sz="2000" u="sng">
                <a:latin typeface="Times New Roman" pitchFamily="18" charset="0"/>
              </a:rPr>
              <a:t>   6   8   9</a:t>
            </a: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643437" y="1966913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721350" y="1966913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855912" y="2625725"/>
            <a:ext cx="5746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616325" y="2605088"/>
            <a:ext cx="492125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6738937" y="2646363"/>
            <a:ext cx="328613" cy="195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86637" y="2646363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192337" y="3886200"/>
            <a:ext cx="76200" cy="2270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424112" y="3282950"/>
            <a:ext cx="12382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5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89687" y="3282950"/>
            <a:ext cx="374650" cy="151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6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7526337" y="32766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7" name="Line 2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2474912" y="3859213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8" name="Line 3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444750" y="4516438"/>
            <a:ext cx="357187" cy="284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9" name="Line 3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792537" y="3276600"/>
            <a:ext cx="381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0" name="Line 3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267075" y="5214938"/>
            <a:ext cx="1439862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1" name="Line 4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6230937" y="5226050"/>
            <a:ext cx="88900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2" name="Text Box 4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15937" y="3919538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Conquer</a:t>
            </a:r>
          </a:p>
        </p:txBody>
      </p:sp>
      <p:sp>
        <p:nvSpPr>
          <p:cNvPr id="33" name="Text Box 4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292225" y="4584700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4" name="Text Box 4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401887" y="5326063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5" name="Text Box 4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746250" y="182245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Divide</a:t>
            </a:r>
          </a:p>
        </p:txBody>
      </p:sp>
      <p:sp>
        <p:nvSpPr>
          <p:cNvPr id="36" name="Text Box 4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273175" y="2395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Divide</a:t>
            </a:r>
          </a:p>
        </p:txBody>
      </p:sp>
      <p:sp>
        <p:nvSpPr>
          <p:cNvPr id="37" name="Text Box 4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92175" y="298291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38" name="Text Box 4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" y="3402013"/>
            <a:ext cx="128753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</a:rPr>
              <a:t>1 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</a:rPr>
              <a:t>Element</a:t>
            </a:r>
            <a:endParaRPr lang="en-US" sz="20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9" name="Text Box 4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639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40" name="Text Box 4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0211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4783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42" name="Text Box 5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9355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43" name="Text Box 52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3927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44" name="Text Box 53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8499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5" name="Text Box 54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3071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6" name="Text Box 55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7643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47" name="Text Box 56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284787" y="19812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8" name="Text Box 57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069137" y="27432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49" name="Text Box 58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259137" y="25908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50" name="Text Box 5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2116137" y="34290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1" name="Line 60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3411537" y="3124200"/>
            <a:ext cx="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2" name="Line 61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5468937" y="2514600"/>
            <a:ext cx="76200" cy="2971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3" name="Line 62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7145337" y="3200400"/>
            <a:ext cx="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4" name="Text Box 11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611937" y="4724400"/>
            <a:ext cx="9541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6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  <a:r>
              <a:rPr lang="en-US" sz="2000" u="sng">
                <a:latin typeface="Times New Roman" pitchFamily="18" charset="0"/>
              </a:rPr>
              <a:t>   9</a:t>
            </a:r>
          </a:p>
        </p:txBody>
      </p:sp>
    </p:spTree>
    <p:extLst>
      <p:ext uri="{BB962C8B-B14F-4D97-AF65-F5344CB8AC3E}">
        <p14:creationId xmlns:p14="http://schemas.microsoft.com/office/powerpoint/2010/main" val="36748079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47" grpId="0"/>
      <p:bldP spid="48" grpId="0"/>
      <p:bldP spid="49" grpId="0"/>
      <p:bldP spid="50" grpId="0"/>
      <p:bldP spid="51" grpId="0" animBg="1"/>
      <p:bldP spid="52" grpId="0" animBg="1"/>
      <p:bldP spid="53" grpId="0" animBg="1"/>
      <p:bldP spid="5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Have not yet explained: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to pick the pivot element</a:t>
            </a:r>
          </a:p>
          <a:p>
            <a:pPr lvl="1"/>
            <a:r>
              <a:rPr lang="en-US" dirty="0" smtClean="0"/>
              <a:t>Any choice is correct: data will end up sorted</a:t>
            </a:r>
          </a:p>
          <a:p>
            <a:pPr lvl="1"/>
            <a:r>
              <a:rPr lang="en-US" dirty="0" smtClean="0"/>
              <a:t>But as analysis will show, want the two partitions to be about equal in size</a:t>
            </a:r>
          </a:p>
          <a:p>
            <a:endParaRPr lang="en-US" dirty="0" smtClean="0"/>
          </a:p>
          <a:p>
            <a:r>
              <a:rPr lang="en-US" dirty="0" smtClean="0"/>
              <a:t>How to implement partitioning</a:t>
            </a:r>
          </a:p>
          <a:p>
            <a:pPr lvl="1"/>
            <a:r>
              <a:rPr lang="en-US" dirty="0" smtClean="0"/>
              <a:t>In linear time</a:t>
            </a:r>
          </a:p>
          <a:p>
            <a:pPr lvl="1"/>
            <a:r>
              <a:rPr lang="en-US" dirty="0" smtClean="0"/>
              <a:t>In place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093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Best pivot?</a:t>
            </a:r>
          </a:p>
          <a:p>
            <a:pPr lvl="1"/>
            <a:r>
              <a:rPr lang="en-US" dirty="0" smtClean="0"/>
              <a:t>Median</a:t>
            </a:r>
          </a:p>
          <a:p>
            <a:pPr lvl="1"/>
            <a:r>
              <a:rPr lang="en-US" dirty="0" smtClean="0"/>
              <a:t>Halve each time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Worst pivot?</a:t>
            </a:r>
          </a:p>
          <a:p>
            <a:pPr lvl="1"/>
            <a:r>
              <a:rPr lang="en-US" dirty="0" smtClean="0"/>
              <a:t>Greatest/least element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roblem of size n - 1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814812" y="1752600"/>
            <a:ext cx="3502793" cy="887594"/>
            <a:chOff x="5149022" y="533400"/>
            <a:chExt cx="3502793" cy="887594"/>
          </a:xfrm>
        </p:grpSpPr>
        <p:sp>
          <p:nvSpPr>
            <p:cNvPr id="6" name="Text Box 3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49022" y="1081954"/>
              <a:ext cx="869792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latin typeface="Times New Roman" pitchFamily="18" charset="0"/>
                </a:rPr>
                <a:t>2  4   3   1</a:t>
              </a:r>
            </a:p>
          </p:txBody>
        </p:sp>
        <p:sp>
          <p:nvSpPr>
            <p:cNvPr id="7" name="Text Box 4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966301" y="1110306"/>
              <a:ext cx="685514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>
                  <a:latin typeface="Times New Roman" pitchFamily="18" charset="0"/>
                </a:rPr>
                <a:t>8   9   6</a:t>
              </a:r>
            </a:p>
          </p:txBody>
        </p:sp>
        <p:sp>
          <p:nvSpPr>
            <p:cNvPr id="16" name="Line 13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6465273" y="936495"/>
              <a:ext cx="406053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7" name="Line 1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7239740" y="936495"/>
              <a:ext cx="420880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8" name="Text Box 4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689666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39" name="Text Box 4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01815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0" name="Text Box 5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346651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41" name="Text Box 5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67514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42" name="Text Box 52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003636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43" name="Text Box 5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33212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4" name="Text Box 5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660620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" name="Text Box 55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98911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46" name="Text Box 56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926075" y="947589"/>
              <a:ext cx="224819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513303" y="4065589"/>
            <a:ext cx="3554497" cy="977016"/>
            <a:chOff x="5689666" y="533400"/>
            <a:chExt cx="3554497" cy="977016"/>
          </a:xfrm>
        </p:grpSpPr>
        <p:sp>
          <p:nvSpPr>
            <p:cNvPr id="58" name="Text Box 4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328254" y="1110306"/>
              <a:ext cx="1915909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 smtClean="0">
                  <a:latin typeface="Times New Roman" pitchFamily="18" charset="0"/>
                </a:rPr>
                <a:t>8  2  </a:t>
              </a:r>
              <a:r>
                <a:rPr lang="en-US" sz="2000" u="sng" dirty="0">
                  <a:latin typeface="Times New Roman" pitchFamily="18" charset="0"/>
                </a:rPr>
                <a:t>9 </a:t>
              </a:r>
              <a:r>
                <a:rPr lang="en-US" sz="2000" u="sng" dirty="0" smtClean="0">
                  <a:latin typeface="Times New Roman" pitchFamily="18" charset="0"/>
                </a:rPr>
                <a:t> 4  5  3  6</a:t>
              </a:r>
              <a:endParaRPr lang="en-US" sz="2000" u="sng" dirty="0">
                <a:latin typeface="Times New Roman" pitchFamily="18" charset="0"/>
              </a:endParaRPr>
            </a:p>
          </p:txBody>
        </p:sp>
        <p:sp>
          <p:nvSpPr>
            <p:cNvPr id="59" name="Line 13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 flipH="1">
              <a:off x="6465273" y="936495"/>
              <a:ext cx="406053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60" name="Line 1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7239740" y="936495"/>
              <a:ext cx="420880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61" name="Text Box 48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689666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62" name="Text Box 49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01815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3" name="Text Box 50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346651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64" name="Text Box 51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67514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65" name="Text Box 52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03636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66" name="Text Box 53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33212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67" name="Text Box 54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660620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8" name="Text Box 55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98911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69" name="Text Box 5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926075" y="947589"/>
              <a:ext cx="31290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lang="en-US" sz="2000" u="sng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pivot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While sorting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hi-1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</a:rPr>
              <a:t>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Pick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[hi-1]</a:t>
            </a:r>
          </a:p>
          <a:p>
            <a:pPr lvl="1"/>
            <a:r>
              <a:rPr lang="en-US" dirty="0" smtClean="0"/>
              <a:t>Fast, but worst-case occurs with mostly sorted input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Pick random element in the range</a:t>
            </a:r>
          </a:p>
          <a:p>
            <a:pPr lvl="1"/>
            <a:r>
              <a:rPr lang="en-US" dirty="0" smtClean="0"/>
              <a:t>Does as well as any technique, but (pseudo)random number generation can be slow</a:t>
            </a:r>
          </a:p>
          <a:p>
            <a:pPr lvl="1"/>
            <a:r>
              <a:rPr lang="en-US" dirty="0" smtClean="0"/>
              <a:t>Still probably the most elegant approach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Median of 3,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[hi-1],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)/2]</a:t>
            </a:r>
          </a:p>
          <a:p>
            <a:pPr lvl="1"/>
            <a:r>
              <a:rPr lang="en-US" dirty="0" smtClean="0"/>
              <a:t>Common heuristic that tends to work well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398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Homework 5 partner selection due TODAY!</a:t>
            </a:r>
          </a:p>
          <a:p>
            <a:pPr lvl="1"/>
            <a:r>
              <a:rPr lang="en-US" sz="2400" dirty="0" smtClean="0"/>
              <a:t>Catalyst link posted on the webpage</a:t>
            </a:r>
          </a:p>
          <a:p>
            <a:pPr lvl="1"/>
            <a:endParaRPr lang="en-US" sz="2400" dirty="0"/>
          </a:p>
          <a:p>
            <a:r>
              <a:rPr lang="en-US" sz="2400" dirty="0" smtClean="0"/>
              <a:t>Homework 5 due next Wednesday at 11pm</a:t>
            </a:r>
            <a:r>
              <a:rPr lang="en-US" sz="2400" dirty="0" smtClean="0"/>
              <a:t>!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75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r>
              <a:rPr lang="en-US" dirty="0" smtClean="0"/>
              <a:t>Conceptually simple, but hardest part to code up correctly</a:t>
            </a:r>
          </a:p>
          <a:p>
            <a:pPr lvl="1"/>
            <a:r>
              <a:rPr lang="en-US" dirty="0" smtClean="0"/>
              <a:t>After picking pivot, need to partition in linear time in place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One approach (there are slightly fancier ones):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Swap pivot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Use two fingers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, starting 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lo+1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hi-1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j)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 &gt; pivot) j--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else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&lt; pivot)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else swap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Swap pivot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+mj-lt"/>
                <a:cs typeface="Courier New" pitchFamily="49" charset="0"/>
              </a:rPr>
              <a:t>*</a:t>
            </a:r>
            <a:endParaRPr lang="en-US" b="1" dirty="0">
              <a:latin typeface="+mj-lt"/>
              <a:cs typeface="Courier New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 smtClean="0">
                <a:latin typeface="+mj-lt"/>
                <a:cs typeface="Courier New" pitchFamily="49" charset="0"/>
              </a:rPr>
              <a:t>*skip step 4 if pivot ends up being least element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739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r>
              <a:rPr lang="en-US" dirty="0" smtClean="0"/>
              <a:t>Step one: pick pivot as median of 3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= 0,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 = 10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4724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Courier New" pitchFamily="49" charset="0"/>
              </a:rPr>
              <a:t>6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1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4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9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0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3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5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10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2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91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7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172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smtClean="0">
                <a:latin typeface="Courier New" pitchFamily="49" charset="0"/>
              </a:rPr>
              <a:t>8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43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24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505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86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7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48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029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6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91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72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685800" y="3657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two: move pivot to the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lo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position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Line 1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048000" y="5181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1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6096000" y="5105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 Box 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8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00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1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81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4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3" name="Text Box 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962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9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343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0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5" name="Text Box 7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724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3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6" name="Text Box 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105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5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7" name="Text Box 9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486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2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8" name="Text Box 10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867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7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6</a:t>
            </a:r>
          </a:p>
        </p:txBody>
      </p:sp>
      <p:sp>
        <p:nvSpPr>
          <p:cNvPr id="60" name="Text Box 1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19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1" name="Text Box 13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00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2" name="Text Box 14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581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3" name="Text Box 15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62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4" name="Text Box 1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343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5" name="Text Box 17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4724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6" name="Text Box 18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105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6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7" name="Text Box 1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486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8" name="Text Box 20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867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9" name="Text Box 2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248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472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48" grpId="0" animBg="1"/>
      <p:bldP spid="4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2971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Now partition in place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fingers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Swap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fingers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pivot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42" name="Group 141"/>
          <p:cNvGrpSpPr/>
          <p:nvPr/>
        </p:nvGrpSpPr>
        <p:grpSpPr>
          <a:xfrm>
            <a:off x="3505200" y="1676400"/>
            <a:ext cx="3810000" cy="685800"/>
            <a:chOff x="3505200" y="1676400"/>
            <a:chExt cx="3810000" cy="685800"/>
          </a:xfrm>
        </p:grpSpPr>
        <p:sp>
          <p:nvSpPr>
            <p:cNvPr id="7" name="Text Box 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505200" y="16764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" name="Text Box 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3886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4267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648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9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029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2" name="Text Box 7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5410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" name="Text Box 8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5791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4" name="Text Box 9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6172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2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5" name="Text Box 10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6553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6" name="Text Box 11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6934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48" name="Line 13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 flipV="1">
              <a:off x="3810000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13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 flipV="1">
              <a:off x="6858000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505200" y="2667000"/>
            <a:ext cx="3810000" cy="685800"/>
            <a:chOff x="3505200" y="2667000"/>
            <a:chExt cx="3810000" cy="685800"/>
          </a:xfrm>
        </p:grpSpPr>
        <p:sp>
          <p:nvSpPr>
            <p:cNvPr id="70" name="Text Box 2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505200" y="26670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71" name="Text Box 3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886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2" name="Text Box 4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267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3" name="Text Box 5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648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9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4" name="Text Box 6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5029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5" name="Text Box 7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5410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6" name="Text Box 8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5791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7" name="Text Box 9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6172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2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8" name="Text Box 10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6553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9" name="Text Box 11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6934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80" name="Line 13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4572000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13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6172200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505200" y="3733800"/>
            <a:ext cx="3810000" cy="685800"/>
            <a:chOff x="3505200" y="3733800"/>
            <a:chExt cx="3810000" cy="685800"/>
          </a:xfrm>
        </p:grpSpPr>
        <p:sp>
          <p:nvSpPr>
            <p:cNvPr id="82" name="Text Box 2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505200" y="37338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3" name="Text Box 3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886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1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4" name="Text Box 4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267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648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6" name="Text Box 6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029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7" name="Text Box 7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410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8" name="Text Box 8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791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9" name="Text Box 9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172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90" name="Text Box 10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553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91" name="Text Box 11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934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92" name="Line 13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4572000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3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V="1">
              <a:off x="6096000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3505200" y="4724400"/>
            <a:ext cx="3810000" cy="685800"/>
            <a:chOff x="3505200" y="4724400"/>
            <a:chExt cx="3810000" cy="685800"/>
          </a:xfrm>
        </p:grpSpPr>
        <p:sp>
          <p:nvSpPr>
            <p:cNvPr id="106" name="Text Box 2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505200" y="47244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07" name="Text Box 3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886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8" name="Text Box 4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267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9" name="Text Box 5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648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0" name="Text Box 6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029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1" name="Text Box 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410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2" name="Text Box 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791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5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3" name="Text Box 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172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4" name="Text Box 1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53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5" name="Text Box 1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934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116" name="Line 1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5791200" y="5105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1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5715000" y="5105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5638800" y="304800"/>
            <a:ext cx="3360215" cy="1015663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Often have more than </a:t>
            </a:r>
          </a:p>
          <a:p>
            <a:r>
              <a:rPr lang="en-US" sz="2000" b="0" dirty="0" smtClean="0">
                <a:latin typeface="+mn-lt"/>
              </a:rPr>
              <a:t>one swap during partition – </a:t>
            </a:r>
          </a:p>
          <a:p>
            <a:r>
              <a:rPr lang="en-US" sz="2000" b="0" dirty="0" smtClean="0">
                <a:latin typeface="+mn-lt"/>
              </a:rPr>
              <a:t>this is a short example</a:t>
            </a:r>
          </a:p>
        </p:txBody>
      </p:sp>
      <p:grpSp>
        <p:nvGrpSpPr>
          <p:cNvPr id="145" name="Group 144"/>
          <p:cNvGrpSpPr/>
          <p:nvPr/>
        </p:nvGrpSpPr>
        <p:grpSpPr>
          <a:xfrm>
            <a:off x="3505200" y="5791200"/>
            <a:ext cx="3810000" cy="381000"/>
            <a:chOff x="3505200" y="5791200"/>
            <a:chExt cx="3810000" cy="381000"/>
          </a:xfrm>
        </p:grpSpPr>
        <p:sp>
          <p:nvSpPr>
            <p:cNvPr id="131" name="Text Box 2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505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5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2" name="Text Box 3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886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3" name="Text Box 4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267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4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648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5" name="Text Box 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029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6" name="Text Box 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410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7" name="Text Box 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791200" y="57912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8" name="Text Box 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72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9" name="Text Box 1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553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40" name="Text Box 11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934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47919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sort 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hlinkClick r:id="rId2"/>
              </a:rPr>
              <a:t>http://www.cs.usfca.edu/~galles/visualization/</a:t>
            </a:r>
            <a:r>
              <a:rPr lang="en-US" sz="1800" dirty="0" smtClean="0">
                <a:hlinkClick r:id="rId2"/>
              </a:rPr>
              <a:t>ComparisonSort.html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50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Best-case: Pivot is always the median</a:t>
            </a:r>
          </a:p>
          <a:p>
            <a:pPr>
              <a:buNone/>
            </a:pPr>
            <a:r>
              <a:rPr lang="en-US" dirty="0" smtClean="0"/>
              <a:t>		T(0)=T(1)=1</a:t>
            </a:r>
          </a:p>
          <a:p>
            <a:pPr>
              <a:buNone/>
            </a:pPr>
            <a:r>
              <a:rPr lang="en-US" dirty="0" smtClean="0"/>
              <a:t>		T(</a:t>
            </a:r>
            <a:r>
              <a:rPr lang="en-US" i="1" dirty="0" smtClean="0"/>
              <a:t>n</a:t>
            </a:r>
            <a:r>
              <a:rPr lang="en-US" dirty="0" smtClean="0"/>
              <a:t>)=2T(</a:t>
            </a:r>
            <a:r>
              <a:rPr lang="en-US" i="1" dirty="0" smtClean="0"/>
              <a:t>n</a:t>
            </a:r>
            <a:r>
              <a:rPr lang="en-US" dirty="0" smtClean="0"/>
              <a:t>/2) + </a:t>
            </a:r>
            <a:r>
              <a:rPr lang="en-US" i="1" dirty="0" smtClean="0"/>
              <a:t>n</a:t>
            </a:r>
            <a:r>
              <a:rPr lang="en-US" dirty="0" smtClean="0"/>
              <a:t>           -- linear-time partition</a:t>
            </a:r>
          </a:p>
          <a:p>
            <a:pPr>
              <a:buNone/>
            </a:pPr>
            <a:r>
              <a:rPr lang="en-US" dirty="0" smtClean="0"/>
              <a:t>		Same recurrence as merge 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Worst-case: Pivot is always smallest or largest element</a:t>
            </a:r>
          </a:p>
          <a:p>
            <a:pPr>
              <a:buNone/>
            </a:pPr>
            <a:r>
              <a:rPr lang="en-US" dirty="0" smtClean="0"/>
              <a:t>		T(0)=T(1)=1</a:t>
            </a:r>
          </a:p>
          <a:p>
            <a:pPr>
              <a:buNone/>
            </a:pPr>
            <a:r>
              <a:rPr lang="en-US" dirty="0" smtClean="0"/>
              <a:t>              T(</a:t>
            </a:r>
            <a:r>
              <a:rPr lang="en-US" i="1" dirty="0" smtClean="0"/>
              <a:t>n</a:t>
            </a:r>
            <a:r>
              <a:rPr lang="en-US" dirty="0" smtClean="0"/>
              <a:t>) = 1T(</a:t>
            </a:r>
            <a:r>
              <a:rPr lang="en-US" i="1" dirty="0" smtClean="0"/>
              <a:t>n</a:t>
            </a:r>
            <a:r>
              <a:rPr lang="en-US" dirty="0" smtClean="0"/>
              <a:t>-1)  + </a:t>
            </a:r>
            <a:r>
              <a:rPr lang="en-US" i="1" dirty="0" smtClean="0"/>
              <a:t>n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		Basically same recurrence as selection 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="1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Average-case (e.g., with random pivot)</a:t>
            </a:r>
          </a:p>
          <a:p>
            <a:pPr lvl="1"/>
            <a:r>
              <a:rPr lang="en-US" dirty="0" smtClean="0"/>
              <a:t>O(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), not responsible for proof (in text)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132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For small </a:t>
            </a:r>
            <a:r>
              <a:rPr lang="en-US" i="1" dirty="0" smtClean="0"/>
              <a:t>n</a:t>
            </a:r>
            <a:r>
              <a:rPr lang="en-US" dirty="0" smtClean="0"/>
              <a:t>, all that recursion tends to cost more than doing a quadratic sort</a:t>
            </a:r>
          </a:p>
          <a:p>
            <a:pPr lvl="1"/>
            <a:r>
              <a:rPr lang="en-US" dirty="0" smtClean="0"/>
              <a:t>Remember asymptotic complexity is for large </a:t>
            </a:r>
            <a:r>
              <a:rPr lang="en-US" i="1" dirty="0" smtClean="0"/>
              <a:t>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Common engineering technique: switch algorithm below a </a:t>
            </a:r>
            <a:r>
              <a:rPr lang="en-US" dirty="0" smtClean="0">
                <a:solidFill>
                  <a:schemeClr val="accent2"/>
                </a:solidFill>
              </a:rPr>
              <a:t>cutoff</a:t>
            </a:r>
          </a:p>
          <a:p>
            <a:pPr lvl="1"/>
            <a:r>
              <a:rPr lang="en-US" dirty="0" smtClean="0"/>
              <a:t>Reasonable rule of thumb: use insertion sort for </a:t>
            </a:r>
            <a:r>
              <a:rPr lang="en-US" i="1" dirty="0" smtClean="0"/>
              <a:t>n</a:t>
            </a:r>
            <a:r>
              <a:rPr lang="en-US" dirty="0" smtClean="0"/>
              <a:t> &lt; 10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Notes:</a:t>
            </a:r>
          </a:p>
          <a:p>
            <a:pPr lvl="1"/>
            <a:r>
              <a:rPr lang="en-US" dirty="0" smtClean="0"/>
              <a:t>Could also use a cutoff for merge sort</a:t>
            </a:r>
          </a:p>
          <a:p>
            <a:pPr lvl="1"/>
            <a:r>
              <a:rPr lang="en-US" dirty="0" smtClean="0"/>
              <a:t>Cutoffs are also the norm with parallel algorithms </a:t>
            </a:r>
          </a:p>
          <a:p>
            <a:pPr lvl="2"/>
            <a:r>
              <a:rPr lang="en-US" dirty="0" smtClean="0"/>
              <a:t>Switch to sequential algorithm</a:t>
            </a:r>
          </a:p>
          <a:p>
            <a:pPr lvl="1"/>
            <a:r>
              <a:rPr lang="en-US" dirty="0" smtClean="0"/>
              <a:t>None of this affects asymptotic complexity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45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Cutoff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990600" y="1752600"/>
            <a:ext cx="6934200" cy="175432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quicksort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(hi – lo &lt; CUTOFF)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</a:rPr>
              <a:t>insertionSort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arr,lo,hi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endParaRPr lang="en-US" sz="20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   …</a:t>
            </a:r>
          </a:p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4038600"/>
            <a:ext cx="73019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Notice how this cuts out the vast majority of the recursive calls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Think of the recursive calls to </a:t>
            </a:r>
            <a:r>
              <a:rPr lang="en-US" sz="2000" b="0" dirty="0" err="1" smtClean="0">
                <a:latin typeface="+mn-lt"/>
              </a:rPr>
              <a:t>quicksort</a:t>
            </a:r>
            <a:r>
              <a:rPr lang="en-US" sz="2000" b="0" dirty="0" smtClean="0">
                <a:latin typeface="+mn-lt"/>
              </a:rPr>
              <a:t> as a tree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Trims out the bottom layers of the tree</a:t>
            </a:r>
          </a:p>
        </p:txBody>
      </p:sp>
    </p:spTree>
    <p:extLst>
      <p:ext uri="{BB962C8B-B14F-4D97-AF65-F5344CB8AC3E}">
        <p14:creationId xmlns:p14="http://schemas.microsoft.com/office/powerpoint/2010/main" val="1128978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Fast Can We Sort?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err="1" smtClean="0"/>
              <a:t>Heapsort</a:t>
            </a:r>
            <a:r>
              <a:rPr lang="en-US" dirty="0" smtClean="0"/>
              <a:t> &amp; </a:t>
            </a:r>
            <a:r>
              <a:rPr lang="en-US" dirty="0" err="1" smtClean="0"/>
              <a:t>mergesort</a:t>
            </a:r>
            <a:r>
              <a:rPr lang="en-US" dirty="0" smtClean="0"/>
              <a:t> have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worst-case running time</a:t>
            </a:r>
          </a:p>
          <a:p>
            <a:endParaRPr lang="en-US" dirty="0" smtClean="0"/>
          </a:p>
          <a:p>
            <a:r>
              <a:rPr lang="en-US" dirty="0" smtClean="0"/>
              <a:t>Quicksort has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average-case running time</a:t>
            </a:r>
          </a:p>
          <a:p>
            <a:endParaRPr lang="en-US" dirty="0" smtClean="0"/>
          </a:p>
          <a:p>
            <a:r>
              <a:rPr lang="en-US" dirty="0" smtClean="0"/>
              <a:t>These bounds are all tight, actually </a:t>
            </a:r>
            <a:r>
              <a:rPr lang="en-US" dirty="0" smtClean="0">
                <a:sym typeface="Symbol"/>
              </a:rPr>
              <a:t>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Comparison </a:t>
            </a:r>
            <a:r>
              <a:rPr lang="en-US" dirty="0">
                <a:solidFill>
                  <a:schemeClr val="accent2"/>
                </a:solidFill>
              </a:rPr>
              <a:t>sorting </a:t>
            </a:r>
            <a:r>
              <a:rPr lang="en-US" dirty="0" smtClean="0">
                <a:solidFill>
                  <a:schemeClr val="accent2"/>
                </a:solidFill>
              </a:rPr>
              <a:t>in general is </a:t>
            </a:r>
            <a:r>
              <a:rPr lang="en-US" b="1" dirty="0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 (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dirty="0"/>
              <a:t>An amazing computer-science result: proves all the clever programming in the world cannot comparison-sort in linear </a:t>
            </a:r>
            <a:r>
              <a:rPr lang="en-US" dirty="0" smtClean="0"/>
              <a:t>time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512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juicy computer science: 2-3 lectures…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</a:rPr>
              <a:t>lower bound:</a:t>
            </a:r>
            <a:endParaRPr lang="en-US" sz="2000" dirty="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</a:rPr>
              <a:t>sorting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1" name="Oval 20"/>
          <p:cNvSpPr/>
          <p:nvPr/>
        </p:nvSpPr>
        <p:spPr bwMode="auto">
          <a:xfrm>
            <a:off x="5943600" y="2667000"/>
            <a:ext cx="1295400" cy="914400"/>
          </a:xfrm>
          <a:prstGeom prst="ellipse">
            <a:avLst/>
          </a:prstGeom>
          <a:noFill/>
          <a:ln w="603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Straight Arrow Connector 23"/>
          <p:cNvCxnSpPr>
            <a:stCxn id="21" idx="3"/>
          </p:cNvCxnSpPr>
          <p:nvPr/>
        </p:nvCxnSpPr>
        <p:spPr bwMode="auto">
          <a:xfrm rot="5400000">
            <a:off x="4676099" y="3724391"/>
            <a:ext cx="1734111" cy="1180307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343400" y="5105400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How???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 Change the model – assume    </a:t>
            </a:r>
          </a:p>
          <a:p>
            <a:r>
              <a:rPr lang="en-US" sz="2000" b="0" dirty="0" smtClean="0">
                <a:latin typeface="+mn-lt"/>
              </a:rPr>
              <a:t>   more than “compare(</a:t>
            </a:r>
            <a:r>
              <a:rPr lang="en-US" sz="2000" b="0" dirty="0" err="1" smtClean="0">
                <a:latin typeface="+mn-lt"/>
              </a:rPr>
              <a:t>a,b</a:t>
            </a:r>
            <a:r>
              <a:rPr lang="en-US" sz="2000" b="0" dirty="0" smtClean="0">
                <a:latin typeface="+mn-lt"/>
              </a:rPr>
              <a:t>)”</a:t>
            </a:r>
          </a:p>
        </p:txBody>
      </p:sp>
    </p:spTree>
    <p:extLst>
      <p:ext uri="{BB962C8B-B14F-4D97-AF65-F5344CB8AC3E}">
        <p14:creationId xmlns:p14="http://schemas.microsoft.com/office/powerpoint/2010/main" val="35780124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Bucket Sort (a.k.a. </a:t>
            </a:r>
            <a:r>
              <a:rPr lang="en-US" dirty="0" err="1" smtClean="0"/>
              <a:t>BinSort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2590800"/>
          </a:xfrm>
        </p:spPr>
        <p:txBody>
          <a:bodyPr/>
          <a:lstStyle/>
          <a:p>
            <a:r>
              <a:rPr lang="en-US" dirty="0" smtClean="0"/>
              <a:t>If all values to be sorted are known to be integers between 1 and </a:t>
            </a:r>
            <a:r>
              <a:rPr lang="en-US" i="1" dirty="0" smtClean="0"/>
              <a:t>K </a:t>
            </a:r>
            <a:r>
              <a:rPr lang="en-US" dirty="0" smtClean="0"/>
              <a:t>(or any small range):</a:t>
            </a:r>
          </a:p>
          <a:p>
            <a:pPr lvl="1"/>
            <a:r>
              <a:rPr lang="en-US" dirty="0" smtClean="0"/>
              <a:t>Create an array of size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Put each element in its proper </a:t>
            </a:r>
            <a:r>
              <a:rPr lang="en-US" dirty="0" smtClean="0">
                <a:solidFill>
                  <a:schemeClr val="accent2"/>
                </a:solidFill>
              </a:rPr>
              <a:t>bucket (a.k.a. bin)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data is only integers, no need to store more than a </a:t>
            </a:r>
            <a:r>
              <a:rPr lang="en-US" i="1" dirty="0" smtClean="0"/>
              <a:t>count</a:t>
            </a:r>
            <a:r>
              <a:rPr lang="en-US" dirty="0" smtClean="0"/>
              <a:t> of how times that bucket has been used</a:t>
            </a:r>
            <a:endParaRPr lang="en-US" sz="1000" dirty="0" smtClean="0"/>
          </a:p>
          <a:p>
            <a:r>
              <a:rPr lang="en-US" dirty="0" smtClean="0"/>
              <a:t>Output result via linear pass through array of buckets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85800" y="3733800"/>
          <a:ext cx="1600200" cy="2514600"/>
        </p:xfrm>
        <a:graphic>
          <a:graphicData uri="http://schemas.openxmlformats.org/drawingml/2006/table">
            <a:tbl>
              <a:tblPr/>
              <a:tblGrid>
                <a:gridCol w="666750"/>
                <a:gridCol w="933450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count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array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438400" y="3733800"/>
            <a:ext cx="777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</a:t>
            </a: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K=5</a:t>
            </a:r>
            <a:endParaRPr lang="en-US" sz="2000" b="0" kern="0" noProof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 (5,1,3,4,3,2,1,1,5,4,5)</a:t>
            </a: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output: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1,1,1,2,3,3,4,4,5,5,5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54958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comparison sorting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buNone/>
            </a:pPr>
            <a:r>
              <a:rPr lang="en-US" dirty="0"/>
              <a:t>A</a:t>
            </a:r>
            <a:r>
              <a:rPr lang="en-US" dirty="0" smtClean="0"/>
              <a:t>ssume we have </a:t>
            </a:r>
            <a:r>
              <a:rPr lang="en-US" i="1" dirty="0" smtClean="0"/>
              <a:t>n</a:t>
            </a:r>
            <a:r>
              <a:rPr lang="en-US" dirty="0" smtClean="0"/>
              <a:t> comparable elements in an array and we want to rearrange them to be in increasing order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Input:</a:t>
            </a:r>
          </a:p>
          <a:p>
            <a:pPr lvl="1"/>
            <a:r>
              <a:rPr lang="en-US" dirty="0" smtClean="0"/>
              <a:t>An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of data records</a:t>
            </a:r>
          </a:p>
          <a:p>
            <a:pPr lvl="1"/>
            <a:r>
              <a:rPr lang="en-US" dirty="0" smtClean="0"/>
              <a:t>A key value in each data record</a:t>
            </a:r>
          </a:p>
          <a:p>
            <a:pPr lvl="1"/>
            <a:r>
              <a:rPr lang="en-US" dirty="0" smtClean="0"/>
              <a:t>A comparison function (consistent and total)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Effect:</a:t>
            </a:r>
          </a:p>
          <a:p>
            <a:pPr lvl="1"/>
            <a:r>
              <a:rPr lang="en-US" dirty="0" smtClean="0"/>
              <a:t>Reorganize the elements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such that for any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,      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j</a:t>
            </a:r>
            <a:r>
              <a:rPr lang="en-US" dirty="0" smtClean="0"/>
              <a:t>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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A[j]</a:t>
            </a:r>
          </a:p>
          <a:p>
            <a:pPr lvl="1"/>
            <a:r>
              <a:rPr lang="en-US" dirty="0" smtClean="0"/>
              <a:t>(Also,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must have exactly the same data it started with)</a:t>
            </a:r>
          </a:p>
          <a:p>
            <a:pPr lvl="1"/>
            <a:r>
              <a:rPr lang="en-US" dirty="0" smtClean="0"/>
              <a:t>Could also sort in reverse order, of course</a:t>
            </a:r>
          </a:p>
          <a:p>
            <a:pPr lvl="1"/>
            <a:endParaRPr lang="en-US" sz="1200" dirty="0" smtClean="0"/>
          </a:p>
          <a:p>
            <a:pPr>
              <a:buNone/>
            </a:pPr>
            <a:r>
              <a:rPr lang="en-US" dirty="0" smtClean="0"/>
              <a:t>An algorithm doing this is a </a:t>
            </a:r>
            <a:r>
              <a:rPr lang="en-US" dirty="0" smtClean="0">
                <a:solidFill>
                  <a:schemeClr val="accent2"/>
                </a:solidFill>
              </a:rPr>
              <a:t>comparison sort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http://www.cs.usfca.edu/~galles/visualization/</a:t>
            </a:r>
            <a:r>
              <a:rPr lang="en-US" dirty="0" smtClean="0">
                <a:hlinkClick r:id="rId2"/>
              </a:rPr>
              <a:t>CountingSort.html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909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Bucket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Overall: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 err="1"/>
              <a:t>n</a:t>
            </a:r>
            <a:r>
              <a:rPr lang="en-US" dirty="0" err="1"/>
              <a:t>+</a:t>
            </a:r>
            <a:r>
              <a:rPr lang="en-US" i="1" dirty="0" err="1"/>
              <a:t>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Linear in </a:t>
            </a:r>
            <a:r>
              <a:rPr lang="en-US" i="1" dirty="0"/>
              <a:t>n</a:t>
            </a:r>
            <a:r>
              <a:rPr lang="en-US" dirty="0"/>
              <a:t>, but also linear in </a:t>
            </a:r>
            <a:r>
              <a:rPr lang="en-US" i="1" dirty="0"/>
              <a:t>K</a:t>
            </a:r>
          </a:p>
          <a:p>
            <a:pPr lvl="1"/>
            <a:r>
              <a:rPr lang="en-US" dirty="0">
                <a:sym typeface="Symbol" pitchFamily="18" charset="2"/>
              </a:rPr>
              <a:t>(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lower bound does not apply because this is not a comparison </a:t>
            </a:r>
            <a:r>
              <a:rPr lang="en-US" dirty="0" smtClean="0">
                <a:sym typeface="Symbol" pitchFamily="18" charset="2"/>
              </a:rPr>
              <a:t>sort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Good when </a:t>
            </a:r>
            <a:r>
              <a:rPr lang="en-US" i="1" dirty="0" smtClean="0"/>
              <a:t>K</a:t>
            </a:r>
            <a:r>
              <a:rPr lang="en-US" dirty="0" smtClean="0"/>
              <a:t> is smaller (or not much larger) than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We don’t spend time doing comparisons of duplicates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Bad when </a:t>
            </a:r>
            <a:r>
              <a:rPr lang="en-US" i="1" dirty="0" smtClean="0"/>
              <a:t>K</a:t>
            </a:r>
            <a:r>
              <a:rPr lang="en-US" dirty="0" smtClean="0"/>
              <a:t> is much larger than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Wasted space; wasted time during linear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pass</a:t>
            </a:r>
          </a:p>
          <a:p>
            <a:pPr marL="457200" lvl="1" indent="0">
              <a:buNone/>
            </a:pPr>
            <a:endParaRPr lang="en-US" dirty="0" smtClean="0">
              <a:latin typeface="+mj-lt"/>
              <a:sym typeface="Symbol" pitchFamily="18" charset="2"/>
            </a:endParaRPr>
          </a:p>
          <a:p>
            <a:r>
              <a:rPr lang="en-US" dirty="0" smtClean="0">
                <a:latin typeface="+mj-lt"/>
                <a:sym typeface="Symbol" pitchFamily="18" charset="2"/>
              </a:rPr>
              <a:t>For data in addition to integer keys, use list at each bucket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274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Bucket Sort with Data</a:t>
            </a:r>
          </a:p>
        </p:txBody>
      </p:sp>
      <p:sp>
        <p:nvSpPr>
          <p:cNvPr id="51202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Most real lists aren’t just keys; we have data</a:t>
            </a:r>
          </a:p>
          <a:p>
            <a:pPr eaLnBrk="1" hangingPunct="1"/>
            <a:r>
              <a:rPr lang="en-US" dirty="0" smtClean="0"/>
              <a:t>Each bucket is a list (say, linked list)</a:t>
            </a:r>
          </a:p>
          <a:p>
            <a:pPr eaLnBrk="1" hangingPunct="1"/>
            <a:r>
              <a:rPr lang="en-US" dirty="0" smtClean="0"/>
              <a:t>To add to a bucket, insert in </a:t>
            </a:r>
            <a:r>
              <a:rPr lang="en-US" i="1" dirty="0" smtClean="0"/>
              <a:t>O</a:t>
            </a:r>
            <a:r>
              <a:rPr lang="en-US" dirty="0" smtClean="0"/>
              <a:t>(1) (at beginning, or keep pointer to last element)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533400" y="2895600"/>
          <a:ext cx="1371600" cy="25146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71501"/>
                <a:gridCol w="800099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count array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5257800" y="2667000"/>
            <a:ext cx="3886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0" kern="0" dirty="0">
                <a:latin typeface="+mn-lt"/>
              </a:rPr>
              <a:t>Example: Movie ratings; scale 1-5;1=bad, 5=excellent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Input=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5: Casablanca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3: Harry Potter movies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5: Star Wars Original Trilogy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1: Rocky V</a:t>
            </a:r>
          </a:p>
        </p:txBody>
      </p:sp>
      <p:grpSp>
        <p:nvGrpSpPr>
          <p:cNvPr id="7" name="Group 16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600200" y="3276600"/>
            <a:ext cx="4038600" cy="2076450"/>
            <a:chOff x="1600200" y="3276600"/>
            <a:chExt cx="4038600" cy="2076510"/>
          </a:xfrm>
        </p:grpSpPr>
        <p:grpSp>
          <p:nvGrpSpPr>
            <p:cNvPr id="51230" name="Group 15"/>
            <p:cNvGrpSpPr>
              <a:grpSpLocks/>
            </p:cNvGrpSpPr>
            <p:nvPr/>
          </p:nvGrpSpPr>
          <p:grpSpPr bwMode="auto">
            <a:xfrm>
              <a:off x="1600200" y="3276600"/>
              <a:ext cx="2438400" cy="2076510"/>
              <a:chOff x="1600200" y="3276600"/>
              <a:chExt cx="2438400" cy="2076510"/>
            </a:xfrm>
          </p:grpSpPr>
          <p:cxnSp>
            <p:nvCxnSpPr>
              <p:cNvPr id="8" name="Straight Arrow Connector 7"/>
              <p:cNvCxnSpPr/>
              <p:nvPr>
                <p:custDataLst>
                  <p:tags r:id="rId10"/>
                </p:custDataLst>
              </p:nvPr>
            </p:nvCxnSpPr>
            <p:spPr>
              <a:xfrm>
                <a:off x="1600200" y="3505207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3" name="TextBox 9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286000" y="32766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Rocky V</a:t>
                </a:r>
              </a:p>
            </p:txBody>
          </p:sp>
          <p:cxnSp>
            <p:nvCxnSpPr>
              <p:cNvPr id="11" name="Straight Arrow Connector 10"/>
              <p:cNvCxnSpPr/>
              <p:nvPr>
                <p:custDataLst>
                  <p:tags r:id="rId12"/>
                </p:custDataLst>
              </p:nvPr>
            </p:nvCxnSpPr>
            <p:spPr>
              <a:xfrm>
                <a:off x="1600200" y="4343431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5" name="TextBox 11"/>
              <p:cNvSpPr txBox="1"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286000" y="41148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Harry Potter</a:t>
                </a:r>
              </a:p>
            </p:txBody>
          </p:sp>
          <p:cxnSp>
            <p:nvCxnSpPr>
              <p:cNvPr id="13" name="Straight Arrow Connector 12"/>
              <p:cNvCxnSpPr/>
              <p:nvPr>
                <p:custDataLst>
                  <p:tags r:id="rId14"/>
                </p:custDataLst>
              </p:nvPr>
            </p:nvCxnSpPr>
            <p:spPr>
              <a:xfrm>
                <a:off x="1600200" y="5181655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7" name="TextBox 13"/>
              <p:cNvSpPr txBox="1"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133600" y="49530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Casablanca</a:t>
                </a:r>
              </a:p>
            </p:txBody>
          </p:sp>
          <p:cxnSp>
            <p:nvCxnSpPr>
              <p:cNvPr id="18" name="Straight Arrow Connector 17"/>
              <p:cNvCxnSpPr/>
              <p:nvPr>
                <p:custDataLst>
                  <p:tags r:id="rId16"/>
                </p:custDataLst>
              </p:nvPr>
            </p:nvCxnSpPr>
            <p:spPr>
              <a:xfrm>
                <a:off x="3581400" y="5181655"/>
                <a:ext cx="457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231" name="TextBox 1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38600" y="4953000"/>
              <a:ext cx="1600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Star Wars</a:t>
              </a:r>
            </a:p>
          </p:txBody>
        </p:sp>
      </p:grpSp>
      <p:sp>
        <p:nvSpPr>
          <p:cNvPr id="21" name="TextBox 2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" y="5562600"/>
            <a:ext cx="7848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200" b="0" dirty="0"/>
              <a:t>Result: 1: Rocky V, 3: Harry Potter, 5: Casablanca, 5: Star Wars</a:t>
            </a:r>
          </a:p>
          <a:p>
            <a:pPr>
              <a:buFont typeface="Arial" charset="0"/>
              <a:buChar char="•"/>
            </a:pPr>
            <a:r>
              <a:rPr lang="en-US" sz="2200" b="0" dirty="0" smtClean="0"/>
              <a:t>Easy to keep </a:t>
            </a:r>
            <a:r>
              <a:rPr lang="en-US" sz="2200" b="0" dirty="0"/>
              <a:t>‘stable’; Casablanca still before Star Wars</a:t>
            </a:r>
          </a:p>
        </p:txBody>
      </p:sp>
      <p:sp>
        <p:nvSpPr>
          <p:cNvPr id="51228" name="Date Placeholder 19"/>
          <p:cNvSpPr>
            <a:spLocks noGrp="1"/>
          </p:cNvSpPr>
          <p:nvPr>
            <p:ph type="dt" sz="quarter" idx="10"/>
            <p:custDataLst>
              <p:tags r:id="rId7"/>
            </p:custDataLst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6" charset="0"/>
              </a:rPr>
              <a:t>Spring 2015</a:t>
            </a:r>
            <a:endParaRPr lang="en-US" dirty="0">
              <a:latin typeface="Times New Roman" pitchFamily="16" charset="0"/>
            </a:endParaRPr>
          </a:p>
        </p:txBody>
      </p:sp>
      <p:sp>
        <p:nvSpPr>
          <p:cNvPr id="51229" name="Slide Number Placeholder 21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noFill/>
        </p:spPr>
        <p:txBody>
          <a:bodyPr/>
          <a:lstStyle/>
          <a:p>
            <a:fld id="{BD4DC710-AE62-4D73-81BB-C0FCA47EA4E2}" type="slidenum">
              <a:rPr lang="en-US" smtClean="0">
                <a:latin typeface="Times New Roman" pitchFamily="16" charset="0"/>
              </a:rPr>
              <a:pPr/>
              <a:t>32</a:t>
            </a:fld>
            <a:endParaRPr lang="en-US" smtClean="0">
              <a:latin typeface="Times New Roman" pitchFamily="1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5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4800600"/>
          </a:xfrm>
        </p:spPr>
        <p:txBody>
          <a:bodyPr/>
          <a:lstStyle/>
          <a:p>
            <a:r>
              <a:rPr lang="en-US" dirty="0" smtClean="0"/>
              <a:t>Radix = “the base of a number system”</a:t>
            </a:r>
          </a:p>
          <a:p>
            <a:pPr lvl="1"/>
            <a:r>
              <a:rPr lang="en-US" dirty="0" smtClean="0"/>
              <a:t>Examples will use 10 because we are used to that</a:t>
            </a:r>
          </a:p>
          <a:p>
            <a:pPr lvl="1"/>
            <a:r>
              <a:rPr lang="en-US" dirty="0" smtClean="0"/>
              <a:t>In implementations use larger numbers</a:t>
            </a:r>
          </a:p>
          <a:p>
            <a:pPr lvl="2"/>
            <a:r>
              <a:rPr lang="en-US" dirty="0" smtClean="0"/>
              <a:t>For example, for ASCII strings, might use 128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Bucket sort on one digit at a time</a:t>
            </a:r>
          </a:p>
          <a:p>
            <a:pPr lvl="2"/>
            <a:r>
              <a:rPr lang="en-US" dirty="0" smtClean="0"/>
              <a:t>Number of buckets = radix</a:t>
            </a:r>
          </a:p>
          <a:p>
            <a:pPr lvl="2"/>
            <a:r>
              <a:rPr lang="en-US" dirty="0" smtClean="0"/>
              <a:t>Starting with </a:t>
            </a:r>
            <a:r>
              <a:rPr lang="en-US" i="1" dirty="0" smtClean="0">
                <a:solidFill>
                  <a:schemeClr val="accent2"/>
                </a:solidFill>
              </a:rPr>
              <a:t>least</a:t>
            </a:r>
            <a:r>
              <a:rPr lang="en-US" dirty="0" smtClean="0"/>
              <a:t> significant digit</a:t>
            </a:r>
          </a:p>
          <a:p>
            <a:pPr lvl="2"/>
            <a:r>
              <a:rPr lang="en-US" dirty="0" smtClean="0"/>
              <a:t>Keeping sort </a:t>
            </a:r>
            <a:r>
              <a:rPr lang="en-US" i="1" dirty="0" smtClean="0">
                <a:solidFill>
                  <a:schemeClr val="accent2"/>
                </a:solidFill>
              </a:rPr>
              <a:t>stable</a:t>
            </a:r>
          </a:p>
          <a:p>
            <a:pPr lvl="1"/>
            <a:r>
              <a:rPr lang="en-US" dirty="0" smtClean="0"/>
              <a:t>Do one pass per digit</a:t>
            </a:r>
          </a:p>
          <a:p>
            <a:pPr lvl="1"/>
            <a:r>
              <a:rPr lang="en-US" dirty="0" smtClean="0"/>
              <a:t>Invariant: After </a:t>
            </a:r>
            <a:r>
              <a:rPr lang="en-US" i="1" dirty="0" smtClean="0"/>
              <a:t>k</a:t>
            </a:r>
            <a:r>
              <a:rPr lang="en-US" dirty="0" smtClean="0"/>
              <a:t> passes (digits), the last </a:t>
            </a:r>
            <a:r>
              <a:rPr lang="en-US" i="1" dirty="0" smtClean="0"/>
              <a:t>k</a:t>
            </a:r>
            <a:r>
              <a:rPr lang="en-US" dirty="0" smtClean="0"/>
              <a:t> digits are sorted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Aside: Origins go back to the 1890 U.S. census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981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 bwMode="auto">
          <a:xfrm>
            <a:off x="8153400" y="3352800"/>
            <a:ext cx="1524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19812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Radix = 10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Input:   478</a:t>
            </a:r>
          </a:p>
          <a:p>
            <a:pPr>
              <a:buNone/>
            </a:pPr>
            <a:r>
              <a:rPr lang="en-US" dirty="0" smtClean="0"/>
              <a:t> 	       537</a:t>
            </a:r>
          </a:p>
          <a:p>
            <a:pPr>
              <a:buNone/>
            </a:pPr>
            <a:r>
              <a:rPr lang="en-US" dirty="0" smtClean="0"/>
              <a:t>		   9</a:t>
            </a:r>
          </a:p>
          <a:p>
            <a:pPr>
              <a:buNone/>
            </a:pPr>
            <a:r>
              <a:rPr lang="en-US" dirty="0" smtClean="0"/>
              <a:t>            721</a:t>
            </a:r>
          </a:p>
          <a:p>
            <a:pPr>
              <a:buNone/>
            </a:pPr>
            <a:r>
              <a:rPr lang="en-US" dirty="0" smtClean="0"/>
              <a:t>		   3</a:t>
            </a:r>
          </a:p>
          <a:p>
            <a:pPr>
              <a:buNone/>
            </a:pPr>
            <a:r>
              <a:rPr lang="en-US" dirty="0" smtClean="0"/>
              <a:t>		 38</a:t>
            </a:r>
          </a:p>
          <a:p>
            <a:pPr>
              <a:buNone/>
            </a:pPr>
            <a:r>
              <a:rPr lang="en-US" dirty="0" smtClean="0"/>
              <a:t>	        143</a:t>
            </a:r>
          </a:p>
          <a:p>
            <a:pPr>
              <a:buNone/>
            </a:pPr>
            <a:r>
              <a:rPr lang="en-US" dirty="0" smtClean="0"/>
              <a:t>		  67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438400" y="3657600"/>
            <a:ext cx="419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First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bucket sort by ones digit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0480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0480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6576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6576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2672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672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143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8768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8768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0960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0960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7056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7056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67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152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3152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9248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79248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9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4384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4384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4290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 9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36622068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3" grpId="0" build="p"/>
      <p:bldP spid="7" grpId="0"/>
      <p:bldP spid="28" grpId="0" animBg="1"/>
      <p:bldP spid="29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 bwMode="auto">
          <a:xfrm>
            <a:off x="2057400" y="3505200"/>
            <a:ext cx="1524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8001000" y="3581400"/>
            <a:ext cx="3048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438400" y="3657600"/>
            <a:ext cx="419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Second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stable</a:t>
            </a:r>
            <a:r>
              <a:rPr lang="en-US" sz="2000" b="0" kern="0" dirty="0" smtClean="0">
                <a:latin typeface="+mn-lt"/>
              </a:rPr>
              <a:t> bucket sort by tens digit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2004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2004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8100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8100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4196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4196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143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0292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0292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6388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2484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8580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8580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67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4676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4676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80772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80772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9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5908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5908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381000" y="1524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Radix = 10</a:t>
            </a:r>
          </a:p>
        </p:txBody>
      </p:sp>
      <p:sp>
        <p:nvSpPr>
          <p:cNvPr id="51" name="Content Placeholder 2"/>
          <p:cNvSpPr txBox="1">
            <a:spLocks/>
          </p:cNvSpPr>
          <p:nvPr/>
        </p:nvSpPr>
        <p:spPr bwMode="auto">
          <a:xfrm>
            <a:off x="3810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was: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 9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200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3200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810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810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4419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4419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029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5029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143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638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5638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6248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6248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67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858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6858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467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7467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077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8077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2590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  9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ight Arrow 71"/>
          <p:cNvSpPr/>
          <p:nvPr/>
        </p:nvSpPr>
        <p:spPr bwMode="auto">
          <a:xfrm rot="5400000">
            <a:off x="5257800" y="914400"/>
            <a:ext cx="381000" cy="1905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74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" grpId="0"/>
      <p:bldP spid="28" grpId="0" animBg="1"/>
      <p:bldP spid="29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 bwMode="auto">
          <a:xfrm>
            <a:off x="7848600" y="3581400"/>
            <a:ext cx="4572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667000" y="4191000"/>
            <a:ext cx="419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Third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stable</a:t>
            </a:r>
            <a:r>
              <a:rPr lang="en-US" sz="2000" b="0" kern="0" dirty="0" smtClean="0">
                <a:latin typeface="+mn-lt"/>
              </a:rPr>
              <a:t> bucket sort by 100s digit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721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381000" y="1524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Radix = 10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200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3200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143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3810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810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419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4419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029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5029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638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5638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6248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6248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858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6858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467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7467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077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8077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2590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2590800"/>
            <a:ext cx="609600" cy="1295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  9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38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67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ight Arrow 71"/>
          <p:cNvSpPr/>
          <p:nvPr/>
        </p:nvSpPr>
        <p:spPr bwMode="auto">
          <a:xfrm rot="5400000">
            <a:off x="5257800" y="914400"/>
            <a:ext cx="381000" cy="1905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1905000" y="3429000"/>
            <a:ext cx="3048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Content Placeholder 2"/>
          <p:cNvSpPr txBox="1">
            <a:spLocks/>
          </p:cNvSpPr>
          <p:nvPr/>
        </p:nvSpPr>
        <p:spPr bwMode="auto">
          <a:xfrm>
            <a:off x="381000" y="35052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was: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32004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32004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38100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38100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44196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44196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0292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50292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143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56388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56388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62484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62484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67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68580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68580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74676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4676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80772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80772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25908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25908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  9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4034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" grpId="0"/>
      <p:bldP spid="50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err="1">
                <a:hlinkClick r:id="rId2"/>
              </a:rPr>
              <a:t>www.cs.usfca.edu</a:t>
            </a:r>
            <a:r>
              <a:rPr lang="en-US" dirty="0">
                <a:hlinkClick r:id="rId2"/>
              </a:rPr>
              <a:t>/~</a:t>
            </a:r>
            <a:r>
              <a:rPr lang="en-US" dirty="0" err="1">
                <a:hlinkClick r:id="rId2"/>
              </a:rPr>
              <a:t>galles</a:t>
            </a:r>
            <a:r>
              <a:rPr lang="en-US" dirty="0">
                <a:hlinkClick r:id="rId2"/>
              </a:rPr>
              <a:t>/visualization/</a:t>
            </a:r>
            <a:r>
              <a:rPr lang="en-US" dirty="0" err="1">
                <a:hlinkClick r:id="rId2"/>
              </a:rPr>
              <a:t>RadixSort.html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631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Input size: </a:t>
            </a:r>
            <a:r>
              <a:rPr lang="en-US" i="1" dirty="0" smtClean="0"/>
              <a:t>n</a:t>
            </a:r>
          </a:p>
          <a:p>
            <a:pPr>
              <a:buNone/>
            </a:pPr>
            <a:r>
              <a:rPr lang="en-US" dirty="0" smtClean="0"/>
              <a:t>Number of buckets = Radix: </a:t>
            </a:r>
            <a:r>
              <a:rPr lang="en-US" i="1" dirty="0" smtClean="0"/>
              <a:t>B</a:t>
            </a:r>
          </a:p>
          <a:p>
            <a:pPr>
              <a:buNone/>
            </a:pPr>
            <a:r>
              <a:rPr lang="en-US" dirty="0" smtClean="0"/>
              <a:t>Number of passes = “Digits”: </a:t>
            </a:r>
            <a:r>
              <a:rPr lang="en-US" i="1" dirty="0" smtClean="0"/>
              <a:t>P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Work per pass is 1 bucket 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B</a:t>
            </a:r>
            <a:r>
              <a:rPr lang="en-US" dirty="0" err="1" smtClean="0"/>
              <a:t>+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Total work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err="1" smtClean="0"/>
              <a:t>B</a:t>
            </a:r>
            <a:r>
              <a:rPr lang="en-US" dirty="0" err="1" smtClean="0"/>
              <a:t>+</a:t>
            </a:r>
            <a:r>
              <a:rPr lang="en-US" i="1" dirty="0" err="1" smtClean="0"/>
              <a:t>n</a:t>
            </a:r>
            <a:r>
              <a:rPr lang="en-US" dirty="0" smtClean="0"/>
              <a:t>))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Compared to comparison sorts, sometimes a win, but often not</a:t>
            </a:r>
          </a:p>
          <a:p>
            <a:pPr lvl="1"/>
            <a:r>
              <a:rPr lang="en-US" dirty="0" smtClean="0"/>
              <a:t>Example: Strings of English letters up to length 15</a:t>
            </a:r>
          </a:p>
          <a:p>
            <a:pPr lvl="2"/>
            <a:r>
              <a:rPr lang="en-US" dirty="0" smtClean="0"/>
              <a:t>Run-time proportional to: 15*(52 +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 This is less than </a:t>
            </a:r>
            <a:r>
              <a:rPr lang="en-US" i="1" dirty="0" smtClean="0"/>
              <a:t>n</a:t>
            </a:r>
            <a:r>
              <a:rPr lang="en-US" dirty="0" smtClean="0"/>
              <a:t> log n only if </a:t>
            </a:r>
            <a:r>
              <a:rPr lang="en-US" i="1" dirty="0" smtClean="0"/>
              <a:t>n</a:t>
            </a:r>
            <a:r>
              <a:rPr lang="en-US" dirty="0" smtClean="0"/>
              <a:t> &gt; 33,000</a:t>
            </a:r>
          </a:p>
          <a:p>
            <a:pPr lvl="2"/>
            <a:r>
              <a:rPr lang="en-US" dirty="0" smtClean="0"/>
              <a:t>Of course, cross-over point depends on constant factors of the implementations</a:t>
            </a:r>
          </a:p>
          <a:p>
            <a:pPr lvl="3"/>
            <a:r>
              <a:rPr lang="en-US" dirty="0" smtClean="0"/>
              <a:t>And radix sort can have poor locality properties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776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hidden="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6" name="Rectangle 6" hidden="1"/>
          <p:cNvSpPr>
            <a:spLocks noGrp="1" noChangeArrowheads="1"/>
          </p:cNvSpPr>
          <p:nvPr>
            <p:ph type="sldNum" sz="quarter" idx="12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>
              <a:defRPr/>
            </a:pPr>
            <a:fld id="{AD5FF1B5-A621-466D-9CAF-04993629F3C9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Sorting massive data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482725"/>
            <a:ext cx="8458200" cy="4876800"/>
          </a:xfrm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Need </a:t>
            </a:r>
            <a:r>
              <a:rPr lang="en-US" dirty="0"/>
              <a:t>sorting algorithms that minimize disk/tape access </a:t>
            </a:r>
            <a:r>
              <a:rPr lang="en-US" dirty="0" smtClean="0"/>
              <a:t>time:</a:t>
            </a:r>
            <a:endParaRPr lang="en-US" dirty="0"/>
          </a:p>
          <a:p>
            <a:pPr lvl="1" eaLnBrk="1" hangingPunct="1"/>
            <a:r>
              <a:rPr lang="en-US" dirty="0"/>
              <a:t>Quicksort and </a:t>
            </a:r>
            <a:r>
              <a:rPr lang="en-US" dirty="0" err="1"/>
              <a:t>Heapsort</a:t>
            </a:r>
            <a:r>
              <a:rPr lang="en-US" dirty="0"/>
              <a:t> both jump all over the array, leading to expensive random disk accesses</a:t>
            </a:r>
          </a:p>
          <a:p>
            <a:pPr lvl="1" eaLnBrk="1" hangingPunct="1"/>
            <a:r>
              <a:rPr lang="en-US" dirty="0" smtClean="0"/>
              <a:t>Merge sort </a:t>
            </a:r>
            <a:r>
              <a:rPr lang="en-US" dirty="0"/>
              <a:t>scans linearly through arrays, leading to (relatively) efficient sequential disk access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Merge sort is the basis of massive sorting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Merge sort can leverage multiple disks</a:t>
            </a: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6705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fld id="{5B97E1B5-2E37-4E5E-98D7-57BD1D17387A}" type="slidenum">
              <a:rPr lang="en-US" smtClean="0">
                <a:latin typeface="Times New Roman" pitchFamily="16" charset="0"/>
              </a:rPr>
              <a:pPr/>
              <a:t>39</a:t>
            </a:fld>
            <a:endParaRPr lang="en-US" dirty="0" smtClean="0">
              <a:latin typeface="Times New Roman" pitchFamily="1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762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mtClean="0"/>
              <a:t>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0341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Sorting: 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neat stuff to say about sorting: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3901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sorting</a:t>
            </a:r>
            <a:endParaRPr lang="en-US" sz="20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Merge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 900 MB using 100 MB RAM</a:t>
            </a:r>
          </a:p>
          <a:p>
            <a:pPr lvl="1"/>
            <a:r>
              <a:rPr lang="en-US" dirty="0" smtClean="0"/>
              <a:t>Read 100 MB of data into memory</a:t>
            </a:r>
          </a:p>
          <a:p>
            <a:pPr lvl="1"/>
            <a:r>
              <a:rPr lang="en-US" dirty="0" smtClean="0"/>
              <a:t>Sort using conventional method (e.g. quicksort)</a:t>
            </a:r>
          </a:p>
          <a:p>
            <a:pPr lvl="1"/>
            <a:r>
              <a:rPr lang="en-US" dirty="0" smtClean="0"/>
              <a:t>Write sorted 100MB to temp file</a:t>
            </a:r>
          </a:p>
          <a:p>
            <a:pPr lvl="1"/>
            <a:r>
              <a:rPr lang="en-US" dirty="0" smtClean="0"/>
              <a:t>Repeat until all data in sorted chunks (900/100 = 9 total)</a:t>
            </a:r>
          </a:p>
          <a:p>
            <a:r>
              <a:rPr lang="en-US" dirty="0" smtClean="0"/>
              <a:t>Read first 10 MB of each sorted chuck, merge into remaining 10MB</a:t>
            </a:r>
          </a:p>
          <a:p>
            <a:pPr lvl="1"/>
            <a:r>
              <a:rPr lang="en-US" dirty="0" smtClean="0"/>
              <a:t>writing and reading as necessary</a:t>
            </a:r>
          </a:p>
          <a:p>
            <a:pPr lvl="1"/>
            <a:r>
              <a:rPr lang="en-US" dirty="0" smtClean="0"/>
              <a:t>Single merge pass instead of </a:t>
            </a:r>
            <a:r>
              <a:rPr lang="en-US" i="1" dirty="0" smtClean="0"/>
              <a:t>log n</a:t>
            </a:r>
          </a:p>
          <a:p>
            <a:pPr lvl="1"/>
            <a:r>
              <a:rPr lang="en-US" dirty="0" smtClean="0"/>
              <a:t>Additional pass helpful if data much larger than memory</a:t>
            </a:r>
          </a:p>
          <a:p>
            <a:r>
              <a:rPr lang="en-US" dirty="0" smtClean="0"/>
              <a:t>Parallelism and better hardware can improve performance</a:t>
            </a:r>
          </a:p>
          <a:p>
            <a:r>
              <a:rPr lang="en-US" dirty="0" smtClean="0"/>
              <a:t>Distribution sorts (similar to bucket sort) are also used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551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Slide on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029200"/>
          </a:xfrm>
        </p:spPr>
        <p:txBody>
          <a:bodyPr/>
          <a:lstStyle/>
          <a:p>
            <a:r>
              <a:rPr lang="en-US" dirty="0" smtClean="0"/>
              <a:t>Simple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sorts can be fastest for small </a:t>
            </a:r>
            <a:r>
              <a:rPr lang="en-US" i="1" dirty="0" smtClean="0"/>
              <a:t>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election sort, Insertion sort (latter linear for mostly-sorted)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ood for “below a cut-off” to help divide-and-conquer sorts</a:t>
            </a:r>
          </a:p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smtClean="0"/>
              <a:t> n</a:t>
            </a:r>
            <a:r>
              <a:rPr lang="en-US" dirty="0" smtClean="0"/>
              <a:t>) sorts</a:t>
            </a:r>
          </a:p>
          <a:p>
            <a:pPr lvl="1"/>
            <a:r>
              <a:rPr lang="en-US" dirty="0" smtClean="0"/>
              <a:t>Heap sort, in-place but not stable nor parallelizable</a:t>
            </a:r>
          </a:p>
          <a:p>
            <a:pPr lvl="1"/>
            <a:r>
              <a:rPr lang="en-US" dirty="0" smtClean="0"/>
              <a:t>Merge sort, not in place but stable and works as external sort</a:t>
            </a:r>
          </a:p>
          <a:p>
            <a:pPr lvl="1"/>
            <a:r>
              <a:rPr lang="en-US" dirty="0" smtClean="0"/>
              <a:t>Quick sort, in place but not stable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in worst-case</a:t>
            </a:r>
          </a:p>
          <a:p>
            <a:pPr lvl="2"/>
            <a:r>
              <a:rPr lang="en-US" dirty="0" smtClean="0"/>
              <a:t>Often fastest, but depends on costs of comparisons/copies</a:t>
            </a:r>
          </a:p>
          <a:p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>
                <a:sym typeface="Symbol" pitchFamily="18" charset="2"/>
              </a:rPr>
              <a:t> 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worst-case and average lower-bound for sorting by comparisons</a:t>
            </a:r>
          </a:p>
          <a:p>
            <a:r>
              <a:rPr lang="en-US" dirty="0" smtClean="0"/>
              <a:t>Non-comparison sorts</a:t>
            </a:r>
          </a:p>
          <a:p>
            <a:pPr lvl="1"/>
            <a:r>
              <a:rPr lang="en-US" dirty="0" smtClean="0"/>
              <a:t>Bucket sort good for small number of possible key values</a:t>
            </a:r>
          </a:p>
          <a:p>
            <a:pPr lvl="1"/>
            <a:r>
              <a:rPr lang="en-US" dirty="0" smtClean="0"/>
              <a:t>Radix sort uses fewer buckets and more phases</a:t>
            </a:r>
          </a:p>
          <a:p>
            <a:r>
              <a:rPr lang="en-US" dirty="0" smtClean="0"/>
              <a:t>Best way to sort?  It depends!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253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Very important technique in algorithm design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Divide problem into smaller parts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Independently </a:t>
            </a:r>
            <a:r>
              <a:rPr lang="en-US" dirty="0"/>
              <a:t>s</a:t>
            </a:r>
            <a:r>
              <a:rPr lang="en-US" dirty="0" smtClean="0"/>
              <a:t>olve the simpler parts </a:t>
            </a:r>
          </a:p>
          <a:p>
            <a:pPr marL="1714500" lvl="3" indent="-457200"/>
            <a:r>
              <a:rPr lang="en-US" dirty="0" smtClean="0"/>
              <a:t>Think recursion</a:t>
            </a:r>
          </a:p>
          <a:p>
            <a:pPr marL="1714500" lvl="3" indent="-457200"/>
            <a:r>
              <a:rPr lang="en-US" dirty="0" smtClean="0"/>
              <a:t>Or potential parallelism</a:t>
            </a:r>
          </a:p>
          <a:p>
            <a:pPr marL="1714500" lvl="3" indent="-457200"/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Combine solution of parts to produce overall solution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9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Divide-and-Conquer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Two great sorting methods are fundamentally divide-and-conquer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Merge sort: 	   Sort the left half of the elements (recursively)</a:t>
            </a:r>
          </a:p>
          <a:p>
            <a:pPr marL="457200" indent="-457200">
              <a:buNone/>
            </a:pPr>
            <a:r>
              <a:rPr lang="en-US" dirty="0" smtClean="0"/>
              <a:t>		   	   Sort the right half of the elements (recursively)</a:t>
            </a:r>
          </a:p>
          <a:p>
            <a:pPr marL="457200" indent="-457200">
              <a:buNone/>
            </a:pPr>
            <a:r>
              <a:rPr lang="en-US" dirty="0" smtClean="0"/>
              <a:t>			   Merge the two sorted halves into a sorted whole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Quick sort:	   Pick a “pivot” element </a:t>
            </a:r>
          </a:p>
          <a:p>
            <a:pPr marL="2171700" lvl="4" indent="-457200">
              <a:buNone/>
            </a:pPr>
            <a:r>
              <a:rPr lang="en-US" dirty="0" smtClean="0"/>
              <a:t>     Divide elements into less-than pivot </a:t>
            </a:r>
          </a:p>
          <a:p>
            <a:pPr marL="2171700" lvl="4" indent="-457200">
              <a:buNone/>
            </a:pPr>
            <a:r>
              <a:rPr lang="en-US" dirty="0" smtClean="0"/>
              <a:t>			    and greater-than pivot</a:t>
            </a:r>
          </a:p>
          <a:p>
            <a:pPr marL="2171700" lvl="4" indent="-457200">
              <a:buNone/>
            </a:pPr>
            <a:r>
              <a:rPr lang="en-US" dirty="0" smtClean="0"/>
              <a:t>     Sort the two divisions (recursively on each)</a:t>
            </a:r>
          </a:p>
          <a:p>
            <a:pPr marL="2171700" lvl="4" indent="-457200">
              <a:buNone/>
            </a:pPr>
            <a:r>
              <a:rPr lang="en-US" dirty="0" smtClean="0"/>
              <a:t>     Answer is sorted-less-than then pivot then 	  </a:t>
            </a:r>
          </a:p>
          <a:p>
            <a:pPr marL="2171700" lvl="4" indent="-457200">
              <a:buNone/>
            </a:pPr>
            <a:r>
              <a:rPr lang="en-US" dirty="0" smtClean="0"/>
              <a:t>                      sorted-greater-than</a:t>
            </a:r>
          </a:p>
          <a:p>
            <a:pPr marL="2171700" lvl="4" indent="-457200">
              <a:buNone/>
            </a:pPr>
            <a:r>
              <a:rPr lang="en-US" dirty="0" smtClean="0"/>
              <a:t>    </a:t>
            </a:r>
          </a:p>
          <a:p>
            <a:pPr marL="457200" indent="-45720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700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r>
              <a:rPr lang="en-US" dirty="0" smtClean="0"/>
              <a:t>To sort array from 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to 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range is 1 element long, it is already sorted! (Base case)</a:t>
            </a:r>
          </a:p>
          <a:p>
            <a:pPr lvl="1"/>
            <a:r>
              <a:rPr lang="en-US" dirty="0" smtClean="0"/>
              <a:t>Else: </a:t>
            </a:r>
          </a:p>
          <a:p>
            <a:pPr lvl="2"/>
            <a:r>
              <a:rPr lang="en-US" dirty="0" smtClean="0"/>
              <a:t>Sort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)/2</a:t>
            </a:r>
          </a:p>
          <a:p>
            <a:pPr lvl="2"/>
            <a:r>
              <a:rPr lang="en-US" dirty="0" smtClean="0"/>
              <a:t>Sort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)/2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</a:p>
          <a:p>
            <a:pPr lvl="2"/>
            <a:r>
              <a:rPr lang="en-US" dirty="0" smtClean="0"/>
              <a:t>Merge the two halves together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Merging takes two sorted parts and sorts everything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but requires auxiliary space…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Line 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 flipV="1">
            <a:off x="4343400" y="2057400"/>
            <a:ext cx="838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432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766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34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102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9436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343400" y="1219200"/>
            <a:ext cx="0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84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details: saving a little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35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What if the final steps of our merge looked like this: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Wasteful to copy to the auxiliary array just to copy back…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2057400" y="2286000"/>
            <a:ext cx="4343400" cy="2438400"/>
            <a:chOff x="2971800" y="2362200"/>
            <a:chExt cx="4343400" cy="2438400"/>
          </a:xfrm>
        </p:grpSpPr>
        <p:sp>
          <p:nvSpPr>
            <p:cNvPr id="37" name="Rectangle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9718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2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38" name="Rectangle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5052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39" name="Rectangle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0386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5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0" name="Rectangle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5720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6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1" name="Rectangle 9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1054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1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2" name="Rectangle 10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6388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3" name="Rectangle 11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1722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8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4" name="Rectangle 12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7056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9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5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05400" y="2362200"/>
              <a:ext cx="0" cy="990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46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4876800" y="31242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47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6172200" y="31242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48" name="Rectangle 47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0480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1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5814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2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1148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3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6482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5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7150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54" name="Rectangle 5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2484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7818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56" name="Line 24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6324600" y="4495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6477000" y="2590800"/>
            <a:ext cx="228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Main array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Auxiliary array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411128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details: saving a little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3352800"/>
          </a:xfrm>
        </p:spPr>
        <p:txBody>
          <a:bodyPr/>
          <a:lstStyle/>
          <a:p>
            <a:r>
              <a:rPr lang="en-US" dirty="0" smtClean="0"/>
              <a:t>If left-side finishes first, just stop the merge and copy back: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If right-side finishes first, copy dregs into right then copy back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1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981200"/>
            <a:ext cx="2438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1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267200" y="1981200"/>
            <a:ext cx="2438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1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2743200"/>
            <a:ext cx="4876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2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1981200"/>
            <a:ext cx="1295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2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28800" y="2743200"/>
            <a:ext cx="3581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Line 23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4114800" y="2286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2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257800" y="3048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25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181600" y="2286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AutoShape 3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29000" y="2362200"/>
            <a:ext cx="152400" cy="304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Text Box 3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743200" y="228600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copy</a:t>
            </a:r>
            <a:endParaRPr lang="en-US" sz="1400" dirty="0"/>
          </a:p>
        </p:txBody>
      </p:sp>
      <p:sp>
        <p:nvSpPr>
          <p:cNvPr id="19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881187" y="4424363"/>
            <a:ext cx="2438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319587" y="4424363"/>
            <a:ext cx="2438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81187" y="5186363"/>
            <a:ext cx="4953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62387" y="4424363"/>
            <a:ext cx="4572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319587" y="4195763"/>
            <a:ext cx="0" cy="685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881187" y="5186363"/>
            <a:ext cx="4403725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633787" y="4729163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1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6056312" y="5502275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1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529387" y="4729163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AutoShape 1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08312" y="4816475"/>
            <a:ext cx="152400" cy="304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utoShape 1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998912" y="4054475"/>
            <a:ext cx="2514600" cy="457200"/>
          </a:xfrm>
          <a:custGeom>
            <a:avLst/>
            <a:gdLst>
              <a:gd name="T0" fmla="*/ 132601038 w 21600"/>
              <a:gd name="T1" fmla="*/ 21061 h 21600"/>
              <a:gd name="T2" fmla="*/ 8050446 w 21600"/>
              <a:gd name="T3" fmla="*/ 4838700 h 21600"/>
              <a:gd name="T4" fmla="*/ 134105374 w 21600"/>
              <a:gd name="T5" fmla="*/ 551074 h 21600"/>
              <a:gd name="T6" fmla="*/ 326094723 w 21600"/>
              <a:gd name="T7" fmla="*/ 3705648 h 21600"/>
              <a:gd name="T8" fmla="*/ 290599993 w 21600"/>
              <a:gd name="T9" fmla="*/ 5431895 h 21600"/>
              <a:gd name="T10" fmla="*/ 238380909 w 21600"/>
              <a:gd name="T11" fmla="*/ 425850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241" y="9000"/>
                </a:moveTo>
                <a:cubicBezTo>
                  <a:pt x="19377" y="4467"/>
                  <a:pt x="15414" y="1188"/>
                  <a:pt x="10800" y="1188"/>
                </a:cubicBezTo>
                <a:cubicBezTo>
                  <a:pt x="5491" y="1188"/>
                  <a:pt x="1188" y="5491"/>
                  <a:pt x="1188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5984" y="0"/>
                  <a:pt x="20438" y="3684"/>
                  <a:pt x="21408" y="8777"/>
                </a:cubicBezTo>
                <a:lnTo>
                  <a:pt x="24061" y="8271"/>
                </a:lnTo>
                <a:lnTo>
                  <a:pt x="21442" y="12124"/>
                </a:lnTo>
                <a:lnTo>
                  <a:pt x="17589" y="9505"/>
                </a:lnTo>
                <a:lnTo>
                  <a:pt x="20241" y="90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1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781800" y="4038600"/>
            <a:ext cx="6383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first</a:t>
            </a:r>
          </a:p>
        </p:txBody>
      </p:sp>
      <p:sp>
        <p:nvSpPr>
          <p:cNvPr id="34" name="Text Box 1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057400" y="4800600"/>
            <a:ext cx="9252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second</a:t>
            </a:r>
          </a:p>
        </p:txBody>
      </p:sp>
    </p:spTree>
    <p:extLst>
      <p:ext uri="{BB962C8B-B14F-4D97-AF65-F5344CB8AC3E}">
        <p14:creationId xmlns:p14="http://schemas.microsoft.com/office/powerpoint/2010/main" val="25379397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1" grpId="0" animBg="1"/>
      <p:bldP spid="32" grpId="0" animBg="1"/>
      <p:bldP spid="33" grpId="0"/>
      <p:bldP spid="3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47662</TotalTime>
  <Words>2827</Words>
  <Application>Microsoft Office PowerPoint</Application>
  <PresentationFormat>On-screen Show (4:3)</PresentationFormat>
  <Paragraphs>990</Paragraphs>
  <Slides>41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Courier New</vt:lpstr>
      <vt:lpstr>Symbol</vt:lpstr>
      <vt:lpstr>Times New Roman</vt:lpstr>
      <vt:lpstr>Wingdings</vt:lpstr>
      <vt:lpstr>dan_design_template</vt:lpstr>
      <vt:lpstr>CSE373: Data Structure &amp; Algorithms  Lecture 22: More Sorting</vt:lpstr>
      <vt:lpstr>Admin</vt:lpstr>
      <vt:lpstr>The comparison sorting problem</vt:lpstr>
      <vt:lpstr>Sorting: The Big Picture</vt:lpstr>
      <vt:lpstr>Divide and conquer</vt:lpstr>
      <vt:lpstr>Divide-and-Conquer Sorting</vt:lpstr>
      <vt:lpstr>Merge sort</vt:lpstr>
      <vt:lpstr>Some details: saving a little time</vt:lpstr>
      <vt:lpstr>Some details: saving a little time</vt:lpstr>
      <vt:lpstr>Some details: Saving Space and Copying</vt:lpstr>
      <vt:lpstr>Swapping Original / Auxiliary Array (“best”)</vt:lpstr>
      <vt:lpstr>Linked lists and big data</vt:lpstr>
      <vt:lpstr>Quick sort</vt:lpstr>
      <vt:lpstr>Quicksort Overview</vt:lpstr>
      <vt:lpstr>Think in Terms of Sets</vt:lpstr>
      <vt:lpstr>Example, Showing Recursion</vt:lpstr>
      <vt:lpstr>Details</vt:lpstr>
      <vt:lpstr>Pivots</vt:lpstr>
      <vt:lpstr>Potential pivot rules</vt:lpstr>
      <vt:lpstr>Partitioning</vt:lpstr>
      <vt:lpstr>Example</vt:lpstr>
      <vt:lpstr>Example</vt:lpstr>
      <vt:lpstr>Quick sort visualization</vt:lpstr>
      <vt:lpstr>Analysis</vt:lpstr>
      <vt:lpstr>Cutoffs</vt:lpstr>
      <vt:lpstr>Cutoff pseudocode</vt:lpstr>
      <vt:lpstr>How Fast Can We Sort?</vt:lpstr>
      <vt:lpstr>The Big Picture</vt:lpstr>
      <vt:lpstr>Bucket Sort (a.k.a. BinSort)</vt:lpstr>
      <vt:lpstr>Visualization</vt:lpstr>
      <vt:lpstr>Analyzing Bucket Sort</vt:lpstr>
      <vt:lpstr>Bucket Sort with Data</vt:lpstr>
      <vt:lpstr>Radix sort</vt:lpstr>
      <vt:lpstr>Example</vt:lpstr>
      <vt:lpstr>Example</vt:lpstr>
      <vt:lpstr>Example</vt:lpstr>
      <vt:lpstr>Visualization</vt:lpstr>
      <vt:lpstr>Analysis</vt:lpstr>
      <vt:lpstr>Sorting massive data</vt:lpstr>
      <vt:lpstr>External Merge Sort</vt:lpstr>
      <vt:lpstr>Last Slide on Sorting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Catie Baker</cp:lastModifiedBy>
  <cp:revision>2030</cp:revision>
  <dcterms:created xsi:type="dcterms:W3CDTF">2009-03-13T20:43:19Z</dcterms:created>
  <dcterms:modified xsi:type="dcterms:W3CDTF">2015-05-20T21:28:27Z</dcterms:modified>
</cp:coreProperties>
</file>