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7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256" r:id="rId2"/>
    <p:sldId id="393" r:id="rId3"/>
    <p:sldId id="438" r:id="rId4"/>
    <p:sldId id="448" r:id="rId5"/>
    <p:sldId id="439" r:id="rId6"/>
    <p:sldId id="440" r:id="rId7"/>
    <p:sldId id="441" r:id="rId8"/>
    <p:sldId id="442" r:id="rId9"/>
    <p:sldId id="443" r:id="rId10"/>
    <p:sldId id="444" r:id="rId11"/>
    <p:sldId id="445" r:id="rId12"/>
    <p:sldId id="446" r:id="rId13"/>
    <p:sldId id="449" r:id="rId14"/>
    <p:sldId id="437" r:id="rId15"/>
    <p:sldId id="336" r:id="rId16"/>
    <p:sldId id="337" r:id="rId17"/>
    <p:sldId id="338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58" r:id="rId35"/>
    <p:sldId id="359" r:id="rId36"/>
    <p:sldId id="360" r:id="rId37"/>
    <p:sldId id="361" r:id="rId38"/>
    <p:sldId id="362" r:id="rId39"/>
    <p:sldId id="363" r:id="rId40"/>
    <p:sldId id="364" r:id="rId4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60093"/>
    <a:srgbClr val="119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24" autoAdjust="0"/>
    <p:restoredTop sz="94660"/>
  </p:normalViewPr>
  <p:slideViewPr>
    <p:cSldViewPr>
      <p:cViewPr varScale="1">
        <p:scale>
          <a:sx n="89" d="100"/>
          <a:sy n="89" d="100"/>
        </p:scale>
        <p:origin x="1404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554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69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88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72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229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450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358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198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73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792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043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2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73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916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017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458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875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521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913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007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628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352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819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81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610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366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95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469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1648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666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036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816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09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60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77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31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12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78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34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image" Target="../media/image3.pn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19: </a:t>
            </a:r>
            <a:r>
              <a:rPr lang="en-US" sz="3200" i="0" dirty="0" err="1"/>
              <a:t>Dijkstra’s</a:t>
            </a:r>
            <a:r>
              <a:rPr lang="en-US" sz="3200" i="0" dirty="0"/>
              <a:t> </a:t>
            </a:r>
            <a:r>
              <a:rPr lang="en-US" sz="3200" i="0" dirty="0" smtClean="0"/>
              <a:t>algorithm and Spanning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Catie Baker</a:t>
            </a:r>
            <a:endParaRPr lang="en-US" sz="2400" dirty="0" smtClean="0"/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65015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5943600"/>
            <a:ext cx="261321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V|log|V</a:t>
            </a:r>
            <a:r>
              <a:rPr lang="en-US" sz="2000" b="0" dirty="0" smtClean="0">
                <a:latin typeface="+mj-lt"/>
              </a:rPr>
              <a:t>|+|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123941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vs. sparse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approach: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sz="1400" dirty="0" smtClean="0"/>
          </a:p>
          <a:p>
            <a:r>
              <a:rPr lang="en-US" dirty="0" smtClean="0"/>
              <a:t>Second approach: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</a:t>
            </a:r>
          </a:p>
          <a:p>
            <a:endParaRPr lang="en-US" sz="1400" dirty="0" smtClean="0"/>
          </a:p>
          <a:p>
            <a:r>
              <a:rPr lang="en-US" dirty="0" smtClean="0"/>
              <a:t>So which is better?</a:t>
            </a:r>
          </a:p>
          <a:p>
            <a:pPr lvl="1"/>
            <a:r>
              <a:rPr lang="en-US" dirty="0" smtClean="0"/>
              <a:t>Sparse: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 (if |E| &gt; |V|, then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E|log|V</a:t>
            </a:r>
            <a:r>
              <a:rPr lang="en-US" dirty="0" smtClean="0"/>
              <a:t>|))</a:t>
            </a:r>
          </a:p>
          <a:p>
            <a:pPr lvl="1"/>
            <a:r>
              <a:rPr lang="en-US" dirty="0" smtClean="0"/>
              <a:t>Dense: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But, remember these are worst-case and asymptotic</a:t>
            </a:r>
          </a:p>
          <a:p>
            <a:pPr lvl="1"/>
            <a:r>
              <a:rPr lang="en-US" dirty="0" smtClean="0"/>
              <a:t>Priority queue might have slightly worse constant factors</a:t>
            </a:r>
          </a:p>
          <a:p>
            <a:pPr lvl="1"/>
            <a:r>
              <a:rPr lang="en-US" dirty="0" smtClean="0"/>
              <a:t>On the other hand, for “normal graphs”, we might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 rarely (or not percolate far), making |</a:t>
            </a:r>
            <a:r>
              <a:rPr lang="en-US" dirty="0" err="1" smtClean="0"/>
              <a:t>E|log|V</a:t>
            </a:r>
            <a:r>
              <a:rPr lang="en-US" dirty="0" smtClean="0"/>
              <a:t>| more like |E|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61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Done with </a:t>
            </a:r>
            <a:r>
              <a:rPr lang="en-US" dirty="0" err="1" smtClean="0"/>
              <a:t>Dijkstra’s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implement </a:t>
            </a:r>
            <a:r>
              <a:rPr lang="en-US" dirty="0" err="1"/>
              <a:t>Dijkstra’s</a:t>
            </a:r>
            <a:r>
              <a:rPr lang="en-US" dirty="0"/>
              <a:t> </a:t>
            </a:r>
            <a:r>
              <a:rPr lang="en-US" dirty="0" smtClean="0"/>
              <a:t>algorithm in homework 5 </a:t>
            </a:r>
            <a:r>
              <a:rPr lang="en-US" dirty="0" smtClean="0">
                <a:sym typeface="Wingdings"/>
              </a:rPr>
              <a:t> 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Onward….. Spanning trees!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24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828800"/>
          </a:xfrm>
        </p:spPr>
        <p:txBody>
          <a:bodyPr/>
          <a:lstStyle/>
          <a:p>
            <a:r>
              <a:rPr lang="en-US" dirty="0" smtClean="0"/>
              <a:t>A simple problem: Given a </a:t>
            </a:r>
            <a:r>
              <a:rPr lang="en-US" i="1" dirty="0" smtClean="0"/>
              <a:t>connected</a:t>
            </a:r>
            <a:r>
              <a:rPr lang="en-US" dirty="0" smtClean="0"/>
              <a:t>  undirected graph </a:t>
            </a:r>
            <a:r>
              <a:rPr lang="en-US" b="1" dirty="0" smtClean="0"/>
              <a:t>G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), find a minimal subset of edges such that </a:t>
            </a:r>
            <a:r>
              <a:rPr lang="en-US" b="1" dirty="0" smtClean="0"/>
              <a:t>G</a:t>
            </a:r>
            <a:r>
              <a:rPr lang="en-US" dirty="0" smtClean="0"/>
              <a:t> is still connected</a:t>
            </a:r>
          </a:p>
          <a:p>
            <a:pPr lvl="1"/>
            <a:r>
              <a:rPr lang="en-US" dirty="0" smtClean="0"/>
              <a:t>A graph </a:t>
            </a:r>
            <a:r>
              <a:rPr lang="en-US" b="1" dirty="0" smtClean="0"/>
              <a:t>G2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E2</a:t>
            </a:r>
            <a:r>
              <a:rPr lang="en-US" dirty="0" smtClean="0"/>
              <a:t>) such that </a:t>
            </a:r>
            <a:r>
              <a:rPr lang="en-US" b="1" dirty="0" smtClean="0"/>
              <a:t>G2</a:t>
            </a:r>
            <a:r>
              <a:rPr lang="en-US" dirty="0" smtClean="0"/>
              <a:t> is connected and removing any edge from </a:t>
            </a:r>
            <a:r>
              <a:rPr lang="en-US" b="1" dirty="0" smtClean="0"/>
              <a:t>E2</a:t>
            </a:r>
            <a:r>
              <a:rPr lang="en-US" dirty="0" smtClean="0"/>
              <a:t> makes </a:t>
            </a:r>
            <a:r>
              <a:rPr lang="en-US" b="1" dirty="0" smtClean="0"/>
              <a:t>G2</a:t>
            </a:r>
            <a:r>
              <a:rPr lang="en-US" dirty="0" smtClean="0"/>
              <a:t> disconnected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81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1219200" y="3732213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23622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6670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5146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38100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362200" y="4876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514600" y="5486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14400" y="54102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7620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2192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4102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105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7056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80772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705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8580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83058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5715000" y="37322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858000" y="38862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162800" y="37338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70104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H="1">
            <a:off x="83058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858000" y="48768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7010400" y="54864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410200" y="54102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flipH="1">
            <a:off x="52578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57150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4343400" y="4724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79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solution to this problem is a tree</a:t>
            </a:r>
          </a:p>
          <a:p>
            <a:pPr marL="857250" lvl="1" indent="-457200"/>
            <a:r>
              <a:rPr lang="en-US" dirty="0" smtClean="0"/>
              <a:t>Recall a tree does not need a root; just means acyclic</a:t>
            </a:r>
          </a:p>
          <a:p>
            <a:pPr marL="857250" lvl="1" indent="-457200"/>
            <a:r>
              <a:rPr lang="en-US" dirty="0" smtClean="0"/>
              <a:t>For any cycle, could remove an edge and still be connected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Solution not unique unless original graph was already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Problem ill-defined if original graph not connected</a:t>
            </a:r>
          </a:p>
          <a:p>
            <a:pPr marL="857250" lvl="1" indent="-457200"/>
            <a:r>
              <a:rPr lang="en-US" dirty="0" smtClean="0"/>
              <a:t>So </a:t>
            </a:r>
            <a:r>
              <a:rPr lang="en-US" b="1" dirty="0" smtClean="0"/>
              <a:t>|E| ≥ |V|-1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tree with </a:t>
            </a:r>
            <a:r>
              <a:rPr lang="en-US" b="1" dirty="0" smtClean="0"/>
              <a:t>|V|</a:t>
            </a:r>
            <a:r>
              <a:rPr lang="en-US" dirty="0" smtClean="0"/>
              <a:t> nodes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</a:p>
          <a:p>
            <a:pPr marL="857250" lvl="1" indent="-457200"/>
            <a:r>
              <a:rPr lang="en-US" dirty="0" smtClean="0"/>
              <a:t>So every solution to the spanning tree problem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555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spanning tree</a:t>
            </a:r>
            <a:r>
              <a:rPr lang="en-US" dirty="0" smtClean="0"/>
              <a:t> connects all the nodes with as few edges as possible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Example: A “phone tree” so everybody gets the message and no unnecessary calls get made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 most compelling uses, we have a </a:t>
            </a:r>
            <a:r>
              <a:rPr lang="en-US" i="1" dirty="0" smtClean="0"/>
              <a:t>weighted</a:t>
            </a:r>
            <a:r>
              <a:rPr lang="en-US" dirty="0" smtClean="0"/>
              <a:t>  undirected graph and we want a tree of least total cost </a:t>
            </a:r>
          </a:p>
          <a:p>
            <a:r>
              <a:rPr lang="en-US" dirty="0" smtClean="0"/>
              <a:t>Example: Electrical wiring for a house or clock wires on a chip</a:t>
            </a:r>
          </a:p>
          <a:p>
            <a:r>
              <a:rPr lang="en-US" dirty="0" smtClean="0"/>
              <a:t>Example: A road network if you cared about asphalt cost rather than travel time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This is the </a:t>
            </a:r>
            <a:r>
              <a:rPr lang="en-US" dirty="0" smtClean="0">
                <a:solidFill>
                  <a:schemeClr val="accent2"/>
                </a:solidFill>
              </a:rPr>
              <a:t>minimum spanning tree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Will do that next, after intuition from the simpler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07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Different algorithmic approaches to the spanning-tree problem: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a graph traversal (e.g., depth-first search, but any traversal will do), keeping track of edges that form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Iterate through edges; add to output any edge that does not create a cycle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802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via DFS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219200"/>
            <a:ext cx="5638800" cy="411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spanning_tree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 </a:t>
            </a:r>
            <a:r>
              <a:rPr lang="en-US" sz="2000" kern="0" dirty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	</a:t>
            </a:r>
            <a:r>
              <a:rPr lang="en-US" sz="2000" kern="0" dirty="0" err="1" smtClean="0">
                <a:latin typeface="Courier New" pitchFamily="49" charset="0"/>
              </a:rPr>
              <a:t>i.marked</a:t>
            </a:r>
            <a:r>
              <a:rPr lang="en-US" sz="2000" kern="0" dirty="0" smtClean="0">
                <a:latin typeface="Courier New" pitchFamily="49" charset="0"/>
              </a:rPr>
              <a:t> = 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some node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: f(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f(Node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i.marked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j adjacent to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	  if(!</a:t>
            </a:r>
            <a:r>
              <a:rPr lang="en-US" sz="2000" kern="0" dirty="0" err="1" smtClean="0">
                <a:latin typeface="Courier New" pitchFamily="49" charset="0"/>
              </a:rPr>
              <a:t>j.marked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add(</a:t>
            </a:r>
            <a:r>
              <a:rPr lang="en-US" sz="2000" kern="0" dirty="0" err="1" smtClean="0">
                <a:latin typeface="Courier New" pitchFamily="49" charset="0"/>
              </a:rPr>
              <a:t>i,j</a:t>
            </a:r>
            <a:r>
              <a:rPr lang="en-US" sz="2000" kern="0" dirty="0" smtClean="0">
                <a:latin typeface="Courier New" pitchFamily="49" charset="0"/>
              </a:rPr>
              <a:t>) to output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f(j)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DFS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5257800"/>
            <a:ext cx="815338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Correctness: DFS reaches each node.  We add one edge to connect it</a:t>
            </a:r>
          </a:p>
          <a:p>
            <a:r>
              <a:rPr lang="en-US" sz="2000" b="0" dirty="0" smtClean="0">
                <a:latin typeface="+mn-lt"/>
              </a:rPr>
              <a:t> to the already visited nodes.  Order affects result, not correctness.</a:t>
            </a:r>
          </a:p>
          <a:p>
            <a:endParaRPr lang="en-US" sz="1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Time: </a:t>
            </a:r>
            <a:r>
              <a:rPr lang="en-US" sz="2000" b="0" i="1" dirty="0" smtClean="0">
                <a:latin typeface="+mn-lt"/>
              </a:rPr>
              <a:t>O</a:t>
            </a:r>
            <a:r>
              <a:rPr lang="en-US" sz="2000" b="0" dirty="0" smtClean="0">
                <a:latin typeface="+mn-lt"/>
              </a:rPr>
              <a:t>(</a:t>
            </a:r>
            <a:r>
              <a:rPr lang="en-US" sz="2000" dirty="0" smtClean="0">
                <a:latin typeface="+mn-lt"/>
              </a:rPr>
              <a:t>|E|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42813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4384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34655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Homework 4 due tonight at 11pm!!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Homework 5 out </a:t>
            </a:r>
            <a:r>
              <a:rPr lang="en-US" sz="2400" dirty="0" smtClean="0"/>
              <a:t>tonight</a:t>
            </a:r>
            <a:endParaRPr lang="en-US" sz="2400" dirty="0" smtClean="0"/>
          </a:p>
          <a:p>
            <a:pPr lvl="1"/>
            <a:r>
              <a:rPr lang="en-US" sz="2400" dirty="0" smtClean="0"/>
              <a:t>Due May </a:t>
            </a:r>
            <a:r>
              <a:rPr lang="en-US" sz="2400" dirty="0" smtClean="0"/>
              <a:t>27</a:t>
            </a:r>
            <a:r>
              <a:rPr lang="en-US" sz="2400" baseline="30000" dirty="0" smtClean="0"/>
              <a:t>th</a:t>
            </a:r>
            <a:endParaRPr lang="en-US" sz="2400" dirty="0" smtClean="0"/>
          </a:p>
          <a:p>
            <a:pPr lvl="1"/>
            <a:r>
              <a:rPr lang="en-US" sz="2400" dirty="0" smtClean="0"/>
              <a:t>As with HW4 you’re allowed to work with a </a:t>
            </a:r>
            <a:r>
              <a:rPr lang="en-US" sz="2400" dirty="0" smtClean="0"/>
              <a:t>partner</a:t>
            </a:r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21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793682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790812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58695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/>
              <a:t>f(4)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757421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/>
              <a:t>f(4)</a:t>
            </a:r>
          </a:p>
          <a:p>
            <a:pPr>
              <a:buNone/>
            </a:pPr>
            <a:r>
              <a:rPr lang="en-US" dirty="0" smtClean="0"/>
              <a:t>f(3)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57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(5,4),(4,3)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787597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f(4)  </a:t>
            </a:r>
            <a:r>
              <a:rPr lang="en-US" dirty="0" smtClean="0"/>
              <a:t>f(6)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f(3)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587947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f(1)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f(2)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f(7)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f(5)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f(4)  f(6)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f(3)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191750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Iterate through edges; output any edge that does not create a cycle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Correctness (hand-wavy):</a:t>
            </a:r>
          </a:p>
          <a:p>
            <a:pPr lvl="1"/>
            <a:r>
              <a:rPr lang="en-US" dirty="0" smtClean="0"/>
              <a:t>Goal is to build an acyclic connected graph</a:t>
            </a:r>
          </a:p>
          <a:p>
            <a:pPr lvl="1"/>
            <a:r>
              <a:rPr lang="en-US" dirty="0" smtClean="0"/>
              <a:t>When we add an edge, it adds a vertex to the tree </a:t>
            </a:r>
          </a:p>
          <a:p>
            <a:pPr lvl="2"/>
            <a:r>
              <a:rPr lang="en-US" dirty="0" smtClean="0"/>
              <a:t>Else it would have created a cycle</a:t>
            </a:r>
          </a:p>
          <a:p>
            <a:pPr lvl="1"/>
            <a:r>
              <a:rPr lang="en-US" dirty="0" smtClean="0"/>
              <a:t>The graph is connected, so we reach all vertices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Efficiency:</a:t>
            </a:r>
          </a:p>
          <a:p>
            <a:pPr lvl="1"/>
            <a:r>
              <a:rPr lang="en-US" dirty="0" smtClean="0"/>
              <a:t>Depends on how quickly you can detect cycles</a:t>
            </a:r>
          </a:p>
          <a:p>
            <a:pPr lvl="1"/>
            <a:r>
              <a:rPr lang="en-US" dirty="0" smtClean="0"/>
              <a:t>Reconsider after the example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90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(1,2), (3,4), (5,6),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1215111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(3,4), (5,6),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</a:t>
            </a:r>
          </a:p>
        </p:txBody>
      </p:sp>
    </p:spTree>
    <p:extLst>
      <p:ext uri="{BB962C8B-B14F-4D97-AF65-F5344CB8AC3E}">
        <p14:creationId xmlns:p14="http://schemas.microsoft.com/office/powerpoint/2010/main" val="3671478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err="1"/>
              <a:t>Dijkstra’s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924800" cy="4800600"/>
          </a:xfrm>
        </p:spPr>
        <p:txBody>
          <a:bodyPr/>
          <a:lstStyle/>
          <a:p>
            <a:r>
              <a:rPr lang="en-US" dirty="0" err="1"/>
              <a:t>Dijkstra’s</a:t>
            </a:r>
            <a:r>
              <a:rPr lang="en-US" dirty="0"/>
              <a:t> </a:t>
            </a:r>
            <a:r>
              <a:rPr lang="en-US" dirty="0" smtClean="0"/>
              <a:t>algorithm: Compute shortest paths in a weighted graph with no negative weights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pic>
        <p:nvPicPr>
          <p:cNvPr id="7" name="Picture 6" descr="blue-cloud-hi.png"/>
          <p:cNvPicPr>
            <a:picLocks noChangeAspect="1"/>
          </p:cNvPicPr>
          <p:nvPr/>
        </p:nvPicPr>
        <p:blipFill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81200"/>
            <a:ext cx="3733800" cy="236220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191000"/>
            <a:ext cx="8001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Initially, start node has cost 0 and all other nodes have cost </a:t>
            </a:r>
            <a:r>
              <a:rPr lang="en-US" sz="2800" b="0" dirty="0" smtClean="0">
                <a:sym typeface="Symbol"/>
              </a:rPr>
              <a:t></a:t>
            </a:r>
            <a:endParaRPr lang="en-US" sz="2800" b="0" dirty="0" smtClean="0"/>
          </a:p>
          <a:p>
            <a:endParaRPr lang="en-US" sz="1000" b="0" dirty="0" smtClean="0"/>
          </a:p>
          <a:p>
            <a:r>
              <a:rPr lang="en-US" b="0" dirty="0" smtClean="0"/>
              <a:t>At each step:</a:t>
            </a:r>
          </a:p>
          <a:p>
            <a:pPr lvl="1"/>
            <a:r>
              <a:rPr lang="en-US" b="0" dirty="0" smtClean="0"/>
              <a:t>Pick an unknown vertex v with the lowest “cost”</a:t>
            </a:r>
          </a:p>
          <a:p>
            <a:pPr lvl="1"/>
            <a:r>
              <a:rPr lang="en-US" b="0" dirty="0" smtClean="0"/>
              <a:t>Add it to the “cloud” of known vertices</a:t>
            </a:r>
          </a:p>
          <a:p>
            <a:pPr lvl="1"/>
            <a:r>
              <a:rPr lang="en-US" b="0" dirty="0" smtClean="0"/>
              <a:t>Update distances for nodes with edges from v</a:t>
            </a:r>
          </a:p>
          <a:p>
            <a:pPr marL="457200" lvl="1" indent="0">
              <a:buFontTx/>
              <a:buNone/>
            </a:pPr>
            <a:endParaRPr lang="en-US" sz="1000" b="0" dirty="0" smtClean="0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2329304" y="22668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733800" y="21906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176904" y="34860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81400" y="3124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01104" y="22668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291704" y="22668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105400" y="3505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682104" y="30288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7" name="AutoShape 14"/>
          <p:cNvCxnSpPr>
            <a:cxnSpLocks noChangeShapeType="1"/>
            <a:stCxn id="9" idx="6"/>
            <a:endCxn id="12" idx="1"/>
          </p:cNvCxnSpPr>
          <p:nvPr/>
        </p:nvCxnSpPr>
        <p:spPr bwMode="auto">
          <a:xfrm>
            <a:off x="2710304" y="2457390"/>
            <a:ext cx="926892" cy="722606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0"/>
          <p:cNvCxnSpPr>
            <a:cxnSpLocks noChangeShapeType="1"/>
            <a:stCxn id="16" idx="2"/>
            <a:endCxn id="15" idx="0"/>
          </p:cNvCxnSpPr>
          <p:nvPr/>
        </p:nvCxnSpPr>
        <p:spPr bwMode="auto">
          <a:xfrm rot="10800000" flipV="1">
            <a:off x="5295900" y="3219390"/>
            <a:ext cx="386204" cy="28581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9" idx="3"/>
            <a:endCxn id="11" idx="0"/>
          </p:cNvCxnSpPr>
          <p:nvPr/>
        </p:nvCxnSpPr>
        <p:spPr bwMode="auto">
          <a:xfrm flipH="1">
            <a:off x="2367404" y="2601853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11" idx="6"/>
            <a:endCxn id="12" idx="3"/>
          </p:cNvCxnSpPr>
          <p:nvPr/>
        </p:nvCxnSpPr>
        <p:spPr bwMode="auto">
          <a:xfrm flipV="1">
            <a:off x="2557904" y="3449404"/>
            <a:ext cx="1079292" cy="227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9" idx="7"/>
            <a:endCxn id="10" idx="2"/>
          </p:cNvCxnSpPr>
          <p:nvPr/>
        </p:nvCxnSpPr>
        <p:spPr bwMode="auto">
          <a:xfrm>
            <a:off x="2654508" y="2322686"/>
            <a:ext cx="1079292" cy="585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10" idx="6"/>
            <a:endCxn id="13" idx="2"/>
          </p:cNvCxnSpPr>
          <p:nvPr/>
        </p:nvCxnSpPr>
        <p:spPr bwMode="auto">
          <a:xfrm>
            <a:off x="4114800" y="2381190"/>
            <a:ext cx="1186304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3" idx="6"/>
            <a:endCxn id="14" idx="2"/>
          </p:cNvCxnSpPr>
          <p:nvPr/>
        </p:nvCxnSpPr>
        <p:spPr bwMode="auto">
          <a:xfrm>
            <a:off x="5691629" y="2457390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30"/>
          <p:cNvCxnSpPr>
            <a:cxnSpLocks noChangeShapeType="1"/>
            <a:stCxn id="14" idx="4"/>
            <a:endCxn id="16" idx="7"/>
          </p:cNvCxnSpPr>
          <p:nvPr/>
        </p:nvCxnSpPr>
        <p:spPr bwMode="auto">
          <a:xfrm flipH="1">
            <a:off x="6007542" y="2657415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1"/>
          <p:cNvCxnSpPr>
            <a:cxnSpLocks noChangeShapeType="1"/>
            <a:stCxn id="10" idx="5"/>
            <a:endCxn id="15" idx="1"/>
          </p:cNvCxnSpPr>
          <p:nvPr/>
        </p:nvCxnSpPr>
        <p:spPr bwMode="auto">
          <a:xfrm>
            <a:off x="4059004" y="2515894"/>
            <a:ext cx="1102192" cy="104510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3"/>
          <p:cNvCxnSpPr>
            <a:cxnSpLocks noChangeShapeType="1"/>
            <a:stCxn id="12" idx="5"/>
            <a:endCxn id="15" idx="2"/>
          </p:cNvCxnSpPr>
          <p:nvPr/>
        </p:nvCxnSpPr>
        <p:spPr bwMode="auto">
          <a:xfrm>
            <a:off x="3906604" y="3449404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4"/>
          <p:cNvCxnSpPr>
            <a:cxnSpLocks noChangeShapeType="1"/>
            <a:stCxn id="15" idx="3"/>
            <a:endCxn id="11" idx="5"/>
          </p:cNvCxnSpPr>
          <p:nvPr/>
        </p:nvCxnSpPr>
        <p:spPr bwMode="auto">
          <a:xfrm flipH="1" flipV="1">
            <a:off x="2502108" y="3811294"/>
            <a:ext cx="2659088" cy="191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" name="Text Box 44"/>
          <p:cNvSpPr txBox="1">
            <a:spLocks noChangeArrowheads="1"/>
          </p:cNvSpPr>
          <p:nvPr/>
        </p:nvSpPr>
        <p:spPr bwMode="auto">
          <a:xfrm>
            <a:off x="2389629" y="194621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9" name="Text Box 45"/>
          <p:cNvSpPr txBox="1">
            <a:spLocks noChangeArrowheads="1"/>
          </p:cNvSpPr>
          <p:nvPr/>
        </p:nvSpPr>
        <p:spPr bwMode="auto">
          <a:xfrm>
            <a:off x="4066029" y="182080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0" name="Text Box 46"/>
          <p:cNvSpPr txBox="1">
            <a:spLocks noChangeArrowheads="1"/>
          </p:cNvSpPr>
          <p:nvPr/>
        </p:nvSpPr>
        <p:spPr bwMode="auto">
          <a:xfrm>
            <a:off x="4030494" y="2038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1" name="Text Box 47"/>
          <p:cNvSpPr txBox="1">
            <a:spLocks noChangeArrowheads="1"/>
          </p:cNvSpPr>
          <p:nvPr/>
        </p:nvSpPr>
        <p:spPr bwMode="auto">
          <a:xfrm>
            <a:off x="5377304" y="19144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2" name="Text Box 48"/>
          <p:cNvSpPr txBox="1">
            <a:spLocks noChangeArrowheads="1"/>
          </p:cNvSpPr>
          <p:nvPr/>
        </p:nvSpPr>
        <p:spPr bwMode="auto">
          <a:xfrm>
            <a:off x="6324600" y="19144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9"/>
          <p:cNvSpPr txBox="1">
            <a:spLocks noChangeArrowheads="1"/>
          </p:cNvSpPr>
          <p:nvPr/>
        </p:nvSpPr>
        <p:spPr bwMode="auto">
          <a:xfrm>
            <a:off x="1872104" y="35908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4" name="Text Box 50"/>
          <p:cNvSpPr txBox="1">
            <a:spLocks noChangeArrowheads="1"/>
          </p:cNvSpPr>
          <p:nvPr/>
        </p:nvSpPr>
        <p:spPr bwMode="auto">
          <a:xfrm>
            <a:off x="3878094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51"/>
          <p:cNvSpPr txBox="1">
            <a:spLocks noChangeArrowheads="1"/>
          </p:cNvSpPr>
          <p:nvPr/>
        </p:nvSpPr>
        <p:spPr bwMode="auto">
          <a:xfrm>
            <a:off x="4920104" y="381946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2"/>
          <p:cNvSpPr txBox="1">
            <a:spLocks noChangeArrowheads="1"/>
          </p:cNvSpPr>
          <p:nvPr/>
        </p:nvSpPr>
        <p:spPr bwMode="auto">
          <a:xfrm>
            <a:off x="6019800" y="29812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3"/>
          <p:cNvSpPr txBox="1">
            <a:spLocks noChangeArrowheads="1"/>
          </p:cNvSpPr>
          <p:nvPr/>
        </p:nvSpPr>
        <p:spPr bwMode="auto">
          <a:xfrm>
            <a:off x="3167504" y="203987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38" name="Text Box 54"/>
          <p:cNvSpPr txBox="1">
            <a:spLocks noChangeArrowheads="1"/>
          </p:cNvSpPr>
          <p:nvPr/>
        </p:nvSpPr>
        <p:spPr bwMode="auto">
          <a:xfrm>
            <a:off x="461530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39" name="Text Box 55"/>
          <p:cNvSpPr txBox="1">
            <a:spLocks noChangeArrowheads="1"/>
          </p:cNvSpPr>
          <p:nvPr/>
        </p:nvSpPr>
        <p:spPr bwMode="auto">
          <a:xfrm>
            <a:off x="5834504" y="21906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0" name="Text Box 56"/>
          <p:cNvSpPr txBox="1">
            <a:spLocks noChangeArrowheads="1"/>
          </p:cNvSpPr>
          <p:nvPr/>
        </p:nvSpPr>
        <p:spPr bwMode="auto">
          <a:xfrm>
            <a:off x="6215504" y="2724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1" name="Text Box 57"/>
          <p:cNvSpPr txBox="1">
            <a:spLocks noChangeArrowheads="1"/>
          </p:cNvSpPr>
          <p:nvPr/>
        </p:nvSpPr>
        <p:spPr bwMode="auto">
          <a:xfrm>
            <a:off x="4539104" y="28002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2" name="Text Box 59"/>
          <p:cNvSpPr txBox="1">
            <a:spLocks noChangeArrowheads="1"/>
          </p:cNvSpPr>
          <p:nvPr/>
        </p:nvSpPr>
        <p:spPr bwMode="auto">
          <a:xfrm>
            <a:off x="5167754" y="296380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3" name="Text Box 61"/>
          <p:cNvSpPr txBox="1">
            <a:spLocks noChangeArrowheads="1"/>
          </p:cNvSpPr>
          <p:nvPr/>
        </p:nvSpPr>
        <p:spPr bwMode="auto">
          <a:xfrm>
            <a:off x="4234304" y="3409890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4" name="Text Box 62"/>
          <p:cNvSpPr txBox="1">
            <a:spLocks noChangeArrowheads="1"/>
          </p:cNvSpPr>
          <p:nvPr/>
        </p:nvSpPr>
        <p:spPr bwMode="auto">
          <a:xfrm>
            <a:off x="3700904" y="3867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5" name="Text Box 63"/>
          <p:cNvSpPr txBox="1">
            <a:spLocks noChangeArrowheads="1"/>
          </p:cNvSpPr>
          <p:nvPr/>
        </p:nvSpPr>
        <p:spPr bwMode="auto">
          <a:xfrm>
            <a:off x="3548504" y="25716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6" name="Text Box 65"/>
          <p:cNvSpPr txBox="1">
            <a:spLocks noChangeArrowheads="1"/>
          </p:cNvSpPr>
          <p:nvPr/>
        </p:nvSpPr>
        <p:spPr bwMode="auto">
          <a:xfrm>
            <a:off x="2786504" y="33336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7" name="Text Box 66"/>
          <p:cNvSpPr txBox="1">
            <a:spLocks noChangeArrowheads="1"/>
          </p:cNvSpPr>
          <p:nvPr/>
        </p:nvSpPr>
        <p:spPr bwMode="auto">
          <a:xfrm>
            <a:off x="2100704" y="2876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0382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(5,6),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</a:t>
            </a:r>
          </a:p>
        </p:txBody>
      </p:sp>
    </p:spTree>
    <p:extLst>
      <p:ext uri="{BB962C8B-B14F-4D97-AF65-F5344CB8AC3E}">
        <p14:creationId xmlns:p14="http://schemas.microsoft.com/office/powerpoint/2010/main" val="1458633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</a:t>
            </a:r>
          </a:p>
        </p:txBody>
      </p:sp>
    </p:spTree>
    <p:extLst>
      <p:ext uri="{BB962C8B-B14F-4D97-AF65-F5344CB8AC3E}">
        <p14:creationId xmlns:p14="http://schemas.microsoft.com/office/powerpoint/2010/main" val="3586388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 </a:t>
            </a:r>
          </a:p>
        </p:txBody>
      </p:sp>
    </p:spTree>
    <p:extLst>
      <p:ext uri="{BB962C8B-B14F-4D97-AF65-F5344CB8AC3E}">
        <p14:creationId xmlns:p14="http://schemas.microsoft.com/office/powerpoint/2010/main" val="1450845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  <p:extLst>
      <p:ext uri="{BB962C8B-B14F-4D97-AF65-F5344CB8AC3E}">
        <p14:creationId xmlns:p14="http://schemas.microsoft.com/office/powerpoint/2010/main" val="129362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  <p:extLst>
      <p:ext uri="{BB962C8B-B14F-4D97-AF65-F5344CB8AC3E}">
        <p14:creationId xmlns:p14="http://schemas.microsoft.com/office/powerpoint/2010/main" val="132831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  <p:extLst>
      <p:ext uri="{BB962C8B-B14F-4D97-AF65-F5344CB8AC3E}">
        <p14:creationId xmlns:p14="http://schemas.microsoft.com/office/powerpoint/2010/main" val="3002243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(2,3)</a:t>
            </a:r>
            <a:r>
              <a:rPr lang="en-US" dirty="0" smtClean="0"/>
              <a:t>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(1,5), (2,3)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00800" y="4876800"/>
            <a:ext cx="2236510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Can stop once we</a:t>
            </a:r>
          </a:p>
          <a:p>
            <a:r>
              <a:rPr lang="en-US" sz="2000" b="0" dirty="0" smtClean="0">
                <a:latin typeface="+mn-lt"/>
              </a:rPr>
              <a:t>have </a:t>
            </a:r>
            <a:r>
              <a:rPr lang="en-US" sz="2000" dirty="0" smtClean="0">
                <a:latin typeface="+mn-lt"/>
              </a:rPr>
              <a:t>|V|-1 </a:t>
            </a:r>
            <a:r>
              <a:rPr lang="en-US" sz="2000" b="0" dirty="0" smtClean="0">
                <a:latin typeface="+mn-lt"/>
              </a:rPr>
              <a:t>edges</a:t>
            </a:r>
          </a:p>
        </p:txBody>
      </p:sp>
    </p:spTree>
    <p:extLst>
      <p:ext uri="{BB962C8B-B14F-4D97-AF65-F5344CB8AC3E}">
        <p14:creationId xmlns:p14="http://schemas.microsoft.com/office/powerpoint/2010/main" val="4133033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decide if an edge could form a cycle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</a:t>
            </a:r>
            <a:r>
              <a:rPr lang="en-US" dirty="0" smtClean="0"/>
              <a:t>) because we may need to traverse all edges already in the output</a:t>
            </a:r>
          </a:p>
          <a:p>
            <a:endParaRPr lang="en-US" dirty="0" smtClean="0"/>
          </a:p>
          <a:p>
            <a:r>
              <a:rPr lang="en-US" dirty="0" smtClean="0"/>
              <a:t>So overall algorithm would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|V||E|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But there is a faster way we know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U</a:t>
            </a:r>
            <a:r>
              <a:rPr lang="en-US" dirty="0" smtClean="0"/>
              <a:t>se union-find!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Initially, each item is in its own 1-element set</a:t>
            </a:r>
          </a:p>
          <a:p>
            <a:pPr lvl="1"/>
            <a:r>
              <a:rPr lang="en-US" dirty="0" smtClean="0"/>
              <a:t>Union sets when we add an edge that connects them</a:t>
            </a:r>
          </a:p>
          <a:p>
            <a:pPr lvl="1"/>
            <a:r>
              <a:rPr lang="en-US" dirty="0" smtClean="0"/>
              <a:t>Stop when we have one set</a:t>
            </a:r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01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Disjoint-Set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Can use a disjoint-set implementation in our spanning-tree algorithm to detect cycles: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Invariant: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connected in output-so-far </a:t>
            </a:r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in the same set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Initially, each node is in its own set</a:t>
            </a:r>
          </a:p>
          <a:p>
            <a:r>
              <a:rPr lang="en-US" dirty="0" smtClean="0"/>
              <a:t>When processing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find(u)</a:t>
            </a:r>
            <a:r>
              <a:rPr lang="en-US" dirty="0" smtClean="0">
                <a:latin typeface="+mj-lt"/>
                <a:cs typeface="Courier New" pitchFamily="49" charset="0"/>
              </a:rPr>
              <a:t> equals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find(v)</a:t>
            </a:r>
            <a:r>
              <a:rPr lang="en-US" dirty="0" smtClean="0"/>
              <a:t>, then do not add the edge</a:t>
            </a:r>
          </a:p>
          <a:p>
            <a:pPr lvl="1"/>
            <a:r>
              <a:rPr lang="en-US" dirty="0" smtClean="0"/>
              <a:t>Else add the edge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union(find(u),find(v))</a:t>
            </a:r>
          </a:p>
          <a:p>
            <a:pPr lvl="1"/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</a:t>
            </a:r>
            <a:r>
              <a:rPr lang="en-US" b="1" dirty="0" smtClean="0">
                <a:latin typeface="+mj-lt"/>
                <a:cs typeface="Courier New" pitchFamily="49" charset="0"/>
              </a:rPr>
              <a:t>|E|</a:t>
            </a:r>
            <a:r>
              <a:rPr lang="en-US" dirty="0" smtClean="0">
                <a:latin typeface="+mj-lt"/>
                <a:cs typeface="Courier New" pitchFamily="49" charset="0"/>
              </a:rPr>
              <a:t>) operations that are almost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(1) amortized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20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spanning-tree problem</a:t>
            </a:r>
          </a:p>
          <a:p>
            <a:pPr lvl="1"/>
            <a:r>
              <a:rPr lang="en-US" dirty="0" smtClean="0"/>
              <a:t>Add nodes to partial tree approach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Add acyclic edges approach is </a:t>
            </a:r>
            <a:r>
              <a:rPr lang="en-US" i="1" dirty="0" smtClean="0"/>
              <a:t>almost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Using union-find “as a black box”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really want to solve the </a:t>
            </a:r>
            <a:r>
              <a:rPr lang="en-US" dirty="0" smtClean="0">
                <a:solidFill>
                  <a:schemeClr val="accent2"/>
                </a:solidFill>
              </a:rPr>
              <a:t>minimum-spanning-tree problem</a:t>
            </a:r>
          </a:p>
          <a:p>
            <a:pPr lvl="1"/>
            <a:r>
              <a:rPr lang="en-US" dirty="0" smtClean="0"/>
              <a:t>Given a weighted undirected graph, give a spanning tree of minimum weight</a:t>
            </a:r>
          </a:p>
          <a:p>
            <a:pPr lvl="1"/>
            <a:r>
              <a:rPr lang="en-US" dirty="0" smtClean="0"/>
              <a:t>Same two approaches will work with minor modifications</a:t>
            </a:r>
          </a:p>
          <a:p>
            <a:pPr lvl="1"/>
            <a:r>
              <a:rPr lang="en-US" dirty="0" smtClean="0"/>
              <a:t>Both will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dirty="0"/>
              <a:t>|E| </a:t>
            </a:r>
            <a:r>
              <a:rPr lang="en-US" dirty="0">
                <a:cs typeface="Courier New" pitchFamily="49" charset="0"/>
              </a:rPr>
              <a:t>log </a:t>
            </a:r>
            <a:r>
              <a:rPr lang="en-US" dirty="0"/>
              <a:t>|V|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493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and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should we do after learning an algorithm?</a:t>
            </a:r>
          </a:p>
          <a:p>
            <a:pPr lvl="1"/>
            <a:r>
              <a:rPr lang="en-US" dirty="0"/>
              <a:t>Prove it is correct</a:t>
            </a:r>
          </a:p>
          <a:p>
            <a:pPr lvl="2"/>
            <a:r>
              <a:rPr lang="en-US" dirty="0"/>
              <a:t>Not obvious!</a:t>
            </a:r>
          </a:p>
          <a:p>
            <a:pPr lvl="2"/>
            <a:r>
              <a:rPr lang="en-US" dirty="0"/>
              <a:t>We will sketch the key ideas</a:t>
            </a:r>
          </a:p>
          <a:p>
            <a:pPr lvl="1"/>
            <a:r>
              <a:rPr lang="en-US" dirty="0"/>
              <a:t>Analyze its efficiency</a:t>
            </a:r>
          </a:p>
          <a:p>
            <a:pPr lvl="2"/>
            <a:r>
              <a:rPr lang="en-US" dirty="0"/>
              <a:t>Will do better by using a data structure we learned earlier!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94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Algorithm #1</a:t>
            </a:r>
          </a:p>
          <a:p>
            <a:pPr algn="ctr">
              <a:buNone/>
            </a:pPr>
            <a:r>
              <a:rPr lang="en-US" dirty="0" smtClean="0"/>
              <a:t>Shortest-path is to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algn="ctr">
              <a:buNone/>
            </a:pPr>
            <a:r>
              <a:rPr lang="en-US" dirty="0" smtClean="0"/>
              <a:t>as</a:t>
            </a:r>
          </a:p>
          <a:p>
            <a:pPr algn="ctr">
              <a:buNone/>
            </a:pPr>
            <a:r>
              <a:rPr lang="en-US" dirty="0" smtClean="0"/>
              <a:t>Minimum Spanning Tree is to </a:t>
            </a:r>
            <a:r>
              <a:rPr lang="en-US" dirty="0" smtClean="0">
                <a:solidFill>
                  <a:schemeClr val="accent2"/>
                </a:solidFill>
              </a:rPr>
              <a:t>Prim’s Algorithm</a:t>
            </a:r>
          </a:p>
          <a:p>
            <a:pPr algn="ctr">
              <a:buNone/>
            </a:pPr>
            <a:r>
              <a:rPr lang="en-US" dirty="0" smtClean="0"/>
              <a:t>(Both based on expanding cloud of known vertices, basically using a priority queue instead of a DFS stack)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Algorithm #2</a:t>
            </a:r>
          </a:p>
          <a:p>
            <a:pPr algn="ctr"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Kruskal’s</a:t>
            </a:r>
            <a:r>
              <a:rPr lang="en-US" dirty="0" smtClean="0">
                <a:solidFill>
                  <a:schemeClr val="accent2"/>
                </a:solidFill>
              </a:rPr>
              <a:t> Algorithm</a:t>
            </a:r>
            <a:r>
              <a:rPr lang="en-US" dirty="0" smtClean="0"/>
              <a:t> for Minimum Spanning Tree</a:t>
            </a:r>
          </a:p>
          <a:p>
            <a:pPr algn="ctr">
              <a:buNone/>
            </a:pPr>
            <a:r>
              <a:rPr lang="en-US" dirty="0" smtClean="0"/>
              <a:t>is</a:t>
            </a:r>
          </a:p>
          <a:p>
            <a:pPr algn="ctr">
              <a:buNone/>
            </a:pPr>
            <a:r>
              <a:rPr lang="en-US" dirty="0" smtClean="0"/>
              <a:t>Exactly our 2</a:t>
            </a:r>
            <a:r>
              <a:rPr lang="en-US" baseline="30000" dirty="0" smtClean="0"/>
              <a:t>nd</a:t>
            </a:r>
            <a:r>
              <a:rPr lang="en-US" dirty="0" smtClean="0"/>
              <a:t> approach to spanning tree </a:t>
            </a:r>
          </a:p>
          <a:p>
            <a:pPr algn="ctr">
              <a:buNone/>
            </a:pPr>
            <a:r>
              <a:rPr lang="en-US" dirty="0" smtClean="0"/>
              <a:t>but process edges in cost order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04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Rough intuition: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the “known” vertices have the correct shortest path</a:t>
            </a:r>
          </a:p>
          <a:p>
            <a:pPr lvl="1"/>
            <a:r>
              <a:rPr lang="en-US" dirty="0" smtClean="0"/>
              <a:t>True initially: shortest path to start node has cost 0</a:t>
            </a:r>
          </a:p>
          <a:p>
            <a:pPr lvl="1"/>
            <a:r>
              <a:rPr lang="en-US" dirty="0" smtClean="0"/>
              <a:t>If it stays true every time we mark a node “known”, then by induction this holds and eventually everything is “known”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Key fact we need: </a:t>
            </a:r>
            <a:r>
              <a:rPr lang="en-US" dirty="0" smtClean="0">
                <a:solidFill>
                  <a:srgbClr val="0000FF"/>
                </a:solidFill>
              </a:rPr>
              <a:t>When we mark a vertex “known” we won’t discover a shorter path later!</a:t>
            </a:r>
          </a:p>
          <a:p>
            <a:pPr lvl="1"/>
            <a:r>
              <a:rPr lang="en-US" dirty="0" smtClean="0"/>
              <a:t>This holds </a:t>
            </a:r>
            <a:r>
              <a:rPr lang="en-US" dirty="0" smtClean="0">
                <a:solidFill>
                  <a:srgbClr val="0000FF"/>
                </a:solidFill>
              </a:rPr>
              <a:t>only</a:t>
            </a:r>
            <a:r>
              <a:rPr lang="en-US" dirty="0" smtClean="0"/>
              <a:t> because </a:t>
            </a:r>
            <a:r>
              <a:rPr lang="en-US" dirty="0" err="1" smtClean="0"/>
              <a:t>Dijkstra’s</a:t>
            </a:r>
            <a:r>
              <a:rPr lang="en-US" dirty="0" smtClean="0"/>
              <a:t> algorithm picks the node with the </a:t>
            </a:r>
            <a:r>
              <a:rPr lang="en-US" dirty="0" smtClean="0">
                <a:solidFill>
                  <a:srgbClr val="0000FF"/>
                </a:solidFill>
              </a:rPr>
              <a:t>next shortest path-so-far</a:t>
            </a:r>
          </a:p>
          <a:p>
            <a:pPr lvl="1"/>
            <a:r>
              <a:rPr lang="en-US" dirty="0" smtClean="0"/>
              <a:t>The proof is by contradiction…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469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Correctness: The Cloud (Rough Sketch)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429000"/>
            <a:ext cx="8153400" cy="2743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457200"/>
          </a:xfrm>
        </p:spPr>
        <p:txBody>
          <a:bodyPr/>
          <a:lstStyle/>
          <a:p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5532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5532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72653" y="2299414"/>
            <a:ext cx="200676" cy="17929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266570" y="745563"/>
            <a:ext cx="334460" cy="29881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v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609600"/>
            <a:ext cx="29145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accent2"/>
                </a:solidFill>
                <a:latin typeface="+mj-lt"/>
              </a:rPr>
              <a:t>Next shortest path from </a:t>
            </a:r>
            <a:br>
              <a:rPr lang="en-US" sz="2000" b="0" dirty="0">
                <a:solidFill>
                  <a:schemeClr val="accent2"/>
                </a:solidFill>
                <a:latin typeface="+mj-lt"/>
              </a:rPr>
            </a:br>
            <a:r>
              <a:rPr lang="en-US" sz="2000" b="0" dirty="0">
                <a:solidFill>
                  <a:schemeClr val="accent2"/>
                </a:solidFill>
                <a:latin typeface="+mj-lt"/>
              </a:rPr>
              <a:t>inside the known cloud</a:t>
            </a:r>
          </a:p>
        </p:txBody>
      </p:sp>
      <p:cxnSp>
        <p:nvCxnSpPr>
          <p:cNvPr id="11" name="AutoShape 6"/>
          <p:cNvCxnSpPr>
            <a:cxnSpLocks noChangeShapeType="1"/>
            <a:endCxn id="9" idx="5"/>
          </p:cNvCxnSpPr>
          <p:nvPr>
            <p:custDataLst>
              <p:tags r:id="rId4"/>
            </p:custDataLst>
          </p:nvPr>
        </p:nvCxnSpPr>
        <p:spPr bwMode="auto">
          <a:xfrm flipH="1" flipV="1">
            <a:off x="4552050" y="1000619"/>
            <a:ext cx="858151" cy="52338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3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530759" y="1881070"/>
            <a:ext cx="334460" cy="29881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w</a:t>
            </a:r>
            <a:endParaRPr lang="en-US" sz="2000" b="1" dirty="0">
              <a:latin typeface="Courier New" pitchFamily="49" charset="0"/>
            </a:endParaRPr>
          </a:p>
        </p:txBody>
      </p:sp>
      <p:cxnSp>
        <p:nvCxnSpPr>
          <p:cNvPr id="14" name="AutoShape 9"/>
          <p:cNvCxnSpPr>
            <a:cxnSpLocks noChangeShapeType="1"/>
            <a:endCxn id="13" idx="5"/>
          </p:cNvCxnSpPr>
          <p:nvPr>
            <p:custDataLst>
              <p:tags r:id="rId6"/>
            </p:custDataLst>
          </p:nvPr>
        </p:nvCxnSpPr>
        <p:spPr bwMode="auto">
          <a:xfrm rot="5400000" flipH="1">
            <a:off x="4509870" y="1442495"/>
            <a:ext cx="759267" cy="2146531"/>
          </a:xfrm>
          <a:prstGeom prst="curvedConnector3">
            <a:avLst>
              <a:gd name="adj1" fmla="val -3032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0"/>
          <p:cNvCxnSpPr>
            <a:cxnSpLocks noChangeShapeType="1"/>
            <a:stCxn id="13" idx="0"/>
            <a:endCxn id="16" idx="4"/>
          </p:cNvCxnSpPr>
          <p:nvPr>
            <p:custDataLst>
              <p:tags r:id="rId7"/>
            </p:custDataLst>
          </p:nvPr>
        </p:nvCxnSpPr>
        <p:spPr bwMode="auto">
          <a:xfrm rot="16200000" flipV="1">
            <a:off x="3004948" y="1188029"/>
            <a:ext cx="717162" cy="66892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16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861839" y="865090"/>
            <a:ext cx="334460" cy="29881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b="1">
              <a:latin typeface="Courier New" pitchFamily="49" charset="0"/>
            </a:endParaRPr>
          </a:p>
        </p:txBody>
      </p:sp>
      <p:cxnSp>
        <p:nvCxnSpPr>
          <p:cNvPr id="17" name="AutoShape 12"/>
          <p:cNvCxnSpPr>
            <a:cxnSpLocks noChangeShapeType="1"/>
            <a:stCxn id="16" idx="6"/>
            <a:endCxn id="9" idx="2"/>
          </p:cNvCxnSpPr>
          <p:nvPr>
            <p:custDataLst>
              <p:tags r:id="rId9"/>
            </p:custDataLst>
          </p:nvPr>
        </p:nvCxnSpPr>
        <p:spPr bwMode="auto">
          <a:xfrm flipV="1">
            <a:off x="3208842" y="894972"/>
            <a:ext cx="1045187" cy="119527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18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295400" y="1402962"/>
            <a:ext cx="2101575" cy="657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0" dirty="0">
                <a:solidFill>
                  <a:schemeClr val="accent2"/>
                </a:solidFill>
                <a:latin typeface="+mj-lt"/>
              </a:rPr>
              <a:t>Better path to </a:t>
            </a:r>
            <a:r>
              <a:rPr lang="en-US" sz="2000" b="0" dirty="0" smtClean="0">
                <a:solidFill>
                  <a:schemeClr val="accent2"/>
                </a:solidFill>
                <a:latin typeface="+mj-lt"/>
              </a:rPr>
              <a:t>v? </a:t>
            </a:r>
            <a:endParaRPr lang="en-US" sz="2000" b="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75356" y="2657995"/>
            <a:ext cx="820843" cy="313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Source</a:t>
            </a:r>
          </a:p>
        </p:txBody>
      </p:sp>
      <p:cxnSp>
        <p:nvCxnSpPr>
          <p:cNvPr id="20" name="AutoShape 17"/>
          <p:cNvCxnSpPr>
            <a:cxnSpLocks noChangeShapeType="1"/>
            <a:stCxn id="19" idx="1"/>
            <a:endCxn id="8" idx="4"/>
          </p:cNvCxnSpPr>
          <p:nvPr>
            <p:custDataLst>
              <p:tags r:id="rId12"/>
            </p:custDataLst>
          </p:nvPr>
        </p:nvCxnSpPr>
        <p:spPr bwMode="auto">
          <a:xfrm rot="10800000">
            <a:off x="6172991" y="2478705"/>
            <a:ext cx="702365" cy="336193"/>
          </a:xfrm>
          <a:prstGeom prst="curvedConnector2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</p:cxn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685800" y="3124200"/>
            <a:ext cx="7772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next node to be marked known (“added to the cloud”)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best-known path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have only nodes “in the cloud”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Else we would have picked a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 closer to the cloud than 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en-US" sz="1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0" kern="0" baseline="0" dirty="0" smtClean="0">
                <a:latin typeface="+mn-lt"/>
              </a:rPr>
              <a:t>Suppose the </a:t>
            </a:r>
            <a:r>
              <a:rPr lang="en-US" sz="1800" b="0" kern="0" baseline="0" dirty="0" smtClean="0">
                <a:solidFill>
                  <a:schemeClr val="accent2"/>
                </a:solidFill>
                <a:latin typeface="+mn-lt"/>
              </a:rPr>
              <a:t>actual shortest</a:t>
            </a:r>
            <a:r>
              <a:rPr lang="en-US" sz="1800" b="0" kern="0" dirty="0" smtClean="0">
                <a:solidFill>
                  <a:schemeClr val="accent2"/>
                </a:solidFill>
                <a:latin typeface="+mn-lt"/>
              </a:rPr>
              <a:t> path</a:t>
            </a:r>
            <a:r>
              <a:rPr lang="en-US" sz="1800" b="0" kern="0" dirty="0" smtClean="0">
                <a:latin typeface="+mn-lt"/>
              </a:rPr>
              <a:t>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is different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won’t use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only cloud nodes, or we would know about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b="0" kern="0" baseline="0" dirty="0" smtClean="0">
                <a:latin typeface="+mn-lt"/>
              </a:rPr>
              <a:t>So</a:t>
            </a:r>
            <a:r>
              <a:rPr lang="en-US" sz="1800" b="0" kern="0" dirty="0" smtClean="0">
                <a:latin typeface="+mn-lt"/>
              </a:rPr>
              <a:t> it must use non-cloud nodes. 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b="0" kern="0" dirty="0" smtClean="0">
                <a:latin typeface="+mn-lt"/>
              </a:rPr>
              <a:t>Let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be the </a:t>
            </a:r>
            <a:r>
              <a:rPr lang="en-US" sz="1800" b="0" i="1" kern="0" dirty="0" smtClean="0">
                <a:latin typeface="+mn-lt"/>
              </a:rPr>
              <a:t>first</a:t>
            </a:r>
            <a:r>
              <a:rPr lang="en-US" sz="1800" b="0" kern="0" dirty="0" smtClean="0">
                <a:latin typeface="+mn-lt"/>
              </a:rPr>
              <a:t> non-cloud node on this path. 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b="0" kern="0" dirty="0" smtClean="0">
                <a:latin typeface="+mn-lt"/>
              </a:rPr>
              <a:t>The part of the path up to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is </a:t>
            </a:r>
            <a:r>
              <a:rPr lang="en-US" sz="1800" b="0" kern="0" dirty="0" smtClean="0">
                <a:solidFill>
                  <a:schemeClr val="accent2"/>
                </a:solidFill>
                <a:latin typeface="+mn-lt"/>
              </a:rPr>
              <a:t>already known</a:t>
            </a:r>
            <a:r>
              <a:rPr lang="en-US" sz="1800" b="0" kern="0" dirty="0" smtClean="0">
                <a:latin typeface="+mn-lt"/>
              </a:rPr>
              <a:t> and must be shorter than the best-known path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.  So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would not have been picked.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b="0" kern="0" dirty="0" smtClean="0">
                <a:latin typeface="+mn-lt"/>
              </a:rPr>
              <a:t>Contradiction.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2" name="Picture 21" descr="blue-cloud-hi.png"/>
          <p:cNvPicPr>
            <a:picLocks noChangeAspect="1"/>
          </p:cNvPicPr>
          <p:nvPr/>
        </p:nvPicPr>
        <p:blipFill>
          <a:blip r:embed="rId15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295400"/>
            <a:ext cx="3033713" cy="16764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562600" y="1447800"/>
            <a:ext cx="1924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The known cloud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5000" y="1752600"/>
            <a:ext cx="583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No!</a:t>
            </a:r>
          </a:p>
        </p:txBody>
      </p:sp>
    </p:spTree>
    <p:extLst>
      <p:ext uri="{BB962C8B-B14F-4D97-AF65-F5344CB8AC3E}">
        <p14:creationId xmlns:p14="http://schemas.microsoft.com/office/powerpoint/2010/main" val="40720678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8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03478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0" y="325749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</a:t>
            </a:r>
            <a:r>
              <a:rPr lang="en-US" b="0" baseline="30000" dirty="0" smtClean="0">
                <a:latin typeface="+mn-lt"/>
              </a:rPr>
              <a:t>2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94456" y="4800600"/>
            <a:ext cx="897144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O(|E|)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24800" y="601980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O(|V|</a:t>
            </a:r>
            <a:r>
              <a:rPr lang="en-US" b="0" baseline="30000" dirty="0" smtClean="0">
                <a:latin typeface="+mj-lt"/>
              </a:rPr>
              <a:t>2</a:t>
            </a:r>
            <a:r>
              <a:rPr lang="en-US" sz="2000" b="0" dirty="0" smtClean="0">
                <a:latin typeface="+mj-lt"/>
              </a:rPr>
              <a:t>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6987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asymptotic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 priority queue holding all unknown nodes, sorted by cost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must support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>
                <a:solidFill>
                  <a:schemeClr val="accent2"/>
                </a:solidFill>
              </a:rPr>
              <a:t> operation</a:t>
            </a:r>
          </a:p>
          <a:p>
            <a:pPr lvl="2"/>
            <a:r>
              <a:rPr lang="en-US" dirty="0" smtClean="0"/>
              <a:t>Must maintain a reference from each node to its current position in the priority queue</a:t>
            </a:r>
          </a:p>
          <a:p>
            <a:pPr lvl="2"/>
            <a:r>
              <a:rPr lang="en-US" dirty="0" smtClean="0"/>
              <a:t>Conceptually simple, but can be a pain to code up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847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25148</TotalTime>
  <Words>2793</Words>
  <Application>Microsoft Office PowerPoint</Application>
  <PresentationFormat>On-screen Show (4:3)</PresentationFormat>
  <Paragraphs>656</Paragraphs>
  <Slides>40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Courier New</vt:lpstr>
      <vt:lpstr>Math1</vt:lpstr>
      <vt:lpstr>Symbol</vt:lpstr>
      <vt:lpstr>Times New Roman</vt:lpstr>
      <vt:lpstr>Wingdings</vt:lpstr>
      <vt:lpstr>dan_design_template</vt:lpstr>
      <vt:lpstr>CSE373: Data Structures &amp; Algorithms  Lecture 19: Dijkstra’s algorithm and Spanning Trees</vt:lpstr>
      <vt:lpstr>Announcements</vt:lpstr>
      <vt:lpstr>Dijkstra’s algorithm</vt:lpstr>
      <vt:lpstr>Correctness and Efficiency</vt:lpstr>
      <vt:lpstr>Correctness: Intuition</vt:lpstr>
      <vt:lpstr>Correctness: The Cloud (Rough Sketch)</vt:lpstr>
      <vt:lpstr>Efficiency, first approach</vt:lpstr>
      <vt:lpstr>Efficiency, first approach</vt:lpstr>
      <vt:lpstr>Improving asymptotic running time</vt:lpstr>
      <vt:lpstr>Efficiency, second approach</vt:lpstr>
      <vt:lpstr>Efficiency, second approach</vt:lpstr>
      <vt:lpstr>Dense vs. sparse again</vt:lpstr>
      <vt:lpstr>Done with Dijkstra’s  </vt:lpstr>
      <vt:lpstr>Spanning Trees</vt:lpstr>
      <vt:lpstr>Observations</vt:lpstr>
      <vt:lpstr>Motivation</vt:lpstr>
      <vt:lpstr>Two Approaches</vt:lpstr>
      <vt:lpstr>Spanning tree via DFS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Second Approach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Cycle Detection</vt:lpstr>
      <vt:lpstr>Using Disjoint-Set</vt:lpstr>
      <vt:lpstr>Summary So Far</vt:lpstr>
      <vt:lpstr>Minimum Spanning Tree Algorithms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Catie Baker</cp:lastModifiedBy>
  <cp:revision>1236</cp:revision>
  <dcterms:created xsi:type="dcterms:W3CDTF">2009-03-13T20:43:19Z</dcterms:created>
  <dcterms:modified xsi:type="dcterms:W3CDTF">2015-05-13T21:03:02Z</dcterms:modified>
</cp:coreProperties>
</file>