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handoutMasterIdLst>
    <p:handoutMasterId r:id="rId21"/>
  </p:handoutMasterIdLst>
  <p:sldIdLst>
    <p:sldId id="256" r:id="rId2"/>
    <p:sldId id="436" r:id="rId3"/>
    <p:sldId id="437" r:id="rId4"/>
    <p:sldId id="438" r:id="rId5"/>
    <p:sldId id="439" r:id="rId6"/>
    <p:sldId id="440" r:id="rId7"/>
    <p:sldId id="442" r:id="rId8"/>
    <p:sldId id="443" r:id="rId9"/>
    <p:sldId id="444" r:id="rId10"/>
    <p:sldId id="445" r:id="rId11"/>
    <p:sldId id="446" r:id="rId12"/>
    <p:sldId id="447" r:id="rId13"/>
    <p:sldId id="448" r:id="rId14"/>
    <p:sldId id="449" r:id="rId15"/>
    <p:sldId id="450" r:id="rId16"/>
    <p:sldId id="451" r:id="rId17"/>
    <p:sldId id="452" r:id="rId18"/>
    <p:sldId id="453" r:id="rId19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20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574" y="1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/>
          <a:lstStyle>
            <a:lvl1pPr algn="r">
              <a:defRPr sz="1100"/>
            </a:lvl1pPr>
          </a:lstStyle>
          <a:p>
            <a:fld id="{82884B81-6372-4314-A9FF-3FEEA5BA7FD8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8276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574" y="8758276"/>
            <a:ext cx="3005121" cy="460400"/>
          </a:xfrm>
          <a:prstGeom prst="rect">
            <a:avLst/>
          </a:prstGeom>
        </p:spPr>
        <p:txBody>
          <a:bodyPr vert="horz" lIns="87316" tIns="43658" rIns="87316" bIns="43658" rtlCol="0" anchor="b"/>
          <a:lstStyle>
            <a:lvl1pPr algn="r">
              <a:defRPr sz="1100"/>
            </a:lvl1pPr>
          </a:lstStyle>
          <a:p>
            <a:fld id="{5FBCB171-D845-4996-B264-125C6B72D0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828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775" y="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420" y="4379595"/>
            <a:ext cx="5547360" cy="414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759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775" y="8757590"/>
            <a:ext cx="3004820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2" tIns="46151" rIns="92302" bIns="46151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fld id="{C142CCA2-2949-4325-A78A-A7C3B63D73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582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C47610-A579-4DD1-AA62-8EA40B23FA17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Autumn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115C0-909B-4E1C-9E6E-04B3E91035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Autumn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82AAE3-B489-4A15-89C7-18993943A3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Autumn 2018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Autumn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883048-0376-4A94-A445-C2F5CD3FC3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Autumn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EA12F5-03B5-4BEE-BF40-7EC1D15EBE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Autumn 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7FCB40-9664-45B5-BAA8-170CAD3533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Autumn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D69B1-7287-44D7-BAC9-82A718B312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Autumn 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CE0B5-4587-46C9-88FF-288BD15E32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Autumn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7DB5F-D2ED-41DB-B30F-B019AB82D7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Autumn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279E5-AC96-4A1A-8381-1C3686D400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r>
              <a:rPr lang="en-US" smtClean="0"/>
              <a:t>Autumn 2018</a:t>
            </a: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3B048AC8-D41E-4C7B-8EE3-A52489AA1F0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hf hdr="0"/>
  <p:txStyles>
    <p:titleStyle>
      <a:lvl1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67000"/>
            <a:ext cx="7772400" cy="2209800"/>
          </a:xfrm>
        </p:spPr>
        <p:txBody>
          <a:bodyPr/>
          <a:lstStyle/>
          <a:p>
            <a:pPr algn="ctr"/>
            <a:r>
              <a:rPr lang="en-US" sz="3200" i="0" dirty="0" smtClean="0"/>
              <a:t>CSE341: Programming Languages</a:t>
            </a:r>
            <a:br>
              <a:rPr lang="en-US" sz="3200" i="0" dirty="0" smtClean="0"/>
            </a:br>
            <a:r>
              <a:rPr lang="en-US" sz="1400" i="0" dirty="0" smtClean="0"/>
              <a:t/>
            </a:r>
            <a:br>
              <a:rPr lang="en-US" sz="1400" i="0" dirty="0" smtClean="0"/>
            </a:br>
            <a:r>
              <a:rPr lang="en-US" sz="3200" i="0" dirty="0" smtClean="0"/>
              <a:t>Lecture 14</a:t>
            </a:r>
            <a:br>
              <a:rPr lang="en-US" sz="3200" i="0" dirty="0" smtClean="0"/>
            </a:br>
            <a:r>
              <a:rPr lang="en-US" sz="3200" i="0" dirty="0" err="1"/>
              <a:t>Thunks</a:t>
            </a:r>
            <a:r>
              <a:rPr lang="en-US" sz="3200" i="0" dirty="0"/>
              <a:t>, Laziness, Streams, </a:t>
            </a:r>
            <a:r>
              <a:rPr lang="en-US" sz="3200" i="0" dirty="0" err="1"/>
              <a:t>Memoization</a:t>
            </a:r>
            <a:endParaRPr lang="en-US" sz="3200" i="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13744" y="5410200"/>
            <a:ext cx="6629400" cy="1219200"/>
          </a:xfrm>
        </p:spPr>
        <p:txBody>
          <a:bodyPr/>
          <a:lstStyle/>
          <a:p>
            <a:r>
              <a:rPr lang="en-US" sz="2400" dirty="0" smtClean="0"/>
              <a:t>Dan Grossman</a:t>
            </a:r>
          </a:p>
          <a:p>
            <a:r>
              <a:rPr lang="en-US" sz="2400" dirty="0" smtClean="0"/>
              <a:t>Autumn 2018</a:t>
            </a:r>
            <a:endParaRPr lang="en-US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85800"/>
            <a:ext cx="7315447" cy="77155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r>
              <a:rPr lang="en-US" dirty="0" smtClean="0"/>
              <a:t>A stream is an </a:t>
            </a:r>
            <a:r>
              <a:rPr lang="en-US" i="1" dirty="0" smtClean="0"/>
              <a:t>infinite sequence</a:t>
            </a:r>
            <a:r>
              <a:rPr lang="en-US" dirty="0" smtClean="0"/>
              <a:t> of values</a:t>
            </a:r>
          </a:p>
          <a:p>
            <a:pPr lvl="1"/>
            <a:r>
              <a:rPr lang="en-US" dirty="0" smtClean="0"/>
              <a:t>So cannot make a stream by making all the values</a:t>
            </a:r>
          </a:p>
          <a:p>
            <a:pPr lvl="1"/>
            <a:r>
              <a:rPr lang="en-US" dirty="0" smtClean="0"/>
              <a:t>Key idea: Use a </a:t>
            </a:r>
            <a:r>
              <a:rPr lang="en-US" dirty="0" err="1" smtClean="0"/>
              <a:t>thunk</a:t>
            </a:r>
            <a:r>
              <a:rPr lang="en-US" dirty="0" smtClean="0"/>
              <a:t> to delay creating most of the sequence</a:t>
            </a:r>
          </a:p>
          <a:p>
            <a:pPr lvl="1"/>
            <a:r>
              <a:rPr lang="en-US" dirty="0" smtClean="0"/>
              <a:t>Just a programming idiom</a:t>
            </a:r>
          </a:p>
          <a:p>
            <a:pPr lvl="1"/>
            <a:endParaRPr lang="en-US" sz="1200" dirty="0" smtClean="0"/>
          </a:p>
          <a:p>
            <a:pPr marL="0" indent="0">
              <a:buNone/>
            </a:pPr>
            <a:r>
              <a:rPr lang="en-US" dirty="0" smtClean="0"/>
              <a:t>A powerful concept for division of labor:</a:t>
            </a:r>
          </a:p>
          <a:p>
            <a:pPr lvl="1"/>
            <a:r>
              <a:rPr lang="en-US" dirty="0" smtClean="0"/>
              <a:t>Stream producer knows how to create any number of values</a:t>
            </a:r>
          </a:p>
          <a:p>
            <a:pPr lvl="1"/>
            <a:r>
              <a:rPr lang="en-US" dirty="0" smtClean="0"/>
              <a:t>Stream consumer decides how many values to ask for</a:t>
            </a:r>
            <a:endParaRPr lang="en-US" dirty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dirty="0" smtClean="0"/>
              <a:t>Some examples of streams you might (not) be familiar with:</a:t>
            </a:r>
          </a:p>
          <a:p>
            <a:pPr lvl="1"/>
            <a:r>
              <a:rPr lang="en-US" dirty="0" smtClean="0"/>
              <a:t>User actions (mouse clicks, etc.)</a:t>
            </a:r>
          </a:p>
          <a:p>
            <a:pPr lvl="1"/>
            <a:r>
              <a:rPr lang="en-US" dirty="0" smtClean="0"/>
              <a:t>UNIX pipes: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cmd1 | cmd2</a:t>
            </a:r>
            <a:r>
              <a:rPr lang="en-US" dirty="0" smtClean="0"/>
              <a:t> has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cmd2</a:t>
            </a:r>
            <a:r>
              <a:rPr lang="en-US" dirty="0" smtClean="0"/>
              <a:t> “pull” data from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cmd1</a:t>
            </a:r>
          </a:p>
          <a:p>
            <a:pPr lvl="1"/>
            <a:r>
              <a:rPr lang="en-US" dirty="0" smtClean="0"/>
              <a:t>Output values from a sequential feedback circuit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Autumn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9078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streams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will represent streams using pairs and </a:t>
            </a:r>
            <a:r>
              <a:rPr lang="en-US" dirty="0" err="1" smtClean="0"/>
              <a:t>thunks</a:t>
            </a:r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Let a stream be a </a:t>
            </a:r>
            <a:r>
              <a:rPr lang="en-US" dirty="0" err="1" smtClean="0"/>
              <a:t>thunk</a:t>
            </a:r>
            <a:r>
              <a:rPr lang="en-US" dirty="0" smtClean="0"/>
              <a:t> that </a:t>
            </a:r>
            <a:r>
              <a:rPr lang="en-US" i="1" dirty="0" smtClean="0"/>
              <a:t>when called</a:t>
            </a:r>
            <a:r>
              <a:rPr lang="en-US" dirty="0" smtClean="0"/>
              <a:t> returns a pair:</a:t>
            </a:r>
          </a:p>
          <a:p>
            <a:pPr marL="0" indent="0" algn="ctr">
              <a:buNone/>
            </a:pPr>
            <a:r>
              <a:rPr lang="en-US" dirty="0">
                <a:latin typeface="Courier New" pitchFamily="49" charset="0"/>
              </a:rPr>
              <a:t>'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(next-answer . next-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thunk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So given a stream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dirty="0" smtClean="0"/>
              <a:t>, the client can get any number of elements</a:t>
            </a:r>
          </a:p>
          <a:p>
            <a:pPr lvl="1"/>
            <a:r>
              <a:rPr lang="en-US" dirty="0" smtClean="0"/>
              <a:t>First</a:t>
            </a:r>
            <a:r>
              <a:rPr lang="en-US" dirty="0"/>
              <a:t>: 	</a:t>
            </a:r>
            <a:r>
              <a:rPr lang="en-US" dirty="0" smtClean="0"/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 (s))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/>
              <a:t>Second: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(car ((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cdr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(s))))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/>
              <a:t>Third:     </a:t>
            </a:r>
            <a:r>
              <a:rPr lang="en-US" dirty="0" smtClean="0"/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 ((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cdr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cdr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(s))))))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dirty="0" smtClean="0"/>
              <a:t>(Usually bind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cdr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(s))</a:t>
            </a:r>
            <a:r>
              <a:rPr lang="en-US" dirty="0" smtClean="0"/>
              <a:t> to a variable or pass to a recursive function)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Autumn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9764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using streams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This function returns how many stream elements it takes to find one for which tester does not return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#f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Happens to be written with a tail-recursive helper function</a:t>
            </a:r>
          </a:p>
          <a:p>
            <a:pPr lvl="1"/>
            <a:endParaRPr lang="en-US" dirty="0">
              <a:latin typeface="+mj-lt"/>
              <a:cs typeface="Courier New" pitchFamily="49" charset="0"/>
            </a:endParaRPr>
          </a:p>
          <a:p>
            <a:pPr lvl="1"/>
            <a:endParaRPr lang="en-US" dirty="0" smtClean="0">
              <a:latin typeface="+mj-lt"/>
              <a:cs typeface="Courier New" pitchFamily="49" charset="0"/>
            </a:endParaRPr>
          </a:p>
          <a:p>
            <a:pPr lvl="1"/>
            <a:endParaRPr lang="en-US" dirty="0">
              <a:latin typeface="+mj-lt"/>
              <a:cs typeface="Courier New" pitchFamily="49" charset="0"/>
            </a:endParaRPr>
          </a:p>
          <a:p>
            <a:pPr lvl="1"/>
            <a:endParaRPr lang="en-US" dirty="0" smtClean="0">
              <a:latin typeface="+mj-lt"/>
              <a:cs typeface="Courier New" pitchFamily="49" charset="0"/>
            </a:endParaRPr>
          </a:p>
          <a:p>
            <a:pPr lvl="1"/>
            <a:endParaRPr lang="en-US" dirty="0">
              <a:latin typeface="+mj-lt"/>
              <a:cs typeface="Courier New" pitchFamily="49" charset="0"/>
            </a:endParaRPr>
          </a:p>
          <a:p>
            <a:pPr lvl="1"/>
            <a:endParaRPr lang="en-US" dirty="0" smtClean="0">
              <a:latin typeface="+mj-lt"/>
              <a:cs typeface="Courier New" pitchFamily="49" charset="0"/>
            </a:endParaRPr>
          </a:p>
          <a:p>
            <a:pPr lvl="1"/>
            <a:endParaRPr lang="en-US" dirty="0">
              <a:latin typeface="+mj-lt"/>
              <a:cs typeface="Courier New" pitchFamily="49" charset="0"/>
            </a:endParaRP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(stream)</a:t>
            </a:r>
            <a:r>
              <a:rPr lang="en-US" dirty="0" smtClean="0">
                <a:latin typeface="+mj-lt"/>
                <a:cs typeface="Courier New" pitchFamily="49" charset="0"/>
              </a:rPr>
              <a:t> generates the pair</a:t>
            </a:r>
          </a:p>
          <a:p>
            <a:pPr lvl="1"/>
            <a:r>
              <a:rPr lang="en-US" dirty="0" smtClean="0">
                <a:latin typeface="+mj-lt"/>
                <a:cs typeface="Courier New" pitchFamily="49" charset="0"/>
              </a:rPr>
              <a:t>So recursively pass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cdr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 smtClean="0">
                <a:latin typeface="+mj-lt"/>
                <a:cs typeface="Courier New" pitchFamily="49" charset="0"/>
              </a:rPr>
              <a:t>, the </a:t>
            </a:r>
            <a:r>
              <a:rPr lang="en-US" dirty="0" err="1" smtClean="0">
                <a:latin typeface="+mj-lt"/>
                <a:cs typeface="Courier New" pitchFamily="49" charset="0"/>
              </a:rPr>
              <a:t>thunk</a:t>
            </a:r>
            <a:r>
              <a:rPr lang="en-US" dirty="0" smtClean="0">
                <a:latin typeface="+mj-lt"/>
                <a:cs typeface="Courier New" pitchFamily="49" charset="0"/>
              </a:rPr>
              <a:t> for the rest of the infinite sequence</a:t>
            </a:r>
            <a:endParaRPr lang="en-US" dirty="0">
              <a:latin typeface="+mj-lt"/>
              <a:cs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Autumn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85800" y="2819400"/>
            <a:ext cx="8001000" cy="2286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number-until stream tester</a:t>
            </a:r>
            <a:r>
              <a:rPr lang="en-US" sz="2000" kern="0" dirty="0" smtClean="0">
                <a:latin typeface="Courier New" pitchFamily="49" charset="0"/>
              </a:rPr>
              <a:t>)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(</a:t>
            </a:r>
            <a:r>
              <a:rPr lang="en-US" sz="2000" kern="0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letrec</a:t>
            </a:r>
            <a:r>
              <a:rPr lang="en-US" sz="2000" kern="0" dirty="0" smtClean="0">
                <a:latin typeface="Courier New" pitchFamily="49" charset="0"/>
              </a:rPr>
              <a:t> ([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f</a:t>
            </a:r>
            <a:r>
              <a:rPr lang="en-US" sz="2000" kern="0" dirty="0" smtClean="0">
                <a:latin typeface="Courier New" pitchFamily="49" charset="0"/>
              </a:rPr>
              <a:t> 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lambda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stream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ans</a:t>
            </a:r>
            <a:r>
              <a:rPr lang="en-US" sz="2000" kern="0" dirty="0" smtClean="0">
                <a:latin typeface="Courier New" pitchFamily="49" charset="0"/>
              </a:rPr>
              <a:t>)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           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let</a:t>
            </a:r>
            <a:r>
              <a:rPr lang="en-US" sz="2000" kern="0" dirty="0" smtClean="0">
                <a:latin typeface="Courier New" pitchFamily="49" charset="0"/>
              </a:rPr>
              <a:t> ([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pr</a:t>
            </a:r>
            <a:r>
              <a:rPr lang="en-US" sz="2000" kern="0" dirty="0" smtClean="0">
                <a:latin typeface="Courier New" pitchFamily="49" charset="0"/>
              </a:rPr>
              <a:t> (stream)])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              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if</a:t>
            </a:r>
            <a:r>
              <a:rPr lang="en-US" sz="2000" kern="0" dirty="0" smtClean="0">
                <a:latin typeface="Courier New" pitchFamily="49" charset="0"/>
              </a:rPr>
              <a:t> (tester (car </a:t>
            </a:r>
            <a:r>
              <a:rPr lang="en-US" sz="2000" kern="0" dirty="0" err="1" smtClean="0">
                <a:latin typeface="Courier New" pitchFamily="49" charset="0"/>
              </a:rPr>
              <a:t>pr</a:t>
            </a:r>
            <a:r>
              <a:rPr lang="en-US" sz="2000" kern="0" dirty="0" smtClean="0">
                <a:latin typeface="Courier New" pitchFamily="49" charset="0"/>
              </a:rPr>
              <a:t>))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                  </a:t>
            </a:r>
            <a:r>
              <a:rPr lang="en-US" sz="1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latin typeface="Courier New" pitchFamily="49" charset="0"/>
              </a:rPr>
              <a:t>ans</a:t>
            </a:r>
            <a:endParaRPr lang="en-US" sz="2000" kern="0" dirty="0" smtClean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                  (f (</a:t>
            </a:r>
            <a:r>
              <a:rPr lang="en-US" sz="2000" kern="0" dirty="0" err="1" smtClean="0">
                <a:latin typeface="Courier New" pitchFamily="49" charset="0"/>
              </a:rPr>
              <a:t>cdr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latin typeface="Courier New" pitchFamily="49" charset="0"/>
              </a:rPr>
              <a:t>pr</a:t>
            </a:r>
            <a:r>
              <a:rPr lang="en-US" sz="2000" kern="0" dirty="0" smtClean="0">
                <a:latin typeface="Courier New" pitchFamily="49" charset="0"/>
              </a:rPr>
              <a:t>) (+ </a:t>
            </a:r>
            <a:r>
              <a:rPr lang="en-US" sz="2000" kern="0" dirty="0" err="1" smtClean="0">
                <a:latin typeface="Courier New" pitchFamily="49" charset="0"/>
              </a:rPr>
              <a:t>ans</a:t>
            </a:r>
            <a:r>
              <a:rPr lang="en-US" sz="2000" kern="0" dirty="0" smtClean="0">
                <a:latin typeface="Courier New" pitchFamily="49" charset="0"/>
              </a:rPr>
              <a:t> 1)))))])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    (f stream 1)))</a:t>
            </a:r>
          </a:p>
        </p:txBody>
      </p:sp>
    </p:spTree>
    <p:extLst>
      <p:ext uri="{BB962C8B-B14F-4D97-AF65-F5344CB8AC3E}">
        <p14:creationId xmlns:p14="http://schemas.microsoft.com/office/powerpoint/2010/main" val="11395835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Coding up a stream in your program is easy </a:t>
            </a:r>
          </a:p>
          <a:p>
            <a:pPr lvl="1"/>
            <a:r>
              <a:rPr lang="en-US" dirty="0" smtClean="0"/>
              <a:t>We will do functional streams using pairs and </a:t>
            </a:r>
            <a:r>
              <a:rPr lang="en-US" dirty="0" err="1" smtClean="0"/>
              <a:t>thunks</a:t>
            </a:r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Let a stream be a </a:t>
            </a:r>
            <a:r>
              <a:rPr lang="en-US" dirty="0" err="1" smtClean="0"/>
              <a:t>thunk</a:t>
            </a:r>
            <a:r>
              <a:rPr lang="en-US" dirty="0" smtClean="0"/>
              <a:t> that </a:t>
            </a:r>
            <a:r>
              <a:rPr lang="en-US" i="1" dirty="0" smtClean="0"/>
              <a:t>when called</a:t>
            </a:r>
            <a:r>
              <a:rPr lang="en-US" dirty="0" smtClean="0"/>
              <a:t> returns a pair:</a:t>
            </a:r>
          </a:p>
          <a:p>
            <a:pPr marL="0" indent="0" algn="ctr">
              <a:buNone/>
            </a:pPr>
            <a:r>
              <a:rPr lang="en-US" dirty="0">
                <a:latin typeface="Courier New" pitchFamily="49" charset="0"/>
              </a:rPr>
              <a:t>'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(next-answer . next-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thunk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Saw how to use them, now how to make them…</a:t>
            </a:r>
          </a:p>
          <a:p>
            <a:pPr lvl="1"/>
            <a:r>
              <a:rPr lang="en-US" dirty="0" smtClean="0"/>
              <a:t>Admittedly mind-bending, but uses what we know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Autumn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182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streams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1676400"/>
          </a:xfrm>
        </p:spPr>
        <p:txBody>
          <a:bodyPr/>
          <a:lstStyle/>
          <a:p>
            <a:r>
              <a:rPr lang="en-US" dirty="0"/>
              <a:t>How can one </a:t>
            </a:r>
            <a:r>
              <a:rPr lang="en-US" dirty="0" err="1"/>
              <a:t>thunk</a:t>
            </a:r>
            <a:r>
              <a:rPr lang="en-US" dirty="0"/>
              <a:t> create the right next </a:t>
            </a:r>
            <a:r>
              <a:rPr lang="en-US" dirty="0" err="1"/>
              <a:t>thunk</a:t>
            </a:r>
            <a:r>
              <a:rPr lang="en-US" dirty="0"/>
              <a:t>?  Recursion!</a:t>
            </a:r>
          </a:p>
          <a:p>
            <a:pPr lvl="1"/>
            <a:r>
              <a:rPr lang="en-US" dirty="0"/>
              <a:t>Make a </a:t>
            </a:r>
            <a:r>
              <a:rPr lang="en-US" dirty="0" err="1"/>
              <a:t>thunk</a:t>
            </a:r>
            <a:r>
              <a:rPr lang="en-US" dirty="0"/>
              <a:t> that produces a pair where </a:t>
            </a:r>
            <a:r>
              <a:rPr lang="en-US" dirty="0" err="1"/>
              <a:t>cdr</a:t>
            </a:r>
            <a:r>
              <a:rPr lang="en-US" dirty="0"/>
              <a:t> is next </a:t>
            </a:r>
            <a:r>
              <a:rPr lang="en-US" dirty="0" err="1" smtClean="0"/>
              <a:t>thunk</a:t>
            </a:r>
            <a:endParaRPr lang="en-US" dirty="0" smtClean="0"/>
          </a:p>
          <a:p>
            <a:pPr lvl="1"/>
            <a:r>
              <a:rPr lang="en-US" dirty="0" smtClean="0"/>
              <a:t>A recursive function can return a </a:t>
            </a:r>
            <a:r>
              <a:rPr lang="en-US" dirty="0" err="1" smtClean="0"/>
              <a:t>thunk</a:t>
            </a:r>
            <a:r>
              <a:rPr lang="en-US" dirty="0"/>
              <a:t> </a:t>
            </a:r>
            <a:r>
              <a:rPr lang="en-US" dirty="0" smtClean="0"/>
              <a:t>where recursive call does not happen until </a:t>
            </a:r>
            <a:r>
              <a:rPr lang="en-US" dirty="0" err="1" smtClean="0"/>
              <a:t>thunk</a:t>
            </a:r>
            <a:r>
              <a:rPr lang="en-US" dirty="0" smtClean="0"/>
              <a:t> is called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Autumn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85800" y="2971800"/>
            <a:ext cx="8001000" cy="3124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ones</a:t>
            </a:r>
            <a:r>
              <a:rPr lang="en-US" sz="2000" kern="0" dirty="0" smtClean="0">
                <a:latin typeface="Courier New" pitchFamily="49" charset="0"/>
              </a:rPr>
              <a:t> 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lambda</a:t>
            </a:r>
            <a:r>
              <a:rPr lang="en-US" sz="2000" kern="0" dirty="0" smtClean="0">
                <a:latin typeface="Courier New" pitchFamily="49" charset="0"/>
              </a:rPr>
              <a:t> () (cons 1 ones)))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1000" kern="0" dirty="0" smtClean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nats</a:t>
            </a:r>
            <a:endParaRPr lang="en-US" sz="2000" kern="0" dirty="0" smtClean="0">
              <a:solidFill>
                <a:schemeClr val="accent2"/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 err="1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letrec</a:t>
            </a:r>
            <a:r>
              <a:rPr lang="en-US" sz="2000" kern="0" dirty="0">
                <a:latin typeface="Courier New" pitchFamily="49" charset="0"/>
              </a:rPr>
              <a:t> ([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f</a:t>
            </a:r>
            <a:r>
              <a:rPr lang="en-US" sz="2000" kern="0" dirty="0">
                <a:latin typeface="Courier New" pitchFamily="49" charset="0"/>
              </a:rPr>
              <a:t> 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lambda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x</a:t>
            </a:r>
            <a:r>
              <a:rPr lang="en-US" sz="2000" kern="0" dirty="0" smtClean="0">
                <a:latin typeface="Courier New" pitchFamily="49" charset="0"/>
              </a:rPr>
              <a:t>)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         (cons x 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lambda </a:t>
            </a:r>
            <a:r>
              <a:rPr lang="en-US" sz="2000" kern="0" dirty="0" smtClean="0">
                <a:latin typeface="Courier New" pitchFamily="49" charset="0"/>
              </a:rPr>
              <a:t>() (f (+ x 1)))))])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lambda </a:t>
            </a:r>
            <a:r>
              <a:rPr lang="en-US" sz="2000" kern="0" dirty="0">
                <a:latin typeface="Courier New" pitchFamily="49" charset="0"/>
              </a:rPr>
              <a:t>() </a:t>
            </a:r>
            <a:r>
              <a:rPr lang="en-US" sz="2000" kern="0" dirty="0" smtClean="0">
                <a:latin typeface="Courier New" pitchFamily="49" charset="0"/>
              </a:rPr>
              <a:t>(f 1))))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1000" kern="0" dirty="0" smtClean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powers-of-two</a:t>
            </a:r>
            <a:endParaRPr lang="en-US" sz="2000" kern="0" dirty="0">
              <a:solidFill>
                <a:schemeClr val="accent2"/>
              </a:solidFill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 (</a:t>
            </a:r>
            <a:r>
              <a:rPr lang="en-US" sz="2000" kern="0" dirty="0" err="1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letrec</a:t>
            </a:r>
            <a:r>
              <a:rPr lang="en-US" sz="2000" kern="0" dirty="0">
                <a:latin typeface="Courier New" pitchFamily="49" charset="0"/>
              </a:rPr>
              <a:t> ([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f</a:t>
            </a:r>
            <a:r>
              <a:rPr lang="en-US" sz="2000" kern="0" dirty="0">
                <a:latin typeface="Courier New" pitchFamily="49" charset="0"/>
              </a:rPr>
              <a:t> 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lambda 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2"/>
                </a:solidFill>
                <a:latin typeface="Courier New" pitchFamily="49" charset="0"/>
              </a:rPr>
              <a:t>x</a:t>
            </a:r>
            <a:r>
              <a:rPr lang="en-US" sz="2000" kern="0" dirty="0">
                <a:latin typeface="Courier New" pitchFamily="49" charset="0"/>
              </a:rPr>
              <a:t>)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              (cons x 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lambda </a:t>
            </a:r>
            <a:r>
              <a:rPr lang="en-US" sz="2000" kern="0" dirty="0">
                <a:latin typeface="Courier New" pitchFamily="49" charset="0"/>
              </a:rPr>
              <a:t>() (f </a:t>
            </a:r>
            <a:r>
              <a:rPr lang="en-US" sz="2000" kern="0" dirty="0" smtClean="0">
                <a:latin typeface="Courier New" pitchFamily="49" charset="0"/>
              </a:rPr>
              <a:t>(* </a:t>
            </a:r>
            <a:r>
              <a:rPr lang="en-US" sz="2000" kern="0" dirty="0">
                <a:latin typeface="Courier New" pitchFamily="49" charset="0"/>
              </a:rPr>
              <a:t>x </a:t>
            </a:r>
            <a:r>
              <a:rPr lang="en-US" sz="2000" kern="0" dirty="0" smtClean="0">
                <a:latin typeface="Courier New" pitchFamily="49" charset="0"/>
              </a:rPr>
              <a:t>2)))))])</a:t>
            </a:r>
            <a:endParaRPr lang="en-US" sz="2000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    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lambda </a:t>
            </a:r>
            <a:r>
              <a:rPr lang="en-US" sz="2000" kern="0" dirty="0">
                <a:latin typeface="Courier New" pitchFamily="49" charset="0"/>
              </a:rPr>
              <a:t>() (f </a:t>
            </a:r>
            <a:r>
              <a:rPr lang="en-US" sz="2000" kern="0" dirty="0" smtClean="0">
                <a:latin typeface="Courier New" pitchFamily="49" charset="0"/>
              </a:rPr>
              <a:t>2))))</a:t>
            </a:r>
            <a:endParaRPr lang="en-US" sz="2000" kern="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2370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it wrong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495800"/>
          </a:xfrm>
        </p:spPr>
        <p:txBody>
          <a:bodyPr/>
          <a:lstStyle/>
          <a:p>
            <a:r>
              <a:rPr lang="en-US" dirty="0" smtClean="0"/>
              <a:t>This uses a variable before it is defined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This goes into an infinite loop making an infinite-length list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This is a stream: </a:t>
            </a:r>
            <a:r>
              <a:rPr lang="en-US" dirty="0" err="1" smtClean="0"/>
              <a:t>thunk</a:t>
            </a:r>
            <a:r>
              <a:rPr lang="en-US" dirty="0" smtClean="0"/>
              <a:t> that returns a pair with </a:t>
            </a:r>
            <a:r>
              <a:rPr lang="en-US" dirty="0" err="1" smtClean="0"/>
              <a:t>cdr</a:t>
            </a:r>
            <a:r>
              <a:rPr lang="en-US" dirty="0" smtClean="0"/>
              <a:t> a </a:t>
            </a:r>
            <a:r>
              <a:rPr lang="en-US" dirty="0" err="1" smtClean="0"/>
              <a:t>thunk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Autumn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762000" y="4343400"/>
            <a:ext cx="6324600" cy="762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ones</a:t>
            </a:r>
            <a:r>
              <a:rPr lang="en-US" sz="2000" kern="0" dirty="0" smtClean="0">
                <a:latin typeface="Courier New" pitchFamily="49" charset="0"/>
              </a:rPr>
              <a:t> 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lambda</a:t>
            </a:r>
            <a:r>
              <a:rPr lang="en-US" sz="2000" kern="0" dirty="0" smtClean="0">
                <a:latin typeface="Courier New" pitchFamily="49" charset="0"/>
              </a:rPr>
              <a:t> () (cons 1 ones)))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ones</a:t>
            </a:r>
            <a:r>
              <a:rPr lang="en-US" sz="2000" kern="0" dirty="0" smtClean="0">
                <a:latin typeface="Courier New" pitchFamily="49" charset="0"/>
              </a:rPr>
              <a:t>)</a:t>
            </a:r>
            <a:r>
              <a:rPr lang="en-US" sz="1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latin typeface="Courier New" pitchFamily="49" charset="0"/>
              </a:rPr>
              <a:t>cons 1 ones</a:t>
            </a:r>
            <a:r>
              <a:rPr lang="en-US" sz="2000" kern="0" dirty="0" smtClean="0">
                <a:latin typeface="Courier New" pitchFamily="49" charset="0"/>
              </a:rPr>
              <a:t>))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1000" kern="0" dirty="0" smtClean="0">
              <a:latin typeface="Courier New" pitchFamily="49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85800" y="1828800"/>
            <a:ext cx="7866993" cy="4191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ones-really-bad</a:t>
            </a:r>
            <a:r>
              <a:rPr lang="en-US" sz="2000" kern="0" dirty="0" smtClean="0">
                <a:latin typeface="Courier New" pitchFamily="49" charset="0"/>
              </a:rPr>
              <a:t> (</a:t>
            </a:r>
            <a:r>
              <a:rPr lang="en-US" sz="2000" kern="0" dirty="0">
                <a:latin typeface="Courier New" pitchFamily="49" charset="0"/>
              </a:rPr>
              <a:t>cons 1 </a:t>
            </a:r>
            <a:r>
              <a:rPr lang="en-US" sz="2000" kern="0" dirty="0" smtClean="0">
                <a:latin typeface="Courier New" pitchFamily="49" charset="0"/>
              </a:rPr>
              <a:t>ones-really-bad))</a:t>
            </a:r>
            <a:endParaRPr lang="en-US" sz="2000" kern="0" dirty="0">
              <a:latin typeface="Courier New" pitchFamily="49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85801" y="2895600"/>
            <a:ext cx="7467600" cy="762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ones-bad</a:t>
            </a:r>
            <a:r>
              <a:rPr lang="en-US" sz="2000" kern="0" dirty="0" smtClean="0">
                <a:latin typeface="Courier New" pitchFamily="49" charset="0"/>
              </a:rPr>
              <a:t> 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lambda</a:t>
            </a:r>
            <a:r>
              <a:rPr lang="en-US" sz="2000" kern="0" dirty="0">
                <a:latin typeface="Courier New" pitchFamily="49" charset="0"/>
              </a:rPr>
              <a:t> () cons 1 </a:t>
            </a:r>
            <a:r>
              <a:rPr lang="en-US" sz="2000" kern="0" dirty="0" smtClean="0">
                <a:latin typeface="Courier New" pitchFamily="49" charset="0"/>
              </a:rPr>
              <a:t>(ones-bad)))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ones-bad</a:t>
            </a:r>
            <a:r>
              <a:rPr lang="en-US" sz="2000" kern="0" dirty="0" smtClean="0">
                <a:latin typeface="Courier New" pitchFamily="49" charset="0"/>
              </a:rPr>
              <a:t>)</a:t>
            </a:r>
            <a:r>
              <a:rPr lang="en-US" sz="1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(cons </a:t>
            </a:r>
            <a:r>
              <a:rPr lang="en-US" sz="2000" kern="0" dirty="0">
                <a:latin typeface="Courier New" pitchFamily="49" charset="0"/>
              </a:rPr>
              <a:t>1 (ones-bad)))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8450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Memoization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function has no side effects and does not read mutable memory, no point in computing it twice for the same arguments</a:t>
            </a:r>
          </a:p>
          <a:p>
            <a:pPr lvl="1"/>
            <a:r>
              <a:rPr lang="en-US" dirty="0" smtClean="0"/>
              <a:t>Can keep a </a:t>
            </a:r>
            <a:r>
              <a:rPr lang="en-US" i="1" dirty="0" smtClean="0"/>
              <a:t>cache</a:t>
            </a:r>
            <a:r>
              <a:rPr lang="en-US" dirty="0" smtClean="0"/>
              <a:t> of previous results</a:t>
            </a:r>
          </a:p>
          <a:p>
            <a:pPr lvl="1"/>
            <a:r>
              <a:rPr lang="en-US" dirty="0" smtClean="0"/>
              <a:t>Net win if (1) maintaining cache is cheaper than </a:t>
            </a:r>
            <a:r>
              <a:rPr lang="en-US" dirty="0" err="1" smtClean="0"/>
              <a:t>recomputing</a:t>
            </a:r>
            <a:r>
              <a:rPr lang="en-US" dirty="0" smtClean="0"/>
              <a:t> and (2) cached results are reused</a:t>
            </a:r>
          </a:p>
          <a:p>
            <a:pPr lvl="1"/>
            <a:endParaRPr lang="en-US" dirty="0"/>
          </a:p>
          <a:p>
            <a:r>
              <a:rPr lang="en-US" dirty="0" smtClean="0"/>
              <a:t>Similar to promises, but if the function takes arguments, then there are multiple “previous results”</a:t>
            </a:r>
          </a:p>
          <a:p>
            <a:endParaRPr lang="en-US" dirty="0"/>
          </a:p>
          <a:p>
            <a:r>
              <a:rPr lang="en-US" dirty="0" smtClean="0"/>
              <a:t>For recursive functions, this </a:t>
            </a:r>
            <a:r>
              <a:rPr lang="en-US" i="1" dirty="0" err="1" smtClean="0"/>
              <a:t>memoization</a:t>
            </a:r>
            <a:r>
              <a:rPr lang="en-US" dirty="0" smtClean="0"/>
              <a:t> can lead to </a:t>
            </a:r>
            <a:r>
              <a:rPr lang="en-US" i="1" dirty="0" smtClean="0"/>
              <a:t>exponentially</a:t>
            </a:r>
            <a:r>
              <a:rPr lang="en-US" dirty="0" smtClean="0"/>
              <a:t> faster programs</a:t>
            </a:r>
          </a:p>
          <a:p>
            <a:pPr lvl="1"/>
            <a:r>
              <a:rPr lang="en-US" dirty="0" smtClean="0"/>
              <a:t>Related to algorithmic technique of dynamic programming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Autumn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587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do </a:t>
            </a:r>
            <a:r>
              <a:rPr lang="en-US" dirty="0" err="1" smtClean="0"/>
              <a:t>memoization</a:t>
            </a:r>
            <a:r>
              <a:rPr lang="en-US" dirty="0" smtClean="0"/>
              <a:t>: see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a (mutable) cache that all calls using the cache share</a:t>
            </a:r>
          </a:p>
          <a:p>
            <a:pPr lvl="1"/>
            <a:r>
              <a:rPr lang="en-US" dirty="0" smtClean="0"/>
              <a:t>So must be defined </a:t>
            </a:r>
            <a:r>
              <a:rPr lang="en-US" i="1" dirty="0" smtClean="0"/>
              <a:t>outside</a:t>
            </a:r>
            <a:r>
              <a:rPr lang="en-US" dirty="0" smtClean="0"/>
              <a:t> the function(s) using it</a:t>
            </a:r>
          </a:p>
          <a:p>
            <a:pPr lvl="1"/>
            <a:endParaRPr lang="en-US" dirty="0"/>
          </a:p>
          <a:p>
            <a:r>
              <a:rPr lang="en-US" dirty="0" smtClean="0"/>
              <a:t>See code for an example with Fibonacci numbers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Good demonstration of the idea because it is short, but, as shown in the code, there are also easier less-general ways to make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fibonacci</a:t>
            </a:r>
            <a:r>
              <a:rPr lang="en-US" dirty="0" smtClean="0"/>
              <a:t> efficient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(An association list (list of pairs) is a simple but sub-optimal data structure for a cache; okay for our example)</a:t>
            </a:r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Autumn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4637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assoc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uses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assoc</a:t>
            </a:r>
            <a:r>
              <a:rPr lang="en-US" dirty="0" smtClean="0"/>
              <a:t>, which is just a library function you could look up in the Racket reference manual: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assoc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v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 smtClean="0"/>
              <a:t> takes a list of pairs and locates </a:t>
            </a:r>
            <a:r>
              <a:rPr lang="en-US" dirty="0"/>
              <a:t>the first element of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dirty="0"/>
              <a:t> whose car is equal to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</a:t>
            </a:r>
            <a:r>
              <a:rPr lang="en-US" dirty="0"/>
              <a:t> according to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is-equal?</a:t>
            </a:r>
            <a:r>
              <a:rPr lang="en-US" dirty="0"/>
              <a:t>. </a:t>
            </a:r>
            <a:r>
              <a:rPr lang="en-US" dirty="0" smtClean="0"/>
              <a:t> If </a:t>
            </a:r>
            <a:r>
              <a:rPr lang="en-US" dirty="0"/>
              <a:t>such an element exists, the pair (i.e., an element of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dirty="0"/>
              <a:t>) is returned. </a:t>
            </a:r>
            <a:r>
              <a:rPr lang="en-US" dirty="0" smtClean="0"/>
              <a:t> Otherwise</a:t>
            </a:r>
            <a:r>
              <a:rPr lang="en-US" dirty="0"/>
              <a:t>, the result is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Returns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#f</a:t>
            </a:r>
            <a:r>
              <a:rPr lang="en-US" dirty="0" smtClean="0"/>
              <a:t> for not found to distinguish from finding a pair with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#f</a:t>
            </a:r>
            <a:r>
              <a:rPr lang="en-US" dirty="0" smtClean="0"/>
              <a:t> in </a:t>
            </a:r>
            <a:r>
              <a:rPr lang="en-US" dirty="0" err="1" smtClean="0"/>
              <a:t>cdr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Autumn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5963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Delayed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2362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For each language construct, the semantics specifies when </a:t>
            </a:r>
            <a:r>
              <a:rPr lang="en-US" dirty="0" err="1" smtClean="0"/>
              <a:t>subexpressions</a:t>
            </a:r>
            <a:r>
              <a:rPr lang="en-US" dirty="0" smtClean="0"/>
              <a:t> get evaluated.  In ML, Racket, Java, C:</a:t>
            </a:r>
          </a:p>
          <a:p>
            <a:pPr lvl="1"/>
            <a:r>
              <a:rPr lang="en-US" dirty="0" smtClean="0"/>
              <a:t>Function arguments are </a:t>
            </a:r>
            <a:r>
              <a:rPr lang="en-US" i="1" dirty="0" smtClean="0"/>
              <a:t>eager</a:t>
            </a:r>
            <a:r>
              <a:rPr lang="en-US" dirty="0" smtClean="0"/>
              <a:t> (call-by-value)</a:t>
            </a:r>
          </a:p>
          <a:p>
            <a:pPr lvl="2"/>
            <a:r>
              <a:rPr lang="en-US" dirty="0" smtClean="0"/>
              <a:t>Evaluated once before calling the function</a:t>
            </a:r>
          </a:p>
          <a:p>
            <a:pPr lvl="1"/>
            <a:r>
              <a:rPr lang="en-US" dirty="0" smtClean="0"/>
              <a:t>Conditional branches are not eager</a:t>
            </a:r>
          </a:p>
          <a:p>
            <a:pPr lvl="1"/>
            <a:endParaRPr lang="en-US" sz="800" dirty="0" smtClean="0"/>
          </a:p>
          <a:p>
            <a:pPr marL="0" indent="0">
              <a:buNone/>
            </a:pPr>
            <a:r>
              <a:rPr lang="en-US" dirty="0" smtClean="0"/>
              <a:t>It matters: calling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factorial-bad</a:t>
            </a:r>
            <a:r>
              <a:rPr lang="en-US" dirty="0" smtClean="0"/>
              <a:t>  never terminates: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Autumn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066800" y="3846786"/>
            <a:ext cx="6934200" cy="2325414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my-if-bad x y z</a:t>
            </a:r>
            <a:r>
              <a:rPr lang="en-US" sz="2000" kern="0" dirty="0" smtClean="0">
                <a:latin typeface="Courier New" pitchFamily="49" charset="0"/>
              </a:rPr>
              <a:t>)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if</a:t>
            </a:r>
            <a:r>
              <a:rPr lang="en-US" sz="2000" kern="0" dirty="0" smtClean="0">
                <a:latin typeface="Courier New" pitchFamily="49" charset="0"/>
              </a:rPr>
              <a:t> x y z))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 smtClean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factorial-bad n</a:t>
            </a:r>
            <a:r>
              <a:rPr lang="en-US" sz="2000" kern="0" dirty="0" smtClean="0">
                <a:latin typeface="Courier New" pitchFamily="49" charset="0"/>
              </a:rPr>
              <a:t>) </a:t>
            </a:r>
            <a:endParaRPr lang="en-US" sz="2000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 </a:t>
            </a:r>
            <a:r>
              <a:rPr lang="en-US" sz="2000" kern="0" dirty="0" smtClean="0">
                <a:latin typeface="Courier New" pitchFamily="49" charset="0"/>
              </a:rPr>
              <a:t>(my-if-bad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(= n 0)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       1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       (* n (factorial-bad (- n 1)))))</a:t>
            </a:r>
          </a:p>
        </p:txBody>
      </p:sp>
    </p:spTree>
    <p:extLst>
      <p:ext uri="{BB962C8B-B14F-4D97-AF65-F5344CB8AC3E}">
        <p14:creationId xmlns:p14="http://schemas.microsoft.com/office/powerpoint/2010/main" val="3818335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Thunks</a:t>
            </a:r>
            <a:r>
              <a:rPr lang="en-US" dirty="0" smtClean="0"/>
              <a:t> delay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230964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We know how to delay evaluation: put expression in a function!</a:t>
            </a:r>
          </a:p>
          <a:p>
            <a:pPr lvl="1"/>
            <a:r>
              <a:rPr lang="en-US" dirty="0" smtClean="0"/>
              <a:t>Thanks to closures, can use all the same variables later</a:t>
            </a:r>
          </a:p>
          <a:p>
            <a:pPr lvl="1"/>
            <a:endParaRPr lang="en-US" sz="1000" dirty="0"/>
          </a:p>
          <a:p>
            <a:pPr marL="0" indent="0">
              <a:buNone/>
            </a:pPr>
            <a:r>
              <a:rPr lang="en-US" dirty="0" smtClean="0"/>
              <a:t>A zero-argument function used to delay evaluation is called a </a:t>
            </a:r>
            <a:r>
              <a:rPr lang="en-US" i="1" dirty="0" err="1" smtClean="0"/>
              <a:t>thunk</a:t>
            </a:r>
            <a:endParaRPr lang="en-US" i="1" dirty="0" smtClean="0"/>
          </a:p>
          <a:p>
            <a:pPr lvl="1"/>
            <a:r>
              <a:rPr lang="en-US" dirty="0" smtClean="0"/>
              <a:t>As a verb:</a:t>
            </a:r>
            <a:r>
              <a:rPr lang="en-US" i="1" dirty="0" smtClean="0"/>
              <a:t> </a:t>
            </a:r>
            <a:r>
              <a:rPr lang="en-US" i="1" dirty="0" err="1" smtClean="0"/>
              <a:t>thunk</a:t>
            </a:r>
            <a:r>
              <a:rPr lang="en-US" i="1" dirty="0" smtClean="0"/>
              <a:t> the expression</a:t>
            </a:r>
          </a:p>
          <a:p>
            <a:pPr marL="0" indent="0">
              <a:buNone/>
            </a:pPr>
            <a:endParaRPr lang="en-US" sz="1000" i="1" dirty="0"/>
          </a:p>
          <a:p>
            <a:pPr marL="0" indent="0">
              <a:buNone/>
            </a:pPr>
            <a:r>
              <a:rPr lang="en-US" dirty="0" smtClean="0"/>
              <a:t>This works (but it is silly to wrap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 smtClean="0"/>
              <a:t> like this):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Autumn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219200" y="3999186"/>
            <a:ext cx="7162800" cy="2325414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my-if x y z</a:t>
            </a:r>
            <a:r>
              <a:rPr lang="en-US" sz="2000" kern="0" dirty="0" smtClean="0">
                <a:latin typeface="Courier New" pitchFamily="49" charset="0"/>
              </a:rPr>
              <a:t>)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(if x </a:t>
            </a:r>
            <a:r>
              <a:rPr lang="en-US" sz="2000" kern="0" dirty="0" smtClean="0">
                <a:solidFill>
                  <a:srgbClr val="FF0000"/>
                </a:solidFill>
                <a:latin typeface="Courier New" pitchFamily="49" charset="0"/>
              </a:rPr>
              <a:t>(</a:t>
            </a:r>
            <a:r>
              <a:rPr lang="en-US" sz="2000" kern="0" dirty="0" smtClean="0">
                <a:latin typeface="Courier New" pitchFamily="49" charset="0"/>
              </a:rPr>
              <a:t>y</a:t>
            </a:r>
            <a:r>
              <a:rPr lang="en-US" sz="2000" kern="0" dirty="0" smtClean="0">
                <a:solidFill>
                  <a:srgbClr val="FF0000"/>
                </a:solidFill>
                <a:latin typeface="Courier New" pitchFamily="49" charset="0"/>
              </a:rPr>
              <a:t>)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FF0000"/>
                </a:solidFill>
                <a:latin typeface="Courier New" pitchFamily="49" charset="0"/>
              </a:rPr>
              <a:t>(</a:t>
            </a:r>
            <a:r>
              <a:rPr lang="en-US" sz="2000" kern="0" dirty="0" smtClean="0">
                <a:latin typeface="Courier New" pitchFamily="49" charset="0"/>
              </a:rPr>
              <a:t>z</a:t>
            </a:r>
            <a:r>
              <a:rPr lang="en-US" sz="2000" kern="0" dirty="0" smtClean="0">
                <a:solidFill>
                  <a:srgbClr val="FF0000"/>
                </a:solidFill>
                <a:latin typeface="Courier New" pitchFamily="49" charset="0"/>
              </a:rPr>
              <a:t>)</a:t>
            </a:r>
            <a:r>
              <a:rPr lang="en-US" sz="2000" kern="0" dirty="0" smtClean="0">
                <a:latin typeface="Courier New" pitchFamily="49" charset="0"/>
              </a:rPr>
              <a:t>))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 smtClean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fact n</a:t>
            </a:r>
            <a:r>
              <a:rPr lang="en-US" sz="2000" kern="0" dirty="0" smtClean="0">
                <a:latin typeface="Courier New" pitchFamily="49" charset="0"/>
              </a:rPr>
              <a:t>) </a:t>
            </a:r>
            <a:endParaRPr lang="en-US" sz="2000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   </a:t>
            </a:r>
            <a:r>
              <a:rPr lang="en-US" sz="2000" kern="0" dirty="0" smtClean="0">
                <a:latin typeface="Courier New" pitchFamily="49" charset="0"/>
              </a:rPr>
              <a:t>(my-if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(= n 0)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     </a:t>
            </a:r>
            <a:r>
              <a:rPr lang="en-US" sz="2000" kern="0" dirty="0" smtClean="0">
                <a:solidFill>
                  <a:srgbClr val="FF0000"/>
                </a:solidFill>
                <a:latin typeface="Courier New" pitchFamily="49" charset="0"/>
              </a:rPr>
              <a:t>(lambda() </a:t>
            </a:r>
            <a:r>
              <a:rPr lang="en-US" sz="2000" kern="0" dirty="0" smtClean="0">
                <a:latin typeface="Courier New" pitchFamily="49" charset="0"/>
              </a:rPr>
              <a:t>1</a:t>
            </a:r>
            <a:r>
              <a:rPr lang="en-US" sz="2000" kern="0" dirty="0" smtClean="0">
                <a:solidFill>
                  <a:srgbClr val="FF0000"/>
                </a:solidFill>
                <a:latin typeface="Courier New" pitchFamily="49" charset="0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     </a:t>
            </a:r>
            <a:r>
              <a:rPr lang="en-US" sz="2000" kern="0" dirty="0" smtClean="0">
                <a:solidFill>
                  <a:srgbClr val="FF0000"/>
                </a:solidFill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rgbClr val="FF0000"/>
                </a:solidFill>
                <a:latin typeface="Courier New" pitchFamily="49" charset="0"/>
              </a:rPr>
              <a:t>lambda</a:t>
            </a:r>
            <a:r>
              <a:rPr lang="en-US" sz="2000" kern="0" dirty="0" smtClean="0">
                <a:solidFill>
                  <a:srgbClr val="FF0000"/>
                </a:solidFill>
                <a:latin typeface="Courier New" pitchFamily="49" charset="0"/>
              </a:rPr>
              <a:t>() </a:t>
            </a:r>
            <a:r>
              <a:rPr lang="en-US" sz="2000" kern="0" dirty="0" smtClean="0">
                <a:latin typeface="Courier New" pitchFamily="49" charset="0"/>
              </a:rPr>
              <a:t>(* n (fact (- n 1)))</a:t>
            </a:r>
            <a:r>
              <a:rPr lang="en-US" sz="2000" kern="0" dirty="0" smtClean="0">
                <a:solidFill>
                  <a:srgbClr val="FF0000"/>
                </a:solidFill>
                <a:latin typeface="Courier New" pitchFamily="49" charset="0"/>
              </a:rPr>
              <a:t>)</a:t>
            </a:r>
            <a:r>
              <a:rPr lang="en-US" sz="2000" kern="0" dirty="0" smtClean="0">
                <a:latin typeface="Courier New" pitchFamily="49" charset="0"/>
              </a:rPr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11333811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key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 smtClean="0"/>
              <a:t>Evaluate an expression </a:t>
            </a:r>
            <a:r>
              <a:rPr lang="en-US" b="1" dirty="0" smtClean="0">
                <a:latin typeface="Courier New" pitchFamily="49" charset="0"/>
              </a:rPr>
              <a:t>e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smtClean="0"/>
              <a:t>to get a result: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 function that </a:t>
            </a:r>
            <a:r>
              <a:rPr lang="en-US" i="1" dirty="0" smtClean="0"/>
              <a:t>when called</a:t>
            </a:r>
            <a:r>
              <a:rPr lang="en-US" dirty="0" smtClean="0"/>
              <a:t>, evaluates </a:t>
            </a:r>
            <a:r>
              <a:rPr lang="en-US" b="1" dirty="0" smtClean="0">
                <a:latin typeface="Courier New" pitchFamily="49" charset="0"/>
              </a:rPr>
              <a:t>e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smtClean="0"/>
              <a:t>and returns result</a:t>
            </a:r>
          </a:p>
          <a:p>
            <a:pPr lvl="1"/>
            <a:r>
              <a:rPr lang="en-US" dirty="0" smtClean="0"/>
              <a:t>Zero-argument function for “</a:t>
            </a:r>
            <a:r>
              <a:rPr lang="en-US" dirty="0" err="1" smtClean="0"/>
              <a:t>thunking</a:t>
            </a:r>
            <a:r>
              <a:rPr lang="en-US" dirty="0" smtClean="0"/>
              <a:t>”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Evaluate </a:t>
            </a:r>
            <a:r>
              <a:rPr lang="en-US" b="1" dirty="0">
                <a:latin typeface="Courier New" pitchFamily="49" charset="0"/>
              </a:rPr>
              <a:t>e</a:t>
            </a:r>
            <a:r>
              <a:rPr lang="en-US" dirty="0" smtClean="0"/>
              <a:t> to some </a:t>
            </a:r>
            <a:r>
              <a:rPr lang="en-US" dirty="0" err="1" smtClean="0"/>
              <a:t>thunk</a:t>
            </a:r>
            <a:r>
              <a:rPr lang="en-US" dirty="0" smtClean="0"/>
              <a:t> and then call the </a:t>
            </a:r>
            <a:r>
              <a:rPr lang="en-US" dirty="0" err="1" smtClean="0"/>
              <a:t>thunk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Next: Powerful idioms related to delaying evaluation and/or avoided repeated or unnecessary computations</a:t>
            </a:r>
          </a:p>
          <a:p>
            <a:pPr lvl="1"/>
            <a:r>
              <a:rPr lang="en-US" dirty="0" smtClean="0"/>
              <a:t>Some idioms also use mutation in encapsulated ways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Autumn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33800" y="2137186"/>
            <a:ext cx="1828800" cy="4191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   e</a:t>
            </a:r>
          </a:p>
        </p:txBody>
      </p:sp>
      <p:sp>
        <p:nvSpPr>
          <p:cNvPr id="9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534103" y="3646394"/>
            <a:ext cx="2228193" cy="4191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lambda </a:t>
            </a:r>
            <a:r>
              <a:rPr lang="en-US" sz="2000" kern="0" dirty="0" smtClean="0">
                <a:latin typeface="Courier New" pitchFamily="49" charset="0"/>
              </a:rPr>
              <a:t>() e)</a:t>
            </a:r>
          </a:p>
        </p:txBody>
      </p:sp>
      <p:sp>
        <p:nvSpPr>
          <p:cNvPr id="10" name="Rectangle 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810000" y="4724400"/>
            <a:ext cx="1828800" cy="4191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  (e)</a:t>
            </a:r>
          </a:p>
        </p:txBody>
      </p:sp>
    </p:spTree>
    <p:extLst>
      <p:ext uri="{BB962C8B-B14F-4D97-AF65-F5344CB8AC3E}">
        <p14:creationId xmlns:p14="http://schemas.microsoft.com/office/powerpoint/2010/main" val="41335566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Avoiding expensive computations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Thunks</a:t>
            </a:r>
            <a:r>
              <a:rPr lang="en-US" dirty="0" smtClean="0"/>
              <a:t> let you skip expensive computations if they are not needed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Great if take the true-branch: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But worse if you end up using the </a:t>
            </a:r>
            <a:r>
              <a:rPr lang="en-US" dirty="0" err="1" smtClean="0"/>
              <a:t>thunk</a:t>
            </a:r>
            <a:r>
              <a:rPr lang="en-US" dirty="0" smtClean="0"/>
              <a:t> more than once: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dirty="0" smtClean="0"/>
              <a:t>In general, might not know many times a result is needed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Autumn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057400" y="2703786"/>
            <a:ext cx="4572000" cy="801414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f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th</a:t>
            </a:r>
            <a:r>
              <a:rPr lang="en-US" sz="2000" kern="0" dirty="0" smtClean="0">
                <a:latin typeface="Courier New" pitchFamily="49" charset="0"/>
              </a:rPr>
              <a:t>)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if</a:t>
            </a:r>
            <a:r>
              <a:rPr lang="en-US" sz="2000" kern="0" dirty="0" smtClean="0">
                <a:latin typeface="Courier New" pitchFamily="49" charset="0"/>
              </a:rPr>
              <a:t> (…) 0 (…  (</a:t>
            </a:r>
            <a:r>
              <a:rPr lang="en-US" sz="2000" kern="0" dirty="0" err="1" smtClean="0">
                <a:latin typeface="Courier New" pitchFamily="49" charset="0"/>
              </a:rPr>
              <a:t>th</a:t>
            </a:r>
            <a:r>
              <a:rPr lang="en-US" sz="2000" kern="0" dirty="0" smtClean="0">
                <a:latin typeface="Courier New" pitchFamily="49" charset="0"/>
              </a:rPr>
              <a:t>) …)))</a:t>
            </a:r>
          </a:p>
        </p:txBody>
      </p:sp>
      <p:sp>
        <p:nvSpPr>
          <p:cNvPr id="8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057400" y="4114800"/>
            <a:ext cx="4572000" cy="16764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f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th</a:t>
            </a:r>
            <a:r>
              <a:rPr lang="en-US" sz="2000" kern="0" dirty="0" smtClean="0">
                <a:latin typeface="Courier New" pitchFamily="49" charset="0"/>
              </a:rPr>
              <a:t>)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(… 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if</a:t>
            </a:r>
            <a:r>
              <a:rPr lang="en-US" sz="2000" kern="0" dirty="0" smtClean="0">
                <a:latin typeface="Courier New" pitchFamily="49" charset="0"/>
              </a:rPr>
              <a:t> (…) 0 (… (</a:t>
            </a:r>
            <a:r>
              <a:rPr lang="en-US" sz="2000" kern="0" dirty="0" err="1" smtClean="0">
                <a:latin typeface="Courier New" pitchFamily="49" charset="0"/>
              </a:rPr>
              <a:t>th</a:t>
            </a:r>
            <a:r>
              <a:rPr lang="en-US" sz="2000" kern="0" dirty="0" smtClean="0">
                <a:latin typeface="Courier New" pitchFamily="49" charset="0"/>
              </a:rPr>
              <a:t>) …))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if</a:t>
            </a:r>
            <a:r>
              <a:rPr lang="en-US" sz="2000" kern="0" dirty="0" smtClean="0">
                <a:latin typeface="Courier New" pitchFamily="49" charset="0"/>
              </a:rPr>
              <a:t> (…) 0 (… </a:t>
            </a: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 err="1" smtClean="0">
                <a:latin typeface="Courier New" pitchFamily="49" charset="0"/>
              </a:rPr>
              <a:t>th</a:t>
            </a:r>
            <a:r>
              <a:rPr lang="en-US" sz="2000" kern="0" dirty="0" smtClean="0">
                <a:latin typeface="Courier New" pitchFamily="49" charset="0"/>
              </a:rPr>
              <a:t>) …))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…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if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>
                <a:latin typeface="Courier New" pitchFamily="49" charset="0"/>
              </a:rPr>
              <a:t>(…) 0 (… (</a:t>
            </a:r>
            <a:r>
              <a:rPr lang="en-US" sz="2000" kern="0" dirty="0" err="1">
                <a:latin typeface="Courier New" pitchFamily="49" charset="0"/>
              </a:rPr>
              <a:t>th</a:t>
            </a:r>
            <a:r>
              <a:rPr lang="en-US" sz="2000" kern="0" dirty="0">
                <a:latin typeface="Courier New" pitchFamily="49" charset="0"/>
              </a:rPr>
              <a:t>) </a:t>
            </a:r>
            <a:r>
              <a:rPr lang="en-US" sz="2000" kern="0" dirty="0" smtClean="0">
                <a:latin typeface="Courier New" pitchFamily="49" charset="0"/>
              </a:rPr>
              <a:t>…))))</a:t>
            </a:r>
            <a:endParaRPr lang="en-US" sz="2000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898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of both worlds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Assuming some expensive computation has no side effects, ideally we would:</a:t>
            </a:r>
          </a:p>
          <a:p>
            <a:pPr lvl="1"/>
            <a:r>
              <a:rPr lang="en-US" dirty="0" smtClean="0"/>
              <a:t>Not compute it </a:t>
            </a:r>
            <a:r>
              <a:rPr lang="en-US" i="1" dirty="0" smtClean="0"/>
              <a:t>until needed</a:t>
            </a:r>
          </a:p>
          <a:p>
            <a:pPr lvl="1"/>
            <a:r>
              <a:rPr lang="en-US" i="1" dirty="0"/>
              <a:t>R</a:t>
            </a:r>
            <a:r>
              <a:rPr lang="en-US" i="1" dirty="0" smtClean="0"/>
              <a:t>emember the answer</a:t>
            </a:r>
            <a:r>
              <a:rPr lang="en-US" dirty="0" smtClean="0"/>
              <a:t> so future uses complete immediately</a:t>
            </a:r>
          </a:p>
          <a:p>
            <a:pPr marL="0" indent="0">
              <a:buNone/>
            </a:pPr>
            <a:r>
              <a:rPr lang="en-US" dirty="0" smtClean="0"/>
              <a:t>Called </a:t>
            </a:r>
            <a:r>
              <a:rPr lang="en-US" i="1" dirty="0" smtClean="0"/>
              <a:t>lazy evaluation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Languages where most constructs, including function arguments, work this way are </a:t>
            </a:r>
            <a:r>
              <a:rPr lang="en-US" i="1" dirty="0" smtClean="0"/>
              <a:t>lazy languages</a:t>
            </a:r>
          </a:p>
          <a:p>
            <a:pPr lvl="1"/>
            <a:r>
              <a:rPr lang="en-US" dirty="0" smtClean="0"/>
              <a:t>Haskell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Racket predefines support for </a:t>
            </a:r>
            <a:r>
              <a:rPr lang="en-US" i="1" dirty="0" smtClean="0"/>
              <a:t>promises</a:t>
            </a:r>
            <a:r>
              <a:rPr lang="en-US" dirty="0" smtClean="0"/>
              <a:t>, but we can make our own</a:t>
            </a:r>
          </a:p>
          <a:p>
            <a:pPr lvl="1"/>
            <a:r>
              <a:rPr lang="en-US" dirty="0" err="1" smtClean="0"/>
              <a:t>Thunks</a:t>
            </a:r>
            <a:r>
              <a:rPr lang="en-US" dirty="0" smtClean="0"/>
              <a:t> and mutable pairs are enough</a:t>
            </a:r>
            <a:endParaRPr lang="en-US" i="1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Autumn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4139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 and force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Autumn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9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640571" y="1447800"/>
            <a:ext cx="5979429" cy="28194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my-delay </a:t>
            </a:r>
            <a:r>
              <a:rPr lang="en-US" sz="2000" kern="0" dirty="0" err="1" smtClean="0">
                <a:solidFill>
                  <a:schemeClr val="accent2"/>
                </a:solidFill>
                <a:latin typeface="Courier New" pitchFamily="49" charset="0"/>
              </a:rPr>
              <a:t>th</a:t>
            </a:r>
            <a:r>
              <a:rPr lang="en-US" sz="2000" kern="0" dirty="0" smtClean="0">
                <a:latin typeface="Courier New" pitchFamily="49" charset="0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  (</a:t>
            </a:r>
            <a:r>
              <a:rPr lang="en-US" sz="2000" kern="0" dirty="0" err="1" smtClean="0">
                <a:latin typeface="Courier New" pitchFamily="49" charset="0"/>
              </a:rPr>
              <a:t>mcons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#f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</a:t>
            </a:r>
            <a:r>
              <a:rPr lang="en-US" sz="2000" kern="0" dirty="0" err="1" smtClean="0">
                <a:latin typeface="Courier New" pitchFamily="49" charset="0"/>
              </a:rPr>
              <a:t>th</a:t>
            </a:r>
            <a:r>
              <a:rPr lang="en-US" sz="2000" kern="0" dirty="0" smtClean="0">
                <a:latin typeface="Courier New" pitchFamily="49" charset="0"/>
              </a:rPr>
              <a:t>))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 smtClean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my-force p</a:t>
            </a:r>
            <a:r>
              <a:rPr lang="en-US" sz="2000" kern="0" dirty="0" smtClean="0">
                <a:latin typeface="Courier New" pitchFamily="49" charset="0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	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if</a:t>
            </a:r>
            <a:r>
              <a:rPr lang="en-US" sz="15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err="1" smtClean="0">
                <a:latin typeface="Courier New" pitchFamily="49" charset="0"/>
              </a:rPr>
              <a:t>mcar</a:t>
            </a:r>
            <a:r>
              <a:rPr lang="en-US" sz="2000" kern="0" dirty="0" smtClean="0">
                <a:latin typeface="Courier New" pitchFamily="49" charset="0"/>
              </a:rPr>
              <a:t> p)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(</a:t>
            </a:r>
            <a:r>
              <a:rPr lang="en-US" sz="2000" kern="0" dirty="0" err="1" smtClean="0">
                <a:latin typeface="Courier New" pitchFamily="49" charset="0"/>
              </a:rPr>
              <a:t>mcdr</a:t>
            </a:r>
            <a:r>
              <a:rPr lang="en-US" sz="2000" kern="0" dirty="0" smtClean="0">
                <a:latin typeface="Courier New" pitchFamily="49" charset="0"/>
              </a:rPr>
              <a:t> p)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	</a:t>
            </a:r>
            <a:r>
              <a:rPr lang="en-US" sz="2000" kern="0" dirty="0" smtClean="0">
                <a:latin typeface="Courier New" pitchFamily="49" charset="0"/>
              </a:rPr>
              <a:t>   </a:t>
            </a:r>
            <a:r>
              <a:rPr lang="en-US" sz="15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begin</a:t>
            </a:r>
            <a:r>
              <a:rPr lang="en-US" sz="2000" kern="0" dirty="0" smtClean="0">
                <a:latin typeface="Courier New" pitchFamily="49" charset="0"/>
              </a:rPr>
              <a:t> (set-</a:t>
            </a:r>
            <a:r>
              <a:rPr lang="en-US" sz="2000" kern="0" dirty="0" err="1" smtClean="0">
                <a:latin typeface="Courier New" pitchFamily="49" charset="0"/>
              </a:rPr>
              <a:t>mcar</a:t>
            </a:r>
            <a:r>
              <a:rPr lang="en-US" sz="2000" kern="0" dirty="0" smtClean="0">
                <a:latin typeface="Courier New" pitchFamily="49" charset="0"/>
              </a:rPr>
              <a:t>! p #t)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</a:t>
            </a:r>
            <a:r>
              <a:rPr lang="en-US" sz="15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 </a:t>
            </a:r>
            <a:r>
              <a:rPr lang="en-US" sz="6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(set-</a:t>
            </a:r>
            <a:r>
              <a:rPr lang="en-US" sz="2000" kern="0" dirty="0" err="1" smtClean="0">
                <a:latin typeface="Courier New" pitchFamily="49" charset="0"/>
              </a:rPr>
              <a:t>mcdr</a:t>
            </a:r>
            <a:r>
              <a:rPr lang="en-US" sz="2000" kern="0" dirty="0" smtClean="0">
                <a:latin typeface="Courier New" pitchFamily="49" charset="0"/>
              </a:rPr>
              <a:t>! p ((</a:t>
            </a:r>
            <a:r>
              <a:rPr lang="en-US" sz="2000" kern="0" dirty="0" err="1" smtClean="0">
                <a:latin typeface="Courier New" pitchFamily="49" charset="0"/>
              </a:rPr>
              <a:t>mcdr</a:t>
            </a:r>
            <a:r>
              <a:rPr lang="en-US" sz="2000" kern="0" dirty="0" smtClean="0">
                <a:latin typeface="Courier New" pitchFamily="49" charset="0"/>
              </a:rPr>
              <a:t> p)))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 </a:t>
            </a:r>
            <a:r>
              <a:rPr lang="en-US" sz="15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 </a:t>
            </a:r>
            <a:r>
              <a:rPr lang="en-US" sz="4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err="1" smtClean="0">
                <a:latin typeface="Courier New" pitchFamily="49" charset="0"/>
              </a:rPr>
              <a:t>mcdr</a:t>
            </a:r>
            <a:r>
              <a:rPr lang="en-US" sz="2000" kern="0" dirty="0" smtClean="0">
                <a:latin typeface="Courier New" pitchFamily="49" charset="0"/>
              </a:rPr>
              <a:t> p))))</a:t>
            </a:r>
            <a:endParaRPr lang="en-US" sz="2000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 smtClean="0">
              <a:latin typeface="Courier New" pitchFamily="49" charset="0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838200" y="4572000"/>
            <a:ext cx="7772400" cy="1295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An ADT represented by a mutable </a:t>
            </a:r>
            <a:r>
              <a:rPr lang="en-US" dirty="0" smtClean="0"/>
              <a:t>pair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#f </a:t>
            </a:r>
            <a:r>
              <a:rPr lang="en-US" dirty="0" smtClean="0"/>
              <a:t>in </a:t>
            </a:r>
            <a:r>
              <a:rPr lang="en-US" i="1" dirty="0" smtClean="0">
                <a:latin typeface="+mj-lt"/>
                <a:cs typeface="Courier New" pitchFamily="49" charset="0"/>
              </a:rPr>
              <a:t>car</a:t>
            </a:r>
            <a:r>
              <a:rPr lang="en-US" dirty="0" smtClean="0"/>
              <a:t> means </a:t>
            </a:r>
            <a:r>
              <a:rPr lang="en-US" i="1" dirty="0" err="1" smtClean="0">
                <a:latin typeface="+mj-lt"/>
                <a:cs typeface="Courier New" pitchFamily="49" charset="0"/>
              </a:rPr>
              <a:t>cdr</a:t>
            </a:r>
            <a:r>
              <a:rPr lang="en-US" dirty="0" smtClean="0"/>
              <a:t> is unevaluated </a:t>
            </a:r>
            <a:r>
              <a:rPr lang="en-US" dirty="0" err="1" smtClean="0"/>
              <a:t>thunk</a:t>
            </a:r>
            <a:endParaRPr lang="en-US" dirty="0" smtClean="0"/>
          </a:p>
          <a:p>
            <a:pPr lvl="1"/>
            <a:r>
              <a:rPr lang="en-US" dirty="0" smtClean="0"/>
              <a:t>Really a one-of type: </a:t>
            </a:r>
            <a:r>
              <a:rPr lang="en-US" dirty="0" err="1" smtClean="0"/>
              <a:t>thunk</a:t>
            </a:r>
            <a:r>
              <a:rPr lang="en-US" dirty="0" smtClean="0"/>
              <a:t> or result-of-</a:t>
            </a:r>
            <a:r>
              <a:rPr lang="en-US" dirty="0" err="1" smtClean="0"/>
              <a:t>thunk</a:t>
            </a:r>
            <a:endParaRPr lang="en-US" dirty="0" smtClean="0"/>
          </a:p>
          <a:p>
            <a:r>
              <a:rPr lang="en-US" dirty="0" smtClean="0"/>
              <a:t>Ideally hide representation in a module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2542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promises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Autumn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447800" y="1748659"/>
            <a:ext cx="5867400" cy="16764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define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f p</a:t>
            </a:r>
            <a:r>
              <a:rPr lang="en-US" sz="2000" kern="0" dirty="0" smtClean="0">
                <a:latin typeface="Courier New" pitchFamily="49" charset="0"/>
              </a:rPr>
              <a:t>) 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(… 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if</a:t>
            </a:r>
            <a:r>
              <a:rPr lang="en-US" sz="2000" kern="0" dirty="0" smtClean="0">
                <a:latin typeface="Courier New" pitchFamily="49" charset="0"/>
              </a:rPr>
              <a:t> (…) 0 (… (my-force p) …))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if</a:t>
            </a:r>
            <a:r>
              <a:rPr lang="en-US" sz="2000" kern="0" dirty="0" smtClean="0">
                <a:latin typeface="Courier New" pitchFamily="49" charset="0"/>
              </a:rPr>
              <a:t> (…) 0 (… (</a:t>
            </a:r>
            <a:r>
              <a:rPr lang="en-US" sz="2000" kern="0" dirty="0">
                <a:latin typeface="Courier New" pitchFamily="49" charset="0"/>
              </a:rPr>
              <a:t>my-force p</a:t>
            </a:r>
            <a:r>
              <a:rPr lang="en-US" sz="2000" kern="0" dirty="0" smtClean="0">
                <a:latin typeface="Courier New" pitchFamily="49" charset="0"/>
              </a:rPr>
              <a:t>) …))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…</a:t>
            </a: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>
                <a:latin typeface="Courier New" pitchFamily="49" charset="0"/>
              </a:rPr>
              <a:t> </a:t>
            </a:r>
            <a:r>
              <a:rPr lang="en-US" sz="2000" kern="0" dirty="0" smtClean="0">
                <a:latin typeface="Courier New" pitchFamily="49" charset="0"/>
              </a:rPr>
              <a:t>    (</a:t>
            </a:r>
            <a:r>
              <a:rPr lang="en-US" sz="2000" kern="0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if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>
                <a:latin typeface="Courier New" pitchFamily="49" charset="0"/>
              </a:rPr>
              <a:t>(…) 0 (… </a:t>
            </a:r>
            <a:r>
              <a:rPr lang="en-US" sz="2000" kern="0" dirty="0" smtClean="0">
                <a:latin typeface="Courier New" pitchFamily="49" charset="0"/>
              </a:rPr>
              <a:t>(</a:t>
            </a:r>
            <a:r>
              <a:rPr lang="en-US" sz="2000" kern="0" dirty="0">
                <a:latin typeface="Courier New" pitchFamily="49" charset="0"/>
              </a:rPr>
              <a:t>my-force p</a:t>
            </a:r>
            <a:r>
              <a:rPr lang="en-US" sz="2000" kern="0" dirty="0" smtClean="0">
                <a:latin typeface="Courier New" pitchFamily="49" charset="0"/>
              </a:rPr>
              <a:t>) …))))</a:t>
            </a:r>
            <a:endParaRPr lang="en-US" sz="2000" kern="0" dirty="0">
              <a:latin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endParaRPr lang="en-US" sz="2000" kern="0" dirty="0" smtClean="0">
              <a:latin typeface="Courier New" pitchFamily="49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429407" y="4076700"/>
            <a:ext cx="5885793" cy="4191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ts val="200"/>
              </a:spcBef>
              <a:defRPr/>
            </a:pPr>
            <a:r>
              <a:rPr lang="en-US" sz="2000" kern="0" dirty="0" smtClean="0">
                <a:latin typeface="Courier New" pitchFamily="49" charset="0"/>
              </a:rPr>
              <a:t>(f (my-delay (</a:t>
            </a:r>
            <a:r>
              <a:rPr lang="en-US" sz="2000" kern="0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lambda </a:t>
            </a:r>
            <a:r>
              <a:rPr lang="en-US" sz="2000" kern="0" dirty="0" smtClean="0">
                <a:latin typeface="Courier New" pitchFamily="49" charset="0"/>
              </a:rPr>
              <a:t>() e)))</a:t>
            </a:r>
          </a:p>
        </p:txBody>
      </p:sp>
    </p:spTree>
    <p:extLst>
      <p:ext uri="{BB962C8B-B14F-4D97-AF65-F5344CB8AC3E}">
        <p14:creationId xmlns:p14="http://schemas.microsoft.com/office/powerpoint/2010/main" val="36488908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From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See code file for example that does multiplication using a very slow addition helper function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dirty="0" smtClean="0"/>
              <a:t>With </a:t>
            </a:r>
            <a:r>
              <a:rPr lang="en-US" dirty="0" err="1" smtClean="0"/>
              <a:t>thunking</a:t>
            </a:r>
            <a:r>
              <a:rPr lang="en-US" dirty="0"/>
              <a:t> </a:t>
            </a:r>
            <a:r>
              <a:rPr lang="en-US" dirty="0" smtClean="0"/>
              <a:t>second argument: </a:t>
            </a:r>
          </a:p>
          <a:p>
            <a:pPr lvl="1"/>
            <a:r>
              <a:rPr lang="en-US" i="1" dirty="0" smtClean="0"/>
              <a:t>Great</a:t>
            </a:r>
            <a:r>
              <a:rPr lang="en-US" dirty="0" smtClean="0"/>
              <a:t> if first argument 0</a:t>
            </a:r>
          </a:p>
          <a:p>
            <a:pPr lvl="1"/>
            <a:r>
              <a:rPr lang="en-US" dirty="0" smtClean="0"/>
              <a:t>Okay if first argument 1</a:t>
            </a:r>
          </a:p>
          <a:p>
            <a:pPr lvl="1"/>
            <a:r>
              <a:rPr lang="en-US" i="1" dirty="0" smtClean="0"/>
              <a:t>Worse</a:t>
            </a:r>
            <a:r>
              <a:rPr lang="en-US" dirty="0" smtClean="0"/>
              <a:t> otherwise</a:t>
            </a:r>
          </a:p>
          <a:p>
            <a:endParaRPr lang="en-US" sz="1000" dirty="0"/>
          </a:p>
          <a:p>
            <a:r>
              <a:rPr lang="en-US" dirty="0" smtClean="0"/>
              <a:t>With </a:t>
            </a:r>
            <a:r>
              <a:rPr lang="en-US" dirty="0" err="1" smtClean="0"/>
              <a:t>precomputing</a:t>
            </a:r>
            <a:r>
              <a:rPr lang="en-US" dirty="0" smtClean="0"/>
              <a:t> second argument: </a:t>
            </a:r>
          </a:p>
          <a:p>
            <a:pPr lvl="1"/>
            <a:r>
              <a:rPr lang="en-US" i="1" dirty="0" smtClean="0"/>
              <a:t>Okay</a:t>
            </a:r>
            <a:r>
              <a:rPr lang="en-US" dirty="0" smtClean="0"/>
              <a:t> in all cases</a:t>
            </a:r>
          </a:p>
          <a:p>
            <a:endParaRPr lang="en-US" sz="1000" dirty="0"/>
          </a:p>
          <a:p>
            <a:r>
              <a:rPr lang="en-US" dirty="0" smtClean="0"/>
              <a:t>With </a:t>
            </a:r>
            <a:r>
              <a:rPr lang="en-US" dirty="0" err="1" smtClean="0"/>
              <a:t>thunk</a:t>
            </a:r>
            <a:r>
              <a:rPr lang="en-US" dirty="0" smtClean="0"/>
              <a:t> that uses a promise for second argument: </a:t>
            </a:r>
          </a:p>
          <a:p>
            <a:pPr lvl="1"/>
            <a:r>
              <a:rPr lang="en-US" i="1" dirty="0" smtClean="0"/>
              <a:t>Great</a:t>
            </a:r>
            <a:r>
              <a:rPr lang="en-US" dirty="0" smtClean="0"/>
              <a:t> if first argument 0</a:t>
            </a:r>
          </a:p>
          <a:p>
            <a:pPr lvl="1"/>
            <a:r>
              <a:rPr lang="en-US" i="1" dirty="0" smtClean="0"/>
              <a:t>Okay</a:t>
            </a:r>
            <a:r>
              <a:rPr lang="en-US" dirty="0" smtClean="0"/>
              <a:t> otherwise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Autumn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CSE341: Programming Languages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5847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dan_design_template">
  <a:themeElements>
    <a:clrScheme name="dan_design_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an_design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an_design_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_design_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60120</TotalTime>
  <Words>1523</Words>
  <Application>Microsoft Office PowerPoint</Application>
  <PresentationFormat>On-screen Show (4:3)</PresentationFormat>
  <Paragraphs>274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Courier New</vt:lpstr>
      <vt:lpstr>Times New Roman</vt:lpstr>
      <vt:lpstr>dan_design_template</vt:lpstr>
      <vt:lpstr>CSE341: Programming Languages  Lecture 14 Thunks, Laziness, Streams, Memoization</vt:lpstr>
      <vt:lpstr>Delayed evaluation</vt:lpstr>
      <vt:lpstr>Thunks delay</vt:lpstr>
      <vt:lpstr>The key point</vt:lpstr>
      <vt:lpstr>Avoiding expensive computations</vt:lpstr>
      <vt:lpstr>Best of both worlds</vt:lpstr>
      <vt:lpstr>Delay and force</vt:lpstr>
      <vt:lpstr>Using promises</vt:lpstr>
      <vt:lpstr>Lessons From Example</vt:lpstr>
      <vt:lpstr>Streams</vt:lpstr>
      <vt:lpstr>Using streams</vt:lpstr>
      <vt:lpstr>Example using streams</vt:lpstr>
      <vt:lpstr>Streams</vt:lpstr>
      <vt:lpstr>Making streams</vt:lpstr>
      <vt:lpstr>Getting it wrong</vt:lpstr>
      <vt:lpstr>Memoization</vt:lpstr>
      <vt:lpstr>How to do memoization: see example</vt:lpstr>
      <vt:lpstr>assoc</vt:lpstr>
    </vt:vector>
  </TitlesOfParts>
  <Company>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Languages &amp;  Software Engineering</dc:title>
  <dc:creator>Dan Grossman</dc:creator>
  <cp:lastModifiedBy>Dan Grossman</cp:lastModifiedBy>
  <cp:revision>850</cp:revision>
  <cp:lastPrinted>2011-09-27T20:26:28Z</cp:lastPrinted>
  <dcterms:created xsi:type="dcterms:W3CDTF">2009-03-13T20:43:19Z</dcterms:created>
  <dcterms:modified xsi:type="dcterms:W3CDTF">2018-10-23T21:16:53Z</dcterms:modified>
</cp:coreProperties>
</file>