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7"/>
  </p:notesMasterIdLst>
  <p:handoutMasterIdLst>
    <p:handoutMasterId r:id="rId48"/>
  </p:handoutMasterIdLst>
  <p:sldIdLst>
    <p:sldId id="435" r:id="rId2"/>
    <p:sldId id="394" r:id="rId3"/>
    <p:sldId id="395" r:id="rId4"/>
    <p:sldId id="396" r:id="rId5"/>
    <p:sldId id="397" r:id="rId6"/>
    <p:sldId id="398" r:id="rId7"/>
    <p:sldId id="399" r:id="rId8"/>
    <p:sldId id="400" r:id="rId9"/>
    <p:sldId id="401" r:id="rId10"/>
    <p:sldId id="402" r:id="rId11"/>
    <p:sldId id="403" r:id="rId12"/>
    <p:sldId id="404" r:id="rId13"/>
    <p:sldId id="405" r:id="rId14"/>
    <p:sldId id="406" r:id="rId15"/>
    <p:sldId id="407" r:id="rId16"/>
    <p:sldId id="408" r:id="rId17"/>
    <p:sldId id="409" r:id="rId18"/>
    <p:sldId id="410" r:id="rId19"/>
    <p:sldId id="411" r:id="rId20"/>
    <p:sldId id="412" r:id="rId21"/>
    <p:sldId id="413" r:id="rId22"/>
    <p:sldId id="414" r:id="rId23"/>
    <p:sldId id="415" r:id="rId24"/>
    <p:sldId id="416" r:id="rId25"/>
    <p:sldId id="417" r:id="rId26"/>
    <p:sldId id="418" r:id="rId27"/>
    <p:sldId id="419" r:id="rId28"/>
    <p:sldId id="420" r:id="rId29"/>
    <p:sldId id="421" r:id="rId30"/>
    <p:sldId id="422" r:id="rId31"/>
    <p:sldId id="423" r:id="rId32"/>
    <p:sldId id="424" r:id="rId33"/>
    <p:sldId id="425" r:id="rId34"/>
    <p:sldId id="436" r:id="rId35"/>
    <p:sldId id="437" r:id="rId36"/>
    <p:sldId id="438" r:id="rId37"/>
    <p:sldId id="426" r:id="rId38"/>
    <p:sldId id="427" r:id="rId39"/>
    <p:sldId id="428" r:id="rId40"/>
    <p:sldId id="429" r:id="rId41"/>
    <p:sldId id="430" r:id="rId42"/>
    <p:sldId id="431" r:id="rId43"/>
    <p:sldId id="432" r:id="rId44"/>
    <p:sldId id="433" r:id="rId45"/>
    <p:sldId id="434" r:id="rId46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-120" y="-2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574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r">
              <a:defRPr sz="1100"/>
            </a:lvl1pPr>
          </a:lstStyle>
          <a:p>
            <a:fld id="{82884B81-6372-4314-A9FF-3FEEA5BA7FD8}" type="datetimeFigureOut">
              <a:rPr lang="en-US" smtClean="0"/>
              <a:t>5/9/14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574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r">
              <a:defRPr sz="1100"/>
            </a:lvl1pPr>
          </a:lstStyle>
          <a:p>
            <a:fld id="{5FBCB171-D845-4996-B264-125C6B72D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28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5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79595"/>
            <a:ext cx="5547360" cy="414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C142CCA2-2949-4325-A78A-A7C3B63D73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82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47610-A579-4DD1-AA62-8EA40B23FA17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CSE341: Programming Languages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15C0-909B-4E1C-9E6E-04B3E91035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CSE341: Programming Languages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2AAE3-B489-4A15-89C7-18993943A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CSE341: Programming Languages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CSE341: Programming Languages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83048-0376-4A94-A445-C2F5CD3FC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CSE341: Programming Languages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A12F5-03B5-4BEE-BF40-7EC1D15EB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CSE341: Programming Languages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FCB40-9664-45B5-BAA8-170CAD353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CSE341: Programming Languages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69B1-7287-44D7-BAC9-82A718B312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CSE341: Programming Languages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CE0B5-4587-46C9-88FF-288BD15E3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CSE341: Programming Languages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7DB5F-D2ED-41DB-B30F-B019AB82D7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CSE341: Programming Languages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279E5-AC96-4A1A-8381-1C3686D40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r>
              <a:rPr lang="en-US" smtClean="0"/>
              <a:t>CSE341: Programming Languages</a:t>
            </a: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B048AC8-D41E-4C7B-8EE3-A52489AA1F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xmlns:p14="http://schemas.microsoft.com/office/powerpoint/2010/main"/>
  <p:hf hdr="0"/>
  <p:txStyles>
    <p:titleStyle>
      <a:lvl1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4" Type="http://schemas.openxmlformats.org/officeDocument/2006/relationships/tags" Target="../tags/tag11.xml"/><Relationship Id="rId5" Type="http://schemas.openxmlformats.org/officeDocument/2006/relationships/tags" Target="../tags/tag12.xml"/><Relationship Id="rId6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2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tags" Target="../tags/tag20.xml"/><Relationship Id="rId3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tags" Target="../tags/tag22.xml"/><Relationship Id="rId2" Type="http://schemas.openxmlformats.org/officeDocument/2006/relationships/tags" Target="../tags/tag23.xml"/><Relationship Id="rId3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tags" Target="../tags/tag24.x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tags" Target="../tags/tag25.x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tags" Target="../tags/tag26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tags" Target="../tags/tag27.x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tags" Target="../tags/tag28.x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tags" Target="../tags/tag3.xml"/><Relationship Id="rId3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tags" Target="../tags/tag5.xml"/><Relationship Id="rId3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838200"/>
            <a:ext cx="8686800" cy="2667000"/>
          </a:xfrm>
        </p:spPr>
        <p:txBody>
          <a:bodyPr/>
          <a:lstStyle/>
          <a:p>
            <a:pPr algn="ctr"/>
            <a:r>
              <a:rPr lang="en-US" b="1" i="0" dirty="0" smtClean="0"/>
              <a:t>CSE 341 : Programming Languages</a:t>
            </a:r>
            <a:br>
              <a:rPr lang="en-US" b="1" i="0" dirty="0" smtClean="0"/>
            </a:br>
            <a:r>
              <a:rPr lang="en-US" b="1" i="0" dirty="0"/>
              <a:t>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Welcome to Racket</a:t>
            </a:r>
            <a:endParaRPr lang="en-US" sz="32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724400"/>
            <a:ext cx="3200400" cy="1219200"/>
          </a:xfrm>
        </p:spPr>
        <p:txBody>
          <a:bodyPr/>
          <a:lstStyle/>
          <a:p>
            <a:r>
              <a:rPr lang="en-US" sz="3200" dirty="0" smtClean="0"/>
              <a:t>Zach </a:t>
            </a:r>
            <a:r>
              <a:rPr lang="en-US" sz="3200" dirty="0" err="1" smtClean="0"/>
              <a:t>Tatlock</a:t>
            </a:r>
            <a:endParaRPr lang="en-US" sz="3200" dirty="0" smtClean="0"/>
          </a:p>
          <a:p>
            <a:r>
              <a:rPr lang="en-US" sz="3200" dirty="0" smtClean="0"/>
              <a:t>Spring 2014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4419600"/>
            <a:ext cx="1828800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300" y="44196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4637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1600200"/>
            <a:ext cx="7626927" cy="426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define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sum 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(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if </a:t>
            </a:r>
            <a:r>
              <a:rPr lang="en-US" sz="2000" kern="0" dirty="0" smtClean="0">
                <a:latin typeface="Courier New" pitchFamily="49" charset="0"/>
              </a:rPr>
              <a:t>(null?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     0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     (+ (car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) (sum (</a:t>
            </a:r>
            <a:r>
              <a:rPr lang="en-US" sz="2000" kern="0" dirty="0" err="1" smtClean="0">
                <a:latin typeface="Courier New" pitchFamily="49" charset="0"/>
              </a:rPr>
              <a:t>cdr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)))))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endParaRPr lang="en-US" sz="2000" kern="0" dirty="0" smtClean="0">
              <a:latin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define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my-append 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xs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ys</a:t>
            </a:r>
            <a:r>
              <a:rPr lang="en-US" sz="2000" kern="0" dirty="0" smtClean="0">
                <a:latin typeface="Courier New" pitchFamily="49" charset="0"/>
              </a:rPr>
              <a:t>)</a:t>
            </a:r>
            <a:endParaRPr lang="en-US" sz="2000" kern="0" dirty="0">
              <a:latin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 (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if </a:t>
            </a:r>
            <a:r>
              <a:rPr lang="en-US" sz="2000" kern="0" dirty="0">
                <a:latin typeface="Courier New" pitchFamily="49" charset="0"/>
              </a:rPr>
              <a:t>(null? </a:t>
            </a:r>
            <a:r>
              <a:rPr lang="en-US" sz="2000" kern="0" dirty="0" err="1">
                <a:latin typeface="Courier New" pitchFamily="49" charset="0"/>
              </a:rPr>
              <a:t>xs</a:t>
            </a:r>
            <a:r>
              <a:rPr lang="en-US" sz="2000" kern="0" dirty="0">
                <a:latin typeface="Courier New" pitchFamily="49" charset="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     </a:t>
            </a:r>
            <a:r>
              <a:rPr lang="en-US" sz="2000" kern="0" dirty="0" err="1" smtClean="0">
                <a:latin typeface="Courier New" pitchFamily="49" charset="0"/>
              </a:rPr>
              <a:t>ys</a:t>
            </a:r>
            <a:endParaRPr lang="en-US" sz="2000" kern="0" dirty="0">
              <a:latin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     </a:t>
            </a:r>
            <a:r>
              <a:rPr lang="en-US" sz="2000" kern="0" dirty="0" smtClean="0">
                <a:latin typeface="Courier New" pitchFamily="49" charset="0"/>
              </a:rPr>
              <a:t>(cons (car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) (my-append (</a:t>
            </a:r>
            <a:r>
              <a:rPr lang="en-US" sz="2000" kern="0" dirty="0" err="1" smtClean="0">
                <a:latin typeface="Courier New" pitchFamily="49" charset="0"/>
              </a:rPr>
              <a:t>cdr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) </a:t>
            </a:r>
            <a:r>
              <a:rPr lang="en-US" sz="2000" kern="0" dirty="0" err="1" smtClean="0">
                <a:latin typeface="Courier New" pitchFamily="49" charset="0"/>
              </a:rPr>
              <a:t>ys</a:t>
            </a:r>
            <a:r>
              <a:rPr lang="en-US" sz="2000" kern="0" dirty="0" smtClean="0">
                <a:latin typeface="Courier New" pitchFamily="49" charset="0"/>
              </a:rPr>
              <a:t>))))</a:t>
            </a:r>
            <a:endParaRPr lang="en-US" sz="2000" kern="0" dirty="0">
              <a:latin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endParaRPr lang="en-US" sz="2000" kern="0" dirty="0" smtClean="0">
              <a:latin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(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define </a:t>
            </a:r>
            <a:r>
              <a:rPr lang="en-US" sz="2000" kern="0" dirty="0">
                <a:latin typeface="Courier New" pitchFamily="49" charset="0"/>
              </a:rPr>
              <a:t>(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my-map f 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xs</a:t>
            </a:r>
            <a:r>
              <a:rPr lang="en-US" sz="2000" kern="0" dirty="0">
                <a:latin typeface="Courier New" pitchFamily="49" charset="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</a:t>
            </a:r>
            <a:r>
              <a:rPr lang="en-US" sz="2000" kern="0" dirty="0">
                <a:latin typeface="Courier New" pitchFamily="49" charset="0"/>
              </a:rPr>
              <a:t>(if (null? </a:t>
            </a:r>
            <a:r>
              <a:rPr lang="en-US" sz="2000" kern="0" dirty="0" err="1">
                <a:latin typeface="Courier New" pitchFamily="49" charset="0"/>
              </a:rPr>
              <a:t>xs</a:t>
            </a:r>
            <a:r>
              <a:rPr lang="en-US" sz="2000" kern="0" dirty="0">
                <a:latin typeface="Courier New" pitchFamily="49" charset="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     null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     (cons (f (car </a:t>
            </a:r>
            <a:r>
              <a:rPr lang="en-US" sz="2000" kern="0" dirty="0" err="1">
                <a:latin typeface="Courier New" pitchFamily="49" charset="0"/>
              </a:rPr>
              <a:t>xs</a:t>
            </a:r>
            <a:r>
              <a:rPr lang="en-US" sz="2000" kern="0" dirty="0">
                <a:latin typeface="Courier New" pitchFamily="49" charset="0"/>
              </a:rPr>
              <a:t>)) (my-map f (</a:t>
            </a:r>
            <a:r>
              <a:rPr lang="en-US" sz="2000" kern="0" dirty="0" err="1">
                <a:latin typeface="Courier New" pitchFamily="49" charset="0"/>
              </a:rPr>
              <a:t>cdr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err="1">
                <a:latin typeface="Courier New" pitchFamily="49" charset="0"/>
              </a:rPr>
              <a:t>xs</a:t>
            </a:r>
            <a:r>
              <a:rPr lang="en-US" sz="2000" kern="0" dirty="0">
                <a:latin typeface="Courier New" pitchFamily="49" charset="0"/>
              </a:rPr>
              <a:t>)))))</a:t>
            </a:r>
            <a:endParaRPr lang="en-US" sz="2000" kern="0" dirty="0" smtClean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852935"/>
      </p:ext>
    </p:extLst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Racket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Ignoring a few “bells and whistles,”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Racket has an amazingly simple </a:t>
            </a:r>
            <a:r>
              <a:rPr lang="en-US" i="1" dirty="0" smtClean="0"/>
              <a:t>syntax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i="1" dirty="0" smtClean="0"/>
              <a:t>term</a:t>
            </a:r>
            <a:r>
              <a:rPr lang="en-US" dirty="0" smtClean="0"/>
              <a:t> (anything in the language) is either:</a:t>
            </a:r>
          </a:p>
          <a:p>
            <a:pPr lvl="1"/>
            <a:r>
              <a:rPr lang="en-US" dirty="0" smtClean="0"/>
              <a:t>An </a:t>
            </a:r>
            <a:r>
              <a:rPr lang="en-US" i="1" dirty="0" smtClean="0"/>
              <a:t>atom</a:t>
            </a:r>
            <a:r>
              <a:rPr lang="en-US" dirty="0" smtClean="0"/>
              <a:t>, e.g.,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#t</a:t>
            </a:r>
            <a:r>
              <a:rPr lang="en-US" dirty="0" smtClean="0"/>
              <a:t>,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#f</a:t>
            </a:r>
            <a:r>
              <a:rPr lang="en-US" dirty="0" smtClean="0"/>
              <a:t>,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34</a:t>
            </a:r>
            <a:r>
              <a:rPr lang="en-US" dirty="0" smtClean="0"/>
              <a:t>,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hi"</a:t>
            </a:r>
            <a:r>
              <a:rPr lang="en-US" dirty="0" smtClean="0"/>
              <a:t>,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dirty="0" smtClean="0"/>
              <a:t>,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4.0</a:t>
            </a:r>
            <a:r>
              <a:rPr lang="en-US" dirty="0" smtClean="0"/>
              <a:t>,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/>
              <a:t>, …</a:t>
            </a:r>
          </a:p>
          <a:p>
            <a:pPr lvl="1"/>
            <a:r>
              <a:rPr lang="en-US" dirty="0" smtClean="0"/>
              <a:t>A </a:t>
            </a:r>
            <a:r>
              <a:rPr lang="en-US" i="1" dirty="0" smtClean="0"/>
              <a:t>special form</a:t>
            </a:r>
            <a:r>
              <a:rPr lang="en-US" dirty="0" smtClean="0"/>
              <a:t>, e.g.,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define</a:t>
            </a:r>
            <a:r>
              <a:rPr lang="en-US" dirty="0" smtClean="0"/>
              <a:t>,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lambda</a:t>
            </a:r>
            <a:r>
              <a:rPr lang="en-US" dirty="0" smtClean="0"/>
              <a:t>,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if</a:t>
            </a:r>
          </a:p>
          <a:p>
            <a:pPr lvl="2"/>
            <a:r>
              <a:rPr lang="en-US" dirty="0" smtClean="0"/>
              <a:t>Macros will let us define our own</a:t>
            </a:r>
          </a:p>
          <a:p>
            <a:pPr lvl="1"/>
            <a:r>
              <a:rPr lang="en-US" dirty="0" smtClean="0"/>
              <a:t>A </a:t>
            </a:r>
            <a:r>
              <a:rPr lang="en-US" i="1" dirty="0" smtClean="0"/>
              <a:t>sequence</a:t>
            </a:r>
            <a:r>
              <a:rPr lang="en-US" dirty="0" smtClean="0"/>
              <a:t> of terms in </a:t>
            </a:r>
            <a:r>
              <a:rPr lang="en-US" dirty="0" err="1" smtClean="0"/>
              <a:t>parens</a:t>
            </a:r>
            <a:r>
              <a:rPr lang="en-US" dirty="0" smtClean="0"/>
              <a:t>: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(t1 t2 …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2"/>
            <a:r>
              <a:rPr lang="en-US" dirty="0" smtClean="0">
                <a:latin typeface="+mj-lt"/>
                <a:cs typeface="Courier New" pitchFamily="49" charset="0"/>
              </a:rPr>
              <a:t>If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t1 </a:t>
            </a:r>
            <a:r>
              <a:rPr lang="en-US" dirty="0" smtClean="0">
                <a:latin typeface="+mj-lt"/>
                <a:cs typeface="Courier New" pitchFamily="49" charset="0"/>
              </a:rPr>
              <a:t>a special form, semantics of sequence is special</a:t>
            </a:r>
          </a:p>
          <a:p>
            <a:pPr lvl="2"/>
            <a:r>
              <a:rPr lang="en-US" dirty="0" smtClean="0">
                <a:latin typeface="+mj-lt"/>
                <a:cs typeface="Courier New" pitchFamily="49" charset="0"/>
              </a:rPr>
              <a:t>Else a function call</a:t>
            </a:r>
          </a:p>
          <a:p>
            <a:pPr lvl="2"/>
            <a:endParaRPr lang="en-US" dirty="0">
              <a:latin typeface="+mj-lt"/>
              <a:cs typeface="Courier New" pitchFamily="49" charset="0"/>
            </a:endParaRPr>
          </a:p>
          <a:p>
            <a:r>
              <a:rPr lang="en-US" dirty="0" smtClean="0">
                <a:latin typeface="+mj-lt"/>
                <a:cs typeface="Courier New" pitchFamily="49" charset="0"/>
              </a:rPr>
              <a:t>Example: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(+ 3 (car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xs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))</a:t>
            </a:r>
          </a:p>
          <a:p>
            <a:r>
              <a:rPr lang="en-US" dirty="0" smtClean="0">
                <a:latin typeface="+mj-lt"/>
                <a:cs typeface="Courier New" pitchFamily="49" charset="0"/>
              </a:rPr>
              <a:t>Example: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(lambda (x) (if x 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hi"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#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t))</a:t>
            </a:r>
          </a:p>
          <a:p>
            <a:pPr lvl="1"/>
            <a:endParaRPr lang="en-US" sz="10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08127"/>
      </p:ext>
    </p:extLst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Brackets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sz="10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  <a:cs typeface="Courier New" pitchFamily="49" charset="0"/>
              </a:rPr>
              <a:t>Minor note:</a:t>
            </a:r>
          </a:p>
          <a:p>
            <a:pPr marL="0" indent="0">
              <a:buNone/>
            </a:pPr>
            <a:endParaRPr lang="en-US" dirty="0">
              <a:latin typeface="+mj-lt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>
                <a:latin typeface="+mj-lt"/>
                <a:cs typeface="Courier New" pitchFamily="49" charset="0"/>
              </a:rPr>
              <a:t> </a:t>
            </a:r>
            <a:r>
              <a:rPr lang="en-US" dirty="0" smtClean="0">
                <a:latin typeface="+mj-lt"/>
                <a:cs typeface="Courier New" pitchFamily="49" charset="0"/>
              </a:rPr>
              <a:t>  Can use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dirty="0" smtClean="0">
                <a:latin typeface="+mj-lt"/>
                <a:cs typeface="Courier New" pitchFamily="49" charset="0"/>
              </a:rPr>
              <a:t> anywhere you use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smtClean="0">
                <a:latin typeface="+mj-lt"/>
                <a:cs typeface="Courier New" pitchFamily="49" charset="0"/>
              </a:rPr>
              <a:t>, but must match with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 lvl="1"/>
            <a:r>
              <a:rPr lang="en-US" dirty="0" smtClean="0">
                <a:latin typeface="+mj-lt"/>
                <a:cs typeface="Courier New" pitchFamily="49" charset="0"/>
              </a:rPr>
              <a:t>Will see shortly places where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[…]</a:t>
            </a:r>
            <a:r>
              <a:rPr lang="en-US" dirty="0" smtClean="0">
                <a:latin typeface="+mj-lt"/>
                <a:cs typeface="Courier New" pitchFamily="49" charset="0"/>
              </a:rPr>
              <a:t> is common style</a:t>
            </a:r>
          </a:p>
          <a:p>
            <a:pPr lvl="1"/>
            <a:r>
              <a:rPr lang="en-US" dirty="0" err="1" smtClean="0">
                <a:latin typeface="+mj-lt"/>
                <a:cs typeface="Courier New" pitchFamily="49" charset="0"/>
              </a:rPr>
              <a:t>DrRacket</a:t>
            </a:r>
            <a:r>
              <a:rPr lang="en-US" dirty="0">
                <a:latin typeface="+mj-lt"/>
                <a:cs typeface="Courier New" pitchFamily="49" charset="0"/>
              </a:rPr>
              <a:t> </a:t>
            </a:r>
            <a:r>
              <a:rPr lang="en-US" dirty="0" smtClean="0">
                <a:latin typeface="+mj-lt"/>
                <a:cs typeface="Courier New" pitchFamily="49" charset="0"/>
              </a:rPr>
              <a:t>lets you type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dirty="0" smtClean="0">
                <a:latin typeface="+mj-lt"/>
                <a:cs typeface="Courier New" pitchFamily="49" charset="0"/>
              </a:rPr>
              <a:t> and replaces it with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]</a:t>
            </a:r>
            <a:r>
              <a:rPr lang="en-US" dirty="0" smtClean="0">
                <a:latin typeface="+mj-lt"/>
                <a:cs typeface="Courier New" pitchFamily="49" charset="0"/>
              </a:rPr>
              <a:t> to match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91471"/>
      </p:ext>
    </p:extLst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good?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1905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By parenthesizing everything, converting the program text into a tree representing the program (</a:t>
            </a:r>
            <a:r>
              <a:rPr lang="en-US" i="1" dirty="0" smtClean="0"/>
              <a:t>parsing</a:t>
            </a:r>
            <a:r>
              <a:rPr lang="en-US" dirty="0" smtClean="0"/>
              <a:t>) is trivial and unambiguous</a:t>
            </a:r>
          </a:p>
          <a:p>
            <a:pPr lvl="1"/>
            <a:r>
              <a:rPr lang="en-US" dirty="0" smtClean="0"/>
              <a:t>Atoms are leaves</a:t>
            </a:r>
          </a:p>
          <a:p>
            <a:pPr lvl="1"/>
            <a:r>
              <a:rPr lang="en-US" dirty="0" smtClean="0"/>
              <a:t>Sequences are nodes with elements as children</a:t>
            </a:r>
          </a:p>
          <a:p>
            <a:pPr lvl="1"/>
            <a:r>
              <a:rPr lang="en-US" dirty="0" smtClean="0"/>
              <a:t>(No other rules)</a:t>
            </a:r>
          </a:p>
          <a:p>
            <a:pPr marL="0" indent="0">
              <a:buNone/>
            </a:pPr>
            <a:r>
              <a:rPr lang="en-US" dirty="0" smtClean="0"/>
              <a:t>Also makes indentation easy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Example: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 smtClean="0"/>
              <a:t>No need to discuss “operator precedence” (e.g.,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x + y * z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600" y="4419600"/>
            <a:ext cx="2667000" cy="1143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define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cube 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lambda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x</a:t>
            </a:r>
            <a:r>
              <a:rPr lang="en-US" sz="2000" kern="0" dirty="0" smtClean="0">
                <a:latin typeface="Courier New" pitchFamily="49" charset="0"/>
              </a:rPr>
              <a:t>) 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   (* x </a:t>
            </a:r>
            <a:r>
              <a:rPr lang="en-US" sz="2000" kern="0" dirty="0" err="1" smtClean="0">
                <a:latin typeface="Courier New" pitchFamily="49" charset="0"/>
              </a:rPr>
              <a:t>x</a:t>
            </a:r>
            <a:r>
              <a:rPr lang="en-US" sz="2000" kern="0" dirty="0" smtClean="0">
                <a:latin typeface="Courier New" pitchFamily="49" charset="0"/>
              </a:rPr>
              <a:t> x)))</a:t>
            </a:r>
            <a:endParaRPr lang="en-US" sz="2000" kern="0" dirty="0">
              <a:latin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0404" y="363849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define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4267200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cube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426720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lambda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480060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x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52846" y="480060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*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52846" y="554349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x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53200" y="554349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x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86246" y="554349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x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9" name="Straight Connector 18"/>
          <p:cNvCxnSpPr>
            <a:stCxn id="9" idx="2"/>
            <a:endCxn id="10" idx="0"/>
          </p:cNvCxnSpPr>
          <p:nvPr/>
        </p:nvCxnSpPr>
        <p:spPr bwMode="auto">
          <a:xfrm flipH="1">
            <a:off x="4895910" y="4038600"/>
            <a:ext cx="798492" cy="22860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9" idx="2"/>
            <a:endCxn id="11" idx="0"/>
          </p:cNvCxnSpPr>
          <p:nvPr/>
        </p:nvCxnSpPr>
        <p:spPr bwMode="auto">
          <a:xfrm>
            <a:off x="5694402" y="4038600"/>
            <a:ext cx="726996" cy="22860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stCxn id="11" idx="2"/>
            <a:endCxn id="13" idx="0"/>
          </p:cNvCxnSpPr>
          <p:nvPr/>
        </p:nvCxnSpPr>
        <p:spPr bwMode="auto">
          <a:xfrm>
            <a:off x="6421398" y="4667310"/>
            <a:ext cx="800725" cy="13329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11" idx="2"/>
            <a:endCxn id="12" idx="0"/>
          </p:cNvCxnSpPr>
          <p:nvPr/>
        </p:nvCxnSpPr>
        <p:spPr bwMode="auto">
          <a:xfrm flipH="1">
            <a:off x="5731877" y="4667310"/>
            <a:ext cx="689521" cy="13329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13" idx="2"/>
            <a:endCxn id="16" idx="0"/>
          </p:cNvCxnSpPr>
          <p:nvPr/>
        </p:nvCxnSpPr>
        <p:spPr bwMode="auto">
          <a:xfrm flipH="1">
            <a:off x="6722477" y="5200710"/>
            <a:ext cx="499646" cy="34278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endCxn id="15" idx="0"/>
          </p:cNvCxnSpPr>
          <p:nvPr/>
        </p:nvCxnSpPr>
        <p:spPr bwMode="auto">
          <a:xfrm flipH="1">
            <a:off x="7222123" y="5200710"/>
            <a:ext cx="2" cy="34278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endCxn id="17" idx="0"/>
          </p:cNvCxnSpPr>
          <p:nvPr/>
        </p:nvCxnSpPr>
        <p:spPr bwMode="auto">
          <a:xfrm>
            <a:off x="7222125" y="5200710"/>
            <a:ext cx="533398" cy="34278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37693402"/>
      </p:ext>
    </p:extLst>
  </p:cSld>
  <p:clrMapOvr>
    <a:masterClrMapping/>
  </p:clrMapOvr>
  <p:transition xmlns:p14="http://schemas.microsoft.com/office/powerpoint/2010/main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Parenthesis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look at the HTML for a web page, it takes the same approach: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(foo</a:t>
            </a:r>
            <a:r>
              <a:rPr lang="en-US" dirty="0" smtClean="0"/>
              <a:t>  written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&lt;foo&gt;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dirty="0" smtClean="0"/>
              <a:t> written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&lt;/foo&gt;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But for some reason, LISP/Scheme/Racket is the target of subjective parenthesis-bashing</a:t>
            </a:r>
          </a:p>
          <a:p>
            <a:pPr lvl="1"/>
            <a:r>
              <a:rPr lang="en-US" dirty="0" smtClean="0"/>
              <a:t>Bizarrely, often by people who have no problem with HTML</a:t>
            </a:r>
          </a:p>
          <a:p>
            <a:pPr lvl="1"/>
            <a:r>
              <a:rPr lang="en-US" dirty="0" smtClean="0"/>
              <a:t>You are entitled to your opinion about syntax, but a good historian wouldn’t refuse to study a country where he/she didn’t like people’s accents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79236"/>
      </p:ext>
    </p:extLst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93" y="1981200"/>
            <a:ext cx="832060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442821"/>
      </p:ext>
    </p:extLst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Parentheses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must break yourself of one habit for Racket: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Do not add/remove </a:t>
            </a:r>
            <a:r>
              <a:rPr lang="en-US" dirty="0" err="1" smtClean="0"/>
              <a:t>parens</a:t>
            </a:r>
            <a:r>
              <a:rPr lang="en-US" dirty="0" smtClean="0"/>
              <a:t> because you feel like it </a:t>
            </a:r>
          </a:p>
          <a:p>
            <a:pPr lvl="2"/>
            <a:r>
              <a:rPr lang="en-US" dirty="0" err="1" smtClean="0"/>
              <a:t>Parens</a:t>
            </a:r>
            <a:r>
              <a:rPr lang="en-US" dirty="0" smtClean="0"/>
              <a:t> are never optional or meaningless!!!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In most places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(e)</a:t>
            </a:r>
            <a:r>
              <a:rPr lang="en-US" dirty="0" smtClean="0"/>
              <a:t> means call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dirty="0" smtClean="0"/>
              <a:t> with zero arguments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So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((e))</a:t>
            </a:r>
            <a:r>
              <a:rPr lang="en-US" dirty="0" smtClean="0"/>
              <a:t> means call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dirty="0" smtClean="0"/>
              <a:t> with zero arguments and call the result with zero arguments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Without static typing, often get hard-to-diagnose run-time errors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00140"/>
      </p:ext>
    </p:extLst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(more in code)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Correct: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Treats 1 as a zero-argument function (run-time error):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dirty="0" smtClean="0"/>
              <a:t>Gives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 smtClean="0"/>
              <a:t> 5 arguments (syntax error)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600" dirty="0" smtClean="0"/>
          </a:p>
          <a:p>
            <a:pPr marL="0" indent="0">
              <a:buNone/>
            </a:pPr>
            <a:r>
              <a:rPr lang="en-US" dirty="0" smtClean="0"/>
              <a:t>3 arguments to define (including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(n)</a:t>
            </a:r>
            <a:r>
              <a:rPr lang="en-US" dirty="0" smtClean="0"/>
              <a:t>) (syntax error)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 smtClean="0"/>
              <a:t>Treats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dirty="0" smtClean="0"/>
              <a:t> as a function, passing it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dirty="0" smtClean="0"/>
              <a:t> (run-time error)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1" y="1905000"/>
            <a:ext cx="8229599" cy="381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define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fact n</a:t>
            </a:r>
            <a:r>
              <a:rPr lang="en-US" sz="2000" kern="0" dirty="0" smtClean="0">
                <a:latin typeface="Courier New" pitchFamily="49" charset="0"/>
              </a:rPr>
              <a:t>)(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if </a:t>
            </a:r>
            <a:r>
              <a:rPr lang="en-US" sz="2000" kern="0" dirty="0" smtClean="0">
                <a:latin typeface="Courier New" pitchFamily="49" charset="0"/>
              </a:rPr>
              <a:t>(= n 0) 1 (* n (fact (- n 1)))))</a:t>
            </a:r>
          </a:p>
        </p:txBody>
      </p:sp>
      <p:sp>
        <p:nvSpPr>
          <p:cNvPr id="9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1" y="2819400"/>
            <a:ext cx="8305799" cy="381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define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fact n</a:t>
            </a:r>
            <a:r>
              <a:rPr lang="en-US" sz="2000" kern="0" dirty="0" smtClean="0">
                <a:latin typeface="Courier New" pitchFamily="49" charset="0"/>
              </a:rPr>
              <a:t>)(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if </a:t>
            </a:r>
            <a:r>
              <a:rPr lang="en-US" sz="2000" kern="0" dirty="0" smtClean="0">
                <a:latin typeface="Courier New" pitchFamily="49" charset="0"/>
              </a:rPr>
              <a:t>(= n 0) (1)(* n (fact (- n 1)))))</a:t>
            </a: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1" y="3657600"/>
            <a:ext cx="7924800" cy="381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define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fact n</a:t>
            </a:r>
            <a:r>
              <a:rPr lang="en-US" sz="2000" kern="0" dirty="0" smtClean="0">
                <a:latin typeface="Courier New" pitchFamily="49" charset="0"/>
              </a:rPr>
              <a:t>)(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if </a:t>
            </a:r>
            <a:r>
              <a:rPr lang="en-US" sz="2000" kern="0" dirty="0" smtClean="0">
                <a:latin typeface="Courier New" pitchFamily="49" charset="0"/>
              </a:rPr>
              <a:t>= n 0 1 (* n (fact (- n 1)))))</a:t>
            </a:r>
          </a:p>
        </p:txBody>
      </p:sp>
      <p:sp>
        <p:nvSpPr>
          <p:cNvPr id="12" name="Rectangle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4572000"/>
            <a:ext cx="8229599" cy="381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define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fact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n</a:t>
            </a:r>
            <a:r>
              <a:rPr lang="en-US" sz="2000" kern="0" dirty="0" smtClean="0">
                <a:latin typeface="Courier New" pitchFamily="49" charset="0"/>
              </a:rPr>
              <a:t>)(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if </a:t>
            </a:r>
            <a:r>
              <a:rPr lang="en-US" sz="2000" kern="0" dirty="0" smtClean="0">
                <a:latin typeface="Courier New" pitchFamily="49" charset="0"/>
              </a:rPr>
              <a:t>(= n 0) 1 (* n (fact (- n 1)))))</a:t>
            </a:r>
          </a:p>
        </p:txBody>
      </p:sp>
      <p:sp>
        <p:nvSpPr>
          <p:cNvPr id="13" name="Rectangle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5410200"/>
            <a:ext cx="8229599" cy="381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define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fact n</a:t>
            </a:r>
            <a:r>
              <a:rPr lang="en-US" sz="2000" kern="0" dirty="0" smtClean="0">
                <a:latin typeface="Courier New" pitchFamily="49" charset="0"/>
              </a:rPr>
              <a:t>)(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if </a:t>
            </a:r>
            <a:r>
              <a:rPr lang="en-US" sz="2000" kern="0" dirty="0" smtClean="0">
                <a:latin typeface="Courier New" pitchFamily="49" charset="0"/>
              </a:rPr>
              <a:t>(= n 0) 1 (n * (fact (- n 1)))))</a:t>
            </a:r>
          </a:p>
        </p:txBody>
      </p:sp>
    </p:spTree>
    <p:extLst>
      <p:ext uri="{BB962C8B-B14F-4D97-AF65-F5344CB8AC3E}">
        <p14:creationId xmlns:p14="http://schemas.microsoft.com/office/powerpoint/2010/main" val="1225383991"/>
      </p:ext>
    </p:extLst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Major </a:t>
            </a:r>
            <a:r>
              <a:rPr lang="en-US" smtClean="0"/>
              <a:t>topic coming later: </a:t>
            </a:r>
            <a:r>
              <a:rPr lang="en-US" dirty="0" smtClean="0"/>
              <a:t>contrasting static typing (e.g., ML) with dynamic typing (e.g., Racket)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now:</a:t>
            </a:r>
          </a:p>
          <a:p>
            <a:pPr lvl="1"/>
            <a:r>
              <a:rPr lang="en-US" dirty="0" smtClean="0"/>
              <a:t>Frustrating not to catch “little errors” like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(n * x)</a:t>
            </a:r>
            <a:r>
              <a:rPr lang="en-US" dirty="0" smtClean="0"/>
              <a:t> until you test your function</a:t>
            </a:r>
          </a:p>
          <a:p>
            <a:pPr lvl="1"/>
            <a:r>
              <a:rPr lang="en-US" dirty="0" smtClean="0"/>
              <a:t>But can use very flexible data structures and code without convincing a type checker that it makes sense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Example: </a:t>
            </a:r>
          </a:p>
          <a:p>
            <a:pPr lvl="1"/>
            <a:r>
              <a:rPr lang="en-US" dirty="0" smtClean="0"/>
              <a:t>A list that can contain numbers or other lists</a:t>
            </a:r>
          </a:p>
          <a:p>
            <a:pPr lvl="1"/>
            <a:r>
              <a:rPr lang="en-US" dirty="0" smtClean="0"/>
              <a:t>Assuming </a:t>
            </a:r>
            <a:r>
              <a:rPr lang="en-US" i="1" dirty="0" smtClean="0"/>
              <a:t>lists or numbers “all the way down,” </a:t>
            </a:r>
            <a:r>
              <a:rPr lang="en-US" dirty="0" smtClean="0"/>
              <a:t>sum all the numbers…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461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600200"/>
            <a:ext cx="7239000" cy="1981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define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sum 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(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if </a:t>
            </a:r>
            <a:r>
              <a:rPr lang="en-US" sz="2000" kern="0" dirty="0" smtClean="0">
                <a:latin typeface="Courier New" pitchFamily="49" charset="0"/>
              </a:rPr>
              <a:t>(null?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     0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     (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if </a:t>
            </a:r>
            <a:r>
              <a:rPr lang="en-US" sz="2000" kern="0" dirty="0">
                <a:latin typeface="Courier New" pitchFamily="49" charset="0"/>
              </a:rPr>
              <a:t>(</a:t>
            </a:r>
            <a:r>
              <a:rPr lang="en-US" sz="2000" kern="0" dirty="0" smtClean="0">
                <a:latin typeface="Courier New" pitchFamily="49" charset="0"/>
              </a:rPr>
              <a:t>number? (car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))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        (+ (car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) (sum (</a:t>
            </a:r>
            <a:r>
              <a:rPr lang="en-US" sz="2000" kern="0" dirty="0" err="1" smtClean="0">
                <a:latin typeface="Courier New" pitchFamily="49" charset="0"/>
              </a:rPr>
              <a:t>cdr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)))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         (+ (sum (car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)) (sum (</a:t>
            </a:r>
            <a:r>
              <a:rPr lang="en-US" sz="2000" kern="0" dirty="0" err="1" smtClean="0">
                <a:latin typeface="Courier New" pitchFamily="49" charset="0"/>
              </a:rPr>
              <a:t>cdr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))))))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endParaRPr lang="en-US" sz="2000" kern="0" dirty="0" smtClean="0">
              <a:latin typeface="Courier New" pitchFamily="49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3886200"/>
            <a:ext cx="7086600" cy="1524000"/>
          </a:xfrm>
        </p:spPr>
        <p:txBody>
          <a:bodyPr/>
          <a:lstStyle/>
          <a:p>
            <a:r>
              <a:rPr lang="en-US" dirty="0" smtClean="0"/>
              <a:t>No need for a fancy </a:t>
            </a:r>
            <a:r>
              <a:rPr lang="en-US" dirty="0" err="1" smtClean="0"/>
              <a:t>datatype</a:t>
            </a:r>
            <a:r>
              <a:rPr lang="en-US" dirty="0" smtClean="0"/>
              <a:t> binding, constructors, etc.</a:t>
            </a:r>
          </a:p>
          <a:p>
            <a:r>
              <a:rPr lang="en-US" dirty="0" smtClean="0"/>
              <a:t>Works no matter how deep the lists go</a:t>
            </a:r>
          </a:p>
          <a:p>
            <a:r>
              <a:rPr lang="en-US" dirty="0" smtClean="0"/>
              <a:t>But assumes each element is a list or a number</a:t>
            </a:r>
          </a:p>
          <a:p>
            <a:pPr lvl="1"/>
            <a:r>
              <a:rPr lang="en-US" dirty="0" smtClean="0"/>
              <a:t>Will get a run-time error if anything else is encountered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16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9248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Next two units will use the Racket language (not ML) and the </a:t>
            </a:r>
            <a:r>
              <a:rPr lang="en-US" dirty="0" err="1" smtClean="0"/>
              <a:t>DrRacket</a:t>
            </a:r>
            <a:r>
              <a:rPr lang="en-US" dirty="0" smtClean="0"/>
              <a:t> programming environment (not </a:t>
            </a:r>
            <a:r>
              <a:rPr lang="en-US" dirty="0" err="1" smtClean="0"/>
              <a:t>Emacs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Installation / basic usage instructions on course website</a:t>
            </a:r>
          </a:p>
          <a:p>
            <a:pPr lvl="1"/>
            <a:endParaRPr lang="en-US" sz="1200" dirty="0"/>
          </a:p>
          <a:p>
            <a:r>
              <a:rPr lang="en-US" dirty="0" smtClean="0"/>
              <a:t>Like ML, functional focus with imperative features</a:t>
            </a:r>
          </a:p>
          <a:p>
            <a:pPr lvl="1"/>
            <a:r>
              <a:rPr lang="en-US" dirty="0" smtClean="0"/>
              <a:t>Anonymous functions, closures, no return statement, etc.</a:t>
            </a:r>
          </a:p>
          <a:p>
            <a:pPr lvl="1"/>
            <a:r>
              <a:rPr lang="en-US" dirty="0" smtClean="0"/>
              <a:t>But we will not use pattern-matching</a:t>
            </a:r>
          </a:p>
          <a:p>
            <a:endParaRPr lang="en-US" sz="1200" dirty="0" smtClean="0"/>
          </a:p>
          <a:p>
            <a:r>
              <a:rPr lang="en-US" dirty="0" smtClean="0"/>
              <a:t>Unlike ML, no static type system: accepts more programs, but most errors do not occur until run-time</a:t>
            </a:r>
          </a:p>
          <a:p>
            <a:endParaRPr lang="en-US" sz="1200" dirty="0"/>
          </a:p>
          <a:p>
            <a:r>
              <a:rPr lang="en-US" dirty="0" smtClean="0"/>
              <a:t>Really minimalist syntax</a:t>
            </a:r>
          </a:p>
          <a:p>
            <a:endParaRPr lang="en-US" sz="1200" dirty="0"/>
          </a:p>
          <a:p>
            <a:r>
              <a:rPr lang="en-US" dirty="0" smtClean="0"/>
              <a:t>Advanced features like macros, modules, quoting/</a:t>
            </a:r>
            <a:r>
              <a:rPr lang="en-US" dirty="0" err="1" smtClean="0"/>
              <a:t>eval</a:t>
            </a:r>
            <a:r>
              <a:rPr lang="en-US" dirty="0" smtClean="0"/>
              <a:t>, continuations, contracts, …</a:t>
            </a:r>
          </a:p>
          <a:p>
            <a:pPr lvl="1"/>
            <a:r>
              <a:rPr lang="en-US" dirty="0" smtClean="0"/>
              <a:t>Will do only a couple of these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167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Avoid nested if-expressions when you can use </a:t>
            </a:r>
            <a:r>
              <a:rPr lang="en-US" dirty="0" err="1" smtClean="0"/>
              <a:t>cond</a:t>
            </a:r>
            <a:r>
              <a:rPr lang="en-US" dirty="0" smtClean="0"/>
              <a:t>-expressions instead</a:t>
            </a:r>
          </a:p>
          <a:p>
            <a:pPr lvl="1"/>
            <a:r>
              <a:rPr lang="en-US" dirty="0" smtClean="0"/>
              <a:t>Can think of one as sugar for the other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General syntax: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cond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[e1a e1b] 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         [e2a e2b] 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          … 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         [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eNa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eNb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])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Good style: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eNa</a:t>
            </a:r>
            <a:r>
              <a:rPr lang="en-US" dirty="0" smtClean="0"/>
              <a:t> should be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#t</a:t>
            </a:r>
          </a:p>
          <a:p>
            <a:endParaRPr lang="en-US" sz="1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188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1752600"/>
            <a:ext cx="7626927" cy="1600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define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sum 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(</a:t>
            </a:r>
            <a:r>
              <a:rPr lang="en-US" sz="2000" kern="0" dirty="0" err="1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cond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[(null?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) 0]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       [(number? (car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))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        (+ (car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) (sum (</a:t>
            </a:r>
            <a:r>
              <a:rPr lang="en-US" sz="2000" kern="0" dirty="0" err="1" smtClean="0">
                <a:latin typeface="Courier New" pitchFamily="49" charset="0"/>
              </a:rPr>
              <a:t>cdr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)))]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       [#t (+ (sum (car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)) (sum (</a:t>
            </a:r>
            <a:r>
              <a:rPr lang="en-US" sz="2000" kern="0" dirty="0" err="1" smtClean="0">
                <a:latin typeface="Courier New" pitchFamily="49" charset="0"/>
              </a:rPr>
              <a:t>cdr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)))]))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endParaRPr lang="en-US" sz="2000" kern="0" dirty="0" smtClean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9866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182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As before, we could change our spec to say instead of errors on non-numbers, we should just ignore them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So this version can work for any list (or just a number)</a:t>
            </a:r>
          </a:p>
          <a:p>
            <a:pPr lvl="1"/>
            <a:r>
              <a:rPr lang="en-US" dirty="0" smtClean="0"/>
              <a:t>Compare carefully, we did </a:t>
            </a:r>
            <a:r>
              <a:rPr lang="en-US" i="1" dirty="0" smtClean="0"/>
              <a:t>not</a:t>
            </a:r>
            <a:r>
              <a:rPr lang="en-US" dirty="0" smtClean="0"/>
              <a:t> just add a branch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36073" y="4038600"/>
            <a:ext cx="6864927" cy="1981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define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sum 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(</a:t>
            </a:r>
            <a:r>
              <a:rPr lang="en-US" sz="2000" kern="0" dirty="0" err="1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cond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[(null?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) 0]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       [(number?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)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]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       [(list?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        (+ (sum (car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)) (sum (</a:t>
            </a:r>
            <a:r>
              <a:rPr lang="en-US" sz="2000" kern="0" dirty="0" err="1" smtClean="0">
                <a:latin typeface="Courier New" pitchFamily="49" charset="0"/>
              </a:rPr>
              <a:t>cdr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)))]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       [#t 0]))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endParaRPr lang="en-US" sz="2000" kern="0" dirty="0" smtClean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6890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true?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 both </a:t>
            </a:r>
            <a:r>
              <a:rPr lang="en-US" b="1" dirty="0" smtClean="0">
                <a:latin typeface="Courier New" pitchFamily="49" charset="0"/>
              </a:rPr>
              <a:t>if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/>
              <a:t>and </a:t>
            </a:r>
            <a:r>
              <a:rPr lang="en-US" b="1" dirty="0" err="1" smtClean="0">
                <a:latin typeface="Courier New" pitchFamily="49" charset="0"/>
              </a:rPr>
              <a:t>cond</a:t>
            </a:r>
            <a:r>
              <a:rPr lang="en-US" dirty="0" smtClean="0"/>
              <a:t>, test expression can evaluate to anything</a:t>
            </a:r>
          </a:p>
          <a:p>
            <a:pPr lvl="1"/>
            <a:r>
              <a:rPr lang="en-US" dirty="0" smtClean="0"/>
              <a:t>It is not an error if the result is not </a:t>
            </a:r>
            <a:r>
              <a:rPr lang="en-US" b="1" dirty="0" smtClean="0">
                <a:latin typeface="Courier New" pitchFamily="49" charset="0"/>
              </a:rPr>
              <a:t>#t</a:t>
            </a:r>
            <a:r>
              <a:rPr lang="en-US" b="1" dirty="0" smtClean="0">
                <a:latin typeface="+mj-lt"/>
              </a:rPr>
              <a:t> </a:t>
            </a:r>
            <a:r>
              <a:rPr lang="en-US" dirty="0" smtClean="0"/>
              <a:t>or </a:t>
            </a:r>
            <a:r>
              <a:rPr lang="en-US" b="1" dirty="0" smtClean="0">
                <a:latin typeface="Courier New" pitchFamily="49" charset="0"/>
              </a:rPr>
              <a:t>#f</a:t>
            </a:r>
            <a:endParaRPr lang="en-US" dirty="0" smtClean="0"/>
          </a:p>
          <a:p>
            <a:pPr lvl="1"/>
            <a:r>
              <a:rPr lang="en-US" dirty="0" smtClean="0"/>
              <a:t>(Apologies for the double-negative </a:t>
            </a:r>
            <a:r>
              <a:rPr lang="en-US" dirty="0" smtClean="0">
                <a:sym typeface="Wingdings" pitchFamily="2" charset="2"/>
              </a:rPr>
              <a:t>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Semantics of </a:t>
            </a:r>
            <a:r>
              <a:rPr lang="en-US" b="1" dirty="0">
                <a:latin typeface="Courier New" pitchFamily="49" charset="0"/>
              </a:rPr>
              <a:t>if</a:t>
            </a:r>
            <a:r>
              <a:rPr lang="en-US" b="1" dirty="0">
                <a:latin typeface="+mj-lt"/>
              </a:rPr>
              <a:t> </a:t>
            </a:r>
            <a:r>
              <a:rPr lang="en-US" dirty="0" smtClean="0"/>
              <a:t>and </a:t>
            </a:r>
            <a:r>
              <a:rPr lang="en-US" b="1" dirty="0" err="1" smtClean="0">
                <a:latin typeface="Courier New" pitchFamily="49" charset="0"/>
              </a:rPr>
              <a:t>cond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“Treat anything other than </a:t>
            </a:r>
            <a:r>
              <a:rPr lang="en-US" b="1" dirty="0">
                <a:latin typeface="Courier New" pitchFamily="49" charset="0"/>
              </a:rPr>
              <a:t>#f</a:t>
            </a:r>
            <a:r>
              <a:rPr lang="en-US" b="1" dirty="0">
                <a:latin typeface="+mj-lt"/>
              </a:rPr>
              <a:t> </a:t>
            </a:r>
            <a:r>
              <a:rPr lang="en-US" dirty="0" smtClean="0"/>
              <a:t>as true”</a:t>
            </a:r>
          </a:p>
          <a:p>
            <a:pPr lvl="1"/>
            <a:r>
              <a:rPr lang="en-US" dirty="0" smtClean="0"/>
              <a:t>(In some languages, other things are false, not in Racket)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This feature makes no sense in a statically typed language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Some consider using this feature poor style, but it can be convenient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754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bindings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648200"/>
          </a:xfrm>
        </p:spPr>
        <p:txBody>
          <a:bodyPr/>
          <a:lstStyle/>
          <a:p>
            <a:r>
              <a:rPr lang="en-US" dirty="0" smtClean="0"/>
              <a:t>Racket has 4 ways to define local variables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let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let*</a:t>
            </a:r>
          </a:p>
          <a:p>
            <a:pPr lvl="1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letrec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define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Variety is good: They have different semantics</a:t>
            </a:r>
          </a:p>
          <a:p>
            <a:pPr lvl="1"/>
            <a:r>
              <a:rPr lang="en-US" dirty="0" smtClean="0"/>
              <a:t>Use the one most convenient for your needs, which helps communicate your intent to people reading your code</a:t>
            </a:r>
          </a:p>
          <a:p>
            <a:pPr lvl="2"/>
            <a:r>
              <a:rPr lang="en-US" dirty="0" smtClean="0"/>
              <a:t>If any will work, use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let</a:t>
            </a:r>
          </a:p>
          <a:p>
            <a:pPr lvl="1"/>
            <a:r>
              <a:rPr lang="en-US" dirty="0" smtClean="0"/>
              <a:t>Will help us better learn scope and environments</a:t>
            </a:r>
          </a:p>
          <a:p>
            <a:pPr lvl="1"/>
            <a:endParaRPr lang="en-US" sz="1000" dirty="0"/>
          </a:p>
          <a:p>
            <a:r>
              <a:rPr lang="en-US" dirty="0" smtClean="0"/>
              <a:t>Like in ML, the 3 kinds of let-expressions can appear anywhere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45550"/>
      </p:ext>
    </p:extLst>
  </p:cSld>
  <p:clrMapOvr>
    <a:masterClrMapping/>
  </p:clrMapOvr>
  <p:transition xmlns:p14="http://schemas.microsoft.com/office/powerpoint/2010/main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2667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let expression can bind any number of local variables</a:t>
            </a:r>
          </a:p>
          <a:p>
            <a:pPr lvl="1"/>
            <a:r>
              <a:rPr lang="en-US" dirty="0" smtClean="0"/>
              <a:t>Notice where all the parentheses are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 smtClean="0"/>
              <a:t>The expressions are all evaluated in the environment from </a:t>
            </a:r>
            <a:r>
              <a:rPr lang="en-US" b="1" dirty="0" smtClean="0"/>
              <a:t>before</a:t>
            </a:r>
            <a:r>
              <a:rPr lang="en-US" dirty="0" smtClean="0"/>
              <a:t> </a:t>
            </a:r>
            <a:r>
              <a:rPr lang="en-US" b="1" dirty="0" smtClean="0"/>
              <a:t>the let-expression</a:t>
            </a:r>
          </a:p>
          <a:p>
            <a:pPr lvl="1"/>
            <a:r>
              <a:rPr lang="en-US" dirty="0" smtClean="0"/>
              <a:t>Except the body can use all the local variables of course</a:t>
            </a:r>
          </a:p>
          <a:p>
            <a:pPr lvl="1"/>
            <a:r>
              <a:rPr lang="en-US" dirty="0" smtClean="0"/>
              <a:t>This is </a:t>
            </a:r>
            <a:r>
              <a:rPr lang="en-US" b="1" dirty="0" smtClean="0"/>
              <a:t>not</a:t>
            </a:r>
            <a:r>
              <a:rPr lang="en-US" dirty="0" smtClean="0"/>
              <a:t> how ML let-expressions work</a:t>
            </a:r>
          </a:p>
          <a:p>
            <a:pPr lvl="1"/>
            <a:r>
              <a:rPr lang="en-US" dirty="0" smtClean="0"/>
              <a:t>Convenient for things like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(let ([x y][y x]) …)</a:t>
            </a:r>
          </a:p>
          <a:p>
            <a:pPr marL="457200" lvl="1" indent="0"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83873" y="4419600"/>
            <a:ext cx="3893127" cy="1371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define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silly-double x</a:t>
            </a:r>
            <a:r>
              <a:rPr lang="en-US" sz="2000" kern="0" dirty="0" smtClean="0">
                <a:latin typeface="Courier New" pitchFamily="49" charset="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(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let </a:t>
            </a:r>
            <a:r>
              <a:rPr lang="en-US" sz="2000" kern="0" dirty="0" smtClean="0">
                <a:latin typeface="Courier New" pitchFamily="49" charset="0"/>
              </a:rPr>
              <a:t>([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x </a:t>
            </a:r>
            <a:r>
              <a:rPr lang="en-US" sz="2000" kern="0" dirty="0" smtClean="0">
                <a:latin typeface="Courier New" pitchFamily="49" charset="0"/>
              </a:rPr>
              <a:t>(+ x 3)]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      [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y </a:t>
            </a:r>
            <a:r>
              <a:rPr lang="en-US" sz="2000" kern="0" dirty="0">
                <a:latin typeface="Courier New" pitchFamily="49" charset="0"/>
              </a:rPr>
              <a:t>(+ x </a:t>
            </a:r>
            <a:r>
              <a:rPr lang="en-US" sz="2000" kern="0" dirty="0" smtClean="0">
                <a:latin typeface="Courier New" pitchFamily="49" charset="0"/>
              </a:rPr>
              <a:t>2)])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    (+ x y -5)))</a:t>
            </a:r>
            <a:endParaRPr lang="en-US" sz="2000" kern="0" dirty="0">
              <a:latin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1438939764"/>
      </p:ext>
    </p:extLst>
  </p:cSld>
  <p:clrMapOvr>
    <a:masterClrMapping/>
  </p:clrMapOvr>
  <p:transition xmlns:p14="http://schemas.microsoft.com/office/powerpoint/2010/main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2438400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Syntactically,</a:t>
            </a:r>
            <a:r>
              <a:rPr lang="en-US" dirty="0" smtClean="0"/>
              <a:t>  a  let* expression is a let-expression with 1 more character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 smtClean="0"/>
              <a:t>The expressions are evaluated in the environment produced from the </a:t>
            </a:r>
            <a:r>
              <a:rPr lang="en-US" b="1" dirty="0" smtClean="0"/>
              <a:t>previous bindings</a:t>
            </a:r>
          </a:p>
          <a:p>
            <a:pPr lvl="1"/>
            <a:r>
              <a:rPr lang="en-US" dirty="0" smtClean="0"/>
              <a:t>Can repeat bindings (later ones shadow)</a:t>
            </a:r>
          </a:p>
          <a:p>
            <a:pPr lvl="1"/>
            <a:r>
              <a:rPr lang="en-US" dirty="0" smtClean="0"/>
              <a:t>This </a:t>
            </a:r>
            <a:r>
              <a:rPr lang="en-US" b="1" dirty="0" smtClean="0"/>
              <a:t>is</a:t>
            </a:r>
            <a:r>
              <a:rPr lang="en-US" dirty="0" smtClean="0"/>
              <a:t> how ML let-expressions work</a:t>
            </a:r>
          </a:p>
          <a:p>
            <a:pPr marL="457200" lvl="1" indent="0"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62200" y="4191000"/>
            <a:ext cx="3893127" cy="1371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define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silly-double x</a:t>
            </a:r>
            <a:r>
              <a:rPr lang="en-US" sz="2000" kern="0" dirty="0" smtClean="0">
                <a:latin typeface="Courier New" pitchFamily="49" charset="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(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let* </a:t>
            </a:r>
            <a:r>
              <a:rPr lang="en-US" sz="2000" kern="0" dirty="0" smtClean="0">
                <a:latin typeface="Courier New" pitchFamily="49" charset="0"/>
              </a:rPr>
              <a:t>([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x </a:t>
            </a:r>
            <a:r>
              <a:rPr lang="en-US" sz="2000" kern="0" dirty="0" smtClean="0">
                <a:latin typeface="Courier New" pitchFamily="49" charset="0"/>
              </a:rPr>
              <a:t>(+ x 3)]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       [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y </a:t>
            </a:r>
            <a:r>
              <a:rPr lang="en-US" sz="2000" kern="0" dirty="0">
                <a:latin typeface="Courier New" pitchFamily="49" charset="0"/>
              </a:rPr>
              <a:t>(+ x </a:t>
            </a:r>
            <a:r>
              <a:rPr lang="en-US" sz="2000" kern="0" dirty="0" smtClean="0">
                <a:latin typeface="Courier New" pitchFamily="49" charset="0"/>
              </a:rPr>
              <a:t>2)])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    (+ x y -8)))</a:t>
            </a:r>
            <a:endParaRPr lang="en-US" sz="2000" kern="0" dirty="0">
              <a:latin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2248162172"/>
      </p:ext>
    </p:extLst>
  </p:cSld>
  <p:clrMapOvr>
    <a:masterClrMapping/>
  </p:clrMapOvr>
  <p:transition xmlns:p14="http://schemas.microsoft.com/office/powerpoint/2010/main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Letrec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2438400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Syntactically,</a:t>
            </a:r>
            <a:r>
              <a:rPr lang="en-US" dirty="0" smtClean="0"/>
              <a:t>  a  </a:t>
            </a:r>
            <a:r>
              <a:rPr lang="en-US" dirty="0" err="1" smtClean="0"/>
              <a:t>letrec</a:t>
            </a:r>
            <a:r>
              <a:rPr lang="en-US" dirty="0" smtClean="0"/>
              <a:t> expression is also the same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 smtClean="0"/>
              <a:t>The expressions are evaluated in the environment that includes </a:t>
            </a:r>
            <a:r>
              <a:rPr lang="en-US" b="1" dirty="0" smtClean="0"/>
              <a:t>all</a:t>
            </a:r>
            <a:r>
              <a:rPr lang="en-US" dirty="0" smtClean="0"/>
              <a:t> </a:t>
            </a:r>
            <a:r>
              <a:rPr lang="en-US" b="1" dirty="0" smtClean="0"/>
              <a:t>the bindings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Needed for mutual recursion </a:t>
            </a:r>
          </a:p>
          <a:p>
            <a:pPr lvl="1"/>
            <a:r>
              <a:rPr lang="en-US" dirty="0" smtClean="0"/>
              <a:t>But expressions are still </a:t>
            </a:r>
            <a:r>
              <a:rPr lang="en-US" i="1" dirty="0" smtClean="0"/>
              <a:t>evaluated in order</a:t>
            </a:r>
            <a:r>
              <a:rPr lang="en-US" dirty="0" smtClean="0"/>
              <a:t>: accessing an uninitialized binding would produce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#&lt;undefined&gt; </a:t>
            </a:r>
          </a:p>
          <a:p>
            <a:pPr lvl="2"/>
            <a:r>
              <a:rPr lang="en-US" dirty="0" smtClean="0"/>
              <a:t>Would be bad style and surely a bug</a:t>
            </a:r>
          </a:p>
          <a:p>
            <a:pPr lvl="2"/>
            <a:r>
              <a:rPr lang="en-US" dirty="0" smtClean="0"/>
              <a:t>Remember function bodies not evaluated until called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2819400"/>
            <a:ext cx="6096000" cy="1600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define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silly-triple x</a:t>
            </a:r>
            <a:r>
              <a:rPr lang="en-US" sz="2000" kern="0" dirty="0" smtClean="0">
                <a:latin typeface="Courier New" pitchFamily="49" charset="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(</a:t>
            </a:r>
            <a:r>
              <a:rPr lang="en-US" sz="2000" kern="0" dirty="0" err="1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letrec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([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y </a:t>
            </a:r>
            <a:r>
              <a:rPr lang="en-US" sz="2000" kern="0" dirty="0">
                <a:latin typeface="Courier New" pitchFamily="49" charset="0"/>
              </a:rPr>
              <a:t>(+ x </a:t>
            </a:r>
            <a:r>
              <a:rPr lang="en-US" sz="2000" kern="0" dirty="0" smtClean="0">
                <a:latin typeface="Courier New" pitchFamily="49" charset="0"/>
              </a:rPr>
              <a:t>2)]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          [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f </a:t>
            </a:r>
            <a:r>
              <a:rPr lang="en-US" sz="2000" kern="0" dirty="0">
                <a:latin typeface="Courier New" pitchFamily="49" charset="0"/>
              </a:rPr>
              <a:t>(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lambda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z</a:t>
            </a:r>
            <a:r>
              <a:rPr lang="en-US" sz="2000" kern="0" dirty="0" smtClean="0">
                <a:latin typeface="Courier New" pitchFamily="49" charset="0"/>
              </a:rPr>
              <a:t>) (+ z y w x))]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         [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w </a:t>
            </a:r>
            <a:r>
              <a:rPr lang="en-US" sz="2000" kern="0" dirty="0">
                <a:latin typeface="Courier New" pitchFamily="49" charset="0"/>
              </a:rPr>
              <a:t>(+ x 7</a:t>
            </a:r>
            <a:r>
              <a:rPr lang="en-US" sz="2000" kern="0" dirty="0" smtClean="0">
                <a:latin typeface="Courier New" pitchFamily="49" charset="0"/>
              </a:rPr>
              <a:t>)])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    (f -9)))</a:t>
            </a:r>
            <a:endParaRPr lang="en-US" sz="2000" kern="0" dirty="0">
              <a:latin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995013570"/>
      </p:ext>
    </p:extLst>
  </p:cSld>
  <p:clrMapOvr>
    <a:masterClrMapping/>
  </p:clrMapOvr>
  <p:transition xmlns:p14="http://schemas.microsoft.com/office/powerpoint/2010/main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dirty="0" err="1" smtClean="0"/>
              <a:t>letrec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495800"/>
          </a:xfrm>
        </p:spPr>
        <p:txBody>
          <a:bodyPr/>
          <a:lstStyle/>
          <a:p>
            <a:r>
              <a:rPr lang="en-US" dirty="0" err="1" smtClean="0"/>
              <a:t>Letrec</a:t>
            </a:r>
            <a:r>
              <a:rPr lang="en-US" dirty="0" smtClean="0"/>
              <a:t> is ideal for recursion (including mutual recursion)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sz="1000" dirty="0"/>
          </a:p>
          <a:p>
            <a:r>
              <a:rPr lang="en-US" dirty="0" smtClean="0"/>
              <a:t>Do not use later bindings except inside functions</a:t>
            </a:r>
          </a:p>
          <a:p>
            <a:pPr lvl="1"/>
            <a:r>
              <a:rPr lang="en-US" dirty="0" smtClean="0"/>
              <a:t>This example will return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#&lt;undefined&gt;</a:t>
            </a:r>
            <a:r>
              <a:rPr lang="en-US" dirty="0" smtClean="0"/>
              <a:t> if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/>
              <a:t> is not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#f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1905000"/>
            <a:ext cx="8229600" cy="1600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define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silly-mod2 x</a:t>
            </a:r>
            <a:r>
              <a:rPr lang="en-US" sz="2000" kern="0" dirty="0" smtClean="0">
                <a:latin typeface="Courier New" pitchFamily="49" charset="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(</a:t>
            </a:r>
            <a:r>
              <a:rPr lang="en-US" sz="2000" kern="0" dirty="0" err="1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letrec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</a:t>
            </a:r>
            <a:r>
              <a:rPr lang="en-US" sz="2000" kern="0" dirty="0" smtClean="0">
                <a:latin typeface="Courier New" pitchFamily="49" charset="0"/>
              </a:rPr>
              <a:t>([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even?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sym typeface="Symbol"/>
              </a:rPr>
              <a:t>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x</a:t>
            </a:r>
            <a:r>
              <a:rPr lang="en-US" sz="2000" kern="0" dirty="0" smtClean="0">
                <a:latin typeface="Courier New" pitchFamily="49" charset="0"/>
              </a:rPr>
              <a:t>)(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if</a:t>
            </a:r>
            <a:r>
              <a:rPr lang="en-US" sz="2000" kern="0" dirty="0" smtClean="0">
                <a:latin typeface="Courier New" pitchFamily="49" charset="0"/>
              </a:rPr>
              <a:t> (zero? x) #t (odd? (- x 1))))]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  [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odd? 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sym typeface="Symbol"/>
              </a:rPr>
              <a:t></a:t>
            </a:r>
            <a:r>
              <a:rPr lang="en-US" sz="2000" kern="0" dirty="0">
                <a:latin typeface="Courier New" pitchFamily="49" charset="0"/>
              </a:rPr>
              <a:t>(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x</a:t>
            </a:r>
            <a:r>
              <a:rPr lang="en-US" sz="2000" kern="0" dirty="0" smtClean="0">
                <a:latin typeface="Courier New" pitchFamily="49" charset="0"/>
              </a:rPr>
              <a:t>)(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if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>
                <a:latin typeface="Courier New" pitchFamily="49" charset="0"/>
              </a:rPr>
              <a:t>(zero? x) </a:t>
            </a:r>
            <a:r>
              <a:rPr lang="en-US" sz="2000" kern="0" dirty="0" smtClean="0">
                <a:latin typeface="Courier New" pitchFamily="49" charset="0"/>
              </a:rPr>
              <a:t>#f (even? </a:t>
            </a:r>
            <a:r>
              <a:rPr lang="en-US" sz="2000" kern="0" dirty="0">
                <a:latin typeface="Courier New" pitchFamily="49" charset="0"/>
              </a:rPr>
              <a:t>(- x 1</a:t>
            </a:r>
            <a:r>
              <a:rPr lang="en-US" sz="2000" kern="0" dirty="0" smtClean="0">
                <a:latin typeface="Courier New" pitchFamily="49" charset="0"/>
              </a:rPr>
              <a:t>))))])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   (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if </a:t>
            </a:r>
            <a:r>
              <a:rPr lang="en-US" sz="2000" kern="0" dirty="0" smtClean="0">
                <a:latin typeface="Courier New" pitchFamily="49" charset="0"/>
              </a:rPr>
              <a:t>(even? x) 0 1)))</a:t>
            </a:r>
          </a:p>
        </p:txBody>
      </p:sp>
      <p:sp>
        <p:nvSpPr>
          <p:cNvPr id="8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43200" y="4572000"/>
            <a:ext cx="3581400" cy="1295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define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bad-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letrec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x</a:t>
            </a:r>
            <a:r>
              <a:rPr lang="en-US" sz="2000" kern="0" dirty="0" smtClean="0">
                <a:latin typeface="Courier New" pitchFamily="49" charset="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(</a:t>
            </a:r>
            <a:r>
              <a:rPr lang="en-US" sz="2000" kern="0" dirty="0" err="1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letrec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([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y </a:t>
            </a:r>
            <a:r>
              <a:rPr lang="en-US" sz="2000" kern="0" dirty="0" smtClean="0">
                <a:latin typeface="Courier New" pitchFamily="49" charset="0"/>
              </a:rPr>
              <a:t>z]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          [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z </a:t>
            </a:r>
            <a:r>
              <a:rPr lang="en-US" sz="2000" kern="0" dirty="0" smtClean="0">
                <a:latin typeface="Courier New" pitchFamily="49" charset="0"/>
              </a:rPr>
              <a:t>13])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   (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if </a:t>
            </a:r>
            <a:r>
              <a:rPr lang="en-US" sz="2000" kern="0" dirty="0" smtClean="0">
                <a:latin typeface="Courier New" pitchFamily="49" charset="0"/>
              </a:rPr>
              <a:t>x y z)))</a:t>
            </a:r>
          </a:p>
        </p:txBody>
      </p:sp>
    </p:spTree>
    <p:extLst>
      <p:ext uri="{BB962C8B-B14F-4D97-AF65-F5344CB8AC3E}">
        <p14:creationId xmlns:p14="http://schemas.microsoft.com/office/powerpoint/2010/main" val="557338808"/>
      </p:ext>
    </p:extLst>
  </p:cSld>
  <p:clrMapOvr>
    <a:masterClrMapping/>
  </p:clrMapOvr>
  <p:transition xmlns:p14="http://schemas.microsoft.com/office/powerpoint/2010/main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defines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886200"/>
          </a:xfrm>
        </p:spPr>
        <p:txBody>
          <a:bodyPr/>
          <a:lstStyle/>
          <a:p>
            <a:r>
              <a:rPr lang="en-US" dirty="0" smtClean="0"/>
              <a:t>In certain positions, like the beginning of function bodies, you can put defines</a:t>
            </a:r>
          </a:p>
          <a:p>
            <a:pPr lvl="1"/>
            <a:r>
              <a:rPr lang="en-US" dirty="0" smtClean="0"/>
              <a:t>For defining local variables, same semantics as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letrec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+mj-lt"/>
                <a:cs typeface="Courier New" pitchFamily="49" charset="0"/>
              </a:rPr>
              <a:t>Local defines is preferred Racket style, but course materials will avoid them to emphasize let, let*, </a:t>
            </a:r>
            <a:r>
              <a:rPr lang="en-US" dirty="0" err="1" smtClean="0">
                <a:latin typeface="+mj-lt"/>
                <a:cs typeface="Courier New" pitchFamily="49" charset="0"/>
              </a:rPr>
              <a:t>letrec</a:t>
            </a:r>
            <a:r>
              <a:rPr lang="en-US" dirty="0" smtClean="0">
                <a:latin typeface="+mj-lt"/>
                <a:cs typeface="Courier New" pitchFamily="49" charset="0"/>
              </a:rPr>
              <a:t> distinction</a:t>
            </a:r>
          </a:p>
          <a:p>
            <a:pPr lvl="1"/>
            <a:r>
              <a:rPr lang="en-US" dirty="0" smtClean="0">
                <a:latin typeface="+mj-lt"/>
                <a:cs typeface="Courier New" pitchFamily="49" charset="0"/>
              </a:rPr>
              <a:t>You can choose to use them on homework or not</a:t>
            </a:r>
          </a:p>
          <a:p>
            <a:pPr lvl="1"/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2971800"/>
            <a:ext cx="8229600" cy="1295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define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silly-mod2 x</a:t>
            </a:r>
            <a:r>
              <a:rPr lang="en-US" sz="2000" kern="0" dirty="0" smtClean="0">
                <a:latin typeface="Courier New" pitchFamily="49" charset="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(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define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even? x</a:t>
            </a:r>
            <a:r>
              <a:rPr lang="en-US" sz="2000" kern="0" dirty="0" smtClean="0">
                <a:latin typeface="Courier New" pitchFamily="49" charset="0"/>
              </a:rPr>
              <a:t>)(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if</a:t>
            </a:r>
            <a:r>
              <a:rPr lang="en-US" sz="2000" kern="0" dirty="0" smtClean="0">
                <a:latin typeface="Courier New" pitchFamily="49" charset="0"/>
              </a:rPr>
              <a:t> (zero? x) #t (odd? (- x 1))))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(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define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odd?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x</a:t>
            </a:r>
            <a:r>
              <a:rPr lang="en-US" sz="2000" kern="0" dirty="0" smtClean="0">
                <a:latin typeface="Courier New" pitchFamily="49" charset="0"/>
              </a:rPr>
              <a:t>) (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if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>
                <a:latin typeface="Courier New" pitchFamily="49" charset="0"/>
              </a:rPr>
              <a:t>(zero? x) </a:t>
            </a:r>
            <a:r>
              <a:rPr lang="en-US" sz="2000" kern="0" dirty="0" smtClean="0">
                <a:latin typeface="Courier New" pitchFamily="49" charset="0"/>
              </a:rPr>
              <a:t>#f (even?(- </a:t>
            </a:r>
            <a:r>
              <a:rPr lang="en-US" sz="2000" kern="0" dirty="0">
                <a:latin typeface="Courier New" pitchFamily="49" charset="0"/>
              </a:rPr>
              <a:t>x </a:t>
            </a:r>
            <a:r>
              <a:rPr lang="en-US" sz="2000" kern="0" dirty="0" smtClean="0">
                <a:latin typeface="Courier New" pitchFamily="49" charset="0"/>
              </a:rPr>
              <a:t>1))))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(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if </a:t>
            </a:r>
            <a:r>
              <a:rPr lang="en-US" sz="2000" kern="0" dirty="0" smtClean="0">
                <a:latin typeface="Courier New" pitchFamily="49" charset="0"/>
              </a:rPr>
              <a:t>(even? x) 0 1))</a:t>
            </a:r>
          </a:p>
        </p:txBody>
      </p:sp>
    </p:spTree>
    <p:extLst>
      <p:ext uri="{BB962C8B-B14F-4D97-AF65-F5344CB8AC3E}">
        <p14:creationId xmlns:p14="http://schemas.microsoft.com/office/powerpoint/2010/main" val="959490283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Racket vs.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724400"/>
          </a:xfrm>
        </p:spPr>
        <p:txBody>
          <a:bodyPr/>
          <a:lstStyle/>
          <a:p>
            <a:r>
              <a:rPr lang="en-US" dirty="0" smtClean="0"/>
              <a:t>Scheme and Racket are very similar languages</a:t>
            </a:r>
          </a:p>
          <a:p>
            <a:pPr lvl="1"/>
            <a:r>
              <a:rPr lang="en-US" dirty="0" smtClean="0"/>
              <a:t>Racket “changed its name” in 2010</a:t>
            </a:r>
          </a:p>
          <a:p>
            <a:pPr lvl="1"/>
            <a:r>
              <a:rPr lang="en-US" dirty="0" smtClean="0"/>
              <a:t>Please excuse any mistakes when I speak</a:t>
            </a:r>
          </a:p>
          <a:p>
            <a:pPr lvl="1"/>
            <a:endParaRPr lang="en-US" sz="1000" dirty="0"/>
          </a:p>
          <a:p>
            <a:r>
              <a:rPr lang="en-US" dirty="0" smtClean="0"/>
              <a:t>Racket made some non-backward-compatible changes…</a:t>
            </a:r>
          </a:p>
          <a:p>
            <a:pPr lvl="1"/>
            <a:r>
              <a:rPr lang="en-US" dirty="0" smtClean="0"/>
              <a:t>How the empty list is written</a:t>
            </a:r>
          </a:p>
          <a:p>
            <a:pPr lvl="1"/>
            <a:r>
              <a:rPr lang="en-US" dirty="0" smtClean="0"/>
              <a:t>Cons cells not mutable</a:t>
            </a:r>
          </a:p>
          <a:p>
            <a:pPr lvl="1"/>
            <a:r>
              <a:rPr lang="en-US" dirty="0" smtClean="0"/>
              <a:t>How modules work</a:t>
            </a:r>
          </a:p>
          <a:p>
            <a:pPr lvl="1"/>
            <a:r>
              <a:rPr lang="en-US" dirty="0" smtClean="0"/>
              <a:t>Etc.</a:t>
            </a:r>
          </a:p>
          <a:p>
            <a:pPr marL="457200" lvl="1" indent="0">
              <a:buNone/>
            </a:pPr>
            <a:r>
              <a:rPr lang="en-US" dirty="0" smtClean="0"/>
              <a:t>… and many additions</a:t>
            </a:r>
          </a:p>
          <a:p>
            <a:endParaRPr lang="en-US" sz="1000" dirty="0"/>
          </a:p>
          <a:p>
            <a:r>
              <a:rPr lang="en-US" dirty="0" smtClean="0"/>
              <a:t>Result: A modern language used to build some real systems</a:t>
            </a:r>
          </a:p>
          <a:p>
            <a:pPr lvl="1"/>
            <a:r>
              <a:rPr lang="en-US" dirty="0" smtClean="0"/>
              <a:t>More of a moving target (notes may become outdated)</a:t>
            </a:r>
          </a:p>
          <a:p>
            <a:pPr lvl="1"/>
            <a:r>
              <a:rPr lang="en-US" dirty="0" smtClean="0"/>
              <a:t>Online documentation, particularly “The Racket Guide”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358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077200" cy="480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bindings in a file work like local defines, i.e.,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letrec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/>
              <a:t>Like ML, you can </a:t>
            </a:r>
            <a:r>
              <a:rPr lang="en-US" i="1" dirty="0" smtClean="0"/>
              <a:t>refer to</a:t>
            </a:r>
            <a:r>
              <a:rPr lang="en-US" dirty="0" smtClean="0"/>
              <a:t> earlier bindings</a:t>
            </a:r>
          </a:p>
          <a:p>
            <a:pPr lvl="1"/>
            <a:r>
              <a:rPr lang="en-US" dirty="0" smtClean="0"/>
              <a:t>Unlike ML, you can also </a:t>
            </a:r>
            <a:r>
              <a:rPr lang="en-US" i="1" dirty="0" smtClean="0"/>
              <a:t>refer to</a:t>
            </a:r>
            <a:r>
              <a:rPr lang="en-US" dirty="0" smtClean="0"/>
              <a:t> later bindings</a:t>
            </a:r>
          </a:p>
          <a:p>
            <a:pPr lvl="1"/>
            <a:r>
              <a:rPr lang="en-US" dirty="0" smtClean="0"/>
              <a:t>But refer to later bindings only in function bodies</a:t>
            </a:r>
          </a:p>
          <a:p>
            <a:pPr lvl="2"/>
            <a:r>
              <a:rPr lang="en-US" dirty="0" smtClean="0"/>
              <a:t>Because bindings are </a:t>
            </a:r>
            <a:r>
              <a:rPr lang="en-US" i="1" dirty="0" smtClean="0"/>
              <a:t>evaluated</a:t>
            </a:r>
            <a:r>
              <a:rPr lang="en-US" dirty="0" smtClean="0"/>
              <a:t> in order</a:t>
            </a:r>
          </a:p>
          <a:p>
            <a:pPr lvl="2"/>
            <a:r>
              <a:rPr lang="en-US" dirty="0" smtClean="0"/>
              <a:t>Detail: Will get an error instead of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#&lt;undefined&gt; </a:t>
            </a:r>
          </a:p>
          <a:p>
            <a:pPr lvl="1"/>
            <a:r>
              <a:rPr lang="en-US" dirty="0" smtClean="0"/>
              <a:t>Unlike ML, cannot define the same variable twice in module</a:t>
            </a:r>
          </a:p>
          <a:p>
            <a:pPr lvl="2"/>
            <a:r>
              <a:rPr lang="en-US" dirty="0" smtClean="0"/>
              <a:t>Would make no sense</a:t>
            </a:r>
            <a:r>
              <a:rPr lang="en-US" dirty="0"/>
              <a:t>:</a:t>
            </a:r>
            <a:r>
              <a:rPr lang="en-US" dirty="0" smtClean="0"/>
              <a:t> cannot have both in environment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55327"/>
      </p:ext>
    </p:extLst>
  </p:cSld>
  <p:clrMapOvr>
    <a:masterClrMapping/>
  </p:clrMapOvr>
  <p:transition xmlns:p14="http://schemas.microsoft.com/office/powerpoint/2010/main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077200" cy="480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Unfortunate detail: </a:t>
            </a:r>
          </a:p>
          <a:p>
            <a:pPr lvl="1"/>
            <a:r>
              <a:rPr lang="en-US" dirty="0" smtClean="0"/>
              <a:t>REPL works slightly differently</a:t>
            </a:r>
          </a:p>
          <a:p>
            <a:pPr lvl="2"/>
            <a:r>
              <a:rPr lang="en-US" dirty="0" smtClean="0"/>
              <a:t>Not quite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let*</a:t>
            </a:r>
            <a:r>
              <a:rPr lang="en-US" dirty="0" smtClean="0"/>
              <a:t> or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letrec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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Best to avoid recursive function definitions or forward references in REPL</a:t>
            </a:r>
          </a:p>
          <a:p>
            <a:pPr lvl="2"/>
            <a:r>
              <a:rPr lang="en-US" dirty="0" smtClean="0"/>
              <a:t>Actually okay unless shadowing something (you may not know about) – then weirdness ensues</a:t>
            </a:r>
          </a:p>
          <a:p>
            <a:pPr lvl="2"/>
            <a:r>
              <a:rPr lang="en-US" dirty="0" smtClean="0"/>
              <a:t>And calling recursive functions is fine of course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3196"/>
      </p:ext>
    </p:extLst>
  </p:cSld>
  <p:clrMapOvr>
    <a:masterClrMapping/>
  </p:clrMapOvr>
  <p:transition xmlns:p14="http://schemas.microsoft.com/office/powerpoint/2010/main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Optional: Actually…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Racket has a module system</a:t>
            </a:r>
          </a:p>
          <a:p>
            <a:pPr lvl="1"/>
            <a:r>
              <a:rPr lang="en-US" dirty="0" smtClean="0"/>
              <a:t>Each file is implicitly a module</a:t>
            </a:r>
          </a:p>
          <a:p>
            <a:pPr lvl="2"/>
            <a:r>
              <a:rPr lang="en-US" dirty="0" smtClean="0"/>
              <a:t>Not really “top-level”</a:t>
            </a:r>
          </a:p>
          <a:p>
            <a:pPr lvl="1"/>
            <a:r>
              <a:rPr lang="en-US" dirty="0" smtClean="0"/>
              <a:t>A module can shadow bindings from other modules it uses</a:t>
            </a:r>
          </a:p>
          <a:p>
            <a:pPr lvl="2"/>
            <a:r>
              <a:rPr lang="en-US" dirty="0" smtClean="0"/>
              <a:t>Including Racket standard library</a:t>
            </a:r>
          </a:p>
          <a:p>
            <a:pPr lvl="1"/>
            <a:r>
              <a:rPr lang="en-US" dirty="0" smtClean="0"/>
              <a:t>So we could redefine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+</a:t>
            </a:r>
            <a:r>
              <a:rPr lang="en-US" dirty="0" smtClean="0"/>
              <a:t> or any other function</a:t>
            </a:r>
          </a:p>
          <a:p>
            <a:pPr lvl="2"/>
            <a:r>
              <a:rPr lang="en-US" dirty="0" smtClean="0"/>
              <a:t>But poor style</a:t>
            </a:r>
          </a:p>
          <a:p>
            <a:pPr lvl="2"/>
            <a:r>
              <a:rPr lang="en-US" dirty="0" smtClean="0"/>
              <a:t>Only shadows in our module (else messes up rest of standard library)</a:t>
            </a:r>
          </a:p>
          <a:p>
            <a:pPr lvl="2"/>
            <a:endParaRPr lang="en-US" dirty="0"/>
          </a:p>
          <a:p>
            <a:r>
              <a:rPr lang="en-US" dirty="0" smtClean="0"/>
              <a:t>(Optional note: Scheme is different)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628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Unlike ML, Racket really has assignment statements</a:t>
            </a:r>
          </a:p>
          <a:p>
            <a:pPr lvl="1"/>
            <a:r>
              <a:rPr lang="en-US" dirty="0" smtClean="0"/>
              <a:t>But used </a:t>
            </a:r>
            <a:r>
              <a:rPr lang="en-US" i="1" dirty="0" smtClean="0"/>
              <a:t>only-when-really-appropriate!</a:t>
            </a:r>
          </a:p>
          <a:p>
            <a:pPr marL="457200" lvl="1" indent="0">
              <a:buNone/>
            </a:pPr>
            <a:endParaRPr lang="en-US" sz="1000" dirty="0" smtClean="0"/>
          </a:p>
          <a:p>
            <a:pPr marL="457200" lvl="1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sz="1000" dirty="0" smtClean="0"/>
          </a:p>
          <a:p>
            <a:r>
              <a:rPr lang="en-US" dirty="0" smtClean="0"/>
              <a:t>For the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/>
              <a:t> in the current environment, subsequent lookups of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/>
              <a:t> get the result of evaluating expression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</a:t>
            </a:r>
          </a:p>
          <a:p>
            <a:pPr lvl="1"/>
            <a:r>
              <a:rPr lang="en-US" dirty="0" smtClean="0"/>
              <a:t>Any code using this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/>
              <a:t> will be affected</a:t>
            </a:r>
          </a:p>
          <a:p>
            <a:pPr lvl="1"/>
            <a:r>
              <a:rPr lang="en-US" dirty="0" smtClean="0"/>
              <a:t>Like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x = e </a:t>
            </a:r>
            <a:r>
              <a:rPr lang="en-US" dirty="0" smtClean="0"/>
              <a:t>in Java, C, Python, etc.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/>
              <a:t>Once you have side-effects, sequences are useful: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29000" y="2743200"/>
            <a:ext cx="1828800" cy="40202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set! </a:t>
            </a:r>
            <a:r>
              <a:rPr lang="en-US" sz="2000" kern="0" dirty="0" smtClean="0">
                <a:latin typeface="Courier New" pitchFamily="49" charset="0"/>
              </a:rPr>
              <a:t>x e)</a:t>
            </a:r>
          </a:p>
        </p:txBody>
      </p:sp>
      <p:sp>
        <p:nvSpPr>
          <p:cNvPr id="8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971800" y="5715000"/>
            <a:ext cx="3048000" cy="40202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begin </a:t>
            </a:r>
            <a:r>
              <a:rPr lang="en-US" sz="2000" kern="0" dirty="0" smtClean="0">
                <a:latin typeface="Courier New" pitchFamily="49" charset="0"/>
              </a:rPr>
              <a:t>e1 e2 … en)</a:t>
            </a:r>
          </a:p>
        </p:txBody>
      </p:sp>
    </p:spTree>
    <p:extLst>
      <p:ext uri="{BB962C8B-B14F-4D97-AF65-F5344CB8AC3E}">
        <p14:creationId xmlns:p14="http://schemas.microsoft.com/office/powerpoint/2010/main" val="1512740870"/>
      </p:ext>
    </p:extLst>
  </p:cSld>
  <p:clrMapOvr>
    <a:masterClrMapping/>
  </p:clrMapOvr>
  <p:transition xmlns:p14="http://schemas.microsoft.com/office/powerpoint/2010/main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Benefits of Purity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Consider this impure code: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038600" y="1524000"/>
            <a:ext cx="3581400" cy="2438400"/>
          </a:xfrm>
          <a:prstGeom prst="rect">
            <a:avLst/>
          </a:prstGeom>
          <a:solidFill>
            <a:srgbClr val="CCFFCC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4320" tIns="13716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dirty="0" smtClean="0">
                <a:latin typeface="CMU Typewriter Text Regular"/>
                <a:cs typeface="CMU Typewriter Text Regular"/>
              </a:rPr>
              <a:t>static </a:t>
            </a:r>
            <a:r>
              <a:rPr lang="en-US" dirty="0" err="1">
                <a:latin typeface="CMU Typewriter Text Regular"/>
                <a:cs typeface="CMU Typewriter Text Regular"/>
              </a:rPr>
              <a:t>int</a:t>
            </a:r>
            <a:r>
              <a:rPr lang="en-US" dirty="0">
                <a:latin typeface="CMU Typewriter Text Regular"/>
                <a:cs typeface="CMU Typewriter Text Regular"/>
              </a:rPr>
              <a:t> x = 0</a:t>
            </a:r>
          </a:p>
          <a:p>
            <a:pPr marL="0" indent="0">
              <a:buNone/>
            </a:pPr>
            <a:endParaRPr lang="en-US" dirty="0">
              <a:latin typeface="CMU Typewriter Text Regular"/>
              <a:cs typeface="CMU Typewriter Text Regular"/>
            </a:endParaRPr>
          </a:p>
          <a:p>
            <a:pPr marL="0" indent="0">
              <a:buNone/>
            </a:pPr>
            <a:r>
              <a:rPr lang="en-US" dirty="0" err="1">
                <a:latin typeface="CMU Typewriter Text Regular"/>
                <a:cs typeface="CMU Typewriter Text Regular"/>
              </a:rPr>
              <a:t>int</a:t>
            </a:r>
            <a:r>
              <a:rPr lang="en-US" dirty="0">
                <a:latin typeface="CMU Typewriter Text Regular"/>
                <a:cs typeface="CMU Typewriter Text Regular"/>
              </a:rPr>
              <a:t> foo(</a:t>
            </a:r>
            <a:r>
              <a:rPr lang="en-US" dirty="0" err="1">
                <a:latin typeface="CMU Typewriter Text Regular"/>
                <a:cs typeface="CMU Typewriter Text Regular"/>
              </a:rPr>
              <a:t>int</a:t>
            </a:r>
            <a:r>
              <a:rPr lang="en-US" dirty="0">
                <a:latin typeface="CMU Typewriter Text Regular"/>
                <a:cs typeface="CMU Typewriter Text Regular"/>
              </a:rPr>
              <a:t> y) {</a:t>
            </a:r>
          </a:p>
          <a:p>
            <a:pPr marL="0" indent="0">
              <a:buNone/>
            </a:pPr>
            <a:r>
              <a:rPr lang="en-US" dirty="0">
                <a:latin typeface="CMU Typewriter Text Regular"/>
                <a:cs typeface="CMU Typewriter Text Regular"/>
              </a:rPr>
              <a:t>	x++;</a:t>
            </a:r>
          </a:p>
          <a:p>
            <a:pPr marL="0" indent="0">
              <a:buNone/>
            </a:pPr>
            <a:r>
              <a:rPr lang="en-US" dirty="0">
                <a:latin typeface="CMU Typewriter Text Regular"/>
                <a:cs typeface="CMU Typewriter Text Regular"/>
              </a:rPr>
              <a:t>	</a:t>
            </a:r>
            <a:r>
              <a:rPr lang="en-US" dirty="0" smtClean="0">
                <a:latin typeface="CMU Typewriter Text Regular"/>
                <a:cs typeface="CMU Typewriter Text Regular"/>
              </a:rPr>
              <a:t>return x + y;</a:t>
            </a:r>
            <a:endParaRPr lang="en-US" dirty="0">
              <a:latin typeface="CMU Typewriter Text Regular"/>
              <a:cs typeface="CMU Typewriter Text Regular"/>
            </a:endParaRPr>
          </a:p>
          <a:p>
            <a:pPr marL="0" indent="0">
              <a:buNone/>
            </a:pPr>
            <a:r>
              <a:rPr lang="en-US" dirty="0">
                <a:latin typeface="CMU Typewriter Text Regular"/>
                <a:cs typeface="CMU Typewriter Text Regular"/>
              </a:rPr>
              <a:t>}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MU Typewriter Text Regular"/>
              <a:cs typeface="CMU Typewriter Text Regular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685800" y="4267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b="0" dirty="0" smtClean="0"/>
              <a:t>What are the results of following calls?</a:t>
            </a:r>
          </a:p>
          <a:p>
            <a:pPr marL="0" indent="0">
              <a:buFontTx/>
              <a:buNone/>
            </a:pPr>
            <a:r>
              <a:rPr lang="en-US" dirty="0"/>
              <a:t>	</a:t>
            </a:r>
            <a:r>
              <a:rPr lang="en-US" dirty="0" smtClean="0">
                <a:latin typeface="CMU Typewriter Text Regular"/>
                <a:cs typeface="CMU Typewriter Text Regular"/>
              </a:rPr>
              <a:t>f(0); f(0); f(0); . . .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838200" y="5257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b="0" dirty="0" smtClean="0"/>
              <a:t>Is this weird?</a:t>
            </a:r>
          </a:p>
          <a:p>
            <a:pPr marL="0" indent="0">
              <a:buFontTx/>
              <a:buNone/>
            </a:pPr>
            <a:r>
              <a:rPr lang="en-US" b="0" dirty="0" smtClean="0"/>
              <a:t>How does it compare to functions in math?</a:t>
            </a:r>
          </a:p>
          <a:p>
            <a:pPr marL="0" indent="0">
              <a:buFontTx/>
              <a:buNone/>
            </a:pPr>
            <a:r>
              <a:rPr lang="en-US" b="0" dirty="0" smtClean="0"/>
              <a:t>How does it affect reasoning?</a:t>
            </a:r>
          </a:p>
        </p:txBody>
      </p:sp>
    </p:spTree>
    <p:extLst>
      <p:ext uri="{BB962C8B-B14F-4D97-AF65-F5344CB8AC3E}">
        <p14:creationId xmlns:p14="http://schemas.microsoft.com/office/powerpoint/2010/main" val="36831541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Data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</a:rPr>
              <a:t>“… </a:t>
            </a: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</a:rPr>
              <a:t>functional data structures are expected to be more ﬂexible 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</a:rPr>
              <a:t>than their </a:t>
            </a: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</a:rPr>
              <a:t>imperative counterparts. In particular, when we update an imperative data structure 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</a:rPr>
              <a:t>we typically accept </a:t>
            </a: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</a:rPr>
              <a:t>that the old version of the data structure will no longer be available, but, 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</a:rPr>
              <a:t>when we </a:t>
            </a: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</a:rPr>
              <a:t>update a functional data structure, we expect that both the old and new versions of 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</a:rPr>
              <a:t>the data </a:t>
            </a: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</a:rPr>
              <a:t>structure will be available for further processing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</a:rPr>
              <a:t>.”</a:t>
            </a:r>
          </a:p>
          <a:p>
            <a:pPr marL="0" indent="0" algn="r">
              <a:buNone/>
            </a:pPr>
            <a:r>
              <a:rPr lang="en-US" sz="2800" dirty="0" smtClean="0"/>
              <a:t>Purely Functional Data Structures</a:t>
            </a:r>
          </a:p>
          <a:p>
            <a:pPr marL="0" indent="0" algn="r">
              <a:buNone/>
            </a:pPr>
            <a:r>
              <a:rPr lang="en-US" sz="2800" i="1" dirty="0" smtClean="0"/>
              <a:t>Chris </a:t>
            </a:r>
            <a:r>
              <a:rPr lang="en-US" sz="2800" i="1" dirty="0" err="1" smtClean="0"/>
              <a:t>Okasaki</a:t>
            </a:r>
            <a:endParaRPr lang="en-US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776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Data Structures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0"/>
            <a:ext cx="7543800" cy="434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374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848600" cy="480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Example uses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set! </a:t>
            </a:r>
            <a:r>
              <a:rPr lang="en-US" dirty="0" smtClean="0"/>
              <a:t>at top-level; mutating local variables is similar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400" dirty="0" smtClean="0"/>
          </a:p>
          <a:p>
            <a:pPr marL="0" indent="0">
              <a:buNone/>
            </a:pPr>
            <a:r>
              <a:rPr lang="en-US" dirty="0" smtClean="0"/>
              <a:t>Not much new here:</a:t>
            </a:r>
          </a:p>
          <a:p>
            <a:pPr lvl="1"/>
            <a:r>
              <a:rPr lang="en-US" dirty="0" smtClean="0"/>
              <a:t>Environment for closure determined when function is defined, but body is evaluated when function is called</a:t>
            </a:r>
          </a:p>
          <a:p>
            <a:pPr lvl="1"/>
            <a:r>
              <a:rPr lang="en-US" dirty="0" smtClean="0"/>
              <a:t>Once an expression produces a value, it is irrelevant how the value was produced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76400" y="2286000"/>
            <a:ext cx="5867400" cy="1981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define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b </a:t>
            </a:r>
            <a:r>
              <a:rPr lang="en-US" sz="2000" kern="0" dirty="0" smtClean="0">
                <a:latin typeface="Courier New" pitchFamily="49" charset="0"/>
              </a:rPr>
              <a:t>3) 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define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f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lambda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x</a:t>
            </a:r>
            <a:r>
              <a:rPr lang="en-US" sz="2000" kern="0" dirty="0" smtClean="0">
                <a:latin typeface="Courier New" pitchFamily="49" charset="0"/>
              </a:rPr>
              <a:t>) (* 1 (+ x b)))) 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(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define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c </a:t>
            </a:r>
            <a:r>
              <a:rPr lang="en-US" sz="2000" kern="0" dirty="0">
                <a:latin typeface="Courier New" pitchFamily="49" charset="0"/>
              </a:rPr>
              <a:t>(+ </a:t>
            </a:r>
            <a:r>
              <a:rPr lang="en-US" sz="2000" kern="0" dirty="0" smtClean="0">
                <a:latin typeface="Courier New" pitchFamily="49" charset="0"/>
              </a:rPr>
              <a:t>b 4)) </a:t>
            </a:r>
            <a:r>
              <a:rPr lang="en-US" sz="2000" kern="0" dirty="0" smtClean="0">
                <a:solidFill>
                  <a:srgbClr val="7030A0"/>
                </a:solidFill>
                <a:latin typeface="Courier New" pitchFamily="49" charset="0"/>
              </a:rPr>
              <a:t>; 7</a:t>
            </a:r>
            <a:endParaRPr lang="en-US" sz="2000" kern="0" dirty="0">
              <a:solidFill>
                <a:srgbClr val="7030A0"/>
              </a:solidFill>
              <a:latin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(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set! </a:t>
            </a:r>
            <a:r>
              <a:rPr lang="en-US" sz="2000" kern="0" dirty="0" smtClean="0">
                <a:latin typeface="Courier New" pitchFamily="49" charset="0"/>
              </a:rPr>
              <a:t>b 5)</a:t>
            </a:r>
            <a:endParaRPr lang="en-US" sz="2000" kern="0" dirty="0">
              <a:latin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define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z </a:t>
            </a:r>
            <a:r>
              <a:rPr lang="en-US" sz="2000" kern="0" dirty="0" smtClean="0">
                <a:latin typeface="Courier New" pitchFamily="49" charset="0"/>
              </a:rPr>
              <a:t>(f 4))   </a:t>
            </a:r>
            <a:r>
              <a:rPr lang="en-US" sz="2000" kern="0" dirty="0" smtClean="0">
                <a:solidFill>
                  <a:srgbClr val="7030A0"/>
                </a:solidFill>
                <a:latin typeface="Courier New" pitchFamily="49" charset="0"/>
              </a:rPr>
              <a:t>; 9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define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w </a:t>
            </a:r>
            <a:r>
              <a:rPr lang="en-US" sz="2000" kern="0" dirty="0" smtClean="0">
                <a:latin typeface="Courier New" pitchFamily="49" charset="0"/>
              </a:rPr>
              <a:t>c)       </a:t>
            </a:r>
            <a:r>
              <a:rPr lang="en-US" sz="2000" kern="0" dirty="0" smtClean="0">
                <a:solidFill>
                  <a:srgbClr val="7030A0"/>
                </a:solidFill>
                <a:latin typeface="Courier New" pitchFamily="49" charset="0"/>
              </a:rPr>
              <a:t>; 7</a:t>
            </a:r>
            <a:endParaRPr lang="en-US" sz="2000" kern="0" dirty="0">
              <a:solidFill>
                <a:srgbClr val="7030A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322153"/>
      </p:ext>
    </p:extLst>
  </p:cSld>
  <p:clrMapOvr>
    <a:masterClrMapping/>
  </p:clrMapOvr>
  <p:transition xmlns:p14="http://schemas.microsoft.com/office/powerpoint/2010/main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dirty="0" smtClean="0"/>
              <a:t>Mutating top-level definitions is particularly problematic</a:t>
            </a:r>
          </a:p>
          <a:p>
            <a:pPr lvl="1"/>
            <a:r>
              <a:rPr lang="en-US" dirty="0" smtClean="0"/>
              <a:t>What if any code could do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set!</a:t>
            </a:r>
            <a:r>
              <a:rPr lang="en-US" dirty="0" smtClean="0"/>
              <a:t> </a:t>
            </a:r>
            <a:r>
              <a:rPr lang="en-US" dirty="0"/>
              <a:t>o</a:t>
            </a:r>
            <a:r>
              <a:rPr lang="en-US" dirty="0" smtClean="0"/>
              <a:t>n anything?</a:t>
            </a:r>
          </a:p>
          <a:p>
            <a:pPr lvl="1"/>
            <a:r>
              <a:rPr lang="en-US" dirty="0" smtClean="0"/>
              <a:t>How could we defend against this?</a:t>
            </a:r>
          </a:p>
          <a:p>
            <a:pPr lvl="1"/>
            <a:endParaRPr lang="en-US" dirty="0"/>
          </a:p>
          <a:p>
            <a:r>
              <a:rPr lang="en-US" dirty="0" smtClean="0"/>
              <a:t>A general principle: If something you need not to change might change, make a local copy of it.  Example: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Could use a different name for local copy but do not need to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57400" y="3810000"/>
            <a:ext cx="5105400" cy="1447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define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b </a:t>
            </a:r>
            <a:r>
              <a:rPr lang="en-US" sz="2000" kern="0" dirty="0" smtClean="0">
                <a:latin typeface="Courier New" pitchFamily="49" charset="0"/>
              </a:rPr>
              <a:t>3) 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define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f 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 </a:t>
            </a:r>
            <a:r>
              <a:rPr lang="en-US" sz="2000" kern="0" dirty="0">
                <a:latin typeface="Courier New" pitchFamily="49" charset="0"/>
              </a:rPr>
              <a:t>(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let </a:t>
            </a:r>
            <a:r>
              <a:rPr lang="en-US" sz="2000" kern="0" dirty="0" smtClean="0">
                <a:latin typeface="Courier New" pitchFamily="49" charset="0"/>
              </a:rPr>
              <a:t>([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b </a:t>
            </a:r>
            <a:r>
              <a:rPr lang="en-US" sz="2000" kern="0" dirty="0" smtClean="0">
                <a:latin typeface="Courier New" pitchFamily="49" charset="0"/>
              </a:rPr>
              <a:t>b])</a:t>
            </a:r>
            <a:endParaRPr lang="en-US" sz="2000" kern="0" dirty="0">
              <a:solidFill>
                <a:schemeClr val="accent2"/>
              </a:solidFill>
              <a:latin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  (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lambda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x</a:t>
            </a:r>
            <a:r>
              <a:rPr lang="en-US" sz="2000" kern="0" dirty="0" smtClean="0">
                <a:latin typeface="Courier New" pitchFamily="49" charset="0"/>
              </a:rPr>
              <a:t>) (* 1 (+ x b)))))</a:t>
            </a:r>
          </a:p>
        </p:txBody>
      </p:sp>
    </p:spTree>
    <p:extLst>
      <p:ext uri="{BB962C8B-B14F-4D97-AF65-F5344CB8AC3E}">
        <p14:creationId xmlns:p14="http://schemas.microsoft.com/office/powerpoint/2010/main" val="2798434706"/>
      </p:ext>
    </p:extLst>
  </p:cSld>
  <p:clrMapOvr>
    <a:masterClrMapping/>
  </p:clrMapOvr>
  <p:transition xmlns:p14="http://schemas.microsoft.com/office/powerpoint/2010/main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wait…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elegant language design:</a:t>
            </a:r>
          </a:p>
          <a:p>
            <a:pPr lvl="1"/>
            <a:r>
              <a:rPr lang="en-US" dirty="0" smtClean="0"/>
              <a:t>Primitives like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+</a:t>
            </a:r>
            <a:r>
              <a:rPr lang="en-US" dirty="0" smtClean="0"/>
              <a:t> 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dirty="0" smtClean="0"/>
              <a:t> are just predefined variables bound to functions</a:t>
            </a:r>
          </a:p>
          <a:p>
            <a:pPr lvl="1"/>
            <a:r>
              <a:rPr lang="en-US" dirty="0" smtClean="0"/>
              <a:t>But maybe that means they are mutable</a:t>
            </a:r>
          </a:p>
          <a:p>
            <a:pPr lvl="1"/>
            <a:r>
              <a:rPr lang="en-US" dirty="0" smtClean="0"/>
              <a:t>Example continued: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Even that won’t work if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f</a:t>
            </a:r>
            <a:r>
              <a:rPr lang="en-US" dirty="0" smtClean="0"/>
              <a:t> uses other functions that use things that might get mutated – all functions would need to copy everything mutable they used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57400" y="3429000"/>
            <a:ext cx="5105400" cy="1600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define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f 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 </a:t>
            </a:r>
            <a:r>
              <a:rPr lang="en-US" sz="2000" kern="0" dirty="0">
                <a:latin typeface="Courier New" pitchFamily="49" charset="0"/>
              </a:rPr>
              <a:t>(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let </a:t>
            </a:r>
            <a:r>
              <a:rPr lang="en-US" sz="2000" kern="0" dirty="0" smtClean="0">
                <a:latin typeface="Courier New" pitchFamily="49" charset="0"/>
              </a:rPr>
              <a:t>([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b </a:t>
            </a:r>
            <a:r>
              <a:rPr lang="en-US" sz="2000" kern="0" dirty="0" smtClean="0">
                <a:latin typeface="Courier New" pitchFamily="49" charset="0"/>
              </a:rPr>
              <a:t>b]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       [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+ </a:t>
            </a:r>
            <a:r>
              <a:rPr lang="en-US" sz="2000" kern="0" dirty="0" smtClean="0">
                <a:latin typeface="Courier New" pitchFamily="49" charset="0"/>
              </a:rPr>
              <a:t>+]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       </a:t>
            </a:r>
            <a:r>
              <a:rPr lang="en-US" sz="2000" kern="0" dirty="0" smtClean="0">
                <a:latin typeface="Courier New" pitchFamily="49" charset="0"/>
              </a:rPr>
              <a:t>[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* </a:t>
            </a:r>
            <a:r>
              <a:rPr lang="en-US" sz="2000" kern="0" dirty="0">
                <a:latin typeface="Courier New" pitchFamily="49" charset="0"/>
              </a:rPr>
              <a:t>*</a:t>
            </a:r>
            <a:r>
              <a:rPr lang="en-US" sz="2000" kern="0" dirty="0" smtClean="0">
                <a:latin typeface="Courier New" pitchFamily="49" charset="0"/>
              </a:rPr>
              <a:t>])</a:t>
            </a:r>
            <a:endParaRPr lang="en-US" sz="2000" kern="0" dirty="0">
              <a:solidFill>
                <a:schemeClr val="accent2"/>
              </a:solidFill>
              <a:latin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  (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lambda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x</a:t>
            </a:r>
            <a:r>
              <a:rPr lang="en-US" sz="2000" kern="0" dirty="0" smtClean="0">
                <a:latin typeface="Courier New" pitchFamily="49" charset="0"/>
              </a:rPr>
              <a:t>) (* 1 (+ x b)))))</a:t>
            </a:r>
          </a:p>
        </p:txBody>
      </p:sp>
    </p:spTree>
    <p:extLst>
      <p:ext uri="{BB962C8B-B14F-4D97-AF65-F5344CB8AC3E}">
        <p14:creationId xmlns:p14="http://schemas.microsoft.com/office/powerpoint/2010/main" val="1123901721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DrRacket</a:t>
            </a:r>
            <a:r>
              <a:rPr lang="en-US" dirty="0" smtClean="0"/>
              <a:t> “definitions window” and “interactions window” very similar to how we used </a:t>
            </a:r>
            <a:r>
              <a:rPr lang="en-US" dirty="0" err="1" smtClean="0"/>
              <a:t>Emacs</a:t>
            </a:r>
            <a:r>
              <a:rPr lang="en-US" dirty="0" smtClean="0"/>
              <a:t> and a REPL, but more user-friendly</a:t>
            </a:r>
          </a:p>
          <a:p>
            <a:pPr lvl="1"/>
            <a:r>
              <a:rPr lang="en-US" dirty="0" err="1" smtClean="0"/>
              <a:t>DrRacket</a:t>
            </a:r>
            <a:r>
              <a:rPr lang="en-US" dirty="0" smtClean="0"/>
              <a:t> has always focused on good-for-teaching</a:t>
            </a:r>
          </a:p>
          <a:p>
            <a:pPr lvl="1"/>
            <a:r>
              <a:rPr lang="en-US" dirty="0" smtClean="0"/>
              <a:t>See usage notes for how to use REPL, testing files, etc.</a:t>
            </a:r>
          </a:p>
          <a:p>
            <a:pPr lvl="1"/>
            <a:r>
              <a:rPr lang="en-US" dirty="0" smtClean="0"/>
              <a:t>Easy to learn to use on your own, but lecture demos will help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 smtClean="0"/>
              <a:t>Free, well-written documentation:</a:t>
            </a:r>
          </a:p>
          <a:p>
            <a:pPr lvl="1"/>
            <a:r>
              <a:rPr lang="en-US" dirty="0"/>
              <a:t>http://racket-</a:t>
            </a:r>
            <a:r>
              <a:rPr lang="en-US" dirty="0" err="1"/>
              <a:t>lang.org</a:t>
            </a:r>
            <a:r>
              <a:rPr lang="en-US" dirty="0" smtClean="0"/>
              <a:t>/</a:t>
            </a:r>
          </a:p>
          <a:p>
            <a:pPr lvl="1"/>
            <a:r>
              <a:rPr lang="en-US" dirty="0" smtClean="0"/>
              <a:t>The Racket Guide especially</a:t>
            </a:r>
            <a:r>
              <a:rPr lang="en-US" dirty="0"/>
              <a:t>, </a:t>
            </a:r>
            <a:r>
              <a:rPr lang="en-US" dirty="0" smtClean="0"/>
              <a:t>			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http</a:t>
            </a:r>
            <a:r>
              <a:rPr lang="en-US" dirty="0"/>
              <a:t>://docs.racket-lang.org/guide/index.html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221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such madness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Racket, </a:t>
            </a:r>
            <a:r>
              <a:rPr lang="en-US" i="1" dirty="0" smtClean="0"/>
              <a:t>you do not have to program like this</a:t>
            </a:r>
          </a:p>
          <a:p>
            <a:pPr lvl="1"/>
            <a:r>
              <a:rPr lang="en-US" dirty="0" smtClean="0"/>
              <a:t>Each file is a module</a:t>
            </a:r>
          </a:p>
          <a:p>
            <a:pPr lvl="1"/>
            <a:r>
              <a:rPr lang="en-US" i="1" dirty="0" smtClean="0"/>
              <a:t>If</a:t>
            </a:r>
            <a:r>
              <a:rPr lang="en-US" dirty="0" smtClean="0"/>
              <a:t> a module does not use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set!</a:t>
            </a:r>
            <a:r>
              <a:rPr lang="en-US" dirty="0" smtClean="0"/>
              <a:t> on a top-level variable, then Racket makes it constant and forbids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set!</a:t>
            </a:r>
            <a:r>
              <a:rPr lang="en-US" dirty="0" smtClean="0"/>
              <a:t> outside the module</a:t>
            </a:r>
          </a:p>
          <a:p>
            <a:pPr lvl="1"/>
            <a:r>
              <a:rPr lang="en-US" dirty="0" smtClean="0"/>
              <a:t>Primitives like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+</a:t>
            </a:r>
            <a:r>
              <a:rPr lang="en-US" dirty="0" smtClean="0"/>
              <a:t>,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dirty="0" smtClean="0"/>
              <a:t>, 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cons</a:t>
            </a:r>
            <a:r>
              <a:rPr lang="en-US" dirty="0" smtClean="0"/>
              <a:t> are in a module that does not mutate them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Showed you this for the </a:t>
            </a:r>
            <a:r>
              <a:rPr lang="en-US" i="1" dirty="0" smtClean="0"/>
              <a:t>concept</a:t>
            </a:r>
            <a:r>
              <a:rPr lang="en-US" dirty="0" smtClean="0"/>
              <a:t> of copying to defend against mutation</a:t>
            </a:r>
          </a:p>
          <a:p>
            <a:pPr lvl="1"/>
            <a:r>
              <a:rPr lang="en-US" dirty="0" smtClean="0"/>
              <a:t>Easier defense: Do not allow mutation</a:t>
            </a:r>
          </a:p>
          <a:p>
            <a:pPr lvl="1"/>
            <a:r>
              <a:rPr lang="en-US" dirty="0" smtClean="0"/>
              <a:t>Mutable top-level bindings a highly dubious idea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01965"/>
      </p:ext>
    </p:extLst>
  </p:cSld>
  <p:clrMapOvr>
    <a:masterClrMapping/>
  </p:clrMapOvr>
  <p:transition xmlns:p14="http://schemas.microsoft.com/office/powerpoint/2010/main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truth about </a:t>
            </a:r>
            <a:r>
              <a:rPr lang="en-US" b="1" i="0" dirty="0" smtClean="0">
                <a:latin typeface="Courier New" pitchFamily="49" charset="0"/>
                <a:cs typeface="Courier New" pitchFamily="49" charset="0"/>
              </a:rPr>
              <a:t>cons</a:t>
            </a:r>
            <a:endParaRPr lang="en-US" b="1" i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924800" cy="487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cons</a:t>
            </a:r>
            <a:r>
              <a:rPr lang="en-US" dirty="0" smtClean="0"/>
              <a:t> just makes a pair</a:t>
            </a:r>
          </a:p>
          <a:p>
            <a:pPr lvl="1"/>
            <a:r>
              <a:rPr lang="en-US" dirty="0" smtClean="0"/>
              <a:t>Often called a </a:t>
            </a:r>
            <a:r>
              <a:rPr lang="en-US" i="1" dirty="0" smtClean="0"/>
              <a:t>cons cell</a:t>
            </a:r>
          </a:p>
          <a:p>
            <a:pPr lvl="1"/>
            <a:r>
              <a:rPr lang="en-US" dirty="0" smtClean="0"/>
              <a:t>By convention and standard library, lists are nested pairs that eventually end with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null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Passing an </a:t>
            </a:r>
            <a:r>
              <a:rPr lang="en-US" i="1" dirty="0" smtClean="0"/>
              <a:t>improper list</a:t>
            </a:r>
            <a:r>
              <a:rPr lang="en-US" dirty="0" smtClean="0"/>
              <a:t>  to functions like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length</a:t>
            </a:r>
            <a:r>
              <a:rPr lang="en-US" dirty="0" smtClean="0"/>
              <a:t> is a run-time error</a:t>
            </a:r>
          </a:p>
          <a:p>
            <a:pPr marL="0" indent="0">
              <a:buNone/>
            </a:pP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3113690"/>
            <a:ext cx="7924800" cy="244891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define 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pr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(cons 1 (cons #t </a:t>
            </a:r>
            <a:r>
              <a:rPr lang="en-US" sz="2000" kern="0" dirty="0">
                <a:latin typeface="Courier New" pitchFamily="49" charset="0"/>
              </a:rPr>
              <a:t>"hi")))</a:t>
            </a:r>
            <a:r>
              <a:rPr lang="en-US" sz="1400" kern="0" dirty="0">
                <a:latin typeface="Courier New" pitchFamily="49" charset="0"/>
              </a:rPr>
              <a:t> </a:t>
            </a:r>
            <a:r>
              <a:rPr lang="en-US" sz="2000" kern="0" dirty="0">
                <a:solidFill>
                  <a:srgbClr val="7030A0"/>
                </a:solidFill>
                <a:latin typeface="Courier New" pitchFamily="49" charset="0"/>
              </a:rPr>
              <a:t>;</a:t>
            </a:r>
            <a:r>
              <a:rPr lang="en-US" sz="1400" kern="0" dirty="0">
                <a:solidFill>
                  <a:srgbClr val="7030A0"/>
                </a:solidFill>
                <a:latin typeface="Courier New" pitchFamily="49" charset="0"/>
              </a:rPr>
              <a:t> </a:t>
            </a:r>
            <a:r>
              <a:rPr lang="en-US" sz="2000" kern="0" dirty="0">
                <a:solidFill>
                  <a:srgbClr val="7030A0"/>
                </a:solidFill>
                <a:latin typeface="Courier New" pitchFamily="49" charset="0"/>
              </a:rPr>
              <a:t>'(1</a:t>
            </a:r>
            <a:r>
              <a:rPr lang="en-US" sz="1400" kern="0" dirty="0">
                <a:solidFill>
                  <a:srgbClr val="7030A0"/>
                </a:solidFill>
                <a:latin typeface="Courier New" pitchFamily="49" charset="0"/>
              </a:rPr>
              <a:t> </a:t>
            </a:r>
            <a:r>
              <a:rPr lang="en-US" sz="2000" kern="0" dirty="0">
                <a:solidFill>
                  <a:srgbClr val="7030A0"/>
                </a:solidFill>
                <a:latin typeface="Courier New" pitchFamily="49" charset="0"/>
              </a:rPr>
              <a:t>#t</a:t>
            </a:r>
            <a:r>
              <a:rPr lang="en-US" sz="1400" kern="0" dirty="0">
                <a:solidFill>
                  <a:srgbClr val="7030A0"/>
                </a:solidFill>
                <a:latin typeface="Courier New" pitchFamily="49" charset="0"/>
              </a:rPr>
              <a:t> </a:t>
            </a:r>
            <a:r>
              <a:rPr lang="en-US" sz="2000" kern="0" dirty="0">
                <a:solidFill>
                  <a:srgbClr val="7030A0"/>
                </a:solidFill>
                <a:latin typeface="Courier New" pitchFamily="49" charset="0"/>
              </a:rPr>
              <a:t>.</a:t>
            </a:r>
            <a:r>
              <a:rPr lang="en-US" sz="1400" kern="0" dirty="0">
                <a:solidFill>
                  <a:srgbClr val="7030A0"/>
                </a:solidFill>
                <a:latin typeface="Courier New" pitchFamily="49" charset="0"/>
              </a:rPr>
              <a:t> </a:t>
            </a:r>
            <a:r>
              <a:rPr lang="en-US" sz="2000" kern="0" dirty="0">
                <a:solidFill>
                  <a:srgbClr val="7030A0"/>
                </a:solidFill>
                <a:latin typeface="Courier New" pitchFamily="49" charset="0"/>
              </a:rPr>
              <a:t>"hi")</a:t>
            </a:r>
            <a:endParaRPr lang="en-US" sz="2000" kern="0" dirty="0" smtClean="0">
              <a:solidFill>
                <a:srgbClr val="7030A0"/>
              </a:solidFill>
              <a:latin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(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define </a:t>
            </a:r>
            <a:r>
              <a:rPr lang="en-US" sz="2000" kern="0" dirty="0" err="1">
                <a:solidFill>
                  <a:schemeClr val="accent2"/>
                </a:solidFill>
                <a:latin typeface="Courier New" pitchFamily="49" charset="0"/>
              </a:rPr>
              <a:t>lst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>
                <a:latin typeface="Courier New" pitchFamily="49" charset="0"/>
              </a:rPr>
              <a:t>(cons 1 (cons #t (cons "hi" null))))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define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hi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latin typeface="Courier New" pitchFamily="49" charset="0"/>
              </a:rPr>
              <a:t>cdr</a:t>
            </a:r>
            <a:r>
              <a:rPr lang="en-US" sz="2000" kern="0" dirty="0" smtClean="0">
                <a:latin typeface="Courier New" pitchFamily="49" charset="0"/>
              </a:rPr>
              <a:t> (</a:t>
            </a:r>
            <a:r>
              <a:rPr lang="en-US" sz="2000" kern="0" dirty="0" err="1" smtClean="0">
                <a:latin typeface="Courier New" pitchFamily="49" charset="0"/>
              </a:rPr>
              <a:t>cdr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pr</a:t>
            </a:r>
            <a:r>
              <a:rPr lang="en-US" sz="2000" kern="0" dirty="0" smtClean="0">
                <a:latin typeface="Courier New" pitchFamily="49" charset="0"/>
              </a:rPr>
              <a:t>)))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(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define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hi-again </a:t>
            </a:r>
            <a:r>
              <a:rPr lang="en-US" sz="2000" kern="0" dirty="0">
                <a:latin typeface="Courier New" pitchFamily="49" charset="0"/>
              </a:rPr>
              <a:t>(car (</a:t>
            </a:r>
            <a:r>
              <a:rPr lang="en-US" sz="2000" kern="0" dirty="0" err="1">
                <a:latin typeface="Courier New" pitchFamily="49" charset="0"/>
              </a:rPr>
              <a:t>cdr</a:t>
            </a:r>
            <a:r>
              <a:rPr lang="en-US" sz="2000" kern="0" dirty="0">
                <a:latin typeface="Courier New" pitchFamily="49" charset="0"/>
              </a:rPr>
              <a:t> (</a:t>
            </a:r>
            <a:r>
              <a:rPr lang="en-US" sz="2000" kern="0" dirty="0" err="1">
                <a:latin typeface="Courier New" pitchFamily="49" charset="0"/>
              </a:rPr>
              <a:t>cdr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lst</a:t>
            </a:r>
            <a:r>
              <a:rPr lang="en-US" sz="2000" kern="0" dirty="0" smtClean="0">
                <a:latin typeface="Courier New" pitchFamily="49" charset="0"/>
              </a:rPr>
              <a:t>))))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(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define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hi-another </a:t>
            </a:r>
            <a:r>
              <a:rPr lang="en-US" sz="2000" kern="0" dirty="0">
                <a:latin typeface="Courier New" pitchFamily="49" charset="0"/>
              </a:rPr>
              <a:t>(</a:t>
            </a:r>
            <a:r>
              <a:rPr lang="en-US" sz="2000" kern="0" dirty="0" err="1" smtClean="0">
                <a:latin typeface="Courier New" pitchFamily="49" charset="0"/>
              </a:rPr>
              <a:t>caddr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lst</a:t>
            </a:r>
            <a:r>
              <a:rPr lang="en-US" sz="2000" kern="0" dirty="0" smtClean="0">
                <a:latin typeface="Courier New" pitchFamily="49" charset="0"/>
              </a:rPr>
              <a:t>))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define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no </a:t>
            </a:r>
            <a:r>
              <a:rPr lang="en-US" sz="2000" kern="0" dirty="0" smtClean="0">
                <a:latin typeface="Courier New" pitchFamily="49" charset="0"/>
              </a:rPr>
              <a:t>(list? </a:t>
            </a:r>
            <a:r>
              <a:rPr lang="en-US" sz="2000" kern="0" dirty="0" err="1" smtClean="0">
                <a:latin typeface="Courier New" pitchFamily="49" charset="0"/>
              </a:rPr>
              <a:t>pr</a:t>
            </a:r>
            <a:r>
              <a:rPr lang="en-US" sz="2000" kern="0" dirty="0" smtClean="0">
                <a:latin typeface="Courier New" pitchFamily="49" charset="0"/>
              </a:rPr>
              <a:t>))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(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define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yes </a:t>
            </a:r>
            <a:r>
              <a:rPr lang="en-US" sz="2000" kern="0" dirty="0" smtClean="0">
                <a:latin typeface="Courier New" pitchFamily="49" charset="0"/>
              </a:rPr>
              <a:t>(pair? </a:t>
            </a:r>
            <a:r>
              <a:rPr lang="en-US" sz="2000" kern="0" dirty="0" err="1">
                <a:latin typeface="Courier New" pitchFamily="49" charset="0"/>
              </a:rPr>
              <a:t>pr</a:t>
            </a:r>
            <a:r>
              <a:rPr lang="en-US" sz="2000" kern="0" dirty="0" smtClean="0">
                <a:latin typeface="Courier New" pitchFamily="49" charset="0"/>
              </a:rPr>
              <a:t>))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(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define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of-course </a:t>
            </a:r>
            <a:r>
              <a:rPr lang="en-US" sz="2000" kern="0" dirty="0" smtClean="0">
                <a:latin typeface="Courier New" pitchFamily="49" charset="0"/>
              </a:rPr>
              <a:t>(and (list? </a:t>
            </a:r>
            <a:r>
              <a:rPr lang="en-US" sz="2000" kern="0" dirty="0" err="1" smtClean="0">
                <a:latin typeface="Courier New" pitchFamily="49" charset="0"/>
              </a:rPr>
              <a:t>lst</a:t>
            </a:r>
            <a:r>
              <a:rPr lang="en-US" sz="2000" kern="0" dirty="0" smtClean="0">
                <a:latin typeface="Courier New" pitchFamily="49" charset="0"/>
              </a:rPr>
              <a:t>) (pair</a:t>
            </a:r>
            <a:r>
              <a:rPr lang="en-US" sz="2000" kern="0" dirty="0">
                <a:latin typeface="Courier New" pitchFamily="49" charset="0"/>
              </a:rPr>
              <a:t>? </a:t>
            </a:r>
            <a:r>
              <a:rPr lang="en-US" sz="2000" kern="0" dirty="0" err="1">
                <a:latin typeface="Courier New" pitchFamily="49" charset="0"/>
              </a:rPr>
              <a:t>l</a:t>
            </a:r>
            <a:r>
              <a:rPr lang="en-US" sz="2000" kern="0" dirty="0" err="1" smtClean="0">
                <a:latin typeface="Courier New" pitchFamily="49" charset="0"/>
              </a:rPr>
              <a:t>st</a:t>
            </a:r>
            <a:r>
              <a:rPr lang="en-US" sz="2000" kern="0" dirty="0" smtClean="0">
                <a:latin typeface="Courier New" pitchFamily="49" charset="0"/>
              </a:rPr>
              <a:t>)))</a:t>
            </a:r>
            <a:endParaRPr lang="en-US" sz="2000" kern="0" dirty="0">
              <a:latin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endParaRPr lang="en-US" sz="2000" kern="0" dirty="0" smtClean="0">
              <a:latin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endParaRPr lang="en-US" sz="2000" kern="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092914"/>
      </p:ext>
    </p:extLst>
  </p:cSld>
  <p:clrMapOvr>
    <a:masterClrMapping/>
  </p:clrMapOvr>
  <p:transition xmlns:p14="http://schemas.microsoft.com/office/powerpoint/2010/main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truth about </a:t>
            </a:r>
            <a:r>
              <a:rPr lang="en-US" b="1" i="0" dirty="0" smtClean="0">
                <a:latin typeface="Courier New" pitchFamily="49" charset="0"/>
                <a:cs typeface="Courier New" pitchFamily="49" charset="0"/>
              </a:rPr>
              <a:t>cons</a:t>
            </a:r>
            <a:endParaRPr lang="en-US" b="1" i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9248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 why allow improper lists?</a:t>
            </a:r>
          </a:p>
          <a:p>
            <a:pPr lvl="1"/>
            <a:r>
              <a:rPr lang="en-US" dirty="0" smtClean="0"/>
              <a:t>Pairs are useful</a:t>
            </a:r>
          </a:p>
          <a:p>
            <a:pPr lvl="1"/>
            <a:r>
              <a:rPr lang="en-US" dirty="0" smtClean="0"/>
              <a:t>Without static types, why distinguish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(e1,e2)</a:t>
            </a:r>
            <a:r>
              <a:rPr lang="en-US" dirty="0" smtClean="0"/>
              <a:t> 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e1::e2</a:t>
            </a:r>
          </a:p>
          <a:p>
            <a:pPr lvl="1"/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  <a:cs typeface="Courier New" pitchFamily="49" charset="0"/>
              </a:rPr>
              <a:t>Style:</a:t>
            </a:r>
          </a:p>
          <a:p>
            <a:pPr lvl="1"/>
            <a:r>
              <a:rPr lang="en-US" dirty="0" smtClean="0">
                <a:latin typeface="+mj-lt"/>
                <a:cs typeface="Courier New" pitchFamily="49" charset="0"/>
              </a:rPr>
              <a:t>Use proper lists for collections of unknown size</a:t>
            </a:r>
          </a:p>
          <a:p>
            <a:pPr lvl="1"/>
            <a:r>
              <a:rPr lang="en-US" dirty="0" smtClean="0">
                <a:latin typeface="+mj-lt"/>
                <a:cs typeface="Courier New" pitchFamily="49" charset="0"/>
              </a:rPr>
              <a:t>But feel free to use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cons</a:t>
            </a:r>
            <a:r>
              <a:rPr lang="en-US" dirty="0" smtClean="0">
                <a:latin typeface="+mj-lt"/>
                <a:cs typeface="Courier New" pitchFamily="49" charset="0"/>
              </a:rPr>
              <a:t> to build a pair </a:t>
            </a:r>
          </a:p>
          <a:p>
            <a:pPr lvl="2"/>
            <a:r>
              <a:rPr lang="en-US" dirty="0" smtClean="0">
                <a:latin typeface="+mj-lt"/>
                <a:cs typeface="Courier New" pitchFamily="49" charset="0"/>
              </a:rPr>
              <a:t>Though </a:t>
            </a:r>
            <a:r>
              <a:rPr lang="en-US" dirty="0" err="1" smtClean="0">
                <a:latin typeface="+mj-lt"/>
                <a:cs typeface="Courier New" pitchFamily="49" charset="0"/>
              </a:rPr>
              <a:t>structs</a:t>
            </a:r>
            <a:r>
              <a:rPr lang="en-US" dirty="0" smtClean="0">
                <a:latin typeface="+mj-lt"/>
                <a:cs typeface="Courier New" pitchFamily="49" charset="0"/>
              </a:rPr>
              <a:t> (like records) may be better</a:t>
            </a:r>
          </a:p>
          <a:p>
            <a:pPr lvl="2"/>
            <a:endParaRPr lang="en-US" dirty="0">
              <a:latin typeface="+mj-lt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  <a:cs typeface="Courier New" pitchFamily="49" charset="0"/>
              </a:rPr>
              <a:t>Built-in primitives: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list?</a:t>
            </a:r>
            <a:r>
              <a:rPr lang="en-US" dirty="0" smtClean="0">
                <a:latin typeface="+mj-lt"/>
                <a:cs typeface="Courier New" pitchFamily="49" charset="0"/>
              </a:rPr>
              <a:t> returns true for proper lists, including the empty list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pair?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n-US" dirty="0">
                <a:cs typeface="Courier New" pitchFamily="49" charset="0"/>
              </a:rPr>
              <a:t>returns true for </a:t>
            </a:r>
            <a:r>
              <a:rPr lang="en-US" dirty="0" smtClean="0">
                <a:cs typeface="Courier New" pitchFamily="49" charset="0"/>
              </a:rPr>
              <a:t>things made by cons</a:t>
            </a:r>
          </a:p>
          <a:p>
            <a:pPr lvl="2"/>
            <a:r>
              <a:rPr lang="en-US" dirty="0" smtClean="0">
                <a:cs typeface="Courier New" pitchFamily="49" charset="0"/>
              </a:rPr>
              <a:t>All improper and proper lists except the empty list</a:t>
            </a:r>
            <a:endParaRPr lang="en-US" dirty="0">
              <a:cs typeface="Courier New" pitchFamily="49" charset="0"/>
            </a:endParaRPr>
          </a:p>
          <a:p>
            <a:pPr lvl="1"/>
            <a:endParaRPr lang="en-US" dirty="0" smtClean="0">
              <a:latin typeface="+mj-lt"/>
              <a:cs typeface="Courier New" pitchFamily="49" charset="0"/>
            </a:endParaRPr>
          </a:p>
          <a:p>
            <a:pPr lvl="1"/>
            <a:endParaRPr lang="en-US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80262"/>
      </p:ext>
    </p:extLst>
  </p:cSld>
  <p:clrMapOvr>
    <a:masterClrMapping/>
  </p:clrMapOvr>
  <p:transition xmlns:p14="http://schemas.microsoft.com/office/powerpoint/2010/main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ons cells are immutable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if you wanted to mutate the </a:t>
            </a:r>
            <a:r>
              <a:rPr lang="en-US" i="1" dirty="0" smtClean="0"/>
              <a:t>contents</a:t>
            </a:r>
            <a:r>
              <a:rPr lang="en-US" dirty="0" smtClean="0"/>
              <a:t> of a cons cell?</a:t>
            </a:r>
          </a:p>
          <a:p>
            <a:pPr lvl="1"/>
            <a:r>
              <a:rPr lang="en-US" dirty="0" smtClean="0"/>
              <a:t>In Racket you cannot (major change from Scheme)</a:t>
            </a:r>
          </a:p>
          <a:p>
            <a:pPr lvl="1"/>
            <a:r>
              <a:rPr lang="en-US" dirty="0" smtClean="0"/>
              <a:t>This is good</a:t>
            </a:r>
          </a:p>
          <a:p>
            <a:pPr lvl="2"/>
            <a:r>
              <a:rPr lang="en-US" dirty="0" smtClean="0"/>
              <a:t>List-aliasing irrelevant</a:t>
            </a:r>
          </a:p>
          <a:p>
            <a:pPr lvl="2"/>
            <a:r>
              <a:rPr lang="en-US" dirty="0" smtClean="0"/>
              <a:t>Implementation can make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list?</a:t>
            </a:r>
            <a:r>
              <a:rPr lang="en-US" dirty="0" smtClean="0"/>
              <a:t> fast since </a:t>
            </a:r>
            <a:r>
              <a:rPr lang="en-US" dirty="0" err="1" smtClean="0"/>
              <a:t>listness</a:t>
            </a:r>
            <a:r>
              <a:rPr lang="en-US" dirty="0" smtClean="0"/>
              <a:t> is determined when cons cell is created</a:t>
            </a:r>
            <a:endParaRPr lang="en-US" dirty="0"/>
          </a:p>
          <a:p>
            <a:pPr marL="0" indent="0">
              <a:buNone/>
            </a:pPr>
            <a:endParaRPr lang="en-US" sz="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14098"/>
      </p:ext>
    </p:extLst>
  </p:cSld>
  <p:clrMapOvr>
    <a:masterClrMapping/>
  </p:clrMapOvr>
  <p:transition xmlns:p14="http://schemas.microsoft.com/office/powerpoint/2010/main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Set! does not change list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/>
          <a:lstStyle/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dirty="0" smtClean="0"/>
              <a:t>This does </a:t>
            </a:r>
            <a:r>
              <a:rPr lang="en-US" i="1" dirty="0" smtClean="0"/>
              <a:t>not </a:t>
            </a:r>
            <a:r>
              <a:rPr lang="en-US" dirty="0" smtClean="0"/>
              <a:t>mutate the contents of a cons cell: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sz="1000" dirty="0"/>
          </a:p>
          <a:p>
            <a:pPr lvl="1"/>
            <a:r>
              <a:rPr lang="en-US" dirty="0" smtClean="0"/>
              <a:t>Like Java’s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x = new Cons(42,null)</a:t>
            </a:r>
            <a:r>
              <a:rPr lang="en-US" dirty="0" smtClean="0"/>
              <a:t>, </a:t>
            </a:r>
            <a:r>
              <a:rPr lang="en-US" i="1" dirty="0" smtClean="0"/>
              <a:t>not</a:t>
            </a:r>
            <a:r>
              <a:rPr lang="en-US" dirty="0" smtClean="0"/>
              <a:t>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x.car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 42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90800" y="2362200"/>
            <a:ext cx="4114800" cy="1371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define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x </a:t>
            </a:r>
            <a:r>
              <a:rPr lang="en-US" sz="2000" kern="0" dirty="0" smtClean="0">
                <a:latin typeface="Courier New" pitchFamily="49" charset="0"/>
              </a:rPr>
              <a:t>(cons 14 null))</a:t>
            </a:r>
            <a:endParaRPr lang="en-US" sz="2000" kern="0" dirty="0" smtClean="0">
              <a:solidFill>
                <a:srgbClr val="7030A0"/>
              </a:solidFill>
              <a:latin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define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y </a:t>
            </a:r>
            <a:r>
              <a:rPr lang="en-US" sz="2000" kern="0" dirty="0" smtClean="0">
                <a:latin typeface="Courier New" pitchFamily="49" charset="0"/>
              </a:rPr>
              <a:t>x)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set! </a:t>
            </a:r>
            <a:r>
              <a:rPr lang="en-US" sz="2000" kern="0" dirty="0" smtClean="0">
                <a:latin typeface="Courier New" pitchFamily="49" charset="0"/>
              </a:rPr>
              <a:t>x (cons 42 null))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(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define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fourteen </a:t>
            </a:r>
            <a:r>
              <a:rPr lang="en-US" sz="2000" kern="0" dirty="0" smtClean="0">
                <a:latin typeface="Courier New" pitchFamily="49" charset="0"/>
              </a:rPr>
              <a:t>(car y))</a:t>
            </a:r>
            <a:endParaRPr lang="en-US" sz="2000" kern="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53919"/>
      </p:ext>
    </p:extLst>
  </p:cSld>
  <p:clrMapOvr>
    <a:masterClrMapping/>
  </p:clrMapOvr>
  <p:transition xmlns:p14="http://schemas.microsoft.com/office/powerpoint/2010/main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mcons</a:t>
            </a:r>
            <a:r>
              <a:rPr lang="en-US" dirty="0" smtClean="0"/>
              <a:t> cells are mutable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Since mutable pairs are sometimes useful (will use them soon), Racket provides them too:</a:t>
            </a:r>
          </a:p>
          <a:p>
            <a:pPr lvl="1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mcons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mcar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mcdr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mpair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?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set-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mcar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!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set-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mcdr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!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Run-time error to use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mcar</a:t>
            </a:r>
            <a:r>
              <a:rPr lang="en-US" dirty="0" smtClean="0"/>
              <a:t> on a cons cell or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car</a:t>
            </a:r>
            <a:r>
              <a:rPr lang="en-US" dirty="0" smtClean="0"/>
              <a:t> on an </a:t>
            </a:r>
            <a:r>
              <a:rPr lang="en-US" dirty="0" err="1" smtClean="0"/>
              <a:t>mcons</a:t>
            </a:r>
            <a:r>
              <a:rPr lang="en-US" dirty="0" smtClean="0"/>
              <a:t> cell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72699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Start every file with a line containing only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#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lang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racket</a:t>
            </a:r>
            <a:endParaRPr lang="en-US" dirty="0"/>
          </a:p>
          <a:p>
            <a:pPr marL="0" indent="0">
              <a:buNone/>
            </a:pPr>
            <a:r>
              <a:rPr lang="en-US" dirty="0">
                <a:cs typeface="Courier New" pitchFamily="49" charset="0"/>
              </a:rPr>
              <a:t>(Can have comments before this, but not code)</a:t>
            </a:r>
          </a:p>
          <a:p>
            <a:pPr marL="0" indent="0">
              <a:buNone/>
            </a:pPr>
            <a:endParaRPr lang="en-US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>
                <a:cs typeface="Courier New" pitchFamily="49" charset="0"/>
              </a:rPr>
              <a:t>A file is a module containing a </a:t>
            </a:r>
            <a:r>
              <a:rPr lang="en-US" i="1" dirty="0">
                <a:cs typeface="Courier New" pitchFamily="49" charset="0"/>
              </a:rPr>
              <a:t>collection of definitions</a:t>
            </a:r>
            <a:r>
              <a:rPr lang="en-US" dirty="0">
                <a:cs typeface="Courier New" pitchFamily="49" charset="0"/>
              </a:rPr>
              <a:t> (bindings)…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025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57400" y="1447800"/>
            <a:ext cx="5105400" cy="4343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#</a:t>
            </a:r>
            <a:r>
              <a:rPr lang="en-US" sz="2000" kern="0" dirty="0" err="1" smtClean="0">
                <a:latin typeface="Courier New" pitchFamily="49" charset="0"/>
              </a:rPr>
              <a:t>lang</a:t>
            </a:r>
            <a:r>
              <a:rPr lang="en-US" sz="2000" kern="0" dirty="0" smtClean="0">
                <a:latin typeface="Courier New" pitchFamily="49" charset="0"/>
              </a:rPr>
              <a:t> racket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endParaRPr lang="en-US" sz="2000" kern="0" dirty="0">
              <a:latin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define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x </a:t>
            </a:r>
            <a:r>
              <a:rPr lang="en-US" sz="2000" kern="0" dirty="0" smtClean="0">
                <a:latin typeface="Courier New" pitchFamily="49" charset="0"/>
              </a:rPr>
              <a:t>3) 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(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define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y </a:t>
            </a:r>
            <a:r>
              <a:rPr lang="en-US" sz="2000" kern="0" dirty="0" smtClean="0">
                <a:latin typeface="Courier New" pitchFamily="49" charset="0"/>
              </a:rPr>
              <a:t>(+ x 2)) </a:t>
            </a:r>
            <a:endParaRPr lang="en-US" sz="2000" kern="0" dirty="0">
              <a:latin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endParaRPr lang="en-US" sz="2000" kern="0" dirty="0" smtClean="0">
              <a:latin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(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define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cube </a:t>
            </a:r>
            <a:r>
              <a:rPr lang="en-US" sz="2000" kern="0" dirty="0" smtClean="0">
                <a:solidFill>
                  <a:srgbClr val="7030A0"/>
                </a:solidFill>
                <a:latin typeface="Courier New" pitchFamily="49" charset="0"/>
              </a:rPr>
              <a:t>; function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lambda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x</a:t>
            </a:r>
            <a:r>
              <a:rPr lang="en-US" sz="2000" kern="0" dirty="0" smtClean="0">
                <a:latin typeface="Courier New" pitchFamily="49" charset="0"/>
              </a:rPr>
              <a:t>) 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   (* x (* x x)))) </a:t>
            </a:r>
            <a:endParaRPr lang="en-US" sz="2000" kern="0" dirty="0">
              <a:latin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endParaRPr lang="en-US" sz="2000" kern="0" dirty="0" smtClean="0">
              <a:latin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(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define 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pow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rgbClr val="7030A0"/>
                </a:solidFill>
                <a:latin typeface="Courier New" pitchFamily="49" charset="0"/>
              </a:rPr>
              <a:t>; recursive function</a:t>
            </a:r>
            <a:endParaRPr lang="en-US" sz="2000" kern="0" dirty="0">
              <a:solidFill>
                <a:srgbClr val="7030A0"/>
              </a:solidFill>
              <a:latin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  </a:t>
            </a:r>
            <a:r>
              <a:rPr lang="en-US" sz="2000" kern="0" dirty="0">
                <a:latin typeface="Courier New" pitchFamily="49" charset="0"/>
              </a:rPr>
              <a:t>(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lambda </a:t>
            </a:r>
            <a:r>
              <a:rPr lang="en-US" sz="2000" kern="0" dirty="0">
                <a:latin typeface="Courier New" pitchFamily="49" charset="0"/>
              </a:rPr>
              <a:t>(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x y</a:t>
            </a:r>
            <a:r>
              <a:rPr lang="en-US" sz="2000" kern="0" dirty="0" smtClean="0">
                <a:latin typeface="Courier New" pitchFamily="49" charset="0"/>
              </a:rPr>
              <a:t>) </a:t>
            </a:r>
            <a:endParaRPr lang="en-US" sz="2000" kern="0" dirty="0">
              <a:latin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  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if </a:t>
            </a:r>
            <a:r>
              <a:rPr lang="en-US" sz="2000" kern="0" dirty="0" smtClean="0">
                <a:latin typeface="Courier New" pitchFamily="49" charset="0"/>
              </a:rPr>
              <a:t>(= y 0)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       1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       (* </a:t>
            </a:r>
            <a:r>
              <a:rPr lang="en-US" sz="2000" kern="0" dirty="0">
                <a:latin typeface="Courier New" pitchFamily="49" charset="0"/>
              </a:rPr>
              <a:t>x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latin typeface="Courier New" pitchFamily="49" charset="0"/>
              </a:rPr>
              <a:t>pow</a:t>
            </a:r>
            <a:r>
              <a:rPr lang="en-US" sz="2000" kern="0" dirty="0" smtClean="0">
                <a:latin typeface="Courier New" pitchFamily="49" charset="0"/>
              </a:rPr>
              <a:t> x (- y 1))))))</a:t>
            </a:r>
          </a:p>
        </p:txBody>
      </p:sp>
    </p:spTree>
    <p:extLst>
      <p:ext uri="{BB962C8B-B14F-4D97-AF65-F5344CB8AC3E}">
        <p14:creationId xmlns:p14="http://schemas.microsoft.com/office/powerpoint/2010/main" val="3003879164"/>
      </p:ext>
    </p:extLst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niceties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924800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Many built-in functions (a.k.a. procedures) take any number of </a:t>
            </a:r>
            <a:r>
              <a:rPr lang="en-US" dirty="0" err="1" smtClean="0"/>
              <a:t>args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Yes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dirty="0" smtClean="0"/>
              <a:t> is just a function</a:t>
            </a:r>
          </a:p>
          <a:p>
            <a:pPr lvl="1"/>
            <a:r>
              <a:rPr lang="en-US" dirty="0" smtClean="0"/>
              <a:t>Yes you can define your own </a:t>
            </a:r>
            <a:r>
              <a:rPr lang="en-US" i="1" dirty="0" smtClean="0"/>
              <a:t>variable-</a:t>
            </a:r>
            <a:r>
              <a:rPr lang="en-US" i="1" dirty="0" err="1" smtClean="0"/>
              <a:t>arity</a:t>
            </a:r>
            <a:r>
              <a:rPr lang="en-US" i="1" dirty="0" smtClean="0"/>
              <a:t> </a:t>
            </a:r>
            <a:r>
              <a:rPr lang="en-US" dirty="0" smtClean="0"/>
              <a:t>functions (not shown here)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Better style for non-anonymous function definitions (just sugar):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0" y="2590800"/>
            <a:ext cx="2667000" cy="1143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define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cube 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lambda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x</a:t>
            </a:r>
            <a:r>
              <a:rPr lang="en-US" sz="2000" kern="0" dirty="0" smtClean="0">
                <a:latin typeface="Courier New" pitchFamily="49" charset="0"/>
              </a:rPr>
              <a:t>) 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   (* x </a:t>
            </a:r>
            <a:r>
              <a:rPr lang="en-US" sz="2000" kern="0" dirty="0" err="1" smtClean="0">
                <a:latin typeface="Courier New" pitchFamily="49" charset="0"/>
              </a:rPr>
              <a:t>x</a:t>
            </a:r>
            <a:r>
              <a:rPr lang="en-US" sz="2000" kern="0" dirty="0" smtClean="0">
                <a:latin typeface="Courier New" pitchFamily="49" charset="0"/>
              </a:rPr>
              <a:t> x)))</a:t>
            </a:r>
            <a:endParaRPr lang="en-US" sz="2000" kern="0" dirty="0">
              <a:latin typeface="Courier New" pitchFamily="49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33600" y="4267200"/>
            <a:ext cx="5105400" cy="2133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define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cube x</a:t>
            </a:r>
            <a:r>
              <a:rPr lang="en-US" sz="2000" kern="0" dirty="0" smtClean="0">
                <a:latin typeface="Courier New" pitchFamily="49" charset="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 (* x x x))</a:t>
            </a:r>
            <a:endParaRPr lang="en-US" sz="2000" kern="0" dirty="0">
              <a:latin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endParaRPr lang="en-US" sz="1200" kern="0" dirty="0" smtClean="0">
              <a:latin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(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define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pow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x y</a:t>
            </a:r>
            <a:r>
              <a:rPr lang="en-US" sz="2000" kern="0" dirty="0" smtClean="0">
                <a:latin typeface="Courier New" pitchFamily="49" charset="0"/>
              </a:rPr>
              <a:t>) </a:t>
            </a:r>
            <a:endParaRPr lang="en-US" sz="2000" kern="0" dirty="0">
              <a:latin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  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if </a:t>
            </a:r>
            <a:r>
              <a:rPr lang="en-US" sz="2000" kern="0" dirty="0" smtClean="0">
                <a:latin typeface="Courier New" pitchFamily="49" charset="0"/>
              </a:rPr>
              <a:t>(= y 0)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       1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       (* </a:t>
            </a:r>
            <a:r>
              <a:rPr lang="en-US" sz="2000" kern="0" dirty="0">
                <a:latin typeface="Courier New" pitchFamily="49" charset="0"/>
              </a:rPr>
              <a:t>x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latin typeface="Courier New" pitchFamily="49" charset="0"/>
              </a:rPr>
              <a:t>pow</a:t>
            </a:r>
            <a:r>
              <a:rPr lang="en-US" sz="2000" kern="0" dirty="0" smtClean="0">
                <a:latin typeface="Courier New" pitchFamily="49" charset="0"/>
              </a:rPr>
              <a:t> x (- y 1)))))</a:t>
            </a:r>
          </a:p>
        </p:txBody>
      </p:sp>
    </p:spTree>
    <p:extLst>
      <p:ext uri="{BB962C8B-B14F-4D97-AF65-F5344CB8AC3E}">
        <p14:creationId xmlns:p14="http://schemas.microsoft.com/office/powerpoint/2010/main" val="105233259"/>
      </p:ext>
    </p:extLst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old friend: currying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772400" cy="76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Currying is an idiom that works in any language with closures</a:t>
            </a:r>
          </a:p>
          <a:p>
            <a:pPr lvl="1"/>
            <a:r>
              <a:rPr lang="en-US" dirty="0" smtClean="0"/>
              <a:t>Less common in Racket because it has real multiple </a:t>
            </a:r>
            <a:r>
              <a:rPr lang="en-US" dirty="0" err="1" smtClean="0"/>
              <a:t>args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52600" y="2209800"/>
            <a:ext cx="5943600" cy="2971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define 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pow</a:t>
            </a:r>
            <a:endParaRPr lang="en-US" sz="2000" kern="0" dirty="0" smtClean="0">
              <a:solidFill>
                <a:schemeClr val="accent2"/>
              </a:solidFill>
              <a:latin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 </a:t>
            </a:r>
            <a:r>
              <a:rPr lang="en-US" sz="2000" kern="0" dirty="0">
                <a:latin typeface="Courier New" pitchFamily="49" charset="0"/>
              </a:rPr>
              <a:t>(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lambda </a:t>
            </a:r>
            <a:r>
              <a:rPr lang="en-US" sz="2000" kern="0" dirty="0">
                <a:latin typeface="Courier New" pitchFamily="49" charset="0"/>
              </a:rPr>
              <a:t>(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x</a:t>
            </a:r>
            <a:r>
              <a:rPr lang="en-US" sz="2000" kern="0" dirty="0" smtClean="0">
                <a:latin typeface="Courier New" pitchFamily="49" charset="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   </a:t>
            </a:r>
            <a:r>
              <a:rPr lang="en-US" sz="2000" kern="0" dirty="0">
                <a:latin typeface="Courier New" pitchFamily="49" charset="0"/>
              </a:rPr>
              <a:t>(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lambda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y</a:t>
            </a:r>
            <a:r>
              <a:rPr lang="en-US" sz="2000" kern="0" dirty="0" smtClean="0">
                <a:latin typeface="Courier New" pitchFamily="49" charset="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    (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if </a:t>
            </a:r>
            <a:r>
              <a:rPr lang="en-US" sz="2000" kern="0" dirty="0" smtClean="0">
                <a:latin typeface="Courier New" pitchFamily="49" charset="0"/>
              </a:rPr>
              <a:t>(= y 0)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         1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         (* </a:t>
            </a:r>
            <a:r>
              <a:rPr lang="en-US" sz="2000" kern="0" dirty="0">
                <a:latin typeface="Courier New" pitchFamily="49" charset="0"/>
              </a:rPr>
              <a:t>x </a:t>
            </a:r>
            <a:r>
              <a:rPr lang="en-US" sz="2000" kern="0" dirty="0" smtClean="0">
                <a:latin typeface="Courier New" pitchFamily="49" charset="0"/>
              </a:rPr>
              <a:t>((</a:t>
            </a:r>
            <a:r>
              <a:rPr lang="en-US" sz="2000" kern="0" dirty="0" err="1" smtClean="0">
                <a:latin typeface="Courier New" pitchFamily="49" charset="0"/>
              </a:rPr>
              <a:t>pow</a:t>
            </a:r>
            <a:r>
              <a:rPr lang="en-US" sz="2000" kern="0" dirty="0" smtClean="0">
                <a:latin typeface="Courier New" pitchFamily="49" charset="0"/>
              </a:rPr>
              <a:t> x) (- y 1)))))))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endParaRPr lang="en-US" sz="1000" kern="0" dirty="0">
              <a:latin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(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define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three-to-the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latin typeface="Courier New" pitchFamily="49" charset="0"/>
              </a:rPr>
              <a:t>pow</a:t>
            </a:r>
            <a:r>
              <a:rPr lang="en-US" sz="2000" kern="0" dirty="0" smtClean="0">
                <a:latin typeface="Courier New" pitchFamily="49" charset="0"/>
              </a:rPr>
              <a:t> 3))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(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define 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eightyone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(three-to-the 4))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define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sixteen </a:t>
            </a:r>
            <a:r>
              <a:rPr lang="en-US" sz="2000" kern="0" dirty="0" smtClean="0">
                <a:latin typeface="Courier New" pitchFamily="49" charset="0"/>
              </a:rPr>
              <a:t>((</a:t>
            </a:r>
            <a:r>
              <a:rPr lang="en-US" sz="2000" kern="0" dirty="0" err="1" smtClean="0">
                <a:latin typeface="Courier New" pitchFamily="49" charset="0"/>
              </a:rPr>
              <a:t>pow</a:t>
            </a:r>
            <a:r>
              <a:rPr lang="en-US" sz="2000" kern="0" dirty="0" smtClean="0">
                <a:latin typeface="Courier New" pitchFamily="49" charset="0"/>
              </a:rPr>
              <a:t> 2) 4))</a:t>
            </a:r>
            <a:endParaRPr lang="en-US" sz="2000" kern="0" dirty="0">
              <a:latin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endParaRPr lang="en-US" sz="2000" kern="0" dirty="0">
              <a:latin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endParaRPr lang="en-US" sz="2000" kern="0" dirty="0">
              <a:latin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endParaRPr lang="en-US" sz="2000" kern="0" dirty="0" smtClean="0">
              <a:latin typeface="Courier New" pitchFamily="49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53340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b="0" dirty="0" smtClean="0"/>
              <a:t>Sugar for defining curried functions: </a:t>
            </a:r>
          </a:p>
          <a:p>
            <a:pPr marL="0" indent="0">
              <a:buFontTx/>
              <a:buNone/>
            </a:pPr>
            <a:endParaRPr lang="en-US" sz="600" b="0" dirty="0" smtClean="0"/>
          </a:p>
          <a:p>
            <a:pPr marL="0" indent="0">
              <a:buFontTx/>
              <a:buNone/>
            </a:pPr>
            <a:r>
              <a:rPr lang="en-US" b="0" dirty="0" smtClean="0"/>
              <a:t>(No sugar for calling curried functions)</a:t>
            </a:r>
          </a:p>
        </p:txBody>
      </p:sp>
      <p:sp>
        <p:nvSpPr>
          <p:cNvPr id="11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48200" y="5410200"/>
            <a:ext cx="4114800" cy="381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define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>
                <a:latin typeface="Courier New" pitchFamily="49" charset="0"/>
              </a:rPr>
              <a:t>(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pow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x</a:t>
            </a:r>
            <a:r>
              <a:rPr lang="en-US" sz="2000" kern="0" dirty="0" smtClean="0">
                <a:latin typeface="Courier New" pitchFamily="49" charset="0"/>
              </a:rPr>
              <a:t>)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y</a:t>
            </a:r>
            <a:r>
              <a:rPr lang="en-US" sz="2000" kern="0" dirty="0" smtClean="0">
                <a:latin typeface="Courier New" pitchFamily="49" charset="0"/>
              </a:rPr>
              <a:t>) (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if </a:t>
            </a:r>
            <a:r>
              <a:rPr lang="en-US" sz="2000" kern="0" dirty="0" smtClean="0">
                <a:latin typeface="Courier New" pitchFamily="49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16597706"/>
      </p:ext>
    </p:extLst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old-friend: List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Empty list:             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null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 smtClean="0"/>
              <a:t>Cons constructor: 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cons  </a:t>
            </a:r>
          </a:p>
          <a:p>
            <a:pPr marL="0" indent="0">
              <a:buNone/>
            </a:pPr>
            <a:r>
              <a:rPr lang="en-US" dirty="0" smtClean="0"/>
              <a:t>Access head of list: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car   </a:t>
            </a:r>
          </a:p>
          <a:p>
            <a:pPr marL="0" indent="0">
              <a:buNone/>
            </a:pPr>
            <a:r>
              <a:rPr lang="en-US" dirty="0" smtClean="0"/>
              <a:t>Access tail of list:    </a:t>
            </a:r>
            <a:r>
              <a:rPr lang="en-US" sz="1000" dirty="0" smtClean="0"/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cdr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 smtClean="0"/>
              <a:t>Check for empty:  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null?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Notes:</a:t>
            </a:r>
          </a:p>
          <a:p>
            <a:pPr lvl="1"/>
            <a:r>
              <a:rPr lang="en-US" dirty="0" smtClean="0">
                <a:cs typeface="Courier New" pitchFamily="49" charset="0"/>
              </a:rPr>
              <a:t>Unlike </a:t>
            </a:r>
            <a:r>
              <a:rPr lang="en-US" dirty="0">
                <a:cs typeface="Courier New" pitchFamily="49" charset="0"/>
              </a:rPr>
              <a:t>Scheme,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>
                <a:cs typeface="Courier New" pitchFamily="49" charset="0"/>
              </a:rPr>
              <a:t> doesn’t </a:t>
            </a:r>
            <a:r>
              <a:rPr lang="en-US" dirty="0" smtClean="0">
                <a:cs typeface="Courier New" pitchFamily="49" charset="0"/>
              </a:rPr>
              <a:t>work for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dirty="0" smtClean="0">
                <a:cs typeface="Courier New" pitchFamily="49" charset="0"/>
              </a:rPr>
              <a:t>, </a:t>
            </a:r>
            <a:r>
              <a:rPr lang="en-US" dirty="0">
                <a:cs typeface="Courier New" pitchFamily="49" charset="0"/>
              </a:rPr>
              <a:t>but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'()</a:t>
            </a:r>
            <a:r>
              <a:rPr lang="en-US" dirty="0">
                <a:cs typeface="Courier New" pitchFamily="49" charset="0"/>
              </a:rPr>
              <a:t> </a:t>
            </a:r>
            <a:r>
              <a:rPr lang="en-US" dirty="0" smtClean="0">
                <a:cs typeface="Courier New" pitchFamily="49" charset="0"/>
              </a:rPr>
              <a:t>does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(list e1 … en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dirty="0" smtClean="0">
                <a:cs typeface="Courier New" pitchFamily="49" charset="0"/>
              </a:rPr>
              <a:t>for building lists</a:t>
            </a:r>
          </a:p>
          <a:p>
            <a:pPr lvl="1"/>
            <a:r>
              <a:rPr lang="en-US" dirty="0" smtClean="0">
                <a:cs typeface="Courier New" pitchFamily="49" charset="0"/>
              </a:rPr>
              <a:t>Names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car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n-US" dirty="0">
                <a:cs typeface="Courier New" pitchFamily="49" charset="0"/>
              </a:rPr>
              <a:t>and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cdr</a:t>
            </a:r>
            <a:r>
              <a:rPr lang="en-US" dirty="0">
                <a:cs typeface="Courier New" pitchFamily="49" charset="0"/>
              </a:rPr>
              <a:t> </a:t>
            </a:r>
            <a:r>
              <a:rPr lang="en-US" dirty="0" smtClean="0">
                <a:cs typeface="Courier New" pitchFamily="49" charset="0"/>
              </a:rPr>
              <a:t>are a </a:t>
            </a:r>
            <a:r>
              <a:rPr lang="en-US" dirty="0">
                <a:cs typeface="Courier New" pitchFamily="49" charset="0"/>
              </a:rPr>
              <a:t>historical </a:t>
            </a:r>
            <a:r>
              <a:rPr lang="en-US" dirty="0" smtClean="0">
                <a:cs typeface="Courier New" pitchFamily="49" charset="0"/>
              </a:rPr>
              <a:t>accident</a:t>
            </a:r>
            <a:endParaRPr lang="en-US" dirty="0">
              <a:cs typeface="Courier New" pitchFamily="49" charset="0"/>
            </a:endParaRP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65446"/>
      </p:ext>
    </p:extLst>
  </p:cSld>
  <p:clrMapOvr>
    <a:masterClrMapping/>
  </p:clrMapOvr>
  <p:transition xmlns:p14="http://schemas.microsoft.com/office/powerpoint/2010/main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n_design_template">
  <a:themeElements>
    <a:clrScheme name="dan_design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an_desig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n_desig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_desig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58279</TotalTime>
  <Words>3912</Words>
  <Application>Microsoft Macintosh PowerPoint</Application>
  <PresentationFormat>On-screen Show (4:3)</PresentationFormat>
  <Paragraphs>587</Paragraphs>
  <Slides>45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dan_design_template</vt:lpstr>
      <vt:lpstr>CSE 341 : Programming Languages   Welcome to Racket</vt:lpstr>
      <vt:lpstr>Racket</vt:lpstr>
      <vt:lpstr>Racket vs. Scheme</vt:lpstr>
      <vt:lpstr>Getting started</vt:lpstr>
      <vt:lpstr>File structure</vt:lpstr>
      <vt:lpstr>Example</vt:lpstr>
      <vt:lpstr>Some niceties</vt:lpstr>
      <vt:lpstr>An old friend: currying</vt:lpstr>
      <vt:lpstr>Another old-friend: List processing</vt:lpstr>
      <vt:lpstr>Examples</vt:lpstr>
      <vt:lpstr>Racket syntax</vt:lpstr>
      <vt:lpstr>Brackets</vt:lpstr>
      <vt:lpstr>Why is this good?</vt:lpstr>
      <vt:lpstr>Parenthesis bias</vt:lpstr>
      <vt:lpstr>PowerPoint Presentation</vt:lpstr>
      <vt:lpstr>Parentheses matter</vt:lpstr>
      <vt:lpstr>Examples (more in code)</vt:lpstr>
      <vt:lpstr>Dynamic typing</vt:lpstr>
      <vt:lpstr>Example</vt:lpstr>
      <vt:lpstr>Better style</vt:lpstr>
      <vt:lpstr>Example</vt:lpstr>
      <vt:lpstr>A variation</vt:lpstr>
      <vt:lpstr>What is true?</vt:lpstr>
      <vt:lpstr>Local bindings</vt:lpstr>
      <vt:lpstr>Let</vt:lpstr>
      <vt:lpstr>Let*</vt:lpstr>
      <vt:lpstr>Letrec</vt:lpstr>
      <vt:lpstr>More letrec</vt:lpstr>
      <vt:lpstr>Local defines</vt:lpstr>
      <vt:lpstr>Top-level</vt:lpstr>
      <vt:lpstr>REPL</vt:lpstr>
      <vt:lpstr>Optional: Actually…</vt:lpstr>
      <vt:lpstr>Set!</vt:lpstr>
      <vt:lpstr>The Benefits of Purity</vt:lpstr>
      <vt:lpstr>Functional Data Structures</vt:lpstr>
      <vt:lpstr>Functional Data Structures</vt:lpstr>
      <vt:lpstr>Example</vt:lpstr>
      <vt:lpstr>Top-level</vt:lpstr>
      <vt:lpstr>But wait…</vt:lpstr>
      <vt:lpstr>No such madness</vt:lpstr>
      <vt:lpstr>The truth about cons</vt:lpstr>
      <vt:lpstr>The truth about cons</vt:lpstr>
      <vt:lpstr>cons cells are immutable</vt:lpstr>
      <vt:lpstr>Set! does not change list contents</vt:lpstr>
      <vt:lpstr>mcons cells are mutable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Languages &amp;  Software Engineering</dc:title>
  <dc:creator>Dan Grossman</dc:creator>
  <cp:lastModifiedBy>Zach Tatlock</cp:lastModifiedBy>
  <cp:revision>847</cp:revision>
  <cp:lastPrinted>2011-09-27T20:26:28Z</cp:lastPrinted>
  <dcterms:created xsi:type="dcterms:W3CDTF">2009-03-13T20:43:19Z</dcterms:created>
  <dcterms:modified xsi:type="dcterms:W3CDTF">2014-05-09T19:04:24Z</dcterms:modified>
</cp:coreProperties>
</file>