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85" r:id="rId3"/>
    <p:sldId id="266" r:id="rId4"/>
    <p:sldId id="258" r:id="rId5"/>
    <p:sldId id="260" r:id="rId6"/>
    <p:sldId id="261" r:id="rId7"/>
    <p:sldId id="263" r:id="rId8"/>
    <p:sldId id="264" r:id="rId9"/>
    <p:sldId id="262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7: Dictionaries, BSTs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41BB-3D3E-2892-1138-23936D22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that Traversal!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85F3B-810A-B300-B3D1-DB07A7B7626D}"/>
              </a:ext>
            </a:extLst>
          </p:cNvPr>
          <p:cNvSpPr txBox="1"/>
          <p:nvPr/>
        </p:nvSpPr>
        <p:spPr>
          <a:xfrm>
            <a:off x="0" y="1828800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21AD2-233A-B15D-281E-50F6C7B8EB57}"/>
              </a:ext>
            </a:extLst>
          </p:cNvPr>
          <p:cNvSpPr txBox="1"/>
          <p:nvPr/>
        </p:nvSpPr>
        <p:spPr>
          <a:xfrm>
            <a:off x="4045337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AC02A-AE8D-56FD-438A-B6623B7BE486}"/>
              </a:ext>
            </a:extLst>
          </p:cNvPr>
          <p:cNvSpPr txBox="1"/>
          <p:nvPr/>
        </p:nvSpPr>
        <p:spPr>
          <a:xfrm>
            <a:off x="8146664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21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  <a:p>
            <a:pPr lvl="1"/>
            <a:endParaRPr lang="en-US" dirty="0"/>
          </a:p>
          <a:p>
            <a:r>
              <a:rPr lang="en-US" dirty="0"/>
              <a:t>Why?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719609" y="-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6548-9D98-39FE-74B0-AE28060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0E5AD0C-4A2B-9A16-4E21-6AB1559EA083}"/>
              </a:ext>
            </a:extLst>
          </p:cNvPr>
          <p:cNvGrpSpPr/>
          <p:nvPr/>
        </p:nvGrpSpPr>
        <p:grpSpPr>
          <a:xfrm>
            <a:off x="200248" y="1567009"/>
            <a:ext cx="4036614" cy="2762801"/>
            <a:chOff x="131609" y="2379747"/>
            <a:chExt cx="4036614" cy="27628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6A6EC8-5DF8-4AA2-99AA-01038135CE44}"/>
                </a:ext>
              </a:extLst>
            </p:cNvPr>
            <p:cNvSpPr/>
            <p:nvPr/>
          </p:nvSpPr>
          <p:spPr>
            <a:xfrm>
              <a:off x="2259363" y="237974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9805804-F2DC-C6FD-B8E9-574ACB44AD21}"/>
                </a:ext>
              </a:extLst>
            </p:cNvPr>
            <p:cNvSpPr/>
            <p:nvPr/>
          </p:nvSpPr>
          <p:spPr>
            <a:xfrm>
              <a:off x="1556072" y="3043035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2B5938-265F-ABFC-25F4-5D8918243D7E}"/>
                </a:ext>
              </a:extLst>
            </p:cNvPr>
            <p:cNvSpPr/>
            <p:nvPr/>
          </p:nvSpPr>
          <p:spPr>
            <a:xfrm>
              <a:off x="2943201" y="300747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FF0C916-C4B6-92D6-8494-EA5DFFA91B3D}"/>
                </a:ext>
              </a:extLst>
            </p:cNvPr>
            <p:cNvSpPr/>
            <p:nvPr/>
          </p:nvSpPr>
          <p:spPr>
            <a:xfrm>
              <a:off x="820352" y="379936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91AC77-7F7D-F3E6-C149-208F5C5970A9}"/>
                </a:ext>
              </a:extLst>
            </p:cNvPr>
            <p:cNvSpPr/>
            <p:nvPr/>
          </p:nvSpPr>
          <p:spPr>
            <a:xfrm>
              <a:off x="3555712" y="369755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C1FA898-5F86-702E-BACF-23EAF0ED22D9}"/>
                </a:ext>
              </a:extLst>
            </p:cNvPr>
            <p:cNvSpPr/>
            <p:nvPr/>
          </p:nvSpPr>
          <p:spPr>
            <a:xfrm>
              <a:off x="131609" y="453003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F02345-0F06-9D9F-427F-6826149A089F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2078883" y="2902558"/>
              <a:ext cx="270180" cy="230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F37D10-ECAB-4C4B-8186-21080F7EB02A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2782174" y="2902558"/>
              <a:ext cx="250727" cy="19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B40EF5-F8EE-E10F-696D-062B8556F3FC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1343163" y="3565846"/>
              <a:ext cx="302609" cy="32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C5E63E-B3AA-4E99-B718-95F43830258A}"/>
                </a:ext>
              </a:extLst>
            </p:cNvPr>
            <p:cNvCxnSpPr>
              <a:cxnSpLocks/>
              <a:stCxn id="12" idx="7"/>
              <a:endCxn id="8" idx="3"/>
            </p:cNvCxnSpPr>
            <p:nvPr/>
          </p:nvCxnSpPr>
          <p:spPr>
            <a:xfrm flipV="1">
              <a:off x="654420" y="4322171"/>
              <a:ext cx="255632" cy="297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BC7B60-9565-522D-D281-1C17537B9FCE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3466012" y="3530286"/>
              <a:ext cx="179400" cy="2569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84F94-B209-66BE-9805-70530BB7643C}"/>
              </a:ext>
            </a:extLst>
          </p:cNvPr>
          <p:cNvGrpSpPr/>
          <p:nvPr/>
        </p:nvGrpSpPr>
        <p:grpSpPr>
          <a:xfrm>
            <a:off x="6758024" y="2938268"/>
            <a:ext cx="3877904" cy="3796337"/>
            <a:chOff x="41909" y="1095926"/>
            <a:chExt cx="3877904" cy="37963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48C104B-2AC3-76E9-2B47-DAB7FCAFA33F}"/>
                </a:ext>
              </a:extLst>
            </p:cNvPr>
            <p:cNvSpPr/>
            <p:nvPr/>
          </p:nvSpPr>
          <p:spPr>
            <a:xfrm>
              <a:off x="2032627" y="237198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204F87-3913-03CF-D0FF-35DB4BAA0656}"/>
                </a:ext>
              </a:extLst>
            </p:cNvPr>
            <p:cNvSpPr/>
            <p:nvPr/>
          </p:nvSpPr>
          <p:spPr>
            <a:xfrm>
              <a:off x="1339516" y="302554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C5F20C-29FD-AE0D-F4C5-50410235796D}"/>
                </a:ext>
              </a:extLst>
            </p:cNvPr>
            <p:cNvSpPr/>
            <p:nvPr/>
          </p:nvSpPr>
          <p:spPr>
            <a:xfrm>
              <a:off x="2694793" y="172896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8EF4C2-E99D-433A-7E38-FD10C7AE2AA5}"/>
                </a:ext>
              </a:extLst>
            </p:cNvPr>
            <p:cNvSpPr/>
            <p:nvPr/>
          </p:nvSpPr>
          <p:spPr>
            <a:xfrm>
              <a:off x="674261" y="3667241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766E27F-8D6C-3E0B-4F79-2A655295B958}"/>
                </a:ext>
              </a:extLst>
            </p:cNvPr>
            <p:cNvSpPr/>
            <p:nvPr/>
          </p:nvSpPr>
          <p:spPr>
            <a:xfrm>
              <a:off x="3307302" y="1095926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4C4440-F81A-3A7F-27E9-725F1CAA06F4}"/>
                </a:ext>
              </a:extLst>
            </p:cNvPr>
            <p:cNvSpPr/>
            <p:nvPr/>
          </p:nvSpPr>
          <p:spPr>
            <a:xfrm>
              <a:off x="41909" y="427975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7012BB1-0ABB-B4AD-2F57-9C1110B619BB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1862327" y="2894791"/>
              <a:ext cx="260000" cy="220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83DAE3-3D5D-15E4-B689-776BBAEF2CA2}"/>
                </a:ext>
              </a:extLst>
            </p:cNvPr>
            <p:cNvCxnSpPr>
              <a:cxnSpLocks/>
              <a:stCxn id="25" idx="7"/>
              <a:endCxn id="27" idx="3"/>
            </p:cNvCxnSpPr>
            <p:nvPr/>
          </p:nvCxnSpPr>
          <p:spPr>
            <a:xfrm flipV="1">
              <a:off x="2555438" y="2251773"/>
              <a:ext cx="229055" cy="2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E6B326-F8D7-83A0-7746-675AF1939561}"/>
                </a:ext>
              </a:extLst>
            </p:cNvPr>
            <p:cNvCxnSpPr>
              <a:stCxn id="28" idx="7"/>
              <a:endCxn id="26" idx="3"/>
            </p:cNvCxnSpPr>
            <p:nvPr/>
          </p:nvCxnSpPr>
          <p:spPr>
            <a:xfrm flipV="1">
              <a:off x="1197072" y="3548353"/>
              <a:ext cx="232144" cy="208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25648F-1B77-2F45-09C7-4D83E88B0D3C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564720" y="4190052"/>
              <a:ext cx="199241" cy="1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FA16-BC35-AB0B-3154-ED1E47669354}"/>
                </a:ext>
              </a:extLst>
            </p:cNvPr>
            <p:cNvCxnSpPr>
              <a:cxnSpLocks/>
              <a:stCxn id="29" idx="3"/>
              <a:endCxn id="27" idx="7"/>
            </p:cNvCxnSpPr>
            <p:nvPr/>
          </p:nvCxnSpPr>
          <p:spPr>
            <a:xfrm flipH="1">
              <a:off x="3217604" y="1618737"/>
              <a:ext cx="179398" cy="199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DE8E303-07A5-0FEA-D6A9-AA75413C8B43}"/>
              </a:ext>
            </a:extLst>
          </p:cNvPr>
          <p:cNvGrpSpPr/>
          <p:nvPr/>
        </p:nvGrpSpPr>
        <p:grpSpPr>
          <a:xfrm>
            <a:off x="5894880" y="334374"/>
            <a:ext cx="4036614" cy="2762801"/>
            <a:chOff x="5413263" y="1203158"/>
            <a:chExt cx="4036614" cy="27628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E93E5E-47AF-DA70-5553-9B15F4248E19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0D95083-1032-E089-E0A6-2DDC0645E5CD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40CD5BB-759D-9930-59D7-E866E894F84D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AFB0B45-1D09-7FB3-2584-B1C055243DC8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E7364C8-CE67-2CDD-F323-1DB8BA6ED0FC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7B236FA-64A2-FF24-C027-2E1851FDA694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69DE87-EE49-BE73-3F23-F86634871488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3B9DA36-B4DF-1C20-A4FD-670899389501}"/>
                  </a:ext>
                </a:extLst>
              </p:cNvPr>
              <p:cNvCxnSpPr>
                <a:cxnSpLocks/>
                <a:stCxn id="58" idx="3"/>
                <a:endCxn id="5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C94700-070A-B561-8ADC-5D4F8C148F03}"/>
                  </a:ext>
                </a:extLst>
              </p:cNvPr>
              <p:cNvCxnSpPr>
                <a:cxnSpLocks/>
                <a:stCxn id="58" idx="5"/>
                <a:endCxn id="6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319A1F-7FEA-B5E1-183D-B46A7BD98F7A}"/>
                  </a:ext>
                </a:extLst>
              </p:cNvPr>
              <p:cNvCxnSpPr>
                <a:stCxn id="61" idx="7"/>
                <a:endCxn id="5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FDEE638-D040-5710-1D02-39AA593813D4}"/>
                  </a:ext>
                </a:extLst>
              </p:cNvPr>
              <p:cNvCxnSpPr>
                <a:cxnSpLocks/>
                <a:stCxn id="63" idx="7"/>
                <a:endCxn id="6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4BFAE1A-394A-A2F5-3B40-B82D2E654900}"/>
                  </a:ext>
                </a:extLst>
              </p:cNvPr>
              <p:cNvCxnSpPr>
                <a:stCxn id="62" idx="1"/>
                <a:endCxn id="6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FA0846D-5821-0C57-9E29-76E3C1337D8F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250BAC-0A03-1B48-1E20-909F0F10479D}"/>
                </a:ext>
              </a:extLst>
            </p:cNvPr>
            <p:cNvCxnSpPr>
              <a:cxnSpLocks/>
              <a:stCxn id="69" idx="1"/>
              <a:endCxn id="5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CDE4A-98B0-022C-87D8-15AEA4022316}"/>
              </a:ext>
            </a:extLst>
          </p:cNvPr>
          <p:cNvGrpSpPr/>
          <p:nvPr/>
        </p:nvGrpSpPr>
        <p:grpSpPr>
          <a:xfrm>
            <a:off x="2376685" y="3800627"/>
            <a:ext cx="4036614" cy="2762801"/>
            <a:chOff x="5413263" y="1203158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CEFED0A-5C34-B6F0-549E-4E88321F4178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1714744-621D-F5E0-3846-0DE7B9124DEE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E982F01-E273-B8BE-B119-E2CC24AD004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60A6C0-91DB-9D6E-4E29-D2DA63F0461F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A5ED5B8-C63A-1E80-38DD-8981EBB048FF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801A08-6C6E-24D9-1F1A-23D7CC5BB202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A063D3F-1277-6121-2D74-062102099201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21B54F0-6F9E-6234-A5A1-BF7815089EA1}"/>
                  </a:ext>
                </a:extLst>
              </p:cNvPr>
              <p:cNvCxnSpPr>
                <a:cxnSpLocks/>
                <a:stCxn id="13" idx="3"/>
                <a:endCxn id="16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5AF691C-C423-88A5-793D-69792CD41AA7}"/>
                  </a:ext>
                </a:extLst>
              </p:cNvPr>
              <p:cNvCxnSpPr>
                <a:cxnSpLocks/>
                <a:stCxn id="13" idx="5"/>
                <a:endCxn id="18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0A1733-3E9B-E375-CD65-075CED3234CA}"/>
                  </a:ext>
                </a:extLst>
              </p:cNvPr>
              <p:cNvCxnSpPr>
                <a:stCxn id="20" idx="7"/>
                <a:endCxn id="16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397CF2A-3C8F-10A1-2382-29256DF9A85E}"/>
                  </a:ext>
                </a:extLst>
              </p:cNvPr>
              <p:cNvCxnSpPr>
                <a:cxnSpLocks/>
                <a:stCxn id="36" idx="7"/>
                <a:endCxn id="20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EDE9409-B167-DA3A-92F3-63FF2E4C3C11}"/>
                  </a:ext>
                </a:extLst>
              </p:cNvPr>
              <p:cNvCxnSpPr>
                <a:stCxn id="22" idx="1"/>
                <a:endCxn id="18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9CB6E68-1D64-B8A9-6FEF-CE6C62F71FBC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59C2F0-D084-076D-73BD-249FCD714F8D}"/>
                </a:ext>
              </a:extLst>
            </p:cNvPr>
            <p:cNvCxnSpPr>
              <a:cxnSpLocks/>
              <a:stCxn id="9" idx="1"/>
              <a:endCxn id="16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5263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984A-76CE-9AAA-7954-F48D7043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2A4A-A56B-6551-0FA5-3EA436E6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4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Up: Tree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714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at level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714170"/>
              </a:xfrm>
              <a:prstGeom prst="rect">
                <a:avLst/>
              </a:prstGeom>
              <a:blipFill>
                <a:blip r:embed="rId2"/>
                <a:stretch>
                  <a:fillRect b="-1025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209673" y="2155279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3873500" y="19304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3500" y="19304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565913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565913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6258910" y="5738936"/>
                <a:ext cx="6288690" cy="11481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4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FF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FF00FF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rgbClr val="FF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FF00FF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FF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FF00FF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>
                                      <a:solidFill>
                                        <a:srgbClr val="FF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FF00FF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910" y="5738936"/>
                <a:ext cx="6288690" cy="11481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182604" y="28250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82604" y="28250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473700" y="28250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3700" y="28250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065880" y="36311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5880" y="36311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2806700" y="36311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6700" y="36311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4673600" y="36291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3600" y="362917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398260" y="36311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8260" y="3631126"/>
                <a:ext cx="133350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1510785" y="40780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186351" y="41050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129451" y="41050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6777911" y="41320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787400" y="50234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7400" y="5023456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1778000" y="50263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8000" y="50263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2693319" y="50263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3319" y="5026377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3625849" y="47141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4840411" y="50234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0411" y="5023456"/>
                <a:ext cx="716630" cy="4572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5979160" y="50263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9160" y="5026377"/>
                <a:ext cx="716630" cy="45720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6855616" y="50263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5616" y="5026377"/>
                <a:ext cx="716630" cy="45720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2849354" y="23876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4540250" y="23876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1732630" y="32822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2849354" y="32822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340350" y="32822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140450" y="3282252"/>
            <a:ext cx="92456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141210" y="40883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6797992" y="40883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340351" y="40863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073332" y="40863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473450" y="40883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233748" y="40883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1732631" y="40883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441032" y="40883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5165134" y="1949390"/>
                <a:ext cx="610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134" y="1949390"/>
                <a:ext cx="61016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454400" y="2737102"/>
                <a:ext cx="6486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00" y="2737102"/>
                <a:ext cx="648639" cy="64633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6738374" y="2771203"/>
                <a:ext cx="6486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374" y="2771203"/>
                <a:ext cx="648639" cy="64633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2270760" y="3575327"/>
                <a:ext cx="660758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760" y="3575327"/>
                <a:ext cx="660758" cy="64812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4060477" y="3570893"/>
                <a:ext cx="660758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477" y="3570893"/>
                <a:ext cx="660758" cy="64812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5893953" y="3580422"/>
                <a:ext cx="660758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953" y="3580422"/>
                <a:ext cx="660758" cy="64812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7655560" y="3575988"/>
                <a:ext cx="660758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560" y="3575988"/>
                <a:ext cx="660758" cy="64812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1397000" y="49022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0" y="4902200"/>
                <a:ext cx="365806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2399380" y="49022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380" y="4902200"/>
                <a:ext cx="36580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3313292" y="49022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292" y="4902200"/>
                <a:ext cx="36580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/>
              <p:cNvSpPr txBox="1"/>
              <p:nvPr/>
            </p:nvSpPr>
            <p:spPr>
              <a:xfrm>
                <a:off x="5450794" y="49141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794" y="4914190"/>
                <a:ext cx="365806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6603954" y="49141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954" y="4914190"/>
                <a:ext cx="36580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7518354" y="49141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354" y="4914190"/>
                <a:ext cx="365806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9937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  <p:bldP spid="44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/>
      <p:bldP spid="61" grpId="0" animBg="1"/>
      <p:bldP spid="62" grpId="0" animBg="1"/>
      <p:bldP spid="63" grpId="0" animBg="1"/>
      <p:bldP spid="64" grpId="0"/>
      <p:bldP spid="66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7" grpId="0"/>
      <p:bldP spid="78" grpId="0"/>
      <p:bldP spid="80" grpId="0"/>
      <p:bldP spid="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8EB7-6A92-650F-ABB6-D01E0E9C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of Find, insert, Delete:</a:t>
                </a:r>
              </a:p>
              <a:p>
                <a:pPr lvl="1"/>
                <a:r>
                  <a:rPr lang="en-US" dirty="0"/>
                  <a:t>Worst case running time matches height of the tree</a:t>
                </a:r>
              </a:p>
              <a:p>
                <a:r>
                  <a:rPr lang="en-US" dirty="0"/>
                  <a:t>What is the maximum height of a BST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959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8BB1-416B-D0E8-3322-4EB4D87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“Balanced” 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4F05E-58AF-CEFF-09EC-B606D49F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better running times by having “shorter” trees</a:t>
            </a:r>
          </a:p>
          <a:p>
            <a:r>
              <a:rPr lang="en-US" dirty="0"/>
              <a:t>Trees get tall due to them being “sparse” (many one-child nodes)</a:t>
            </a:r>
          </a:p>
          <a:p>
            <a:r>
              <a:rPr lang="en-US" dirty="0"/>
              <a:t>Idea: modify how we insert/delete to keep the tree more “full”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83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Both Subtrees of Root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Both Subtrees of Root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25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3: Both Subtrees of every Node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5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4: Both Subtrees of every Node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296A-CD42-45E7-98AD-FD7A3DA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Teaser: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12D5-9A57-CAC1-DDCB-41C25F19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that maintains that the left and right subtrees of every node have heights that differ by at most one.</a:t>
            </a:r>
          </a:p>
          <a:p>
            <a:pPr lvl="1"/>
            <a:r>
              <a:rPr lang="en-US" dirty="0"/>
              <a:t>Not too weak (ensures trees are short)</a:t>
            </a:r>
          </a:p>
          <a:p>
            <a:pPr lvl="1"/>
            <a:r>
              <a:rPr lang="en-US" dirty="0"/>
              <a:t>Not too strong (works for any number of nodes)</a:t>
            </a:r>
          </a:p>
        </p:txBody>
      </p:sp>
    </p:spTree>
    <p:extLst>
      <p:ext uri="{BB962C8B-B14F-4D97-AF65-F5344CB8AC3E}">
        <p14:creationId xmlns:p14="http://schemas.microsoft.com/office/powerpoint/2010/main" val="25306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E5DC-8848-B181-F4CD-F3FA6E02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Up: Which is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B71B-1BEC-4BA4-E1B1-A9B3EF08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Both of the following build a binary heap within an unordered array. Which is better?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3A3056-34EA-4DA7-51C4-7A34E68D5484}"/>
              </a:ext>
            </a:extLst>
          </p:cNvPr>
          <p:cNvSpPr txBox="1"/>
          <p:nvPr/>
        </p:nvSpPr>
        <p:spPr>
          <a:xfrm>
            <a:off x="182880" y="2795270"/>
            <a:ext cx="40028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buildHeapDown</a:t>
            </a:r>
            <a:r>
              <a:rPr lang="en-US" sz="2400" dirty="0"/>
              <a:t>(</a:t>
            </a:r>
            <a:r>
              <a:rPr lang="en-US" sz="2400" dirty="0" err="1"/>
              <a:t>arr</a:t>
            </a:r>
            <a:r>
              <a:rPr lang="en-US" sz="2400" dirty="0"/>
              <a:t>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err="1"/>
              <a:t>arr.length</a:t>
            </a:r>
            <a:r>
              <a:rPr lang="en-US" sz="2400" dirty="0"/>
              <a:t>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arr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AEA270-C549-5294-682C-298435F489EA}"/>
              </a:ext>
            </a:extLst>
          </p:cNvPr>
          <p:cNvSpPr txBox="1"/>
          <p:nvPr/>
        </p:nvSpPr>
        <p:spPr>
          <a:xfrm>
            <a:off x="92829" y="4869348"/>
            <a:ext cx="41237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buildHeapUp</a:t>
            </a:r>
            <a:r>
              <a:rPr lang="en-US" sz="2400" dirty="0"/>
              <a:t>(</a:t>
            </a:r>
            <a:r>
              <a:rPr lang="en-US" sz="2400" dirty="0" err="1"/>
              <a:t>arr</a:t>
            </a:r>
            <a:r>
              <a:rPr lang="en-US" sz="2400" dirty="0"/>
              <a:t>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&lt;</a:t>
            </a:r>
            <a:r>
              <a:rPr lang="en-US" sz="2400" dirty="0" err="1"/>
              <a:t>arr.length</a:t>
            </a:r>
            <a:r>
              <a:rPr lang="en-US" sz="2400" dirty="0"/>
              <a:t>; </a:t>
            </a:r>
            <a:r>
              <a:rPr lang="en-US" sz="2400" dirty="0" err="1"/>
              <a:t>i</a:t>
            </a:r>
            <a:r>
              <a:rPr lang="en-US" sz="2400" dirty="0"/>
              <a:t>++){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percolateUp</a:t>
            </a:r>
            <a:r>
              <a:rPr lang="en-US" sz="2400" dirty="0"/>
              <a:t>(</a:t>
            </a:r>
            <a:r>
              <a:rPr lang="en-US" sz="2400" dirty="0" err="1"/>
              <a:t>arr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188585D-2800-2413-2893-C480B0AEBD22}"/>
              </a:ext>
            </a:extLst>
          </p:cNvPr>
          <p:cNvGrpSpPr/>
          <p:nvPr/>
        </p:nvGrpSpPr>
        <p:grpSpPr>
          <a:xfrm>
            <a:off x="6285932" y="5945865"/>
            <a:ext cx="5342188" cy="945155"/>
            <a:chOff x="6004254" y="754688"/>
            <a:chExt cx="5342188" cy="94515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D13240-BE97-0BE8-270B-BDFADA493F1B}"/>
                </a:ext>
              </a:extLst>
            </p:cNvPr>
            <p:cNvSpPr/>
            <p:nvPr/>
          </p:nvSpPr>
          <p:spPr>
            <a:xfrm>
              <a:off x="6004254" y="754688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D9C3468-13D5-A8D1-25DC-735971C7E6C3}"/>
                </a:ext>
              </a:extLst>
            </p:cNvPr>
            <p:cNvSpPr/>
            <p:nvPr/>
          </p:nvSpPr>
          <p:spPr>
            <a:xfrm>
              <a:off x="65382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88F2C5D-39DB-D4DF-763D-9D2AD68B77BC}"/>
                </a:ext>
              </a:extLst>
            </p:cNvPr>
            <p:cNvSpPr/>
            <p:nvPr/>
          </p:nvSpPr>
          <p:spPr>
            <a:xfrm>
              <a:off x="70716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3516945-0A6C-2AE6-CC8F-DA601D633A58}"/>
                </a:ext>
              </a:extLst>
            </p:cNvPr>
            <p:cNvSpPr/>
            <p:nvPr/>
          </p:nvSpPr>
          <p:spPr>
            <a:xfrm>
              <a:off x="7605023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08B7E46-D971-F411-EA3F-AB95DC0F02D8}"/>
                </a:ext>
              </a:extLst>
            </p:cNvPr>
            <p:cNvSpPr/>
            <p:nvPr/>
          </p:nvSpPr>
          <p:spPr>
            <a:xfrm>
              <a:off x="81389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E66EF3A-A1A4-B612-F463-74C71469C094}"/>
                </a:ext>
              </a:extLst>
            </p:cNvPr>
            <p:cNvSpPr/>
            <p:nvPr/>
          </p:nvSpPr>
          <p:spPr>
            <a:xfrm>
              <a:off x="86723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734801A-B24F-6EBC-CC49-EE395471C1AC}"/>
                </a:ext>
              </a:extLst>
            </p:cNvPr>
            <p:cNvSpPr/>
            <p:nvPr/>
          </p:nvSpPr>
          <p:spPr>
            <a:xfrm>
              <a:off x="920579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AE7210B-D9EC-86FD-4C0B-D77704E4D690}"/>
                </a:ext>
              </a:extLst>
            </p:cNvPr>
            <p:cNvSpPr/>
            <p:nvPr/>
          </p:nvSpPr>
          <p:spPr>
            <a:xfrm>
              <a:off x="97397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EADDA9-A24F-744C-76AF-8F81966A1AEC}"/>
                </a:ext>
              </a:extLst>
            </p:cNvPr>
            <p:cNvSpPr/>
            <p:nvPr/>
          </p:nvSpPr>
          <p:spPr>
            <a:xfrm>
              <a:off x="10273161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02DF8A7-8270-C66A-F473-5CBF0B8BD3BF}"/>
                </a:ext>
              </a:extLst>
            </p:cNvPr>
            <p:cNvSpPr txBox="1"/>
            <p:nvPr/>
          </p:nvSpPr>
          <p:spPr>
            <a:xfrm>
              <a:off x="6120110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59E524-A783-0874-F1D5-5A480887C00E}"/>
                </a:ext>
              </a:extLst>
            </p:cNvPr>
            <p:cNvSpPr txBox="1"/>
            <p:nvPr/>
          </p:nvSpPr>
          <p:spPr>
            <a:xfrm>
              <a:off x="66540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95281C-DEBE-337B-D1C2-2FB1B21DF4B0}"/>
                </a:ext>
              </a:extLst>
            </p:cNvPr>
            <p:cNvSpPr txBox="1"/>
            <p:nvPr/>
          </p:nvSpPr>
          <p:spPr>
            <a:xfrm>
              <a:off x="7187479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9C3505-E7D6-16D1-253A-140A59025EE8}"/>
                </a:ext>
              </a:extLst>
            </p:cNvPr>
            <p:cNvSpPr txBox="1"/>
            <p:nvPr/>
          </p:nvSpPr>
          <p:spPr>
            <a:xfrm>
              <a:off x="771846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F7A870-B056-4DC4-BDA5-48670C0B431F}"/>
                </a:ext>
              </a:extLst>
            </p:cNvPr>
            <p:cNvSpPr txBox="1"/>
            <p:nvPr/>
          </p:nvSpPr>
          <p:spPr>
            <a:xfrm>
              <a:off x="819649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30551E-F025-4EBA-CBF2-69EFFDE39E9F}"/>
                </a:ext>
              </a:extLst>
            </p:cNvPr>
            <p:cNvSpPr txBox="1"/>
            <p:nvPr/>
          </p:nvSpPr>
          <p:spPr>
            <a:xfrm>
              <a:off x="87882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E47D6E8-C356-FBC0-2C86-EB86B17186F3}"/>
                </a:ext>
              </a:extLst>
            </p:cNvPr>
            <p:cNvSpPr txBox="1"/>
            <p:nvPr/>
          </p:nvSpPr>
          <p:spPr>
            <a:xfrm>
              <a:off x="9321648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9DEC2E9-2DE7-5662-3274-5D1CCCE88825}"/>
                </a:ext>
              </a:extLst>
            </p:cNvPr>
            <p:cNvSpPr txBox="1"/>
            <p:nvPr/>
          </p:nvSpPr>
          <p:spPr>
            <a:xfrm>
              <a:off x="98556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7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7872BFD-B55F-2444-F671-FFC5945B31FD}"/>
                </a:ext>
              </a:extLst>
            </p:cNvPr>
            <p:cNvSpPr txBox="1"/>
            <p:nvPr/>
          </p:nvSpPr>
          <p:spPr>
            <a:xfrm>
              <a:off x="10389017" y="13280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8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55A252A-47AC-2A3C-D35E-3B257BC6B236}"/>
                </a:ext>
              </a:extLst>
            </p:cNvPr>
            <p:cNvSpPr/>
            <p:nvPr/>
          </p:nvSpPr>
          <p:spPr>
            <a:xfrm>
              <a:off x="10813042" y="754688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85C532-101F-8171-CCA8-66786C5BF689}"/>
                </a:ext>
              </a:extLst>
            </p:cNvPr>
            <p:cNvSpPr txBox="1"/>
            <p:nvPr/>
          </p:nvSpPr>
          <p:spPr>
            <a:xfrm>
              <a:off x="10870777" y="13305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1BC163-1F3C-7431-98C2-0785446B0AB9}"/>
              </a:ext>
            </a:extLst>
          </p:cNvPr>
          <p:cNvGrpSpPr/>
          <p:nvPr/>
        </p:nvGrpSpPr>
        <p:grpSpPr>
          <a:xfrm>
            <a:off x="5996666" y="2539030"/>
            <a:ext cx="5910854" cy="3175968"/>
            <a:chOff x="201742" y="2956422"/>
            <a:chExt cx="6934200" cy="3725824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02D3096-56DD-8D1D-51A5-7C2451C6481E}"/>
                </a:ext>
              </a:extLst>
            </p:cNvPr>
            <p:cNvGrpSpPr/>
            <p:nvPr/>
          </p:nvGrpSpPr>
          <p:grpSpPr>
            <a:xfrm>
              <a:off x="201742" y="2956422"/>
              <a:ext cx="6934200" cy="3725824"/>
              <a:chOff x="2590801" y="2672070"/>
              <a:chExt cx="6934200" cy="3725824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70BD7E4-9E24-9608-A27A-AB402AAD275D}"/>
                  </a:ext>
                </a:extLst>
              </p:cNvPr>
              <p:cNvSpPr/>
              <p:nvPr/>
            </p:nvSpPr>
            <p:spPr>
              <a:xfrm>
                <a:off x="5996855" y="2672070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31291EFC-DB7C-3950-826E-B597FCE7E450}"/>
                  </a:ext>
                </a:extLst>
              </p:cNvPr>
              <p:cNvSpPr/>
              <p:nvPr/>
            </p:nvSpPr>
            <p:spPr>
              <a:xfrm>
                <a:off x="4191001" y="3682289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DEA8758-D4C1-02E6-2EED-EEEBC3BD24DC}"/>
                  </a:ext>
                </a:extLst>
              </p:cNvPr>
              <p:cNvSpPr/>
              <p:nvPr/>
            </p:nvSpPr>
            <p:spPr>
              <a:xfrm>
                <a:off x="7858499" y="3653913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9D259CD4-4A4B-DA49-9F8E-7524F9AEDB88}"/>
                  </a:ext>
                </a:extLst>
              </p:cNvPr>
              <p:cNvSpPr/>
              <p:nvPr/>
            </p:nvSpPr>
            <p:spPr>
              <a:xfrm>
                <a:off x="3200401" y="4383504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0C20D57-44E0-C420-698C-F329281CB043}"/>
                  </a:ext>
                </a:extLst>
              </p:cNvPr>
              <p:cNvSpPr/>
              <p:nvPr/>
            </p:nvSpPr>
            <p:spPr>
              <a:xfrm>
                <a:off x="5211206" y="4425368"/>
                <a:ext cx="688077" cy="68807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</a:rPr>
                  <a:t>15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AF061A8-9A6D-8633-5065-DDB01585F0F2}"/>
                  </a:ext>
                </a:extLst>
              </p:cNvPr>
              <p:cNvSpPr/>
              <p:nvPr/>
            </p:nvSpPr>
            <p:spPr>
              <a:xfrm>
                <a:off x="6934201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864F7CF-CB78-7AF5-F19E-D0EC78DB9D78}"/>
                  </a:ext>
                </a:extLst>
              </p:cNvPr>
              <p:cNvSpPr/>
              <p:nvPr/>
            </p:nvSpPr>
            <p:spPr>
              <a:xfrm>
                <a:off x="8836924" y="4341990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D926CD27-8E5B-DEF9-8C7D-C13B5E91511E}"/>
                  </a:ext>
                </a:extLst>
              </p:cNvPr>
              <p:cNvSpPr/>
              <p:nvPr/>
            </p:nvSpPr>
            <p:spPr>
              <a:xfrm>
                <a:off x="2590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5D9B88D5-F055-9A08-867F-F0B1923EF0BC}"/>
                  </a:ext>
                </a:extLst>
              </p:cNvPr>
              <p:cNvSpPr/>
              <p:nvPr/>
            </p:nvSpPr>
            <p:spPr>
              <a:xfrm>
                <a:off x="3733801" y="5352744"/>
                <a:ext cx="688077" cy="68807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8DF14D7D-676D-E31E-7042-AA0A2344202A}"/>
                  </a:ext>
                </a:extLst>
              </p:cNvPr>
              <p:cNvCxnSpPr>
                <a:cxnSpLocks/>
                <a:stCxn id="34" idx="3"/>
                <a:endCxn id="35" idx="7"/>
              </p:cNvCxnSpPr>
              <p:nvPr/>
            </p:nvCxnSpPr>
            <p:spPr>
              <a:xfrm flipH="1">
                <a:off x="4778311" y="3259380"/>
                <a:ext cx="1319311" cy="5236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90ACD966-7A6F-F624-33B0-6D0523ADB2DA}"/>
                  </a:ext>
                </a:extLst>
              </p:cNvPr>
              <p:cNvCxnSpPr>
                <a:cxnSpLocks/>
                <a:stCxn id="34" idx="5"/>
                <a:endCxn id="36" idx="1"/>
              </p:cNvCxnSpPr>
              <p:nvPr/>
            </p:nvCxnSpPr>
            <p:spPr>
              <a:xfrm>
                <a:off x="6584165" y="3259380"/>
                <a:ext cx="1375101" cy="495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3B4CEF0-F361-FB62-AD4D-E53461F6A850}"/>
                  </a:ext>
                </a:extLst>
              </p:cNvPr>
              <p:cNvCxnSpPr>
                <a:stCxn id="38" idx="1"/>
                <a:endCxn id="35" idx="5"/>
              </p:cNvCxnSpPr>
              <p:nvPr/>
            </p:nvCxnSpPr>
            <p:spPr>
              <a:xfrm flipH="1" flipV="1">
                <a:off x="4778310" y="4269598"/>
                <a:ext cx="533662" cy="2565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A02A6D4-F3FC-60D2-68B9-B9E04394E9A9}"/>
                  </a:ext>
                </a:extLst>
              </p:cNvPr>
              <p:cNvCxnSpPr>
                <a:stCxn id="37" idx="7"/>
                <a:endCxn id="35" idx="3"/>
              </p:cNvCxnSpPr>
              <p:nvPr/>
            </p:nvCxnSpPr>
            <p:spPr>
              <a:xfrm flipV="1">
                <a:off x="3787711" y="4269598"/>
                <a:ext cx="504057" cy="214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F3E1183-81C2-062C-525E-FF2FF218D767}"/>
                  </a:ext>
                </a:extLst>
              </p:cNvPr>
              <p:cNvCxnSpPr>
                <a:stCxn id="42" idx="0"/>
                <a:endCxn id="37" idx="5"/>
              </p:cNvCxnSpPr>
              <p:nvPr/>
            </p:nvCxnSpPr>
            <p:spPr>
              <a:xfrm flipH="1" flipV="1">
                <a:off x="3787711" y="4970813"/>
                <a:ext cx="290129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AA2A721-730A-B195-435C-F0B5087DC305}"/>
                  </a:ext>
                </a:extLst>
              </p:cNvPr>
              <p:cNvCxnSpPr>
                <a:stCxn id="41" idx="0"/>
                <a:endCxn id="37" idx="3"/>
              </p:cNvCxnSpPr>
              <p:nvPr/>
            </p:nvCxnSpPr>
            <p:spPr>
              <a:xfrm flipV="1">
                <a:off x="2934839" y="4970813"/>
                <a:ext cx="366328" cy="3819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ED16ED07-FA0C-7443-7ED3-F28E3DB85856}"/>
                  </a:ext>
                </a:extLst>
              </p:cNvPr>
              <p:cNvCxnSpPr>
                <a:stCxn id="39" idx="7"/>
                <a:endCxn id="36" idx="3"/>
              </p:cNvCxnSpPr>
              <p:nvPr/>
            </p:nvCxnSpPr>
            <p:spPr>
              <a:xfrm flipV="1">
                <a:off x="7521511" y="4241222"/>
                <a:ext cx="437755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AE504B5-1A1D-727F-9B02-DB643C5D26E1}"/>
                  </a:ext>
                </a:extLst>
              </p:cNvPr>
              <p:cNvCxnSpPr>
                <a:stCxn id="40" idx="1"/>
                <a:endCxn id="36" idx="5"/>
              </p:cNvCxnSpPr>
              <p:nvPr/>
            </p:nvCxnSpPr>
            <p:spPr>
              <a:xfrm flipH="1" flipV="1">
                <a:off x="8445808" y="4241222"/>
                <a:ext cx="491882" cy="201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AD4379E-7556-4450-BAB4-82D1E3C336C6}"/>
                  </a:ext>
                </a:extLst>
              </p:cNvPr>
              <p:cNvSpPr txBox="1"/>
              <p:nvPr/>
            </p:nvSpPr>
            <p:spPr>
              <a:xfrm>
                <a:off x="6190049" y="3371297"/>
                <a:ext cx="353917" cy="433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0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41CEF0F-42B6-7100-7497-BF546A8BE956}"/>
                  </a:ext>
                </a:extLst>
              </p:cNvPr>
              <p:cNvSpPr txBox="1"/>
              <p:nvPr/>
            </p:nvSpPr>
            <p:spPr>
              <a:xfrm>
                <a:off x="4384195" y="4377091"/>
                <a:ext cx="353917" cy="433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1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B9108FD-347F-489D-B329-D1092409CA08}"/>
                  </a:ext>
                </a:extLst>
              </p:cNvPr>
              <p:cNvSpPr txBox="1"/>
              <p:nvPr/>
            </p:nvSpPr>
            <p:spPr>
              <a:xfrm>
                <a:off x="8051693" y="4316695"/>
                <a:ext cx="353917" cy="433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2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56EEFF9-E0BE-C183-26BE-6B5783C50089}"/>
                  </a:ext>
                </a:extLst>
              </p:cNvPr>
              <p:cNvSpPr txBox="1"/>
              <p:nvPr/>
            </p:nvSpPr>
            <p:spPr>
              <a:xfrm>
                <a:off x="3352081" y="5071580"/>
                <a:ext cx="353917" cy="433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3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F8EB81D-9C03-2CC5-1829-8E1AF35B9F31}"/>
                  </a:ext>
                </a:extLst>
              </p:cNvPr>
              <p:cNvSpPr txBox="1"/>
              <p:nvPr/>
            </p:nvSpPr>
            <p:spPr>
              <a:xfrm>
                <a:off x="7122005" y="5012677"/>
                <a:ext cx="353917" cy="433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5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C8899B46-189F-B2A0-0133-195AAAB800AE}"/>
                  </a:ext>
                </a:extLst>
              </p:cNvPr>
              <p:cNvSpPr txBox="1"/>
              <p:nvPr/>
            </p:nvSpPr>
            <p:spPr>
              <a:xfrm>
                <a:off x="5404400" y="5108902"/>
                <a:ext cx="353917" cy="433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4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DC2D621-4666-615F-E706-C2CAC9C5AA16}"/>
                  </a:ext>
                </a:extLst>
              </p:cNvPr>
              <p:cNvSpPr txBox="1"/>
              <p:nvPr/>
            </p:nvSpPr>
            <p:spPr>
              <a:xfrm>
                <a:off x="9030118" y="5030066"/>
                <a:ext cx="353917" cy="433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6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E2F38AA-A5C2-EE57-AB1E-B02639B23E22}"/>
                  </a:ext>
                </a:extLst>
              </p:cNvPr>
              <p:cNvSpPr txBox="1"/>
              <p:nvPr/>
            </p:nvSpPr>
            <p:spPr>
              <a:xfrm>
                <a:off x="2783996" y="5964619"/>
                <a:ext cx="353917" cy="433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7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3DB3ABD-2F0C-4441-9271-21CC373F4281}"/>
                  </a:ext>
                </a:extLst>
              </p:cNvPr>
              <p:cNvSpPr txBox="1"/>
              <p:nvPr/>
            </p:nvSpPr>
            <p:spPr>
              <a:xfrm>
                <a:off x="3920468" y="5964619"/>
                <a:ext cx="353917" cy="433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33CC"/>
                    </a:solidFill>
                  </a:rPr>
                  <a:t>8</a:t>
                </a:r>
              </a:p>
            </p:txBody>
          </p:sp>
        </p:grp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A6DFF12-34FB-703C-CA92-064BADFCFAC9}"/>
                </a:ext>
              </a:extLst>
            </p:cNvPr>
            <p:cNvSpPr/>
            <p:nvPr/>
          </p:nvSpPr>
          <p:spPr>
            <a:xfrm>
              <a:off x="2330369" y="5636036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B104862-85C5-5FD2-4CE5-DC13D46E5C12}"/>
                </a:ext>
              </a:extLst>
            </p:cNvPr>
            <p:cNvCxnSpPr>
              <a:cxnSpLocks/>
              <a:stCxn id="31" idx="0"/>
              <a:endCxn id="38" idx="3"/>
            </p:cNvCxnSpPr>
            <p:nvPr/>
          </p:nvCxnSpPr>
          <p:spPr>
            <a:xfrm flipV="1">
              <a:off x="2674408" y="5297030"/>
              <a:ext cx="248506" cy="339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D1997BE-D8BC-863D-5666-F117C87D9EDA}"/>
                </a:ext>
              </a:extLst>
            </p:cNvPr>
            <p:cNvSpPr txBox="1"/>
            <p:nvPr/>
          </p:nvSpPr>
          <p:spPr>
            <a:xfrm>
              <a:off x="2446730" y="6243373"/>
              <a:ext cx="353917" cy="43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33CC"/>
                  </a:solidFill>
                </a:rPr>
                <a:t>9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1637D01-419F-263F-D372-B0610120FDA9}"/>
              </a:ext>
            </a:extLst>
          </p:cNvPr>
          <p:cNvSpPr txBox="1"/>
          <p:nvPr/>
        </p:nvSpPr>
        <p:spPr>
          <a:xfrm>
            <a:off x="5689479" y="2711143"/>
            <a:ext cx="231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Parents where Heap Property is Violated</a:t>
            </a:r>
          </a:p>
        </p:txBody>
      </p:sp>
    </p:spTree>
    <p:extLst>
      <p:ext uri="{BB962C8B-B14F-4D97-AF65-F5344CB8AC3E}">
        <p14:creationId xmlns:p14="http://schemas.microsoft.com/office/powerpoint/2010/main" val="16860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61048563"/>
                  </p:ext>
                </p:extLst>
              </p:nvPr>
            </p:nvGraphicFramePr>
            <p:xfrm>
              <a:off x="1485900" y="1988820"/>
              <a:ext cx="9220199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61048563"/>
                  </p:ext>
                </p:extLst>
              </p:nvPr>
            </p:nvGraphicFramePr>
            <p:xfrm>
              <a:off x="1485900" y="1988820"/>
              <a:ext cx="9220199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1339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2BB8-1757-47E6-5A9A-341F9767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Naïve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237A-E790-EB7E-425D-92EA32BD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Search Trees (today)</a:t>
            </a:r>
          </a:p>
          <a:p>
            <a:r>
              <a:rPr lang="en-US" dirty="0"/>
              <a:t>Tries (Project)</a:t>
            </a:r>
          </a:p>
          <a:p>
            <a:r>
              <a:rPr lang="en-US" dirty="0"/>
              <a:t>AVL Trees (next week)</a:t>
            </a:r>
          </a:p>
          <a:p>
            <a:r>
              <a:rPr lang="en-US" dirty="0"/>
              <a:t>B-Trees (next week)</a:t>
            </a:r>
          </a:p>
          <a:p>
            <a:r>
              <a:rPr lang="en-US" dirty="0" err="1"/>
              <a:t>HashTables</a:t>
            </a:r>
            <a:r>
              <a:rPr lang="en-US" dirty="0"/>
              <a:t> (week after)</a:t>
            </a:r>
          </a:p>
          <a:p>
            <a:r>
              <a:rPr lang="en-US" dirty="0"/>
              <a:t>Red-Black Trees (not included in this course)</a:t>
            </a:r>
          </a:p>
          <a:p>
            <a:r>
              <a:rPr lang="en-US" dirty="0"/>
              <a:t>Splay Trees (not included in this course)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1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6692986"/>
                  </p:ext>
                </p:extLst>
              </p:nvPr>
            </p:nvGraphicFramePr>
            <p:xfrm>
              <a:off x="1485900" y="1988820"/>
              <a:ext cx="9220199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(W.C.)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6692986"/>
                  </p:ext>
                </p:extLst>
              </p:nvPr>
            </p:nvGraphicFramePr>
            <p:xfrm>
              <a:off x="1485900" y="1988820"/>
              <a:ext cx="9220199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6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5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07353" r="-22397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07353" r="-13986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07353" r="-976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13433" r="-22397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13433" r="-13986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13433" r="-976" b="-3089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(W.C.)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204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433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433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433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E5DC-8848-B181-F4CD-F3FA6E02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B71B-1BEC-4BA4-E1B1-A9B3EF08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treeHeight</a:t>
            </a:r>
            <a:r>
              <a:rPr lang="en-US" dirty="0"/>
              <a:t>(root){</a:t>
            </a:r>
          </a:p>
          <a:p>
            <a:pPr marL="0" indent="0">
              <a:buNone/>
            </a:pPr>
            <a:r>
              <a:rPr lang="en-US" dirty="0"/>
              <a:t>	height = 0;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root.left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root.right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height;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855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AF19-ADB0-CEDA-E499-060E3A41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Tree “Vocab”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1423-9B9F-8928-7B3D-7CF5E1C3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8" y="180459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Traversal:</a:t>
            </a:r>
          </a:p>
          <a:p>
            <a:pPr lvl="1"/>
            <a:r>
              <a:rPr lang="en-US" dirty="0"/>
              <a:t>An algorithm for “visiting/processing” every node in a tree</a:t>
            </a:r>
          </a:p>
          <a:p>
            <a:r>
              <a:rPr lang="en-US" dirty="0"/>
              <a:t>Pre-Order Traversal:</a:t>
            </a:r>
          </a:p>
          <a:p>
            <a:pPr lvl="1"/>
            <a:r>
              <a:rPr lang="en-US" dirty="0"/>
              <a:t>Root, Left Subtree, Right Subtree</a:t>
            </a:r>
          </a:p>
          <a:p>
            <a:pPr lvl="1"/>
            <a:endParaRPr lang="en-US" dirty="0"/>
          </a:p>
          <a:p>
            <a:r>
              <a:rPr lang="en-US" dirty="0"/>
              <a:t>In-Order Traversal:</a:t>
            </a:r>
          </a:p>
          <a:p>
            <a:pPr lvl="1"/>
            <a:r>
              <a:rPr lang="en-US" dirty="0"/>
              <a:t>Left Subtree, Root, Right Subtree</a:t>
            </a:r>
          </a:p>
          <a:p>
            <a:pPr lvl="1"/>
            <a:endParaRPr lang="en-US" dirty="0"/>
          </a:p>
          <a:p>
            <a:r>
              <a:rPr lang="en-US" dirty="0"/>
              <a:t>Post-Order Traversal</a:t>
            </a:r>
          </a:p>
          <a:p>
            <a:pPr lvl="1"/>
            <a:r>
              <a:rPr lang="en-US" dirty="0"/>
              <a:t>Left Subtree, Right Subtree, Root</a:t>
            </a:r>
          </a:p>
          <a:p>
            <a:pPr lvl="1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71AA27-B709-68DB-ED61-5CFC34EE7535}"/>
              </a:ext>
            </a:extLst>
          </p:cNvPr>
          <p:cNvSpPr/>
          <p:nvPr/>
        </p:nvSpPr>
        <p:spPr>
          <a:xfrm>
            <a:off x="9921241" y="681037"/>
            <a:ext cx="688077" cy="6880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90F0F4-CCA6-1F0F-2E8C-1EA305114FE8}"/>
              </a:ext>
            </a:extLst>
          </p:cNvPr>
          <p:cNvSpPr/>
          <p:nvPr/>
        </p:nvSpPr>
        <p:spPr>
          <a:xfrm>
            <a:off x="8930641" y="138225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7A1F2-30F9-729B-1528-91EAFB4D1467}"/>
              </a:ext>
            </a:extLst>
          </p:cNvPr>
          <p:cNvSpPr/>
          <p:nvPr/>
        </p:nvSpPr>
        <p:spPr>
          <a:xfrm>
            <a:off x="10941446" y="1424116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3BEA08-669E-B443-72F8-BA5F0CEEB896}"/>
              </a:ext>
            </a:extLst>
          </p:cNvPr>
          <p:cNvSpPr/>
          <p:nvPr/>
        </p:nvSpPr>
        <p:spPr>
          <a:xfrm>
            <a:off x="8321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BE23D9-06E9-66F6-B04D-AE64602081C5}"/>
              </a:ext>
            </a:extLst>
          </p:cNvPr>
          <p:cNvSpPr/>
          <p:nvPr/>
        </p:nvSpPr>
        <p:spPr>
          <a:xfrm>
            <a:off x="9464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00C509-5697-D96D-ED44-6AF53EE8DA7A}"/>
              </a:ext>
            </a:extLst>
          </p:cNvPr>
          <p:cNvCxnSpPr>
            <a:stCxn id="6" idx="1"/>
            <a:endCxn id="4" idx="5"/>
          </p:cNvCxnSpPr>
          <p:nvPr/>
        </p:nvCxnSpPr>
        <p:spPr>
          <a:xfrm flipH="1" flipV="1">
            <a:off x="10508550" y="1268346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22C071-DF0C-D512-68A9-B941D1228586}"/>
              </a:ext>
            </a:extLst>
          </p:cNvPr>
          <p:cNvCxnSpPr>
            <a:stCxn id="5" idx="7"/>
            <a:endCxn id="4" idx="3"/>
          </p:cNvCxnSpPr>
          <p:nvPr/>
        </p:nvCxnSpPr>
        <p:spPr>
          <a:xfrm flipV="1">
            <a:off x="9517951" y="1268346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E9506-B816-4FDB-6488-95FEF0DA2885}"/>
              </a:ext>
            </a:extLst>
          </p:cNvPr>
          <p:cNvCxnSpPr>
            <a:stCxn id="8" idx="0"/>
            <a:endCxn id="5" idx="5"/>
          </p:cNvCxnSpPr>
          <p:nvPr/>
        </p:nvCxnSpPr>
        <p:spPr>
          <a:xfrm flipH="1" flipV="1">
            <a:off x="9517951" y="1969561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CC884B-01B4-13C8-F936-0590B4EE303A}"/>
              </a:ext>
            </a:extLst>
          </p:cNvPr>
          <p:cNvCxnSpPr>
            <a:stCxn id="7" idx="0"/>
            <a:endCxn id="5" idx="3"/>
          </p:cNvCxnSpPr>
          <p:nvPr/>
        </p:nvCxnSpPr>
        <p:spPr>
          <a:xfrm flipV="1">
            <a:off x="8665079" y="1969561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4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1798</Words>
  <Application>Microsoft Office PowerPoint</Application>
  <PresentationFormat>Widescreen</PresentationFormat>
  <Paragraphs>438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Symbol</vt:lpstr>
      <vt:lpstr>Office Theme</vt:lpstr>
      <vt:lpstr>CSE 332 Winter 2024 Lecture 7: Dictionaries, BSTs</vt:lpstr>
      <vt:lpstr>Warm Up: Tree Method</vt:lpstr>
      <vt:lpstr>Warm Up: Which is better?</vt:lpstr>
      <vt:lpstr>Dictionary (Map) ADT</vt:lpstr>
      <vt:lpstr>Naïve attempts</vt:lpstr>
      <vt:lpstr>Less Naïve attempts</vt:lpstr>
      <vt:lpstr>Naïve attempts</vt:lpstr>
      <vt:lpstr>Tree Height</vt:lpstr>
      <vt:lpstr>More Tree “Vocab”</vt:lpstr>
      <vt:lpstr>Name that Traversal!</vt:lpstr>
      <vt:lpstr>Binary Search Tree</vt:lpstr>
      <vt:lpstr>Are these BSTs?</vt:lpstr>
      <vt:lpstr>Find Operation (recursive)</vt:lpstr>
      <vt:lpstr>Find Operation (iterative)</vt:lpstr>
      <vt:lpstr>Insert Operation (iterative)</vt:lpstr>
      <vt:lpstr>PowerPoint Presentation</vt:lpstr>
      <vt:lpstr>Delete Operation (iterative)</vt:lpstr>
      <vt:lpstr>Delete – 3 Cases</vt:lpstr>
      <vt:lpstr>Finding the Max and Min</vt:lpstr>
      <vt:lpstr>Delete Operation (iterative)</vt:lpstr>
      <vt:lpstr>Worst Case Analysis</vt:lpstr>
      <vt:lpstr>Improving the worst case</vt:lpstr>
      <vt:lpstr>“Balanced” Binary Search Trees</vt:lpstr>
      <vt:lpstr>Idea 1: Both Subtrees of Root have same # Nodes</vt:lpstr>
      <vt:lpstr>Idea 2: Both Subtrees of Root have same height</vt:lpstr>
      <vt:lpstr>Idea 3: Both Subtrees of every Node have same # Nodes</vt:lpstr>
      <vt:lpstr>Idea 4: Both Subtrees of every Node have same height</vt:lpstr>
      <vt:lpstr>Teaser: AVL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43</cp:revision>
  <dcterms:created xsi:type="dcterms:W3CDTF">2023-10-13T16:06:42Z</dcterms:created>
  <dcterms:modified xsi:type="dcterms:W3CDTF">2024-01-19T17:54:55Z</dcterms:modified>
</cp:coreProperties>
</file>