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9"/>
  </p:notesMasterIdLst>
  <p:sldIdLst>
    <p:sldId id="257" r:id="rId2"/>
    <p:sldId id="767" r:id="rId3"/>
    <p:sldId id="842" r:id="rId4"/>
    <p:sldId id="877" r:id="rId5"/>
    <p:sldId id="878" r:id="rId6"/>
    <p:sldId id="845" r:id="rId7"/>
    <p:sldId id="774" r:id="rId8"/>
    <p:sldId id="881" r:id="rId9"/>
    <p:sldId id="775" r:id="rId10"/>
    <p:sldId id="776" r:id="rId11"/>
    <p:sldId id="777" r:id="rId12"/>
    <p:sldId id="778" r:id="rId13"/>
    <p:sldId id="779" r:id="rId14"/>
    <p:sldId id="780" r:id="rId15"/>
    <p:sldId id="781" r:id="rId16"/>
    <p:sldId id="872" r:id="rId17"/>
    <p:sldId id="882" r:id="rId18"/>
    <p:sldId id="883" r:id="rId19"/>
    <p:sldId id="884"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5" r:id="rId37"/>
    <p:sldId id="274" r:id="rId38"/>
    <p:sldId id="276" r:id="rId39"/>
    <p:sldId id="277" r:id="rId40"/>
    <p:sldId id="921" r:id="rId41"/>
    <p:sldId id="912" r:id="rId42"/>
    <p:sldId id="913" r:id="rId43"/>
    <p:sldId id="914" r:id="rId44"/>
    <p:sldId id="919" r:id="rId45"/>
    <p:sldId id="915" r:id="rId46"/>
    <p:sldId id="916" r:id="rId47"/>
    <p:sldId id="917" r:id="rId48"/>
    <p:sldId id="918" r:id="rId49"/>
    <p:sldId id="920" r:id="rId50"/>
    <p:sldId id="927" r:id="rId51"/>
    <p:sldId id="923" r:id="rId52"/>
    <p:sldId id="924" r:id="rId53"/>
    <p:sldId id="925" r:id="rId54"/>
    <p:sldId id="926" r:id="rId55"/>
    <p:sldId id="929" r:id="rId56"/>
    <p:sldId id="930" r:id="rId57"/>
    <p:sldId id="931" r:id="rId58"/>
  </p:sldIdLst>
  <p:sldSz cx="12192000" cy="6858000"/>
  <p:notesSz cx="6858000" cy="9144000"/>
  <p:embeddedFontLst>
    <p:embeddedFont>
      <p:font typeface="Cambria Math" panose="02040503050406030204" pitchFamily="18"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BFB"/>
    <a:srgbClr val="00B0F0"/>
    <a:srgbClr val="FF00FF"/>
    <a:srgbClr val="FF9900"/>
    <a:srgbClr val="FF9797"/>
    <a:srgbClr val="FF646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87CB2-66CB-454F-85D3-19EE1B79E95D}"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27D9C-F8C9-4B2B-A91A-E477EB70CE25}" type="slidenum">
              <a:rPr lang="en-US" smtClean="0"/>
              <a:t>‹#›</a:t>
            </a:fld>
            <a:endParaRPr lang="en-US"/>
          </a:p>
        </p:txBody>
      </p:sp>
    </p:spTree>
    <p:extLst>
      <p:ext uri="{BB962C8B-B14F-4D97-AF65-F5344CB8AC3E}">
        <p14:creationId xmlns:p14="http://schemas.microsoft.com/office/powerpoint/2010/main" val="73501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3</a:t>
            </a:fld>
            <a:endParaRPr lang="en-US"/>
          </a:p>
        </p:txBody>
      </p:sp>
    </p:spTree>
    <p:extLst>
      <p:ext uri="{BB962C8B-B14F-4D97-AF65-F5344CB8AC3E}">
        <p14:creationId xmlns:p14="http://schemas.microsoft.com/office/powerpoint/2010/main" val="99656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4</a:t>
            </a:fld>
            <a:endParaRPr lang="en-US"/>
          </a:p>
        </p:txBody>
      </p:sp>
    </p:spTree>
    <p:extLst>
      <p:ext uri="{BB962C8B-B14F-4D97-AF65-F5344CB8AC3E}">
        <p14:creationId xmlns:p14="http://schemas.microsoft.com/office/powerpoint/2010/main" val="79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5</a:t>
            </a:fld>
            <a:endParaRPr lang="en-US"/>
          </a:p>
        </p:txBody>
      </p:sp>
    </p:spTree>
    <p:extLst>
      <p:ext uri="{BB962C8B-B14F-4D97-AF65-F5344CB8AC3E}">
        <p14:creationId xmlns:p14="http://schemas.microsoft.com/office/powerpoint/2010/main" val="206218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6</a:t>
            </a:fld>
            <a:endParaRPr lang="en-US"/>
          </a:p>
        </p:txBody>
      </p:sp>
    </p:spTree>
    <p:extLst>
      <p:ext uri="{BB962C8B-B14F-4D97-AF65-F5344CB8AC3E}">
        <p14:creationId xmlns:p14="http://schemas.microsoft.com/office/powerpoint/2010/main" val="349271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D9EFC-C18D-9343-8FAC-BB521FE639CB}" type="slidenum">
              <a:rPr lang="en-US" smtClean="0"/>
              <a:t>8</a:t>
            </a:fld>
            <a:endParaRPr lang="en-US"/>
          </a:p>
        </p:txBody>
      </p:sp>
    </p:spTree>
    <p:extLst>
      <p:ext uri="{BB962C8B-B14F-4D97-AF65-F5344CB8AC3E}">
        <p14:creationId xmlns:p14="http://schemas.microsoft.com/office/powerpoint/2010/main" val="205270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D94-701F-50B7-FF63-239144983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BD39A-A942-599F-149A-747401D54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5134E-8798-2A87-98AE-0B134785D2DF}"/>
              </a:ext>
            </a:extLst>
          </p:cNvPr>
          <p:cNvSpPr>
            <a:spLocks noGrp="1"/>
          </p:cNvSpPr>
          <p:nvPr>
            <p:ph type="dt" sz="half" idx="10"/>
          </p:nvPr>
        </p:nvSpPr>
        <p:spPr/>
        <p:txBody>
          <a:bodyPr/>
          <a:lstStyle/>
          <a:p>
            <a:fld id="{28421D02-69CC-42C9-85CE-4F8B68ED22B8}" type="datetimeFigureOut">
              <a:rPr lang="en-US" smtClean="0"/>
              <a:t>3/6/2024</a:t>
            </a:fld>
            <a:endParaRPr lang="en-US"/>
          </a:p>
        </p:txBody>
      </p:sp>
      <p:sp>
        <p:nvSpPr>
          <p:cNvPr id="5" name="Footer Placeholder 4">
            <a:extLst>
              <a:ext uri="{FF2B5EF4-FFF2-40B4-BE49-F238E27FC236}">
                <a16:creationId xmlns:a16="http://schemas.microsoft.com/office/drawing/2014/main" id="{E46803DE-E5A1-A42D-17E0-52D8A15FE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009D-BD52-D020-26A4-CCFF2596A0F5}"/>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67530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0788-F665-F0AA-D34E-18CDC381E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25BE1-D418-6610-B976-595A42D78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C710E-4740-E186-8004-9F098E4B8AA8}"/>
              </a:ext>
            </a:extLst>
          </p:cNvPr>
          <p:cNvSpPr>
            <a:spLocks noGrp="1"/>
          </p:cNvSpPr>
          <p:nvPr>
            <p:ph type="dt" sz="half" idx="10"/>
          </p:nvPr>
        </p:nvSpPr>
        <p:spPr/>
        <p:txBody>
          <a:bodyPr/>
          <a:lstStyle/>
          <a:p>
            <a:fld id="{28421D02-69CC-42C9-85CE-4F8B68ED22B8}" type="datetimeFigureOut">
              <a:rPr lang="en-US" smtClean="0"/>
              <a:t>3/6/2024</a:t>
            </a:fld>
            <a:endParaRPr lang="en-US"/>
          </a:p>
        </p:txBody>
      </p:sp>
      <p:sp>
        <p:nvSpPr>
          <p:cNvPr id="5" name="Footer Placeholder 4">
            <a:extLst>
              <a:ext uri="{FF2B5EF4-FFF2-40B4-BE49-F238E27FC236}">
                <a16:creationId xmlns:a16="http://schemas.microsoft.com/office/drawing/2014/main" id="{63D57D91-6BF0-5F67-0BAA-BA3B5985E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EB95B-64CF-ED1B-895D-0C15FB84A947}"/>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8960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B0D1A-0325-047A-3C56-DB7DC37D1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D4EC8-DF7A-722B-0985-B7E8ED880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F5D96-5B5D-A0E1-6B7E-F894B33DE4BE}"/>
              </a:ext>
            </a:extLst>
          </p:cNvPr>
          <p:cNvSpPr>
            <a:spLocks noGrp="1"/>
          </p:cNvSpPr>
          <p:nvPr>
            <p:ph type="dt" sz="half" idx="10"/>
          </p:nvPr>
        </p:nvSpPr>
        <p:spPr/>
        <p:txBody>
          <a:bodyPr/>
          <a:lstStyle/>
          <a:p>
            <a:fld id="{28421D02-69CC-42C9-85CE-4F8B68ED22B8}" type="datetimeFigureOut">
              <a:rPr lang="en-US" smtClean="0"/>
              <a:t>3/6/2024</a:t>
            </a:fld>
            <a:endParaRPr lang="en-US"/>
          </a:p>
        </p:txBody>
      </p:sp>
      <p:sp>
        <p:nvSpPr>
          <p:cNvPr id="5" name="Footer Placeholder 4">
            <a:extLst>
              <a:ext uri="{FF2B5EF4-FFF2-40B4-BE49-F238E27FC236}">
                <a16:creationId xmlns:a16="http://schemas.microsoft.com/office/drawing/2014/main" id="{0841E58B-FD1B-5158-9002-DB790902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6E6E6-5DB2-B08C-E98E-4CE4CABABD3F}"/>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38094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3513-3DBF-F295-0635-A76FAD8F7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A398C-CAEC-53AA-8A8B-28B4B6EFE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2AEDF-9628-E07A-C6FB-A23F1B37D36C}"/>
              </a:ext>
            </a:extLst>
          </p:cNvPr>
          <p:cNvSpPr>
            <a:spLocks noGrp="1"/>
          </p:cNvSpPr>
          <p:nvPr>
            <p:ph type="dt" sz="half" idx="10"/>
          </p:nvPr>
        </p:nvSpPr>
        <p:spPr/>
        <p:txBody>
          <a:bodyPr/>
          <a:lstStyle/>
          <a:p>
            <a:fld id="{28421D02-69CC-42C9-85CE-4F8B68ED22B8}" type="datetimeFigureOut">
              <a:rPr lang="en-US" smtClean="0"/>
              <a:t>3/6/2024</a:t>
            </a:fld>
            <a:endParaRPr lang="en-US"/>
          </a:p>
        </p:txBody>
      </p:sp>
      <p:sp>
        <p:nvSpPr>
          <p:cNvPr id="5" name="Footer Placeholder 4">
            <a:extLst>
              <a:ext uri="{FF2B5EF4-FFF2-40B4-BE49-F238E27FC236}">
                <a16:creationId xmlns:a16="http://schemas.microsoft.com/office/drawing/2014/main" id="{59AD4231-DF5D-E75E-40A2-4490E3864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1DB8-8E9A-0329-3CC7-DD8BE3960F1C}"/>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0572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190C-5088-0FD4-FA3D-07D222B9F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2422D-2D16-CCA8-2A1C-E13A1E064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C9900-661D-64EA-83FB-0318C266A8D4}"/>
              </a:ext>
            </a:extLst>
          </p:cNvPr>
          <p:cNvSpPr>
            <a:spLocks noGrp="1"/>
          </p:cNvSpPr>
          <p:nvPr>
            <p:ph type="dt" sz="half" idx="10"/>
          </p:nvPr>
        </p:nvSpPr>
        <p:spPr/>
        <p:txBody>
          <a:bodyPr/>
          <a:lstStyle/>
          <a:p>
            <a:fld id="{28421D02-69CC-42C9-85CE-4F8B68ED22B8}" type="datetimeFigureOut">
              <a:rPr lang="en-US" smtClean="0"/>
              <a:t>3/6/2024</a:t>
            </a:fld>
            <a:endParaRPr lang="en-US"/>
          </a:p>
        </p:txBody>
      </p:sp>
      <p:sp>
        <p:nvSpPr>
          <p:cNvPr id="5" name="Footer Placeholder 4">
            <a:extLst>
              <a:ext uri="{FF2B5EF4-FFF2-40B4-BE49-F238E27FC236}">
                <a16:creationId xmlns:a16="http://schemas.microsoft.com/office/drawing/2014/main" id="{6CAF216F-818C-AE83-8D4F-42EC3C94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494A3-F80F-EC41-DDC0-726FC63A831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19591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6897-8ADC-82FB-24C1-148BB152C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07461-A71F-ECE6-AE85-5EA3DB5E1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9E8EA-550B-F0DB-2472-AE2D0456E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BA28DD-EC75-9F30-A7D3-C90A8D02DC59}"/>
              </a:ext>
            </a:extLst>
          </p:cNvPr>
          <p:cNvSpPr>
            <a:spLocks noGrp="1"/>
          </p:cNvSpPr>
          <p:nvPr>
            <p:ph type="dt" sz="half" idx="10"/>
          </p:nvPr>
        </p:nvSpPr>
        <p:spPr/>
        <p:txBody>
          <a:bodyPr/>
          <a:lstStyle/>
          <a:p>
            <a:fld id="{28421D02-69CC-42C9-85CE-4F8B68ED22B8}" type="datetimeFigureOut">
              <a:rPr lang="en-US" smtClean="0"/>
              <a:t>3/6/2024</a:t>
            </a:fld>
            <a:endParaRPr lang="en-US"/>
          </a:p>
        </p:txBody>
      </p:sp>
      <p:sp>
        <p:nvSpPr>
          <p:cNvPr id="6" name="Footer Placeholder 5">
            <a:extLst>
              <a:ext uri="{FF2B5EF4-FFF2-40B4-BE49-F238E27FC236}">
                <a16:creationId xmlns:a16="http://schemas.microsoft.com/office/drawing/2014/main" id="{4B3D4F3C-0167-D8D5-E58E-83645CE3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6DDF0-EBE9-4CB3-A532-8F8C26FCF3A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62164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BC21-07E8-90D6-8FD3-4B7809D35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8688B1-01DC-A6B4-1C44-C73416EC0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004C5-4EEE-C9A3-0FFF-B154F5B9A8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95CA1-99E7-80CC-FF66-5C2F25904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1CBD4-5851-D78F-5249-59CDD8C9B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2F86E-5D21-865D-53AE-77B5C57EAC92}"/>
              </a:ext>
            </a:extLst>
          </p:cNvPr>
          <p:cNvSpPr>
            <a:spLocks noGrp="1"/>
          </p:cNvSpPr>
          <p:nvPr>
            <p:ph type="dt" sz="half" idx="10"/>
          </p:nvPr>
        </p:nvSpPr>
        <p:spPr/>
        <p:txBody>
          <a:bodyPr/>
          <a:lstStyle/>
          <a:p>
            <a:fld id="{28421D02-69CC-42C9-85CE-4F8B68ED22B8}" type="datetimeFigureOut">
              <a:rPr lang="en-US" smtClean="0"/>
              <a:t>3/6/2024</a:t>
            </a:fld>
            <a:endParaRPr lang="en-US"/>
          </a:p>
        </p:txBody>
      </p:sp>
      <p:sp>
        <p:nvSpPr>
          <p:cNvPr id="8" name="Footer Placeholder 7">
            <a:extLst>
              <a:ext uri="{FF2B5EF4-FFF2-40B4-BE49-F238E27FC236}">
                <a16:creationId xmlns:a16="http://schemas.microsoft.com/office/drawing/2014/main" id="{D7F5E5A8-7D51-605B-E276-A7A5B93FE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E01F4-D4D9-E56F-9035-05E605811E6D}"/>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27418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237B-2CFD-F0AF-D3E6-2FDD100A8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14118-0522-CF53-601D-265A3261E4BE}"/>
              </a:ext>
            </a:extLst>
          </p:cNvPr>
          <p:cNvSpPr>
            <a:spLocks noGrp="1"/>
          </p:cNvSpPr>
          <p:nvPr>
            <p:ph type="dt" sz="half" idx="10"/>
          </p:nvPr>
        </p:nvSpPr>
        <p:spPr/>
        <p:txBody>
          <a:bodyPr/>
          <a:lstStyle/>
          <a:p>
            <a:fld id="{28421D02-69CC-42C9-85CE-4F8B68ED22B8}" type="datetimeFigureOut">
              <a:rPr lang="en-US" smtClean="0"/>
              <a:t>3/6/2024</a:t>
            </a:fld>
            <a:endParaRPr lang="en-US"/>
          </a:p>
        </p:txBody>
      </p:sp>
      <p:sp>
        <p:nvSpPr>
          <p:cNvPr id="4" name="Footer Placeholder 3">
            <a:extLst>
              <a:ext uri="{FF2B5EF4-FFF2-40B4-BE49-F238E27FC236}">
                <a16:creationId xmlns:a16="http://schemas.microsoft.com/office/drawing/2014/main" id="{3ACC46D9-B22E-C768-B35E-20DA33956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D07EE-0E9C-EC8E-BAC0-7B8C9EFB5AE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7696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A0918-E285-61F1-EDAF-6B7FD149CC5D}"/>
              </a:ext>
            </a:extLst>
          </p:cNvPr>
          <p:cNvSpPr>
            <a:spLocks noGrp="1"/>
          </p:cNvSpPr>
          <p:nvPr>
            <p:ph type="dt" sz="half" idx="10"/>
          </p:nvPr>
        </p:nvSpPr>
        <p:spPr/>
        <p:txBody>
          <a:bodyPr/>
          <a:lstStyle/>
          <a:p>
            <a:fld id="{28421D02-69CC-42C9-85CE-4F8B68ED22B8}" type="datetimeFigureOut">
              <a:rPr lang="en-US" smtClean="0"/>
              <a:t>3/6/2024</a:t>
            </a:fld>
            <a:endParaRPr lang="en-US"/>
          </a:p>
        </p:txBody>
      </p:sp>
      <p:sp>
        <p:nvSpPr>
          <p:cNvPr id="3" name="Footer Placeholder 2">
            <a:extLst>
              <a:ext uri="{FF2B5EF4-FFF2-40B4-BE49-F238E27FC236}">
                <a16:creationId xmlns:a16="http://schemas.microsoft.com/office/drawing/2014/main" id="{AEAFD855-6290-493F-81E4-A89E8DDED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BAA96-146F-BEF1-15D5-935C1B8E9FE2}"/>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759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1D78-E109-DF5D-A589-413429D2A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1868-FB59-5D14-1BCA-C7C43F068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2F535-BC7E-F5E2-864B-461F8404D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FCF40-365C-13EE-4DB1-CC7C58586C55}"/>
              </a:ext>
            </a:extLst>
          </p:cNvPr>
          <p:cNvSpPr>
            <a:spLocks noGrp="1"/>
          </p:cNvSpPr>
          <p:nvPr>
            <p:ph type="dt" sz="half" idx="10"/>
          </p:nvPr>
        </p:nvSpPr>
        <p:spPr/>
        <p:txBody>
          <a:bodyPr/>
          <a:lstStyle/>
          <a:p>
            <a:fld id="{28421D02-69CC-42C9-85CE-4F8B68ED22B8}" type="datetimeFigureOut">
              <a:rPr lang="en-US" smtClean="0"/>
              <a:t>3/6/2024</a:t>
            </a:fld>
            <a:endParaRPr lang="en-US"/>
          </a:p>
        </p:txBody>
      </p:sp>
      <p:sp>
        <p:nvSpPr>
          <p:cNvPr id="6" name="Footer Placeholder 5">
            <a:extLst>
              <a:ext uri="{FF2B5EF4-FFF2-40B4-BE49-F238E27FC236}">
                <a16:creationId xmlns:a16="http://schemas.microsoft.com/office/drawing/2014/main" id="{C1858AA7-3077-1807-CEB8-2C0F27B4C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74C30-07C1-3F35-E57B-30BFA71ABAC4}"/>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53531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1C30-49BA-398C-2DF8-B0736590C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B813-1595-60AF-F5B3-A0DAE6653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402F2-AF70-21FD-1449-18CBF4C17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982EC-DE32-4452-40AB-762F386AF589}"/>
              </a:ext>
            </a:extLst>
          </p:cNvPr>
          <p:cNvSpPr>
            <a:spLocks noGrp="1"/>
          </p:cNvSpPr>
          <p:nvPr>
            <p:ph type="dt" sz="half" idx="10"/>
          </p:nvPr>
        </p:nvSpPr>
        <p:spPr/>
        <p:txBody>
          <a:bodyPr/>
          <a:lstStyle/>
          <a:p>
            <a:fld id="{28421D02-69CC-42C9-85CE-4F8B68ED22B8}" type="datetimeFigureOut">
              <a:rPr lang="en-US" smtClean="0"/>
              <a:t>3/6/2024</a:t>
            </a:fld>
            <a:endParaRPr lang="en-US"/>
          </a:p>
        </p:txBody>
      </p:sp>
      <p:sp>
        <p:nvSpPr>
          <p:cNvPr id="6" name="Footer Placeholder 5">
            <a:extLst>
              <a:ext uri="{FF2B5EF4-FFF2-40B4-BE49-F238E27FC236}">
                <a16:creationId xmlns:a16="http://schemas.microsoft.com/office/drawing/2014/main" id="{0EE76A50-D174-12CE-9CCD-74569685B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79484-4128-5F97-59B5-3CF00D561C0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401123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DEBFE-9C54-D45A-111D-948735AB4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F582E-F84E-411A-7F7A-D8EF87E1F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CE3F9-A152-FD27-1D1D-64A1C313F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21D02-69CC-42C9-85CE-4F8B68ED22B8}" type="datetimeFigureOut">
              <a:rPr lang="en-US" smtClean="0"/>
              <a:t>3/6/2024</a:t>
            </a:fld>
            <a:endParaRPr lang="en-US"/>
          </a:p>
        </p:txBody>
      </p:sp>
      <p:sp>
        <p:nvSpPr>
          <p:cNvPr id="5" name="Footer Placeholder 4">
            <a:extLst>
              <a:ext uri="{FF2B5EF4-FFF2-40B4-BE49-F238E27FC236}">
                <a16:creationId xmlns:a16="http://schemas.microsoft.com/office/drawing/2014/main" id="{955F318D-9BE5-6E4A-1795-F02EED65F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4FB82-C81E-722D-F23A-4047C60DB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B0C1-9E0A-4C4A-808A-34C0E77FF2FF}" type="slidenum">
              <a:rPr lang="en-US" smtClean="0"/>
              <a:t>‹#›</a:t>
            </a:fld>
            <a:endParaRPr lang="en-US"/>
          </a:p>
        </p:txBody>
      </p:sp>
    </p:spTree>
    <p:extLst>
      <p:ext uri="{BB962C8B-B14F-4D97-AF65-F5344CB8AC3E}">
        <p14:creationId xmlns:p14="http://schemas.microsoft.com/office/powerpoint/2010/main" val="167162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1.png"/><Relationship Id="rId4" Type="http://schemas.openxmlformats.org/officeDocument/2006/relationships/image" Target="../media/image200.png"/></Relationships>
</file>

<file path=ppt/slides/_rels/slide3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3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01.png"/><Relationship Id="rId1" Type="http://schemas.openxmlformats.org/officeDocument/2006/relationships/slideLayout" Target="../slideLayouts/slideLayout2.xml"/><Relationship Id="rId6" Type="http://schemas.openxmlformats.org/officeDocument/2006/relationships/image" Target="../media/image231.png"/><Relationship Id="rId5" Type="http://schemas.openxmlformats.org/officeDocument/2006/relationships/image" Target="../media/image191.png"/><Relationship Id="rId4" Type="http://schemas.openxmlformats.org/officeDocument/2006/relationships/image" Target="../media/image221.png"/></Relationships>
</file>

<file path=ppt/slides/_rels/slide51.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0.png"/><Relationship Id="rId7" Type="http://schemas.openxmlformats.org/officeDocument/2006/relationships/image" Target="../media/image51.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0.png"/><Relationship Id="rId4" Type="http://schemas.openxmlformats.org/officeDocument/2006/relationships/image" Target="../media/image480.png"/></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14.png"/><Relationship Id="rId4" Type="http://schemas.openxmlformats.org/officeDocument/2006/relationships/image" Target="../media/image73.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fontScale="90000"/>
          </a:bodyPr>
          <a:lstStyle/>
          <a:p>
            <a:r>
              <a:rPr lang="en-US" dirty="0"/>
              <a:t>CSE 332 Autumn 2023</a:t>
            </a:r>
            <a:br>
              <a:rPr lang="en-US" dirty="0"/>
            </a:br>
            <a:r>
              <a:rPr lang="en-US" dirty="0"/>
              <a:t>Lecture 25: Minimum Spanning Trees, P &amp; NP</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10</a:t>
            </a:fld>
            <a:endParaRPr lang="en-US"/>
          </a:p>
        </p:txBody>
      </p:sp>
      <p:grpSp>
        <p:nvGrpSpPr>
          <p:cNvPr id="47" name="Group 46"/>
          <p:cNvGrpSpPr/>
          <p:nvPr/>
        </p:nvGrpSpPr>
        <p:grpSpPr>
          <a:xfrm>
            <a:off x="3826554" y="41469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p:cNvSpPr txBox="1"/>
              <p:nvPr/>
            </p:nvSpPr>
            <p:spPr>
              <a:xfrm>
                <a:off x="1905001" y="1143001"/>
                <a:ext cx="8686800" cy="3108543"/>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FF990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r>
                      <a:rPr lang="en-US" sz="2800" i="1" smtClean="0">
                        <a:solidFill>
                          <a:srgbClr val="0070C0"/>
                        </a:solidFill>
                        <a:latin typeface="Cambria Math"/>
                      </a:rPr>
                      <m:t>𝑉</m:t>
                    </m:r>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oMath>
                </a14:m>
                <a:r>
                  <a:rPr lang="en-US" sz="2800" dirty="0"/>
                  <a:t> which </a:t>
                </a:r>
                <a14:m>
                  <m:oMath xmlns:m="http://schemas.openxmlformats.org/officeDocument/2006/math">
                    <m:r>
                      <a:rPr lang="en-US" sz="2800" i="1" dirty="0" smtClean="0">
                        <a:solidFill>
                          <a:srgbClr val="FF9900"/>
                        </a:solidFill>
                        <a:latin typeface="Cambria Math"/>
                      </a:rPr>
                      <m:t>𝐴</m:t>
                    </m:r>
                  </m:oMath>
                </a14:m>
                <a:r>
                  <a:rPr lang="en-US" sz="2800" dirty="0"/>
                  <a:t> respects</a:t>
                </a:r>
              </a:p>
              <a:p>
                <a:r>
                  <a:rPr lang="en-US" sz="2800" dirty="0"/>
                  <a:t>	Add the min-weight edge which crosses </a:t>
                </a:r>
                <a14:m>
                  <m:oMath xmlns:m="http://schemas.openxmlformats.org/officeDocument/2006/math">
                    <m:r>
                      <a:rPr lang="en-US" sz="2800" i="1">
                        <a:latin typeface="Cambria Math"/>
                      </a:rPr>
                      <m:t>(</m:t>
                    </m:r>
                    <m:r>
                      <a:rPr lang="en-US" sz="2800" i="1">
                        <a:latin typeface="Cambria Math"/>
                      </a:rPr>
                      <m:t>𝑆</m:t>
                    </m:r>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r>
                      <a:rPr lang="en-US" sz="2800" i="1">
                        <a:latin typeface="Cambria Math"/>
                      </a:rPr>
                      <m:t>)</m:t>
                    </m:r>
                  </m:oMath>
                </a14:m>
                <a:endParaRPr lang="en-US" sz="2800" dirty="0"/>
              </a:p>
              <a:p>
                <a:endParaRPr lang="en-US" sz="2800" dirty="0"/>
              </a:p>
              <a:p>
                <a14:m>
                  <m:oMath xmlns:m="http://schemas.openxmlformats.org/officeDocument/2006/math">
                    <m:r>
                      <a:rPr lang="en-US" sz="2800" i="1" dirty="0">
                        <a:solidFill>
                          <a:srgbClr val="0070C0"/>
                        </a:solidFill>
                        <a:latin typeface="Cambria Math"/>
                      </a:rPr>
                      <m:t>𝑆</m:t>
                    </m:r>
                  </m:oMath>
                </a14:m>
                <a:r>
                  <a:rPr lang="en-US" sz="2800" dirty="0"/>
                  <a:t> is all endpoint of edges in </a:t>
                </a:r>
                <a14:m>
                  <m:oMath xmlns:m="http://schemas.openxmlformats.org/officeDocument/2006/math">
                    <m:r>
                      <a:rPr lang="en-US" sz="2800" i="1" dirty="0" smtClean="0">
                        <a:solidFill>
                          <a:srgbClr val="FF9900"/>
                        </a:solidFill>
                        <a:latin typeface="Cambria Math"/>
                      </a:rPr>
                      <m:t>𝐴</m:t>
                    </m:r>
                  </m:oMath>
                </a14:m>
                <a:endParaRPr lang="en-US" sz="2800" dirty="0">
                  <a:solidFill>
                    <a:srgbClr val="7030A0"/>
                  </a:solidFill>
                </a:endParaRPr>
              </a:p>
              <a:p>
                <a14:m>
                  <m:oMath xmlns:m="http://schemas.openxmlformats.org/officeDocument/2006/math">
                    <m:r>
                      <a:rPr lang="en-US" sz="2800" i="1" dirty="0" smtClean="0">
                        <a:solidFill>
                          <a:srgbClr val="FF00FF"/>
                        </a:solidFill>
                        <a:latin typeface="Cambria Math"/>
                      </a:rPr>
                      <m:t>𝑒</m:t>
                    </m:r>
                  </m:oMath>
                </a14:m>
                <a:r>
                  <a:rPr lang="en-US" sz="2800" dirty="0"/>
                  <a:t> is the min-weight edge that grows the </a:t>
                </a:r>
                <a:r>
                  <a:rPr lang="en-US" sz="2800" dirty="0">
                    <a:solidFill>
                      <a:srgbClr val="FF9900"/>
                    </a:solidFill>
                  </a:rPr>
                  <a:t>tree</a:t>
                </a: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3108543"/>
              </a:xfrm>
              <a:prstGeom prst="rect">
                <a:avLst/>
              </a:prstGeom>
              <a:blipFill>
                <a:blip r:embed="rId2"/>
                <a:stretch>
                  <a:fillRect l="-1474" t="-1965" b="-4715"/>
                </a:stretch>
              </a:blipFill>
            </p:spPr>
            <p:txBody>
              <a:bodyPr/>
              <a:lstStyle/>
              <a:p>
                <a:r>
                  <a:rPr lang="en-US">
                    <a:noFill/>
                  </a:rPr>
                  <a:t> </a:t>
                </a:r>
              </a:p>
            </p:txBody>
          </p:sp>
        </mc:Fallback>
      </mc:AlternateContent>
    </p:spTree>
    <p:extLst>
      <p:ext uri="{BB962C8B-B14F-4D97-AF65-F5344CB8AC3E}">
        <p14:creationId xmlns:p14="http://schemas.microsoft.com/office/powerpoint/2010/main" val="344566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636579" y="4776952"/>
            <a:ext cx="851338" cy="898634"/>
          </a:xfrm>
          <a:custGeom>
            <a:avLst/>
            <a:gdLst>
              <a:gd name="connsiteX0" fmla="*/ 78828 w 851338"/>
              <a:gd name="connsiteY0" fmla="*/ 31531 h 898634"/>
              <a:gd name="connsiteX1" fmla="*/ 0 w 851338"/>
              <a:gd name="connsiteY1" fmla="*/ 583324 h 898634"/>
              <a:gd name="connsiteX2" fmla="*/ 236483 w 851338"/>
              <a:gd name="connsiteY2" fmla="*/ 898634 h 898634"/>
              <a:gd name="connsiteX3" fmla="*/ 740980 w 851338"/>
              <a:gd name="connsiteY3" fmla="*/ 725214 h 898634"/>
              <a:gd name="connsiteX4" fmla="*/ 851338 w 851338"/>
              <a:gd name="connsiteY4" fmla="*/ 268014 h 898634"/>
              <a:gd name="connsiteX5" fmla="*/ 630621 w 851338"/>
              <a:gd name="connsiteY5" fmla="*/ 0 h 898634"/>
              <a:gd name="connsiteX6" fmla="*/ 78828 w 851338"/>
              <a:gd name="connsiteY6" fmla="*/ 31531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898634">
                <a:moveTo>
                  <a:pt x="78828" y="31531"/>
                </a:moveTo>
                <a:lnTo>
                  <a:pt x="0" y="583324"/>
                </a:lnTo>
                <a:lnTo>
                  <a:pt x="236483" y="898634"/>
                </a:lnTo>
                <a:lnTo>
                  <a:pt x="740980" y="725214"/>
                </a:lnTo>
                <a:lnTo>
                  <a:pt x="851338" y="268014"/>
                </a:lnTo>
                <a:lnTo>
                  <a:pt x="630621" y="0"/>
                </a:lnTo>
                <a:lnTo>
                  <a:pt x="78828" y="315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11</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smtClean="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68CB268-C46A-459C-3E99-D9B93CA796D0}"/>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B980D4A8-AF69-8748-1E35-501D294B5562}"/>
                </a:ext>
              </a:extLst>
            </p:cNvPr>
            <p:cNvCxnSpPr>
              <a:stCxn id="34" idx="7"/>
              <a:endCxn id="35" idx="2"/>
            </p:cNvCxnSpPr>
            <p:nvPr/>
          </p:nvCxnSpPr>
          <p:spPr>
            <a:xfrm flipV="1">
              <a:off x="438102" y="3276727"/>
              <a:ext cx="1492916" cy="96260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3DF8A8-3B4B-A05E-4EF4-269B0FF5A087}"/>
                </a:ext>
              </a:extLst>
            </p:cNvPr>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537545C-3A87-442D-536C-B18B1736B65A}"/>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6316FF-DA3C-B9B2-1A42-C9852DEAC9B8}"/>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466D4D-7C41-2CAC-136A-B1219D99CED6}"/>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99C904-1440-5110-A820-8EC69F563348}"/>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F1A274-3618-827E-8D13-5A8878A15535}"/>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603AB8-6EC4-E416-F925-DE82B31A62F2}"/>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C632C1-7B1E-4ED4-DC36-3828F11C4DC0}"/>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8AE99C-E83D-F3D1-AA1A-765ECCDC7616}"/>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C94C1AF-E932-F5FC-6AAB-14710302E998}"/>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FA993E-C094-72C0-07CE-3C6CF3BA47A4}"/>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8118EB-0531-97E9-1EB4-33780155D05A}"/>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782FC22-818D-13D8-79F5-C7D388FBE60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B3723DBD-7521-B1C2-E618-3B34C9A24FD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4C84945D-ADD3-990A-CAE1-D02CD3E6D5F7}"/>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8DCFD6F0-28E2-99D0-092C-35F0ABDB9E3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A01992BD-C8D9-F15F-2B51-22280D49405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EFD67750-A88A-6EAA-89E9-B75475678A1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0B7CB6AD-A183-C058-E8C4-434B8A9D726F}"/>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BCB13D4C-2D6A-78BC-3C5B-0BE501F141B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D9F14CA-154C-C60C-A9BB-FF6CE38B2F58}"/>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E895D03-4555-83F3-821D-1EAE48FCEF57}"/>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CD53A094-C487-A38C-5BD6-5222CD9AE667}"/>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2958EBAB-A72F-6ED3-2BAE-34FDAED5077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DBA058A7-E5F5-6D0A-54E0-5BD5C3AA1D8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4922CBDD-2E81-8345-04EB-C5461426FEF6}"/>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D44AF6E-6182-55D3-8996-9818DDB36781}"/>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67C0238-EF8C-2EC3-B2F7-70D6091EBE05}"/>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72F48B61-2532-DCB2-EB35-AEFB3B4DE5B7}"/>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D7A2D44B-0B27-5023-E8E3-9E3676D604BC}"/>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D677B708-C449-5176-DA1C-551C0AB88332}"/>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48608BA3-9FE9-6A6A-BEDE-3658A17227C5}"/>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225DC489-6E3F-FFD3-3BEB-97D709AFC4C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E275D250-E37A-62D4-F375-92B75CC5E4DF}"/>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D36BAC0D-825E-283B-F6AC-94F49373D859}"/>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94FADF4E-1B36-3744-1254-24068558CF65}"/>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53007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10456" y="3831021"/>
            <a:ext cx="2112579" cy="1813034"/>
          </a:xfrm>
          <a:custGeom>
            <a:avLst/>
            <a:gdLst>
              <a:gd name="connsiteX0" fmla="*/ 0 w 2112579"/>
              <a:gd name="connsiteY0" fmla="*/ 1103586 h 1813034"/>
              <a:gd name="connsiteX1" fmla="*/ 47297 w 2112579"/>
              <a:gd name="connsiteY1" fmla="*/ 1592317 h 1813034"/>
              <a:gd name="connsiteX2" fmla="*/ 362607 w 2112579"/>
              <a:gd name="connsiteY2" fmla="*/ 1813034 h 1813034"/>
              <a:gd name="connsiteX3" fmla="*/ 1213945 w 2112579"/>
              <a:gd name="connsiteY3" fmla="*/ 1292772 h 1813034"/>
              <a:gd name="connsiteX4" fmla="*/ 1986455 w 2112579"/>
              <a:gd name="connsiteY4" fmla="*/ 914400 h 1813034"/>
              <a:gd name="connsiteX5" fmla="*/ 2112579 w 2112579"/>
              <a:gd name="connsiteY5" fmla="*/ 488731 h 1813034"/>
              <a:gd name="connsiteX6" fmla="*/ 2017986 w 2112579"/>
              <a:gd name="connsiteY6" fmla="*/ 0 h 1813034"/>
              <a:gd name="connsiteX7" fmla="*/ 1608083 w 2112579"/>
              <a:gd name="connsiteY7" fmla="*/ 173420 h 1813034"/>
              <a:gd name="connsiteX8" fmla="*/ 0 w 2112579"/>
              <a:gd name="connsiteY8" fmla="*/ 1103586 h 181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579" h="1813034">
                <a:moveTo>
                  <a:pt x="0" y="1103586"/>
                </a:moveTo>
                <a:lnTo>
                  <a:pt x="47297" y="1592317"/>
                </a:lnTo>
                <a:lnTo>
                  <a:pt x="362607" y="1813034"/>
                </a:lnTo>
                <a:lnTo>
                  <a:pt x="1213945" y="1292772"/>
                </a:lnTo>
                <a:lnTo>
                  <a:pt x="1986455" y="914400"/>
                </a:lnTo>
                <a:lnTo>
                  <a:pt x="2112579" y="488731"/>
                </a:lnTo>
                <a:lnTo>
                  <a:pt x="2017986" y="0"/>
                </a:lnTo>
                <a:lnTo>
                  <a:pt x="1608083" y="173420"/>
                </a:lnTo>
                <a:lnTo>
                  <a:pt x="0" y="1103586"/>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12</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6E442FF3-6FA0-D913-7766-BD278C34B6D8}"/>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95A68EA5-1215-646E-3040-2693CD1A3DF5}"/>
                </a:ext>
              </a:extLst>
            </p:cNvPr>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62B293A-E1AD-72C9-4C86-22C23BA74361}"/>
                </a:ext>
              </a:extLst>
            </p:cNvPr>
            <p:cNvCxnSpPr>
              <a:stCxn id="35" idx="6"/>
              <a:endCxn id="38"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839797-672F-1F87-A632-53C8AEBD789D}"/>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673150-39BE-4C5B-81BF-2CB94FC0B9BD}"/>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05ECF6-335F-ED29-F438-802B5CF37CAD}"/>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EEE0F9-C4C2-20CB-15A0-0A2FD341BD82}"/>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70B9A57-9912-EA67-7531-1C8FA4D48EE7}"/>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C9230CF-B930-2F33-C943-5472BC2BA97D}"/>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CC6FD8-B882-8929-C751-326E4C06ABA7}"/>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FDC595-0B81-483C-9528-AD1084107337}"/>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B7160A-DCE8-F410-F2F4-550095D9F7AC}"/>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4A9A58-7A7C-8290-2E2F-8651830995A3}"/>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19D3ED-3848-C823-A601-8C03B6EFBFE6}"/>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791F7F-3CC5-CC42-D29B-D92EEA9039F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FE131445-99DC-682F-5711-4142FD137A8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759B5571-1BDB-B5F9-B2DD-F9158CDBCB08}"/>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B6FA277D-132A-2819-8A1C-519C484099B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48893554-29C0-DEF5-BB90-0B2CAC2FD96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0C98DE3A-4379-5711-BA42-44E2841E8F9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2A05AB1E-0F3A-7AAA-ABB3-D7B8420B187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DB6A6C13-6AB0-E3BD-D297-317E823A8472}"/>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07CEF03-D2CA-A686-A720-B13F16483870}"/>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30331C4-1564-0690-2692-4AE2C5EF1D38}"/>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D49CF26C-C20A-C57E-83C7-616AC5C9B0C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27E14CF5-A08E-0639-19B7-7FFC4D2774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E745C80-4FF4-962A-9254-DA79BEAD4E8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AF834094-3ED9-4911-464A-CA5BFC63493B}"/>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C81C7E-096C-35D5-4319-B1BB50EE84DD}"/>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AB7C1A9D-186F-89D5-37B8-406C3320142D}"/>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7F371009-D343-C1F8-CB1A-D3EE6D86596C}"/>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730A77E6-EDF8-8F04-631D-04536E754F40}"/>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342FDB11-259B-D0FF-1F97-3C3A98704E1A}"/>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6DA38A0A-5B71-1D59-B1EC-BB04A200D210}"/>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7DA346A7-635D-2171-A28B-184987703CD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6CB05319-E4D4-3F26-B4F4-5D5167D0592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8C62C9FB-9391-0D21-6F29-B91515817780}"/>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35176696-9789-CC2E-C0BF-FAB8DC09F88E}"/>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139888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447394" y="3783724"/>
            <a:ext cx="3578773" cy="1765738"/>
          </a:xfrm>
          <a:custGeom>
            <a:avLst/>
            <a:gdLst>
              <a:gd name="connsiteX0" fmla="*/ 94593 w 3578773"/>
              <a:gd name="connsiteY0" fmla="*/ 1135117 h 1765738"/>
              <a:gd name="connsiteX1" fmla="*/ 0 w 3578773"/>
              <a:gd name="connsiteY1" fmla="*/ 1592317 h 1765738"/>
              <a:gd name="connsiteX2" fmla="*/ 346841 w 3578773"/>
              <a:gd name="connsiteY2" fmla="*/ 1734207 h 1765738"/>
              <a:gd name="connsiteX3" fmla="*/ 756745 w 3578773"/>
              <a:gd name="connsiteY3" fmla="*/ 1765738 h 1765738"/>
              <a:gd name="connsiteX4" fmla="*/ 1545021 w 3578773"/>
              <a:gd name="connsiteY4" fmla="*/ 945931 h 1765738"/>
              <a:gd name="connsiteX5" fmla="*/ 2443655 w 3578773"/>
              <a:gd name="connsiteY5" fmla="*/ 898635 h 1765738"/>
              <a:gd name="connsiteX6" fmla="*/ 3184635 w 3578773"/>
              <a:gd name="connsiteY6" fmla="*/ 1087821 h 1765738"/>
              <a:gd name="connsiteX7" fmla="*/ 3578773 w 3578773"/>
              <a:gd name="connsiteY7" fmla="*/ 520262 h 1765738"/>
              <a:gd name="connsiteX8" fmla="*/ 3247697 w 3578773"/>
              <a:gd name="connsiteY8" fmla="*/ 173421 h 1765738"/>
              <a:gd name="connsiteX9" fmla="*/ 1891862 w 3578773"/>
              <a:gd name="connsiteY9" fmla="*/ 0 h 1765738"/>
              <a:gd name="connsiteX10" fmla="*/ 756745 w 3578773"/>
              <a:gd name="connsiteY10" fmla="*/ 441435 h 1765738"/>
              <a:gd name="connsiteX11" fmla="*/ 94593 w 3578773"/>
              <a:gd name="connsiteY11" fmla="*/ 1135117 h 17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8773" h="1765738">
                <a:moveTo>
                  <a:pt x="94593" y="1135117"/>
                </a:moveTo>
                <a:lnTo>
                  <a:pt x="0" y="1592317"/>
                </a:lnTo>
                <a:lnTo>
                  <a:pt x="346841" y="1734207"/>
                </a:lnTo>
                <a:lnTo>
                  <a:pt x="756745" y="1765738"/>
                </a:lnTo>
                <a:lnTo>
                  <a:pt x="1545021" y="945931"/>
                </a:lnTo>
                <a:lnTo>
                  <a:pt x="2443655" y="898635"/>
                </a:lnTo>
                <a:lnTo>
                  <a:pt x="3184635" y="1087821"/>
                </a:lnTo>
                <a:lnTo>
                  <a:pt x="3578773" y="520262"/>
                </a:lnTo>
                <a:lnTo>
                  <a:pt x="3247697" y="173421"/>
                </a:lnTo>
                <a:lnTo>
                  <a:pt x="1891862" y="0"/>
                </a:lnTo>
                <a:lnTo>
                  <a:pt x="756745" y="441435"/>
                </a:lnTo>
                <a:lnTo>
                  <a:pt x="94593" y="11351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13</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A7C54E-AF56-57FA-338F-2510ED8AB640}"/>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5" name="TextBox 4">
                <a:extLst>
                  <a:ext uri="{FF2B5EF4-FFF2-40B4-BE49-F238E27FC236}">
                    <a16:creationId xmlns:a16="http://schemas.microsoft.com/office/drawing/2014/main" id="{68A7C54E-AF56-57FA-338F-2510ED8AB64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40D3B59F-CF49-F29D-DF91-0783CC79FBB4}"/>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A076FB98-D9F3-3849-93BF-758CC34433BC}"/>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EBD363-AAA5-8D49-D6B7-376E99AE1B43}"/>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771D33-21D0-014A-4982-0988626BD786}"/>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C2896F-7736-0EB9-9C78-511F62458CDE}"/>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810C7A-6C8D-88FB-9EC8-2AEB46878466}"/>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09FF9F-CAF3-4643-9705-98B3AAC19095}"/>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CE87B4-EA72-C056-C587-D5801738EDF2}"/>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4A550A-BB0B-2716-B862-735FC18BD13B}"/>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7C9AFE-57E6-4774-403F-D1511C7ACB79}"/>
                </a:ext>
              </a:extLst>
            </p:cNvPr>
            <p:cNvCxnSpPr>
              <a:stCxn id="41" idx="1"/>
              <a:endCxn id="39"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4A4D25-A364-6C81-FF12-672D6F886EB8}"/>
                </a:ext>
              </a:extLst>
            </p:cNvPr>
            <p:cNvCxnSpPr>
              <a:stCxn id="44" idx="2"/>
              <a:endCxn id="39"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B06401F-1BF8-8A7A-6217-D15C17F00046}"/>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239D7D9-0493-F3B7-3C25-8082A56BD2C8}"/>
                </a:ext>
              </a:extLst>
            </p:cNvPr>
            <p:cNvCxnSpPr>
              <a:stCxn id="42" idx="1"/>
              <a:endCxn id="4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D02811-1F68-0B6B-BFB5-FE99543C4CE0}"/>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621DAB-35FF-8003-706D-E3170649CDB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180C92B1-C5EA-F6DF-B205-397934D19B2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FA544427-4E1F-4904-D53C-D7C77E3E8BA5}"/>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AE9B121E-48A9-7BD8-E854-A9FBF22EFABC}"/>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542671F-516D-177D-A111-62698FBE93ED}"/>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EBCC8C55-EC01-0005-8FC6-38AF4146654B}"/>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498FE55C-0821-A057-FF77-AF8F4202E153}"/>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04D00768-7989-2AAE-6A4A-F542D036C11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B71B1EA1-D412-E086-5528-DD0E78BBF14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08F1A46F-5DB7-E4F6-EB9C-AF7A79B23022}"/>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C4DCC3A8-884F-BC34-2D5B-2CB014F2FE3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5B518D6A-F43E-3964-4CDE-EBE0BBA8B2C6}"/>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7127F905-A8CF-B1FB-9F9A-F7092E11A11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4DC7D703-53CA-C164-1592-A189490FB14E}"/>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1E5B0C3-1B3A-805E-5095-D35989AAB53E}"/>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9D8FEC82-26FF-B396-D215-01488389ABF6}"/>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9F7B386A-6352-312A-E8D6-3A174DA5FA63}"/>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EE2F3DB9-90AD-9CB4-5AE8-313CBC7DAA97}"/>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1FE7B9B8-4DF4-0A6E-B7DB-67D373B44415}"/>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0E80931D-39A3-B059-E0C2-DE86DA31B8C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B8F53483-BB3C-23E4-F30A-D73606586D2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65DDF5D0-42C4-978B-659D-19142CC5204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14014BBD-8075-099D-9FE0-1B89DEF3B273}"/>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389E4039-9811-E7D9-A3B4-F273F368581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504696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89284" y="3997189"/>
            <a:ext cx="4256689" cy="2822027"/>
          </a:xfrm>
          <a:custGeom>
            <a:avLst/>
            <a:gdLst>
              <a:gd name="connsiteX0" fmla="*/ 0 w 4256689"/>
              <a:gd name="connsiteY0" fmla="*/ 945931 h 2822027"/>
              <a:gd name="connsiteX1" fmla="*/ 0 w 4256689"/>
              <a:gd name="connsiteY1" fmla="*/ 1371600 h 2822027"/>
              <a:gd name="connsiteX2" fmla="*/ 315310 w 4256689"/>
              <a:gd name="connsiteY2" fmla="*/ 1576551 h 2822027"/>
              <a:gd name="connsiteX3" fmla="*/ 725214 w 4256689"/>
              <a:gd name="connsiteY3" fmla="*/ 1387365 h 2822027"/>
              <a:gd name="connsiteX4" fmla="*/ 1466193 w 4256689"/>
              <a:gd name="connsiteY4" fmla="*/ 804041 h 2822027"/>
              <a:gd name="connsiteX5" fmla="*/ 2364827 w 4256689"/>
              <a:gd name="connsiteY5" fmla="*/ 646386 h 2822027"/>
              <a:gd name="connsiteX6" fmla="*/ 2743200 w 4256689"/>
              <a:gd name="connsiteY6" fmla="*/ 772510 h 2822027"/>
              <a:gd name="connsiteX7" fmla="*/ 2932386 w 4256689"/>
              <a:gd name="connsiteY7" fmla="*/ 1434662 h 2822027"/>
              <a:gd name="connsiteX8" fmla="*/ 3515710 w 4256689"/>
              <a:gd name="connsiteY8" fmla="*/ 2743200 h 2822027"/>
              <a:gd name="connsiteX9" fmla="*/ 3862551 w 4256689"/>
              <a:gd name="connsiteY9" fmla="*/ 2822027 h 2822027"/>
              <a:gd name="connsiteX10" fmla="*/ 4256689 w 4256689"/>
              <a:gd name="connsiteY10" fmla="*/ 2506717 h 2822027"/>
              <a:gd name="connsiteX11" fmla="*/ 3909848 w 4256689"/>
              <a:gd name="connsiteY11" fmla="*/ 1765738 h 2822027"/>
              <a:gd name="connsiteX12" fmla="*/ 3310758 w 4256689"/>
              <a:gd name="connsiteY12" fmla="*/ 189186 h 2822027"/>
              <a:gd name="connsiteX13" fmla="*/ 2569779 w 4256689"/>
              <a:gd name="connsiteY13" fmla="*/ 0 h 2822027"/>
              <a:gd name="connsiteX14" fmla="*/ 1340069 w 4256689"/>
              <a:gd name="connsiteY14" fmla="*/ 31531 h 2822027"/>
              <a:gd name="connsiteX15" fmla="*/ 457200 w 4256689"/>
              <a:gd name="connsiteY15" fmla="*/ 315310 h 2822027"/>
              <a:gd name="connsiteX16" fmla="*/ 78827 w 4256689"/>
              <a:gd name="connsiteY16" fmla="*/ 898634 h 2822027"/>
              <a:gd name="connsiteX17" fmla="*/ 0 w 4256689"/>
              <a:gd name="connsiteY17" fmla="*/ 945931 h 28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56689" h="2822027">
                <a:moveTo>
                  <a:pt x="0" y="945931"/>
                </a:moveTo>
                <a:lnTo>
                  <a:pt x="0" y="1371600"/>
                </a:lnTo>
                <a:lnTo>
                  <a:pt x="315310" y="1576551"/>
                </a:lnTo>
                <a:lnTo>
                  <a:pt x="725214" y="1387365"/>
                </a:lnTo>
                <a:lnTo>
                  <a:pt x="1466193" y="804041"/>
                </a:lnTo>
                <a:lnTo>
                  <a:pt x="2364827" y="646386"/>
                </a:lnTo>
                <a:lnTo>
                  <a:pt x="2743200" y="772510"/>
                </a:lnTo>
                <a:lnTo>
                  <a:pt x="2932386" y="1434662"/>
                </a:lnTo>
                <a:lnTo>
                  <a:pt x="3515710" y="2743200"/>
                </a:lnTo>
                <a:lnTo>
                  <a:pt x="3862551" y="2822027"/>
                </a:lnTo>
                <a:lnTo>
                  <a:pt x="4256689" y="2506717"/>
                </a:lnTo>
                <a:lnTo>
                  <a:pt x="3909848" y="1765738"/>
                </a:lnTo>
                <a:lnTo>
                  <a:pt x="3310758" y="189186"/>
                </a:lnTo>
                <a:lnTo>
                  <a:pt x="2569779" y="0"/>
                </a:lnTo>
                <a:lnTo>
                  <a:pt x="1340069" y="31531"/>
                </a:lnTo>
                <a:lnTo>
                  <a:pt x="457200" y="315310"/>
                </a:lnTo>
                <a:lnTo>
                  <a:pt x="78827" y="898634"/>
                </a:lnTo>
                <a:lnTo>
                  <a:pt x="0" y="9459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14</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FEDDE88-BC67-D05D-573D-C71900537B98}"/>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5" name="TextBox 4">
                <a:extLst>
                  <a:ext uri="{FF2B5EF4-FFF2-40B4-BE49-F238E27FC236}">
                    <a16:creationId xmlns:a16="http://schemas.microsoft.com/office/drawing/2014/main" id="{9FEDDE88-BC67-D05D-573D-C71900537B98}"/>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7F25E7BB-9619-D050-E4F5-7B8F60F57956}"/>
              </a:ext>
            </a:extLst>
          </p:cNvPr>
          <p:cNvGrpSpPr/>
          <p:nvPr/>
        </p:nvGrpSpPr>
        <p:grpSpPr>
          <a:xfrm>
            <a:off x="3826554" y="4146960"/>
            <a:ext cx="4600060" cy="2787240"/>
            <a:chOff x="0" y="2862182"/>
            <a:chExt cx="7044346" cy="4268266"/>
          </a:xfrm>
        </p:grpSpPr>
        <p:cxnSp>
          <p:nvCxnSpPr>
            <p:cNvPr id="46" name="Straight Connector 45">
              <a:extLst>
                <a:ext uri="{FF2B5EF4-FFF2-40B4-BE49-F238E27FC236}">
                  <a16:creationId xmlns:a16="http://schemas.microsoft.com/office/drawing/2014/main" id="{D599EFC6-6D30-55E1-9D38-FACE182CD726}"/>
                </a:ext>
              </a:extLst>
            </p:cNvPr>
            <p:cNvCxnSpPr>
              <a:stCxn id="112" idx="7"/>
              <a:endCxn id="113"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B9AEE47-7313-A9D5-DC55-C64DE182B661}"/>
                </a:ext>
              </a:extLst>
            </p:cNvPr>
            <p:cNvCxnSpPr>
              <a:stCxn id="113" idx="6"/>
              <a:endCxn id="116"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13E373B-1636-E344-9C5C-267CD61A4D4A}"/>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BDC20CD-EA6E-1902-723C-040AD70FD6E4}"/>
                </a:ext>
              </a:extLst>
            </p:cNvPr>
            <p:cNvCxnSpPr>
              <a:stCxn id="115" idx="3"/>
              <a:endCxn id="114"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ED1ECD4-8D10-56D6-C69C-EC886DE3AC9C}"/>
                </a:ext>
              </a:extLst>
            </p:cNvPr>
            <p:cNvCxnSpPr>
              <a:stCxn id="117" idx="2"/>
              <a:endCxn id="114"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BCDF0AA-EC8F-B3E5-C050-2EBB3E0BB1F2}"/>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53CD1C5-8FC1-92D2-AA99-891F1FA5BAC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46551A6-A126-E77E-4289-E77CE9CA9272}"/>
                </a:ext>
              </a:extLst>
            </p:cNvPr>
            <p:cNvCxnSpPr>
              <a:stCxn id="117" idx="6"/>
              <a:endCxn id="118"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4E77865-C15A-FC72-6A3A-F627EAE41546}"/>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874FA06-E0F2-1E7A-D4D2-3049983A5831}"/>
                </a:ext>
              </a:extLst>
            </p:cNvPr>
            <p:cNvCxnSpPr>
              <a:stCxn id="120" idx="2"/>
              <a:endCxn id="116" idx="5"/>
            </p:cNvCxnSpPr>
            <p:nvPr/>
          </p:nvCxnSpPr>
          <p:spPr>
            <a:xfrm flipH="1" flipV="1">
              <a:off x="4392601" y="3510585"/>
              <a:ext cx="913997" cy="49520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42DC4BF-E516-FEC3-17EE-C6EE12DE288B}"/>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232979C-5A59-FEDF-F4C1-8DA05B332BBD}"/>
                </a:ext>
              </a:extLst>
            </p:cNvPr>
            <p:cNvCxnSpPr>
              <a:stCxn id="119" idx="1"/>
              <a:endCxn id="120"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BE27850-AA1B-2BF2-D3E8-6E98EE3D2AE1}"/>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0E0A0B2-4DD0-20AB-979A-53A029F1A6F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EABE52E-CB2B-CCE9-AD71-A088F58EF814}"/>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5A8D7EDC-90E9-A330-F6DE-B7811F8334A1}"/>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100" name="TextBox 99">
              <a:extLst>
                <a:ext uri="{FF2B5EF4-FFF2-40B4-BE49-F238E27FC236}">
                  <a16:creationId xmlns:a16="http://schemas.microsoft.com/office/drawing/2014/main" id="{BEAE98C6-7BBE-A153-772D-FBD16424BD5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82EA6EC7-56EB-AD62-4E6B-0E2508F6C624}"/>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2DF706EE-F43E-947F-2A89-207022B6A394}"/>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3569850C-99C8-C1E1-4077-CEA0DF3F934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4" name="TextBox 103">
              <a:extLst>
                <a:ext uri="{FF2B5EF4-FFF2-40B4-BE49-F238E27FC236}">
                  <a16:creationId xmlns:a16="http://schemas.microsoft.com/office/drawing/2014/main" id="{B6F85CD8-8FD8-E16B-3970-43D47E53FD6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D2368C58-7CF3-FEEF-E187-4588500D6298}"/>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91FE7DD5-263B-0535-208C-6A2BAEF62394}"/>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C3E3BFB3-0450-8CDD-815C-4F1B2B69985E}"/>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183AAA82-1E15-E454-E4AD-2ECC5A90A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DA526017-EDBC-3802-3F81-2F957C762A9F}"/>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B4E357C-B1FD-ECA7-11FA-A4AF5230ED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0D3DFB9-3812-1B89-FF6B-31B35784B9D2}"/>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F3CF747-A771-4128-AF04-72383E6704F5}"/>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7FB22AE7-382F-62BB-627D-E284B56097B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324D47C1-AB54-DA71-7D19-6E4646B070B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315C05A8-35BC-A8D4-BCFF-5311CD18E299}"/>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C9C3635F-032E-0DFB-EA7B-72C5A67F98B4}"/>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EC67713D-F934-61B1-B10D-8595B1F43CE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BD5FE8FF-FE39-CAF3-36D4-BF04DB354F0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37D5DFDE-186E-DDBA-9439-712FFE5FF28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7CD803C3-9610-9EFD-7358-F93BE9F4FF5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29703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557752" y="4038600"/>
            <a:ext cx="4303986" cy="2822028"/>
          </a:xfrm>
          <a:custGeom>
            <a:avLst/>
            <a:gdLst>
              <a:gd name="connsiteX0" fmla="*/ 0 w 4303986"/>
              <a:gd name="connsiteY0" fmla="*/ 898635 h 2822028"/>
              <a:gd name="connsiteX1" fmla="*/ 15765 w 4303986"/>
              <a:gd name="connsiteY1" fmla="*/ 1434662 h 2822028"/>
              <a:gd name="connsiteX2" fmla="*/ 204951 w 4303986"/>
              <a:gd name="connsiteY2" fmla="*/ 1576552 h 2822028"/>
              <a:gd name="connsiteX3" fmla="*/ 756745 w 4303986"/>
              <a:gd name="connsiteY3" fmla="*/ 1403131 h 2822028"/>
              <a:gd name="connsiteX4" fmla="*/ 1576551 w 4303986"/>
              <a:gd name="connsiteY4" fmla="*/ 804041 h 2822028"/>
              <a:gd name="connsiteX5" fmla="*/ 2380593 w 4303986"/>
              <a:gd name="connsiteY5" fmla="*/ 614855 h 2822028"/>
              <a:gd name="connsiteX6" fmla="*/ 2885089 w 4303986"/>
              <a:gd name="connsiteY6" fmla="*/ 867104 h 2822028"/>
              <a:gd name="connsiteX7" fmla="*/ 3042745 w 4303986"/>
              <a:gd name="connsiteY7" fmla="*/ 1592317 h 2822028"/>
              <a:gd name="connsiteX8" fmla="*/ 3452648 w 4303986"/>
              <a:gd name="connsiteY8" fmla="*/ 2680138 h 2822028"/>
              <a:gd name="connsiteX9" fmla="*/ 3909848 w 4303986"/>
              <a:gd name="connsiteY9" fmla="*/ 2822028 h 2822028"/>
              <a:gd name="connsiteX10" fmla="*/ 4146331 w 4303986"/>
              <a:gd name="connsiteY10" fmla="*/ 2412124 h 2822028"/>
              <a:gd name="connsiteX11" fmla="*/ 4303986 w 4303986"/>
              <a:gd name="connsiteY11" fmla="*/ 709448 h 2822028"/>
              <a:gd name="connsiteX12" fmla="*/ 3216165 w 4303986"/>
              <a:gd name="connsiteY12" fmla="*/ 78828 h 2822028"/>
              <a:gd name="connsiteX13" fmla="*/ 1655379 w 4303986"/>
              <a:gd name="connsiteY13" fmla="*/ 0 h 2822028"/>
              <a:gd name="connsiteX14" fmla="*/ 630620 w 4303986"/>
              <a:gd name="connsiteY14" fmla="*/ 362607 h 2822028"/>
              <a:gd name="connsiteX15" fmla="*/ 0 w 4303986"/>
              <a:gd name="connsiteY15" fmla="*/ 898635 h 282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3986" h="2822028">
                <a:moveTo>
                  <a:pt x="0" y="898635"/>
                </a:moveTo>
                <a:lnTo>
                  <a:pt x="15765" y="1434662"/>
                </a:lnTo>
                <a:lnTo>
                  <a:pt x="204951" y="1576552"/>
                </a:lnTo>
                <a:lnTo>
                  <a:pt x="756745" y="1403131"/>
                </a:lnTo>
                <a:lnTo>
                  <a:pt x="1576551" y="804041"/>
                </a:lnTo>
                <a:lnTo>
                  <a:pt x="2380593" y="614855"/>
                </a:lnTo>
                <a:lnTo>
                  <a:pt x="2885089" y="867104"/>
                </a:lnTo>
                <a:lnTo>
                  <a:pt x="3042745" y="1592317"/>
                </a:lnTo>
                <a:lnTo>
                  <a:pt x="3452648" y="2680138"/>
                </a:lnTo>
                <a:lnTo>
                  <a:pt x="3909848" y="2822028"/>
                </a:lnTo>
                <a:lnTo>
                  <a:pt x="4146331" y="2412124"/>
                </a:lnTo>
                <a:lnTo>
                  <a:pt x="4303986" y="709448"/>
                </a:lnTo>
                <a:lnTo>
                  <a:pt x="3216165" y="78828"/>
                </a:lnTo>
                <a:lnTo>
                  <a:pt x="1655379" y="0"/>
                </a:lnTo>
                <a:lnTo>
                  <a:pt x="630620" y="362607"/>
                </a:lnTo>
                <a:lnTo>
                  <a:pt x="0" y="898635"/>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a:xfrm>
            <a:off x="8737600" y="6356351"/>
            <a:ext cx="2844800" cy="365125"/>
          </a:xfrm>
        </p:spPr>
        <p:txBody>
          <a:bodyPr/>
          <a:lstStyle/>
          <a:p>
            <a:fld id="{86BADE50-950A-4D58-BFB2-FA2C6A8B385D}" type="slidenum">
              <a:rPr lang="en-US" smtClean="0"/>
              <a:t>15</a:t>
            </a:fld>
            <a:endParaRPr lang="en-US"/>
          </a:p>
        </p:txBody>
      </p:sp>
      <mc:AlternateContent xmlns:mc="http://schemas.openxmlformats.org/markup-compatibility/2006" xmlns:a14="http://schemas.microsoft.com/office/drawing/2010/main">
        <mc:Choice Requires="a14">
          <p:sp>
            <p:nvSpPr>
              <p:cNvPr id="45" name="TextBox 44"/>
              <p:cNvSpPr txBox="1"/>
              <p:nvPr/>
            </p:nvSpPr>
            <p:spPr>
              <a:xfrm>
                <a:off x="7739866" y="1343799"/>
                <a:ext cx="2851935" cy="830997"/>
              </a:xfrm>
              <a:prstGeom prst="rect">
                <a:avLst/>
              </a:prstGeom>
              <a:noFill/>
            </p:spPr>
            <p:txBody>
              <a:bodyPr wrap="none" rtlCol="0">
                <a:spAutoFit/>
              </a:bodyPr>
              <a:lstStyle/>
              <a:p>
                <a:r>
                  <a:rPr lang="en-US" sz="2400" dirty="0">
                    <a:solidFill>
                      <a:schemeClr val="accent6">
                        <a:lumMod val="75000"/>
                      </a:schemeClr>
                    </a:solidFill>
                  </a:rPr>
                  <a:t>Keep edges in a Heap</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739866" y="1343799"/>
                <a:ext cx="2851935" cy="830997"/>
              </a:xfrm>
              <a:prstGeom prst="rect">
                <a:avLst/>
              </a:prstGeom>
              <a:blipFill>
                <a:blip r:embed="rId3"/>
                <a:stretch>
                  <a:fillRect l="-3419" t="-5839" r="-2137" b="-8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951A940-9E49-531C-7109-C02D303F5780}"/>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3" name="TextBox 2">
                <a:extLst>
                  <a:ext uri="{FF2B5EF4-FFF2-40B4-BE49-F238E27FC236}">
                    <a16:creationId xmlns:a16="http://schemas.microsoft.com/office/drawing/2014/main" id="{2951A940-9E49-531C-7109-C02D303F578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4"/>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76D9FA8F-0067-0E85-290D-5EB831A8E6D4}"/>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0382F57A-4695-5889-D7FF-04E564CEEDA4}"/>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273129-1634-8B3A-38AD-A14C98120759}"/>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1EE0CC5-72DA-49B7-6253-EC58FB1D3464}"/>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67844A-F20C-7742-0EB3-AC90DD5275D3}"/>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0D9841-9DC5-E209-B9F0-FBB3AF958039}"/>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3C212E-BE80-6E61-1AE9-46AFBA6AB1D4}"/>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0694DB-763F-4571-12F4-95CAD351315D}"/>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27477B-9CE2-E440-977F-BC574E7AEFD8}"/>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872E80-7D38-B444-26F4-8874F251A522}"/>
                </a:ext>
              </a:extLst>
            </p:cNvPr>
            <p:cNvCxnSpPr>
              <a:stCxn id="41" idx="1"/>
              <a:endCxn id="39"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1583AC-571B-28F8-FE55-B5AF9A321096}"/>
                </a:ext>
              </a:extLst>
            </p:cNvPr>
            <p:cNvCxnSpPr>
              <a:stCxn id="44" idx="2"/>
              <a:endCxn id="39"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7DA6E2-036A-7787-81C6-76B6CD722F5C}"/>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2DD73E-18EF-6E01-E6BD-B056EFA8F1B3}"/>
                </a:ext>
              </a:extLst>
            </p:cNvPr>
            <p:cNvCxnSpPr>
              <a:stCxn id="42" idx="1"/>
              <a:endCxn id="44"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A7078B-E4B4-BA99-726E-029D5339DBD6}"/>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265166D-9043-FE32-84B2-74D26DF49C6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ED0D78D0-0C58-EF1A-0F94-51F7936899E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58AC91F5-6B70-C240-8A5E-B336F941FA6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1C8F79B5-B17C-3BC4-B9C0-5AACD195C6B3}"/>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D42629F-1425-BFFD-2618-39400F72DEB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71FAD44C-1CF5-7B07-FECE-A4D96CFE8C7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D38B0B2A-D5A3-E743-DD44-0B8B3F7EC32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E815482B-7A79-8B98-5F5D-2067F12D5E51}"/>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025A17FF-4690-E53C-CC59-6449B11C165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F10A0B5F-5943-3AE9-2307-34485FC2B4BA}"/>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0953C599-C429-6F9E-3E1E-B440E98B9F8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05FEEB2A-8D2B-3662-04C4-1A32C5F44289}"/>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8964983F-13A0-69B8-BE14-446C5C3D152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E54E6B51-FF3E-94BD-0094-B74987FC6073}"/>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39AD4A9-78A2-3FDC-D950-15D390B8A1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F0937969-9D71-8776-BACA-2945A5A14E8A}"/>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2605EE3A-EC1A-D362-7A82-E09C2CD7B79E}"/>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7CBAA3EF-4897-4F6C-5323-3D7B0F16743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800DA7FD-B416-796B-ABF3-45AFAC8FA09B}"/>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CBA07CDC-5241-B424-9809-72A3096614F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3EDFFB88-8D17-69ED-1A2C-7C52097CFFF2}"/>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8CC456A6-20E4-9859-3C0C-BC2B0B13BEC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11C0B0F3-5C60-D502-4D6A-657953D83CB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8281C58C-778D-8FAB-AB88-E5B90FBC93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87305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
            <a:ext cx="10972800" cy="1143000"/>
          </a:xfrm>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16</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err="1"/>
                  <a:t>dijkstras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t>new_dist</a:t>
                </a:r>
                <a:r>
                  <a:rPr lang="en-US" sz="2000" dirty="0"/>
                  <a:t> = </a:t>
                </a:r>
                <a:r>
                  <a:rPr lang="en-US" sz="2000" dirty="0" err="1"/>
                  <a:t>current.distance</a:t>
                </a:r>
                <a:r>
                  <a:rPr lang="en-US" sz="2000" dirty="0"/>
                  <a:t> + weight(</a:t>
                </a:r>
                <a:r>
                  <a:rPr lang="en-US" sz="2000" dirty="0" err="1"/>
                  <a:t>current,neighbor</a:t>
                </a:r>
                <a:r>
                  <a:rPr lang="en-US" sz="2000" dirty="0"/>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368975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
            <a:ext cx="10972800" cy="1143000"/>
          </a:xfrm>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17</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err="1"/>
                  <a:t>dijkstras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t>new_dist</a:t>
                </a:r>
                <a:r>
                  <a:rPr lang="en-US" sz="2000" dirty="0"/>
                  <a:t> = weight(</a:t>
                </a:r>
                <a:r>
                  <a:rPr lang="en-US" sz="2000" dirty="0" err="1"/>
                  <a:t>current,neighbor</a:t>
                </a:r>
                <a:r>
                  <a:rPr lang="en-US" sz="2000" dirty="0"/>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312466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
            <a:ext cx="10972800" cy="1143000"/>
          </a:xfrm>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18</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err="1"/>
                  <a:t>dijkstras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solidFill>
                      <a:srgbClr val="FF0000"/>
                    </a:solidFill>
                  </a:rPr>
                  <a:t>new_dist</a:t>
                </a:r>
                <a:r>
                  <a:rPr lang="en-US" sz="2000" dirty="0">
                    <a:solidFill>
                      <a:srgbClr val="FF0000"/>
                    </a:solidFill>
                  </a:rPr>
                  <a:t> = </a:t>
                </a:r>
                <a:r>
                  <a:rPr lang="en-US" sz="2000" dirty="0" err="1">
                    <a:solidFill>
                      <a:srgbClr val="FF0000"/>
                    </a:solidFill>
                  </a:rPr>
                  <a:t>current.distance</a:t>
                </a:r>
                <a:r>
                  <a:rPr lang="en-US" sz="2000" dirty="0">
                    <a:solidFill>
                      <a:srgbClr val="FF0000"/>
                    </a:solidFill>
                  </a:rPr>
                  <a:t> + weight(</a:t>
                </a:r>
                <a:r>
                  <a:rPr lang="en-US" sz="2000" dirty="0" err="1">
                    <a:solidFill>
                      <a:srgbClr val="FF0000"/>
                    </a:solidFill>
                  </a:rPr>
                  <a:t>current,neighbor</a:t>
                </a:r>
                <a:r>
                  <a:rPr lang="en-US" sz="2000" dirty="0">
                    <a:solidFill>
                      <a:srgbClr val="FF0000"/>
                    </a:solidFill>
                  </a:rPr>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90799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
            <a:ext cx="10972800" cy="1143000"/>
          </a:xfrm>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19</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err="1"/>
                  <a:t>dijkstras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solidFill>
                      <a:srgbClr val="FF0000"/>
                    </a:solidFill>
                  </a:rPr>
                  <a:t>new_dist</a:t>
                </a:r>
                <a:r>
                  <a:rPr lang="en-US" sz="2000" dirty="0">
                    <a:solidFill>
                      <a:srgbClr val="FF0000"/>
                    </a:solidFill>
                  </a:rPr>
                  <a:t> = weight(</a:t>
                </a:r>
                <a:r>
                  <a:rPr lang="en-US" sz="2000" dirty="0" err="1">
                    <a:solidFill>
                      <a:srgbClr val="FF0000"/>
                    </a:solidFill>
                  </a:rPr>
                  <a:t>current,neighbor</a:t>
                </a:r>
                <a:r>
                  <a:rPr lang="en-US" sz="2000" dirty="0">
                    <a:solidFill>
                      <a:srgbClr val="FF0000"/>
                    </a:solidFill>
                  </a:rPr>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158426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DE1AA1-E035-373C-7F0E-0FD7CF0B0823}"/>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3ADE1AA1-E035-373C-7F0E-0FD7CF0B0823}"/>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4AFBB07-135F-9A25-3017-C12F7CE2AA2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8C97CD7D-1C11-D0C9-EC16-FC021A3B41CE}"/>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2EFA558-C439-6F07-FFB6-ED0568C106D1}"/>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472E43-C503-7B8C-2218-866F9921D1C9}"/>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151349-F17F-69A3-E800-9123223CCEFE}"/>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DB0247-2B4C-F5C2-BE35-EA19D7F38871}"/>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9E4CA6-E697-2A2A-2FCF-C2C071E12F07}"/>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5E1D61-610C-6058-7E5B-3CBFD0912125}"/>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6E15D8-6615-86C3-B8A4-8E73213EA7FD}"/>
                </a:ext>
              </a:extLst>
            </p:cNvPr>
            <p:cNvCxnSpPr>
              <a:stCxn id="39" idx="6"/>
              <a:endCxn id="40"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82E192-8511-E53D-4D5B-697DA24B1B49}"/>
                </a:ext>
              </a:extLst>
            </p:cNvPr>
            <p:cNvCxnSpPr>
              <a:cxnSpLocks/>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A2F1D6-131B-BDD2-DDDC-889D30BB3AD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056D66-0CFF-49CD-F54D-6EA41BAB32B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CED648-FA76-9C24-35A5-551B6C657B8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1B952C-9DDA-72FF-E118-4550F528C3ED}"/>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085DBC-19CC-3D23-F0E6-9912610EE46B}"/>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EF7E69A-D521-2F46-6710-6D04A0308A0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80A4B4C4-4F39-280A-37C9-800B84F2912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A9606BF-9E7B-BEF9-431D-41A6BFDB2A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9D4F33EC-0524-972F-613D-E7D1AA70C3E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F26B6FA1-8307-300B-6382-1122D72C857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2B229179-4F05-EA99-516E-FF7FFA9A65D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9D75E26E-08F0-5697-E95C-50A1CFEF913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BB0C7C04-9080-C4F4-664F-0E6309EE3726}"/>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2F309E75-593B-D646-D4DC-24CF7D6E584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14425C54-DADA-98F7-A17F-CD141554707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92266B43-9ED0-67C3-5764-5FCB000DFA78}"/>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058DE3B-7A27-489A-218A-6627A5998B8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32BEEAE-23B5-E56E-79F7-CA137299DC8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8BF66DE-5F29-EEE0-5694-477A14139EEC}"/>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28065CCE-8329-9D31-59C3-29331C40CBB4}"/>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0E969BE-925D-00EE-163A-25A9FBA78D1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B5223BE0-245C-B582-7B61-757A046257C9}"/>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FB3412C6-EAB5-1562-4A36-2B456E3ED0E1}"/>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8BBC8780-F583-FCFC-777D-8CB77060B5D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8DDF98B2-96D1-A876-50B5-76753E1058F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1E42F507-1ACA-CF98-B7CB-BC4EFD1950C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97AB6A15-A1F2-2C8A-E5E2-E54BA45AB2B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C2E59C4F-8624-4625-CF9F-41986322418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98070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07A3-AD02-C2E5-48B5-E4924D98999D}"/>
              </a:ext>
            </a:extLst>
          </p:cNvPr>
          <p:cNvSpPr>
            <a:spLocks noGrp="1"/>
          </p:cNvSpPr>
          <p:nvPr>
            <p:ph type="title"/>
          </p:nvPr>
        </p:nvSpPr>
        <p:spPr/>
        <p:txBody>
          <a:bodyPr/>
          <a:lstStyle/>
          <a:p>
            <a:r>
              <a:rPr lang="en-US" dirty="0"/>
              <a:t>7 Bridges of Königsberg</a:t>
            </a:r>
          </a:p>
        </p:txBody>
      </p:sp>
      <p:pic>
        <p:nvPicPr>
          <p:cNvPr id="4" name="Picture 2" descr="https://upload.wikimedia.org/wikipedia/commons/5/5d/Konigsberg_bridges.png">
            <a:extLst>
              <a:ext uri="{FF2B5EF4-FFF2-40B4-BE49-F238E27FC236}">
                <a16:creationId xmlns:a16="http://schemas.microsoft.com/office/drawing/2014/main" id="{A8C12AFF-58D0-5B6B-F8FF-96D962D9D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457" y="1690688"/>
            <a:ext cx="4185920" cy="32988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descr="Leonhard Euler.jpg">
            <a:extLst>
              <a:ext uri="{FF2B5EF4-FFF2-40B4-BE49-F238E27FC236}">
                <a16:creationId xmlns:a16="http://schemas.microsoft.com/office/drawing/2014/main" id="{5DD9C68B-9223-098E-7187-8126F6843B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4949" y="365125"/>
            <a:ext cx="1478851" cy="192475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347220EA-3D05-E37F-FF1D-9BD6DDFFD6F9}"/>
              </a:ext>
            </a:extLst>
          </p:cNvPr>
          <p:cNvGrpSpPr/>
          <p:nvPr/>
        </p:nvGrpSpPr>
        <p:grpSpPr>
          <a:xfrm>
            <a:off x="5043115" y="2386996"/>
            <a:ext cx="2211432" cy="2194544"/>
            <a:chOff x="2300659" y="2657586"/>
            <a:chExt cx="2211432" cy="2194544"/>
          </a:xfrm>
        </p:grpSpPr>
        <p:cxnSp>
          <p:nvCxnSpPr>
            <p:cNvPr id="15" name="Straight Connector 31">
              <a:extLst>
                <a:ext uri="{FF2B5EF4-FFF2-40B4-BE49-F238E27FC236}">
                  <a16:creationId xmlns:a16="http://schemas.microsoft.com/office/drawing/2014/main" id="{37349FD3-902D-7687-FB3E-E28A41A2D12A}"/>
                </a:ext>
              </a:extLst>
            </p:cNvPr>
            <p:cNvCxnSpPr>
              <a:stCxn id="16" idx="1"/>
              <a:endCxn id="17" idx="2"/>
            </p:cNvCxnSpPr>
            <p:nvPr/>
          </p:nvCxnSpPr>
          <p:spPr>
            <a:xfrm rot="5400000" flipH="1" flipV="1">
              <a:off x="2541502" y="2982839"/>
              <a:ext cx="741934" cy="426600"/>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0B4CE7C5-B1FA-9723-DF09-121CB65E5A27}"/>
                </a:ext>
              </a:extLst>
            </p:cNvPr>
            <p:cNvSpPr/>
            <p:nvPr/>
          </p:nvSpPr>
          <p:spPr>
            <a:xfrm>
              <a:off x="2650084" y="3518021"/>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Oval 16">
              <a:extLst>
                <a:ext uri="{FF2B5EF4-FFF2-40B4-BE49-F238E27FC236}">
                  <a16:creationId xmlns:a16="http://schemas.microsoft.com/office/drawing/2014/main" id="{7011CAB9-43E3-BD38-891D-26259E8C0DD0}"/>
                </a:ext>
              </a:extLst>
            </p:cNvPr>
            <p:cNvSpPr/>
            <p:nvPr/>
          </p:nvSpPr>
          <p:spPr>
            <a:xfrm>
              <a:off x="3125769" y="2657586"/>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8" name="Oval 17">
              <a:extLst>
                <a:ext uri="{FF2B5EF4-FFF2-40B4-BE49-F238E27FC236}">
                  <a16:creationId xmlns:a16="http://schemas.microsoft.com/office/drawing/2014/main" id="{18685E0F-A76F-5A0D-CAD3-95FFD5428EA3}"/>
                </a:ext>
              </a:extLst>
            </p:cNvPr>
            <p:cNvSpPr/>
            <p:nvPr/>
          </p:nvSpPr>
          <p:spPr>
            <a:xfrm>
              <a:off x="2300659" y="451695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9" name="Oval 18">
              <a:extLst>
                <a:ext uri="{FF2B5EF4-FFF2-40B4-BE49-F238E27FC236}">
                  <a16:creationId xmlns:a16="http://schemas.microsoft.com/office/drawing/2014/main" id="{C2E331A6-A840-9754-53D3-0FCD91B4F308}"/>
                </a:ext>
              </a:extLst>
            </p:cNvPr>
            <p:cNvSpPr/>
            <p:nvPr/>
          </p:nvSpPr>
          <p:spPr>
            <a:xfrm>
              <a:off x="4176920" y="390482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20" name="Straight Connector 31">
              <a:extLst>
                <a:ext uri="{FF2B5EF4-FFF2-40B4-BE49-F238E27FC236}">
                  <a16:creationId xmlns:a16="http://schemas.microsoft.com/office/drawing/2014/main" id="{1C5FD062-32C2-505F-B268-2F6699F2F7DA}"/>
                </a:ext>
              </a:extLst>
            </p:cNvPr>
            <p:cNvCxnSpPr>
              <a:stCxn id="16" idx="7"/>
              <a:endCxn id="17" idx="5"/>
            </p:cNvCxnSpPr>
            <p:nvPr/>
          </p:nvCxnSpPr>
          <p:spPr>
            <a:xfrm rot="5400000" flipH="1" flipV="1">
              <a:off x="2862295" y="3017547"/>
              <a:ext cx="623434" cy="475685"/>
            </a:xfrm>
            <a:prstGeom prst="curvedConnector3">
              <a:avLst>
                <a:gd name="adj1" fmla="val 3696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31">
              <a:extLst>
                <a:ext uri="{FF2B5EF4-FFF2-40B4-BE49-F238E27FC236}">
                  <a16:creationId xmlns:a16="http://schemas.microsoft.com/office/drawing/2014/main" id="{DAA0BD9F-E53F-1C77-FE37-C0A2F6CA93D0}"/>
                </a:ext>
              </a:extLst>
            </p:cNvPr>
            <p:cNvCxnSpPr>
              <a:stCxn id="16" idx="2"/>
              <a:endCxn id="18" idx="2"/>
            </p:cNvCxnSpPr>
            <p:nvPr/>
          </p:nvCxnSpPr>
          <p:spPr>
            <a:xfrm rot="10800000" flipV="1">
              <a:off x="2300660" y="3685607"/>
              <a:ext cx="349425" cy="998938"/>
            </a:xfrm>
            <a:prstGeom prst="curvedConnector3">
              <a:avLst>
                <a:gd name="adj1" fmla="val 16542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31">
              <a:extLst>
                <a:ext uri="{FF2B5EF4-FFF2-40B4-BE49-F238E27FC236}">
                  <a16:creationId xmlns:a16="http://schemas.microsoft.com/office/drawing/2014/main" id="{A42804B2-4AA2-0D7C-9743-C5EB47982E10}"/>
                </a:ext>
              </a:extLst>
            </p:cNvPr>
            <p:cNvCxnSpPr>
              <a:stCxn id="16" idx="4"/>
              <a:endCxn id="18" idx="7"/>
            </p:cNvCxnSpPr>
            <p:nvPr/>
          </p:nvCxnSpPr>
          <p:spPr>
            <a:xfrm rot="5400000">
              <a:off x="2345782" y="4094156"/>
              <a:ext cx="712852" cy="230925"/>
            </a:xfrm>
            <a:prstGeom prst="curvedConnector3">
              <a:avLst>
                <a:gd name="adj1" fmla="val 30046"/>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31">
              <a:extLst>
                <a:ext uri="{FF2B5EF4-FFF2-40B4-BE49-F238E27FC236}">
                  <a16:creationId xmlns:a16="http://schemas.microsoft.com/office/drawing/2014/main" id="{E8B3880D-B277-44DC-4643-FC182622C6A9}"/>
                </a:ext>
              </a:extLst>
            </p:cNvPr>
            <p:cNvCxnSpPr>
              <a:stCxn id="19" idx="4"/>
              <a:endCxn id="18" idx="6"/>
            </p:cNvCxnSpPr>
            <p:nvPr/>
          </p:nvCxnSpPr>
          <p:spPr>
            <a:xfrm rot="5400000">
              <a:off x="3267896" y="3607934"/>
              <a:ext cx="444545" cy="1708676"/>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31">
              <a:extLst>
                <a:ext uri="{FF2B5EF4-FFF2-40B4-BE49-F238E27FC236}">
                  <a16:creationId xmlns:a16="http://schemas.microsoft.com/office/drawing/2014/main" id="{9B1E8552-70ED-38A6-77B6-1ADC1811B623}"/>
                </a:ext>
              </a:extLst>
            </p:cNvPr>
            <p:cNvCxnSpPr>
              <a:stCxn id="16" idx="6"/>
              <a:endCxn id="19" idx="2"/>
            </p:cNvCxnSpPr>
            <p:nvPr/>
          </p:nvCxnSpPr>
          <p:spPr>
            <a:xfrm>
              <a:off x="2985255" y="3685607"/>
              <a:ext cx="1191665" cy="386808"/>
            </a:xfrm>
            <a:prstGeom prst="curvedConnector3">
              <a:avLst>
                <a:gd name="adj1" fmla="val 8325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31">
              <a:extLst>
                <a:ext uri="{FF2B5EF4-FFF2-40B4-BE49-F238E27FC236}">
                  <a16:creationId xmlns:a16="http://schemas.microsoft.com/office/drawing/2014/main" id="{FC66A5C4-6062-55AB-A232-DF981CA75E7F}"/>
                </a:ext>
              </a:extLst>
            </p:cNvPr>
            <p:cNvCxnSpPr>
              <a:stCxn id="17" idx="6"/>
              <a:endCxn id="19" idx="1"/>
            </p:cNvCxnSpPr>
            <p:nvPr/>
          </p:nvCxnSpPr>
          <p:spPr>
            <a:xfrm>
              <a:off x="3460940" y="2825172"/>
              <a:ext cx="765065" cy="1128742"/>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6B93A463-01B3-868B-DAE2-760D66A109C3}"/>
              </a:ext>
            </a:extLst>
          </p:cNvPr>
          <p:cNvSpPr txBox="1"/>
          <p:nvPr/>
        </p:nvSpPr>
        <p:spPr>
          <a:xfrm>
            <a:off x="1222685" y="5512376"/>
            <a:ext cx="10388600" cy="1200329"/>
          </a:xfrm>
          <a:prstGeom prst="rect">
            <a:avLst/>
          </a:prstGeom>
          <a:noFill/>
        </p:spPr>
        <p:txBody>
          <a:bodyPr wrap="square" rtlCol="0">
            <a:spAutoFit/>
          </a:bodyPr>
          <a:lstStyle/>
          <a:p>
            <a:r>
              <a:rPr lang="en-US" sz="2400" dirty="0"/>
              <a:t>The </a:t>
            </a:r>
            <a:r>
              <a:rPr lang="en-US" sz="2400" dirty="0" err="1"/>
              <a:t>Pregel</a:t>
            </a:r>
            <a:r>
              <a:rPr lang="en-US" sz="2400" dirty="0"/>
              <a:t> River runs through the city of </a:t>
            </a:r>
            <a:r>
              <a:rPr lang="en-US" sz="2400" dirty="0" err="1"/>
              <a:t>Koenigsberg</a:t>
            </a:r>
            <a:r>
              <a:rPr lang="en-US" sz="2400" dirty="0"/>
              <a:t>, creating 2 islands. Among these 2 islands and the 2 sides of the river, there are 7 bridges. Is there any path starting at one landmass which crosses each bridge exactly once?</a:t>
            </a:r>
          </a:p>
        </p:txBody>
      </p:sp>
    </p:spTree>
    <p:extLst>
      <p:ext uri="{BB962C8B-B14F-4D97-AF65-F5344CB8AC3E}">
        <p14:creationId xmlns:p14="http://schemas.microsoft.com/office/powerpoint/2010/main" val="34708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345B-EBAA-56CC-975E-F162FB4E4D59}"/>
              </a:ext>
            </a:extLst>
          </p:cNvPr>
          <p:cNvSpPr>
            <a:spLocks noGrp="1"/>
          </p:cNvSpPr>
          <p:nvPr>
            <p:ph type="title"/>
          </p:nvPr>
        </p:nvSpPr>
        <p:spPr/>
        <p:txBody>
          <a:bodyPr/>
          <a:lstStyle/>
          <a:p>
            <a:r>
              <a:rPr lang="en-US" dirty="0"/>
              <a:t>Euler Path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AF03A8-3AF4-5C58-FD6C-6468C1EF6B67}"/>
                  </a:ext>
                </a:extLst>
              </p:cNvPr>
              <p:cNvSpPr>
                <a:spLocks noGrp="1"/>
              </p:cNvSpPr>
              <p:nvPr>
                <p:ph idx="1"/>
              </p:nvPr>
            </p:nvSpPr>
            <p:spPr/>
            <p:txBody>
              <a:bodyPr/>
              <a:lstStyle/>
              <a:p>
                <a:r>
                  <a:rPr lang="en-US" dirty="0"/>
                  <a:t>Path:</a:t>
                </a:r>
              </a:p>
              <a:p>
                <a:pPr lvl="1"/>
                <a:r>
                  <a:rPr lang="en-US" dirty="0"/>
                  <a:t>A sequence of nodes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such that for every consecutive pair are connected by an edge (i.e. </a:t>
                </a:r>
                <a14:m>
                  <m:oMath xmlns:m="http://schemas.openxmlformats.org/officeDocument/2006/math">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is an edge for each </a:t>
                </a:r>
                <a14:m>
                  <m:oMath xmlns:m="http://schemas.openxmlformats.org/officeDocument/2006/math">
                    <m:r>
                      <a:rPr lang="en-US" b="0" i="1" smtClean="0">
                        <a:latin typeface="Cambria Math" panose="02040503050406030204" pitchFamily="18" charset="0"/>
                      </a:rPr>
                      <m:t>𝑖</m:t>
                    </m:r>
                  </m:oMath>
                </a14:m>
                <a:r>
                  <a:rPr lang="en-US" dirty="0"/>
                  <a:t> in the path)</a:t>
                </a:r>
              </a:p>
              <a:p>
                <a:r>
                  <a:rPr lang="en-US" dirty="0"/>
                  <a:t>Euler Path:</a:t>
                </a:r>
              </a:p>
              <a:p>
                <a:pPr lvl="1"/>
                <a:r>
                  <a:rPr lang="en-US" dirty="0"/>
                  <a:t>A path such that every edge in the graph appears exactly once</a:t>
                </a:r>
              </a:p>
              <a:p>
                <a:pPr lvl="2"/>
                <a:r>
                  <a:rPr lang="en-US" dirty="0"/>
                  <a:t>If the graph is not simple then some pairs need to appear multiple times!</a:t>
                </a:r>
              </a:p>
              <a:p>
                <a:r>
                  <a:rPr lang="en-US" dirty="0"/>
                  <a:t>Euler path problem:</a:t>
                </a:r>
              </a:p>
              <a:p>
                <a:pPr lvl="1"/>
                <a:r>
                  <a:rPr lang="en-US" dirty="0"/>
                  <a:t>Given an undirected graph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does there exist an Euler path for </a:t>
                </a:r>
                <a14:m>
                  <m:oMath xmlns:m="http://schemas.openxmlformats.org/officeDocument/2006/math">
                    <m:r>
                      <a:rPr lang="en-US" b="0" i="1" smtClean="0">
                        <a:latin typeface="Cambria Math" panose="02040503050406030204" pitchFamily="18" charset="0"/>
                      </a:rPr>
                      <m:t>𝐺</m:t>
                    </m:r>
                  </m:oMath>
                </a14:m>
                <a:r>
                  <a:rPr lang="en-US" dirty="0"/>
                  <a:t>?</a:t>
                </a:r>
              </a:p>
              <a:p>
                <a:pPr lvl="1"/>
                <a:endParaRPr lang="en-US" dirty="0"/>
              </a:p>
            </p:txBody>
          </p:sp>
        </mc:Choice>
        <mc:Fallback xmlns="">
          <p:sp>
            <p:nvSpPr>
              <p:cNvPr id="3" name="Content Placeholder 2">
                <a:extLst>
                  <a:ext uri="{FF2B5EF4-FFF2-40B4-BE49-F238E27FC236}">
                    <a16:creationId xmlns:a16="http://schemas.microsoft.com/office/drawing/2014/main" id="{79AF03A8-3AF4-5C58-FD6C-6468C1EF6B6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49F5035F-AB17-5AB2-FECA-8639CB4D7D35}"/>
              </a:ext>
            </a:extLst>
          </p:cNvPr>
          <p:cNvGrpSpPr/>
          <p:nvPr/>
        </p:nvGrpSpPr>
        <p:grpSpPr>
          <a:xfrm>
            <a:off x="9076635" y="215114"/>
            <a:ext cx="1902535" cy="1888006"/>
            <a:chOff x="2300659" y="2657586"/>
            <a:chExt cx="2211432" cy="2194544"/>
          </a:xfrm>
        </p:grpSpPr>
        <p:cxnSp>
          <p:nvCxnSpPr>
            <p:cNvPr id="5" name="Straight Connector 31">
              <a:extLst>
                <a:ext uri="{FF2B5EF4-FFF2-40B4-BE49-F238E27FC236}">
                  <a16:creationId xmlns:a16="http://schemas.microsoft.com/office/drawing/2014/main" id="{C402C537-C190-308F-8C8D-02FABFFC7DB3}"/>
                </a:ext>
              </a:extLst>
            </p:cNvPr>
            <p:cNvCxnSpPr>
              <a:stCxn id="6" idx="1"/>
              <a:endCxn id="7" idx="2"/>
            </p:cNvCxnSpPr>
            <p:nvPr/>
          </p:nvCxnSpPr>
          <p:spPr>
            <a:xfrm rot="5400000" flipH="1" flipV="1">
              <a:off x="2541502" y="2982839"/>
              <a:ext cx="741934" cy="426600"/>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049F57C-DF0A-E08E-20AC-3C13F52ACC91}"/>
                </a:ext>
              </a:extLst>
            </p:cNvPr>
            <p:cNvSpPr/>
            <p:nvPr/>
          </p:nvSpPr>
          <p:spPr>
            <a:xfrm>
              <a:off x="2650084" y="3518021"/>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a:extLst>
                <a:ext uri="{FF2B5EF4-FFF2-40B4-BE49-F238E27FC236}">
                  <a16:creationId xmlns:a16="http://schemas.microsoft.com/office/drawing/2014/main" id="{D922BC69-1AB9-6000-F047-3CDF8FC3BDA4}"/>
                </a:ext>
              </a:extLst>
            </p:cNvPr>
            <p:cNvSpPr/>
            <p:nvPr/>
          </p:nvSpPr>
          <p:spPr>
            <a:xfrm>
              <a:off x="3125769" y="2657586"/>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D34D002-4C6C-2B69-B8F0-8D4FD03FDFBC}"/>
                </a:ext>
              </a:extLst>
            </p:cNvPr>
            <p:cNvSpPr/>
            <p:nvPr/>
          </p:nvSpPr>
          <p:spPr>
            <a:xfrm>
              <a:off x="2300659" y="451695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9" name="Oval 8">
              <a:extLst>
                <a:ext uri="{FF2B5EF4-FFF2-40B4-BE49-F238E27FC236}">
                  <a16:creationId xmlns:a16="http://schemas.microsoft.com/office/drawing/2014/main" id="{AFC3C9D1-0601-89A2-BBAB-EAF8973FD46A}"/>
                </a:ext>
              </a:extLst>
            </p:cNvPr>
            <p:cNvSpPr/>
            <p:nvPr/>
          </p:nvSpPr>
          <p:spPr>
            <a:xfrm>
              <a:off x="4176920" y="390482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10" name="Straight Connector 31">
              <a:extLst>
                <a:ext uri="{FF2B5EF4-FFF2-40B4-BE49-F238E27FC236}">
                  <a16:creationId xmlns:a16="http://schemas.microsoft.com/office/drawing/2014/main" id="{918BB811-B16F-C80A-B656-3AAC408AC78E}"/>
                </a:ext>
              </a:extLst>
            </p:cNvPr>
            <p:cNvCxnSpPr>
              <a:stCxn id="6" idx="7"/>
              <a:endCxn id="7" idx="5"/>
            </p:cNvCxnSpPr>
            <p:nvPr/>
          </p:nvCxnSpPr>
          <p:spPr>
            <a:xfrm rot="5400000" flipH="1" flipV="1">
              <a:off x="2862295" y="3017547"/>
              <a:ext cx="623434" cy="475685"/>
            </a:xfrm>
            <a:prstGeom prst="curvedConnector3">
              <a:avLst>
                <a:gd name="adj1" fmla="val 3696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31">
              <a:extLst>
                <a:ext uri="{FF2B5EF4-FFF2-40B4-BE49-F238E27FC236}">
                  <a16:creationId xmlns:a16="http://schemas.microsoft.com/office/drawing/2014/main" id="{661F6920-06A9-D4A3-F2DA-3977BDFF6452}"/>
                </a:ext>
              </a:extLst>
            </p:cNvPr>
            <p:cNvCxnSpPr>
              <a:stCxn id="6" idx="2"/>
              <a:endCxn id="8" idx="2"/>
            </p:cNvCxnSpPr>
            <p:nvPr/>
          </p:nvCxnSpPr>
          <p:spPr>
            <a:xfrm rot="10800000" flipV="1">
              <a:off x="2300660" y="3685607"/>
              <a:ext cx="349425" cy="998938"/>
            </a:xfrm>
            <a:prstGeom prst="curvedConnector3">
              <a:avLst>
                <a:gd name="adj1" fmla="val 16542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31">
              <a:extLst>
                <a:ext uri="{FF2B5EF4-FFF2-40B4-BE49-F238E27FC236}">
                  <a16:creationId xmlns:a16="http://schemas.microsoft.com/office/drawing/2014/main" id="{3873DE0A-0ED5-8B3C-3575-0D02566948D8}"/>
                </a:ext>
              </a:extLst>
            </p:cNvPr>
            <p:cNvCxnSpPr>
              <a:stCxn id="6" idx="4"/>
              <a:endCxn id="8" idx="7"/>
            </p:cNvCxnSpPr>
            <p:nvPr/>
          </p:nvCxnSpPr>
          <p:spPr>
            <a:xfrm rot="5400000">
              <a:off x="2345782" y="4094156"/>
              <a:ext cx="712852" cy="230925"/>
            </a:xfrm>
            <a:prstGeom prst="curvedConnector3">
              <a:avLst>
                <a:gd name="adj1" fmla="val 30046"/>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31">
              <a:extLst>
                <a:ext uri="{FF2B5EF4-FFF2-40B4-BE49-F238E27FC236}">
                  <a16:creationId xmlns:a16="http://schemas.microsoft.com/office/drawing/2014/main" id="{5AC37565-91BF-2439-5D80-530D7B3C47A7}"/>
                </a:ext>
              </a:extLst>
            </p:cNvPr>
            <p:cNvCxnSpPr>
              <a:stCxn id="9" idx="4"/>
              <a:endCxn id="8" idx="6"/>
            </p:cNvCxnSpPr>
            <p:nvPr/>
          </p:nvCxnSpPr>
          <p:spPr>
            <a:xfrm rot="5400000">
              <a:off x="3267896" y="3607934"/>
              <a:ext cx="444545" cy="1708676"/>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31">
              <a:extLst>
                <a:ext uri="{FF2B5EF4-FFF2-40B4-BE49-F238E27FC236}">
                  <a16:creationId xmlns:a16="http://schemas.microsoft.com/office/drawing/2014/main" id="{5734518B-3B5B-7632-761B-5646C0235BBD}"/>
                </a:ext>
              </a:extLst>
            </p:cNvPr>
            <p:cNvCxnSpPr>
              <a:stCxn id="6" idx="6"/>
              <a:endCxn id="9" idx="2"/>
            </p:cNvCxnSpPr>
            <p:nvPr/>
          </p:nvCxnSpPr>
          <p:spPr>
            <a:xfrm>
              <a:off x="2985255" y="3685607"/>
              <a:ext cx="1191665" cy="386808"/>
            </a:xfrm>
            <a:prstGeom prst="curvedConnector3">
              <a:avLst>
                <a:gd name="adj1" fmla="val 8325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31">
              <a:extLst>
                <a:ext uri="{FF2B5EF4-FFF2-40B4-BE49-F238E27FC236}">
                  <a16:creationId xmlns:a16="http://schemas.microsoft.com/office/drawing/2014/main" id="{89C7BE86-B073-3921-2135-095DBFDD798C}"/>
                </a:ext>
              </a:extLst>
            </p:cNvPr>
            <p:cNvCxnSpPr>
              <a:stCxn id="7" idx="6"/>
              <a:endCxn id="9" idx="1"/>
            </p:cNvCxnSpPr>
            <p:nvPr/>
          </p:nvCxnSpPr>
          <p:spPr>
            <a:xfrm>
              <a:off x="3460940" y="2825172"/>
              <a:ext cx="765065" cy="1128742"/>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0A5536BD-5E37-FE49-7D9E-224B97D09012}"/>
              </a:ext>
            </a:extLst>
          </p:cNvPr>
          <p:cNvGrpSpPr/>
          <p:nvPr/>
        </p:nvGrpSpPr>
        <p:grpSpPr>
          <a:xfrm>
            <a:off x="6078656" y="255511"/>
            <a:ext cx="1902535" cy="1888006"/>
            <a:chOff x="2300659" y="2657586"/>
            <a:chExt cx="2211432" cy="2194544"/>
          </a:xfrm>
        </p:grpSpPr>
        <p:cxnSp>
          <p:nvCxnSpPr>
            <p:cNvPr id="29" name="Straight Connector 31">
              <a:extLst>
                <a:ext uri="{FF2B5EF4-FFF2-40B4-BE49-F238E27FC236}">
                  <a16:creationId xmlns:a16="http://schemas.microsoft.com/office/drawing/2014/main" id="{61169B8B-F7E1-1453-5D88-7749A6B103DF}"/>
                </a:ext>
              </a:extLst>
            </p:cNvPr>
            <p:cNvCxnSpPr>
              <a:stCxn id="30" idx="1"/>
              <a:endCxn id="31" idx="2"/>
            </p:cNvCxnSpPr>
            <p:nvPr/>
          </p:nvCxnSpPr>
          <p:spPr>
            <a:xfrm rot="5400000" flipH="1" flipV="1">
              <a:off x="2541502" y="2982839"/>
              <a:ext cx="741934" cy="426600"/>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356F9B-A896-8A33-E12E-614774A64F5C}"/>
                </a:ext>
              </a:extLst>
            </p:cNvPr>
            <p:cNvSpPr/>
            <p:nvPr/>
          </p:nvSpPr>
          <p:spPr>
            <a:xfrm>
              <a:off x="2650084" y="3518021"/>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Oval 30">
              <a:extLst>
                <a:ext uri="{FF2B5EF4-FFF2-40B4-BE49-F238E27FC236}">
                  <a16:creationId xmlns:a16="http://schemas.microsoft.com/office/drawing/2014/main" id="{6CEBEC72-E416-0633-E16A-87334EC82D2F}"/>
                </a:ext>
              </a:extLst>
            </p:cNvPr>
            <p:cNvSpPr/>
            <p:nvPr/>
          </p:nvSpPr>
          <p:spPr>
            <a:xfrm>
              <a:off x="3125769" y="2657586"/>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2" name="Oval 31">
              <a:extLst>
                <a:ext uri="{FF2B5EF4-FFF2-40B4-BE49-F238E27FC236}">
                  <a16:creationId xmlns:a16="http://schemas.microsoft.com/office/drawing/2014/main" id="{F0AABD59-4ED1-4AC8-8291-FF0532702115}"/>
                </a:ext>
              </a:extLst>
            </p:cNvPr>
            <p:cNvSpPr/>
            <p:nvPr/>
          </p:nvSpPr>
          <p:spPr>
            <a:xfrm>
              <a:off x="2300659" y="451695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3" name="Oval 32">
              <a:extLst>
                <a:ext uri="{FF2B5EF4-FFF2-40B4-BE49-F238E27FC236}">
                  <a16:creationId xmlns:a16="http://schemas.microsoft.com/office/drawing/2014/main" id="{1061C49F-FB80-CFE9-874F-A2753A9E2E0A}"/>
                </a:ext>
              </a:extLst>
            </p:cNvPr>
            <p:cNvSpPr/>
            <p:nvPr/>
          </p:nvSpPr>
          <p:spPr>
            <a:xfrm>
              <a:off x="4176920" y="390482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35" name="Straight Connector 31">
              <a:extLst>
                <a:ext uri="{FF2B5EF4-FFF2-40B4-BE49-F238E27FC236}">
                  <a16:creationId xmlns:a16="http://schemas.microsoft.com/office/drawing/2014/main" id="{5F3086AD-DB54-5D46-AC90-12922E194F4C}"/>
                </a:ext>
              </a:extLst>
            </p:cNvPr>
            <p:cNvCxnSpPr>
              <a:stCxn id="30" idx="2"/>
              <a:endCxn id="32" idx="2"/>
            </p:cNvCxnSpPr>
            <p:nvPr/>
          </p:nvCxnSpPr>
          <p:spPr>
            <a:xfrm rot="10800000" flipV="1">
              <a:off x="2300660" y="3685607"/>
              <a:ext cx="349425" cy="998938"/>
            </a:xfrm>
            <a:prstGeom prst="curvedConnector3">
              <a:avLst>
                <a:gd name="adj1" fmla="val 16542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1">
              <a:extLst>
                <a:ext uri="{FF2B5EF4-FFF2-40B4-BE49-F238E27FC236}">
                  <a16:creationId xmlns:a16="http://schemas.microsoft.com/office/drawing/2014/main" id="{03FA0350-BA32-B7D7-A4A4-6694DFB342CB}"/>
                </a:ext>
              </a:extLst>
            </p:cNvPr>
            <p:cNvCxnSpPr>
              <a:stCxn id="33" idx="4"/>
              <a:endCxn id="32" idx="6"/>
            </p:cNvCxnSpPr>
            <p:nvPr/>
          </p:nvCxnSpPr>
          <p:spPr>
            <a:xfrm rot="5400000">
              <a:off x="3267896" y="3607934"/>
              <a:ext cx="444545" cy="1708676"/>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1">
              <a:extLst>
                <a:ext uri="{FF2B5EF4-FFF2-40B4-BE49-F238E27FC236}">
                  <a16:creationId xmlns:a16="http://schemas.microsoft.com/office/drawing/2014/main" id="{0EC78CED-9457-6474-C123-61B695D035F3}"/>
                </a:ext>
              </a:extLst>
            </p:cNvPr>
            <p:cNvCxnSpPr>
              <a:stCxn id="30" idx="6"/>
              <a:endCxn id="33" idx="2"/>
            </p:cNvCxnSpPr>
            <p:nvPr/>
          </p:nvCxnSpPr>
          <p:spPr>
            <a:xfrm>
              <a:off x="2985255" y="3685607"/>
              <a:ext cx="1191665" cy="386808"/>
            </a:xfrm>
            <a:prstGeom prst="curvedConnector3">
              <a:avLst>
                <a:gd name="adj1" fmla="val 8325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1">
              <a:extLst>
                <a:ext uri="{FF2B5EF4-FFF2-40B4-BE49-F238E27FC236}">
                  <a16:creationId xmlns:a16="http://schemas.microsoft.com/office/drawing/2014/main" id="{2F68682C-E3DA-721C-8555-704F5E928A24}"/>
                </a:ext>
              </a:extLst>
            </p:cNvPr>
            <p:cNvCxnSpPr>
              <a:stCxn id="31" idx="6"/>
              <a:endCxn id="33" idx="1"/>
            </p:cNvCxnSpPr>
            <p:nvPr/>
          </p:nvCxnSpPr>
          <p:spPr>
            <a:xfrm>
              <a:off x="3460940" y="2825172"/>
              <a:ext cx="765065" cy="1128742"/>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666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3696-9663-4C88-8A45-C230375C17BD}"/>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B127524E-DFA9-E84A-D40A-C95E8179BF34}"/>
              </a:ext>
            </a:extLst>
          </p:cNvPr>
          <p:cNvSpPr>
            <a:spLocks noGrp="1"/>
          </p:cNvSpPr>
          <p:nvPr>
            <p:ph idx="1"/>
          </p:nvPr>
        </p:nvSpPr>
        <p:spPr/>
        <p:txBody>
          <a:bodyPr/>
          <a:lstStyle/>
          <a:p>
            <a:r>
              <a:rPr lang="en-US" dirty="0"/>
              <a:t>Which of the graphs below have an Euler path?</a:t>
            </a:r>
          </a:p>
          <a:p>
            <a:endParaRPr lang="en-US" dirty="0"/>
          </a:p>
        </p:txBody>
      </p:sp>
      <p:grpSp>
        <p:nvGrpSpPr>
          <p:cNvPr id="4" name="Group 3">
            <a:extLst>
              <a:ext uri="{FF2B5EF4-FFF2-40B4-BE49-F238E27FC236}">
                <a16:creationId xmlns:a16="http://schemas.microsoft.com/office/drawing/2014/main" id="{001E6626-D84B-70F7-F3E6-2E3269D24061}"/>
              </a:ext>
            </a:extLst>
          </p:cNvPr>
          <p:cNvGrpSpPr/>
          <p:nvPr/>
        </p:nvGrpSpPr>
        <p:grpSpPr>
          <a:xfrm>
            <a:off x="687878" y="2861621"/>
            <a:ext cx="1902535" cy="1888006"/>
            <a:chOff x="2300659" y="2657586"/>
            <a:chExt cx="2211432" cy="2194544"/>
          </a:xfrm>
        </p:grpSpPr>
        <p:cxnSp>
          <p:nvCxnSpPr>
            <p:cNvPr id="5" name="Straight Connector 31">
              <a:extLst>
                <a:ext uri="{FF2B5EF4-FFF2-40B4-BE49-F238E27FC236}">
                  <a16:creationId xmlns:a16="http://schemas.microsoft.com/office/drawing/2014/main" id="{4B52B72C-BD32-D08D-648F-042151C04FC0}"/>
                </a:ext>
              </a:extLst>
            </p:cNvPr>
            <p:cNvCxnSpPr>
              <a:stCxn id="6" idx="1"/>
              <a:endCxn id="7" idx="2"/>
            </p:cNvCxnSpPr>
            <p:nvPr/>
          </p:nvCxnSpPr>
          <p:spPr>
            <a:xfrm rot="5400000" flipH="1" flipV="1">
              <a:off x="2541502" y="2982839"/>
              <a:ext cx="741934" cy="426600"/>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6FBDFB3-BA6A-7501-343B-4EB7B7A75953}"/>
                </a:ext>
              </a:extLst>
            </p:cNvPr>
            <p:cNvSpPr/>
            <p:nvPr/>
          </p:nvSpPr>
          <p:spPr>
            <a:xfrm>
              <a:off x="2650084" y="3518021"/>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a:extLst>
                <a:ext uri="{FF2B5EF4-FFF2-40B4-BE49-F238E27FC236}">
                  <a16:creationId xmlns:a16="http://schemas.microsoft.com/office/drawing/2014/main" id="{E97B786F-DD92-C92C-D4CB-66B0E4AA0DB2}"/>
                </a:ext>
              </a:extLst>
            </p:cNvPr>
            <p:cNvSpPr/>
            <p:nvPr/>
          </p:nvSpPr>
          <p:spPr>
            <a:xfrm>
              <a:off x="3125769" y="2657586"/>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F9E637E9-6060-CFD9-9204-9004C36C025B}"/>
                </a:ext>
              </a:extLst>
            </p:cNvPr>
            <p:cNvSpPr/>
            <p:nvPr/>
          </p:nvSpPr>
          <p:spPr>
            <a:xfrm>
              <a:off x="2300659" y="451695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9" name="Oval 8">
              <a:extLst>
                <a:ext uri="{FF2B5EF4-FFF2-40B4-BE49-F238E27FC236}">
                  <a16:creationId xmlns:a16="http://schemas.microsoft.com/office/drawing/2014/main" id="{C23AD370-B8A3-F220-9993-E993C949F64C}"/>
                </a:ext>
              </a:extLst>
            </p:cNvPr>
            <p:cNvSpPr/>
            <p:nvPr/>
          </p:nvSpPr>
          <p:spPr>
            <a:xfrm>
              <a:off x="4176920" y="390482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10" name="Straight Connector 31">
              <a:extLst>
                <a:ext uri="{FF2B5EF4-FFF2-40B4-BE49-F238E27FC236}">
                  <a16:creationId xmlns:a16="http://schemas.microsoft.com/office/drawing/2014/main" id="{C9619BE9-6BD2-BDC9-3B50-F4CD8E31356B}"/>
                </a:ext>
              </a:extLst>
            </p:cNvPr>
            <p:cNvCxnSpPr>
              <a:stCxn id="6" idx="7"/>
              <a:endCxn id="7" idx="5"/>
            </p:cNvCxnSpPr>
            <p:nvPr/>
          </p:nvCxnSpPr>
          <p:spPr>
            <a:xfrm rot="5400000" flipH="1" flipV="1">
              <a:off x="2862295" y="3017547"/>
              <a:ext cx="623434" cy="475685"/>
            </a:xfrm>
            <a:prstGeom prst="curvedConnector3">
              <a:avLst>
                <a:gd name="adj1" fmla="val 3696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31">
              <a:extLst>
                <a:ext uri="{FF2B5EF4-FFF2-40B4-BE49-F238E27FC236}">
                  <a16:creationId xmlns:a16="http://schemas.microsoft.com/office/drawing/2014/main" id="{A31F4C12-4E92-76F9-CDF4-BC2A56F599E5}"/>
                </a:ext>
              </a:extLst>
            </p:cNvPr>
            <p:cNvCxnSpPr>
              <a:stCxn id="6" idx="2"/>
              <a:endCxn id="8" idx="2"/>
            </p:cNvCxnSpPr>
            <p:nvPr/>
          </p:nvCxnSpPr>
          <p:spPr>
            <a:xfrm rot="10800000" flipV="1">
              <a:off x="2300660" y="3685607"/>
              <a:ext cx="349425" cy="998938"/>
            </a:xfrm>
            <a:prstGeom prst="curvedConnector3">
              <a:avLst>
                <a:gd name="adj1" fmla="val 16542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31">
              <a:extLst>
                <a:ext uri="{FF2B5EF4-FFF2-40B4-BE49-F238E27FC236}">
                  <a16:creationId xmlns:a16="http://schemas.microsoft.com/office/drawing/2014/main" id="{07F137FA-A9B5-C0CB-5365-7E14F7871361}"/>
                </a:ext>
              </a:extLst>
            </p:cNvPr>
            <p:cNvCxnSpPr>
              <a:stCxn id="6" idx="4"/>
              <a:endCxn id="8" idx="7"/>
            </p:cNvCxnSpPr>
            <p:nvPr/>
          </p:nvCxnSpPr>
          <p:spPr>
            <a:xfrm rot="5400000">
              <a:off x="2345782" y="4094156"/>
              <a:ext cx="712852" cy="230925"/>
            </a:xfrm>
            <a:prstGeom prst="curvedConnector3">
              <a:avLst>
                <a:gd name="adj1" fmla="val 30046"/>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31">
              <a:extLst>
                <a:ext uri="{FF2B5EF4-FFF2-40B4-BE49-F238E27FC236}">
                  <a16:creationId xmlns:a16="http://schemas.microsoft.com/office/drawing/2014/main" id="{AF2361F3-8ED4-279E-21B3-5861661D5AC4}"/>
                </a:ext>
              </a:extLst>
            </p:cNvPr>
            <p:cNvCxnSpPr>
              <a:stCxn id="9" idx="4"/>
              <a:endCxn id="8" idx="6"/>
            </p:cNvCxnSpPr>
            <p:nvPr/>
          </p:nvCxnSpPr>
          <p:spPr>
            <a:xfrm rot="5400000">
              <a:off x="3267896" y="3607934"/>
              <a:ext cx="444545" cy="1708676"/>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31">
              <a:extLst>
                <a:ext uri="{FF2B5EF4-FFF2-40B4-BE49-F238E27FC236}">
                  <a16:creationId xmlns:a16="http://schemas.microsoft.com/office/drawing/2014/main" id="{C469F8A0-EA3F-3A37-FA54-1C6541C8303F}"/>
                </a:ext>
              </a:extLst>
            </p:cNvPr>
            <p:cNvCxnSpPr>
              <a:stCxn id="6" idx="6"/>
              <a:endCxn id="9" idx="2"/>
            </p:cNvCxnSpPr>
            <p:nvPr/>
          </p:nvCxnSpPr>
          <p:spPr>
            <a:xfrm>
              <a:off x="2985255" y="3685607"/>
              <a:ext cx="1191665" cy="386808"/>
            </a:xfrm>
            <a:prstGeom prst="curvedConnector3">
              <a:avLst>
                <a:gd name="adj1" fmla="val 8325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31">
              <a:extLst>
                <a:ext uri="{FF2B5EF4-FFF2-40B4-BE49-F238E27FC236}">
                  <a16:creationId xmlns:a16="http://schemas.microsoft.com/office/drawing/2014/main" id="{B31FC503-F507-8972-B12E-E47B58AAED43}"/>
                </a:ext>
              </a:extLst>
            </p:cNvPr>
            <p:cNvCxnSpPr>
              <a:stCxn id="7" idx="6"/>
              <a:endCxn id="9" idx="1"/>
            </p:cNvCxnSpPr>
            <p:nvPr/>
          </p:nvCxnSpPr>
          <p:spPr>
            <a:xfrm>
              <a:off x="3460940" y="2825172"/>
              <a:ext cx="765065" cy="1128742"/>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15307A9D-64B0-EBF1-1D68-87297E97E1D3}"/>
              </a:ext>
            </a:extLst>
          </p:cNvPr>
          <p:cNvGrpSpPr/>
          <p:nvPr/>
        </p:nvGrpSpPr>
        <p:grpSpPr>
          <a:xfrm>
            <a:off x="4371251" y="2814586"/>
            <a:ext cx="1902535" cy="1888006"/>
            <a:chOff x="2300659" y="2657586"/>
            <a:chExt cx="2211432" cy="2194544"/>
          </a:xfrm>
        </p:grpSpPr>
        <p:cxnSp>
          <p:nvCxnSpPr>
            <p:cNvPr id="17" name="Straight Connector 31">
              <a:extLst>
                <a:ext uri="{FF2B5EF4-FFF2-40B4-BE49-F238E27FC236}">
                  <a16:creationId xmlns:a16="http://schemas.microsoft.com/office/drawing/2014/main" id="{8C5D05FE-BCF8-9D67-B3F0-D52D1CA46FEA}"/>
                </a:ext>
              </a:extLst>
            </p:cNvPr>
            <p:cNvCxnSpPr>
              <a:stCxn id="18" idx="1"/>
              <a:endCxn id="19" idx="2"/>
            </p:cNvCxnSpPr>
            <p:nvPr/>
          </p:nvCxnSpPr>
          <p:spPr>
            <a:xfrm rot="5400000" flipH="1" flipV="1">
              <a:off x="2541502" y="2982839"/>
              <a:ext cx="741934" cy="426600"/>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DB52E792-AB0B-1DA9-C2AA-476BD137536B}"/>
                </a:ext>
              </a:extLst>
            </p:cNvPr>
            <p:cNvSpPr/>
            <p:nvPr/>
          </p:nvSpPr>
          <p:spPr>
            <a:xfrm>
              <a:off x="2650084" y="3518021"/>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9" name="Oval 18">
              <a:extLst>
                <a:ext uri="{FF2B5EF4-FFF2-40B4-BE49-F238E27FC236}">
                  <a16:creationId xmlns:a16="http://schemas.microsoft.com/office/drawing/2014/main" id="{127C18A1-9457-E912-A5E8-E6EAFACB8C57}"/>
                </a:ext>
              </a:extLst>
            </p:cNvPr>
            <p:cNvSpPr/>
            <p:nvPr/>
          </p:nvSpPr>
          <p:spPr>
            <a:xfrm>
              <a:off x="3125769" y="2657586"/>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0" name="Oval 19">
              <a:extLst>
                <a:ext uri="{FF2B5EF4-FFF2-40B4-BE49-F238E27FC236}">
                  <a16:creationId xmlns:a16="http://schemas.microsoft.com/office/drawing/2014/main" id="{45D92697-B02C-2972-BABD-92A5B590BB51}"/>
                </a:ext>
              </a:extLst>
            </p:cNvPr>
            <p:cNvSpPr/>
            <p:nvPr/>
          </p:nvSpPr>
          <p:spPr>
            <a:xfrm>
              <a:off x="2300659" y="451695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1" name="Oval 20">
              <a:extLst>
                <a:ext uri="{FF2B5EF4-FFF2-40B4-BE49-F238E27FC236}">
                  <a16:creationId xmlns:a16="http://schemas.microsoft.com/office/drawing/2014/main" id="{54F136F6-B099-6A05-EAD1-01A6F159402C}"/>
                </a:ext>
              </a:extLst>
            </p:cNvPr>
            <p:cNvSpPr/>
            <p:nvPr/>
          </p:nvSpPr>
          <p:spPr>
            <a:xfrm>
              <a:off x="4176920" y="390482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22" name="Straight Connector 31">
              <a:extLst>
                <a:ext uri="{FF2B5EF4-FFF2-40B4-BE49-F238E27FC236}">
                  <a16:creationId xmlns:a16="http://schemas.microsoft.com/office/drawing/2014/main" id="{50C07178-0BBD-6C40-C2FE-1BB3F4862667}"/>
                </a:ext>
              </a:extLst>
            </p:cNvPr>
            <p:cNvCxnSpPr>
              <a:stCxn id="18" idx="2"/>
              <a:endCxn id="20" idx="2"/>
            </p:cNvCxnSpPr>
            <p:nvPr/>
          </p:nvCxnSpPr>
          <p:spPr>
            <a:xfrm rot="10800000" flipV="1">
              <a:off x="2300660" y="3685607"/>
              <a:ext cx="349425" cy="998938"/>
            </a:xfrm>
            <a:prstGeom prst="curvedConnector3">
              <a:avLst>
                <a:gd name="adj1" fmla="val 16542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31">
              <a:extLst>
                <a:ext uri="{FF2B5EF4-FFF2-40B4-BE49-F238E27FC236}">
                  <a16:creationId xmlns:a16="http://schemas.microsoft.com/office/drawing/2014/main" id="{D9258FDE-A522-7743-6E14-071C8CD9A3F7}"/>
                </a:ext>
              </a:extLst>
            </p:cNvPr>
            <p:cNvCxnSpPr>
              <a:stCxn id="21" idx="4"/>
              <a:endCxn id="20" idx="6"/>
            </p:cNvCxnSpPr>
            <p:nvPr/>
          </p:nvCxnSpPr>
          <p:spPr>
            <a:xfrm rot="5400000">
              <a:off x="3267896" y="3607934"/>
              <a:ext cx="444545" cy="1708676"/>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31">
              <a:extLst>
                <a:ext uri="{FF2B5EF4-FFF2-40B4-BE49-F238E27FC236}">
                  <a16:creationId xmlns:a16="http://schemas.microsoft.com/office/drawing/2014/main" id="{8D3D3646-FFCD-C1E6-A0DD-A1312878F7B3}"/>
                </a:ext>
              </a:extLst>
            </p:cNvPr>
            <p:cNvCxnSpPr>
              <a:stCxn id="18" idx="6"/>
              <a:endCxn id="21" idx="2"/>
            </p:cNvCxnSpPr>
            <p:nvPr/>
          </p:nvCxnSpPr>
          <p:spPr>
            <a:xfrm>
              <a:off x="2985255" y="3685607"/>
              <a:ext cx="1191665" cy="386808"/>
            </a:xfrm>
            <a:prstGeom prst="curvedConnector3">
              <a:avLst>
                <a:gd name="adj1" fmla="val 8325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31">
              <a:extLst>
                <a:ext uri="{FF2B5EF4-FFF2-40B4-BE49-F238E27FC236}">
                  <a16:creationId xmlns:a16="http://schemas.microsoft.com/office/drawing/2014/main" id="{DFA24B4F-DBC7-7C84-3B22-8B08A059CECE}"/>
                </a:ext>
              </a:extLst>
            </p:cNvPr>
            <p:cNvCxnSpPr>
              <a:stCxn id="19" idx="6"/>
              <a:endCxn id="21" idx="1"/>
            </p:cNvCxnSpPr>
            <p:nvPr/>
          </p:nvCxnSpPr>
          <p:spPr>
            <a:xfrm>
              <a:off x="3460940" y="2825172"/>
              <a:ext cx="765065" cy="1128742"/>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5B06A79B-E2A0-B931-B3CC-6192839E1FB7}"/>
              </a:ext>
            </a:extLst>
          </p:cNvPr>
          <p:cNvSpPr txBox="1"/>
          <p:nvPr/>
        </p:nvSpPr>
        <p:spPr>
          <a:xfrm>
            <a:off x="260284" y="5095522"/>
            <a:ext cx="2119363" cy="369332"/>
          </a:xfrm>
          <a:prstGeom prst="rect">
            <a:avLst/>
          </a:prstGeom>
          <a:noFill/>
        </p:spPr>
        <p:txBody>
          <a:bodyPr wrap="none" rtlCol="0">
            <a:spAutoFit/>
          </a:bodyPr>
          <a:lstStyle/>
          <a:p>
            <a:r>
              <a:rPr lang="en-US" dirty="0"/>
              <a:t>No Euler path exists!</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C160167-8F33-684E-DD9F-2B5144C11443}"/>
                  </a:ext>
                </a:extLst>
              </p:cNvPr>
              <p:cNvSpPr txBox="1"/>
              <p:nvPr/>
            </p:nvSpPr>
            <p:spPr>
              <a:xfrm>
                <a:off x="2710781" y="4846769"/>
                <a:ext cx="4740654" cy="646331"/>
              </a:xfrm>
              <a:prstGeom prst="rect">
                <a:avLst/>
              </a:prstGeom>
              <a:noFill/>
            </p:spPr>
            <p:txBody>
              <a:bodyPr wrap="square" rtlCol="0">
                <a:spAutoFit/>
              </a:bodyPr>
              <a:lstStyle/>
              <a:p>
                <a:pPr algn="ctr"/>
                <a:r>
                  <a:rPr lang="en-US" dirty="0"/>
                  <a:t>Euler path exists!</a:t>
                </a: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𝐷</m:t>
                      </m:r>
                    </m:oMath>
                  </m:oMathPara>
                </a14:m>
                <a:endParaRPr lang="en-US" dirty="0"/>
              </a:p>
            </p:txBody>
          </p:sp>
        </mc:Choice>
        <mc:Fallback xmlns="">
          <p:sp>
            <p:nvSpPr>
              <p:cNvPr id="27" name="TextBox 26">
                <a:extLst>
                  <a:ext uri="{FF2B5EF4-FFF2-40B4-BE49-F238E27FC236}">
                    <a16:creationId xmlns:a16="http://schemas.microsoft.com/office/drawing/2014/main" id="{BC160167-8F33-684E-DD9F-2B5144C11443}"/>
                  </a:ext>
                </a:extLst>
              </p:cNvPr>
              <p:cNvSpPr txBox="1">
                <a:spLocks noRot="1" noChangeAspect="1" noMove="1" noResize="1" noEditPoints="1" noAdjustHandles="1" noChangeArrowheads="1" noChangeShapeType="1" noTextEdit="1"/>
              </p:cNvSpPr>
              <p:nvPr/>
            </p:nvSpPr>
            <p:spPr>
              <a:xfrm>
                <a:off x="2710781" y="4846769"/>
                <a:ext cx="4740654" cy="646331"/>
              </a:xfrm>
              <a:prstGeom prst="rect">
                <a:avLst/>
              </a:prstGeom>
              <a:blipFill>
                <a:blip r:embed="rId2"/>
                <a:stretch>
                  <a:fillRect t="-4717"/>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0AD3484D-0DA1-E36D-C820-3C7529595F03}"/>
              </a:ext>
            </a:extLst>
          </p:cNvPr>
          <p:cNvGrpSpPr/>
          <p:nvPr/>
        </p:nvGrpSpPr>
        <p:grpSpPr>
          <a:xfrm>
            <a:off x="8632102" y="2861621"/>
            <a:ext cx="2196780" cy="1573092"/>
            <a:chOff x="1491734" y="4591520"/>
            <a:chExt cx="2196780" cy="1573092"/>
          </a:xfrm>
        </p:grpSpPr>
        <p:sp>
          <p:nvSpPr>
            <p:cNvPr id="29" name="Oval 28">
              <a:extLst>
                <a:ext uri="{FF2B5EF4-FFF2-40B4-BE49-F238E27FC236}">
                  <a16:creationId xmlns:a16="http://schemas.microsoft.com/office/drawing/2014/main" id="{B18934E4-D133-D4FE-DFF7-055F2481BE2A}"/>
                </a:ext>
              </a:extLst>
            </p:cNvPr>
            <p:cNvSpPr/>
            <p:nvPr/>
          </p:nvSpPr>
          <p:spPr>
            <a:xfrm>
              <a:off x="1688957" y="5802250"/>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0" name="Oval 29">
              <a:extLst>
                <a:ext uri="{FF2B5EF4-FFF2-40B4-BE49-F238E27FC236}">
                  <a16:creationId xmlns:a16="http://schemas.microsoft.com/office/drawing/2014/main" id="{1F760B83-7489-AB12-8021-D976C9401C2B}"/>
                </a:ext>
              </a:extLst>
            </p:cNvPr>
            <p:cNvSpPr/>
            <p:nvPr/>
          </p:nvSpPr>
          <p:spPr>
            <a:xfrm>
              <a:off x="1491735" y="4759106"/>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1" name="Oval 30">
              <a:extLst>
                <a:ext uri="{FF2B5EF4-FFF2-40B4-BE49-F238E27FC236}">
                  <a16:creationId xmlns:a16="http://schemas.microsoft.com/office/drawing/2014/main" id="{39D869B8-C0EB-093D-D90D-35B41A6BAA3C}"/>
                </a:ext>
              </a:extLst>
            </p:cNvPr>
            <p:cNvSpPr/>
            <p:nvPr/>
          </p:nvSpPr>
          <p:spPr>
            <a:xfrm>
              <a:off x="3317765" y="5829441"/>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2" name="Oval 31">
              <a:extLst>
                <a:ext uri="{FF2B5EF4-FFF2-40B4-BE49-F238E27FC236}">
                  <a16:creationId xmlns:a16="http://schemas.microsoft.com/office/drawing/2014/main" id="{24F2CC38-120C-7C72-7151-96C917C85D11}"/>
                </a:ext>
              </a:extLst>
            </p:cNvPr>
            <p:cNvSpPr/>
            <p:nvPr/>
          </p:nvSpPr>
          <p:spPr>
            <a:xfrm>
              <a:off x="3353343" y="4591520"/>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33" name="Straight Connector 31">
              <a:extLst>
                <a:ext uri="{FF2B5EF4-FFF2-40B4-BE49-F238E27FC236}">
                  <a16:creationId xmlns:a16="http://schemas.microsoft.com/office/drawing/2014/main" id="{7A2480E1-1CD3-8786-FCDE-478D9318C4A3}"/>
                </a:ext>
              </a:extLst>
            </p:cNvPr>
            <p:cNvCxnSpPr>
              <a:stCxn id="30" idx="2"/>
              <a:endCxn id="31" idx="3"/>
            </p:cNvCxnSpPr>
            <p:nvPr/>
          </p:nvCxnSpPr>
          <p:spPr>
            <a:xfrm rot="10800000" flipH="1" flipV="1">
              <a:off x="1491734" y="4926691"/>
              <a:ext cx="1875115" cy="1188835"/>
            </a:xfrm>
            <a:prstGeom prst="curvedConnector4">
              <a:avLst>
                <a:gd name="adj1" fmla="val -18917"/>
                <a:gd name="adj2" fmla="val 13927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1">
              <a:extLst>
                <a:ext uri="{FF2B5EF4-FFF2-40B4-BE49-F238E27FC236}">
                  <a16:creationId xmlns:a16="http://schemas.microsoft.com/office/drawing/2014/main" id="{FE4522B8-0339-9392-225F-7F8E3B255246}"/>
                </a:ext>
              </a:extLst>
            </p:cNvPr>
            <p:cNvCxnSpPr>
              <a:stCxn id="30" idx="6"/>
              <a:endCxn id="32" idx="2"/>
            </p:cNvCxnSpPr>
            <p:nvPr/>
          </p:nvCxnSpPr>
          <p:spPr>
            <a:xfrm flipV="1">
              <a:off x="1826906" y="4759106"/>
              <a:ext cx="1526437" cy="167586"/>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1">
              <a:extLst>
                <a:ext uri="{FF2B5EF4-FFF2-40B4-BE49-F238E27FC236}">
                  <a16:creationId xmlns:a16="http://schemas.microsoft.com/office/drawing/2014/main" id="{C53A77EC-6658-1C01-BC64-8351559E06F7}"/>
                </a:ext>
              </a:extLst>
            </p:cNvPr>
            <p:cNvCxnSpPr>
              <a:stCxn id="30" idx="4"/>
              <a:endCxn id="29" idx="0"/>
            </p:cNvCxnSpPr>
            <p:nvPr/>
          </p:nvCxnSpPr>
          <p:spPr>
            <a:xfrm>
              <a:off x="1659321" y="5094277"/>
              <a:ext cx="197222" cy="707973"/>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1">
              <a:extLst>
                <a:ext uri="{FF2B5EF4-FFF2-40B4-BE49-F238E27FC236}">
                  <a16:creationId xmlns:a16="http://schemas.microsoft.com/office/drawing/2014/main" id="{874F54AF-2B2F-4AF8-6B88-0B5B46EBA3E1}"/>
                </a:ext>
              </a:extLst>
            </p:cNvPr>
            <p:cNvCxnSpPr>
              <a:stCxn id="30" idx="5"/>
              <a:endCxn id="31" idx="1"/>
            </p:cNvCxnSpPr>
            <p:nvPr/>
          </p:nvCxnSpPr>
          <p:spPr>
            <a:xfrm>
              <a:off x="1777821" y="5045192"/>
              <a:ext cx="1589029" cy="833334"/>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1">
              <a:extLst>
                <a:ext uri="{FF2B5EF4-FFF2-40B4-BE49-F238E27FC236}">
                  <a16:creationId xmlns:a16="http://schemas.microsoft.com/office/drawing/2014/main" id="{148A632C-297F-CA7D-7CBE-67360335C8F9}"/>
                </a:ext>
              </a:extLst>
            </p:cNvPr>
            <p:cNvCxnSpPr>
              <a:stCxn id="29" idx="7"/>
              <a:endCxn id="32" idx="3"/>
            </p:cNvCxnSpPr>
            <p:nvPr/>
          </p:nvCxnSpPr>
          <p:spPr>
            <a:xfrm flipV="1">
              <a:off x="1975043" y="4877606"/>
              <a:ext cx="1427385" cy="973729"/>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1">
              <a:extLst>
                <a:ext uri="{FF2B5EF4-FFF2-40B4-BE49-F238E27FC236}">
                  <a16:creationId xmlns:a16="http://schemas.microsoft.com/office/drawing/2014/main" id="{E0835718-7179-5EB8-19D5-FCE6DC59E55F}"/>
                </a:ext>
              </a:extLst>
            </p:cNvPr>
            <p:cNvCxnSpPr>
              <a:stCxn id="29" idx="6"/>
              <a:endCxn id="31" idx="2"/>
            </p:cNvCxnSpPr>
            <p:nvPr/>
          </p:nvCxnSpPr>
          <p:spPr>
            <a:xfrm>
              <a:off x="2024128" y="5969836"/>
              <a:ext cx="1293637" cy="27191"/>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1">
              <a:extLst>
                <a:ext uri="{FF2B5EF4-FFF2-40B4-BE49-F238E27FC236}">
                  <a16:creationId xmlns:a16="http://schemas.microsoft.com/office/drawing/2014/main" id="{BED3FAFD-9F58-8A2D-2DAA-41F906D8F227}"/>
                </a:ext>
              </a:extLst>
            </p:cNvPr>
            <p:cNvCxnSpPr>
              <a:stCxn id="32" idx="4"/>
              <a:endCxn id="31" idx="0"/>
            </p:cNvCxnSpPr>
            <p:nvPr/>
          </p:nvCxnSpPr>
          <p:spPr>
            <a:xfrm flipH="1">
              <a:off x="3485351" y="4926691"/>
              <a:ext cx="35578" cy="902750"/>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2D120CC-5BC4-19F4-B76C-64978943DB0C}"/>
                  </a:ext>
                </a:extLst>
              </p:cNvPr>
              <p:cNvSpPr txBox="1"/>
              <p:nvPr/>
            </p:nvSpPr>
            <p:spPr>
              <a:xfrm>
                <a:off x="7342376" y="5185525"/>
                <a:ext cx="4740654" cy="646331"/>
              </a:xfrm>
              <a:prstGeom prst="rect">
                <a:avLst/>
              </a:prstGeom>
              <a:noFill/>
            </p:spPr>
            <p:txBody>
              <a:bodyPr wrap="square" rtlCol="0">
                <a:spAutoFit/>
              </a:bodyPr>
              <a:lstStyle/>
              <a:p>
                <a:pPr algn="ctr"/>
                <a:r>
                  <a:rPr lang="en-US" dirty="0"/>
                  <a:t>Euler path exists!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𝐷</m:t>
                      </m:r>
                    </m:oMath>
                  </m:oMathPara>
                </a14:m>
                <a:endParaRPr lang="en-US" dirty="0"/>
              </a:p>
            </p:txBody>
          </p:sp>
        </mc:Choice>
        <mc:Fallback xmlns="">
          <p:sp>
            <p:nvSpPr>
              <p:cNvPr id="40" name="TextBox 39">
                <a:extLst>
                  <a:ext uri="{FF2B5EF4-FFF2-40B4-BE49-F238E27FC236}">
                    <a16:creationId xmlns:a16="http://schemas.microsoft.com/office/drawing/2014/main" id="{72D120CC-5BC4-19F4-B76C-64978943DB0C}"/>
                  </a:ext>
                </a:extLst>
              </p:cNvPr>
              <p:cNvSpPr txBox="1">
                <a:spLocks noRot="1" noChangeAspect="1" noMove="1" noResize="1" noEditPoints="1" noAdjustHandles="1" noChangeArrowheads="1" noChangeShapeType="1" noTextEdit="1"/>
              </p:cNvSpPr>
              <p:nvPr/>
            </p:nvSpPr>
            <p:spPr>
              <a:xfrm>
                <a:off x="7342376" y="5185525"/>
                <a:ext cx="4740654" cy="646331"/>
              </a:xfrm>
              <a:prstGeom prst="rect">
                <a:avLst/>
              </a:prstGeom>
              <a:blipFill>
                <a:blip r:embed="rId3"/>
                <a:stretch>
                  <a:fillRect t="-5660"/>
                </a:stretch>
              </a:blipFill>
            </p:spPr>
            <p:txBody>
              <a:bodyPr/>
              <a:lstStyle/>
              <a:p>
                <a:r>
                  <a:rPr lang="en-US">
                    <a:noFill/>
                  </a:rPr>
                  <a:t> </a:t>
                </a:r>
              </a:p>
            </p:txBody>
          </p:sp>
        </mc:Fallback>
      </mc:AlternateContent>
    </p:spTree>
    <p:extLst>
      <p:ext uri="{BB962C8B-B14F-4D97-AF65-F5344CB8AC3E}">
        <p14:creationId xmlns:p14="http://schemas.microsoft.com/office/powerpoint/2010/main" val="286223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DD05-5FA8-C6FE-F54B-83FE42DE01A1}"/>
              </a:ext>
            </a:extLst>
          </p:cNvPr>
          <p:cNvSpPr>
            <a:spLocks noGrp="1"/>
          </p:cNvSpPr>
          <p:nvPr>
            <p:ph type="title"/>
          </p:nvPr>
        </p:nvSpPr>
        <p:spPr/>
        <p:txBody>
          <a:bodyPr/>
          <a:lstStyle/>
          <a:p>
            <a:r>
              <a:rPr lang="en-US" dirty="0"/>
              <a:t>Euler’s Theorem</a:t>
            </a:r>
          </a:p>
        </p:txBody>
      </p:sp>
      <p:sp>
        <p:nvSpPr>
          <p:cNvPr id="3" name="Content Placeholder 2">
            <a:extLst>
              <a:ext uri="{FF2B5EF4-FFF2-40B4-BE49-F238E27FC236}">
                <a16:creationId xmlns:a16="http://schemas.microsoft.com/office/drawing/2014/main" id="{36F6E739-C9E6-5822-4CDE-AA3C8E9D8D40}"/>
              </a:ext>
            </a:extLst>
          </p:cNvPr>
          <p:cNvSpPr>
            <a:spLocks noGrp="1"/>
          </p:cNvSpPr>
          <p:nvPr>
            <p:ph idx="1"/>
          </p:nvPr>
        </p:nvSpPr>
        <p:spPr/>
        <p:txBody>
          <a:bodyPr/>
          <a:lstStyle/>
          <a:p>
            <a:r>
              <a:rPr lang="en-US" dirty="0"/>
              <a:t>A graph has an Euler Path if and only if it is connected and has exactly 0 or 2 nodes with odd degree.</a:t>
            </a:r>
          </a:p>
        </p:txBody>
      </p:sp>
      <p:grpSp>
        <p:nvGrpSpPr>
          <p:cNvPr id="4" name="Group 3">
            <a:extLst>
              <a:ext uri="{FF2B5EF4-FFF2-40B4-BE49-F238E27FC236}">
                <a16:creationId xmlns:a16="http://schemas.microsoft.com/office/drawing/2014/main" id="{7A01FC5C-178D-EE43-076B-EF833BCEE34F}"/>
              </a:ext>
            </a:extLst>
          </p:cNvPr>
          <p:cNvGrpSpPr/>
          <p:nvPr/>
        </p:nvGrpSpPr>
        <p:grpSpPr>
          <a:xfrm>
            <a:off x="687878" y="2983541"/>
            <a:ext cx="1902535" cy="1888006"/>
            <a:chOff x="2300659" y="2657586"/>
            <a:chExt cx="2211432" cy="2194544"/>
          </a:xfrm>
        </p:grpSpPr>
        <p:cxnSp>
          <p:nvCxnSpPr>
            <p:cNvPr id="5" name="Straight Connector 31">
              <a:extLst>
                <a:ext uri="{FF2B5EF4-FFF2-40B4-BE49-F238E27FC236}">
                  <a16:creationId xmlns:a16="http://schemas.microsoft.com/office/drawing/2014/main" id="{A72E8C3B-2C37-9977-6DC7-6D4066443F40}"/>
                </a:ext>
              </a:extLst>
            </p:cNvPr>
            <p:cNvCxnSpPr>
              <a:stCxn id="6" idx="1"/>
              <a:endCxn id="7" idx="2"/>
            </p:cNvCxnSpPr>
            <p:nvPr/>
          </p:nvCxnSpPr>
          <p:spPr>
            <a:xfrm rot="5400000" flipH="1" flipV="1">
              <a:off x="2541502" y="2982839"/>
              <a:ext cx="741934" cy="426600"/>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8457B3C-93E5-C053-B717-7F98203271A3}"/>
                </a:ext>
              </a:extLst>
            </p:cNvPr>
            <p:cNvSpPr/>
            <p:nvPr/>
          </p:nvSpPr>
          <p:spPr>
            <a:xfrm>
              <a:off x="2650084" y="3518021"/>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a:extLst>
                <a:ext uri="{FF2B5EF4-FFF2-40B4-BE49-F238E27FC236}">
                  <a16:creationId xmlns:a16="http://schemas.microsoft.com/office/drawing/2014/main" id="{1810E173-6E07-BA0E-9359-39EB61924DF9}"/>
                </a:ext>
              </a:extLst>
            </p:cNvPr>
            <p:cNvSpPr/>
            <p:nvPr/>
          </p:nvSpPr>
          <p:spPr>
            <a:xfrm>
              <a:off x="3125769" y="2657586"/>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62866C65-830E-D04D-3327-C7446FD45A6E}"/>
                </a:ext>
              </a:extLst>
            </p:cNvPr>
            <p:cNvSpPr/>
            <p:nvPr/>
          </p:nvSpPr>
          <p:spPr>
            <a:xfrm>
              <a:off x="2300659" y="451695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9" name="Oval 8">
              <a:extLst>
                <a:ext uri="{FF2B5EF4-FFF2-40B4-BE49-F238E27FC236}">
                  <a16:creationId xmlns:a16="http://schemas.microsoft.com/office/drawing/2014/main" id="{7076C743-6D00-8C08-77E8-6B62B53B5045}"/>
                </a:ext>
              </a:extLst>
            </p:cNvPr>
            <p:cNvSpPr/>
            <p:nvPr/>
          </p:nvSpPr>
          <p:spPr>
            <a:xfrm>
              <a:off x="4176920" y="390482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10" name="Straight Connector 31">
              <a:extLst>
                <a:ext uri="{FF2B5EF4-FFF2-40B4-BE49-F238E27FC236}">
                  <a16:creationId xmlns:a16="http://schemas.microsoft.com/office/drawing/2014/main" id="{93A95F67-1170-2F1B-65E5-EDB8B84EA43E}"/>
                </a:ext>
              </a:extLst>
            </p:cNvPr>
            <p:cNvCxnSpPr>
              <a:stCxn id="6" idx="7"/>
              <a:endCxn id="7" idx="5"/>
            </p:cNvCxnSpPr>
            <p:nvPr/>
          </p:nvCxnSpPr>
          <p:spPr>
            <a:xfrm rot="5400000" flipH="1" flipV="1">
              <a:off x="2862295" y="3017547"/>
              <a:ext cx="623434" cy="475685"/>
            </a:xfrm>
            <a:prstGeom prst="curvedConnector3">
              <a:avLst>
                <a:gd name="adj1" fmla="val 3696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31">
              <a:extLst>
                <a:ext uri="{FF2B5EF4-FFF2-40B4-BE49-F238E27FC236}">
                  <a16:creationId xmlns:a16="http://schemas.microsoft.com/office/drawing/2014/main" id="{4BF64191-FC88-CB75-7991-D2AA16B123EA}"/>
                </a:ext>
              </a:extLst>
            </p:cNvPr>
            <p:cNvCxnSpPr>
              <a:stCxn id="6" idx="2"/>
              <a:endCxn id="8" idx="2"/>
            </p:cNvCxnSpPr>
            <p:nvPr/>
          </p:nvCxnSpPr>
          <p:spPr>
            <a:xfrm rot="10800000" flipV="1">
              <a:off x="2300660" y="3685607"/>
              <a:ext cx="349425" cy="998938"/>
            </a:xfrm>
            <a:prstGeom prst="curvedConnector3">
              <a:avLst>
                <a:gd name="adj1" fmla="val 16542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31">
              <a:extLst>
                <a:ext uri="{FF2B5EF4-FFF2-40B4-BE49-F238E27FC236}">
                  <a16:creationId xmlns:a16="http://schemas.microsoft.com/office/drawing/2014/main" id="{E29B7738-9A9B-2924-E593-AAD11BB37013}"/>
                </a:ext>
              </a:extLst>
            </p:cNvPr>
            <p:cNvCxnSpPr>
              <a:stCxn id="6" idx="4"/>
              <a:endCxn id="8" idx="7"/>
            </p:cNvCxnSpPr>
            <p:nvPr/>
          </p:nvCxnSpPr>
          <p:spPr>
            <a:xfrm rot="5400000">
              <a:off x="2345782" y="4094156"/>
              <a:ext cx="712852" cy="230925"/>
            </a:xfrm>
            <a:prstGeom prst="curvedConnector3">
              <a:avLst>
                <a:gd name="adj1" fmla="val 30046"/>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31">
              <a:extLst>
                <a:ext uri="{FF2B5EF4-FFF2-40B4-BE49-F238E27FC236}">
                  <a16:creationId xmlns:a16="http://schemas.microsoft.com/office/drawing/2014/main" id="{E526D2EC-E46D-9644-C4D9-43BE50B73A12}"/>
                </a:ext>
              </a:extLst>
            </p:cNvPr>
            <p:cNvCxnSpPr>
              <a:stCxn id="9" idx="4"/>
              <a:endCxn id="8" idx="6"/>
            </p:cNvCxnSpPr>
            <p:nvPr/>
          </p:nvCxnSpPr>
          <p:spPr>
            <a:xfrm rot="5400000">
              <a:off x="3267896" y="3607934"/>
              <a:ext cx="444545" cy="1708676"/>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31">
              <a:extLst>
                <a:ext uri="{FF2B5EF4-FFF2-40B4-BE49-F238E27FC236}">
                  <a16:creationId xmlns:a16="http://schemas.microsoft.com/office/drawing/2014/main" id="{919B95C1-0CBF-2271-49CC-964787AB9F2F}"/>
                </a:ext>
              </a:extLst>
            </p:cNvPr>
            <p:cNvCxnSpPr>
              <a:stCxn id="6" idx="6"/>
              <a:endCxn id="9" idx="2"/>
            </p:cNvCxnSpPr>
            <p:nvPr/>
          </p:nvCxnSpPr>
          <p:spPr>
            <a:xfrm>
              <a:off x="2985255" y="3685607"/>
              <a:ext cx="1191665" cy="386808"/>
            </a:xfrm>
            <a:prstGeom prst="curvedConnector3">
              <a:avLst>
                <a:gd name="adj1" fmla="val 8325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31">
              <a:extLst>
                <a:ext uri="{FF2B5EF4-FFF2-40B4-BE49-F238E27FC236}">
                  <a16:creationId xmlns:a16="http://schemas.microsoft.com/office/drawing/2014/main" id="{9647CA4A-5215-F219-D4CB-02DD9063FC5C}"/>
                </a:ext>
              </a:extLst>
            </p:cNvPr>
            <p:cNvCxnSpPr>
              <a:stCxn id="7" idx="6"/>
              <a:endCxn id="9" idx="1"/>
            </p:cNvCxnSpPr>
            <p:nvPr/>
          </p:nvCxnSpPr>
          <p:spPr>
            <a:xfrm>
              <a:off x="3460940" y="2825172"/>
              <a:ext cx="765065" cy="1128742"/>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D7B21166-EC22-28BA-8B8E-6AF3A28AEA40}"/>
              </a:ext>
            </a:extLst>
          </p:cNvPr>
          <p:cNvGrpSpPr/>
          <p:nvPr/>
        </p:nvGrpSpPr>
        <p:grpSpPr>
          <a:xfrm>
            <a:off x="4371251" y="2936506"/>
            <a:ext cx="1902535" cy="1888006"/>
            <a:chOff x="2300659" y="2657586"/>
            <a:chExt cx="2211432" cy="2194544"/>
          </a:xfrm>
        </p:grpSpPr>
        <p:cxnSp>
          <p:nvCxnSpPr>
            <p:cNvPr id="17" name="Straight Connector 31">
              <a:extLst>
                <a:ext uri="{FF2B5EF4-FFF2-40B4-BE49-F238E27FC236}">
                  <a16:creationId xmlns:a16="http://schemas.microsoft.com/office/drawing/2014/main" id="{07FF3CDA-B68D-1BF0-E0FB-77FBF5894875}"/>
                </a:ext>
              </a:extLst>
            </p:cNvPr>
            <p:cNvCxnSpPr>
              <a:stCxn id="18" idx="1"/>
              <a:endCxn id="19" idx="2"/>
            </p:cNvCxnSpPr>
            <p:nvPr/>
          </p:nvCxnSpPr>
          <p:spPr>
            <a:xfrm rot="5400000" flipH="1" flipV="1">
              <a:off x="2541502" y="2982839"/>
              <a:ext cx="741934" cy="426600"/>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42B6993-B9AB-C686-A200-94D6D62D6759}"/>
                </a:ext>
              </a:extLst>
            </p:cNvPr>
            <p:cNvSpPr/>
            <p:nvPr/>
          </p:nvSpPr>
          <p:spPr>
            <a:xfrm>
              <a:off x="2650084" y="3518021"/>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9" name="Oval 18">
              <a:extLst>
                <a:ext uri="{FF2B5EF4-FFF2-40B4-BE49-F238E27FC236}">
                  <a16:creationId xmlns:a16="http://schemas.microsoft.com/office/drawing/2014/main" id="{479FE51E-3DE5-0A17-26F8-AF26FD28F182}"/>
                </a:ext>
              </a:extLst>
            </p:cNvPr>
            <p:cNvSpPr/>
            <p:nvPr/>
          </p:nvSpPr>
          <p:spPr>
            <a:xfrm>
              <a:off x="3125769" y="2657586"/>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0" name="Oval 19">
              <a:extLst>
                <a:ext uri="{FF2B5EF4-FFF2-40B4-BE49-F238E27FC236}">
                  <a16:creationId xmlns:a16="http://schemas.microsoft.com/office/drawing/2014/main" id="{569C9440-21EA-FEBA-BE8E-8D217E645B5B}"/>
                </a:ext>
              </a:extLst>
            </p:cNvPr>
            <p:cNvSpPr/>
            <p:nvPr/>
          </p:nvSpPr>
          <p:spPr>
            <a:xfrm>
              <a:off x="2300659" y="451695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1" name="Oval 20">
              <a:extLst>
                <a:ext uri="{FF2B5EF4-FFF2-40B4-BE49-F238E27FC236}">
                  <a16:creationId xmlns:a16="http://schemas.microsoft.com/office/drawing/2014/main" id="{2295A040-AE5A-F36B-9F14-65F6ACE6278B}"/>
                </a:ext>
              </a:extLst>
            </p:cNvPr>
            <p:cNvSpPr/>
            <p:nvPr/>
          </p:nvSpPr>
          <p:spPr>
            <a:xfrm>
              <a:off x="4176920" y="390482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22" name="Straight Connector 31">
              <a:extLst>
                <a:ext uri="{FF2B5EF4-FFF2-40B4-BE49-F238E27FC236}">
                  <a16:creationId xmlns:a16="http://schemas.microsoft.com/office/drawing/2014/main" id="{CAB0888C-9C44-36CB-4292-A664D2830492}"/>
                </a:ext>
              </a:extLst>
            </p:cNvPr>
            <p:cNvCxnSpPr>
              <a:stCxn id="18" idx="2"/>
              <a:endCxn id="20" idx="2"/>
            </p:cNvCxnSpPr>
            <p:nvPr/>
          </p:nvCxnSpPr>
          <p:spPr>
            <a:xfrm rot="10800000" flipV="1">
              <a:off x="2300660" y="3685607"/>
              <a:ext cx="349425" cy="998938"/>
            </a:xfrm>
            <a:prstGeom prst="curvedConnector3">
              <a:avLst>
                <a:gd name="adj1" fmla="val 16542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31">
              <a:extLst>
                <a:ext uri="{FF2B5EF4-FFF2-40B4-BE49-F238E27FC236}">
                  <a16:creationId xmlns:a16="http://schemas.microsoft.com/office/drawing/2014/main" id="{ED86A94D-E49F-67BB-F089-6CE3E23CFE0E}"/>
                </a:ext>
              </a:extLst>
            </p:cNvPr>
            <p:cNvCxnSpPr>
              <a:stCxn id="21" idx="4"/>
              <a:endCxn id="20" idx="6"/>
            </p:cNvCxnSpPr>
            <p:nvPr/>
          </p:nvCxnSpPr>
          <p:spPr>
            <a:xfrm rot="5400000">
              <a:off x="3267896" y="3607934"/>
              <a:ext cx="444545" cy="1708676"/>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31">
              <a:extLst>
                <a:ext uri="{FF2B5EF4-FFF2-40B4-BE49-F238E27FC236}">
                  <a16:creationId xmlns:a16="http://schemas.microsoft.com/office/drawing/2014/main" id="{E978B412-0A4D-50AB-1731-2DA15E31FFEB}"/>
                </a:ext>
              </a:extLst>
            </p:cNvPr>
            <p:cNvCxnSpPr>
              <a:stCxn id="18" idx="6"/>
              <a:endCxn id="21" idx="2"/>
            </p:cNvCxnSpPr>
            <p:nvPr/>
          </p:nvCxnSpPr>
          <p:spPr>
            <a:xfrm>
              <a:off x="2985255" y="3685607"/>
              <a:ext cx="1191665" cy="386808"/>
            </a:xfrm>
            <a:prstGeom prst="curvedConnector3">
              <a:avLst>
                <a:gd name="adj1" fmla="val 8325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31">
              <a:extLst>
                <a:ext uri="{FF2B5EF4-FFF2-40B4-BE49-F238E27FC236}">
                  <a16:creationId xmlns:a16="http://schemas.microsoft.com/office/drawing/2014/main" id="{9AB311F8-B36E-B230-2899-4A12611FF4EE}"/>
                </a:ext>
              </a:extLst>
            </p:cNvPr>
            <p:cNvCxnSpPr>
              <a:stCxn id="19" idx="6"/>
              <a:endCxn id="21" idx="1"/>
            </p:cNvCxnSpPr>
            <p:nvPr/>
          </p:nvCxnSpPr>
          <p:spPr>
            <a:xfrm>
              <a:off x="3460940" y="2825172"/>
              <a:ext cx="765065" cy="1128742"/>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6CD3386-36E1-7840-5A12-1E3423C57279}"/>
              </a:ext>
            </a:extLst>
          </p:cNvPr>
          <p:cNvGrpSpPr/>
          <p:nvPr/>
        </p:nvGrpSpPr>
        <p:grpSpPr>
          <a:xfrm>
            <a:off x="8632102" y="2983541"/>
            <a:ext cx="2196780" cy="1573092"/>
            <a:chOff x="1491734" y="4591520"/>
            <a:chExt cx="2196780" cy="1573092"/>
          </a:xfrm>
        </p:grpSpPr>
        <p:sp>
          <p:nvSpPr>
            <p:cNvPr id="27" name="Oval 26">
              <a:extLst>
                <a:ext uri="{FF2B5EF4-FFF2-40B4-BE49-F238E27FC236}">
                  <a16:creationId xmlns:a16="http://schemas.microsoft.com/office/drawing/2014/main" id="{33A780CD-7D18-7455-DF5B-C937CE13C298}"/>
                </a:ext>
              </a:extLst>
            </p:cNvPr>
            <p:cNvSpPr/>
            <p:nvPr/>
          </p:nvSpPr>
          <p:spPr>
            <a:xfrm>
              <a:off x="1688957" y="5802250"/>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8" name="Oval 27">
              <a:extLst>
                <a:ext uri="{FF2B5EF4-FFF2-40B4-BE49-F238E27FC236}">
                  <a16:creationId xmlns:a16="http://schemas.microsoft.com/office/drawing/2014/main" id="{2304054D-0902-5A17-A254-3BD05B9C20AD}"/>
                </a:ext>
              </a:extLst>
            </p:cNvPr>
            <p:cNvSpPr/>
            <p:nvPr/>
          </p:nvSpPr>
          <p:spPr>
            <a:xfrm>
              <a:off x="1491735" y="4759106"/>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9" name="Oval 28">
              <a:extLst>
                <a:ext uri="{FF2B5EF4-FFF2-40B4-BE49-F238E27FC236}">
                  <a16:creationId xmlns:a16="http://schemas.microsoft.com/office/drawing/2014/main" id="{7CE4AB6E-B781-03D1-CF34-ADC09D737121}"/>
                </a:ext>
              </a:extLst>
            </p:cNvPr>
            <p:cNvSpPr/>
            <p:nvPr/>
          </p:nvSpPr>
          <p:spPr>
            <a:xfrm>
              <a:off x="3317765" y="5829441"/>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0" name="Oval 29">
              <a:extLst>
                <a:ext uri="{FF2B5EF4-FFF2-40B4-BE49-F238E27FC236}">
                  <a16:creationId xmlns:a16="http://schemas.microsoft.com/office/drawing/2014/main" id="{4186A7D6-7BF5-72A2-DDC2-2D946DC5EE86}"/>
                </a:ext>
              </a:extLst>
            </p:cNvPr>
            <p:cNvSpPr/>
            <p:nvPr/>
          </p:nvSpPr>
          <p:spPr>
            <a:xfrm>
              <a:off x="3353343" y="4591520"/>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31" name="Straight Connector 31">
              <a:extLst>
                <a:ext uri="{FF2B5EF4-FFF2-40B4-BE49-F238E27FC236}">
                  <a16:creationId xmlns:a16="http://schemas.microsoft.com/office/drawing/2014/main" id="{660E2254-3A8D-400B-ACDB-7328D3A46B1A}"/>
                </a:ext>
              </a:extLst>
            </p:cNvPr>
            <p:cNvCxnSpPr>
              <a:stCxn id="28" idx="2"/>
              <a:endCxn id="29" idx="3"/>
            </p:cNvCxnSpPr>
            <p:nvPr/>
          </p:nvCxnSpPr>
          <p:spPr>
            <a:xfrm rot="10800000" flipH="1" flipV="1">
              <a:off x="1491734" y="4926691"/>
              <a:ext cx="1875115" cy="1188835"/>
            </a:xfrm>
            <a:prstGeom prst="curvedConnector4">
              <a:avLst>
                <a:gd name="adj1" fmla="val -18917"/>
                <a:gd name="adj2" fmla="val 13927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EFDC3DB-6D96-8381-3187-F9A2F4779AF3}"/>
                </a:ext>
              </a:extLst>
            </p:cNvPr>
            <p:cNvCxnSpPr>
              <a:stCxn id="28" idx="6"/>
              <a:endCxn id="30" idx="2"/>
            </p:cNvCxnSpPr>
            <p:nvPr/>
          </p:nvCxnSpPr>
          <p:spPr>
            <a:xfrm flipV="1">
              <a:off x="1826906" y="4759106"/>
              <a:ext cx="1526437" cy="167586"/>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1">
              <a:extLst>
                <a:ext uri="{FF2B5EF4-FFF2-40B4-BE49-F238E27FC236}">
                  <a16:creationId xmlns:a16="http://schemas.microsoft.com/office/drawing/2014/main" id="{AA0178BC-868A-F952-4E00-738F6016A14F}"/>
                </a:ext>
              </a:extLst>
            </p:cNvPr>
            <p:cNvCxnSpPr>
              <a:stCxn id="28" idx="4"/>
              <a:endCxn id="27" idx="0"/>
            </p:cNvCxnSpPr>
            <p:nvPr/>
          </p:nvCxnSpPr>
          <p:spPr>
            <a:xfrm>
              <a:off x="1659321" y="5094277"/>
              <a:ext cx="197222" cy="707973"/>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1">
              <a:extLst>
                <a:ext uri="{FF2B5EF4-FFF2-40B4-BE49-F238E27FC236}">
                  <a16:creationId xmlns:a16="http://schemas.microsoft.com/office/drawing/2014/main" id="{E47E4D4D-F62D-01D3-20C9-1E908156B92D}"/>
                </a:ext>
              </a:extLst>
            </p:cNvPr>
            <p:cNvCxnSpPr>
              <a:stCxn id="28" idx="5"/>
              <a:endCxn id="29" idx="1"/>
            </p:cNvCxnSpPr>
            <p:nvPr/>
          </p:nvCxnSpPr>
          <p:spPr>
            <a:xfrm>
              <a:off x="1777821" y="5045192"/>
              <a:ext cx="1589029" cy="833334"/>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1">
              <a:extLst>
                <a:ext uri="{FF2B5EF4-FFF2-40B4-BE49-F238E27FC236}">
                  <a16:creationId xmlns:a16="http://schemas.microsoft.com/office/drawing/2014/main" id="{791E664D-3C7F-6739-4050-434C048F732A}"/>
                </a:ext>
              </a:extLst>
            </p:cNvPr>
            <p:cNvCxnSpPr>
              <a:stCxn id="27" idx="7"/>
              <a:endCxn id="30" idx="3"/>
            </p:cNvCxnSpPr>
            <p:nvPr/>
          </p:nvCxnSpPr>
          <p:spPr>
            <a:xfrm flipV="1">
              <a:off x="1975043" y="4877606"/>
              <a:ext cx="1427385" cy="973729"/>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1">
              <a:extLst>
                <a:ext uri="{FF2B5EF4-FFF2-40B4-BE49-F238E27FC236}">
                  <a16:creationId xmlns:a16="http://schemas.microsoft.com/office/drawing/2014/main" id="{7713037B-C129-F9BB-F787-97D6D259589C}"/>
                </a:ext>
              </a:extLst>
            </p:cNvPr>
            <p:cNvCxnSpPr>
              <a:stCxn id="27" idx="6"/>
              <a:endCxn id="29" idx="2"/>
            </p:cNvCxnSpPr>
            <p:nvPr/>
          </p:nvCxnSpPr>
          <p:spPr>
            <a:xfrm>
              <a:off x="2024128" y="5969836"/>
              <a:ext cx="1293637" cy="27191"/>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1">
              <a:extLst>
                <a:ext uri="{FF2B5EF4-FFF2-40B4-BE49-F238E27FC236}">
                  <a16:creationId xmlns:a16="http://schemas.microsoft.com/office/drawing/2014/main" id="{04BF3E1F-5146-DAF5-E4B3-A5A89D5E8EF3}"/>
                </a:ext>
              </a:extLst>
            </p:cNvPr>
            <p:cNvCxnSpPr>
              <a:stCxn id="30" idx="4"/>
              <a:endCxn id="29" idx="0"/>
            </p:cNvCxnSpPr>
            <p:nvPr/>
          </p:nvCxnSpPr>
          <p:spPr>
            <a:xfrm flipH="1">
              <a:off x="3485351" y="4926691"/>
              <a:ext cx="35578" cy="902750"/>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799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FF1F-27C9-57FE-DBC9-D0D599DB4423}"/>
              </a:ext>
            </a:extLst>
          </p:cNvPr>
          <p:cNvSpPr>
            <a:spLocks noGrp="1"/>
          </p:cNvSpPr>
          <p:nvPr>
            <p:ph type="title"/>
          </p:nvPr>
        </p:nvSpPr>
        <p:spPr/>
        <p:txBody>
          <a:bodyPr/>
          <a:lstStyle/>
          <a:p>
            <a:r>
              <a:rPr lang="en-US" dirty="0"/>
              <a:t>Algorithm for the Euler Path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306FAE-49DE-9965-16D4-22BF1FE4CEAF}"/>
                  </a:ext>
                </a:extLst>
              </p:cNvPr>
              <p:cNvSpPr>
                <a:spLocks noGrp="1"/>
              </p:cNvSpPr>
              <p:nvPr>
                <p:ph idx="1"/>
              </p:nvPr>
            </p:nvSpPr>
            <p:spPr/>
            <p:txBody>
              <a:bodyPr/>
              <a:lstStyle/>
              <a:p>
                <a:r>
                  <a:rPr lang="en-US" dirty="0"/>
                  <a:t>Given an undirected graph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does there exist an Euler path for </a:t>
                </a:r>
                <a14:m>
                  <m:oMath xmlns:m="http://schemas.openxmlformats.org/officeDocument/2006/math">
                    <m:r>
                      <a:rPr lang="en-US" b="0" i="1" smtClean="0">
                        <a:latin typeface="Cambria Math" panose="02040503050406030204" pitchFamily="18" charset="0"/>
                      </a:rPr>
                      <m:t>𝐺</m:t>
                    </m:r>
                  </m:oMath>
                </a14:m>
                <a:r>
                  <a:rPr lang="en-US" dirty="0"/>
                  <a:t>?</a:t>
                </a:r>
              </a:p>
              <a:p>
                <a:r>
                  <a:rPr lang="en-US" dirty="0"/>
                  <a:t>Algorithm:</a:t>
                </a:r>
              </a:p>
              <a:p>
                <a:pPr lvl="1"/>
                <a:r>
                  <a:rPr lang="en-US" dirty="0"/>
                  <a:t>Check if the graph is connected</a:t>
                </a:r>
              </a:p>
              <a:p>
                <a:pPr lvl="1"/>
                <a:r>
                  <a:rPr lang="en-US" dirty="0"/>
                  <a:t>Check the degree of each node</a:t>
                </a:r>
              </a:p>
              <a:p>
                <a:pPr lvl="1"/>
                <a:r>
                  <a:rPr lang="en-US" dirty="0"/>
                  <a:t>If the number of nodes with odd degree is 0 or 2, return true</a:t>
                </a:r>
              </a:p>
              <a:p>
                <a:pPr lvl="1"/>
                <a:r>
                  <a:rPr lang="en-US" dirty="0"/>
                  <a:t>Otherwise return false</a:t>
                </a:r>
              </a:p>
              <a:p>
                <a:r>
                  <a:rPr lang="en-US" dirty="0"/>
                  <a:t>Running time?</a:t>
                </a:r>
              </a:p>
              <a:p>
                <a:pPr lvl="1"/>
                <a:endParaRPr lang="en-US" dirty="0"/>
              </a:p>
            </p:txBody>
          </p:sp>
        </mc:Choice>
        <mc:Fallback xmlns="">
          <p:sp>
            <p:nvSpPr>
              <p:cNvPr id="3" name="Content Placeholder 2">
                <a:extLst>
                  <a:ext uri="{FF2B5EF4-FFF2-40B4-BE49-F238E27FC236}">
                    <a16:creationId xmlns:a16="http://schemas.microsoft.com/office/drawing/2014/main" id="{D2306FAE-49DE-9965-16D4-22BF1FE4CEAF}"/>
                  </a:ext>
                </a:extLst>
              </p:cNvPr>
              <p:cNvSpPr>
                <a:spLocks noGrp="1" noRot="1" noChangeAspect="1" noMove="1" noResize="1" noEditPoints="1" noAdjustHandles="1" noChangeArrowheads="1" noChangeShapeType="1" noTextEdit="1"/>
              </p:cNvSpPr>
              <p:nvPr>
                <p:ph idx="1"/>
              </p:nvPr>
            </p:nvSpPr>
            <p:spPr>
              <a:blipFill>
                <a:blip r:embed="rId2"/>
                <a:stretch>
                  <a:fillRect l="-1043" t="-2241" r="-580"/>
                </a:stretch>
              </a:blipFill>
            </p:spPr>
            <p:txBody>
              <a:bodyPr/>
              <a:lstStyle/>
              <a:p>
                <a:r>
                  <a:rPr lang="en-US">
                    <a:noFill/>
                  </a:rPr>
                  <a:t> </a:t>
                </a:r>
              </a:p>
            </p:txBody>
          </p:sp>
        </mc:Fallback>
      </mc:AlternateContent>
    </p:spTree>
    <p:extLst>
      <p:ext uri="{BB962C8B-B14F-4D97-AF65-F5344CB8AC3E}">
        <p14:creationId xmlns:p14="http://schemas.microsoft.com/office/powerpoint/2010/main" val="576628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6D58-44B6-D538-10FD-C3FCC54B445F}"/>
              </a:ext>
            </a:extLst>
          </p:cNvPr>
          <p:cNvSpPr>
            <a:spLocks noGrp="1"/>
          </p:cNvSpPr>
          <p:nvPr>
            <p:ph type="title"/>
          </p:nvPr>
        </p:nvSpPr>
        <p:spPr/>
        <p:txBody>
          <a:bodyPr/>
          <a:lstStyle/>
          <a:p>
            <a:r>
              <a:rPr lang="en-US" dirty="0"/>
              <a:t>A Seemingly Similar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2B3655-18B9-485A-BEAE-67C51CB83F29}"/>
                  </a:ext>
                </a:extLst>
              </p:cNvPr>
              <p:cNvSpPr>
                <a:spLocks noGrp="1"/>
              </p:cNvSpPr>
              <p:nvPr>
                <p:ph idx="1"/>
              </p:nvPr>
            </p:nvSpPr>
            <p:spPr/>
            <p:txBody>
              <a:bodyPr/>
              <a:lstStyle/>
              <a:p>
                <a:r>
                  <a:rPr lang="en-US" dirty="0"/>
                  <a:t>Hamiltonian Path:</a:t>
                </a:r>
              </a:p>
              <a:p>
                <a:pPr lvl="1"/>
                <a:r>
                  <a:rPr lang="en-US" dirty="0"/>
                  <a:t>A path that includes every node in the graph exactly once</a:t>
                </a:r>
              </a:p>
              <a:p>
                <a:r>
                  <a:rPr lang="en-US" dirty="0"/>
                  <a:t>Hamiltonian Path Problem:</a:t>
                </a:r>
              </a:p>
              <a:p>
                <a:pPr lvl="1"/>
                <a:r>
                  <a:rPr lang="en-US" dirty="0"/>
                  <a:t>Given a graph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does that graph have a Hamiltonian Path?</a:t>
                </a:r>
              </a:p>
            </p:txBody>
          </p:sp>
        </mc:Choice>
        <mc:Fallback xmlns="">
          <p:sp>
            <p:nvSpPr>
              <p:cNvPr id="3" name="Content Placeholder 2">
                <a:extLst>
                  <a:ext uri="{FF2B5EF4-FFF2-40B4-BE49-F238E27FC236}">
                    <a16:creationId xmlns:a16="http://schemas.microsoft.com/office/drawing/2014/main" id="{662B3655-18B9-485A-BEAE-67C51CB83F2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95D8A630-43CD-7610-70E4-8BD854FC356F}"/>
              </a:ext>
            </a:extLst>
          </p:cNvPr>
          <p:cNvGrpSpPr/>
          <p:nvPr/>
        </p:nvGrpSpPr>
        <p:grpSpPr>
          <a:xfrm>
            <a:off x="2653211" y="3775899"/>
            <a:ext cx="6583250" cy="2918001"/>
            <a:chOff x="1931018" y="3462667"/>
            <a:chExt cx="6583250" cy="2918001"/>
          </a:xfrm>
        </p:grpSpPr>
        <p:cxnSp>
          <p:nvCxnSpPr>
            <p:cNvPr id="5" name="Straight Connector 4">
              <a:extLst>
                <a:ext uri="{FF2B5EF4-FFF2-40B4-BE49-F238E27FC236}">
                  <a16:creationId xmlns:a16="http://schemas.microsoft.com/office/drawing/2014/main" id="{410BBED7-1BDE-181F-1891-23716F499E92}"/>
                </a:ext>
              </a:extLst>
            </p:cNvPr>
            <p:cNvCxnSpPr>
              <a:stCxn id="6" idx="7"/>
              <a:endCxn id="13" idx="2"/>
            </p:cNvCxnSpPr>
            <p:nvPr/>
          </p:nvCxnSpPr>
          <p:spPr>
            <a:xfrm flipV="1">
              <a:off x="2369120" y="3719301"/>
              <a:ext cx="1593280" cy="9030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ACF018F-DFA0-8834-DDD5-2289E8D4638F}"/>
                </a:ext>
              </a:extLst>
            </p:cNvPr>
            <p:cNvSpPr/>
            <p:nvPr/>
          </p:nvSpPr>
          <p:spPr>
            <a:xfrm>
              <a:off x="1931018" y="4547141"/>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a:extLst>
                <a:ext uri="{FF2B5EF4-FFF2-40B4-BE49-F238E27FC236}">
                  <a16:creationId xmlns:a16="http://schemas.microsoft.com/office/drawing/2014/main" id="{F28C5049-82EF-1BCE-74DA-F1315FF4FC9B}"/>
                </a:ext>
              </a:extLst>
            </p:cNvPr>
            <p:cNvSpPr/>
            <p:nvPr/>
          </p:nvSpPr>
          <p:spPr>
            <a:xfrm>
              <a:off x="2241704" y="586740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 name="Oval 7">
              <a:extLst>
                <a:ext uri="{FF2B5EF4-FFF2-40B4-BE49-F238E27FC236}">
                  <a16:creationId xmlns:a16="http://schemas.microsoft.com/office/drawing/2014/main" id="{BF31717E-AE97-E58E-B460-A5F37284BE8C}"/>
                </a:ext>
              </a:extLst>
            </p:cNvPr>
            <p:cNvSpPr/>
            <p:nvPr/>
          </p:nvSpPr>
          <p:spPr>
            <a:xfrm>
              <a:off x="6105339" y="551341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9" name="Oval 8">
              <a:extLst>
                <a:ext uri="{FF2B5EF4-FFF2-40B4-BE49-F238E27FC236}">
                  <a16:creationId xmlns:a16="http://schemas.microsoft.com/office/drawing/2014/main" id="{9F41E82D-B4CE-C0E0-01D6-341113AA66FD}"/>
                </a:ext>
              </a:extLst>
            </p:cNvPr>
            <p:cNvSpPr/>
            <p:nvPr/>
          </p:nvSpPr>
          <p:spPr>
            <a:xfrm>
              <a:off x="8001000" y="526097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0" name="Oval 9">
              <a:extLst>
                <a:ext uri="{FF2B5EF4-FFF2-40B4-BE49-F238E27FC236}">
                  <a16:creationId xmlns:a16="http://schemas.microsoft.com/office/drawing/2014/main" id="{CF3799E7-388A-DB69-AF41-C20993004D91}"/>
                </a:ext>
              </a:extLst>
            </p:cNvPr>
            <p:cNvSpPr/>
            <p:nvPr/>
          </p:nvSpPr>
          <p:spPr>
            <a:xfrm>
              <a:off x="7315200" y="355115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 name="Oval 10">
              <a:extLst>
                <a:ext uri="{FF2B5EF4-FFF2-40B4-BE49-F238E27FC236}">
                  <a16:creationId xmlns:a16="http://schemas.microsoft.com/office/drawing/2014/main" id="{D1AB8753-9AE9-F155-6D7F-668B6F0A42DE}"/>
                </a:ext>
              </a:extLst>
            </p:cNvPr>
            <p:cNvSpPr/>
            <p:nvPr/>
          </p:nvSpPr>
          <p:spPr>
            <a:xfrm>
              <a:off x="5867400" y="449107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2" name="Oval 11">
              <a:extLst>
                <a:ext uri="{FF2B5EF4-FFF2-40B4-BE49-F238E27FC236}">
                  <a16:creationId xmlns:a16="http://schemas.microsoft.com/office/drawing/2014/main" id="{01633ACC-60D3-1C8B-45C3-AC6EBAD23B25}"/>
                </a:ext>
              </a:extLst>
            </p:cNvPr>
            <p:cNvSpPr/>
            <p:nvPr/>
          </p:nvSpPr>
          <p:spPr>
            <a:xfrm>
              <a:off x="3862036" y="444290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3" name="Oval 12">
              <a:extLst>
                <a:ext uri="{FF2B5EF4-FFF2-40B4-BE49-F238E27FC236}">
                  <a16:creationId xmlns:a16="http://schemas.microsoft.com/office/drawing/2014/main" id="{6B218345-3EC7-E1CF-C962-D16A36304650}"/>
                </a:ext>
              </a:extLst>
            </p:cNvPr>
            <p:cNvSpPr/>
            <p:nvPr/>
          </p:nvSpPr>
          <p:spPr>
            <a:xfrm>
              <a:off x="3962400" y="346266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14" name="Straight Connector 13">
              <a:extLst>
                <a:ext uri="{FF2B5EF4-FFF2-40B4-BE49-F238E27FC236}">
                  <a16:creationId xmlns:a16="http://schemas.microsoft.com/office/drawing/2014/main" id="{90C9939F-4E45-819B-E503-E17C1F226296}"/>
                </a:ext>
              </a:extLst>
            </p:cNvPr>
            <p:cNvCxnSpPr>
              <a:stCxn id="12" idx="0"/>
              <a:endCxn id="13" idx="4"/>
            </p:cNvCxnSpPr>
            <p:nvPr/>
          </p:nvCxnSpPr>
          <p:spPr>
            <a:xfrm flipV="1">
              <a:off x="4118670" y="3975935"/>
              <a:ext cx="100364" cy="4669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54A0F3-06C2-7D8B-7643-8E15DA7CFD63}"/>
                </a:ext>
              </a:extLst>
            </p:cNvPr>
            <p:cNvCxnSpPr>
              <a:stCxn id="12" idx="6"/>
              <a:endCxn id="11" idx="2"/>
            </p:cNvCxnSpPr>
            <p:nvPr/>
          </p:nvCxnSpPr>
          <p:spPr>
            <a:xfrm>
              <a:off x="4375304" y="4699541"/>
              <a:ext cx="1492096" cy="48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0DEA97-1361-9C15-2FDA-CF0718DD481B}"/>
                </a:ext>
              </a:extLst>
            </p:cNvPr>
            <p:cNvCxnSpPr>
              <a:stCxn id="10" idx="3"/>
              <a:endCxn id="11" idx="7"/>
            </p:cNvCxnSpPr>
            <p:nvPr/>
          </p:nvCxnSpPr>
          <p:spPr>
            <a:xfrm flipH="1">
              <a:off x="6305502" y="3989259"/>
              <a:ext cx="1084864" cy="5769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522E44-17A8-AA87-5A1A-585783746079}"/>
                </a:ext>
              </a:extLst>
            </p:cNvPr>
            <p:cNvCxnSpPr>
              <a:stCxn id="10" idx="5"/>
              <a:endCxn id="9" idx="0"/>
            </p:cNvCxnSpPr>
            <p:nvPr/>
          </p:nvCxnSpPr>
          <p:spPr>
            <a:xfrm>
              <a:off x="7753302" y="3989259"/>
              <a:ext cx="504332" cy="12717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688FE9-1B5B-3D83-8ED4-F0B54F2207AD}"/>
                </a:ext>
              </a:extLst>
            </p:cNvPr>
            <p:cNvCxnSpPr>
              <a:stCxn id="9" idx="2"/>
              <a:endCxn id="8" idx="6"/>
            </p:cNvCxnSpPr>
            <p:nvPr/>
          </p:nvCxnSpPr>
          <p:spPr>
            <a:xfrm flipH="1">
              <a:off x="6618607" y="5517609"/>
              <a:ext cx="1382393" cy="25243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CC224D-25C9-AD5F-1F89-94B0DC40BBE0}"/>
                </a:ext>
              </a:extLst>
            </p:cNvPr>
            <p:cNvCxnSpPr>
              <a:stCxn id="8" idx="2"/>
              <a:endCxn id="7" idx="6"/>
            </p:cNvCxnSpPr>
            <p:nvPr/>
          </p:nvCxnSpPr>
          <p:spPr>
            <a:xfrm flipH="1">
              <a:off x="2754972" y="5770044"/>
              <a:ext cx="3350367" cy="3539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0BD48E-631A-9E9D-CA20-27B64F24DF6A}"/>
                </a:ext>
              </a:extLst>
            </p:cNvPr>
            <p:cNvCxnSpPr>
              <a:stCxn id="7" idx="0"/>
              <a:endCxn id="6" idx="4"/>
            </p:cNvCxnSpPr>
            <p:nvPr/>
          </p:nvCxnSpPr>
          <p:spPr>
            <a:xfrm flipH="1" flipV="1">
              <a:off x="2187652" y="5060409"/>
              <a:ext cx="310686" cy="8069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4D80C8D-3431-51AF-4019-D8385D0E924C}"/>
                </a:ext>
              </a:extLst>
            </p:cNvPr>
            <p:cNvCxnSpPr>
              <a:stCxn id="12" idx="2"/>
              <a:endCxn id="6" idx="6"/>
            </p:cNvCxnSpPr>
            <p:nvPr/>
          </p:nvCxnSpPr>
          <p:spPr>
            <a:xfrm flipH="1">
              <a:off x="2444286" y="4699541"/>
              <a:ext cx="1417750" cy="1042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58390F-2323-1BC3-4E5E-5239061AF6B9}"/>
                </a:ext>
              </a:extLst>
            </p:cNvPr>
            <p:cNvCxnSpPr>
              <a:stCxn id="12" idx="3"/>
              <a:endCxn id="7" idx="7"/>
            </p:cNvCxnSpPr>
            <p:nvPr/>
          </p:nvCxnSpPr>
          <p:spPr>
            <a:xfrm flipH="1">
              <a:off x="2679806" y="4881009"/>
              <a:ext cx="1257396" cy="10615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03B5A7-E497-66B7-9DCF-D69BF1F0970A}"/>
                </a:ext>
              </a:extLst>
            </p:cNvPr>
            <p:cNvCxnSpPr>
              <a:stCxn id="12" idx="7"/>
              <a:endCxn id="10" idx="2"/>
            </p:cNvCxnSpPr>
            <p:nvPr/>
          </p:nvCxnSpPr>
          <p:spPr>
            <a:xfrm flipV="1">
              <a:off x="4300138" y="3807791"/>
              <a:ext cx="3015062" cy="7102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5C7ACF-065F-F2E9-A3EF-8EA3E9A1E2D5}"/>
                </a:ext>
              </a:extLst>
            </p:cNvPr>
            <p:cNvCxnSpPr>
              <a:stCxn id="13" idx="6"/>
              <a:endCxn id="11" idx="1"/>
            </p:cNvCxnSpPr>
            <p:nvPr/>
          </p:nvCxnSpPr>
          <p:spPr>
            <a:xfrm>
              <a:off x="4475668" y="3719301"/>
              <a:ext cx="1466898" cy="8469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25E937A-5865-1A25-7FFF-43C0B86486BA}"/>
                </a:ext>
              </a:extLst>
            </p:cNvPr>
            <p:cNvCxnSpPr>
              <a:stCxn id="8" idx="0"/>
              <a:endCxn id="11" idx="4"/>
            </p:cNvCxnSpPr>
            <p:nvPr/>
          </p:nvCxnSpPr>
          <p:spPr>
            <a:xfrm flipH="1" flipV="1">
              <a:off x="6124034" y="5004341"/>
              <a:ext cx="237939" cy="5090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23CFA01-49BD-73EA-7746-C9CA06A772F9}"/>
                  </a:ext>
                </a:extLst>
              </p:cNvPr>
              <p:cNvSpPr txBox="1"/>
              <p:nvPr/>
            </p:nvSpPr>
            <p:spPr>
              <a:xfrm>
                <a:off x="275063" y="5660783"/>
                <a:ext cx="2099614" cy="646331"/>
              </a:xfrm>
              <a:prstGeom prst="rect">
                <a:avLst/>
              </a:prstGeom>
              <a:noFill/>
            </p:spPr>
            <p:txBody>
              <a:bodyPr wrap="none" rtlCol="0">
                <a:spAutoFit/>
              </a:bodyPr>
              <a:lstStyle/>
              <a:p>
                <a:pPr algn="ctr"/>
                <a:r>
                  <a:rPr lang="en-US" dirty="0"/>
                  <a:t>True!</a:t>
                </a:r>
              </a:p>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 </m:t>
                      </m:r>
                      <m:r>
                        <a:rPr lang="en-US" i="1" dirty="0" smtClean="0">
                          <a:latin typeface="Cambria Math" panose="02040503050406030204" pitchFamily="18" charset="0"/>
                        </a:rPr>
                        <m:t>𝐵</m:t>
                      </m:r>
                      <m:r>
                        <a:rPr lang="en-US" i="1" dirty="0" smtClean="0">
                          <a:latin typeface="Cambria Math" panose="02040503050406030204" pitchFamily="18" charset="0"/>
                        </a:rPr>
                        <m:t>, </m:t>
                      </m:r>
                      <m:r>
                        <a:rPr lang="en-US" i="1" dirty="0" smtClean="0">
                          <a:latin typeface="Cambria Math" panose="02040503050406030204" pitchFamily="18" charset="0"/>
                        </a:rPr>
                        <m:t>𝐶</m:t>
                      </m:r>
                      <m:r>
                        <a:rPr lang="en-US" i="1" dirty="0" smtClean="0">
                          <a:latin typeface="Cambria Math" panose="02040503050406030204" pitchFamily="18" charset="0"/>
                        </a:rPr>
                        <m:t>, </m:t>
                      </m:r>
                      <m:r>
                        <a:rPr lang="en-US" i="1" dirty="0" smtClean="0">
                          <a:latin typeface="Cambria Math" panose="02040503050406030204" pitchFamily="18" charset="0"/>
                        </a:rPr>
                        <m:t>𝐸</m:t>
                      </m:r>
                      <m:r>
                        <a:rPr lang="en-US" i="1" dirty="0" smtClean="0">
                          <a:latin typeface="Cambria Math" panose="02040503050406030204" pitchFamily="18" charset="0"/>
                        </a:rPr>
                        <m:t>, </m:t>
                      </m:r>
                      <m:r>
                        <a:rPr lang="en-US" i="1" dirty="0" smtClean="0">
                          <a:latin typeface="Cambria Math" panose="02040503050406030204" pitchFamily="18" charset="0"/>
                        </a:rPr>
                        <m:t>𝐺</m:t>
                      </m:r>
                      <m:r>
                        <a:rPr lang="en-US" i="1" dirty="0" smtClean="0">
                          <a:latin typeface="Cambria Math" panose="02040503050406030204" pitchFamily="18" charset="0"/>
                        </a:rPr>
                        <m:t>, </m:t>
                      </m:r>
                      <m:r>
                        <a:rPr lang="en-US" i="1" dirty="0" smtClean="0">
                          <a:latin typeface="Cambria Math" panose="02040503050406030204" pitchFamily="18" charset="0"/>
                        </a:rPr>
                        <m:t>𝐻</m:t>
                      </m:r>
                      <m:r>
                        <a:rPr lang="en-US" i="1" dirty="0" smtClean="0">
                          <a:latin typeface="Cambria Math" panose="02040503050406030204" pitchFamily="18" charset="0"/>
                        </a:rPr>
                        <m:t>, </m:t>
                      </m:r>
                      <m:r>
                        <a:rPr lang="en-US" i="1" dirty="0" smtClean="0">
                          <a:latin typeface="Cambria Math" panose="02040503050406030204" pitchFamily="18" charset="0"/>
                        </a:rPr>
                        <m:t>𝐹</m:t>
                      </m:r>
                      <m:r>
                        <a:rPr lang="en-US" i="1" dirty="0" smtClean="0">
                          <a:latin typeface="Cambria Math" panose="02040503050406030204" pitchFamily="18" charset="0"/>
                        </a:rPr>
                        <m:t>, </m:t>
                      </m:r>
                      <m:r>
                        <a:rPr lang="en-US" i="1" dirty="0" smtClean="0">
                          <a:latin typeface="Cambria Math" panose="02040503050406030204" pitchFamily="18" charset="0"/>
                        </a:rPr>
                        <m:t>𝐷</m:t>
                      </m:r>
                    </m:oMath>
                  </m:oMathPara>
                </a14:m>
                <a:endParaRPr lang="en-US" dirty="0"/>
              </a:p>
            </p:txBody>
          </p:sp>
        </mc:Choice>
        <mc:Fallback xmlns="">
          <p:sp>
            <p:nvSpPr>
              <p:cNvPr id="26" name="TextBox 25">
                <a:extLst>
                  <a:ext uri="{FF2B5EF4-FFF2-40B4-BE49-F238E27FC236}">
                    <a16:creationId xmlns:a16="http://schemas.microsoft.com/office/drawing/2014/main" id="{223CFA01-49BD-73EA-7746-C9CA06A772F9}"/>
                  </a:ext>
                </a:extLst>
              </p:cNvPr>
              <p:cNvSpPr txBox="1">
                <a:spLocks noRot="1" noChangeAspect="1" noMove="1" noResize="1" noEditPoints="1" noAdjustHandles="1" noChangeArrowheads="1" noChangeShapeType="1" noTextEdit="1"/>
              </p:cNvSpPr>
              <p:nvPr/>
            </p:nvSpPr>
            <p:spPr>
              <a:xfrm>
                <a:off x="275063" y="5660783"/>
                <a:ext cx="2099614" cy="646331"/>
              </a:xfrm>
              <a:prstGeom prst="rect">
                <a:avLst/>
              </a:prstGeom>
              <a:blipFill>
                <a:blip r:embed="rId3"/>
                <a:stretch>
                  <a:fillRect t="-5660"/>
                </a:stretch>
              </a:blipFill>
            </p:spPr>
            <p:txBody>
              <a:bodyPr/>
              <a:lstStyle/>
              <a:p>
                <a:r>
                  <a:rPr lang="en-US">
                    <a:noFill/>
                  </a:rPr>
                  <a:t> </a:t>
                </a:r>
              </a:p>
            </p:txBody>
          </p:sp>
        </mc:Fallback>
      </mc:AlternateContent>
    </p:spTree>
    <p:extLst>
      <p:ext uri="{BB962C8B-B14F-4D97-AF65-F5344CB8AC3E}">
        <p14:creationId xmlns:p14="http://schemas.microsoft.com/office/powerpoint/2010/main" val="126999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C9C3-CA64-54CC-E56D-4A97AC157C32}"/>
              </a:ext>
            </a:extLst>
          </p:cNvPr>
          <p:cNvSpPr>
            <a:spLocks noGrp="1"/>
          </p:cNvSpPr>
          <p:nvPr>
            <p:ph type="title"/>
          </p:nvPr>
        </p:nvSpPr>
        <p:spPr/>
        <p:txBody>
          <a:bodyPr/>
          <a:lstStyle/>
          <a:p>
            <a:r>
              <a:rPr lang="en-US" dirty="0"/>
              <a:t>Algorithms for the Hamiltonian Path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ADF8DC-45CC-A15B-5A96-813251422D5E}"/>
                  </a:ext>
                </a:extLst>
              </p:cNvPr>
              <p:cNvSpPr>
                <a:spLocks noGrp="1"/>
              </p:cNvSpPr>
              <p:nvPr>
                <p:ph idx="1"/>
              </p:nvPr>
            </p:nvSpPr>
            <p:spPr/>
            <p:txBody>
              <a:bodyPr/>
              <a:lstStyle/>
              <a:p>
                <a:r>
                  <a:rPr lang="en-US" dirty="0"/>
                  <a:t>Option 1:</a:t>
                </a:r>
              </a:p>
              <a:p>
                <a:pPr lvl="1"/>
                <a:r>
                  <a:rPr lang="en-US" dirty="0"/>
                  <a:t>Explore all possible simple paths through the graph</a:t>
                </a:r>
              </a:p>
              <a:p>
                <a:pPr lvl="1"/>
                <a:r>
                  <a:rPr lang="en-US" dirty="0"/>
                  <a:t>Check to see if any of those are length </a:t>
                </a:r>
                <a14:m>
                  <m:oMath xmlns:m="http://schemas.openxmlformats.org/officeDocument/2006/math">
                    <m:r>
                      <a:rPr lang="en-US" b="0" i="1" smtClean="0">
                        <a:latin typeface="Cambria Math" panose="02040503050406030204" pitchFamily="18" charset="0"/>
                      </a:rPr>
                      <m:t>𝑉</m:t>
                    </m:r>
                  </m:oMath>
                </a14:m>
                <a:endParaRPr lang="en-US" dirty="0"/>
              </a:p>
              <a:p>
                <a:r>
                  <a:rPr lang="en-US" dirty="0"/>
                  <a:t>Option 2:</a:t>
                </a:r>
              </a:p>
              <a:p>
                <a:pPr lvl="1"/>
                <a:r>
                  <a:rPr lang="en-US" dirty="0"/>
                  <a:t>Write down every sequence of nodes</a:t>
                </a:r>
              </a:p>
              <a:p>
                <a:pPr lvl="1"/>
                <a:r>
                  <a:rPr lang="en-US" dirty="0"/>
                  <a:t>Check to see if any of those are a path</a:t>
                </a:r>
              </a:p>
              <a:p>
                <a:r>
                  <a:rPr lang="en-US" dirty="0"/>
                  <a:t>Both options are examples of an </a:t>
                </a:r>
                <a:r>
                  <a:rPr lang="en-US" b="1" dirty="0"/>
                  <a:t>Exhaustive Search (“Brute Force”) algorithm</a:t>
                </a:r>
              </a:p>
            </p:txBody>
          </p:sp>
        </mc:Choice>
        <mc:Fallback xmlns="">
          <p:sp>
            <p:nvSpPr>
              <p:cNvPr id="3" name="Content Placeholder 2">
                <a:extLst>
                  <a:ext uri="{FF2B5EF4-FFF2-40B4-BE49-F238E27FC236}">
                    <a16:creationId xmlns:a16="http://schemas.microsoft.com/office/drawing/2014/main" id="{33ADF8DC-45CC-A15B-5A96-813251422D5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239462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DC929-4369-F432-66E2-F349DDF4EBFA}"/>
              </a:ext>
            </a:extLst>
          </p:cNvPr>
          <p:cNvSpPr>
            <a:spLocks noGrp="1"/>
          </p:cNvSpPr>
          <p:nvPr>
            <p:ph type="title"/>
          </p:nvPr>
        </p:nvSpPr>
        <p:spPr/>
        <p:txBody>
          <a:bodyPr/>
          <a:lstStyle/>
          <a:p>
            <a:r>
              <a:rPr lang="en-US" dirty="0"/>
              <a:t>Option 2: List all sequences, look for a path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EBF3A1-8EEA-C0F3-7272-38BD1DD890F7}"/>
                  </a:ext>
                </a:extLst>
              </p:cNvPr>
              <p:cNvSpPr>
                <a:spLocks noGrp="1"/>
              </p:cNvSpPr>
              <p:nvPr>
                <p:ph idx="1"/>
              </p:nvPr>
            </p:nvSpPr>
            <p:spPr/>
            <p:txBody>
              <a:bodyPr/>
              <a:lstStyle/>
              <a:p>
                <a:r>
                  <a:rPr lang="en-US" dirty="0"/>
                  <a:t>Running time:</a:t>
                </a:r>
              </a:p>
              <a:p>
                <a:pPr lvl="1"/>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pPr lvl="1"/>
                <a:r>
                  <a:rPr lang="en-US" dirty="0"/>
                  <a:t>Number of permutations of </a:t>
                </a:r>
                <a14:m>
                  <m:oMath xmlns:m="http://schemas.openxmlformats.org/officeDocument/2006/math">
                    <m:r>
                      <a:rPr lang="en-US" b="0" i="1" smtClean="0">
                        <a:latin typeface="Cambria Math" panose="02040503050406030204" pitchFamily="18" charset="0"/>
                      </a:rPr>
                      <m:t>𝑉</m:t>
                    </m:r>
                  </m:oMath>
                </a14:m>
                <a:r>
                  <a:rPr lang="en-US" dirty="0"/>
                  <a:t> is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m:t>
                    </m:r>
                  </m:oMath>
                </a14:m>
                <a:endParaRPr lang="en-US" b="0" dirty="0"/>
              </a:p>
              <a:p>
                <a:pPr lvl="2"/>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e>
                    </m:d>
                    <m:r>
                      <a:rPr lang="en-US" b="0" i="1" smtClean="0">
                        <a:latin typeface="Cambria Math" panose="02040503050406030204" pitchFamily="18" charset="0"/>
                      </a:rPr>
                      <m:t>⋅…⋅2⋅1</m:t>
                    </m:r>
                  </m:oMath>
                </a14:m>
                <a:endParaRPr lang="en-US" dirty="0"/>
              </a:p>
              <a:p>
                <a:pPr lvl="1"/>
                <a:r>
                  <a:rPr lang="en-US" dirty="0"/>
                  <a:t>How does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compare with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a:t>
                </a:r>
              </a:p>
              <a:p>
                <a:pPr lvl="2"/>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oMath>
                </a14:m>
                <a:endParaRPr lang="en-US" dirty="0"/>
              </a:p>
              <a:p>
                <a:pPr lvl="1"/>
                <a:r>
                  <a:rPr lang="en-US" dirty="0"/>
                  <a:t>Exponential running time! </a:t>
                </a:r>
              </a:p>
            </p:txBody>
          </p:sp>
        </mc:Choice>
        <mc:Fallback xmlns="">
          <p:sp>
            <p:nvSpPr>
              <p:cNvPr id="3" name="Content Placeholder 2">
                <a:extLst>
                  <a:ext uri="{FF2B5EF4-FFF2-40B4-BE49-F238E27FC236}">
                    <a16:creationId xmlns:a16="http://schemas.microsoft.com/office/drawing/2014/main" id="{19EBF3A1-8EEA-C0F3-7272-38BD1DD890F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471076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07DC929-4369-F432-66E2-F349DDF4EBFA}"/>
                  </a:ext>
                </a:extLst>
              </p:cNvPr>
              <p:cNvSpPr>
                <a:spLocks noGrp="1"/>
              </p:cNvSpPr>
              <p:nvPr>
                <p:ph type="title"/>
              </p:nvPr>
            </p:nvSpPr>
            <p:spPr/>
            <p:txBody>
              <a:bodyPr/>
              <a:lstStyle/>
              <a:p>
                <a:r>
                  <a:rPr lang="en-US" dirty="0"/>
                  <a:t>Option 1: Explore all simple paths, check for one of length </a:t>
                </a:r>
                <a14:m>
                  <m:oMath xmlns:m="http://schemas.openxmlformats.org/officeDocument/2006/math">
                    <m:r>
                      <a:rPr lang="en-US" b="0" i="1" smtClean="0">
                        <a:latin typeface="Cambria Math" panose="02040503050406030204" pitchFamily="18" charset="0"/>
                      </a:rPr>
                      <m:t>𝑉</m:t>
                    </m:r>
                  </m:oMath>
                </a14:m>
                <a:endParaRPr lang="en-US" dirty="0"/>
              </a:p>
            </p:txBody>
          </p:sp>
        </mc:Choice>
        <mc:Fallback xmlns="">
          <p:sp>
            <p:nvSpPr>
              <p:cNvPr id="2" name="Title 1">
                <a:extLst>
                  <a:ext uri="{FF2B5EF4-FFF2-40B4-BE49-F238E27FC236}">
                    <a16:creationId xmlns:a16="http://schemas.microsoft.com/office/drawing/2014/main" id="{207DC929-4369-F432-66E2-F349DDF4EBFA}"/>
                  </a:ext>
                </a:extLst>
              </p:cNvPr>
              <p:cNvSpPr>
                <a:spLocks noGrp="1" noRot="1" noChangeAspect="1" noMove="1" noResize="1" noEditPoints="1" noAdjustHandles="1" noChangeArrowheads="1" noChangeShapeType="1" noTextEdit="1"/>
              </p:cNvSpPr>
              <p:nvPr>
                <p:ph type="title"/>
              </p:nvPr>
            </p:nvSpPr>
            <p:spPr>
              <a:blipFill>
                <a:blip r:embed="rId2"/>
                <a:stretch>
                  <a:fillRect l="-2377" t="-13364" b="-211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EBF3A1-8EEA-C0F3-7272-38BD1DD890F7}"/>
                  </a:ext>
                </a:extLst>
              </p:cNvPr>
              <p:cNvSpPr>
                <a:spLocks noGrp="1"/>
              </p:cNvSpPr>
              <p:nvPr>
                <p:ph idx="1"/>
              </p:nvPr>
            </p:nvSpPr>
            <p:spPr/>
            <p:txBody>
              <a:bodyPr/>
              <a:lstStyle/>
              <a:p>
                <a:r>
                  <a:rPr lang="en-US" dirty="0"/>
                  <a:t>Running time:</a:t>
                </a:r>
              </a:p>
              <a:p>
                <a:pPr lvl="1"/>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pPr lvl="1"/>
                <a:r>
                  <a:rPr lang="en-US" dirty="0"/>
                  <a:t>Number of paths</a:t>
                </a:r>
              </a:p>
              <a:p>
                <a:pPr lvl="2"/>
                <a:r>
                  <a:rPr lang="en-US" b="0" dirty="0"/>
                  <a:t>Pick a first node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b="0" dirty="0"/>
                  <a:t> choices)</a:t>
                </a:r>
              </a:p>
              <a:p>
                <a:pPr lvl="2"/>
                <a:r>
                  <a:rPr lang="en-US" dirty="0"/>
                  <a:t>Pick a neighbor (up to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−1</m:t>
                    </m:r>
                  </m:oMath>
                </a14:m>
                <a:r>
                  <a:rPr lang="en-US" b="0" dirty="0"/>
                  <a:t> choices)</a:t>
                </a:r>
              </a:p>
              <a:p>
                <a:pPr lvl="2"/>
                <a:r>
                  <a:rPr lang="en-US" dirty="0"/>
                  <a:t>Pick a neighbor (up to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−2</m:t>
                    </m:r>
                  </m:oMath>
                </a14:m>
                <a:r>
                  <a:rPr lang="en-US" b="0" dirty="0"/>
                  <a:t> choices)</a:t>
                </a:r>
              </a:p>
              <a:p>
                <a:pPr lvl="2"/>
                <a:r>
                  <a:rPr lang="en-US" dirty="0"/>
                  <a:t>…. Repeat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−1</m:t>
                    </m:r>
                  </m:oMath>
                </a14:m>
                <a:r>
                  <a:rPr lang="en-US" b="0" dirty="0"/>
                  <a:t> total times</a:t>
                </a:r>
              </a:p>
              <a:p>
                <a:pPr lvl="2"/>
                <a:r>
                  <a:rPr lang="en-US" dirty="0"/>
                  <a:t>Overall: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m:t>
                    </m:r>
                  </m:oMath>
                </a14:m>
                <a:r>
                  <a:rPr lang="en-US" b="0" dirty="0"/>
                  <a:t> paths</a:t>
                </a:r>
              </a:p>
              <a:p>
                <a:pPr lvl="1"/>
                <a:r>
                  <a:rPr lang="en-US" dirty="0"/>
                  <a:t>Exponential running time</a:t>
                </a:r>
                <a:endParaRPr lang="en-US" b="0" dirty="0"/>
              </a:p>
            </p:txBody>
          </p:sp>
        </mc:Choice>
        <mc:Fallback xmlns="">
          <p:sp>
            <p:nvSpPr>
              <p:cNvPr id="3" name="Content Placeholder 2">
                <a:extLst>
                  <a:ext uri="{FF2B5EF4-FFF2-40B4-BE49-F238E27FC236}">
                    <a16:creationId xmlns:a16="http://schemas.microsoft.com/office/drawing/2014/main" id="{19EBF3A1-8EEA-C0F3-7272-38BD1DD890F7}"/>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2949F9A7-8DEE-4155-1F21-A18C0B88EDBF}"/>
              </a:ext>
            </a:extLst>
          </p:cNvPr>
          <p:cNvSpPr/>
          <p:nvPr/>
        </p:nvSpPr>
        <p:spPr>
          <a:xfrm>
            <a:off x="8333395" y="3314528"/>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6" name="Oval 5">
            <a:extLst>
              <a:ext uri="{FF2B5EF4-FFF2-40B4-BE49-F238E27FC236}">
                <a16:creationId xmlns:a16="http://schemas.microsoft.com/office/drawing/2014/main" id="{893BAA4A-012A-4C5A-0A91-962CDF057290}"/>
              </a:ext>
            </a:extLst>
          </p:cNvPr>
          <p:cNvSpPr/>
          <p:nvPr/>
        </p:nvSpPr>
        <p:spPr>
          <a:xfrm>
            <a:off x="8333395" y="1957381"/>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D52988E6-F31B-73A1-7A09-FC5F9B268A4F}"/>
              </a:ext>
            </a:extLst>
          </p:cNvPr>
          <p:cNvSpPr/>
          <p:nvPr/>
        </p:nvSpPr>
        <p:spPr>
          <a:xfrm>
            <a:off x="10341310" y="3314528"/>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 name="Oval 7">
            <a:extLst>
              <a:ext uri="{FF2B5EF4-FFF2-40B4-BE49-F238E27FC236}">
                <a16:creationId xmlns:a16="http://schemas.microsoft.com/office/drawing/2014/main" id="{132ED6F9-F0F7-191C-0BD4-2015771B907A}"/>
              </a:ext>
            </a:extLst>
          </p:cNvPr>
          <p:cNvSpPr/>
          <p:nvPr/>
        </p:nvSpPr>
        <p:spPr>
          <a:xfrm>
            <a:off x="10341311" y="1957381"/>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9" name="Straight Connector 31">
            <a:extLst>
              <a:ext uri="{FF2B5EF4-FFF2-40B4-BE49-F238E27FC236}">
                <a16:creationId xmlns:a16="http://schemas.microsoft.com/office/drawing/2014/main" id="{C5193740-B829-D480-D060-43C4FDED80CC}"/>
              </a:ext>
            </a:extLst>
          </p:cNvPr>
          <p:cNvCxnSpPr>
            <a:cxnSpLocks/>
            <a:stCxn id="6" idx="2"/>
            <a:endCxn id="7" idx="3"/>
          </p:cNvCxnSpPr>
          <p:nvPr/>
        </p:nvCxnSpPr>
        <p:spPr>
          <a:xfrm rot="10800000" flipH="1" flipV="1">
            <a:off x="8333395" y="2124966"/>
            <a:ext cx="2057000" cy="1475647"/>
          </a:xfrm>
          <a:prstGeom prst="curvedConnector4">
            <a:avLst>
              <a:gd name="adj1" fmla="val -22967"/>
              <a:gd name="adj2" fmla="val 147047"/>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31">
            <a:extLst>
              <a:ext uri="{FF2B5EF4-FFF2-40B4-BE49-F238E27FC236}">
                <a16:creationId xmlns:a16="http://schemas.microsoft.com/office/drawing/2014/main" id="{2BEAAD66-553C-07E5-652C-2B2FAADDFCE2}"/>
              </a:ext>
            </a:extLst>
          </p:cNvPr>
          <p:cNvCxnSpPr>
            <a:stCxn id="6" idx="6"/>
            <a:endCxn id="8" idx="2"/>
          </p:cNvCxnSpPr>
          <p:nvPr/>
        </p:nvCxnSpPr>
        <p:spPr>
          <a:xfrm>
            <a:off x="8668566" y="2124967"/>
            <a:ext cx="1672745" cy="0"/>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31">
            <a:extLst>
              <a:ext uri="{FF2B5EF4-FFF2-40B4-BE49-F238E27FC236}">
                <a16:creationId xmlns:a16="http://schemas.microsoft.com/office/drawing/2014/main" id="{21EBF89E-5526-2E94-6EAD-1A8B09867BB9}"/>
              </a:ext>
            </a:extLst>
          </p:cNvPr>
          <p:cNvCxnSpPr>
            <a:stCxn id="6" idx="4"/>
            <a:endCxn id="5" idx="0"/>
          </p:cNvCxnSpPr>
          <p:nvPr/>
        </p:nvCxnSpPr>
        <p:spPr>
          <a:xfrm>
            <a:off x="8500981" y="2292552"/>
            <a:ext cx="0" cy="1021976"/>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31">
            <a:extLst>
              <a:ext uri="{FF2B5EF4-FFF2-40B4-BE49-F238E27FC236}">
                <a16:creationId xmlns:a16="http://schemas.microsoft.com/office/drawing/2014/main" id="{9C7AE517-3EDD-AF24-5ADB-919FB28603D8}"/>
              </a:ext>
            </a:extLst>
          </p:cNvPr>
          <p:cNvCxnSpPr>
            <a:stCxn id="5" idx="6"/>
            <a:endCxn id="7" idx="2"/>
          </p:cNvCxnSpPr>
          <p:nvPr/>
        </p:nvCxnSpPr>
        <p:spPr>
          <a:xfrm>
            <a:off x="8668566" y="3482114"/>
            <a:ext cx="1672744" cy="0"/>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31">
            <a:extLst>
              <a:ext uri="{FF2B5EF4-FFF2-40B4-BE49-F238E27FC236}">
                <a16:creationId xmlns:a16="http://schemas.microsoft.com/office/drawing/2014/main" id="{176D5241-90AA-605B-03E4-5AFEBD1F3871}"/>
              </a:ext>
            </a:extLst>
          </p:cNvPr>
          <p:cNvCxnSpPr>
            <a:stCxn id="8" idx="4"/>
            <a:endCxn id="7" idx="0"/>
          </p:cNvCxnSpPr>
          <p:nvPr/>
        </p:nvCxnSpPr>
        <p:spPr>
          <a:xfrm flipH="1">
            <a:off x="10508896" y="2292552"/>
            <a:ext cx="1" cy="1021976"/>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262EBC7-DAE2-6CA5-BE42-448566250D12}"/>
              </a:ext>
            </a:extLst>
          </p:cNvPr>
          <p:cNvSpPr/>
          <p:nvPr/>
        </p:nvSpPr>
        <p:spPr>
          <a:xfrm>
            <a:off x="9413995" y="259496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cxnSp>
        <p:nvCxnSpPr>
          <p:cNvPr id="24" name="Straight Connector 31">
            <a:extLst>
              <a:ext uri="{FF2B5EF4-FFF2-40B4-BE49-F238E27FC236}">
                <a16:creationId xmlns:a16="http://schemas.microsoft.com/office/drawing/2014/main" id="{927F6F51-D4A8-EFD9-DF04-4DAC1EC879B5}"/>
              </a:ext>
            </a:extLst>
          </p:cNvPr>
          <p:cNvCxnSpPr>
            <a:cxnSpLocks/>
            <a:stCxn id="6" idx="5"/>
            <a:endCxn id="16" idx="1"/>
          </p:cNvCxnSpPr>
          <p:nvPr/>
        </p:nvCxnSpPr>
        <p:spPr>
          <a:xfrm>
            <a:off x="8619481" y="2243467"/>
            <a:ext cx="843599" cy="400587"/>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31">
            <a:extLst>
              <a:ext uri="{FF2B5EF4-FFF2-40B4-BE49-F238E27FC236}">
                <a16:creationId xmlns:a16="http://schemas.microsoft.com/office/drawing/2014/main" id="{B6A768BA-2DD2-0A0A-F134-D3979EB250A8}"/>
              </a:ext>
            </a:extLst>
          </p:cNvPr>
          <p:cNvCxnSpPr>
            <a:cxnSpLocks/>
            <a:stCxn id="16" idx="7"/>
            <a:endCxn id="8" idx="3"/>
          </p:cNvCxnSpPr>
          <p:nvPr/>
        </p:nvCxnSpPr>
        <p:spPr>
          <a:xfrm flipV="1">
            <a:off x="9700081" y="2243467"/>
            <a:ext cx="690315" cy="400587"/>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1">
            <a:extLst>
              <a:ext uri="{FF2B5EF4-FFF2-40B4-BE49-F238E27FC236}">
                <a16:creationId xmlns:a16="http://schemas.microsoft.com/office/drawing/2014/main" id="{A35F56F4-B915-10DF-6B9A-950DA11B8296}"/>
              </a:ext>
            </a:extLst>
          </p:cNvPr>
          <p:cNvCxnSpPr>
            <a:cxnSpLocks/>
            <a:stCxn id="5" idx="7"/>
            <a:endCxn id="16" idx="3"/>
          </p:cNvCxnSpPr>
          <p:nvPr/>
        </p:nvCxnSpPr>
        <p:spPr>
          <a:xfrm flipV="1">
            <a:off x="8619481" y="2881055"/>
            <a:ext cx="843599" cy="482558"/>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1">
            <a:extLst>
              <a:ext uri="{FF2B5EF4-FFF2-40B4-BE49-F238E27FC236}">
                <a16:creationId xmlns:a16="http://schemas.microsoft.com/office/drawing/2014/main" id="{15B8247C-A95D-9C84-601B-D392E6BC27F1}"/>
              </a:ext>
            </a:extLst>
          </p:cNvPr>
          <p:cNvCxnSpPr>
            <a:cxnSpLocks/>
            <a:stCxn id="16" idx="5"/>
            <a:endCxn id="7" idx="1"/>
          </p:cNvCxnSpPr>
          <p:nvPr/>
        </p:nvCxnSpPr>
        <p:spPr>
          <a:xfrm>
            <a:off x="9700081" y="2881055"/>
            <a:ext cx="690314" cy="482558"/>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1">
            <a:extLst>
              <a:ext uri="{FF2B5EF4-FFF2-40B4-BE49-F238E27FC236}">
                <a16:creationId xmlns:a16="http://schemas.microsoft.com/office/drawing/2014/main" id="{CC2CD196-A606-4B8F-3978-BEF67043E262}"/>
              </a:ext>
            </a:extLst>
          </p:cNvPr>
          <p:cNvCxnSpPr>
            <a:cxnSpLocks/>
            <a:stCxn id="8" idx="6"/>
            <a:endCxn id="5" idx="4"/>
          </p:cNvCxnSpPr>
          <p:nvPr/>
        </p:nvCxnSpPr>
        <p:spPr>
          <a:xfrm flipH="1">
            <a:off x="8500981" y="2124967"/>
            <a:ext cx="2175501" cy="1524732"/>
          </a:xfrm>
          <a:prstGeom prst="curvedConnector4">
            <a:avLst>
              <a:gd name="adj1" fmla="val -28722"/>
              <a:gd name="adj2" fmla="val 148310"/>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266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0124-7687-E8A1-27C9-2EB190A7891A}"/>
              </a:ext>
            </a:extLst>
          </p:cNvPr>
          <p:cNvSpPr>
            <a:spLocks noGrp="1"/>
          </p:cNvSpPr>
          <p:nvPr>
            <p:ph type="title"/>
          </p:nvPr>
        </p:nvSpPr>
        <p:spPr/>
        <p:txBody>
          <a:bodyPr/>
          <a:lstStyle/>
          <a:p>
            <a:r>
              <a:rPr lang="en-US" dirty="0"/>
              <a:t>Running Times</a:t>
            </a:r>
          </a:p>
        </p:txBody>
      </p:sp>
      <p:cxnSp>
        <p:nvCxnSpPr>
          <p:cNvPr id="5" name="Straight Connector 4">
            <a:extLst>
              <a:ext uri="{FF2B5EF4-FFF2-40B4-BE49-F238E27FC236}">
                <a16:creationId xmlns:a16="http://schemas.microsoft.com/office/drawing/2014/main" id="{424AB139-464C-EEAF-FF94-EBB070AB743A}"/>
              </a:ext>
            </a:extLst>
          </p:cNvPr>
          <p:cNvCxnSpPr>
            <a:cxnSpLocks/>
          </p:cNvCxnSpPr>
          <p:nvPr/>
        </p:nvCxnSpPr>
        <p:spPr>
          <a:xfrm>
            <a:off x="1666240" y="2204720"/>
            <a:ext cx="0" cy="3749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5BD756-EAE1-8786-D378-046E6A19BB7B}"/>
              </a:ext>
            </a:extLst>
          </p:cNvPr>
          <p:cNvCxnSpPr>
            <a:cxnSpLocks/>
          </p:cNvCxnSpPr>
          <p:nvPr/>
        </p:nvCxnSpPr>
        <p:spPr>
          <a:xfrm flipH="1">
            <a:off x="1666240" y="5953760"/>
            <a:ext cx="619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FF71D7A-1DF7-7C84-2E86-EC040CC20D8A}"/>
              </a:ext>
            </a:extLst>
          </p:cNvPr>
          <p:cNvSpPr txBox="1"/>
          <p:nvPr/>
        </p:nvSpPr>
        <p:spPr>
          <a:xfrm>
            <a:off x="4216043" y="6096000"/>
            <a:ext cx="1097993" cy="369332"/>
          </a:xfrm>
          <a:prstGeom prst="rect">
            <a:avLst/>
          </a:prstGeom>
          <a:noFill/>
        </p:spPr>
        <p:txBody>
          <a:bodyPr wrap="none" rtlCol="0">
            <a:spAutoFit/>
          </a:bodyPr>
          <a:lstStyle/>
          <a:p>
            <a:r>
              <a:rPr lang="en-US" dirty="0"/>
              <a:t>Input Size</a:t>
            </a:r>
          </a:p>
        </p:txBody>
      </p:sp>
      <p:sp>
        <p:nvSpPr>
          <p:cNvPr id="13" name="TextBox 12">
            <a:extLst>
              <a:ext uri="{FF2B5EF4-FFF2-40B4-BE49-F238E27FC236}">
                <a16:creationId xmlns:a16="http://schemas.microsoft.com/office/drawing/2014/main" id="{FC1C3829-4746-C684-B0A5-8ED0DB40755C}"/>
              </a:ext>
            </a:extLst>
          </p:cNvPr>
          <p:cNvSpPr txBox="1"/>
          <p:nvPr/>
        </p:nvSpPr>
        <p:spPr>
          <a:xfrm>
            <a:off x="444880" y="3709908"/>
            <a:ext cx="1221360" cy="369332"/>
          </a:xfrm>
          <a:prstGeom prst="rect">
            <a:avLst/>
          </a:prstGeom>
          <a:noFill/>
        </p:spPr>
        <p:txBody>
          <a:bodyPr wrap="none" rtlCol="0">
            <a:spAutoFit/>
          </a:bodyPr>
          <a:lstStyle/>
          <a:p>
            <a:r>
              <a:rPr lang="en-US" dirty="0"/>
              <a:t>Operations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0177397-E72C-F617-BA07-42C701FFABB9}"/>
                  </a:ext>
                </a:extLst>
              </p:cNvPr>
              <p:cNvSpPr txBox="1"/>
              <p:nvPr/>
            </p:nvSpPr>
            <p:spPr>
              <a:xfrm>
                <a:off x="8707120" y="847655"/>
                <a:ext cx="2967351" cy="2246769"/>
              </a:xfrm>
              <a:prstGeom prst="rect">
                <a:avLst/>
              </a:prstGeom>
              <a:noFill/>
            </p:spPr>
            <p:txBody>
              <a:bodyPr wrap="none" rtlCol="0">
                <a:spAutoFit/>
              </a:bodyPr>
              <a:lstStyle/>
              <a:p>
                <a:r>
                  <a:rPr lang="en-US" sz="2000" dirty="0"/>
                  <a:t>Running times we’ve seen:</a:t>
                </a:r>
              </a:p>
              <a:p>
                <a:pPr marL="285750" indent="-285750">
                  <a:buFont typeface="Arial" panose="020B0604020202020204" pitchFamily="34" charset="0"/>
                  <a:buChar char="•"/>
                </a:pPr>
                <a14:m>
                  <m:oMath xmlns:m="http://schemas.openxmlformats.org/officeDocument/2006/math">
                    <m:r>
                      <m:rPr>
                        <m:sty m:val="p"/>
                      </m:rPr>
                      <a:rPr lang="en-US" sz="2000" b="0" i="0" smtClean="0">
                        <a:latin typeface="Cambria Math" panose="02040503050406030204" pitchFamily="18" charset="0"/>
                      </a:rPr>
                      <m:t>Θ</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endParaRPr lang="en-US" sz="2000" b="0" dirty="0"/>
              </a:p>
              <a:p>
                <a:pPr marL="285750" indent="-285750">
                  <a:buFont typeface="Arial" panose="020B0604020202020204" pitchFamily="34" charset="0"/>
                  <a:buChar char="•"/>
                </a:pPr>
                <a14:m>
                  <m:oMath xmlns:m="http://schemas.openxmlformats.org/officeDocument/2006/math">
                    <m:r>
                      <m:rPr>
                        <m:sty m:val="p"/>
                      </m:rPr>
                      <a:rPr lang="en-US" sz="2000" b="0" i="0" smtClean="0">
                        <a:latin typeface="Cambria Math" panose="02040503050406030204" pitchFamily="18" charset="0"/>
                      </a:rPr>
                      <m:t>Θ</m:t>
                    </m:r>
                    <m:d>
                      <m:dPr>
                        <m:ctrlPr>
                          <a:rPr lang="en-US" sz="2000" b="0" i="1" smtClean="0">
                            <a:latin typeface="Cambria Math" panose="02040503050406030204" pitchFamily="18" charset="0"/>
                          </a:rPr>
                        </m:ctrlPr>
                      </m:dPr>
                      <m:e>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e>
                        </m:func>
                      </m:e>
                    </m:d>
                  </m:oMath>
                </a14:m>
                <a:endParaRPr lang="en-US" sz="2000" b="0" dirty="0"/>
              </a:p>
              <a:p>
                <a:pPr marL="285750" indent="-285750">
                  <a:buFont typeface="Arial" panose="020B0604020202020204" pitchFamily="34" charset="0"/>
                  <a:buChar char="•"/>
                </a:pPr>
                <a14:m>
                  <m:oMath xmlns:m="http://schemas.openxmlformats.org/officeDocument/2006/math">
                    <m:r>
                      <m:rPr>
                        <m:sty m:val="p"/>
                      </m:rPr>
                      <a:rPr lang="en-US" sz="2000" b="0" i="0" smtClean="0">
                        <a:latin typeface="Cambria Math" panose="02040503050406030204" pitchFamily="18" charset="0"/>
                      </a:rPr>
                      <m:t>Θ</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oMath>
                </a14:m>
                <a:endParaRPr lang="en-US" sz="2000" b="0" dirty="0"/>
              </a:p>
              <a:p>
                <a:pPr marL="285750" indent="-285750">
                  <a:buFont typeface="Arial" panose="020B0604020202020204" pitchFamily="34" charset="0"/>
                  <a:buChar char="•"/>
                </a:pPr>
                <a14:m>
                  <m:oMath xmlns:m="http://schemas.openxmlformats.org/officeDocument/2006/math">
                    <m:r>
                      <m:rPr>
                        <m:sty m:val="p"/>
                      </m:rPr>
                      <a:rPr lang="en-US" sz="2000" b="0" i="0" smtClean="0">
                        <a:latin typeface="Cambria Math" panose="02040503050406030204" pitchFamily="18" charset="0"/>
                      </a:rPr>
                      <m:t>Θ</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e>
                        </m:func>
                      </m:e>
                    </m:d>
                  </m:oMath>
                </a14:m>
                <a:endParaRPr lang="en-US" sz="2000" b="0" dirty="0"/>
              </a:p>
              <a:p>
                <a:pPr marL="285750" indent="-285750">
                  <a:buFont typeface="Arial" panose="020B0604020202020204" pitchFamily="34" charset="0"/>
                  <a:buChar char="•"/>
                </a:pPr>
                <a14:m>
                  <m:oMath xmlns:m="http://schemas.openxmlformats.org/officeDocument/2006/math">
                    <m:r>
                      <m:rPr>
                        <m:sty m:val="p"/>
                      </m:rPr>
                      <a:rPr lang="en-US" sz="2000" b="0" i="0" smtClean="0">
                        <a:latin typeface="Cambria Math" panose="02040503050406030204" pitchFamily="18" charset="0"/>
                      </a:rPr>
                      <m:t>Θ</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e>
                    </m:d>
                  </m:oMath>
                </a14:m>
                <a:endParaRPr lang="en-US" sz="2000" dirty="0"/>
              </a:p>
              <a:p>
                <a:pPr marL="285750" indent="-285750">
                  <a:buFont typeface="Arial" panose="020B0604020202020204" pitchFamily="34" charset="0"/>
                  <a:buChar char="•"/>
                </a:pPr>
                <a14:m>
                  <m:oMath xmlns:m="http://schemas.openxmlformats.org/officeDocument/2006/math">
                    <m:r>
                      <m:rPr>
                        <m:sty m:val="p"/>
                      </m:rPr>
                      <a:rPr lang="en-US" sz="2000" b="0" i="0" smtClean="0">
                        <a:latin typeface="Cambria Math" panose="02040503050406030204" pitchFamily="18" charset="0"/>
                      </a:rPr>
                      <m:t>Θ</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e>
                      <m:sup>
                        <m:r>
                          <a:rPr lang="en-US" sz="2000" b="0" i="1" smtClean="0">
                            <a:latin typeface="Cambria Math" panose="02040503050406030204" pitchFamily="18" charset="0"/>
                          </a:rPr>
                          <m:t>𝑛</m:t>
                        </m:r>
                      </m:sup>
                    </m:sSup>
                    <m:r>
                      <a:rPr lang="en-US" sz="2000" b="0" i="1" smtClean="0">
                        <a:latin typeface="Cambria Math" panose="02040503050406030204" pitchFamily="18" charset="0"/>
                      </a:rPr>
                      <m:t>)</m:t>
                    </m:r>
                  </m:oMath>
                </a14:m>
                <a:endParaRPr lang="en-US" sz="2000" dirty="0"/>
              </a:p>
            </p:txBody>
          </p:sp>
        </mc:Choice>
        <mc:Fallback xmlns="">
          <p:sp>
            <p:nvSpPr>
              <p:cNvPr id="14" name="TextBox 13">
                <a:extLst>
                  <a:ext uri="{FF2B5EF4-FFF2-40B4-BE49-F238E27FC236}">
                    <a16:creationId xmlns:a16="http://schemas.microsoft.com/office/drawing/2014/main" id="{20177397-E72C-F617-BA07-42C701FFABB9}"/>
                  </a:ext>
                </a:extLst>
              </p:cNvPr>
              <p:cNvSpPr txBox="1">
                <a:spLocks noRot="1" noChangeAspect="1" noMove="1" noResize="1" noEditPoints="1" noAdjustHandles="1" noChangeArrowheads="1" noChangeShapeType="1" noTextEdit="1"/>
              </p:cNvSpPr>
              <p:nvPr/>
            </p:nvSpPr>
            <p:spPr>
              <a:xfrm>
                <a:off x="8707120" y="847655"/>
                <a:ext cx="2967351" cy="2246769"/>
              </a:xfrm>
              <a:prstGeom prst="rect">
                <a:avLst/>
              </a:prstGeom>
              <a:blipFill>
                <a:blip r:embed="rId2"/>
                <a:stretch>
                  <a:fillRect l="-2053" t="-1355" r="-1232" b="-2981"/>
                </a:stretch>
              </a:blipFill>
            </p:spPr>
            <p:txBody>
              <a:bodyPr/>
              <a:lstStyle/>
              <a:p>
                <a:r>
                  <a:rPr lang="en-US">
                    <a:noFill/>
                  </a:rPr>
                  <a:t> </a:t>
                </a:r>
              </a:p>
            </p:txBody>
          </p:sp>
        </mc:Fallback>
      </mc:AlternateContent>
    </p:spTree>
    <p:extLst>
      <p:ext uri="{BB962C8B-B14F-4D97-AF65-F5344CB8AC3E}">
        <p14:creationId xmlns:p14="http://schemas.microsoft.com/office/powerpoint/2010/main" val="247964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highlight>
                      <a:srgbClr val="FFFF00"/>
                    </a:highlight>
                  </a:rPr>
                  <a:t>If a set of edges </a:t>
                </a:r>
                <a14:m>
                  <m:oMath xmlns:m="http://schemas.openxmlformats.org/officeDocument/2006/math">
                    <m:r>
                      <a:rPr lang="en-US" b="0" i="1" smtClean="0">
                        <a:solidFill>
                          <a:schemeClr val="accent2">
                            <a:lumMod val="75000"/>
                          </a:schemeClr>
                        </a:solidFill>
                        <a:highlight>
                          <a:srgbClr val="FFFF00"/>
                        </a:highlight>
                        <a:latin typeface="Cambria Math"/>
                      </a:rPr>
                      <m:t>𝐴</m:t>
                    </m:r>
                  </m:oMath>
                </a14:m>
                <a:r>
                  <a:rPr lang="en-US" dirty="0">
                    <a:highlight>
                      <a:srgbClr val="FFFF00"/>
                    </a:highlight>
                  </a:rPr>
                  <a:t> is a subset of a minimum spanning tree </a:t>
                </a:r>
                <a14:m>
                  <m:oMath xmlns:m="http://schemas.openxmlformats.org/officeDocument/2006/math">
                    <m:r>
                      <a:rPr lang="en-US" b="0" i="1" smtClean="0">
                        <a:solidFill>
                          <a:srgbClr val="7030A0"/>
                        </a:solidFill>
                        <a:highlight>
                          <a:srgbClr val="FFFF00"/>
                        </a:highlight>
                        <a:latin typeface="Cambria Math"/>
                      </a:rPr>
                      <m:t>𝑇</m:t>
                    </m:r>
                  </m:oMath>
                </a14:m>
                <a:r>
                  <a:rPr lang="en-US" dirty="0">
                    <a:highlight>
                      <a:srgbClr val="FFFF00"/>
                    </a:highlight>
                  </a:rPr>
                  <a:t>, </a:t>
                </a:r>
                <a:r>
                  <a:rPr lang="en-US" dirty="0"/>
                  <a:t>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chemeClr val="accent2">
                            <a:lumMod val="75000"/>
                          </a:schemeClr>
                        </a:solidFill>
                        <a:latin typeface="Cambria Math"/>
                      </a:rPr>
                      <m:t>𝐴</m:t>
                    </m:r>
                  </m:oMath>
                </a14:m>
                <a:r>
                  <a:rPr lang="en-US" dirty="0"/>
                  <a:t> respects. Let </a:t>
                </a:r>
                <a14:m>
                  <m:oMath xmlns:m="http://schemas.openxmlformats.org/officeDocument/2006/math">
                    <m:r>
                      <a:rPr lang="en-US" b="0" i="1" smtClean="0">
                        <a:solidFill>
                          <a:srgbClr val="FF00FF"/>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chemeClr val="accent2">
                            <a:lumMod val="75000"/>
                          </a:schemeClr>
                        </a:solidFill>
                        <a:latin typeface="Cambria Math"/>
                      </a:rPr>
                      <m:t>𝐴</m:t>
                    </m:r>
                    <m:r>
                      <a:rPr lang="en-US" b="0" i="1" dirty="0" smtClean="0">
                        <a:latin typeface="Cambria Math"/>
                      </a:rPr>
                      <m:t>∪</m:t>
                    </m:r>
                    <m:r>
                      <a:rPr lang="en-US" b="0" i="1" dirty="0" smtClean="0">
                        <a:solidFill>
                          <a:srgbClr val="FF00FF"/>
                        </a:solidFill>
                        <a:latin typeface="Cambria Math"/>
                      </a:rPr>
                      <m:t>{</m:t>
                    </m:r>
                    <m:r>
                      <a:rPr lang="en-US" b="0" i="1" dirty="0" smtClean="0">
                        <a:solidFill>
                          <a:srgbClr val="FF00FF"/>
                        </a:solidFill>
                        <a:latin typeface="Cambria Math"/>
                      </a:rPr>
                      <m:t>𝑒</m:t>
                    </m:r>
                    <m:r>
                      <a:rPr lang="en-US" b="0" i="1" dirty="0" smtClean="0">
                        <a:solidFill>
                          <a:srgbClr val="FF00FF"/>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3</a:t>
            </a:fld>
            <a:endParaRPr lang="en-US"/>
          </a:p>
        </p:txBody>
      </p:sp>
      <p:grpSp>
        <p:nvGrpSpPr>
          <p:cNvPr id="5" name="Group 4"/>
          <p:cNvGrpSpPr/>
          <p:nvPr/>
        </p:nvGrpSpPr>
        <p:grpSpPr>
          <a:xfrm>
            <a:off x="3811391" y="3810000"/>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074757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009E-71A6-B920-FDB5-43EF4672C91B}"/>
              </a:ext>
            </a:extLst>
          </p:cNvPr>
          <p:cNvSpPr>
            <a:spLocks noGrp="1"/>
          </p:cNvSpPr>
          <p:nvPr>
            <p:ph type="title"/>
          </p:nvPr>
        </p:nvSpPr>
        <p:spPr/>
        <p:txBody>
          <a:bodyPr/>
          <a:lstStyle/>
          <a:p>
            <a:r>
              <a:rPr lang="en-US" dirty="0"/>
              <a:t>Running Times</a:t>
            </a:r>
          </a:p>
        </p:txBody>
      </p:sp>
      <p:pic>
        <p:nvPicPr>
          <p:cNvPr id="5" name="Picture 4">
            <a:extLst>
              <a:ext uri="{FF2B5EF4-FFF2-40B4-BE49-F238E27FC236}">
                <a16:creationId xmlns:a16="http://schemas.microsoft.com/office/drawing/2014/main" id="{0A5B54B1-4E3D-38FA-1940-55FCB33658B3}"/>
              </a:ext>
            </a:extLst>
          </p:cNvPr>
          <p:cNvPicPr>
            <a:picLocks noChangeAspect="1"/>
          </p:cNvPicPr>
          <p:nvPr/>
        </p:nvPicPr>
        <p:blipFill>
          <a:blip r:embed="rId2"/>
          <a:stretch>
            <a:fillRect/>
          </a:stretch>
        </p:blipFill>
        <p:spPr>
          <a:xfrm>
            <a:off x="1313613" y="1808481"/>
            <a:ext cx="9564774" cy="4157980"/>
          </a:xfrm>
          <a:prstGeom prst="rect">
            <a:avLst/>
          </a:prstGeom>
        </p:spPr>
      </p:pic>
    </p:spTree>
    <p:extLst>
      <p:ext uri="{BB962C8B-B14F-4D97-AF65-F5344CB8AC3E}">
        <p14:creationId xmlns:p14="http://schemas.microsoft.com/office/powerpoint/2010/main" val="1272083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E9DB-CD35-09FC-6BCD-A02078F6D95A}"/>
              </a:ext>
            </a:extLst>
          </p:cNvPr>
          <p:cNvSpPr>
            <a:spLocks noGrp="1"/>
          </p:cNvSpPr>
          <p:nvPr>
            <p:ph type="title"/>
          </p:nvPr>
        </p:nvSpPr>
        <p:spPr/>
        <p:txBody>
          <a:bodyPr/>
          <a:lstStyle/>
          <a:p>
            <a:r>
              <a:rPr lang="en-US" dirty="0"/>
              <a:t>Tractability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2D826C-48B0-C011-44A9-9033819D59E7}"/>
                  </a:ext>
                </a:extLst>
              </p:cNvPr>
              <p:cNvSpPr>
                <a:spLocks noGrp="1"/>
              </p:cNvSpPr>
              <p:nvPr>
                <p:ph idx="1"/>
              </p:nvPr>
            </p:nvSpPr>
            <p:spPr/>
            <p:txBody>
              <a:bodyPr>
                <a:normAutofit fontScale="92500" lnSpcReduction="10000"/>
              </a:bodyPr>
              <a:lstStyle/>
              <a:p>
                <a:r>
                  <a:rPr lang="en-US" dirty="0"/>
                  <a:t>Tractable: </a:t>
                </a:r>
              </a:p>
              <a:p>
                <a:pPr lvl="1"/>
                <a:r>
                  <a:rPr lang="en-US" dirty="0"/>
                  <a:t>Feasible to solve in the “real world” </a:t>
                </a:r>
              </a:p>
              <a:p>
                <a:r>
                  <a:rPr lang="en-US" dirty="0"/>
                  <a:t>Intractable: </a:t>
                </a:r>
              </a:p>
              <a:p>
                <a:pPr lvl="1"/>
                <a:r>
                  <a:rPr lang="en-US" dirty="0"/>
                  <a:t>Infeasible to solve in the “real world” </a:t>
                </a:r>
              </a:p>
              <a:p>
                <a:r>
                  <a:rPr lang="en-US" dirty="0"/>
                  <a:t>Whether a problem is considered “tractable” or “intractable” depends on the use case</a:t>
                </a:r>
              </a:p>
              <a:p>
                <a:pPr lvl="1"/>
                <a:r>
                  <a:rPr lang="en-US" dirty="0"/>
                  <a:t>For machine learning, big data, etc. tractable might mean </a:t>
                </a:r>
                <a14:m>
                  <m:oMath xmlns:m="http://schemas.openxmlformats.org/officeDocument/2006/math">
                    <m:r>
                      <m:rPr>
                        <m:sty m:val="p"/>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or even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endParaRPr lang="en-US" dirty="0"/>
              </a:p>
              <a:p>
                <a:pPr lvl="1"/>
                <a:r>
                  <a:rPr lang="en-US" dirty="0"/>
                  <a:t>For most applications it’s more like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e>
                    </m:d>
                  </m:oMath>
                </a14:m>
                <a:r>
                  <a:rPr lang="en-US" dirty="0"/>
                  <a:t> or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r>
                  <a:rPr lang="en-US" dirty="0"/>
                  <a:t>A strange pattern: </a:t>
                </a:r>
              </a:p>
              <a:p>
                <a:pPr lvl="1"/>
                <a:r>
                  <a:rPr lang="en-US" dirty="0"/>
                  <a:t>Most “natural” problems are either done in small-degree polynomial (e.g.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 or else exponential time (e.g.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a:t>
                </a:r>
              </a:p>
              <a:p>
                <a:pPr lvl="1"/>
                <a:r>
                  <a:rPr lang="en-US" dirty="0"/>
                  <a:t>It’s rare to have problems which require a running time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5</m:t>
                        </m:r>
                      </m:sup>
                    </m:sSup>
                  </m:oMath>
                </a14:m>
                <a:r>
                  <a:rPr lang="en-US" dirty="0"/>
                  <a:t>, for example</a:t>
                </a:r>
              </a:p>
            </p:txBody>
          </p:sp>
        </mc:Choice>
        <mc:Fallback xmlns="">
          <p:sp>
            <p:nvSpPr>
              <p:cNvPr id="3" name="Content Placeholder 2">
                <a:extLst>
                  <a:ext uri="{FF2B5EF4-FFF2-40B4-BE49-F238E27FC236}">
                    <a16:creationId xmlns:a16="http://schemas.microsoft.com/office/drawing/2014/main" id="{C12D826C-48B0-C011-44A9-9033819D59E7}"/>
                  </a:ext>
                </a:extLst>
              </p:cNvPr>
              <p:cNvSpPr>
                <a:spLocks noGrp="1" noRot="1" noChangeAspect="1" noMove="1" noResize="1" noEditPoints="1" noAdjustHandles="1" noChangeArrowheads="1" noChangeShapeType="1" noTextEdit="1"/>
              </p:cNvSpPr>
              <p:nvPr>
                <p:ph idx="1"/>
              </p:nvPr>
            </p:nvSpPr>
            <p:spPr>
              <a:blipFill>
                <a:blip r:embed="rId2"/>
                <a:stretch>
                  <a:fillRect l="-928" t="-2801" b="-2241"/>
                </a:stretch>
              </a:blipFill>
            </p:spPr>
            <p:txBody>
              <a:bodyPr/>
              <a:lstStyle/>
              <a:p>
                <a:r>
                  <a:rPr lang="en-US">
                    <a:noFill/>
                  </a:rPr>
                  <a:t> </a:t>
                </a:r>
              </a:p>
            </p:txBody>
          </p:sp>
        </mc:Fallback>
      </mc:AlternateContent>
    </p:spTree>
    <p:extLst>
      <p:ext uri="{BB962C8B-B14F-4D97-AF65-F5344CB8AC3E}">
        <p14:creationId xmlns:p14="http://schemas.microsoft.com/office/powerpoint/2010/main" val="311529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3B95-8803-F548-902A-C791AB8A4CB2}"/>
              </a:ext>
            </a:extLst>
          </p:cNvPr>
          <p:cNvSpPr>
            <a:spLocks noGrp="1"/>
          </p:cNvSpPr>
          <p:nvPr>
            <p:ph type="title"/>
          </p:nvPr>
        </p:nvSpPr>
        <p:spPr/>
        <p:txBody>
          <a:bodyPr/>
          <a:lstStyle/>
          <a:p>
            <a:r>
              <a:rPr lang="en-US" dirty="0"/>
              <a:t>Complexity Classes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77D657-C44A-F1AF-8069-F7D2A0AB41E7}"/>
                  </a:ext>
                </a:extLst>
              </p:cNvPr>
              <p:cNvSpPr>
                <a:spLocks noGrp="1"/>
              </p:cNvSpPr>
              <p:nvPr>
                <p:ph idx="1"/>
              </p:nvPr>
            </p:nvSpPr>
            <p:spPr/>
            <p:txBody>
              <a:bodyPr>
                <a:normAutofit fontScale="92500"/>
              </a:bodyPr>
              <a:lstStyle/>
              <a:p>
                <a:r>
                  <a:rPr lang="en-US" dirty="0"/>
                  <a:t>A Complexity Class is a set of problems (e.g. sorting, Euler path, Hamiltonian path)</a:t>
                </a:r>
              </a:p>
              <a:p>
                <a:pPr lvl="1"/>
                <a:r>
                  <a:rPr lang="en-US" dirty="0"/>
                  <a:t>The problems included in a complexity class are those whose most efficient algorithm has a specific upper bound on its running time (or memory use, or…)</a:t>
                </a:r>
              </a:p>
              <a:p>
                <a:r>
                  <a:rPr lang="en-US" dirty="0"/>
                  <a:t>Examples:</a:t>
                </a:r>
              </a:p>
              <a:p>
                <a:pPr lvl="1"/>
                <a:r>
                  <a:rPr lang="en-US" dirty="0"/>
                  <a:t>The set of all problems that can be solved by an algorithm with 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endParaRPr lang="en-US" b="0" dirty="0"/>
              </a:p>
              <a:p>
                <a:pPr lvl="2"/>
                <a:r>
                  <a:rPr lang="en-US" dirty="0"/>
                  <a:t>Contains: Finding the minimum of a list, finding the maximum of a list, </a:t>
                </a:r>
                <a:r>
                  <a:rPr lang="en-US" dirty="0" err="1"/>
                  <a:t>buildheap</a:t>
                </a:r>
                <a:r>
                  <a:rPr lang="en-US" dirty="0"/>
                  <a:t>, summing a list, etc.</a:t>
                </a:r>
              </a:p>
              <a:p>
                <a:pPr lvl="1"/>
                <a:r>
                  <a:rPr lang="en-US" dirty="0"/>
                  <a:t>The set of all problems that can be solved by an algorithm with 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endParaRPr lang="en-US" b="0" dirty="0"/>
              </a:p>
              <a:p>
                <a:pPr lvl="2"/>
                <a:r>
                  <a:rPr lang="en-US" dirty="0"/>
                  <a:t>Contains: everything above as well as sorting, Euler path</a:t>
                </a:r>
              </a:p>
              <a:p>
                <a:pPr lvl="1"/>
                <a:r>
                  <a:rPr lang="en-US" dirty="0"/>
                  <a:t>The set of all problems that can be solved by an algorithm with 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e>
                    </m:d>
                  </m:oMath>
                </a14:m>
                <a:endParaRPr lang="en-US" dirty="0"/>
              </a:p>
              <a:p>
                <a:pPr lvl="2"/>
                <a:r>
                  <a:rPr lang="en-US" dirty="0"/>
                  <a:t>Contains: everything we’ve seen in this class so far</a:t>
                </a:r>
              </a:p>
            </p:txBody>
          </p:sp>
        </mc:Choice>
        <mc:Fallback xmlns="">
          <p:sp>
            <p:nvSpPr>
              <p:cNvPr id="3" name="Content Placeholder 2">
                <a:extLst>
                  <a:ext uri="{FF2B5EF4-FFF2-40B4-BE49-F238E27FC236}">
                    <a16:creationId xmlns:a16="http://schemas.microsoft.com/office/drawing/2014/main" id="{2977D657-C44A-F1AF-8069-F7D2A0AB41E7}"/>
                  </a:ext>
                </a:extLst>
              </p:cNvPr>
              <p:cNvSpPr>
                <a:spLocks noGrp="1" noRot="1" noChangeAspect="1" noMove="1" noResize="1" noEditPoints="1" noAdjustHandles="1" noChangeArrowheads="1" noChangeShapeType="1" noTextEdit="1"/>
              </p:cNvSpPr>
              <p:nvPr>
                <p:ph idx="1"/>
              </p:nvPr>
            </p:nvSpPr>
            <p:spPr>
              <a:blipFill>
                <a:blip r:embed="rId2"/>
                <a:stretch>
                  <a:fillRect l="-928" t="-2101" b="-840"/>
                </a:stretch>
              </a:blipFill>
            </p:spPr>
            <p:txBody>
              <a:bodyPr/>
              <a:lstStyle/>
              <a:p>
                <a:r>
                  <a:rPr lang="en-US">
                    <a:noFill/>
                  </a:rPr>
                  <a:t> </a:t>
                </a:r>
              </a:p>
            </p:txBody>
          </p:sp>
        </mc:Fallback>
      </mc:AlternateContent>
    </p:spTree>
    <p:extLst>
      <p:ext uri="{BB962C8B-B14F-4D97-AF65-F5344CB8AC3E}">
        <p14:creationId xmlns:p14="http://schemas.microsoft.com/office/powerpoint/2010/main" val="3366058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3049-9A36-4872-6DE7-2BA549246628}"/>
              </a:ext>
            </a:extLst>
          </p:cNvPr>
          <p:cNvSpPr>
            <a:spLocks noGrp="1"/>
          </p:cNvSpPr>
          <p:nvPr>
            <p:ph type="title"/>
          </p:nvPr>
        </p:nvSpPr>
        <p:spPr/>
        <p:txBody>
          <a:bodyPr/>
          <a:lstStyle/>
          <a:p>
            <a:r>
              <a:rPr lang="en-US" dirty="0"/>
              <a:t>Complexity Classes and Tractability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E2FB8E-130B-75C8-4641-87C97C4EDA3F}"/>
                  </a:ext>
                </a:extLst>
              </p:cNvPr>
              <p:cNvSpPr>
                <a:spLocks noGrp="1"/>
              </p:cNvSpPr>
              <p:nvPr>
                <p:ph idx="1"/>
              </p:nvPr>
            </p:nvSpPr>
            <p:spPr>
              <a:xfrm>
                <a:off x="838200" y="1825624"/>
                <a:ext cx="10515600" cy="5032375"/>
              </a:xfrm>
            </p:spPr>
            <p:txBody>
              <a:bodyPr>
                <a:normAutofit fontScale="92500" lnSpcReduction="10000"/>
              </a:bodyPr>
              <a:lstStyle/>
              <a:p>
                <a:r>
                  <a:rPr lang="en-US" dirty="0"/>
                  <a:t>To explore what problems are and are not tractable, we give some complexity classes special names:</a:t>
                </a:r>
              </a:p>
              <a:p>
                <a:r>
                  <a:rPr lang="en-US" b="0" dirty="0"/>
                  <a:t>Complexity Class </a:t>
                </a:r>
                <a14:m>
                  <m:oMath xmlns:m="http://schemas.openxmlformats.org/officeDocument/2006/math">
                    <m:r>
                      <a:rPr lang="en-US" b="0" i="1" smtClean="0">
                        <a:latin typeface="Cambria Math" panose="02040503050406030204" pitchFamily="18" charset="0"/>
                      </a:rPr>
                      <m:t>𝑃</m:t>
                    </m:r>
                  </m:oMath>
                </a14:m>
                <a:r>
                  <a:rPr lang="en-US" dirty="0"/>
                  <a:t>:</a:t>
                </a:r>
              </a:p>
              <a:p>
                <a:pPr lvl="1"/>
                <a:r>
                  <a:rPr lang="en-US" dirty="0"/>
                  <a:t>Stands for “Polynomial”</a:t>
                </a:r>
              </a:p>
              <a:p>
                <a:pPr lvl="1"/>
                <a:r>
                  <a:rPr lang="en-US" dirty="0"/>
                  <a:t>The set of problems which have an algorithm whose running time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𝑝</m:t>
                        </m:r>
                      </m:sup>
                    </m:sSup>
                    <m:r>
                      <a:rPr lang="en-US" b="0" i="0" smtClean="0">
                        <a:latin typeface="Cambria Math" panose="02040503050406030204" pitchFamily="18" charset="0"/>
                      </a:rPr>
                      <m:t>)</m:t>
                    </m:r>
                  </m:oMath>
                </a14:m>
                <a:r>
                  <a:rPr lang="en-US" dirty="0"/>
                  <a:t> for some choice of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ℝ</m:t>
                    </m:r>
                  </m:oMath>
                </a14:m>
                <a:r>
                  <a:rPr lang="en-US" dirty="0"/>
                  <a:t>.</a:t>
                </a:r>
              </a:p>
              <a:p>
                <a:pPr lvl="1"/>
                <a:r>
                  <a:rPr lang="en-US" dirty="0"/>
                  <a:t>We say all problems belonging to </a:t>
                </a:r>
                <a14:m>
                  <m:oMath xmlns:m="http://schemas.openxmlformats.org/officeDocument/2006/math">
                    <m:r>
                      <a:rPr lang="en-US" b="0" i="1" smtClean="0">
                        <a:latin typeface="Cambria Math" panose="02040503050406030204" pitchFamily="18" charset="0"/>
                      </a:rPr>
                      <m:t>𝑃</m:t>
                    </m:r>
                  </m:oMath>
                </a14:m>
                <a:r>
                  <a:rPr lang="en-US" dirty="0"/>
                  <a:t> are “Tractable”</a:t>
                </a:r>
              </a:p>
              <a:p>
                <a:r>
                  <a:rPr lang="en-US" dirty="0"/>
                  <a:t>Complexity Class </a:t>
                </a:r>
                <a14:m>
                  <m:oMath xmlns:m="http://schemas.openxmlformats.org/officeDocument/2006/math">
                    <m:r>
                      <a:rPr lang="en-US" b="0" i="1" smtClean="0">
                        <a:latin typeface="Cambria Math" panose="02040503050406030204" pitchFamily="18" charset="0"/>
                      </a:rPr>
                      <m:t>𝐸𝑋𝑃</m:t>
                    </m:r>
                  </m:oMath>
                </a14:m>
                <a:r>
                  <a:rPr lang="en-US" dirty="0"/>
                  <a:t>:</a:t>
                </a:r>
              </a:p>
              <a:p>
                <a:pPr lvl="1"/>
                <a:r>
                  <a:rPr lang="en-US" dirty="0"/>
                  <a:t>Stands for “Exponential”</a:t>
                </a:r>
              </a:p>
              <a:p>
                <a:pPr lvl="1"/>
                <a:r>
                  <a:rPr lang="en-US" dirty="0"/>
                  <a:t>The set of problems which have an algorithm whose running time is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𝑝</m:t>
                                </m:r>
                              </m:sup>
                            </m:sSup>
                          </m:sup>
                        </m:sSup>
                      </m:e>
                    </m:d>
                  </m:oMath>
                </a14:m>
                <a:r>
                  <a:rPr lang="en-US" dirty="0"/>
                  <a:t> for some choice of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ℝ</m:t>
                    </m:r>
                  </m:oMath>
                </a14:m>
                <a:endParaRPr lang="en-US" dirty="0"/>
              </a:p>
              <a:p>
                <a:pPr lvl="1"/>
                <a:r>
                  <a:rPr lang="en-US" dirty="0"/>
                  <a:t>We say all problems belonging to </a:t>
                </a:r>
                <a14:m>
                  <m:oMath xmlns:m="http://schemas.openxmlformats.org/officeDocument/2006/math">
                    <m:r>
                      <a:rPr lang="en-US" b="0" i="1" smtClean="0">
                        <a:latin typeface="Cambria Math" panose="02040503050406030204" pitchFamily="18" charset="0"/>
                      </a:rPr>
                      <m:t>𝐸𝑋𝑃</m:t>
                    </m:r>
                    <m:r>
                      <a:rPr lang="en-US" b="0" i="1" smtClean="0">
                        <a:latin typeface="Cambria Math" panose="02040503050406030204" pitchFamily="18" charset="0"/>
                      </a:rPr>
                      <m:t>−</m:t>
                    </m:r>
                    <m:r>
                      <a:rPr lang="en-US" b="0" i="1" smtClean="0">
                        <a:latin typeface="Cambria Math" panose="02040503050406030204" pitchFamily="18" charset="0"/>
                      </a:rPr>
                      <m:t>𝑃</m:t>
                    </m:r>
                  </m:oMath>
                </a14:m>
                <a:r>
                  <a:rPr lang="en-US" dirty="0"/>
                  <a:t> are “Intractable”</a:t>
                </a:r>
              </a:p>
              <a:p>
                <a:pPr lvl="2"/>
                <a:r>
                  <a:rPr lang="en-US" dirty="0"/>
                  <a:t>Disclaimer: Really it’s all problems outside of </a:t>
                </a:r>
                <a14:m>
                  <m:oMath xmlns:m="http://schemas.openxmlformats.org/officeDocument/2006/math">
                    <m:r>
                      <a:rPr lang="en-US" b="0" i="1" smtClean="0">
                        <a:latin typeface="Cambria Math" panose="02040503050406030204" pitchFamily="18" charset="0"/>
                      </a:rPr>
                      <m:t>𝑃</m:t>
                    </m:r>
                  </m:oMath>
                </a14:m>
                <a:r>
                  <a:rPr lang="en-US" dirty="0"/>
                  <a:t>, and there are problems which do not belong to </a:t>
                </a:r>
                <a14:m>
                  <m:oMath xmlns:m="http://schemas.openxmlformats.org/officeDocument/2006/math">
                    <m:r>
                      <a:rPr lang="en-US" b="0" i="1" smtClean="0">
                        <a:latin typeface="Cambria Math" panose="02040503050406030204" pitchFamily="18" charset="0"/>
                      </a:rPr>
                      <m:t>𝐸𝑋𝑃</m:t>
                    </m:r>
                  </m:oMath>
                </a14:m>
                <a:r>
                  <a:rPr lang="en-US" dirty="0"/>
                  <a:t>, but we’re not going to worry about those in this class</a:t>
                </a:r>
              </a:p>
            </p:txBody>
          </p:sp>
        </mc:Choice>
        <mc:Fallback xmlns="">
          <p:sp>
            <p:nvSpPr>
              <p:cNvPr id="3" name="Content Placeholder 2">
                <a:extLst>
                  <a:ext uri="{FF2B5EF4-FFF2-40B4-BE49-F238E27FC236}">
                    <a16:creationId xmlns:a16="http://schemas.microsoft.com/office/drawing/2014/main" id="{4BE2FB8E-130B-75C8-4641-87C97C4EDA3F}"/>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2"/>
                <a:stretch>
                  <a:fillRect l="-928" t="-2421" r="-290"/>
                </a:stretch>
              </a:blipFill>
            </p:spPr>
            <p:txBody>
              <a:bodyPr/>
              <a:lstStyle/>
              <a:p>
                <a:r>
                  <a:rPr lang="en-US">
                    <a:noFill/>
                  </a:rPr>
                  <a:t> </a:t>
                </a:r>
              </a:p>
            </p:txBody>
          </p:sp>
        </mc:Fallback>
      </mc:AlternateContent>
    </p:spTree>
    <p:extLst>
      <p:ext uri="{BB962C8B-B14F-4D97-AF65-F5344CB8AC3E}">
        <p14:creationId xmlns:p14="http://schemas.microsoft.com/office/powerpoint/2010/main" val="199270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41635B6-F402-1095-4877-EFE866AA1617}"/>
              </a:ext>
            </a:extLst>
          </p:cNvPr>
          <p:cNvSpPr/>
          <p:nvPr/>
        </p:nvSpPr>
        <p:spPr>
          <a:xfrm>
            <a:off x="60960" y="1564640"/>
            <a:ext cx="9306560" cy="509619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87E63B7-26A8-E554-2435-7EE8062ABFA0}"/>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𝐸𝑋𝑃</m:t>
                    </m:r>
                  </m:oMath>
                </a14:m>
                <a:r>
                  <a:rPr lang="en-US" dirty="0"/>
                  <a:t> and </a:t>
                </a:r>
                <a14:m>
                  <m:oMath xmlns:m="http://schemas.openxmlformats.org/officeDocument/2006/math">
                    <m:r>
                      <a:rPr lang="en-US" b="0" i="1" smtClean="0">
                        <a:latin typeface="Cambria Math" panose="02040503050406030204" pitchFamily="18" charset="0"/>
                      </a:rPr>
                      <m:t>𝑃</m:t>
                    </m:r>
                  </m:oMath>
                </a14:m>
                <a:endParaRPr lang="en-US" dirty="0"/>
              </a:p>
            </p:txBody>
          </p:sp>
        </mc:Choice>
        <mc:Fallback xmlns="">
          <p:sp>
            <p:nvSpPr>
              <p:cNvPr id="2" name="Title 1">
                <a:extLst>
                  <a:ext uri="{FF2B5EF4-FFF2-40B4-BE49-F238E27FC236}">
                    <a16:creationId xmlns:a16="http://schemas.microsoft.com/office/drawing/2014/main" id="{A87E63B7-26A8-E554-2435-7EE8062ABFA0}"/>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22CD1BFD-574C-E5F5-667A-A8E28277AD99}"/>
                  </a:ext>
                </a:extLst>
              </p:cNvPr>
              <p:cNvSpPr/>
              <p:nvPr/>
            </p:nvSpPr>
            <p:spPr>
              <a:xfrm>
                <a:off x="1635760" y="3469640"/>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Polynomial</a:t>
                </a:r>
              </a:p>
              <a:p>
                <a:pPr algn="ctr"/>
                <a:r>
                  <a:rPr lang="en-US" sz="2800" dirty="0">
                    <a:solidFill>
                      <a:schemeClr val="tx1"/>
                    </a:solidFill>
                  </a:rPr>
                  <a:t>Upper bounded by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𝑝</m:t>
                        </m:r>
                      </m:sup>
                    </m:sSup>
                  </m:oMath>
                </a14:m>
                <a:endParaRPr lang="en-US" sz="2800" dirty="0">
                  <a:solidFill>
                    <a:schemeClr val="tx1"/>
                  </a:solidFill>
                </a:endParaRPr>
              </a:p>
            </p:txBody>
          </p:sp>
        </mc:Choice>
        <mc:Fallback xmlns="">
          <p:sp>
            <p:nvSpPr>
              <p:cNvPr id="4" name="Oval 3">
                <a:extLst>
                  <a:ext uri="{FF2B5EF4-FFF2-40B4-BE49-F238E27FC236}">
                    <a16:creationId xmlns:a16="http://schemas.microsoft.com/office/drawing/2014/main" id="{22CD1BFD-574C-E5F5-667A-A8E28277AD99}"/>
                  </a:ext>
                </a:extLst>
              </p:cNvPr>
              <p:cNvSpPr>
                <a:spLocks noRot="1" noChangeAspect="1" noMove="1" noResize="1" noEditPoints="1" noAdjustHandles="1" noChangeArrowheads="1" noChangeShapeType="1" noTextEdit="1"/>
              </p:cNvSpPr>
              <p:nvPr/>
            </p:nvSpPr>
            <p:spPr>
              <a:xfrm>
                <a:off x="1635760" y="3469640"/>
                <a:ext cx="4998720" cy="2555240"/>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933289-11A2-E100-3246-E02B39C7AED0}"/>
                  </a:ext>
                </a:extLst>
              </p:cNvPr>
              <p:cNvSpPr txBox="1"/>
              <p:nvPr/>
            </p:nvSpPr>
            <p:spPr>
              <a:xfrm>
                <a:off x="1981200" y="1670880"/>
                <a:ext cx="6096000" cy="142442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Exponential</a:t>
                </a:r>
              </a:p>
              <a:p>
                <a:pPr algn="ctr"/>
                <a:r>
                  <a:rPr lang="en-US" sz="2800" dirty="0">
                    <a:solidFill>
                      <a:schemeClr val="tx1"/>
                    </a:solidFill>
                  </a:rPr>
                  <a:t>Upper bounded by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2</m:t>
                        </m:r>
                      </m:e>
                      <m:sup>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𝑝</m:t>
                            </m:r>
                          </m:sup>
                        </m:sSup>
                      </m:sup>
                    </m:sSup>
                  </m:oMath>
                </a14:m>
                <a:endParaRPr lang="en-US" sz="2800" dirty="0">
                  <a:solidFill>
                    <a:schemeClr val="tx1"/>
                  </a:solidFill>
                </a:endParaRPr>
              </a:p>
            </p:txBody>
          </p:sp>
        </mc:Choice>
        <mc:Fallback xmlns="">
          <p:sp>
            <p:nvSpPr>
              <p:cNvPr id="7" name="TextBox 6">
                <a:extLst>
                  <a:ext uri="{FF2B5EF4-FFF2-40B4-BE49-F238E27FC236}">
                    <a16:creationId xmlns:a16="http://schemas.microsoft.com/office/drawing/2014/main" id="{F3933289-11A2-E100-3246-E02B39C7AED0}"/>
                  </a:ext>
                </a:extLst>
              </p:cNvPr>
              <p:cNvSpPr txBox="1">
                <a:spLocks noRot="1" noChangeAspect="1" noMove="1" noResize="1" noEditPoints="1" noAdjustHandles="1" noChangeArrowheads="1" noChangeShapeType="1" noTextEdit="1"/>
              </p:cNvSpPr>
              <p:nvPr/>
            </p:nvSpPr>
            <p:spPr>
              <a:xfrm>
                <a:off x="1981200" y="1670880"/>
                <a:ext cx="6096000" cy="1424429"/>
              </a:xfrm>
              <a:prstGeom prst="rect">
                <a:avLst/>
              </a:prstGeom>
              <a:blipFill>
                <a:blip r:embed="rId4"/>
                <a:stretch>
                  <a:fillRect b="-1111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72550DD-9FF2-C570-E745-65E19BAC93D5}"/>
              </a:ext>
            </a:extLst>
          </p:cNvPr>
          <p:cNvSpPr txBox="1"/>
          <p:nvPr/>
        </p:nvSpPr>
        <p:spPr>
          <a:xfrm>
            <a:off x="3471477" y="5383014"/>
            <a:ext cx="1327286" cy="461665"/>
          </a:xfrm>
          <a:prstGeom prst="rect">
            <a:avLst/>
          </a:prstGeom>
          <a:noFill/>
        </p:spPr>
        <p:txBody>
          <a:bodyPr wrap="none" rtlCol="0">
            <a:spAutoFit/>
          </a:bodyPr>
          <a:lstStyle/>
          <a:p>
            <a:r>
              <a:rPr lang="en-US" sz="2400" dirty="0">
                <a:solidFill>
                  <a:srgbClr val="FF0000"/>
                </a:solidFill>
              </a:rPr>
              <a:t>Tractable</a:t>
            </a:r>
          </a:p>
        </p:txBody>
      </p:sp>
      <p:sp>
        <p:nvSpPr>
          <p:cNvPr id="9" name="TextBox 8">
            <a:extLst>
              <a:ext uri="{FF2B5EF4-FFF2-40B4-BE49-F238E27FC236}">
                <a16:creationId xmlns:a16="http://schemas.microsoft.com/office/drawing/2014/main" id="{D7574646-F281-6298-2601-18567B627005}"/>
              </a:ext>
            </a:extLst>
          </p:cNvPr>
          <p:cNvSpPr txBox="1"/>
          <p:nvPr/>
        </p:nvSpPr>
        <p:spPr>
          <a:xfrm>
            <a:off x="7337357" y="4032547"/>
            <a:ext cx="1534266" cy="461665"/>
          </a:xfrm>
          <a:prstGeom prst="rect">
            <a:avLst/>
          </a:prstGeom>
          <a:noFill/>
        </p:spPr>
        <p:txBody>
          <a:bodyPr wrap="none" rtlCol="0">
            <a:spAutoFit/>
          </a:bodyPr>
          <a:lstStyle/>
          <a:p>
            <a:r>
              <a:rPr lang="en-US" sz="2400" dirty="0">
                <a:solidFill>
                  <a:srgbClr val="FF0000"/>
                </a:solidFill>
              </a:rPr>
              <a:t>Intractable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3EA2E16-333B-8EE1-3D66-03F2438D521D}"/>
                  </a:ext>
                </a:extLst>
              </p:cNvPr>
              <p:cNvSpPr txBox="1"/>
              <p:nvPr/>
            </p:nvSpPr>
            <p:spPr>
              <a:xfrm>
                <a:off x="5344160" y="212298"/>
                <a:ext cx="6924040" cy="1323439"/>
              </a:xfrm>
              <a:prstGeom prst="rect">
                <a:avLst/>
              </a:prstGeom>
              <a:noFill/>
            </p:spPr>
            <p:txBody>
              <a:bodyPr wrap="square">
                <a:spAutoFit/>
              </a:bodyPr>
              <a:lstStyle/>
              <a:p>
                <a:pPr algn="ctr"/>
                <a:r>
                  <a:rPr lang="en-US" sz="2000" b="1" u="sng" dirty="0">
                    <a:solidFill>
                      <a:srgbClr val="FF0000"/>
                    </a:solidFill>
                  </a:rPr>
                  <a:t>Important!</a:t>
                </a:r>
              </a:p>
              <a:p>
                <a:pPr algn="ct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𝑃</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𝐸𝑋𝑃</m:t>
                      </m:r>
                    </m:oMath>
                  </m:oMathPara>
                </a14:m>
                <a:endParaRPr lang="en-US" sz="2000" dirty="0">
                  <a:solidFill>
                    <a:srgbClr val="FF0000"/>
                  </a:solidFill>
                </a:endParaRPr>
              </a:p>
              <a:p>
                <a:pPr algn="ctr"/>
                <a:r>
                  <a:rPr lang="en-US" sz="2000" dirty="0">
                    <a:solidFill>
                      <a:srgbClr val="FF0000"/>
                    </a:solidFill>
                  </a:rPr>
                  <a:t>Every problem within </a:t>
                </a:r>
                <a14:m>
                  <m:oMath xmlns:m="http://schemas.openxmlformats.org/officeDocument/2006/math">
                    <m:r>
                      <a:rPr lang="en-US" sz="2000" b="0" i="1" smtClean="0">
                        <a:solidFill>
                          <a:srgbClr val="FF0000"/>
                        </a:solidFill>
                        <a:latin typeface="Cambria Math" panose="02040503050406030204" pitchFamily="18" charset="0"/>
                      </a:rPr>
                      <m:t>𝑃</m:t>
                    </m:r>
                  </m:oMath>
                </a14:m>
                <a:r>
                  <a:rPr lang="en-US" sz="2000" dirty="0">
                    <a:solidFill>
                      <a:srgbClr val="FF0000"/>
                    </a:solidFill>
                  </a:rPr>
                  <a:t> is also within </a:t>
                </a:r>
                <a14:m>
                  <m:oMath xmlns:m="http://schemas.openxmlformats.org/officeDocument/2006/math">
                    <m:r>
                      <a:rPr lang="en-US" sz="2000" b="0" i="1" smtClean="0">
                        <a:solidFill>
                          <a:srgbClr val="FF0000"/>
                        </a:solidFill>
                        <a:latin typeface="Cambria Math" panose="02040503050406030204" pitchFamily="18" charset="0"/>
                      </a:rPr>
                      <m:t>𝐸𝑋𝑃</m:t>
                    </m:r>
                  </m:oMath>
                </a14:m>
                <a:endParaRPr lang="en-US" sz="2000" dirty="0">
                  <a:solidFill>
                    <a:srgbClr val="FF0000"/>
                  </a:solidFill>
                </a:endParaRPr>
              </a:p>
              <a:p>
                <a:pPr algn="ctr"/>
                <a:r>
                  <a:rPr lang="en-US" sz="2000" dirty="0">
                    <a:solidFill>
                      <a:srgbClr val="FF0000"/>
                    </a:solidFill>
                  </a:rPr>
                  <a:t>The intractable ones are the problems within </a:t>
                </a:r>
                <a14:m>
                  <m:oMath xmlns:m="http://schemas.openxmlformats.org/officeDocument/2006/math">
                    <m:r>
                      <a:rPr lang="en-US" sz="2000" b="0" i="1" smtClean="0">
                        <a:solidFill>
                          <a:srgbClr val="FF0000"/>
                        </a:solidFill>
                        <a:latin typeface="Cambria Math" panose="02040503050406030204" pitchFamily="18" charset="0"/>
                      </a:rPr>
                      <m:t>𝐸𝑋𝑃</m:t>
                    </m:r>
                  </m:oMath>
                </a14:m>
                <a:r>
                  <a:rPr lang="en-US" sz="2000" dirty="0">
                    <a:solidFill>
                      <a:srgbClr val="FF0000"/>
                    </a:solidFill>
                  </a:rPr>
                  <a:t> but NOT </a:t>
                </a:r>
                <a14:m>
                  <m:oMath xmlns:m="http://schemas.openxmlformats.org/officeDocument/2006/math">
                    <m:r>
                      <a:rPr lang="en-US" sz="2000" b="0" i="1" smtClean="0">
                        <a:solidFill>
                          <a:srgbClr val="FF0000"/>
                        </a:solidFill>
                        <a:latin typeface="Cambria Math" panose="02040503050406030204" pitchFamily="18" charset="0"/>
                      </a:rPr>
                      <m:t>𝑃</m:t>
                    </m:r>
                  </m:oMath>
                </a14:m>
                <a:endParaRPr lang="en-US" sz="2000" dirty="0">
                  <a:solidFill>
                    <a:srgbClr val="FF0000"/>
                  </a:solidFill>
                </a:endParaRPr>
              </a:p>
            </p:txBody>
          </p:sp>
        </mc:Choice>
        <mc:Fallback xmlns="">
          <p:sp>
            <p:nvSpPr>
              <p:cNvPr id="10" name="TextBox 9">
                <a:extLst>
                  <a:ext uri="{FF2B5EF4-FFF2-40B4-BE49-F238E27FC236}">
                    <a16:creationId xmlns:a16="http://schemas.microsoft.com/office/drawing/2014/main" id="{53EA2E16-333B-8EE1-3D66-03F2438D521D}"/>
                  </a:ext>
                </a:extLst>
              </p:cNvPr>
              <p:cNvSpPr txBox="1">
                <a:spLocks noRot="1" noChangeAspect="1" noMove="1" noResize="1" noEditPoints="1" noAdjustHandles="1" noChangeArrowheads="1" noChangeShapeType="1" noTextEdit="1"/>
              </p:cNvSpPr>
              <p:nvPr/>
            </p:nvSpPr>
            <p:spPr>
              <a:xfrm>
                <a:off x="5344160" y="212298"/>
                <a:ext cx="6924040" cy="1323439"/>
              </a:xfrm>
              <a:prstGeom prst="rect">
                <a:avLst/>
              </a:prstGeom>
              <a:blipFill>
                <a:blip r:embed="rId5"/>
                <a:stretch>
                  <a:fillRect t="-2765" b="-7373"/>
                </a:stretch>
              </a:blipFill>
            </p:spPr>
            <p:txBody>
              <a:bodyPr/>
              <a:lstStyle/>
              <a:p>
                <a:r>
                  <a:rPr lang="en-US">
                    <a:noFill/>
                  </a:rPr>
                  <a:t> </a:t>
                </a:r>
              </a:p>
            </p:txBody>
          </p:sp>
        </mc:Fallback>
      </mc:AlternateContent>
    </p:spTree>
    <p:extLst>
      <p:ext uri="{BB962C8B-B14F-4D97-AF65-F5344CB8AC3E}">
        <p14:creationId xmlns:p14="http://schemas.microsoft.com/office/powerpoint/2010/main" val="4087056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41635B6-F402-1095-4877-EFE866AA1617}"/>
              </a:ext>
            </a:extLst>
          </p:cNvPr>
          <p:cNvSpPr/>
          <p:nvPr/>
        </p:nvSpPr>
        <p:spPr>
          <a:xfrm>
            <a:off x="60960" y="1564640"/>
            <a:ext cx="9306560" cy="509619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 name="Title 1">
            <a:extLst>
              <a:ext uri="{FF2B5EF4-FFF2-40B4-BE49-F238E27FC236}">
                <a16:creationId xmlns:a16="http://schemas.microsoft.com/office/drawing/2014/main" id="{A87E63B7-26A8-E554-2435-7EE8062ABFA0}"/>
              </a:ext>
            </a:extLst>
          </p:cNvPr>
          <p:cNvSpPr>
            <a:spLocks noGrp="1"/>
          </p:cNvSpPr>
          <p:nvPr>
            <p:ph type="title"/>
          </p:nvPr>
        </p:nvSpPr>
        <p:spPr/>
        <p:txBody>
          <a:bodyPr/>
          <a:lstStyle/>
          <a:p>
            <a:r>
              <a:rPr lang="en-US" dirty="0"/>
              <a:t>Members</a:t>
            </a:r>
          </a:p>
        </p:txBody>
      </p:sp>
      <p:sp>
        <p:nvSpPr>
          <p:cNvPr id="4" name="Oval 3">
            <a:extLst>
              <a:ext uri="{FF2B5EF4-FFF2-40B4-BE49-F238E27FC236}">
                <a16:creationId xmlns:a16="http://schemas.microsoft.com/office/drawing/2014/main" id="{22CD1BFD-574C-E5F5-667A-A8E28277AD99}"/>
              </a:ext>
            </a:extLst>
          </p:cNvPr>
          <p:cNvSpPr/>
          <p:nvPr/>
        </p:nvSpPr>
        <p:spPr>
          <a:xfrm>
            <a:off x="261106" y="2732548"/>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933289-11A2-E100-3246-E02B39C7AED0}"/>
                  </a:ext>
                </a:extLst>
              </p:cNvPr>
              <p:cNvSpPr txBox="1"/>
              <p:nvPr/>
            </p:nvSpPr>
            <p:spPr>
              <a:xfrm>
                <a:off x="1981200" y="1670880"/>
                <a:ext cx="6096000"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7" name="TextBox 6">
                <a:extLst>
                  <a:ext uri="{FF2B5EF4-FFF2-40B4-BE49-F238E27FC236}">
                    <a16:creationId xmlns:a16="http://schemas.microsoft.com/office/drawing/2014/main" id="{F3933289-11A2-E100-3246-E02B39C7AED0}"/>
                  </a:ext>
                </a:extLst>
              </p:cNvPr>
              <p:cNvSpPr txBox="1">
                <a:spLocks noRot="1" noChangeAspect="1" noMove="1" noResize="1" noEditPoints="1" noAdjustHandles="1" noChangeArrowheads="1" noChangeShapeType="1" noTextEdit="1"/>
              </p:cNvSpPr>
              <p:nvPr/>
            </p:nvSpPr>
            <p:spPr>
              <a:xfrm>
                <a:off x="1981200" y="1670880"/>
                <a:ext cx="6096000" cy="523220"/>
              </a:xfrm>
              <a:prstGeom prst="rect">
                <a:avLst/>
              </a:prstGeom>
              <a:blipFill>
                <a:blip r:embed="rId2"/>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72550DD-9FF2-C570-E745-65E19BAC93D5}"/>
              </a:ext>
            </a:extLst>
          </p:cNvPr>
          <p:cNvSpPr txBox="1"/>
          <p:nvPr/>
        </p:nvSpPr>
        <p:spPr>
          <a:xfrm>
            <a:off x="2096823" y="4645922"/>
            <a:ext cx="1327286" cy="461665"/>
          </a:xfrm>
          <a:prstGeom prst="rect">
            <a:avLst/>
          </a:prstGeom>
          <a:noFill/>
        </p:spPr>
        <p:txBody>
          <a:bodyPr wrap="none" rtlCol="0">
            <a:spAutoFit/>
          </a:bodyPr>
          <a:lstStyle/>
          <a:p>
            <a:r>
              <a:rPr lang="en-US" sz="2400" dirty="0">
                <a:solidFill>
                  <a:srgbClr val="FF0000"/>
                </a:solidFill>
              </a:rPr>
              <a:t>Tractable</a:t>
            </a:r>
          </a:p>
        </p:txBody>
      </p:sp>
      <p:sp>
        <p:nvSpPr>
          <p:cNvPr id="9" name="TextBox 8">
            <a:extLst>
              <a:ext uri="{FF2B5EF4-FFF2-40B4-BE49-F238E27FC236}">
                <a16:creationId xmlns:a16="http://schemas.microsoft.com/office/drawing/2014/main" id="{D7574646-F281-6298-2601-18567B627005}"/>
              </a:ext>
            </a:extLst>
          </p:cNvPr>
          <p:cNvSpPr txBox="1"/>
          <p:nvPr/>
        </p:nvSpPr>
        <p:spPr>
          <a:xfrm>
            <a:off x="3809894" y="6098815"/>
            <a:ext cx="1534266" cy="461665"/>
          </a:xfrm>
          <a:prstGeom prst="rect">
            <a:avLst/>
          </a:prstGeom>
          <a:noFill/>
        </p:spPr>
        <p:txBody>
          <a:bodyPr wrap="none" rtlCol="0">
            <a:spAutoFit/>
          </a:bodyPr>
          <a:lstStyle/>
          <a:p>
            <a:r>
              <a:rPr lang="en-US" sz="2400" dirty="0">
                <a:solidFill>
                  <a:srgbClr val="FF0000"/>
                </a:solidFill>
              </a:rPr>
              <a:t>Intractable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3EA2E16-333B-8EE1-3D66-03F2438D521D}"/>
                  </a:ext>
                </a:extLst>
              </p:cNvPr>
              <p:cNvSpPr txBox="1"/>
              <p:nvPr/>
            </p:nvSpPr>
            <p:spPr>
              <a:xfrm>
                <a:off x="5344160" y="212298"/>
                <a:ext cx="6924040" cy="1631216"/>
              </a:xfrm>
              <a:prstGeom prst="rect">
                <a:avLst/>
              </a:prstGeom>
              <a:noFill/>
            </p:spPr>
            <p:txBody>
              <a:bodyPr wrap="square">
                <a:spAutoFit/>
              </a:bodyPr>
              <a:lstStyle/>
              <a:p>
                <a:pPr algn="ctr"/>
                <a:r>
                  <a:rPr lang="en-US" sz="2000" b="1" u="sng" dirty="0">
                    <a:solidFill>
                      <a:srgbClr val="FF0000"/>
                    </a:solidFill>
                  </a:rPr>
                  <a:t>Important!</a:t>
                </a:r>
              </a:p>
              <a:p>
                <a:pPr algn="ctr"/>
                <a:r>
                  <a:rPr lang="en-US" sz="2000" dirty="0">
                    <a:solidFill>
                      <a:srgbClr val="FF0000"/>
                    </a:solidFill>
                  </a:rPr>
                  <a:t>Some of the problems listed in </a:t>
                </a:r>
                <a14:m>
                  <m:oMath xmlns:m="http://schemas.openxmlformats.org/officeDocument/2006/math">
                    <m:r>
                      <a:rPr lang="en-US" sz="2000" b="0" i="1" smtClean="0">
                        <a:solidFill>
                          <a:srgbClr val="FF0000"/>
                        </a:solidFill>
                        <a:latin typeface="Cambria Math" panose="02040503050406030204" pitchFamily="18" charset="0"/>
                      </a:rPr>
                      <m:t>𝐸𝑋𝑃</m:t>
                    </m:r>
                  </m:oMath>
                </a14:m>
                <a:r>
                  <a:rPr lang="en-US" sz="2000" dirty="0">
                    <a:solidFill>
                      <a:srgbClr val="FF0000"/>
                    </a:solidFill>
                  </a:rPr>
                  <a:t> could also be members of </a:t>
                </a:r>
                <a14:m>
                  <m:oMath xmlns:m="http://schemas.openxmlformats.org/officeDocument/2006/math">
                    <m:r>
                      <a:rPr lang="en-US" sz="2000" b="0" i="1" smtClean="0">
                        <a:solidFill>
                          <a:srgbClr val="FF0000"/>
                        </a:solidFill>
                        <a:latin typeface="Cambria Math" panose="02040503050406030204" pitchFamily="18" charset="0"/>
                      </a:rPr>
                      <m:t>𝑃</m:t>
                    </m:r>
                  </m:oMath>
                </a14:m>
                <a:endParaRPr lang="en-US" sz="2000" dirty="0">
                  <a:solidFill>
                    <a:srgbClr val="FF0000"/>
                  </a:solidFill>
                </a:endParaRPr>
              </a:p>
              <a:p>
                <a:pPr algn="ctr"/>
                <a:r>
                  <a:rPr lang="en-US" sz="2000" dirty="0">
                    <a:solidFill>
                      <a:srgbClr val="FF0000"/>
                    </a:solidFill>
                  </a:rPr>
                  <a:t>Since membership is determined by a problems most efficient algorithm, knowing if a problem belongs to </a:t>
                </a:r>
                <a14:m>
                  <m:oMath xmlns:m="http://schemas.openxmlformats.org/officeDocument/2006/math">
                    <m:r>
                      <a:rPr lang="en-US" sz="2000" b="0" i="1" smtClean="0">
                        <a:solidFill>
                          <a:srgbClr val="FF0000"/>
                        </a:solidFill>
                        <a:latin typeface="Cambria Math" panose="02040503050406030204" pitchFamily="18" charset="0"/>
                      </a:rPr>
                      <m:t>𝑃</m:t>
                    </m:r>
                  </m:oMath>
                </a14:m>
                <a:r>
                  <a:rPr lang="en-US" sz="2000" dirty="0">
                    <a:solidFill>
                      <a:srgbClr val="FF0000"/>
                    </a:solidFill>
                  </a:rPr>
                  <a:t> requires knowing the best algorithm possible! </a:t>
                </a:r>
              </a:p>
            </p:txBody>
          </p:sp>
        </mc:Choice>
        <mc:Fallback xmlns="">
          <p:sp>
            <p:nvSpPr>
              <p:cNvPr id="10" name="TextBox 9">
                <a:extLst>
                  <a:ext uri="{FF2B5EF4-FFF2-40B4-BE49-F238E27FC236}">
                    <a16:creationId xmlns:a16="http://schemas.microsoft.com/office/drawing/2014/main" id="{53EA2E16-333B-8EE1-3D66-03F2438D521D}"/>
                  </a:ext>
                </a:extLst>
              </p:cNvPr>
              <p:cNvSpPr txBox="1">
                <a:spLocks noRot="1" noChangeAspect="1" noMove="1" noResize="1" noEditPoints="1" noAdjustHandles="1" noChangeArrowheads="1" noChangeShapeType="1" noTextEdit="1"/>
              </p:cNvSpPr>
              <p:nvPr/>
            </p:nvSpPr>
            <p:spPr>
              <a:xfrm>
                <a:off x="5344160" y="212298"/>
                <a:ext cx="6924040" cy="1631216"/>
              </a:xfrm>
              <a:prstGeom prst="rect">
                <a:avLst/>
              </a:prstGeom>
              <a:blipFill>
                <a:blip r:embed="rId3"/>
                <a:stretch>
                  <a:fillRect l="-176" t="-2247" b="-59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F464BCC-0AB2-C9A2-C0EE-1EFC632FB5C4}"/>
                  </a:ext>
                </a:extLst>
              </p:cNvPr>
              <p:cNvSpPr txBox="1"/>
              <p:nvPr/>
            </p:nvSpPr>
            <p:spPr>
              <a:xfrm>
                <a:off x="1105304" y="2971616"/>
                <a:ext cx="991519"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3" name="TextBox 2">
                <a:extLst>
                  <a:ext uri="{FF2B5EF4-FFF2-40B4-BE49-F238E27FC236}">
                    <a16:creationId xmlns:a16="http://schemas.microsoft.com/office/drawing/2014/main" id="{1F464BCC-0AB2-C9A2-C0EE-1EFC632FB5C4}"/>
                  </a:ext>
                </a:extLst>
              </p:cNvPr>
              <p:cNvSpPr txBox="1">
                <a:spLocks noRot="1" noChangeAspect="1" noMove="1" noResize="1" noEditPoints="1" noAdjustHandles="1" noChangeArrowheads="1" noChangeShapeType="1" noTextEdit="1"/>
              </p:cNvSpPr>
              <p:nvPr/>
            </p:nvSpPr>
            <p:spPr>
              <a:xfrm>
                <a:off x="1105304" y="2971616"/>
                <a:ext cx="991519" cy="523220"/>
              </a:xfrm>
              <a:prstGeom prst="rect">
                <a:avLst/>
              </a:prstGeom>
              <a:blipFill>
                <a:blip r:embed="rId4"/>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C629A71-AB01-83C3-B166-62581ECB1099}"/>
              </a:ext>
            </a:extLst>
          </p:cNvPr>
          <p:cNvSpPr txBox="1"/>
          <p:nvPr/>
        </p:nvSpPr>
        <p:spPr>
          <a:xfrm>
            <a:off x="1102278" y="2952357"/>
            <a:ext cx="4321190" cy="1384995"/>
          </a:xfrm>
          <a:prstGeom prst="rect">
            <a:avLst/>
          </a:prstGeom>
          <a:noFill/>
        </p:spPr>
        <p:txBody>
          <a:bodyPr wrap="square">
            <a:spAutoFit/>
          </a:bodyPr>
          <a:lstStyle/>
          <a:p>
            <a:pPr algn="ctr"/>
            <a:r>
              <a:rPr lang="en-US" sz="2800" dirty="0">
                <a:solidFill>
                  <a:schemeClr val="tx1"/>
                </a:solidFill>
              </a:rPr>
              <a:t>Sorting</a:t>
            </a:r>
          </a:p>
          <a:p>
            <a:pPr algn="ctr"/>
            <a:r>
              <a:rPr lang="en-US" sz="2800" dirty="0"/>
              <a:t>Shortest Path</a:t>
            </a:r>
          </a:p>
          <a:p>
            <a:pPr algn="ctr"/>
            <a:r>
              <a:rPr lang="en-US" sz="2800" dirty="0">
                <a:solidFill>
                  <a:schemeClr val="tx1"/>
                </a:solidFill>
              </a:rPr>
              <a:t>Euler Path</a:t>
            </a:r>
          </a:p>
        </p:txBody>
      </p:sp>
      <p:sp>
        <p:nvSpPr>
          <p:cNvPr id="11" name="TextBox 10">
            <a:extLst>
              <a:ext uri="{FF2B5EF4-FFF2-40B4-BE49-F238E27FC236}">
                <a16:creationId xmlns:a16="http://schemas.microsoft.com/office/drawing/2014/main" id="{EB97214B-E7A6-DCFB-5A0B-3874A9D2C550}"/>
              </a:ext>
            </a:extLst>
          </p:cNvPr>
          <p:cNvSpPr txBox="1"/>
          <p:nvPr/>
        </p:nvSpPr>
        <p:spPr>
          <a:xfrm>
            <a:off x="4440933" y="2895021"/>
            <a:ext cx="4321190" cy="2677656"/>
          </a:xfrm>
          <a:prstGeom prst="rect">
            <a:avLst/>
          </a:prstGeom>
          <a:noFill/>
        </p:spPr>
        <p:txBody>
          <a:bodyPr wrap="square">
            <a:spAutoFit/>
          </a:bodyPr>
          <a:lstStyle/>
          <a:p>
            <a:pPr algn="ctr"/>
            <a:r>
              <a:rPr lang="en-US" sz="2800" dirty="0">
                <a:solidFill>
                  <a:schemeClr val="tx1"/>
                </a:solidFill>
              </a:rPr>
              <a:t>Hamiltonian Path</a:t>
            </a:r>
          </a:p>
          <a:p>
            <a:pPr algn="ctr"/>
            <a:r>
              <a:rPr lang="en-US" sz="2800" dirty="0">
                <a:solidFill>
                  <a:schemeClr val="tx1"/>
                </a:solidFill>
              </a:rPr>
              <a:t>Longest Path</a:t>
            </a:r>
          </a:p>
          <a:p>
            <a:pPr algn="ctr"/>
            <a:r>
              <a:rPr lang="en-US" sz="2800" dirty="0"/>
              <a:t>Vertex Cover</a:t>
            </a:r>
          </a:p>
          <a:p>
            <a:pPr algn="ctr"/>
            <a:r>
              <a:rPr lang="en-US" sz="2800" dirty="0">
                <a:solidFill>
                  <a:schemeClr val="tx1"/>
                </a:solidFill>
              </a:rPr>
              <a:t>Independent Set</a:t>
            </a:r>
          </a:p>
          <a:p>
            <a:pPr algn="ctr"/>
            <a:r>
              <a:rPr lang="en-US" sz="2800" dirty="0"/>
              <a:t>Satisfiability</a:t>
            </a:r>
          </a:p>
          <a:p>
            <a:pPr algn="ctr"/>
            <a:r>
              <a:rPr lang="en-US" sz="2800" dirty="0"/>
              <a:t>Most Board Game Strategies</a:t>
            </a:r>
            <a:endParaRPr lang="en-US" sz="2800" dirty="0">
              <a:solidFill>
                <a:schemeClr val="tx1"/>
              </a:solidFill>
            </a:endParaRPr>
          </a:p>
        </p:txBody>
      </p:sp>
    </p:spTree>
    <p:extLst>
      <p:ext uri="{BB962C8B-B14F-4D97-AF65-F5344CB8AC3E}">
        <p14:creationId xmlns:p14="http://schemas.microsoft.com/office/powerpoint/2010/main" val="3736385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07D8-AFB7-106C-286D-8A15C2C6E18E}"/>
              </a:ext>
            </a:extLst>
          </p:cNvPr>
          <p:cNvSpPr>
            <a:spLocks noGrp="1"/>
          </p:cNvSpPr>
          <p:nvPr>
            <p:ph type="title"/>
          </p:nvPr>
        </p:nvSpPr>
        <p:spPr/>
        <p:txBody>
          <a:bodyPr/>
          <a:lstStyle/>
          <a:p>
            <a:r>
              <a:rPr lang="en-US" dirty="0"/>
              <a:t>Studying Complexity and Tractability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8BC985-1CA7-0F95-E19A-C18AFEB4C462}"/>
                  </a:ext>
                </a:extLst>
              </p:cNvPr>
              <p:cNvSpPr>
                <a:spLocks noGrp="1"/>
              </p:cNvSpPr>
              <p:nvPr>
                <p:ph idx="1"/>
              </p:nvPr>
            </p:nvSpPr>
            <p:spPr>
              <a:xfrm>
                <a:off x="838200" y="1825624"/>
                <a:ext cx="10515600" cy="5032375"/>
              </a:xfrm>
            </p:spPr>
            <p:txBody>
              <a:bodyPr>
                <a:normAutofit lnSpcReduction="10000"/>
              </a:bodyPr>
              <a:lstStyle/>
              <a:p>
                <a:r>
                  <a:rPr lang="en-US" dirty="0"/>
                  <a:t>Organizing problems into complexity classes helps us to reason more carefully and flexibly about tractability</a:t>
                </a:r>
              </a:p>
              <a:p>
                <a:r>
                  <a:rPr lang="en-US" dirty="0"/>
                  <a:t>The goal for each problem is to either</a:t>
                </a:r>
              </a:p>
              <a:p>
                <a:pPr lvl="1"/>
                <a:r>
                  <a:rPr lang="en-US" dirty="0"/>
                  <a:t>Find an efficient algorithm if it exists</a:t>
                </a:r>
              </a:p>
              <a:p>
                <a:pPr lvl="2"/>
                <a:r>
                  <a:rPr lang="en-US" dirty="0"/>
                  <a:t>i.e. show it belongs to </a:t>
                </a:r>
                <a14:m>
                  <m:oMath xmlns:m="http://schemas.openxmlformats.org/officeDocument/2006/math">
                    <m:r>
                      <a:rPr lang="en-US" b="0" i="1" smtClean="0">
                        <a:latin typeface="Cambria Math" panose="02040503050406030204" pitchFamily="18" charset="0"/>
                      </a:rPr>
                      <m:t>𝑃</m:t>
                    </m:r>
                  </m:oMath>
                </a14:m>
                <a:endParaRPr lang="en-US" dirty="0"/>
              </a:p>
              <a:p>
                <a:pPr lvl="1"/>
                <a:r>
                  <a:rPr lang="en-US" dirty="0"/>
                  <a:t>Prove that no efficient algorithm exists</a:t>
                </a:r>
              </a:p>
              <a:p>
                <a:pPr lvl="2"/>
                <a:r>
                  <a:rPr lang="en-US" dirty="0"/>
                  <a:t>i.e. show it does not belong to </a:t>
                </a:r>
                <a14:m>
                  <m:oMath xmlns:m="http://schemas.openxmlformats.org/officeDocument/2006/math">
                    <m:r>
                      <a:rPr lang="en-US" b="0" i="1" smtClean="0">
                        <a:latin typeface="Cambria Math" panose="02040503050406030204" pitchFamily="18" charset="0"/>
                      </a:rPr>
                      <m:t>𝑃</m:t>
                    </m:r>
                  </m:oMath>
                </a14:m>
                <a:endParaRPr lang="en-US" dirty="0"/>
              </a:p>
              <a:p>
                <a:r>
                  <a:rPr lang="en-US" dirty="0"/>
                  <a:t>Complexity classes allow us to reason about sets of problems at a time, rather than each problem individually</a:t>
                </a:r>
              </a:p>
              <a:p>
                <a:pPr lvl="1"/>
                <a:r>
                  <a:rPr lang="en-US" dirty="0"/>
                  <a:t>If we can find more precise classes to organize problems into, we might be able to draw conclusions about the entire class</a:t>
                </a:r>
              </a:p>
              <a:p>
                <a:pPr lvl="1"/>
                <a:r>
                  <a:rPr lang="en-US" dirty="0"/>
                  <a:t>It may be easier to show a problem belongs to class </a:t>
                </a:r>
                <a14:m>
                  <m:oMath xmlns:m="http://schemas.openxmlformats.org/officeDocument/2006/math">
                    <m:r>
                      <a:rPr lang="en-US" b="0" i="1" smtClean="0">
                        <a:latin typeface="Cambria Math" panose="02040503050406030204" pitchFamily="18" charset="0"/>
                      </a:rPr>
                      <m:t>𝐶</m:t>
                    </m:r>
                  </m:oMath>
                </a14:m>
                <a:r>
                  <a:rPr lang="en-US" dirty="0"/>
                  <a:t> than to </a:t>
                </a:r>
                <a14:m>
                  <m:oMath xmlns:m="http://schemas.openxmlformats.org/officeDocument/2006/math">
                    <m:r>
                      <a:rPr lang="en-US" b="0" i="1" smtClean="0">
                        <a:latin typeface="Cambria Math" panose="02040503050406030204" pitchFamily="18" charset="0"/>
                      </a:rPr>
                      <m:t>𝑃</m:t>
                    </m:r>
                  </m:oMath>
                </a14:m>
                <a:r>
                  <a:rPr lang="en-US" dirty="0"/>
                  <a:t>, so it may help to show that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p:txBody>
          </p:sp>
        </mc:Choice>
        <mc:Fallback xmlns="">
          <p:sp>
            <p:nvSpPr>
              <p:cNvPr id="3" name="Content Placeholder 2">
                <a:extLst>
                  <a:ext uri="{FF2B5EF4-FFF2-40B4-BE49-F238E27FC236}">
                    <a16:creationId xmlns:a16="http://schemas.microsoft.com/office/drawing/2014/main" id="{918BC985-1CA7-0F95-E19A-C18AFEB4C462}"/>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2"/>
                <a:stretch>
                  <a:fillRect l="-1043" t="-2663"/>
                </a:stretch>
              </a:blipFill>
            </p:spPr>
            <p:txBody>
              <a:bodyPr/>
              <a:lstStyle/>
              <a:p>
                <a:r>
                  <a:rPr lang="en-US">
                    <a:noFill/>
                  </a:rPr>
                  <a:t> </a:t>
                </a:r>
              </a:p>
            </p:txBody>
          </p:sp>
        </mc:Fallback>
      </mc:AlternateContent>
    </p:spTree>
    <p:extLst>
      <p:ext uri="{BB962C8B-B14F-4D97-AF65-F5344CB8AC3E}">
        <p14:creationId xmlns:p14="http://schemas.microsoft.com/office/powerpoint/2010/main" val="3881304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F2A4056-3B1E-4C93-D4D8-6FC1AE79F22A}"/>
                  </a:ext>
                </a:extLst>
              </p:cNvPr>
              <p:cNvSpPr>
                <a:spLocks noGrp="1"/>
              </p:cNvSpPr>
              <p:nvPr>
                <p:ph type="title"/>
              </p:nvPr>
            </p:nvSpPr>
            <p:spPr/>
            <p:txBody>
              <a:bodyPr/>
              <a:lstStyle/>
              <a:p>
                <a:r>
                  <a:rPr lang="en-US" dirty="0"/>
                  <a:t>Some problems in </a:t>
                </a:r>
                <a14:m>
                  <m:oMath xmlns:m="http://schemas.openxmlformats.org/officeDocument/2006/math">
                    <m:r>
                      <a:rPr lang="en-US" b="0" i="1" smtClean="0">
                        <a:latin typeface="Cambria Math" panose="02040503050406030204" pitchFamily="18" charset="0"/>
                      </a:rPr>
                      <m:t>𝐸𝑋𝑃</m:t>
                    </m:r>
                  </m:oMath>
                </a14:m>
                <a:r>
                  <a:rPr lang="en-US" dirty="0"/>
                  <a:t> seem “easier”</a:t>
                </a:r>
              </a:p>
            </p:txBody>
          </p:sp>
        </mc:Choice>
        <mc:Fallback xmlns="">
          <p:sp>
            <p:nvSpPr>
              <p:cNvPr id="2" name="Title 1">
                <a:extLst>
                  <a:ext uri="{FF2B5EF4-FFF2-40B4-BE49-F238E27FC236}">
                    <a16:creationId xmlns:a16="http://schemas.microsoft.com/office/drawing/2014/main" id="{7F2A4056-3B1E-4C93-D4D8-6FC1AE79F22A}"/>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BCC84F8A-7B34-FBF2-A05D-44DB22992018}"/>
              </a:ext>
            </a:extLst>
          </p:cNvPr>
          <p:cNvSpPr>
            <a:spLocks noGrp="1"/>
          </p:cNvSpPr>
          <p:nvPr>
            <p:ph idx="1"/>
          </p:nvPr>
        </p:nvSpPr>
        <p:spPr/>
        <p:txBody>
          <a:bodyPr/>
          <a:lstStyle/>
          <a:p>
            <a:r>
              <a:rPr lang="en-US" dirty="0"/>
              <a:t>There are some problems that we do not have polynomial time algorithms to solve, but provided answers are easy to check</a:t>
            </a:r>
          </a:p>
          <a:p>
            <a:r>
              <a:rPr lang="en-US" dirty="0"/>
              <a:t>Hamiltonian Path:</a:t>
            </a:r>
          </a:p>
          <a:p>
            <a:pPr lvl="1"/>
            <a:r>
              <a:rPr lang="en-US" dirty="0"/>
              <a:t>It’s “hard” to look at a graph and determine whether it has a Hamiltonian Path</a:t>
            </a:r>
          </a:p>
          <a:p>
            <a:pPr lvl="1"/>
            <a:r>
              <a:rPr lang="en-US" dirty="0"/>
              <a:t>It’s “easy” to look at a graph and a candidate path together and determine whether THAT path is a Hamiltonian Path </a:t>
            </a:r>
          </a:p>
          <a:p>
            <a:pPr lvl="2"/>
            <a:r>
              <a:rPr lang="en-US" dirty="0"/>
              <a:t>It’s easy to </a:t>
            </a:r>
            <a:r>
              <a:rPr lang="en-US" b="1" dirty="0"/>
              <a:t>verify</a:t>
            </a:r>
            <a:r>
              <a:rPr lang="en-US" dirty="0"/>
              <a:t> whether a given path is a Hamiltonian path</a:t>
            </a:r>
          </a:p>
        </p:txBody>
      </p:sp>
    </p:spTree>
    <p:extLst>
      <p:ext uri="{BB962C8B-B14F-4D97-AF65-F5344CB8AC3E}">
        <p14:creationId xmlns:p14="http://schemas.microsoft.com/office/powerpoint/2010/main" val="491663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0C0E09-0E0C-6D5C-E168-D8F5A7163FA1}"/>
                  </a:ext>
                </a:extLst>
              </p:cNvPr>
              <p:cNvSpPr>
                <a:spLocks noGrp="1"/>
              </p:cNvSpPr>
              <p:nvPr>
                <p:ph type="title"/>
              </p:nvPr>
            </p:nvSpPr>
            <p:spPr/>
            <p:txBody>
              <a:bodyPr/>
              <a:lstStyle/>
              <a:p>
                <a:r>
                  <a:rPr lang="en-US" dirty="0"/>
                  <a:t>Class </a:t>
                </a:r>
                <a14:m>
                  <m:oMath xmlns:m="http://schemas.openxmlformats.org/officeDocument/2006/math">
                    <m:r>
                      <a:rPr lang="en-US" b="0" i="1" smtClean="0">
                        <a:latin typeface="Cambria Math" panose="02040503050406030204" pitchFamily="18" charset="0"/>
                      </a:rPr>
                      <m:t>𝑁𝑃</m:t>
                    </m:r>
                  </m:oMath>
                </a14:m>
                <a:endParaRPr lang="en-US" dirty="0"/>
              </a:p>
            </p:txBody>
          </p:sp>
        </mc:Choice>
        <mc:Fallback xmlns="">
          <p:sp>
            <p:nvSpPr>
              <p:cNvPr id="2" name="Title 1">
                <a:extLst>
                  <a:ext uri="{FF2B5EF4-FFF2-40B4-BE49-F238E27FC236}">
                    <a16:creationId xmlns:a16="http://schemas.microsoft.com/office/drawing/2014/main" id="{860C0E09-0E0C-6D5C-E168-D8F5A7163FA1}"/>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68C499-1D0B-7FAA-60A6-A273D22EA83B}"/>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𝑁𝑃</m:t>
                    </m:r>
                  </m:oMath>
                </a14:m>
                <a:endParaRPr lang="en-US" dirty="0"/>
              </a:p>
              <a:p>
                <a:pPr lvl="1"/>
                <a:r>
                  <a:rPr lang="en-US" dirty="0"/>
                  <a:t>The set of problems for which a candidate solution can be verified in polynomial time</a:t>
                </a:r>
              </a:p>
              <a:p>
                <a:pPr lvl="1"/>
                <a:r>
                  <a:rPr lang="en-US" dirty="0"/>
                  <a:t>Stands for “Non-deterministic Polynomial”</a:t>
                </a:r>
              </a:p>
              <a:p>
                <a:pPr lvl="2"/>
                <a:r>
                  <a:rPr lang="en-US" dirty="0"/>
                  <a:t>Corresponds to algorithms that can guess a solution (if it exists), that solution is then verified to be correct in polynomial time</a:t>
                </a:r>
              </a:p>
              <a:p>
                <a:pPr lvl="2"/>
                <a:r>
                  <a:rPr lang="en-US" dirty="0"/>
                  <a:t>Can also think of as allowing a special operation that allows the algorithm to magically guess the right choice at each step of an exhaustive search</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endParaRPr lang="en-US" dirty="0"/>
              </a:p>
              <a:p>
                <a:pPr lvl="1"/>
                <a:r>
                  <a:rPr lang="en-US" dirty="0"/>
                  <a:t>Why?</a:t>
                </a:r>
              </a:p>
              <a:p>
                <a:pPr lvl="1"/>
                <a:endParaRPr lang="en-US" dirty="0"/>
              </a:p>
            </p:txBody>
          </p:sp>
        </mc:Choice>
        <mc:Fallback xmlns="">
          <p:sp>
            <p:nvSpPr>
              <p:cNvPr id="3" name="Content Placeholder 2">
                <a:extLst>
                  <a:ext uri="{FF2B5EF4-FFF2-40B4-BE49-F238E27FC236}">
                    <a16:creationId xmlns:a16="http://schemas.microsoft.com/office/drawing/2014/main" id="{EB68C499-1D0B-7FAA-60A6-A273D22EA83B}"/>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6534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41635B6-F402-1095-4877-EFE866AA1617}"/>
              </a:ext>
            </a:extLst>
          </p:cNvPr>
          <p:cNvSpPr/>
          <p:nvPr/>
        </p:nvSpPr>
        <p:spPr>
          <a:xfrm>
            <a:off x="396240" y="715328"/>
            <a:ext cx="11602720" cy="614267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87E63B7-26A8-E554-2435-7EE8062ABFA0}"/>
                  </a:ext>
                </a:extLst>
              </p:cNvPr>
              <p:cNvSpPr>
                <a:spLocks noGrp="1"/>
              </p:cNvSpPr>
              <p:nvPr>
                <p:ph type="title"/>
              </p:nvPr>
            </p:nvSpPr>
            <p:spPr>
              <a:xfrm>
                <a:off x="193040" y="104140"/>
                <a:ext cx="10515600" cy="1325563"/>
              </a:xfrm>
            </p:spPr>
            <p:txBody>
              <a:bodyPr/>
              <a:lstStyle/>
              <a:p>
                <a14:m>
                  <m:oMath xmlns:m="http://schemas.openxmlformats.org/officeDocument/2006/math">
                    <m:r>
                      <a:rPr lang="en-US" b="0" i="1" smtClean="0">
                        <a:latin typeface="Cambria Math" panose="02040503050406030204" pitchFamily="18" charset="0"/>
                      </a:rPr>
                      <m:t>𝐸𝑋𝑃</m:t>
                    </m:r>
                    <m:r>
                      <a:rPr lang="en-US" b="0" i="1" smtClean="0">
                        <a:latin typeface="Cambria Math" panose="02040503050406030204" pitchFamily="18" charset="0"/>
                      </a:rPr>
                      <m:t>⊃</m:t>
                    </m:r>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𝑃</m:t>
                    </m:r>
                  </m:oMath>
                </a14:m>
                <a:r>
                  <a:rPr lang="en-US" dirty="0"/>
                  <a:t> </a:t>
                </a:r>
              </a:p>
            </p:txBody>
          </p:sp>
        </mc:Choice>
        <mc:Fallback xmlns="">
          <p:sp>
            <p:nvSpPr>
              <p:cNvPr id="2" name="Title 1">
                <a:extLst>
                  <a:ext uri="{FF2B5EF4-FFF2-40B4-BE49-F238E27FC236}">
                    <a16:creationId xmlns:a16="http://schemas.microsoft.com/office/drawing/2014/main" id="{A87E63B7-26A8-E554-2435-7EE8062ABFA0}"/>
                  </a:ext>
                </a:extLst>
              </p:cNvPr>
              <p:cNvSpPr>
                <a:spLocks noGrp="1" noRot="1" noChangeAspect="1" noMove="1" noResize="1" noEditPoints="1" noAdjustHandles="1" noChangeArrowheads="1" noChangeShapeType="1" noTextEdit="1"/>
              </p:cNvSpPr>
              <p:nvPr>
                <p:ph type="title"/>
              </p:nvPr>
            </p:nvSpPr>
            <p:spPr>
              <a:xfrm>
                <a:off x="193040" y="104140"/>
                <a:ext cx="10515600" cy="1325563"/>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933289-11A2-E100-3246-E02B39C7AED0}"/>
                  </a:ext>
                </a:extLst>
              </p:cNvPr>
              <p:cNvSpPr txBox="1"/>
              <p:nvPr/>
            </p:nvSpPr>
            <p:spPr>
              <a:xfrm>
                <a:off x="3342640" y="733886"/>
                <a:ext cx="6096000" cy="142442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Exponential</a:t>
                </a:r>
              </a:p>
              <a:p>
                <a:pPr algn="ctr"/>
                <a:r>
                  <a:rPr lang="en-US" sz="2800" dirty="0">
                    <a:solidFill>
                      <a:schemeClr val="tx1"/>
                    </a:solidFill>
                  </a:rPr>
                  <a:t>Upper bounded by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2</m:t>
                        </m:r>
                      </m:e>
                      <m:sup>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𝑝</m:t>
                            </m:r>
                          </m:sup>
                        </m:sSup>
                      </m:sup>
                    </m:sSup>
                  </m:oMath>
                </a14:m>
                <a:endParaRPr lang="en-US" sz="2800" dirty="0">
                  <a:solidFill>
                    <a:schemeClr val="tx1"/>
                  </a:solidFill>
                </a:endParaRPr>
              </a:p>
            </p:txBody>
          </p:sp>
        </mc:Choice>
        <mc:Fallback xmlns="">
          <p:sp>
            <p:nvSpPr>
              <p:cNvPr id="7" name="TextBox 6">
                <a:extLst>
                  <a:ext uri="{FF2B5EF4-FFF2-40B4-BE49-F238E27FC236}">
                    <a16:creationId xmlns:a16="http://schemas.microsoft.com/office/drawing/2014/main" id="{F3933289-11A2-E100-3246-E02B39C7AED0}"/>
                  </a:ext>
                </a:extLst>
              </p:cNvPr>
              <p:cNvSpPr txBox="1">
                <a:spLocks noRot="1" noChangeAspect="1" noMove="1" noResize="1" noEditPoints="1" noAdjustHandles="1" noChangeArrowheads="1" noChangeShapeType="1" noTextEdit="1"/>
              </p:cNvSpPr>
              <p:nvPr/>
            </p:nvSpPr>
            <p:spPr>
              <a:xfrm>
                <a:off x="3342640" y="733886"/>
                <a:ext cx="6096000" cy="1424429"/>
              </a:xfrm>
              <a:prstGeom prst="rect">
                <a:avLst/>
              </a:prstGeom>
              <a:blipFill>
                <a:blip r:embed="rId3"/>
                <a:stretch>
                  <a:fillRect b="-11111"/>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FBAF8506-45D6-1464-2EA9-BAD5C9E44E96}"/>
              </a:ext>
            </a:extLst>
          </p:cNvPr>
          <p:cNvSpPr/>
          <p:nvPr/>
        </p:nvSpPr>
        <p:spPr>
          <a:xfrm>
            <a:off x="995680" y="2158315"/>
            <a:ext cx="9804400" cy="4118917"/>
          </a:xfrm>
          <a:prstGeom prst="ellipse">
            <a:avLst/>
          </a:prstGeom>
          <a:solidFill>
            <a:schemeClr val="accent2">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22CD1BFD-574C-E5F5-667A-A8E28277AD99}"/>
                  </a:ext>
                </a:extLst>
              </p:cNvPr>
              <p:cNvSpPr/>
              <p:nvPr/>
            </p:nvSpPr>
            <p:spPr>
              <a:xfrm>
                <a:off x="1391920" y="3176123"/>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Polynomial</a:t>
                </a:r>
              </a:p>
              <a:p>
                <a:pPr algn="ctr"/>
                <a:r>
                  <a:rPr lang="en-US" sz="2800" dirty="0">
                    <a:solidFill>
                      <a:schemeClr val="tx1"/>
                    </a:solidFill>
                  </a:rPr>
                  <a:t>Upper bounded by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𝑝</m:t>
                        </m:r>
                      </m:sup>
                    </m:sSup>
                  </m:oMath>
                </a14:m>
                <a:endParaRPr lang="en-US" sz="2800" dirty="0">
                  <a:solidFill>
                    <a:schemeClr val="tx1"/>
                  </a:solidFill>
                </a:endParaRPr>
              </a:p>
            </p:txBody>
          </p:sp>
        </mc:Choice>
        <mc:Fallback xmlns="">
          <p:sp>
            <p:nvSpPr>
              <p:cNvPr id="4" name="Oval 3">
                <a:extLst>
                  <a:ext uri="{FF2B5EF4-FFF2-40B4-BE49-F238E27FC236}">
                    <a16:creationId xmlns:a16="http://schemas.microsoft.com/office/drawing/2014/main" id="{22CD1BFD-574C-E5F5-667A-A8E28277AD99}"/>
                  </a:ext>
                </a:extLst>
              </p:cNvPr>
              <p:cNvSpPr>
                <a:spLocks noRot="1" noChangeAspect="1" noMove="1" noResize="1" noEditPoints="1" noAdjustHandles="1" noChangeArrowheads="1" noChangeShapeType="1" noTextEdit="1"/>
              </p:cNvSpPr>
              <p:nvPr/>
            </p:nvSpPr>
            <p:spPr>
              <a:xfrm>
                <a:off x="1391920" y="3176123"/>
                <a:ext cx="4998720" cy="2555240"/>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561229C-901F-E6AA-7760-7159895368CF}"/>
                  </a:ext>
                </a:extLst>
              </p:cNvPr>
              <p:cNvSpPr txBox="1"/>
              <p:nvPr/>
            </p:nvSpPr>
            <p:spPr>
              <a:xfrm>
                <a:off x="5303520" y="3004590"/>
                <a:ext cx="6096000" cy="142442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Nondeterministic Polynomial</a:t>
                </a:r>
              </a:p>
              <a:p>
                <a:pPr algn="ctr"/>
                <a:r>
                  <a:rPr lang="en-US" sz="2800" dirty="0"/>
                  <a:t>Verified in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𝑝</m:t>
                        </m:r>
                      </m:sup>
                    </m:sSup>
                  </m:oMath>
                </a14:m>
                <a:r>
                  <a:rPr lang="en-US" sz="2800" dirty="0">
                    <a:solidFill>
                      <a:schemeClr val="tx1"/>
                    </a:solidFill>
                  </a:rPr>
                  <a:t> time</a:t>
                </a:r>
              </a:p>
            </p:txBody>
          </p:sp>
        </mc:Choice>
        <mc:Fallback xmlns="">
          <p:sp>
            <p:nvSpPr>
              <p:cNvPr id="11" name="TextBox 10">
                <a:extLst>
                  <a:ext uri="{FF2B5EF4-FFF2-40B4-BE49-F238E27FC236}">
                    <a16:creationId xmlns:a16="http://schemas.microsoft.com/office/drawing/2014/main" id="{0561229C-901F-E6AA-7760-7159895368CF}"/>
                  </a:ext>
                </a:extLst>
              </p:cNvPr>
              <p:cNvSpPr txBox="1">
                <a:spLocks noRot="1" noChangeAspect="1" noMove="1" noResize="1" noEditPoints="1" noAdjustHandles="1" noChangeArrowheads="1" noChangeShapeType="1" noTextEdit="1"/>
              </p:cNvSpPr>
              <p:nvPr/>
            </p:nvSpPr>
            <p:spPr>
              <a:xfrm>
                <a:off x="5303520" y="3004590"/>
                <a:ext cx="6096000" cy="1424429"/>
              </a:xfrm>
              <a:prstGeom prst="rect">
                <a:avLst/>
              </a:prstGeom>
              <a:blipFill>
                <a:blip r:embed="rId5"/>
                <a:stretch>
                  <a:fillRect b="-8547"/>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AC71D22A-C4FD-A562-E8FB-9618A48A76F8}"/>
              </a:ext>
            </a:extLst>
          </p:cNvPr>
          <p:cNvGrpSpPr/>
          <p:nvPr/>
        </p:nvGrpSpPr>
        <p:grpSpPr>
          <a:xfrm rot="1389724">
            <a:off x="6200745" y="5135200"/>
            <a:ext cx="2475158" cy="523220"/>
            <a:chOff x="6197600" y="5013683"/>
            <a:chExt cx="2475158" cy="523220"/>
          </a:xfrm>
        </p:grpSpPr>
        <p:sp>
          <p:nvSpPr>
            <p:cNvPr id="12" name="TextBox 11">
              <a:extLst>
                <a:ext uri="{FF2B5EF4-FFF2-40B4-BE49-F238E27FC236}">
                  <a16:creationId xmlns:a16="http://schemas.microsoft.com/office/drawing/2014/main" id="{DD281509-7CCC-72FA-5A63-28BAA927617A}"/>
                </a:ext>
              </a:extLst>
            </p:cNvPr>
            <p:cNvSpPr txBox="1"/>
            <p:nvPr/>
          </p:nvSpPr>
          <p:spPr>
            <a:xfrm>
              <a:off x="7053897" y="5013683"/>
              <a:ext cx="955604" cy="523220"/>
            </a:xfrm>
            <a:prstGeom prst="rect">
              <a:avLst/>
            </a:prstGeom>
            <a:noFill/>
          </p:spPr>
          <p:txBody>
            <a:bodyPr wrap="square">
              <a:spAutoFit/>
            </a:bodyPr>
            <a:lstStyle/>
            <a:p>
              <a:pPr algn="ctr"/>
              <a:r>
                <a:rPr lang="en-US" sz="2800" dirty="0">
                  <a:solidFill>
                    <a:srgbClr val="FF0000"/>
                  </a:solidFill>
                </a:rPr>
                <a:t>Gap?</a:t>
              </a:r>
            </a:p>
          </p:txBody>
        </p:sp>
        <p:cxnSp>
          <p:nvCxnSpPr>
            <p:cNvPr id="14" name="Straight Arrow Connector 13">
              <a:extLst>
                <a:ext uri="{FF2B5EF4-FFF2-40B4-BE49-F238E27FC236}">
                  <a16:creationId xmlns:a16="http://schemas.microsoft.com/office/drawing/2014/main" id="{B82661DB-8387-2CF0-35D0-C14C37B0B8E7}"/>
                </a:ext>
              </a:extLst>
            </p:cNvPr>
            <p:cNvCxnSpPr>
              <a:stCxn id="12" idx="1"/>
            </p:cNvCxnSpPr>
            <p:nvPr/>
          </p:nvCxnSpPr>
          <p:spPr>
            <a:xfrm flipH="1">
              <a:off x="6197600" y="5275293"/>
              <a:ext cx="856297" cy="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15AF750-7ABB-9963-C32B-09B336727927}"/>
                </a:ext>
              </a:extLst>
            </p:cNvPr>
            <p:cNvCxnSpPr>
              <a:cxnSpLocks/>
              <a:stCxn id="12" idx="3"/>
            </p:cNvCxnSpPr>
            <p:nvPr/>
          </p:nvCxnSpPr>
          <p:spPr>
            <a:xfrm>
              <a:off x="8009501" y="5275293"/>
              <a:ext cx="663257"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8C565268-1DFA-2BDF-B753-888B618F5053}"/>
              </a:ext>
            </a:extLst>
          </p:cNvPr>
          <p:cNvSpPr txBox="1"/>
          <p:nvPr/>
        </p:nvSpPr>
        <p:spPr>
          <a:xfrm rot="1389724">
            <a:off x="6228679" y="5362557"/>
            <a:ext cx="1810649" cy="523220"/>
          </a:xfrm>
          <a:prstGeom prst="rect">
            <a:avLst/>
          </a:prstGeom>
          <a:noFill/>
        </p:spPr>
        <p:txBody>
          <a:bodyPr wrap="square">
            <a:spAutoFit/>
          </a:bodyPr>
          <a:lstStyle/>
          <a:p>
            <a:pPr algn="ctr"/>
            <a:r>
              <a:rPr lang="en-US" sz="2800" dirty="0">
                <a:solidFill>
                  <a:srgbClr val="FF0000"/>
                </a:solidFill>
              </a:rPr>
              <a:t>Unknown!</a:t>
            </a:r>
          </a:p>
        </p:txBody>
      </p:sp>
    </p:spTree>
    <p:extLst>
      <p:ext uri="{BB962C8B-B14F-4D97-AF65-F5344CB8AC3E}">
        <p14:creationId xmlns:p14="http://schemas.microsoft.com/office/powerpoint/2010/main" val="292207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a:t>
                </a:r>
                <a:r>
                  <a:rPr lang="en-US" dirty="0">
                    <a:highlight>
                      <a:srgbClr val="FFFF00"/>
                    </a:highlight>
                  </a:rPr>
                  <a:t>let </a:t>
                </a:r>
                <a14:m>
                  <m:oMath xmlns:m="http://schemas.openxmlformats.org/officeDocument/2006/math">
                    <m:r>
                      <a:rPr lang="en-US" b="0" i="0"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 </m:t>
                    </m:r>
                    <m:r>
                      <a:rPr lang="en-US" b="0" i="1" smtClean="0">
                        <a:solidFill>
                          <a:srgbClr val="0070C0"/>
                        </a:solidFill>
                        <a:highlight>
                          <a:srgbClr val="FFFF00"/>
                        </a:highlight>
                        <a:latin typeface="Cambria Math"/>
                      </a:rPr>
                      <m:t>𝑉</m:t>
                    </m:r>
                    <m:r>
                      <a:rPr lang="en-US" b="0" i="1"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m:t>
                    </m:r>
                  </m:oMath>
                </a14:m>
                <a:r>
                  <a:rPr lang="en-US" dirty="0">
                    <a:highlight>
                      <a:srgbClr val="FFFF00"/>
                    </a:highlight>
                  </a:rPr>
                  <a:t> be any cut which </a:t>
                </a:r>
                <a14:m>
                  <m:oMath xmlns:m="http://schemas.openxmlformats.org/officeDocument/2006/math">
                    <m:r>
                      <a:rPr lang="en-US" b="0" i="1" smtClean="0">
                        <a:solidFill>
                          <a:srgbClr val="009900"/>
                        </a:solidFill>
                        <a:highlight>
                          <a:srgbClr val="FFFF00"/>
                        </a:highlight>
                        <a:latin typeface="Cambria Math"/>
                      </a:rPr>
                      <m:t>𝐴</m:t>
                    </m:r>
                  </m:oMath>
                </a14:m>
                <a:r>
                  <a:rPr lang="en-US" dirty="0">
                    <a:highlight>
                      <a:srgbClr val="FFFF00"/>
                    </a:highlight>
                  </a:rPr>
                  <a:t> respects. </a:t>
                </a:r>
                <a:r>
                  <a:rPr lang="en-US" dirty="0"/>
                  <a:t>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4</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08A5621E-F231-62DA-B139-EC78FD1DB0BF}"/>
              </a:ext>
            </a:extLst>
          </p:cNvPr>
          <p:cNvGrpSpPr/>
          <p:nvPr/>
        </p:nvGrpSpPr>
        <p:grpSpPr>
          <a:xfrm>
            <a:off x="3811391" y="3810000"/>
            <a:ext cx="4600060" cy="2787240"/>
            <a:chOff x="0" y="2862182"/>
            <a:chExt cx="7044346" cy="4268266"/>
          </a:xfrm>
        </p:grpSpPr>
        <p:cxnSp>
          <p:nvCxnSpPr>
            <p:cNvPr id="83" name="Straight Connector 82">
              <a:extLst>
                <a:ext uri="{FF2B5EF4-FFF2-40B4-BE49-F238E27FC236}">
                  <a16:creationId xmlns:a16="http://schemas.microsoft.com/office/drawing/2014/main" id="{E25D65D0-971A-40A7-75C7-3EE1CA5E06E3}"/>
                </a:ext>
              </a:extLst>
            </p:cNvPr>
            <p:cNvCxnSpPr>
              <a:stCxn id="111" idx="7"/>
              <a:endCxn id="112"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3D5CD1-3CCD-70A3-89F5-78F4DC5F2C6C}"/>
                </a:ext>
              </a:extLst>
            </p:cNvPr>
            <p:cNvCxnSpPr>
              <a:stCxn id="112" idx="6"/>
              <a:endCxn id="115"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096541-4BA0-D83C-2B6E-38E0DE7554A6}"/>
                </a:ext>
              </a:extLst>
            </p:cNvPr>
            <p:cNvCxnSpPr>
              <a:stCxn id="111" idx="4"/>
              <a:endCxn id="113"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58CA366-7BD0-EF40-699B-9042551BAC1D}"/>
                </a:ext>
              </a:extLst>
            </p:cNvPr>
            <p:cNvCxnSpPr>
              <a:stCxn id="114" idx="3"/>
              <a:endCxn id="113"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E25253-987B-C90F-8D48-7C36AC0D5105}"/>
                </a:ext>
              </a:extLst>
            </p:cNvPr>
            <p:cNvCxnSpPr>
              <a:stCxn id="116" idx="2"/>
              <a:endCxn id="113"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0B9773E-8571-7D16-817B-37E7251E04CD}"/>
                </a:ext>
              </a:extLst>
            </p:cNvPr>
            <p:cNvCxnSpPr>
              <a:stCxn id="114" idx="5"/>
              <a:endCxn id="116"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8FE1AAA-1DD5-FACA-1E64-5BF37B3DCAE0}"/>
                </a:ext>
              </a:extLst>
            </p:cNvPr>
            <p:cNvCxnSpPr>
              <a:stCxn id="114" idx="7"/>
              <a:endCxn id="115"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D0CAE26-84AB-A25E-4FB0-8CAD565F1442}"/>
                </a:ext>
              </a:extLst>
            </p:cNvPr>
            <p:cNvCxnSpPr>
              <a:stCxn id="116" idx="6"/>
              <a:endCxn id="117"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45D3D9B-082A-6F24-BDFC-74EC8D9A5704}"/>
                </a:ext>
              </a:extLst>
            </p:cNvPr>
            <p:cNvCxnSpPr>
              <a:stCxn id="117" idx="1"/>
              <a:endCxn id="115"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D02D20A-BFF4-54DD-0C40-F50D4C625411}"/>
                </a:ext>
              </a:extLst>
            </p:cNvPr>
            <p:cNvCxnSpPr>
              <a:stCxn id="119" idx="2"/>
              <a:endCxn id="115"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8F96E25-979F-D846-F35E-7EBB22116E6E}"/>
                </a:ext>
              </a:extLst>
            </p:cNvPr>
            <p:cNvCxnSpPr>
              <a:stCxn id="117" idx="0"/>
              <a:endCxn id="119"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62F88-188E-8B07-DBA1-0CB8EEBCBD86}"/>
                </a:ext>
              </a:extLst>
            </p:cNvPr>
            <p:cNvCxnSpPr>
              <a:stCxn id="118" idx="1"/>
              <a:endCxn id="119"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2787CE5-4F68-9932-72EC-3B58249B5443}"/>
                </a:ext>
              </a:extLst>
            </p:cNvPr>
            <p:cNvCxnSpPr>
              <a:stCxn id="118" idx="3"/>
              <a:endCxn id="117"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43795D95-2EC9-715E-D54A-0618E96E30A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a:extLst>
                <a:ext uri="{FF2B5EF4-FFF2-40B4-BE49-F238E27FC236}">
                  <a16:creationId xmlns:a16="http://schemas.microsoft.com/office/drawing/2014/main" id="{05B5B168-41BE-33D7-5038-774443CA983F}"/>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a:extLst>
                <a:ext uri="{FF2B5EF4-FFF2-40B4-BE49-F238E27FC236}">
                  <a16:creationId xmlns:a16="http://schemas.microsoft.com/office/drawing/2014/main" id="{C0B69B4A-AE37-07F6-D734-5800B662224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a:extLst>
                <a:ext uri="{FF2B5EF4-FFF2-40B4-BE49-F238E27FC236}">
                  <a16:creationId xmlns:a16="http://schemas.microsoft.com/office/drawing/2014/main" id="{9A4EC48A-61D0-7138-1059-A0125D9470E1}"/>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a:extLst>
                <a:ext uri="{FF2B5EF4-FFF2-40B4-BE49-F238E27FC236}">
                  <a16:creationId xmlns:a16="http://schemas.microsoft.com/office/drawing/2014/main" id="{353E763E-2FF0-4120-3B24-288D092524F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a:extLst>
                <a:ext uri="{FF2B5EF4-FFF2-40B4-BE49-F238E27FC236}">
                  <a16:creationId xmlns:a16="http://schemas.microsoft.com/office/drawing/2014/main" id="{02B8DBF4-4163-38A4-8CE3-FCDD6BA7265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a:extLst>
                <a:ext uri="{FF2B5EF4-FFF2-40B4-BE49-F238E27FC236}">
                  <a16:creationId xmlns:a16="http://schemas.microsoft.com/office/drawing/2014/main" id="{B658C8E2-E23F-DE21-AC69-10AB76E467A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a:extLst>
                <a:ext uri="{FF2B5EF4-FFF2-40B4-BE49-F238E27FC236}">
                  <a16:creationId xmlns:a16="http://schemas.microsoft.com/office/drawing/2014/main" id="{E7BCC272-212A-86CF-9D17-455658D49D78}"/>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4" name="TextBox 103">
              <a:extLst>
                <a:ext uri="{FF2B5EF4-FFF2-40B4-BE49-F238E27FC236}">
                  <a16:creationId xmlns:a16="http://schemas.microsoft.com/office/drawing/2014/main" id="{32169CA7-F9E5-33B9-A7DD-B2CD3343962D}"/>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a:extLst>
                <a:ext uri="{FF2B5EF4-FFF2-40B4-BE49-F238E27FC236}">
                  <a16:creationId xmlns:a16="http://schemas.microsoft.com/office/drawing/2014/main" id="{A042E8CC-DEF3-3AE5-987A-17198333FDA0}"/>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a:extLst>
                <a:ext uri="{FF2B5EF4-FFF2-40B4-BE49-F238E27FC236}">
                  <a16:creationId xmlns:a16="http://schemas.microsoft.com/office/drawing/2014/main" id="{A3A08EAD-22B8-70CB-28A2-4B4E36C470F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a:extLst>
                <a:ext uri="{FF2B5EF4-FFF2-40B4-BE49-F238E27FC236}">
                  <a16:creationId xmlns:a16="http://schemas.microsoft.com/office/drawing/2014/main" id="{C0CA4916-9195-C899-D2E1-63326529C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a:extLst>
                <a:ext uri="{FF2B5EF4-FFF2-40B4-BE49-F238E27FC236}">
                  <a16:creationId xmlns:a16="http://schemas.microsoft.com/office/drawing/2014/main" id="{2195A8E5-2B33-9235-CA35-F7C57CD9112A}"/>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a:extLst>
                <a:ext uri="{FF2B5EF4-FFF2-40B4-BE49-F238E27FC236}">
                  <a16:creationId xmlns:a16="http://schemas.microsoft.com/office/drawing/2014/main" id="{D5C59C26-C777-04DF-74BA-29958701CBD7}"/>
                </a:ext>
              </a:extLst>
            </p:cNvPr>
            <p:cNvCxnSpPr>
              <a:stCxn id="112" idx="4"/>
              <a:endCxn id="113"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2CB29B37-C5C6-9F7B-D8C7-88D66C91C4F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a:extLst>
                <a:ext uri="{FF2B5EF4-FFF2-40B4-BE49-F238E27FC236}">
                  <a16:creationId xmlns:a16="http://schemas.microsoft.com/office/drawing/2014/main" id="{3B5220F6-1BCD-7FBA-56B6-8CC0AC74727C}"/>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a:extLst>
                <a:ext uri="{FF2B5EF4-FFF2-40B4-BE49-F238E27FC236}">
                  <a16:creationId xmlns:a16="http://schemas.microsoft.com/office/drawing/2014/main" id="{8DF66582-3FCB-9731-D241-97919889C32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a:extLst>
                <a:ext uri="{FF2B5EF4-FFF2-40B4-BE49-F238E27FC236}">
                  <a16:creationId xmlns:a16="http://schemas.microsoft.com/office/drawing/2014/main" id="{90343102-510A-CA9D-2125-ECA6C8A69BD8}"/>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a:extLst>
                <a:ext uri="{FF2B5EF4-FFF2-40B4-BE49-F238E27FC236}">
                  <a16:creationId xmlns:a16="http://schemas.microsoft.com/office/drawing/2014/main" id="{1FA7461C-A2FB-6F8D-B6A9-8825A969092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a:extLst>
                <a:ext uri="{FF2B5EF4-FFF2-40B4-BE49-F238E27FC236}">
                  <a16:creationId xmlns:a16="http://schemas.microsoft.com/office/drawing/2014/main" id="{5DA39FAC-5A88-A220-9769-2A45AB1BF4D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a:extLst>
                <a:ext uri="{FF2B5EF4-FFF2-40B4-BE49-F238E27FC236}">
                  <a16:creationId xmlns:a16="http://schemas.microsoft.com/office/drawing/2014/main" id="{231FF2A7-3A6E-A08A-79BD-AC89821E07A0}"/>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a:extLst>
                <a:ext uri="{FF2B5EF4-FFF2-40B4-BE49-F238E27FC236}">
                  <a16:creationId xmlns:a16="http://schemas.microsoft.com/office/drawing/2014/main" id="{DA1F752D-3789-58C2-1B45-DF3F5F1A94A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a:extLst>
                <a:ext uri="{FF2B5EF4-FFF2-40B4-BE49-F238E27FC236}">
                  <a16:creationId xmlns:a16="http://schemas.microsoft.com/office/drawing/2014/main" id="{E5CA036B-1AC6-A846-4F20-A549339FB358}"/>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a:extLst>
                <a:ext uri="{FF2B5EF4-FFF2-40B4-BE49-F238E27FC236}">
                  <a16:creationId xmlns:a16="http://schemas.microsoft.com/office/drawing/2014/main" id="{3013F3A0-5AFD-ACAC-E994-E2E040F250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2691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A065-6CD0-9F5B-7974-C2A75C541B67}"/>
              </a:ext>
            </a:extLst>
          </p:cNvPr>
          <p:cNvSpPr>
            <a:spLocks noGrp="1"/>
          </p:cNvSpPr>
          <p:nvPr>
            <p:ph type="title"/>
          </p:nvPr>
        </p:nvSpPr>
        <p:spPr/>
        <p:txBody>
          <a:bodyPr/>
          <a:lstStyle/>
          <a:p>
            <a:r>
              <a:rPr lang="en-US" dirty="0"/>
              <a:t>Solving and Verifying Hamiltonian Path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F4D0EF-7C00-6F14-9DB2-CA7C1A2A7E0D}"/>
                  </a:ext>
                </a:extLst>
              </p:cNvPr>
              <p:cNvSpPr>
                <a:spLocks noGrp="1"/>
              </p:cNvSpPr>
              <p:nvPr>
                <p:ph idx="1"/>
              </p:nvPr>
            </p:nvSpPr>
            <p:spPr/>
            <p:txBody>
              <a:bodyPr>
                <a:normAutofit lnSpcReduction="10000"/>
              </a:bodyPr>
              <a:lstStyle/>
              <a:p>
                <a:r>
                  <a:rPr lang="en-US" dirty="0"/>
                  <a:t>Give an algorithm to solve Hamiltonian Path</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t>
                </a:r>
              </a:p>
              <a:p>
                <a:pPr lvl="1"/>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has a Hamiltonian Path</a:t>
                </a:r>
              </a:p>
              <a:p>
                <a:pPr lvl="1"/>
                <a:r>
                  <a:rPr lang="en-US" dirty="0"/>
                  <a:t>Algorithm: Check whether each permutation of  </a:t>
                </a:r>
                <a14:m>
                  <m:oMath xmlns:m="http://schemas.openxmlformats.org/officeDocument/2006/math">
                    <m:r>
                      <a:rPr lang="en-US" b="0" i="1" smtClean="0">
                        <a:latin typeface="Cambria Math" panose="02040503050406030204" pitchFamily="18" charset="0"/>
                      </a:rPr>
                      <m:t>𝑉</m:t>
                    </m:r>
                  </m:oMath>
                </a14:m>
                <a:r>
                  <a:rPr lang="en-US" dirty="0"/>
                  <a:t> is a path.</a:t>
                </a:r>
              </a:p>
              <a:p>
                <a:pPr lvl="2"/>
                <a:r>
                  <a:rPr lang="en-US" dirty="0"/>
                  <a:t>Running time: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m:t>
                    </m:r>
                  </m:oMath>
                </a14:m>
                <a:r>
                  <a:rPr lang="en-US" dirty="0"/>
                  <a:t>, so does not show whether it belongs to </a:t>
                </a:r>
                <a14:m>
                  <m:oMath xmlns:m="http://schemas.openxmlformats.org/officeDocument/2006/math">
                    <m:r>
                      <a:rPr lang="en-US" b="0" i="1" smtClean="0">
                        <a:latin typeface="Cambria Math" panose="02040503050406030204" pitchFamily="18" charset="0"/>
                      </a:rPr>
                      <m:t>𝑃</m:t>
                    </m:r>
                  </m:oMath>
                </a14:m>
                <a:endParaRPr lang="en-US" dirty="0"/>
              </a:p>
              <a:p>
                <a:r>
                  <a:rPr lang="en-US" dirty="0"/>
                  <a:t>Give an algorithm to verify Hamiltonian Path</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and a sequence of nodes</a:t>
                </a:r>
              </a:p>
              <a:p>
                <a:pPr lvl="1"/>
                <a:r>
                  <a:rPr lang="en-US" dirty="0"/>
                  <a:t>Output: True if that sequence of nodes is a Hamiltonian Path</a:t>
                </a:r>
              </a:p>
              <a:p>
                <a:pPr lvl="1"/>
                <a:r>
                  <a:rPr lang="en-US" dirty="0"/>
                  <a:t>Algorithm:</a:t>
                </a:r>
              </a:p>
              <a:p>
                <a:pPr lvl="2"/>
                <a:r>
                  <a:rPr lang="en-US" dirty="0"/>
                  <a:t>Check that each node appears in the sequence exactly once</a:t>
                </a:r>
              </a:p>
              <a:p>
                <a:pPr lvl="2"/>
                <a:r>
                  <a:rPr lang="en-US" dirty="0"/>
                  <a:t>Check that the sequence is a path</a:t>
                </a:r>
              </a:p>
              <a:p>
                <a:pPr lvl="2"/>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so it belongs to </a:t>
                </a:r>
                <a14:m>
                  <m:oMath xmlns:m="http://schemas.openxmlformats.org/officeDocument/2006/math">
                    <m:r>
                      <a:rPr lang="en-US" b="0" i="1" smtClean="0">
                        <a:latin typeface="Cambria Math" panose="02040503050406030204" pitchFamily="18" charset="0"/>
                      </a:rPr>
                      <m:t>𝑁𝑃</m:t>
                    </m:r>
                  </m:oMath>
                </a14:m>
                <a:endParaRPr lang="en-US" dirty="0"/>
              </a:p>
            </p:txBody>
          </p:sp>
        </mc:Choice>
        <mc:Fallback xmlns="">
          <p:sp>
            <p:nvSpPr>
              <p:cNvPr id="3" name="Content Placeholder 2">
                <a:extLst>
                  <a:ext uri="{FF2B5EF4-FFF2-40B4-BE49-F238E27FC236}">
                    <a16:creationId xmlns:a16="http://schemas.microsoft.com/office/drawing/2014/main" id="{1FF4D0EF-7C00-6F14-9DB2-CA7C1A2A7E0D}"/>
                  </a:ext>
                </a:extLst>
              </p:cNvPr>
              <p:cNvSpPr>
                <a:spLocks noGrp="1" noRot="1" noChangeAspect="1" noMove="1" noResize="1" noEditPoints="1" noAdjustHandles="1" noChangeArrowheads="1" noChangeShapeType="1" noTextEdit="1"/>
              </p:cNvSpPr>
              <p:nvPr>
                <p:ph idx="1"/>
              </p:nvPr>
            </p:nvSpPr>
            <p:spPr>
              <a:blipFill>
                <a:blip r:embed="rId2"/>
                <a:stretch>
                  <a:fillRect l="-1043" t="-3081" b="-700"/>
                </a:stretch>
              </a:blipFill>
            </p:spPr>
            <p:txBody>
              <a:bodyPr/>
              <a:lstStyle/>
              <a:p>
                <a:r>
                  <a:rPr lang="en-US">
                    <a:noFill/>
                  </a:rPr>
                  <a:t> </a:t>
                </a:r>
              </a:p>
            </p:txBody>
          </p:sp>
        </mc:Fallback>
      </mc:AlternateContent>
    </p:spTree>
    <p:extLst>
      <p:ext uri="{BB962C8B-B14F-4D97-AF65-F5344CB8AC3E}">
        <p14:creationId xmlns:p14="http://schemas.microsoft.com/office/powerpoint/2010/main" val="2251908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Party Problem</a:t>
            </a:r>
          </a:p>
        </p:txBody>
      </p:sp>
      <p:sp>
        <p:nvSpPr>
          <p:cNvPr id="4" name="Slide Number Placeholder 3"/>
          <p:cNvSpPr>
            <a:spLocks noGrp="1"/>
          </p:cNvSpPr>
          <p:nvPr>
            <p:ph type="sldNum" sz="quarter" idx="12"/>
          </p:nvPr>
        </p:nvSpPr>
        <p:spPr/>
        <p:txBody>
          <a:bodyPr/>
          <a:lstStyle/>
          <a:p>
            <a:fld id="{86BADE50-950A-4D58-BFB2-FA2C6A8B385D}" type="slidenum">
              <a:rPr lang="en-US" smtClean="0"/>
              <a:t>41</a:t>
            </a:fld>
            <a:endParaRPr lang="en-US"/>
          </a:p>
        </p:txBody>
      </p:sp>
      <p:sp>
        <p:nvSpPr>
          <p:cNvPr id="5" name="AutoShape 14" descr="Image result for justin trudea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Image result for justin trudeau"/>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2" descr="Image result for theresa may"/>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4" descr="Image result for theresa may"/>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6" descr="Image result for theresa may"/>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0" descr="Image result for Aaron Bloomfield"/>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TextBox 53"/>
          <p:cNvSpPr txBox="1"/>
          <p:nvPr/>
        </p:nvSpPr>
        <p:spPr>
          <a:xfrm>
            <a:off x="4926051" y="1413405"/>
            <a:ext cx="6562309" cy="646331"/>
          </a:xfrm>
          <a:prstGeom prst="rect">
            <a:avLst/>
          </a:prstGeom>
          <a:noFill/>
        </p:spPr>
        <p:txBody>
          <a:bodyPr wrap="none" rtlCol="0">
            <a:spAutoFit/>
          </a:bodyPr>
          <a:lstStyle/>
          <a:p>
            <a:r>
              <a:rPr lang="en-US" dirty="0"/>
              <a:t>Draw Edges between people who don’t get along</a:t>
            </a:r>
          </a:p>
          <a:p>
            <a:r>
              <a:rPr lang="en-US" dirty="0"/>
              <a:t>How many people can I invite to a party if everyone must get along?</a:t>
            </a:r>
          </a:p>
        </p:txBody>
      </p:sp>
      <p:sp>
        <p:nvSpPr>
          <p:cNvPr id="3" name="AutoShape 2" descr="Boris Johnson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7EBDB391-F091-1846-3790-16198B287E18}"/>
              </a:ext>
            </a:extLst>
          </p:cNvPr>
          <p:cNvGrpSpPr/>
          <p:nvPr/>
        </p:nvGrpSpPr>
        <p:grpSpPr>
          <a:xfrm>
            <a:off x="1822926" y="1377631"/>
            <a:ext cx="7796089" cy="5253107"/>
            <a:chOff x="1822926" y="1377631"/>
            <a:chExt cx="7796089" cy="5253107"/>
          </a:xfrm>
        </p:grpSpPr>
        <p:pic>
          <p:nvPicPr>
            <p:cNvPr id="1026" name="Picture 2" descr="Image result for Prince Har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4506" y="2690352"/>
              <a:ext cx="58514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eghan mark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ince Char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justin trudea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Elton Joh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angela merkel"/>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result for paul mccartney"/>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a:stCxn id="1028" idx="3"/>
            </p:cNvCxnSpPr>
            <p:nvPr/>
          </p:nvCxnSpPr>
          <p:spPr>
            <a:xfrm>
              <a:off x="4616953" y="3727451"/>
              <a:ext cx="1313486" cy="4137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26" idx="3"/>
              <a:endCxn id="1060" idx="1"/>
            </p:cNvCxnSpPr>
            <p:nvPr/>
          </p:nvCxnSpPr>
          <p:spPr>
            <a:xfrm flipV="1">
              <a:off x="2989647" y="3034948"/>
              <a:ext cx="4698775" cy="211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030" idx="1"/>
              <a:endCxn id="1060" idx="2"/>
            </p:cNvCxnSpPr>
            <p:nvPr/>
          </p:nvCxnSpPr>
          <p:spPr>
            <a:xfrm flipH="1" flipV="1">
              <a:off x="8077575" y="3480168"/>
              <a:ext cx="896336" cy="7854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030" idx="1"/>
            </p:cNvCxnSpPr>
            <p:nvPr/>
          </p:nvCxnSpPr>
          <p:spPr>
            <a:xfrm flipH="1" flipV="1">
              <a:off x="6617443" y="4141234"/>
              <a:ext cx="2356468" cy="1244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030" idx="1"/>
              <a:endCxn id="1044" idx="3"/>
            </p:cNvCxnSpPr>
            <p:nvPr/>
          </p:nvCxnSpPr>
          <p:spPr>
            <a:xfrm flipH="1">
              <a:off x="7752241" y="4265645"/>
              <a:ext cx="1221671" cy="8253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30" idx="1"/>
              <a:endCxn id="1042" idx="0"/>
            </p:cNvCxnSpPr>
            <p:nvPr/>
          </p:nvCxnSpPr>
          <p:spPr>
            <a:xfrm flipH="1">
              <a:off x="8277849" y="4265644"/>
              <a:ext cx="696063" cy="15156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042" idx="1"/>
            </p:cNvCxnSpPr>
            <p:nvPr/>
          </p:nvCxnSpPr>
          <p:spPr>
            <a:xfrm flipH="1" flipV="1">
              <a:off x="2565838" y="5714723"/>
              <a:ext cx="5437606" cy="4912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044" idx="1"/>
              <a:endCxn id="1058" idx="3"/>
            </p:cNvCxnSpPr>
            <p:nvPr/>
          </p:nvCxnSpPr>
          <p:spPr>
            <a:xfrm flipH="1">
              <a:off x="5498659" y="5091000"/>
              <a:ext cx="1671374" cy="1425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289175" y="4525894"/>
              <a:ext cx="815802" cy="7742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Joe Biden - CNBC">
              <a:extLst>
                <a:ext uri="{FF2B5EF4-FFF2-40B4-BE49-F238E27FC236}">
                  <a16:creationId xmlns:a16="http://schemas.microsoft.com/office/drawing/2014/main" id="{962C31A1-6E3C-712B-C18A-F732F7F6D43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mmanuel Macron - Wikipedia">
              <a:extLst>
                <a:ext uri="{FF2B5EF4-FFF2-40B4-BE49-F238E27FC236}">
                  <a16:creationId xmlns:a16="http://schemas.microsoft.com/office/drawing/2014/main" id="{0482CE18-CEF8-B794-ABC5-C2879D11D55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Taylor Swift set to make her feature directorial debut | CNN">
              <a:extLst>
                <a:ext uri="{FF2B5EF4-FFF2-40B4-BE49-F238E27FC236}">
                  <a16:creationId xmlns:a16="http://schemas.microsoft.com/office/drawing/2014/main" id="{E28D031F-BF6C-DD58-B24E-22BFDE50F7D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56FD067A-CC6D-6D54-0646-E140E9F8138F}"/>
                </a:ext>
              </a:extLst>
            </p:cNvPr>
            <p:cNvCxnSpPr/>
            <p:nvPr/>
          </p:nvCxnSpPr>
          <p:spPr>
            <a:xfrm>
              <a:off x="2446445" y="1797566"/>
              <a:ext cx="743692" cy="460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descr="Ed Sheeran">
              <a:extLst>
                <a:ext uri="{FF2B5EF4-FFF2-40B4-BE49-F238E27FC236}">
                  <a16:creationId xmlns:a16="http://schemas.microsoft.com/office/drawing/2014/main" id="{34901888-5999-132B-BE71-0D5E65E1A3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arrell Williams - Age, Wife &amp; &quot;Happy&quot;">
              <a:extLst>
                <a:ext uri="{FF2B5EF4-FFF2-40B4-BE49-F238E27FC236}">
                  <a16:creationId xmlns:a16="http://schemas.microsoft.com/office/drawing/2014/main" id="{16115C01-A579-BE4C-699B-5394A062C97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0477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Independent Set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Independent set: </a:t>
                </a:r>
              </a:p>
              <a:p>
                <a:pPr lvl="1"/>
                <a14:m>
                  <m:oMath xmlns:m="http://schemas.openxmlformats.org/officeDocument/2006/math">
                    <m:r>
                      <a:rPr lang="en-US" i="1">
                        <a:latin typeface="Cambria Math"/>
                      </a:rPr>
                      <m:t>𝑆</m:t>
                    </m:r>
                    <m:r>
                      <a:rPr lang="en-US" i="1">
                        <a:latin typeface="Cambria Math"/>
                      </a:rPr>
                      <m:t>⊆</m:t>
                    </m:r>
                    <m:r>
                      <a:rPr lang="en-US" i="1">
                        <a:latin typeface="Cambria Math"/>
                      </a:rPr>
                      <m:t>𝑉</m:t>
                    </m:r>
                  </m:oMath>
                </a14:m>
                <a:r>
                  <a:rPr lang="en-US" dirty="0"/>
                  <a:t> is an independent set if no two nodes in </a:t>
                </a:r>
                <a14:m>
                  <m:oMath xmlns:m="http://schemas.openxmlformats.org/officeDocument/2006/math">
                    <m:r>
                      <a:rPr lang="en-US" i="1">
                        <a:latin typeface="Cambria Math"/>
                      </a:rPr>
                      <m:t>𝑆</m:t>
                    </m:r>
                  </m:oMath>
                </a14:m>
                <a:r>
                  <a:rPr lang="en-US" dirty="0"/>
                  <a:t> share an edge</a:t>
                </a:r>
              </a:p>
              <a:p>
                <a:r>
                  <a:rPr lang="en-US" dirty="0"/>
                  <a:t>Independent Set Problem: </a:t>
                </a:r>
              </a:p>
              <a:p>
                <a:pPr lvl="1"/>
                <a:r>
                  <a:rPr lang="en-US" dirty="0"/>
                  <a:t>Given a graph </a:t>
                </a:r>
                <a14:m>
                  <m:oMath xmlns:m="http://schemas.openxmlformats.org/officeDocument/2006/math">
                    <m:r>
                      <a:rPr lang="en-US" i="1">
                        <a:latin typeface="Cambria Math"/>
                      </a:rPr>
                      <m:t>𝐺</m:t>
                    </m:r>
                    <m:r>
                      <a:rPr lang="en-US" i="1">
                        <a:latin typeface="Cambria Math"/>
                      </a:rPr>
                      <m:t>=(</m:t>
                    </m:r>
                    <m:r>
                      <a:rPr lang="en-US" i="1">
                        <a:latin typeface="Cambria Math"/>
                      </a:rPr>
                      <m:t>𝑉</m:t>
                    </m:r>
                    <m:r>
                      <a:rPr lang="en-US" i="1">
                        <a:latin typeface="Cambria Math"/>
                      </a:rPr>
                      <m:t>,</m:t>
                    </m:r>
                    <m:r>
                      <a:rPr lang="en-US" i="1">
                        <a:latin typeface="Cambria Math"/>
                      </a:rPr>
                      <m:t>𝐸</m:t>
                    </m:r>
                    <m:r>
                      <a:rPr lang="en-US" i="1">
                        <a:latin typeface="Cambria Math"/>
                      </a:rPr>
                      <m:t>)</m:t>
                    </m:r>
                  </m:oMath>
                </a14:m>
                <a:r>
                  <a:rPr lang="en-US" dirty="0"/>
                  <a:t> and a number </a:t>
                </a:r>
                <a14:m>
                  <m:oMath xmlns:m="http://schemas.openxmlformats.org/officeDocument/2006/math">
                    <m:r>
                      <a:rPr lang="en-US" i="1">
                        <a:latin typeface="Cambria Math"/>
                      </a:rPr>
                      <m:t>𝑘</m:t>
                    </m:r>
                  </m:oMath>
                </a14:m>
                <a:r>
                  <a:rPr lang="en-US" dirty="0"/>
                  <a:t>, determine whether there is an independent set </a:t>
                </a:r>
                <a14:m>
                  <m:oMath xmlns:m="http://schemas.openxmlformats.org/officeDocument/2006/math">
                    <m:r>
                      <a:rPr lang="en-US" b="0" i="1">
                        <a:latin typeface="Cambria Math"/>
                      </a:rPr>
                      <m:t>𝑆</m:t>
                    </m:r>
                  </m:oMath>
                </a14:m>
                <a:r>
                  <a:rPr lang="en-US" dirty="0"/>
                  <a:t> of size </a:t>
                </a:r>
                <a14:m>
                  <m:oMath xmlns:m="http://schemas.openxmlformats.org/officeDocument/2006/math">
                    <m:r>
                      <a:rPr lang="en-US" b="0" i="1">
                        <a:latin typeface="Cambria Math"/>
                      </a:rPr>
                      <m:t>𝑘</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42</a:t>
            </a:fld>
            <a:endParaRPr lang="en-US"/>
          </a:p>
        </p:txBody>
      </p:sp>
    </p:spTree>
    <p:extLst>
      <p:ext uri="{BB962C8B-B14F-4D97-AF65-F5344CB8AC3E}">
        <p14:creationId xmlns:p14="http://schemas.microsoft.com/office/powerpoint/2010/main" val="2573119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4" name="Slide Number Placeholder 3"/>
          <p:cNvSpPr>
            <a:spLocks noGrp="1"/>
          </p:cNvSpPr>
          <p:nvPr>
            <p:ph type="sldNum" sz="quarter" idx="12"/>
          </p:nvPr>
        </p:nvSpPr>
        <p:spPr/>
        <p:txBody>
          <a:bodyPr/>
          <a:lstStyle/>
          <a:p>
            <a:fld id="{86BADE50-950A-4D58-BFB2-FA2C6A8B385D}" type="slidenum">
              <a:rPr lang="en-US" smtClean="0"/>
              <a:t>43</a:t>
            </a:fld>
            <a:endParaRPr lang="en-US"/>
          </a:p>
        </p:txBody>
      </p:sp>
      <p:sp>
        <p:nvSpPr>
          <p:cNvPr id="5" name="AutoShape 14" descr="Image result for justin trudea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Image result for justin trudeau"/>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2" descr="Image result for theresa may"/>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4" descr="Image result for theresa may"/>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6" descr="Image result for theresa may"/>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0" descr="Image result for Aaron Bloomfield"/>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5339034" y="1476112"/>
            <a:ext cx="3316677" cy="461665"/>
          </a:xfrm>
          <a:prstGeom prst="rect">
            <a:avLst/>
          </a:prstGeom>
          <a:noFill/>
        </p:spPr>
        <p:txBody>
          <a:bodyPr wrap="none" rtlCol="0">
            <a:spAutoFit/>
          </a:bodyPr>
          <a:lstStyle/>
          <a:p>
            <a:r>
              <a:rPr lang="en-US" sz="2400" dirty="0">
                <a:solidFill>
                  <a:srgbClr val="FF0000"/>
                </a:solidFill>
              </a:rPr>
              <a:t>Independent set of size 6</a:t>
            </a:r>
          </a:p>
        </p:txBody>
      </p:sp>
      <p:grpSp>
        <p:nvGrpSpPr>
          <p:cNvPr id="52" name="Group 51">
            <a:extLst>
              <a:ext uri="{FF2B5EF4-FFF2-40B4-BE49-F238E27FC236}">
                <a16:creationId xmlns:a16="http://schemas.microsoft.com/office/drawing/2014/main" id="{59078E9B-D60C-2C70-39F8-53C50A04FF80}"/>
              </a:ext>
            </a:extLst>
          </p:cNvPr>
          <p:cNvGrpSpPr/>
          <p:nvPr/>
        </p:nvGrpSpPr>
        <p:grpSpPr>
          <a:xfrm>
            <a:off x="1650264" y="1218142"/>
            <a:ext cx="8281702" cy="4725458"/>
            <a:chOff x="1650264" y="1218142"/>
            <a:chExt cx="8281702" cy="4725458"/>
          </a:xfrm>
        </p:grpSpPr>
        <p:sp>
          <p:nvSpPr>
            <p:cNvPr id="3" name="Oval 2"/>
            <p:cNvSpPr/>
            <p:nvPr/>
          </p:nvSpPr>
          <p:spPr>
            <a:xfrm>
              <a:off x="1650264" y="1218142"/>
              <a:ext cx="1193396" cy="1085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930334" y="2389557"/>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58898" y="3089427"/>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495800" y="4605706"/>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660959" y="3575103"/>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93975" y="3638669"/>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A8F83D5C-B06D-5B61-F1B7-071B58B75FA4}"/>
              </a:ext>
            </a:extLst>
          </p:cNvPr>
          <p:cNvGrpSpPr/>
          <p:nvPr/>
        </p:nvGrpSpPr>
        <p:grpSpPr>
          <a:xfrm>
            <a:off x="1822926" y="1377631"/>
            <a:ext cx="7796089" cy="5253107"/>
            <a:chOff x="1822926" y="1377631"/>
            <a:chExt cx="7796089" cy="5253107"/>
          </a:xfrm>
        </p:grpSpPr>
        <p:pic>
          <p:nvPicPr>
            <p:cNvPr id="54" name="Picture 2" descr="Image result for Prince Harry">
              <a:extLst>
                <a:ext uri="{FF2B5EF4-FFF2-40B4-BE49-F238E27FC236}">
                  <a16:creationId xmlns:a16="http://schemas.microsoft.com/office/drawing/2014/main" id="{FC7BF773-543A-36BB-85A2-E852E796E2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4506" y="2690352"/>
              <a:ext cx="585140" cy="73152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meghan markle">
              <a:extLst>
                <a:ext uri="{FF2B5EF4-FFF2-40B4-BE49-F238E27FC236}">
                  <a16:creationId xmlns:a16="http://schemas.microsoft.com/office/drawing/2014/main" id="{18976E11-3245-3052-1367-F83E3B8CA8D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Image result for Prince Charles">
              <a:extLst>
                <a:ext uri="{FF2B5EF4-FFF2-40B4-BE49-F238E27FC236}">
                  <a16:creationId xmlns:a16="http://schemas.microsoft.com/office/drawing/2014/main" id="{E0E20691-7F62-4E1C-E08A-BBC1D9ED6E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8" descr="Image result for justin trudeau">
              <a:extLst>
                <a:ext uri="{FF2B5EF4-FFF2-40B4-BE49-F238E27FC236}">
                  <a16:creationId xmlns:a16="http://schemas.microsoft.com/office/drawing/2014/main" id="{7091F052-D78A-5EC1-422D-C05634FFD2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0" descr="Image result for Elton John">
              <a:extLst>
                <a:ext uri="{FF2B5EF4-FFF2-40B4-BE49-F238E27FC236}">
                  <a16:creationId xmlns:a16="http://schemas.microsoft.com/office/drawing/2014/main" id="{C869DCB8-FC13-CA2C-E8D8-222848EF79B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4" descr="Image result for angela merkel">
              <a:extLst>
                <a:ext uri="{FF2B5EF4-FFF2-40B4-BE49-F238E27FC236}">
                  <a16:creationId xmlns:a16="http://schemas.microsoft.com/office/drawing/2014/main" id="{EC5C45C6-D6C2-4402-049A-BAAD9E8A8B1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6" descr="Image result for paul mccartney">
              <a:extLst>
                <a:ext uri="{FF2B5EF4-FFF2-40B4-BE49-F238E27FC236}">
                  <a16:creationId xmlns:a16="http://schemas.microsoft.com/office/drawing/2014/main" id="{61760EA7-C5B0-FE7B-CD24-EEC6A134E4D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Connector 61">
              <a:extLst>
                <a:ext uri="{FF2B5EF4-FFF2-40B4-BE49-F238E27FC236}">
                  <a16:creationId xmlns:a16="http://schemas.microsoft.com/office/drawing/2014/main" id="{19AC9EFE-C8B4-2B76-9F59-E83ABDEB7A4C}"/>
                </a:ext>
              </a:extLst>
            </p:cNvPr>
            <p:cNvCxnSpPr>
              <a:stCxn id="55" idx="3"/>
            </p:cNvCxnSpPr>
            <p:nvPr/>
          </p:nvCxnSpPr>
          <p:spPr>
            <a:xfrm>
              <a:off x="4616953" y="3727451"/>
              <a:ext cx="1313486" cy="4137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4D112E7-7183-183E-7C90-FA150E696656}"/>
                </a:ext>
              </a:extLst>
            </p:cNvPr>
            <p:cNvCxnSpPr>
              <a:stCxn id="54" idx="3"/>
              <a:endCxn id="61" idx="1"/>
            </p:cNvCxnSpPr>
            <p:nvPr/>
          </p:nvCxnSpPr>
          <p:spPr>
            <a:xfrm flipV="1">
              <a:off x="2989647" y="3034948"/>
              <a:ext cx="4698775" cy="211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0D871E6D-2982-E6D2-F692-6FD8D572CDBD}"/>
                </a:ext>
              </a:extLst>
            </p:cNvPr>
            <p:cNvCxnSpPr>
              <a:stCxn id="56" idx="1"/>
              <a:endCxn id="61" idx="2"/>
            </p:cNvCxnSpPr>
            <p:nvPr/>
          </p:nvCxnSpPr>
          <p:spPr>
            <a:xfrm flipH="1" flipV="1">
              <a:off x="8077575" y="3480168"/>
              <a:ext cx="896336" cy="7854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a:extLst>
                <a:ext uri="{FF2B5EF4-FFF2-40B4-BE49-F238E27FC236}">
                  <a16:creationId xmlns:a16="http://schemas.microsoft.com/office/drawing/2014/main" id="{30157654-DC71-4772-AAA4-D605A2A32DAA}"/>
                </a:ext>
              </a:extLst>
            </p:cNvPr>
            <p:cNvCxnSpPr>
              <a:stCxn id="56" idx="1"/>
            </p:cNvCxnSpPr>
            <p:nvPr/>
          </p:nvCxnSpPr>
          <p:spPr>
            <a:xfrm flipH="1" flipV="1">
              <a:off x="6617443" y="4141234"/>
              <a:ext cx="2356468" cy="1244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33A0686C-6192-785E-3908-93BE44CA529F}"/>
                </a:ext>
              </a:extLst>
            </p:cNvPr>
            <p:cNvCxnSpPr>
              <a:stCxn id="56" idx="1"/>
              <a:endCxn id="59" idx="3"/>
            </p:cNvCxnSpPr>
            <p:nvPr/>
          </p:nvCxnSpPr>
          <p:spPr>
            <a:xfrm flipH="1">
              <a:off x="7752241" y="4265645"/>
              <a:ext cx="1221671" cy="8253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C0E3B107-C700-D459-FF70-4E7F8E49DE14}"/>
                </a:ext>
              </a:extLst>
            </p:cNvPr>
            <p:cNvCxnSpPr>
              <a:stCxn id="56" idx="1"/>
              <a:endCxn id="58" idx="0"/>
            </p:cNvCxnSpPr>
            <p:nvPr/>
          </p:nvCxnSpPr>
          <p:spPr>
            <a:xfrm flipH="1">
              <a:off x="8277849" y="4265644"/>
              <a:ext cx="696063" cy="15156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DF9EF4EE-F63C-1D9C-F677-3A71A2D459F0}"/>
                </a:ext>
              </a:extLst>
            </p:cNvPr>
            <p:cNvCxnSpPr>
              <a:stCxn id="58" idx="1"/>
            </p:cNvCxnSpPr>
            <p:nvPr/>
          </p:nvCxnSpPr>
          <p:spPr>
            <a:xfrm flipH="1" flipV="1">
              <a:off x="2565838" y="5714723"/>
              <a:ext cx="5437606" cy="4912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1DDBFF65-E730-587C-9097-0D975EAD565B}"/>
                </a:ext>
              </a:extLst>
            </p:cNvPr>
            <p:cNvCxnSpPr>
              <a:stCxn id="59" idx="1"/>
              <a:endCxn id="60" idx="3"/>
            </p:cNvCxnSpPr>
            <p:nvPr/>
          </p:nvCxnSpPr>
          <p:spPr>
            <a:xfrm flipH="1">
              <a:off x="5498659" y="5091000"/>
              <a:ext cx="1671374" cy="1425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Straight Connector 1033">
              <a:extLst>
                <a:ext uri="{FF2B5EF4-FFF2-40B4-BE49-F238E27FC236}">
                  <a16:creationId xmlns:a16="http://schemas.microsoft.com/office/drawing/2014/main" id="{61DA65C4-9194-5335-DCCA-B8618CFAF63D}"/>
                </a:ext>
              </a:extLst>
            </p:cNvPr>
            <p:cNvCxnSpPr/>
            <p:nvPr/>
          </p:nvCxnSpPr>
          <p:spPr>
            <a:xfrm flipH="1">
              <a:off x="2289175" y="4525894"/>
              <a:ext cx="815802" cy="7742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5" name="Picture 2" descr="Joe Biden - CNBC">
              <a:extLst>
                <a:ext uri="{FF2B5EF4-FFF2-40B4-BE49-F238E27FC236}">
                  <a16:creationId xmlns:a16="http://schemas.microsoft.com/office/drawing/2014/main" id="{A411C35C-A4E2-3254-9169-5A9C40884EC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4" descr="Emmanuel Macron - Wikipedia">
              <a:extLst>
                <a:ext uri="{FF2B5EF4-FFF2-40B4-BE49-F238E27FC236}">
                  <a16:creationId xmlns:a16="http://schemas.microsoft.com/office/drawing/2014/main" id="{4D391E1C-1EDA-14A3-9DCA-919040D43AC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6" descr="Taylor Swift set to make her feature directorial debut | CNN">
              <a:extLst>
                <a:ext uri="{FF2B5EF4-FFF2-40B4-BE49-F238E27FC236}">
                  <a16:creationId xmlns:a16="http://schemas.microsoft.com/office/drawing/2014/main" id="{79788093-DC07-81F4-2186-40AE05B2380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0399E19D-B23D-BB29-F3A7-827B923531CE}"/>
                </a:ext>
              </a:extLst>
            </p:cNvPr>
            <p:cNvCxnSpPr/>
            <p:nvPr/>
          </p:nvCxnSpPr>
          <p:spPr>
            <a:xfrm>
              <a:off x="2446445" y="1797566"/>
              <a:ext cx="743692" cy="460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40" name="Picture 8" descr="Ed Sheeran">
              <a:extLst>
                <a:ext uri="{FF2B5EF4-FFF2-40B4-BE49-F238E27FC236}">
                  <a16:creationId xmlns:a16="http://schemas.microsoft.com/office/drawing/2014/main" id="{1678B1E8-7F87-809D-84DD-C51634FDB4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0" descr="Pharrell Williams - Age, Wife &amp; &quot;Happy&quot;">
              <a:extLst>
                <a:ext uri="{FF2B5EF4-FFF2-40B4-BE49-F238E27FC236}">
                  <a16:creationId xmlns:a16="http://schemas.microsoft.com/office/drawing/2014/main" id="{873C8361-77B5-F5CC-E499-9D9F79B0B8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7448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A065-6CD0-9F5B-7974-C2A75C541B67}"/>
              </a:ext>
            </a:extLst>
          </p:cNvPr>
          <p:cNvSpPr>
            <a:spLocks noGrp="1"/>
          </p:cNvSpPr>
          <p:nvPr>
            <p:ph type="title"/>
          </p:nvPr>
        </p:nvSpPr>
        <p:spPr/>
        <p:txBody>
          <a:bodyPr/>
          <a:lstStyle/>
          <a:p>
            <a:r>
              <a:rPr lang="en-US" dirty="0"/>
              <a:t>Solving and Verifying Independent Set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F4D0EF-7C00-6F14-9DB2-CA7C1A2A7E0D}"/>
                  </a:ext>
                </a:extLst>
              </p:cNvPr>
              <p:cNvSpPr>
                <a:spLocks noGrp="1"/>
              </p:cNvSpPr>
              <p:nvPr>
                <p:ph idx="1"/>
              </p:nvPr>
            </p:nvSpPr>
            <p:spPr/>
            <p:txBody>
              <a:bodyPr/>
              <a:lstStyle/>
              <a:p>
                <a:r>
                  <a:rPr lang="en-US" dirty="0"/>
                  <a:t>Give an algorithm to solve independent set</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and a number </a:t>
                </a:r>
                <a14:m>
                  <m:oMath xmlns:m="http://schemas.openxmlformats.org/officeDocument/2006/math">
                    <m:r>
                      <a:rPr lang="en-US" b="0" i="1" smtClean="0">
                        <a:latin typeface="Cambria Math" panose="02040503050406030204" pitchFamily="18" charset="0"/>
                      </a:rPr>
                      <m:t>𝑘</m:t>
                    </m:r>
                  </m:oMath>
                </a14:m>
                <a:endParaRPr lang="en-US" dirty="0"/>
              </a:p>
              <a:p>
                <a:pPr lvl="1"/>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has an independent set of size </a:t>
                </a:r>
                <a14:m>
                  <m:oMath xmlns:m="http://schemas.openxmlformats.org/officeDocument/2006/math">
                    <m:r>
                      <a:rPr lang="en-US" b="0" i="1" smtClean="0">
                        <a:latin typeface="Cambria Math" panose="02040503050406030204" pitchFamily="18" charset="0"/>
                      </a:rPr>
                      <m:t>𝑘</m:t>
                    </m:r>
                  </m:oMath>
                </a14:m>
                <a:endParaRPr lang="en-US" dirty="0"/>
              </a:p>
              <a:p>
                <a:r>
                  <a:rPr lang="en-US" dirty="0"/>
                  <a:t>Give an algorithm to verify independent set</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,a number </a:t>
                </a:r>
                <a14:m>
                  <m:oMath xmlns:m="http://schemas.openxmlformats.org/officeDocument/2006/math">
                    <m:r>
                      <a:rPr lang="en-US" b="0" i="1" smtClean="0">
                        <a:latin typeface="Cambria Math" panose="02040503050406030204" pitchFamily="18" charset="0"/>
                      </a:rPr>
                      <m:t>𝑘</m:t>
                    </m:r>
                  </m:oMath>
                </a14:m>
                <a:r>
                  <a:rPr lang="en-US" dirty="0"/>
                  <a:t>, and a set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oMath>
                </a14:m>
                <a:endParaRPr lang="en-US" dirty="0"/>
              </a:p>
              <a:p>
                <a:pPr lvl="1"/>
                <a:r>
                  <a:rPr lang="en-US" dirty="0"/>
                  <a:t>Output: True if </a:t>
                </a:r>
                <a14:m>
                  <m:oMath xmlns:m="http://schemas.openxmlformats.org/officeDocument/2006/math">
                    <m:r>
                      <a:rPr lang="en-US" b="0" i="1" smtClean="0">
                        <a:latin typeface="Cambria Math" panose="02040503050406030204" pitchFamily="18" charset="0"/>
                      </a:rPr>
                      <m:t>𝑆</m:t>
                    </m:r>
                  </m:oMath>
                </a14:m>
                <a:r>
                  <a:rPr lang="en-US" dirty="0"/>
                  <a:t> is an independent set of size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3" name="Content Placeholder 2">
                <a:extLst>
                  <a:ext uri="{FF2B5EF4-FFF2-40B4-BE49-F238E27FC236}">
                    <a16:creationId xmlns:a16="http://schemas.microsoft.com/office/drawing/2014/main" id="{1FF4D0EF-7C00-6F14-9DB2-CA7C1A2A7E0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319803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Baseball</a:t>
            </a:r>
          </a:p>
        </p:txBody>
      </p:sp>
      <p:sp>
        <p:nvSpPr>
          <p:cNvPr id="4" name="Slide Number Placeholder 3"/>
          <p:cNvSpPr>
            <a:spLocks noGrp="1"/>
          </p:cNvSpPr>
          <p:nvPr>
            <p:ph type="sldNum" sz="quarter" idx="12"/>
          </p:nvPr>
        </p:nvSpPr>
        <p:spPr/>
        <p:txBody>
          <a:bodyPr/>
          <a:lstStyle/>
          <a:p>
            <a:fld id="{86BADE50-950A-4D58-BFB2-FA2C6A8B385D}" type="slidenum">
              <a:rPr lang="en-US" smtClean="0"/>
              <a:t>45</a:t>
            </a:fld>
            <a:endParaRPr lang="en-US"/>
          </a:p>
        </p:txBody>
      </p:sp>
      <p:grpSp>
        <p:nvGrpSpPr>
          <p:cNvPr id="9" name="Group 8"/>
          <p:cNvGrpSpPr/>
          <p:nvPr/>
        </p:nvGrpSpPr>
        <p:grpSpPr>
          <a:xfrm rot="10800000">
            <a:off x="5179497" y="4800601"/>
            <a:ext cx="1060704" cy="914400"/>
            <a:chOff x="2133600" y="4191000"/>
            <a:chExt cx="1060704" cy="914400"/>
          </a:xfrm>
        </p:grpSpPr>
        <p:sp>
          <p:nvSpPr>
            <p:cNvPr id="7" name="Isosceles Triangle 6"/>
            <p:cNvSpPr/>
            <p:nvPr/>
          </p:nvSpPr>
          <p:spPr>
            <a:xfrm>
              <a:off x="2133600" y="4191000"/>
              <a:ext cx="1060704" cy="457200"/>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8" name="Rectangle 7"/>
            <p:cNvSpPr/>
            <p:nvPr/>
          </p:nvSpPr>
          <p:spPr>
            <a:xfrm>
              <a:off x="2133600" y="4648200"/>
              <a:ext cx="1060704"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10" name="Rectangle 9"/>
          <p:cNvSpPr/>
          <p:nvPr/>
        </p:nvSpPr>
        <p:spPr>
          <a:xfrm>
            <a:off x="3429000" y="3048000"/>
            <a:ext cx="91440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0400" y="3048000"/>
            <a:ext cx="91440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52648" y="1345324"/>
            <a:ext cx="91440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8" idx="1"/>
            <a:endCxn id="11" idx="2"/>
          </p:cNvCxnSpPr>
          <p:nvPr/>
        </p:nvCxnSpPr>
        <p:spPr>
          <a:xfrm flipV="1">
            <a:off x="6240202" y="3962401"/>
            <a:ext cx="1227399" cy="10668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2"/>
            <a:endCxn id="8" idx="3"/>
          </p:cNvCxnSpPr>
          <p:nvPr/>
        </p:nvCxnSpPr>
        <p:spPr>
          <a:xfrm>
            <a:off x="3886201" y="3962401"/>
            <a:ext cx="1293297" cy="10668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2" idx="1"/>
            <a:endCxn id="10" idx="0"/>
          </p:cNvCxnSpPr>
          <p:nvPr/>
        </p:nvCxnSpPr>
        <p:spPr>
          <a:xfrm flipH="1">
            <a:off x="3886200" y="1802524"/>
            <a:ext cx="1366448" cy="124547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0"/>
            <a:endCxn id="12" idx="3"/>
          </p:cNvCxnSpPr>
          <p:nvPr/>
        </p:nvCxnSpPr>
        <p:spPr>
          <a:xfrm flipH="1" flipV="1">
            <a:off x="6167048" y="1802524"/>
            <a:ext cx="1300552" cy="124547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453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Baseball</a:t>
            </a:r>
          </a:p>
        </p:txBody>
      </p:sp>
      <p:sp>
        <p:nvSpPr>
          <p:cNvPr id="4" name="Slide Number Placeholder 3"/>
          <p:cNvSpPr>
            <a:spLocks noGrp="1"/>
          </p:cNvSpPr>
          <p:nvPr>
            <p:ph type="sldNum" sz="quarter" idx="12"/>
          </p:nvPr>
        </p:nvSpPr>
        <p:spPr/>
        <p:txBody>
          <a:bodyPr/>
          <a:lstStyle/>
          <a:p>
            <a:fld id="{86BADE50-950A-4D58-BFB2-FA2C6A8B385D}" type="slidenum">
              <a:rPr lang="en-US" smtClean="0"/>
              <a:t>46</a:t>
            </a:fld>
            <a:endParaRPr lang="en-US"/>
          </a:p>
        </p:txBody>
      </p:sp>
      <p:grpSp>
        <p:nvGrpSpPr>
          <p:cNvPr id="53" name="Group 52"/>
          <p:cNvGrpSpPr/>
          <p:nvPr/>
        </p:nvGrpSpPr>
        <p:grpSpPr>
          <a:xfrm>
            <a:off x="2181226" y="1481300"/>
            <a:ext cx="5514975" cy="4914248"/>
            <a:chOff x="657225" y="1481300"/>
            <a:chExt cx="5514975" cy="4914248"/>
          </a:xfrm>
        </p:grpSpPr>
        <p:cxnSp>
          <p:nvCxnSpPr>
            <p:cNvPr id="14" name="Straight Connector 13"/>
            <p:cNvCxnSpPr>
              <a:stCxn id="8" idx="1"/>
              <a:endCxn id="23" idx="2"/>
            </p:cNvCxnSpPr>
            <p:nvPr/>
          </p:nvCxnSpPr>
          <p:spPr>
            <a:xfrm flipV="1">
              <a:off x="3187377" y="5562600"/>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2"/>
              <a:endCxn id="8" idx="3"/>
            </p:cNvCxnSpPr>
            <p:nvPr/>
          </p:nvCxnSpPr>
          <p:spPr>
            <a:xfrm>
              <a:off x="2054087" y="5181600"/>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3" idx="1"/>
              <a:endCxn id="10" idx="3"/>
            </p:cNvCxnSpPr>
            <p:nvPr/>
          </p:nvCxnSpPr>
          <p:spPr>
            <a:xfrm flipH="1" flipV="1">
              <a:off x="2282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8" idx="2"/>
              <a:endCxn id="10" idx="0"/>
            </p:cNvCxnSpPr>
            <p:nvPr/>
          </p:nvCxnSpPr>
          <p:spPr>
            <a:xfrm>
              <a:off x="885825" y="3032235"/>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8" idx="3"/>
              <a:endCxn id="29" idx="1"/>
            </p:cNvCxnSpPr>
            <p:nvPr/>
          </p:nvCxnSpPr>
          <p:spPr>
            <a:xfrm flipV="1">
              <a:off x="1114425" y="2447104"/>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9" idx="3"/>
              <a:endCxn id="26" idx="1"/>
            </p:cNvCxnSpPr>
            <p:nvPr/>
          </p:nvCxnSpPr>
          <p:spPr>
            <a:xfrm>
              <a:off x="3306551" y="2447104"/>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9" idx="2"/>
              <a:endCxn id="27" idx="0"/>
            </p:cNvCxnSpPr>
            <p:nvPr/>
          </p:nvCxnSpPr>
          <p:spPr>
            <a:xfrm flipH="1">
              <a:off x="2613080" y="2675704"/>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7" idx="3"/>
              <a:endCxn id="30" idx="1"/>
            </p:cNvCxnSpPr>
            <p:nvPr/>
          </p:nvCxnSpPr>
          <p:spPr>
            <a:xfrm>
              <a:off x="2841680"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6" idx="2"/>
              <a:endCxn id="30" idx="0"/>
            </p:cNvCxnSpPr>
            <p:nvPr/>
          </p:nvCxnSpPr>
          <p:spPr>
            <a:xfrm flipH="1">
              <a:off x="4030135"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29" idx="3"/>
              <a:endCxn id="63" idx="1"/>
            </p:cNvCxnSpPr>
            <p:nvPr/>
          </p:nvCxnSpPr>
          <p:spPr>
            <a:xfrm flipV="1">
              <a:off x="3306551" y="1709900"/>
              <a:ext cx="952184"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26" idx="0"/>
              <a:endCxn id="63" idx="3"/>
            </p:cNvCxnSpPr>
            <p:nvPr/>
          </p:nvCxnSpPr>
          <p:spPr>
            <a:xfrm flipH="1" flipV="1">
              <a:off x="4715935" y="1709900"/>
              <a:ext cx="1227665"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23" idx="0"/>
              <a:endCxn id="30" idx="2"/>
            </p:cNvCxnSpPr>
            <p:nvPr/>
          </p:nvCxnSpPr>
          <p:spPr>
            <a:xfrm flipH="1" flipV="1">
              <a:off x="4030135" y="4339457"/>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23" idx="0"/>
              <a:endCxn id="26" idx="2"/>
            </p:cNvCxnSpPr>
            <p:nvPr/>
          </p:nvCxnSpPr>
          <p:spPr>
            <a:xfrm flipV="1">
              <a:off x="4758267" y="3262477"/>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10800000">
              <a:off x="2657024" y="5938347"/>
              <a:ext cx="530353" cy="457201"/>
              <a:chOff x="2133600" y="4191000"/>
              <a:chExt cx="1060704" cy="914400"/>
            </a:xfrm>
          </p:grpSpPr>
          <p:sp>
            <p:nvSpPr>
              <p:cNvPr id="7" name="Isosceles Triangle 6"/>
              <p:cNvSpPr/>
              <p:nvPr/>
            </p:nvSpPr>
            <p:spPr>
              <a:xfrm>
                <a:off x="2133600" y="4191000"/>
                <a:ext cx="1060704" cy="457200"/>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8" name="Rectangle 7"/>
              <p:cNvSpPr/>
              <p:nvPr/>
            </p:nvSpPr>
            <p:spPr>
              <a:xfrm>
                <a:off x="2133600" y="4648200"/>
                <a:ext cx="1060704"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10" name="Rectangle 9"/>
            <p:cNvSpPr/>
            <p:nvPr/>
          </p:nvSpPr>
          <p:spPr>
            <a:xfrm>
              <a:off x="1825487" y="4724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29667" y="5105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715000" y="280527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384480" y="3462499"/>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57225" y="2575035"/>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49351" y="2218504"/>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01535" y="388225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258735" y="14813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7239000" y="1292170"/>
            <a:ext cx="3429000" cy="646331"/>
          </a:xfrm>
          <a:prstGeom prst="rect">
            <a:avLst/>
          </a:prstGeom>
          <a:noFill/>
        </p:spPr>
        <p:txBody>
          <a:bodyPr wrap="square" rtlCol="0">
            <a:spAutoFit/>
          </a:bodyPr>
          <a:lstStyle/>
          <a:p>
            <a:r>
              <a:rPr lang="en-US" dirty="0"/>
              <a:t>Need to place defenders on bases such that every edge is defended</a:t>
            </a:r>
          </a:p>
        </p:txBody>
      </p:sp>
      <p:sp>
        <p:nvSpPr>
          <p:cNvPr id="90" name="TextBox 89"/>
          <p:cNvSpPr txBox="1"/>
          <p:nvPr/>
        </p:nvSpPr>
        <p:spPr>
          <a:xfrm>
            <a:off x="7430814" y="2075957"/>
            <a:ext cx="3922986" cy="369332"/>
          </a:xfrm>
          <a:prstGeom prst="rect">
            <a:avLst/>
          </a:prstGeom>
          <a:noFill/>
        </p:spPr>
        <p:txBody>
          <a:bodyPr wrap="square" rtlCol="0">
            <a:spAutoFit/>
          </a:bodyPr>
          <a:lstStyle/>
          <a:p>
            <a:r>
              <a:rPr lang="en-US" dirty="0"/>
              <a:t>How many defenders would suffice?</a:t>
            </a:r>
          </a:p>
        </p:txBody>
      </p:sp>
    </p:spTree>
    <p:extLst>
      <p:ext uri="{BB962C8B-B14F-4D97-AF65-F5344CB8AC3E}">
        <p14:creationId xmlns:p14="http://schemas.microsoft.com/office/powerpoint/2010/main" val="395015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Vertex Cover: </a:t>
                </a:r>
              </a:p>
              <a:p>
                <a:pPr lvl="1"/>
                <a14:m>
                  <m:oMath xmlns:m="http://schemas.openxmlformats.org/officeDocument/2006/math">
                    <m:r>
                      <a:rPr lang="en-US" b="0" i="1" smtClean="0">
                        <a:latin typeface="Cambria Math"/>
                      </a:rPr>
                      <m:t>𝐶</m:t>
                    </m:r>
                    <m:r>
                      <a:rPr lang="en-US" b="0" i="1" smtClean="0">
                        <a:latin typeface="Cambria Math"/>
                      </a:rPr>
                      <m:t>⊆</m:t>
                    </m:r>
                    <m:r>
                      <a:rPr lang="en-US" b="0" i="1" smtClean="0">
                        <a:latin typeface="Cambria Math"/>
                      </a:rPr>
                      <m:t>𝑉</m:t>
                    </m:r>
                  </m:oMath>
                </a14:m>
                <a:r>
                  <a:rPr lang="en-US" dirty="0"/>
                  <a:t> is a vertex cover if every edge in </a:t>
                </a:r>
                <a14:m>
                  <m:oMath xmlns:m="http://schemas.openxmlformats.org/officeDocument/2006/math">
                    <m:r>
                      <a:rPr lang="en-US" b="0" i="1" smtClean="0">
                        <a:latin typeface="Cambria Math"/>
                      </a:rPr>
                      <m:t>𝐸</m:t>
                    </m:r>
                  </m:oMath>
                </a14:m>
                <a:r>
                  <a:rPr lang="en-US" dirty="0"/>
                  <a:t> has one of its endpoints in </a:t>
                </a:r>
                <a14:m>
                  <m:oMath xmlns:m="http://schemas.openxmlformats.org/officeDocument/2006/math">
                    <m:r>
                      <a:rPr lang="en-US" b="0" i="1" smtClean="0">
                        <a:latin typeface="Cambria Math"/>
                      </a:rPr>
                      <m:t>𝐶</m:t>
                    </m:r>
                  </m:oMath>
                </a14:m>
                <a:endParaRPr lang="en-US" dirty="0"/>
              </a:p>
              <a:p>
                <a:r>
                  <a:rPr lang="en-US" dirty="0"/>
                  <a:t>Vertex Cover Problem: </a:t>
                </a:r>
              </a:p>
              <a:p>
                <a:pPr lvl="1"/>
                <a:r>
                  <a:rPr lang="en-US" dirty="0"/>
                  <a:t>Given a graph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and a number </a:t>
                </a:r>
                <a14:m>
                  <m:oMath xmlns:m="http://schemas.openxmlformats.org/officeDocument/2006/math">
                    <m:r>
                      <a:rPr lang="en-US" b="0" i="1" smtClean="0">
                        <a:latin typeface="Cambria Math" panose="02040503050406030204" pitchFamily="18" charset="0"/>
                      </a:rPr>
                      <m:t>𝑘</m:t>
                    </m:r>
                  </m:oMath>
                </a14:m>
                <a:r>
                  <a:rPr lang="en-US" dirty="0"/>
                  <a:t>, determine if there is a vertex cover </a:t>
                </a:r>
                <a14:m>
                  <m:oMath xmlns:m="http://schemas.openxmlformats.org/officeDocument/2006/math">
                    <m:r>
                      <a:rPr lang="en-US" b="0" i="1" smtClean="0">
                        <a:latin typeface="Cambria Math"/>
                      </a:rPr>
                      <m:t>𝐶</m:t>
                    </m:r>
                  </m:oMath>
                </a14:m>
                <a:r>
                  <a:rPr lang="en-US" dirty="0"/>
                  <a:t> of size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47</a:t>
            </a:fld>
            <a:endParaRPr lang="en-US"/>
          </a:p>
        </p:txBody>
      </p:sp>
    </p:spTree>
    <p:extLst>
      <p:ext uri="{BB962C8B-B14F-4D97-AF65-F5344CB8AC3E}">
        <p14:creationId xmlns:p14="http://schemas.microsoft.com/office/powerpoint/2010/main" val="2106859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4" name="Slide Number Placeholder 3"/>
          <p:cNvSpPr>
            <a:spLocks noGrp="1"/>
          </p:cNvSpPr>
          <p:nvPr>
            <p:ph type="sldNum" sz="quarter" idx="12"/>
          </p:nvPr>
        </p:nvSpPr>
        <p:spPr/>
        <p:txBody>
          <a:bodyPr/>
          <a:lstStyle/>
          <a:p>
            <a:fld id="{86BADE50-950A-4D58-BFB2-FA2C6A8B385D}" type="slidenum">
              <a:rPr lang="en-US" smtClean="0"/>
              <a:t>48</a:t>
            </a:fld>
            <a:endParaRPr lang="en-US"/>
          </a:p>
        </p:txBody>
      </p:sp>
      <p:cxnSp>
        <p:nvCxnSpPr>
          <p:cNvPr id="14" name="Straight Connector 13"/>
          <p:cNvCxnSpPr>
            <a:stCxn id="8" idx="1"/>
            <a:endCxn id="23" idx="2"/>
          </p:cNvCxnSpPr>
          <p:nvPr/>
        </p:nvCxnSpPr>
        <p:spPr>
          <a:xfrm flipV="1">
            <a:off x="4711377" y="5562601"/>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2"/>
            <a:endCxn id="8" idx="3"/>
          </p:cNvCxnSpPr>
          <p:nvPr/>
        </p:nvCxnSpPr>
        <p:spPr>
          <a:xfrm>
            <a:off x="3578088" y="5181601"/>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3" idx="1"/>
            <a:endCxn id="10" idx="3"/>
          </p:cNvCxnSpPr>
          <p:nvPr/>
        </p:nvCxnSpPr>
        <p:spPr>
          <a:xfrm flipH="1" flipV="1">
            <a:off x="3806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8" idx="2"/>
            <a:endCxn id="10" idx="0"/>
          </p:cNvCxnSpPr>
          <p:nvPr/>
        </p:nvCxnSpPr>
        <p:spPr>
          <a:xfrm>
            <a:off x="2409825" y="3032236"/>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8" idx="3"/>
            <a:endCxn id="29" idx="1"/>
          </p:cNvCxnSpPr>
          <p:nvPr/>
        </p:nvCxnSpPr>
        <p:spPr>
          <a:xfrm flipV="1">
            <a:off x="2638425" y="2447105"/>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9" idx="3"/>
            <a:endCxn id="26" idx="1"/>
          </p:cNvCxnSpPr>
          <p:nvPr/>
        </p:nvCxnSpPr>
        <p:spPr>
          <a:xfrm>
            <a:off x="4830552" y="2447105"/>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9" idx="2"/>
            <a:endCxn id="27" idx="0"/>
          </p:cNvCxnSpPr>
          <p:nvPr/>
        </p:nvCxnSpPr>
        <p:spPr>
          <a:xfrm flipH="1">
            <a:off x="4137081" y="2675705"/>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7" idx="3"/>
            <a:endCxn id="30" idx="1"/>
          </p:cNvCxnSpPr>
          <p:nvPr/>
        </p:nvCxnSpPr>
        <p:spPr>
          <a:xfrm>
            <a:off x="4365681"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6" idx="2"/>
            <a:endCxn id="30" idx="0"/>
          </p:cNvCxnSpPr>
          <p:nvPr/>
        </p:nvCxnSpPr>
        <p:spPr>
          <a:xfrm flipH="1">
            <a:off x="5554136"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29" idx="3"/>
            <a:endCxn id="63" idx="1"/>
          </p:cNvCxnSpPr>
          <p:nvPr/>
        </p:nvCxnSpPr>
        <p:spPr>
          <a:xfrm flipV="1">
            <a:off x="4830552" y="1709900"/>
            <a:ext cx="909851"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26" idx="0"/>
            <a:endCxn id="63" idx="3"/>
          </p:cNvCxnSpPr>
          <p:nvPr/>
        </p:nvCxnSpPr>
        <p:spPr>
          <a:xfrm flipH="1" flipV="1">
            <a:off x="6197602" y="1709901"/>
            <a:ext cx="1269998"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23" idx="0"/>
            <a:endCxn id="30" idx="2"/>
          </p:cNvCxnSpPr>
          <p:nvPr/>
        </p:nvCxnSpPr>
        <p:spPr>
          <a:xfrm flipH="1" flipV="1">
            <a:off x="5554135" y="4339458"/>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23" idx="0"/>
            <a:endCxn id="26" idx="2"/>
          </p:cNvCxnSpPr>
          <p:nvPr/>
        </p:nvCxnSpPr>
        <p:spPr>
          <a:xfrm flipV="1">
            <a:off x="6282268" y="3262478"/>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10800000">
            <a:off x="4181025" y="5938348"/>
            <a:ext cx="530353" cy="457201"/>
            <a:chOff x="2133600" y="4191000"/>
            <a:chExt cx="1060704" cy="914400"/>
          </a:xfrm>
        </p:grpSpPr>
        <p:sp>
          <p:nvSpPr>
            <p:cNvPr id="7" name="Isosceles Triangle 6"/>
            <p:cNvSpPr/>
            <p:nvPr/>
          </p:nvSpPr>
          <p:spPr>
            <a:xfrm>
              <a:off x="2133600" y="4191000"/>
              <a:ext cx="1060704" cy="457200"/>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8" name="Rectangle 7"/>
            <p:cNvSpPr/>
            <p:nvPr/>
          </p:nvSpPr>
          <p:spPr>
            <a:xfrm>
              <a:off x="2133600" y="4648200"/>
              <a:ext cx="1060704"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10" name="Rectangle 9"/>
          <p:cNvSpPr/>
          <p:nvPr/>
        </p:nvSpPr>
        <p:spPr>
          <a:xfrm>
            <a:off x="3349487" y="4724400"/>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53667" y="5105400"/>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239000" y="280527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08480" y="3462499"/>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181225" y="2575035"/>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373351" y="2218504"/>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325535" y="3882257"/>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740402" y="1481300"/>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239000" y="1292170"/>
            <a:ext cx="3429000" cy="461665"/>
          </a:xfrm>
          <a:prstGeom prst="rect">
            <a:avLst/>
          </a:prstGeom>
          <a:noFill/>
        </p:spPr>
        <p:txBody>
          <a:bodyPr wrap="square" rtlCol="0">
            <a:spAutoFit/>
          </a:bodyPr>
          <a:lstStyle/>
          <a:p>
            <a:r>
              <a:rPr lang="en-US" sz="2400" dirty="0">
                <a:solidFill>
                  <a:srgbClr val="FF0000"/>
                </a:solidFill>
              </a:rPr>
              <a:t>Vertex cover of size 5</a:t>
            </a:r>
          </a:p>
        </p:txBody>
      </p:sp>
    </p:spTree>
    <p:extLst>
      <p:ext uri="{BB962C8B-B14F-4D97-AF65-F5344CB8AC3E}">
        <p14:creationId xmlns:p14="http://schemas.microsoft.com/office/powerpoint/2010/main" val="3375650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A065-6CD0-9F5B-7974-C2A75C541B67}"/>
              </a:ext>
            </a:extLst>
          </p:cNvPr>
          <p:cNvSpPr>
            <a:spLocks noGrp="1"/>
          </p:cNvSpPr>
          <p:nvPr>
            <p:ph type="title"/>
          </p:nvPr>
        </p:nvSpPr>
        <p:spPr/>
        <p:txBody>
          <a:bodyPr/>
          <a:lstStyle/>
          <a:p>
            <a:r>
              <a:rPr lang="en-US" dirty="0"/>
              <a:t>Solving and Verifying 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F4D0EF-7C00-6F14-9DB2-CA7C1A2A7E0D}"/>
                  </a:ext>
                </a:extLst>
              </p:cNvPr>
              <p:cNvSpPr>
                <a:spLocks noGrp="1"/>
              </p:cNvSpPr>
              <p:nvPr>
                <p:ph idx="1"/>
              </p:nvPr>
            </p:nvSpPr>
            <p:spPr/>
            <p:txBody>
              <a:bodyPr/>
              <a:lstStyle/>
              <a:p>
                <a:r>
                  <a:rPr lang="en-US" dirty="0"/>
                  <a:t>Give an algorithm to solve vertex cover</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and a number </a:t>
                </a:r>
                <a14:m>
                  <m:oMath xmlns:m="http://schemas.openxmlformats.org/officeDocument/2006/math">
                    <m:r>
                      <a:rPr lang="en-US" b="0" i="1" smtClean="0">
                        <a:latin typeface="Cambria Math" panose="02040503050406030204" pitchFamily="18" charset="0"/>
                      </a:rPr>
                      <m:t>𝑘</m:t>
                    </m:r>
                  </m:oMath>
                </a14:m>
                <a:endParaRPr lang="en-US" dirty="0"/>
              </a:p>
              <a:p>
                <a:pPr lvl="1"/>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has a vertex cover of size </a:t>
                </a:r>
                <a14:m>
                  <m:oMath xmlns:m="http://schemas.openxmlformats.org/officeDocument/2006/math">
                    <m:r>
                      <a:rPr lang="en-US" b="0" i="1" smtClean="0">
                        <a:latin typeface="Cambria Math" panose="02040503050406030204" pitchFamily="18" charset="0"/>
                      </a:rPr>
                      <m:t>𝑘</m:t>
                    </m:r>
                  </m:oMath>
                </a14:m>
                <a:endParaRPr lang="en-US" dirty="0"/>
              </a:p>
              <a:p>
                <a:r>
                  <a:rPr lang="en-US" dirty="0"/>
                  <a:t>Give an algorithm to verify vertex cover</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,a number </a:t>
                </a:r>
                <a14:m>
                  <m:oMath xmlns:m="http://schemas.openxmlformats.org/officeDocument/2006/math">
                    <m:r>
                      <a:rPr lang="en-US" b="0" i="1" smtClean="0">
                        <a:latin typeface="Cambria Math" panose="02040503050406030204" pitchFamily="18" charset="0"/>
                      </a:rPr>
                      <m:t>𝑘</m:t>
                    </m:r>
                  </m:oMath>
                </a14:m>
                <a:r>
                  <a:rPr lang="en-US" dirty="0"/>
                  <a:t>, and a set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𝐸</m:t>
                    </m:r>
                  </m:oMath>
                </a14:m>
                <a:endParaRPr lang="en-US" dirty="0"/>
              </a:p>
              <a:p>
                <a:pPr lvl="1"/>
                <a:r>
                  <a:rPr lang="en-US" dirty="0"/>
                  <a:t>Output: True if </a:t>
                </a:r>
                <a14:m>
                  <m:oMath xmlns:m="http://schemas.openxmlformats.org/officeDocument/2006/math">
                    <m:r>
                      <a:rPr lang="en-US" b="0" i="1" smtClean="0">
                        <a:latin typeface="Cambria Math" panose="02040503050406030204" pitchFamily="18" charset="0"/>
                      </a:rPr>
                      <m:t>𝑆</m:t>
                    </m:r>
                  </m:oMath>
                </a14:m>
                <a:r>
                  <a:rPr lang="en-US" dirty="0"/>
                  <a:t> is a vertex cover of size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3" name="Content Placeholder 2">
                <a:extLst>
                  <a:ext uri="{FF2B5EF4-FFF2-40B4-BE49-F238E27FC236}">
                    <a16:creationId xmlns:a16="http://schemas.microsoft.com/office/drawing/2014/main" id="{1FF4D0EF-7C00-6F14-9DB2-CA7C1A2A7E0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42203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a:t>
                </a:r>
                <a:r>
                  <a:rPr lang="en-US" dirty="0">
                    <a:highlight>
                      <a:srgbClr val="FFFF00"/>
                    </a:highlight>
                  </a:rPr>
                  <a:t>Let </a:t>
                </a:r>
                <a14:m>
                  <m:oMath xmlns:m="http://schemas.openxmlformats.org/officeDocument/2006/math">
                    <m:r>
                      <a:rPr lang="en-US" b="0" i="1" smtClean="0">
                        <a:solidFill>
                          <a:schemeClr val="accent6"/>
                        </a:solidFill>
                        <a:highlight>
                          <a:srgbClr val="FFFF00"/>
                        </a:highlight>
                        <a:latin typeface="Cambria Math"/>
                      </a:rPr>
                      <m:t>𝑒</m:t>
                    </m:r>
                  </m:oMath>
                </a14:m>
                <a:r>
                  <a:rPr lang="en-US" dirty="0">
                    <a:highlight>
                      <a:srgbClr val="FFFF00"/>
                    </a:highlight>
                  </a:rPr>
                  <a:t> be the least-weight edge which crosses </a:t>
                </a:r>
                <a14:m>
                  <m:oMath xmlns:m="http://schemas.openxmlformats.org/officeDocument/2006/math">
                    <m:r>
                      <a:rPr lang="en-US" smtClean="0">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 </m:t>
                    </m:r>
                    <m:r>
                      <a:rPr lang="en-US" i="1">
                        <a:solidFill>
                          <a:srgbClr val="0070C0"/>
                        </a:solidFill>
                        <a:highlight>
                          <a:srgbClr val="FFFF00"/>
                        </a:highlight>
                        <a:latin typeface="Cambria Math"/>
                      </a:rPr>
                      <m:t>𝑉</m:t>
                    </m:r>
                    <m:r>
                      <a:rPr lang="en-US" i="1">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m:t>
                    </m:r>
                  </m:oMath>
                </a14:m>
                <a:r>
                  <a:rPr lang="en-US" dirty="0">
                    <a:highlight>
                      <a:srgbClr val="FFFF00"/>
                    </a:highlight>
                  </a:rPr>
                  <a:t>.</a:t>
                </a:r>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5</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29198E55-6F42-0FA1-AB6D-7F901B1B1E3D}"/>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BB0E06C9-37D5-43C2-D10D-EA2243A63806}"/>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110772-2492-C02B-4310-5D9CC40C034C}"/>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A26F86-1E80-4433-A93E-500D91786BC1}"/>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00F5829-36E1-93B9-1023-B4CE872F5040}"/>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27E0130-1049-692C-97B0-39F9B2A67C97}"/>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00C636-6300-261A-D3C1-5BA4508FFAAE}"/>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09C0422-82ED-C933-B089-587208D05813}"/>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CA4EAA3-EE9B-5FAC-1175-E1FD6BAF4D14}"/>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5E5BA0C-9E52-4E96-1B91-A5880AFAC78D}"/>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8DE9CC3-339A-8383-B3F4-EC0DBB282861}"/>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472BB70-F9A1-0994-9ADA-AD09EAD5F674}"/>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9F04EFA-F215-1E7A-9941-38A40A8CDEEE}"/>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7326BD7-941A-5B6A-7211-F9DC6B744DA4}"/>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CBD08D3-AF52-7042-E74E-01EF32B14B9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C049DBC-3422-0A37-CB72-099103AA9DB6}"/>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D165F027-E404-46B2-D0EA-93D0CCA2247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3FBBE0D5-C0B1-D739-11E2-1644D84D214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A007F4A6-3D60-0077-57F1-D653AB713408}"/>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E8D41F80-DAD5-43C5-02E9-69AD937BF456}"/>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96641B5-9E3B-E579-54DF-FCA2645F4A2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3E477480-EDEF-8037-83F3-A74EB25A498C}"/>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C49DC063-9A25-1942-E7E6-E4732AD74DF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B4B6B344-6A56-12D2-BF05-9B8F10E0C3D2}"/>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B221352B-3758-359E-0CB1-88051947193B}"/>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D18E2766-6CC3-F313-E9EF-E0FE786BA5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0D2942C2-419B-F804-3AC0-3DF4ADA03A16}"/>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6CBC85E-0A14-5BFD-014A-B37F8F3524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C2CECED-E758-56DB-7EAE-66D116E12F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41085D1-E5B4-63EF-7A5E-B016CFF7C6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EE2E7BF6-A814-794C-3064-3BB36174D2BD}"/>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F8CFDD61-B27F-57E5-F7EC-EB92985B857A}"/>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AD2D2FE8-F573-148E-F38E-42134A01010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631AA3F4-2138-4ABF-8843-F7444A48838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704C0BD1-DE02-FA8A-1D35-832C1B9943E5}"/>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118CD315-BF24-B776-1334-9FC783FEDF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96E0FEB5-1D3D-831B-2050-6C401C0E749C}"/>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62FC4322-2D35-65AB-D3FA-8132A5094D3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015451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41635B6-F402-1095-4877-EFE866AA1617}"/>
              </a:ext>
            </a:extLst>
          </p:cNvPr>
          <p:cNvSpPr/>
          <p:nvPr/>
        </p:nvSpPr>
        <p:spPr>
          <a:xfrm>
            <a:off x="396240" y="715328"/>
            <a:ext cx="11602720" cy="614267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933289-11A2-E100-3246-E02B39C7AED0}"/>
                  </a:ext>
                </a:extLst>
              </p:cNvPr>
              <p:cNvSpPr txBox="1"/>
              <p:nvPr/>
            </p:nvSpPr>
            <p:spPr>
              <a:xfrm>
                <a:off x="3342640" y="733886"/>
                <a:ext cx="6096000" cy="142442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Exponential</a:t>
                </a:r>
              </a:p>
              <a:p>
                <a:pPr algn="ctr"/>
                <a:r>
                  <a:rPr lang="en-US" sz="2800" dirty="0">
                    <a:solidFill>
                      <a:schemeClr val="tx1"/>
                    </a:solidFill>
                  </a:rPr>
                  <a:t>Upper bounded by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2</m:t>
                        </m:r>
                      </m:e>
                      <m:sup>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𝑝</m:t>
                            </m:r>
                          </m:sup>
                        </m:sSup>
                      </m:sup>
                    </m:sSup>
                  </m:oMath>
                </a14:m>
                <a:endParaRPr lang="en-US" sz="2800" dirty="0">
                  <a:solidFill>
                    <a:schemeClr val="tx1"/>
                  </a:solidFill>
                </a:endParaRPr>
              </a:p>
            </p:txBody>
          </p:sp>
        </mc:Choice>
        <mc:Fallback xmlns="">
          <p:sp>
            <p:nvSpPr>
              <p:cNvPr id="7" name="TextBox 6">
                <a:extLst>
                  <a:ext uri="{FF2B5EF4-FFF2-40B4-BE49-F238E27FC236}">
                    <a16:creationId xmlns:a16="http://schemas.microsoft.com/office/drawing/2014/main" id="{F3933289-11A2-E100-3246-E02B39C7AED0}"/>
                  </a:ext>
                </a:extLst>
              </p:cNvPr>
              <p:cNvSpPr txBox="1">
                <a:spLocks noRot="1" noChangeAspect="1" noMove="1" noResize="1" noEditPoints="1" noAdjustHandles="1" noChangeArrowheads="1" noChangeShapeType="1" noTextEdit="1"/>
              </p:cNvSpPr>
              <p:nvPr/>
            </p:nvSpPr>
            <p:spPr>
              <a:xfrm>
                <a:off x="3342640" y="733886"/>
                <a:ext cx="6096000" cy="1424429"/>
              </a:xfrm>
              <a:prstGeom prst="rect">
                <a:avLst/>
              </a:prstGeom>
              <a:blipFill>
                <a:blip r:embed="rId2"/>
                <a:stretch>
                  <a:fillRect b="-11111"/>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FBAF8506-45D6-1464-2EA9-BAD5C9E44E96}"/>
              </a:ext>
            </a:extLst>
          </p:cNvPr>
          <p:cNvSpPr/>
          <p:nvPr/>
        </p:nvSpPr>
        <p:spPr>
          <a:xfrm>
            <a:off x="995680" y="2158315"/>
            <a:ext cx="9804400" cy="4118917"/>
          </a:xfrm>
          <a:prstGeom prst="ellipse">
            <a:avLst/>
          </a:prstGeom>
          <a:solidFill>
            <a:schemeClr val="accent2">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22CD1BFD-574C-E5F5-667A-A8E28277AD99}"/>
                  </a:ext>
                </a:extLst>
              </p:cNvPr>
              <p:cNvSpPr/>
              <p:nvPr/>
            </p:nvSpPr>
            <p:spPr>
              <a:xfrm>
                <a:off x="1391920" y="3176123"/>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Polynomial</a:t>
                </a:r>
              </a:p>
              <a:p>
                <a:pPr algn="ctr"/>
                <a:r>
                  <a:rPr lang="en-US" sz="2800" dirty="0">
                    <a:solidFill>
                      <a:schemeClr val="tx1"/>
                    </a:solidFill>
                  </a:rPr>
                  <a:t>Upper bounded by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𝑝</m:t>
                        </m:r>
                      </m:sup>
                    </m:sSup>
                  </m:oMath>
                </a14:m>
                <a:endParaRPr lang="en-US" sz="2800" dirty="0">
                  <a:solidFill>
                    <a:schemeClr val="tx1"/>
                  </a:solidFill>
                </a:endParaRPr>
              </a:p>
            </p:txBody>
          </p:sp>
        </mc:Choice>
        <mc:Fallback xmlns="">
          <p:sp>
            <p:nvSpPr>
              <p:cNvPr id="4" name="Oval 3">
                <a:extLst>
                  <a:ext uri="{FF2B5EF4-FFF2-40B4-BE49-F238E27FC236}">
                    <a16:creationId xmlns:a16="http://schemas.microsoft.com/office/drawing/2014/main" id="{22CD1BFD-574C-E5F5-667A-A8E28277AD99}"/>
                  </a:ext>
                </a:extLst>
              </p:cNvPr>
              <p:cNvSpPr>
                <a:spLocks noRot="1" noChangeAspect="1" noMove="1" noResize="1" noEditPoints="1" noAdjustHandles="1" noChangeArrowheads="1" noChangeShapeType="1" noTextEdit="1"/>
              </p:cNvSpPr>
              <p:nvPr/>
            </p:nvSpPr>
            <p:spPr>
              <a:xfrm>
                <a:off x="1391920" y="3176123"/>
                <a:ext cx="4998720" cy="2555240"/>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561229C-901F-E6AA-7760-7159895368CF}"/>
                  </a:ext>
                </a:extLst>
              </p:cNvPr>
              <p:cNvSpPr txBox="1"/>
              <p:nvPr/>
            </p:nvSpPr>
            <p:spPr>
              <a:xfrm>
                <a:off x="5303520" y="3004590"/>
                <a:ext cx="6096000" cy="142442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Nondeterministic Polynomial</a:t>
                </a:r>
              </a:p>
              <a:p>
                <a:pPr algn="ctr"/>
                <a:r>
                  <a:rPr lang="en-US" sz="2800" dirty="0"/>
                  <a:t>Verified in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𝑝</m:t>
                        </m:r>
                      </m:sup>
                    </m:sSup>
                  </m:oMath>
                </a14:m>
                <a:r>
                  <a:rPr lang="en-US" sz="2800" dirty="0">
                    <a:solidFill>
                      <a:schemeClr val="tx1"/>
                    </a:solidFill>
                  </a:rPr>
                  <a:t> time</a:t>
                </a:r>
              </a:p>
            </p:txBody>
          </p:sp>
        </mc:Choice>
        <mc:Fallback xmlns="">
          <p:sp>
            <p:nvSpPr>
              <p:cNvPr id="11" name="TextBox 10">
                <a:extLst>
                  <a:ext uri="{FF2B5EF4-FFF2-40B4-BE49-F238E27FC236}">
                    <a16:creationId xmlns:a16="http://schemas.microsoft.com/office/drawing/2014/main" id="{0561229C-901F-E6AA-7760-7159895368CF}"/>
                  </a:ext>
                </a:extLst>
              </p:cNvPr>
              <p:cNvSpPr txBox="1">
                <a:spLocks noRot="1" noChangeAspect="1" noMove="1" noResize="1" noEditPoints="1" noAdjustHandles="1" noChangeArrowheads="1" noChangeShapeType="1" noTextEdit="1"/>
              </p:cNvSpPr>
              <p:nvPr/>
            </p:nvSpPr>
            <p:spPr>
              <a:xfrm>
                <a:off x="5303520" y="3004590"/>
                <a:ext cx="6096000" cy="1424429"/>
              </a:xfrm>
              <a:prstGeom prst="rect">
                <a:avLst/>
              </a:prstGeom>
              <a:blipFill>
                <a:blip r:embed="rId4"/>
                <a:stretch>
                  <a:fillRect b="-8547"/>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AC71D22A-C4FD-A562-E8FB-9618A48A76F8}"/>
              </a:ext>
            </a:extLst>
          </p:cNvPr>
          <p:cNvGrpSpPr/>
          <p:nvPr/>
        </p:nvGrpSpPr>
        <p:grpSpPr>
          <a:xfrm rot="1389724">
            <a:off x="6200745" y="5135200"/>
            <a:ext cx="2475158" cy="523220"/>
            <a:chOff x="6197600" y="5013683"/>
            <a:chExt cx="2475158" cy="523220"/>
          </a:xfrm>
        </p:grpSpPr>
        <p:sp>
          <p:nvSpPr>
            <p:cNvPr id="12" name="TextBox 11">
              <a:extLst>
                <a:ext uri="{FF2B5EF4-FFF2-40B4-BE49-F238E27FC236}">
                  <a16:creationId xmlns:a16="http://schemas.microsoft.com/office/drawing/2014/main" id="{DD281509-7CCC-72FA-5A63-28BAA927617A}"/>
                </a:ext>
              </a:extLst>
            </p:cNvPr>
            <p:cNvSpPr txBox="1"/>
            <p:nvPr/>
          </p:nvSpPr>
          <p:spPr>
            <a:xfrm>
              <a:off x="7053897" y="5013683"/>
              <a:ext cx="955604" cy="523220"/>
            </a:xfrm>
            <a:prstGeom prst="rect">
              <a:avLst/>
            </a:prstGeom>
            <a:noFill/>
          </p:spPr>
          <p:txBody>
            <a:bodyPr wrap="square">
              <a:spAutoFit/>
            </a:bodyPr>
            <a:lstStyle/>
            <a:p>
              <a:pPr algn="ctr"/>
              <a:r>
                <a:rPr lang="en-US" sz="2800" dirty="0">
                  <a:solidFill>
                    <a:srgbClr val="FF0000"/>
                  </a:solidFill>
                </a:rPr>
                <a:t>Gap?</a:t>
              </a:r>
            </a:p>
          </p:txBody>
        </p:sp>
        <p:cxnSp>
          <p:nvCxnSpPr>
            <p:cNvPr id="14" name="Straight Arrow Connector 13">
              <a:extLst>
                <a:ext uri="{FF2B5EF4-FFF2-40B4-BE49-F238E27FC236}">
                  <a16:creationId xmlns:a16="http://schemas.microsoft.com/office/drawing/2014/main" id="{B82661DB-8387-2CF0-35D0-C14C37B0B8E7}"/>
                </a:ext>
              </a:extLst>
            </p:cNvPr>
            <p:cNvCxnSpPr>
              <a:stCxn id="12" idx="1"/>
            </p:cNvCxnSpPr>
            <p:nvPr/>
          </p:nvCxnSpPr>
          <p:spPr>
            <a:xfrm flipH="1">
              <a:off x="6197600" y="5275293"/>
              <a:ext cx="856297" cy="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15AF750-7ABB-9963-C32B-09B336727927}"/>
                </a:ext>
              </a:extLst>
            </p:cNvPr>
            <p:cNvCxnSpPr>
              <a:cxnSpLocks/>
              <a:stCxn id="12" idx="3"/>
            </p:cNvCxnSpPr>
            <p:nvPr/>
          </p:nvCxnSpPr>
          <p:spPr>
            <a:xfrm>
              <a:off x="8009501" y="5275293"/>
              <a:ext cx="663257"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8C565268-1DFA-2BDF-B753-888B618F5053}"/>
              </a:ext>
            </a:extLst>
          </p:cNvPr>
          <p:cNvSpPr txBox="1"/>
          <p:nvPr/>
        </p:nvSpPr>
        <p:spPr>
          <a:xfrm rot="1389724">
            <a:off x="6228679" y="5362557"/>
            <a:ext cx="1810649" cy="523220"/>
          </a:xfrm>
          <a:prstGeom prst="rect">
            <a:avLst/>
          </a:prstGeom>
          <a:noFill/>
        </p:spPr>
        <p:txBody>
          <a:bodyPr wrap="square">
            <a:spAutoFit/>
          </a:bodyPr>
          <a:lstStyle/>
          <a:p>
            <a:pPr algn="ctr"/>
            <a:r>
              <a:rPr lang="en-US" sz="2800" dirty="0">
                <a:solidFill>
                  <a:srgbClr val="FF0000"/>
                </a:solidFill>
              </a:rPr>
              <a:t>Unknown!</a:t>
            </a:r>
          </a:p>
        </p:txBody>
      </p:sp>
      <p:sp>
        <p:nvSpPr>
          <p:cNvPr id="3" name="TextBox 2">
            <a:extLst>
              <a:ext uri="{FF2B5EF4-FFF2-40B4-BE49-F238E27FC236}">
                <a16:creationId xmlns:a16="http://schemas.microsoft.com/office/drawing/2014/main" id="{6D8DB62C-26FA-47C4-9CF8-BA550BE15574}"/>
              </a:ext>
            </a:extLst>
          </p:cNvPr>
          <p:cNvSpPr txBox="1"/>
          <p:nvPr/>
        </p:nvSpPr>
        <p:spPr>
          <a:xfrm>
            <a:off x="4599377" y="3391408"/>
            <a:ext cx="1303947" cy="861774"/>
          </a:xfrm>
          <a:prstGeom prst="rect">
            <a:avLst/>
          </a:prstGeom>
          <a:noFill/>
        </p:spPr>
        <p:txBody>
          <a:bodyPr wrap="none" rtlCol="0">
            <a:spAutoFit/>
          </a:bodyPr>
          <a:lstStyle/>
          <a:p>
            <a:r>
              <a:rPr lang="en-US" sz="1600" dirty="0">
                <a:solidFill>
                  <a:srgbClr val="7030A0"/>
                </a:solidFill>
              </a:rPr>
              <a:t>Sorting</a:t>
            </a:r>
          </a:p>
          <a:p>
            <a:r>
              <a:rPr lang="en-US" sz="1600" dirty="0">
                <a:solidFill>
                  <a:srgbClr val="7030A0"/>
                </a:solidFill>
              </a:rPr>
              <a:t>Shortest Path</a:t>
            </a:r>
          </a:p>
          <a:p>
            <a:r>
              <a:rPr lang="en-US" sz="1600" dirty="0">
                <a:solidFill>
                  <a:srgbClr val="7030A0"/>
                </a:solidFill>
              </a:rPr>
              <a:t>Euler Path</a:t>
            </a:r>
          </a:p>
        </p:txBody>
      </p:sp>
      <p:sp>
        <p:nvSpPr>
          <p:cNvPr id="8" name="TextBox 7">
            <a:extLst>
              <a:ext uri="{FF2B5EF4-FFF2-40B4-BE49-F238E27FC236}">
                <a16:creationId xmlns:a16="http://schemas.microsoft.com/office/drawing/2014/main" id="{13E90524-0054-417F-44E8-4B21DAC3A3E9}"/>
              </a:ext>
            </a:extLst>
          </p:cNvPr>
          <p:cNvSpPr txBox="1"/>
          <p:nvPr/>
        </p:nvSpPr>
        <p:spPr>
          <a:xfrm>
            <a:off x="5396885" y="2134632"/>
            <a:ext cx="1765099" cy="1323439"/>
          </a:xfrm>
          <a:prstGeom prst="rect">
            <a:avLst/>
          </a:prstGeom>
          <a:noFill/>
        </p:spPr>
        <p:txBody>
          <a:bodyPr wrap="none" rtlCol="0">
            <a:spAutoFit/>
          </a:bodyPr>
          <a:lstStyle/>
          <a:p>
            <a:r>
              <a:rPr lang="en-US" sz="1600" dirty="0">
                <a:solidFill>
                  <a:srgbClr val="7030A0"/>
                </a:solidFill>
              </a:rPr>
              <a:t>Vertex Cover</a:t>
            </a:r>
          </a:p>
          <a:p>
            <a:r>
              <a:rPr lang="en-US" sz="1600" dirty="0">
                <a:solidFill>
                  <a:srgbClr val="7030A0"/>
                </a:solidFill>
              </a:rPr>
              <a:t>Independent Set</a:t>
            </a:r>
          </a:p>
          <a:p>
            <a:r>
              <a:rPr lang="en-US" sz="1600" dirty="0">
                <a:solidFill>
                  <a:srgbClr val="7030A0"/>
                </a:solidFill>
              </a:rPr>
              <a:t>Hamiltonian Path</a:t>
            </a:r>
          </a:p>
          <a:p>
            <a:r>
              <a:rPr lang="en-US" sz="1600" dirty="0">
                <a:solidFill>
                  <a:srgbClr val="7030A0"/>
                </a:solidFill>
              </a:rPr>
              <a:t>Cryptography</a:t>
            </a:r>
          </a:p>
          <a:p>
            <a:r>
              <a:rPr lang="en-US" sz="1600" dirty="0">
                <a:solidFill>
                  <a:srgbClr val="7030A0"/>
                </a:solidFill>
              </a:rPr>
              <a:t>Prime factorization</a:t>
            </a:r>
          </a:p>
        </p:txBody>
      </p:sp>
      <p:sp>
        <p:nvSpPr>
          <p:cNvPr id="9" name="TextBox 8">
            <a:extLst>
              <a:ext uri="{FF2B5EF4-FFF2-40B4-BE49-F238E27FC236}">
                <a16:creationId xmlns:a16="http://schemas.microsoft.com/office/drawing/2014/main" id="{02FB1F7F-722C-2555-934B-D67F0220B70F}"/>
              </a:ext>
            </a:extLst>
          </p:cNvPr>
          <p:cNvSpPr txBox="1"/>
          <p:nvPr/>
        </p:nvSpPr>
        <p:spPr>
          <a:xfrm>
            <a:off x="8834747" y="1534250"/>
            <a:ext cx="927946" cy="830997"/>
          </a:xfrm>
          <a:prstGeom prst="rect">
            <a:avLst/>
          </a:prstGeom>
          <a:noFill/>
        </p:spPr>
        <p:txBody>
          <a:bodyPr wrap="none" rtlCol="0">
            <a:spAutoFit/>
          </a:bodyPr>
          <a:lstStyle/>
          <a:p>
            <a:r>
              <a:rPr lang="en-US" sz="1600" dirty="0">
                <a:solidFill>
                  <a:srgbClr val="7030A0"/>
                </a:solidFill>
              </a:rPr>
              <a:t>Checkers</a:t>
            </a:r>
          </a:p>
          <a:p>
            <a:r>
              <a:rPr lang="en-US" sz="1600" dirty="0">
                <a:solidFill>
                  <a:srgbClr val="7030A0"/>
                </a:solidFill>
              </a:rPr>
              <a:t>Go</a:t>
            </a:r>
          </a:p>
          <a:p>
            <a:r>
              <a:rPr lang="en-US" sz="1600" dirty="0">
                <a:solidFill>
                  <a:srgbClr val="7030A0"/>
                </a:solidFill>
              </a:rPr>
              <a:t>Chess</a:t>
            </a:r>
          </a:p>
        </p:txBody>
      </p:sp>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58BD3A92-F435-7C36-5746-4DD8BBD2FA49}"/>
                  </a:ext>
                </a:extLst>
              </p:cNvPr>
              <p:cNvSpPr>
                <a:spLocks noGrp="1"/>
              </p:cNvSpPr>
              <p:nvPr>
                <p:ph type="title"/>
              </p:nvPr>
            </p:nvSpPr>
            <p:spPr>
              <a:xfrm>
                <a:off x="193040" y="-119380"/>
                <a:ext cx="10515600" cy="1325563"/>
              </a:xfrm>
            </p:spPr>
            <p:txBody>
              <a:bodyPr/>
              <a:lstStyle/>
              <a:p>
                <a14:m>
                  <m:oMath xmlns:m="http://schemas.openxmlformats.org/officeDocument/2006/math">
                    <m:r>
                      <a:rPr lang="en-US" b="0" i="1" smtClean="0">
                        <a:latin typeface="Cambria Math" panose="02040503050406030204" pitchFamily="18" charset="0"/>
                      </a:rPr>
                      <m:t>𝐸𝑋𝑃</m:t>
                    </m:r>
                    <m:r>
                      <a:rPr lang="en-US" b="0" i="1" smtClean="0">
                        <a:latin typeface="Cambria Math" panose="02040503050406030204" pitchFamily="18" charset="0"/>
                      </a:rPr>
                      <m:t>⊃</m:t>
                    </m:r>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𝑃</m:t>
                    </m:r>
                  </m:oMath>
                </a14:m>
                <a:r>
                  <a:rPr lang="en-US" dirty="0"/>
                  <a:t> </a:t>
                </a:r>
              </a:p>
            </p:txBody>
          </p:sp>
        </mc:Choice>
        <mc:Fallback xmlns="">
          <p:sp>
            <p:nvSpPr>
              <p:cNvPr id="26" name="Title 1">
                <a:extLst>
                  <a:ext uri="{FF2B5EF4-FFF2-40B4-BE49-F238E27FC236}">
                    <a16:creationId xmlns:a16="http://schemas.microsoft.com/office/drawing/2014/main" id="{58BD3A92-F435-7C36-5746-4DD8BBD2FA49}"/>
                  </a:ext>
                </a:extLst>
              </p:cNvPr>
              <p:cNvSpPr>
                <a:spLocks noGrp="1" noRot="1" noChangeAspect="1" noMove="1" noResize="1" noEditPoints="1" noAdjustHandles="1" noChangeArrowheads="1" noChangeShapeType="1" noTextEdit="1"/>
              </p:cNvSpPr>
              <p:nvPr>
                <p:ph type="title"/>
              </p:nvPr>
            </p:nvSpPr>
            <p:spPr>
              <a:xfrm>
                <a:off x="193040" y="-119380"/>
                <a:ext cx="10515600" cy="1325563"/>
              </a:xfr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71DED51-C630-1C05-E13A-1F2DA7629B7A}"/>
                  </a:ext>
                </a:extLst>
              </p:cNvPr>
              <p:cNvSpPr txBox="1"/>
              <p:nvPr/>
            </p:nvSpPr>
            <p:spPr>
              <a:xfrm>
                <a:off x="-1564640" y="844490"/>
                <a:ext cx="6096000" cy="523220"/>
              </a:xfrm>
              <a:prstGeom prst="rect">
                <a:avLst/>
              </a:prstGeom>
              <a:noFill/>
            </p:spPr>
            <p:txBody>
              <a:bodyPr wrap="square">
                <a:spAutoFit/>
              </a:bodyPr>
              <a:lstStyle/>
              <a:p>
                <a:pPr algn="ctr"/>
                <a14:m>
                  <m:oMath xmlns:m="http://schemas.openxmlformats.org/officeDocument/2006/math">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𝑁𝑃</m:t>
                    </m:r>
                  </m:oMath>
                </a14:m>
                <a:r>
                  <a:rPr lang="en-US" sz="2800" dirty="0">
                    <a:solidFill>
                      <a:srgbClr val="FF0000"/>
                    </a:solidFill>
                  </a:rPr>
                  <a:t> or </a:t>
                </a:r>
                <a14:m>
                  <m:oMath xmlns:m="http://schemas.openxmlformats.org/officeDocument/2006/math">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𝑁𝑃</m:t>
                    </m:r>
                  </m:oMath>
                </a14:m>
                <a:endParaRPr lang="en-US" sz="2800" dirty="0">
                  <a:solidFill>
                    <a:srgbClr val="FF0000"/>
                  </a:solidFill>
                </a:endParaRPr>
              </a:p>
            </p:txBody>
          </p:sp>
        </mc:Choice>
        <mc:Fallback xmlns="">
          <p:sp>
            <p:nvSpPr>
              <p:cNvPr id="27" name="TextBox 26">
                <a:extLst>
                  <a:ext uri="{FF2B5EF4-FFF2-40B4-BE49-F238E27FC236}">
                    <a16:creationId xmlns:a16="http://schemas.microsoft.com/office/drawing/2014/main" id="{A71DED51-C630-1C05-E13A-1F2DA7629B7A}"/>
                  </a:ext>
                </a:extLst>
              </p:cNvPr>
              <p:cNvSpPr txBox="1">
                <a:spLocks noRot="1" noChangeAspect="1" noMove="1" noResize="1" noEditPoints="1" noAdjustHandles="1" noChangeArrowheads="1" noChangeShapeType="1" noTextEdit="1"/>
              </p:cNvSpPr>
              <p:nvPr/>
            </p:nvSpPr>
            <p:spPr>
              <a:xfrm>
                <a:off x="-1564640" y="844490"/>
                <a:ext cx="6096000" cy="523220"/>
              </a:xfrm>
              <a:prstGeom prst="rect">
                <a:avLst/>
              </a:prstGeom>
              <a:blipFill>
                <a:blip r:embed="rId6"/>
                <a:stretch>
                  <a:fillRect t="-11765" b="-34118"/>
                </a:stretch>
              </a:blipFill>
            </p:spPr>
            <p:txBody>
              <a:bodyPr/>
              <a:lstStyle/>
              <a:p>
                <a:r>
                  <a:rPr lang="en-US">
                    <a:noFill/>
                  </a:rPr>
                  <a:t> </a:t>
                </a:r>
              </a:p>
            </p:txBody>
          </p:sp>
        </mc:Fallback>
      </mc:AlternateContent>
    </p:spTree>
    <p:extLst>
      <p:ext uri="{BB962C8B-B14F-4D97-AF65-F5344CB8AC3E}">
        <p14:creationId xmlns:p14="http://schemas.microsoft.com/office/powerpoint/2010/main" val="257230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Cool!</a:t>
            </a:r>
          </a:p>
        </p:txBody>
      </p:sp>
      <mc:AlternateContent xmlns:mc="http://schemas.openxmlformats.org/markup-compatibility/2006" xmlns:a14="http://schemas.microsoft.com/office/drawing/2010/main">
        <mc:Choice Requires="a14">
          <p:sp>
            <p:nvSpPr>
              <p:cNvPr id="70" name="Content Placeholder 2"/>
              <p:cNvSpPr>
                <a:spLocks noGrp="1"/>
              </p:cNvSpPr>
              <p:nvPr>
                <p:ph idx="1"/>
              </p:nvPr>
            </p:nvSpPr>
            <p:spPr>
              <a:xfrm>
                <a:off x="1524000" y="1580483"/>
                <a:ext cx="9144000" cy="609600"/>
              </a:xfrm>
            </p:spPr>
            <p:txBody>
              <a:bodyPr>
                <a:noAutofit/>
              </a:bodyPr>
              <a:lstStyle/>
              <a:p>
                <a:pPr marL="0" indent="0">
                  <a:buNone/>
                </a:pPr>
                <a14:m>
                  <m:oMath xmlns:m="http://schemas.openxmlformats.org/officeDocument/2006/math">
                    <m:r>
                      <a:rPr lang="en-US" sz="2900" i="1">
                        <a:latin typeface="Cambria Math"/>
                      </a:rPr>
                      <m:t>𝑆</m:t>
                    </m:r>
                  </m:oMath>
                </a14:m>
                <a:r>
                  <a:rPr lang="en-US" sz="2900" dirty="0"/>
                  <a:t> is an independent set of </a:t>
                </a:r>
                <a14:m>
                  <m:oMath xmlns:m="http://schemas.openxmlformats.org/officeDocument/2006/math">
                    <m:r>
                      <a:rPr lang="en-US" sz="2900" i="1">
                        <a:latin typeface="Cambria Math"/>
                      </a:rPr>
                      <m:t>𝐺</m:t>
                    </m:r>
                  </m:oMath>
                </a14:m>
                <a:r>
                  <a:rPr lang="en-US" sz="2900" dirty="0"/>
                  <a:t> </a:t>
                </a:r>
                <a:r>
                  <a:rPr lang="en-US" sz="2900" dirty="0" err="1"/>
                  <a:t>iff</a:t>
                </a:r>
                <a:r>
                  <a:rPr lang="en-US" sz="2900" dirty="0"/>
                  <a:t> </a:t>
                </a:r>
                <a14:m>
                  <m:oMath xmlns:m="http://schemas.openxmlformats.org/officeDocument/2006/math">
                    <m:r>
                      <a:rPr lang="en-US" sz="2900" i="1">
                        <a:latin typeface="Cambria Math"/>
                      </a:rPr>
                      <m:t>𝑉</m:t>
                    </m:r>
                    <m:r>
                      <a:rPr lang="en-US" sz="2900" i="1">
                        <a:latin typeface="Cambria Math"/>
                      </a:rPr>
                      <m:t>−</m:t>
                    </m:r>
                    <m:r>
                      <a:rPr lang="en-US" sz="2900" i="1">
                        <a:latin typeface="Cambria Math"/>
                      </a:rPr>
                      <m:t>𝑆</m:t>
                    </m:r>
                  </m:oMath>
                </a14:m>
                <a:r>
                  <a:rPr lang="en-US" sz="2900" dirty="0"/>
                  <a:t> is a vertex cover of </a:t>
                </a:r>
                <a14:m>
                  <m:oMath xmlns:m="http://schemas.openxmlformats.org/officeDocument/2006/math">
                    <m:r>
                      <a:rPr lang="en-US" sz="2900" i="1">
                        <a:latin typeface="Cambria Math"/>
                      </a:rPr>
                      <m:t>𝐺</m:t>
                    </m:r>
                  </m:oMath>
                </a14:m>
                <a:endParaRPr lang="en-US" sz="2900" dirty="0"/>
              </a:p>
            </p:txBody>
          </p:sp>
        </mc:Choice>
        <mc:Fallback xmlns="">
          <p:sp>
            <p:nvSpPr>
              <p:cNvPr id="70" name="Content Placeholder 2"/>
              <p:cNvSpPr>
                <a:spLocks noGrp="1" noRot="1" noChangeAspect="1" noMove="1" noResize="1" noEditPoints="1" noAdjustHandles="1" noChangeArrowheads="1" noChangeShapeType="1" noTextEdit="1"/>
              </p:cNvSpPr>
              <p:nvPr>
                <p:ph idx="1"/>
              </p:nvPr>
            </p:nvSpPr>
            <p:spPr>
              <a:xfrm>
                <a:off x="1524000" y="1580483"/>
                <a:ext cx="9144000" cy="609600"/>
              </a:xfrm>
              <a:blipFill>
                <a:blip r:embed="rId2"/>
                <a:stretch>
                  <a:fillRect t="-18000" b="-9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51</a:t>
            </a:fld>
            <a:endParaRPr lang="en-US"/>
          </a:p>
        </p:txBody>
      </p:sp>
      <p:sp>
        <p:nvSpPr>
          <p:cNvPr id="68" name="TextBox 67"/>
          <p:cNvSpPr txBox="1"/>
          <p:nvPr/>
        </p:nvSpPr>
        <p:spPr>
          <a:xfrm>
            <a:off x="2130771" y="2769693"/>
            <a:ext cx="1744260" cy="369332"/>
          </a:xfrm>
          <a:prstGeom prst="rect">
            <a:avLst/>
          </a:prstGeom>
          <a:noFill/>
        </p:spPr>
        <p:txBody>
          <a:bodyPr wrap="none" rtlCol="0">
            <a:spAutoFit/>
          </a:bodyPr>
          <a:lstStyle/>
          <a:p>
            <a:r>
              <a:rPr lang="en-US" dirty="0"/>
              <a:t>Independent Set</a:t>
            </a:r>
          </a:p>
        </p:txBody>
      </p:sp>
      <p:sp>
        <p:nvSpPr>
          <p:cNvPr id="69" name="TextBox 68"/>
          <p:cNvSpPr txBox="1"/>
          <p:nvPr/>
        </p:nvSpPr>
        <p:spPr>
          <a:xfrm>
            <a:off x="7183471" y="2922093"/>
            <a:ext cx="1380634" cy="369332"/>
          </a:xfrm>
          <a:prstGeom prst="rect">
            <a:avLst/>
          </a:prstGeom>
          <a:noFill/>
        </p:spPr>
        <p:txBody>
          <a:bodyPr wrap="none" rtlCol="0">
            <a:spAutoFit/>
          </a:bodyPr>
          <a:lstStyle/>
          <a:p>
            <a:r>
              <a:rPr lang="en-US" dirty="0"/>
              <a:t>Vertex Cover</a:t>
            </a:r>
          </a:p>
        </p:txBody>
      </p:sp>
      <p:grpSp>
        <p:nvGrpSpPr>
          <p:cNvPr id="6" name="Group 5">
            <a:extLst>
              <a:ext uri="{FF2B5EF4-FFF2-40B4-BE49-F238E27FC236}">
                <a16:creationId xmlns:a16="http://schemas.microsoft.com/office/drawing/2014/main" id="{A42B52AD-68C2-E41F-0CE5-8299DA5ED942}"/>
              </a:ext>
            </a:extLst>
          </p:cNvPr>
          <p:cNvGrpSpPr/>
          <p:nvPr/>
        </p:nvGrpSpPr>
        <p:grpSpPr>
          <a:xfrm>
            <a:off x="1099871" y="2906046"/>
            <a:ext cx="4342564" cy="3153060"/>
            <a:chOff x="1650264" y="617538"/>
            <a:chExt cx="8281702" cy="6013200"/>
          </a:xfrm>
        </p:grpSpPr>
        <p:sp>
          <p:nvSpPr>
            <p:cNvPr id="7" name="AutoShape 30" descr="Image result for Aaron Bloomfield">
              <a:extLst>
                <a:ext uri="{FF2B5EF4-FFF2-40B4-BE49-F238E27FC236}">
                  <a16:creationId xmlns:a16="http://schemas.microsoft.com/office/drawing/2014/main" id="{C5543DD9-6B9E-E2E5-D870-E800E7EDB505}"/>
                </a:ext>
              </a:extLst>
            </p:cNvPr>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1C0C1BE0-6752-B7FA-045B-C6D026D83C27}"/>
                </a:ext>
              </a:extLst>
            </p:cNvPr>
            <p:cNvGrpSpPr/>
            <p:nvPr/>
          </p:nvGrpSpPr>
          <p:grpSpPr>
            <a:xfrm>
              <a:off x="1650264" y="1218142"/>
              <a:ext cx="8281702" cy="4725458"/>
              <a:chOff x="1650264" y="1218142"/>
              <a:chExt cx="8281702" cy="4725458"/>
            </a:xfrm>
          </p:grpSpPr>
          <p:sp>
            <p:nvSpPr>
              <p:cNvPr id="93" name="Oval 92">
                <a:extLst>
                  <a:ext uri="{FF2B5EF4-FFF2-40B4-BE49-F238E27FC236}">
                    <a16:creationId xmlns:a16="http://schemas.microsoft.com/office/drawing/2014/main" id="{1AD892A0-1E87-9FDA-BB48-F676C03BDAA0}"/>
                  </a:ext>
                </a:extLst>
              </p:cNvPr>
              <p:cNvSpPr/>
              <p:nvPr/>
            </p:nvSpPr>
            <p:spPr>
              <a:xfrm>
                <a:off x="1650264" y="1218142"/>
                <a:ext cx="1193396" cy="1085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451BE010-FDE8-0CB4-812A-815C2FD4E7CE}"/>
                  </a:ext>
                </a:extLst>
              </p:cNvPr>
              <p:cNvSpPr/>
              <p:nvPr/>
            </p:nvSpPr>
            <p:spPr>
              <a:xfrm>
                <a:off x="1930334" y="2389557"/>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6A9DA938-2FFE-7805-9612-93F370F8068D}"/>
                  </a:ext>
                </a:extLst>
              </p:cNvPr>
              <p:cNvSpPr/>
              <p:nvPr/>
            </p:nvSpPr>
            <p:spPr>
              <a:xfrm>
                <a:off x="3658898" y="3089427"/>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8A8DE12D-D05E-C221-4AF5-EA83FC29375B}"/>
                  </a:ext>
                </a:extLst>
              </p:cNvPr>
              <p:cNvSpPr/>
              <p:nvPr/>
            </p:nvSpPr>
            <p:spPr>
              <a:xfrm>
                <a:off x="4495800" y="4605706"/>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B9A205B8-E7AB-154E-52A7-06CBDDF60B9D}"/>
                  </a:ext>
                </a:extLst>
              </p:cNvPr>
              <p:cNvSpPr/>
              <p:nvPr/>
            </p:nvSpPr>
            <p:spPr>
              <a:xfrm>
                <a:off x="8660959" y="3575103"/>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2176A2C-77C3-CEF5-932A-BEBCBBDBD5D4}"/>
                  </a:ext>
                </a:extLst>
              </p:cNvPr>
              <p:cNvSpPr/>
              <p:nvPr/>
            </p:nvSpPr>
            <p:spPr>
              <a:xfrm>
                <a:off x="2593975" y="3638669"/>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3347816A-4C81-5F58-1690-898778670A70}"/>
                </a:ext>
              </a:extLst>
            </p:cNvPr>
            <p:cNvGrpSpPr/>
            <p:nvPr/>
          </p:nvGrpSpPr>
          <p:grpSpPr>
            <a:xfrm>
              <a:off x="1822926" y="1377631"/>
              <a:ext cx="7796089" cy="5253107"/>
              <a:chOff x="1822926" y="1377631"/>
              <a:chExt cx="7796089" cy="5253107"/>
            </a:xfrm>
          </p:grpSpPr>
          <p:pic>
            <p:nvPicPr>
              <p:cNvPr id="15" name="Picture 2" descr="Image result for Prince Harry">
                <a:extLst>
                  <a:ext uri="{FF2B5EF4-FFF2-40B4-BE49-F238E27FC236}">
                    <a16:creationId xmlns:a16="http://schemas.microsoft.com/office/drawing/2014/main" id="{881C7F31-F39B-F825-3571-BC133A3F4C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506" y="2690352"/>
                <a:ext cx="585140" cy="73152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meghan markle">
                <a:extLst>
                  <a:ext uri="{FF2B5EF4-FFF2-40B4-BE49-F238E27FC236}">
                    <a16:creationId xmlns:a16="http://schemas.microsoft.com/office/drawing/2014/main" id="{40CA53AC-3357-BF95-B956-02311961D9C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Image result for Prince Charles">
                <a:extLst>
                  <a:ext uri="{FF2B5EF4-FFF2-40B4-BE49-F238E27FC236}">
                    <a16:creationId xmlns:a16="http://schemas.microsoft.com/office/drawing/2014/main" id="{14EEB96F-8510-611F-58A4-9FE6F8CF6A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8" descr="Image result for justin trudeau">
                <a:extLst>
                  <a:ext uri="{FF2B5EF4-FFF2-40B4-BE49-F238E27FC236}">
                    <a16:creationId xmlns:a16="http://schemas.microsoft.com/office/drawing/2014/main" id="{411354CB-79B6-8CB4-5EBB-378ED1CE823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0" descr="Image result for Elton John">
                <a:extLst>
                  <a:ext uri="{FF2B5EF4-FFF2-40B4-BE49-F238E27FC236}">
                    <a16:creationId xmlns:a16="http://schemas.microsoft.com/office/drawing/2014/main" id="{206BECB5-B6A3-F3BA-5D3C-CC2B5C40FE7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4" descr="Image result for angela merkel">
                <a:extLst>
                  <a:ext uri="{FF2B5EF4-FFF2-40B4-BE49-F238E27FC236}">
                    <a16:creationId xmlns:a16="http://schemas.microsoft.com/office/drawing/2014/main" id="{E5061DD0-0474-AFD7-F2FB-940EA107C88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36" descr="Image result for paul mccartney">
                <a:extLst>
                  <a:ext uri="{FF2B5EF4-FFF2-40B4-BE49-F238E27FC236}">
                    <a16:creationId xmlns:a16="http://schemas.microsoft.com/office/drawing/2014/main" id="{C7558E52-426A-E74F-5EE8-EE40E948D7B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Connector 77">
                <a:extLst>
                  <a:ext uri="{FF2B5EF4-FFF2-40B4-BE49-F238E27FC236}">
                    <a16:creationId xmlns:a16="http://schemas.microsoft.com/office/drawing/2014/main" id="{CE4639A0-99DC-9503-4FD3-4AC1D8BDB346}"/>
                  </a:ext>
                </a:extLst>
              </p:cNvPr>
              <p:cNvCxnSpPr>
                <a:stCxn id="44" idx="3"/>
              </p:cNvCxnSpPr>
              <p:nvPr/>
            </p:nvCxnSpPr>
            <p:spPr>
              <a:xfrm>
                <a:off x="4616953" y="3727451"/>
                <a:ext cx="1313486" cy="4137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FD8247D-DA81-6335-4106-24FED5C9D968}"/>
                  </a:ext>
                </a:extLst>
              </p:cNvPr>
              <p:cNvCxnSpPr>
                <a:stCxn id="15" idx="3"/>
                <a:endCxn id="77" idx="1"/>
              </p:cNvCxnSpPr>
              <p:nvPr/>
            </p:nvCxnSpPr>
            <p:spPr>
              <a:xfrm flipV="1">
                <a:off x="2989647" y="3034948"/>
                <a:ext cx="4698775" cy="211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4FFC2B7-E5A7-CB0B-6E96-EE34EDB824BC}"/>
                  </a:ext>
                </a:extLst>
              </p:cNvPr>
              <p:cNvCxnSpPr>
                <a:stCxn id="73" idx="1"/>
                <a:endCxn id="77" idx="2"/>
              </p:cNvCxnSpPr>
              <p:nvPr/>
            </p:nvCxnSpPr>
            <p:spPr>
              <a:xfrm flipH="1" flipV="1">
                <a:off x="8077575" y="3480168"/>
                <a:ext cx="896336" cy="7854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2E0F8CF-1675-633A-2ABC-1014DE46EBBD}"/>
                  </a:ext>
                </a:extLst>
              </p:cNvPr>
              <p:cNvCxnSpPr>
                <a:stCxn id="73" idx="1"/>
              </p:cNvCxnSpPr>
              <p:nvPr/>
            </p:nvCxnSpPr>
            <p:spPr>
              <a:xfrm flipH="1" flipV="1">
                <a:off x="6617443" y="4141234"/>
                <a:ext cx="2356468" cy="1244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DCF8906-21F0-6C3A-BB41-4CDA0AAE7216}"/>
                  </a:ext>
                </a:extLst>
              </p:cNvPr>
              <p:cNvCxnSpPr>
                <a:stCxn id="73" idx="1"/>
                <a:endCxn id="75" idx="3"/>
              </p:cNvCxnSpPr>
              <p:nvPr/>
            </p:nvCxnSpPr>
            <p:spPr>
              <a:xfrm flipH="1">
                <a:off x="7752241" y="4265645"/>
                <a:ext cx="1221671" cy="8253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81AB2E3-5341-70D1-1AB6-35746D0D6181}"/>
                  </a:ext>
                </a:extLst>
              </p:cNvPr>
              <p:cNvCxnSpPr>
                <a:stCxn id="73" idx="1"/>
                <a:endCxn id="74" idx="0"/>
              </p:cNvCxnSpPr>
              <p:nvPr/>
            </p:nvCxnSpPr>
            <p:spPr>
              <a:xfrm flipH="1">
                <a:off x="8277849" y="4265644"/>
                <a:ext cx="696063" cy="15156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54DF98B-0CD1-E81C-2789-ACB6BC13DBD8}"/>
                  </a:ext>
                </a:extLst>
              </p:cNvPr>
              <p:cNvCxnSpPr>
                <a:stCxn id="74" idx="1"/>
              </p:cNvCxnSpPr>
              <p:nvPr/>
            </p:nvCxnSpPr>
            <p:spPr>
              <a:xfrm flipH="1" flipV="1">
                <a:off x="2565838" y="5714723"/>
                <a:ext cx="5437606" cy="4912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D43BD84-F65D-53BE-E645-671438C90F5A}"/>
                  </a:ext>
                </a:extLst>
              </p:cNvPr>
              <p:cNvCxnSpPr>
                <a:stCxn id="75" idx="1"/>
                <a:endCxn id="76" idx="3"/>
              </p:cNvCxnSpPr>
              <p:nvPr/>
            </p:nvCxnSpPr>
            <p:spPr>
              <a:xfrm flipH="1">
                <a:off x="5498659" y="5091000"/>
                <a:ext cx="1671374" cy="1425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F8EBFB0-7B69-1B9D-FF7E-D2F53282EEA3}"/>
                  </a:ext>
                </a:extLst>
              </p:cNvPr>
              <p:cNvCxnSpPr/>
              <p:nvPr/>
            </p:nvCxnSpPr>
            <p:spPr>
              <a:xfrm flipH="1">
                <a:off x="2289175" y="4525894"/>
                <a:ext cx="815802" cy="7742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87" name="Picture 2" descr="Joe Biden - CNBC">
                <a:extLst>
                  <a:ext uri="{FF2B5EF4-FFF2-40B4-BE49-F238E27FC236}">
                    <a16:creationId xmlns:a16="http://schemas.microsoft.com/office/drawing/2014/main" id="{A7AB5D2B-E376-B2EA-671D-4C0CA17A22C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Emmanuel Macron - Wikipedia">
                <a:extLst>
                  <a:ext uri="{FF2B5EF4-FFF2-40B4-BE49-F238E27FC236}">
                    <a16:creationId xmlns:a16="http://schemas.microsoft.com/office/drawing/2014/main" id="{61469563-8473-2F5A-5E45-22DD27A9E36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6" descr="Taylor Swift set to make her feature directorial debut | CNN">
                <a:extLst>
                  <a:ext uri="{FF2B5EF4-FFF2-40B4-BE49-F238E27FC236}">
                    <a16:creationId xmlns:a16="http://schemas.microsoft.com/office/drawing/2014/main" id="{5841C183-EF5D-0D27-339B-65B5951BD4A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Straight Connector 89">
                <a:extLst>
                  <a:ext uri="{FF2B5EF4-FFF2-40B4-BE49-F238E27FC236}">
                    <a16:creationId xmlns:a16="http://schemas.microsoft.com/office/drawing/2014/main" id="{BE663900-92CD-1A52-020B-BF0525AF3FB8}"/>
                  </a:ext>
                </a:extLst>
              </p:cNvPr>
              <p:cNvCxnSpPr/>
              <p:nvPr/>
            </p:nvCxnSpPr>
            <p:spPr>
              <a:xfrm>
                <a:off x="2446445" y="1797566"/>
                <a:ext cx="743692" cy="460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91" name="Picture 8" descr="Ed Sheeran">
                <a:extLst>
                  <a:ext uri="{FF2B5EF4-FFF2-40B4-BE49-F238E27FC236}">
                    <a16:creationId xmlns:a16="http://schemas.microsoft.com/office/drawing/2014/main" id="{6487516E-48D6-8883-33CE-2094B7E3B5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0" descr="Pharrell Williams - Age, Wife &amp; &quot;Happy&quot;">
                <a:extLst>
                  <a:ext uri="{FF2B5EF4-FFF2-40B4-BE49-F238E27FC236}">
                    <a16:creationId xmlns:a16="http://schemas.microsoft.com/office/drawing/2014/main" id="{AC0A8FE5-06B6-4700-A2C2-AB3F060D91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9" name="Group 98">
            <a:extLst>
              <a:ext uri="{FF2B5EF4-FFF2-40B4-BE49-F238E27FC236}">
                <a16:creationId xmlns:a16="http://schemas.microsoft.com/office/drawing/2014/main" id="{182D98A0-3D23-6F5D-22BA-4B115BE23B1F}"/>
              </a:ext>
            </a:extLst>
          </p:cNvPr>
          <p:cNvGrpSpPr/>
          <p:nvPr/>
        </p:nvGrpSpPr>
        <p:grpSpPr>
          <a:xfrm>
            <a:off x="6286983" y="3123704"/>
            <a:ext cx="4216112" cy="3153060"/>
            <a:chOff x="1578468" y="617538"/>
            <a:chExt cx="8040547" cy="6013200"/>
          </a:xfrm>
        </p:grpSpPr>
        <p:sp>
          <p:nvSpPr>
            <p:cNvPr id="100" name="AutoShape 30" descr="Image result for Aaron Bloomfield">
              <a:extLst>
                <a:ext uri="{FF2B5EF4-FFF2-40B4-BE49-F238E27FC236}">
                  <a16:creationId xmlns:a16="http://schemas.microsoft.com/office/drawing/2014/main" id="{F09A3823-DFF2-62AD-30B1-486CC90F210C}"/>
                </a:ext>
              </a:extLst>
            </p:cNvPr>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1" name="Group 100">
              <a:extLst>
                <a:ext uri="{FF2B5EF4-FFF2-40B4-BE49-F238E27FC236}">
                  <a16:creationId xmlns:a16="http://schemas.microsoft.com/office/drawing/2014/main" id="{3F6A45F4-1CD4-6AFE-F8E4-79159D2A5078}"/>
                </a:ext>
              </a:extLst>
            </p:cNvPr>
            <p:cNvGrpSpPr/>
            <p:nvPr/>
          </p:nvGrpSpPr>
          <p:grpSpPr>
            <a:xfrm>
              <a:off x="1578468" y="1353774"/>
              <a:ext cx="7153677" cy="5007580"/>
              <a:chOff x="1578468" y="1353774"/>
              <a:chExt cx="7153677" cy="5007580"/>
            </a:xfrm>
          </p:grpSpPr>
          <p:sp>
            <p:nvSpPr>
              <p:cNvPr id="125" name="Oval 124">
                <a:extLst>
                  <a:ext uri="{FF2B5EF4-FFF2-40B4-BE49-F238E27FC236}">
                    <a16:creationId xmlns:a16="http://schemas.microsoft.com/office/drawing/2014/main" id="{015710C6-CD58-728D-EF2D-157091A2DE7D}"/>
                  </a:ext>
                </a:extLst>
              </p:cNvPr>
              <p:cNvSpPr/>
              <p:nvPr/>
            </p:nvSpPr>
            <p:spPr>
              <a:xfrm>
                <a:off x="2909710" y="1353774"/>
                <a:ext cx="1193396" cy="108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7C959032-6BDC-4B2C-9EEE-262B6883E76E}"/>
                  </a:ext>
                </a:extLst>
              </p:cNvPr>
              <p:cNvSpPr/>
              <p:nvPr/>
            </p:nvSpPr>
            <p:spPr>
              <a:xfrm>
                <a:off x="1578468" y="5023461"/>
                <a:ext cx="1271008" cy="1337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2AC7C72E-8AF3-7F28-A398-C485B2305412}"/>
                  </a:ext>
                </a:extLst>
              </p:cNvPr>
              <p:cNvSpPr/>
              <p:nvPr/>
            </p:nvSpPr>
            <p:spPr>
              <a:xfrm>
                <a:off x="5615301" y="3533718"/>
                <a:ext cx="1271008" cy="1337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41BC5-1C3A-1828-49DC-4508F69A98C0}"/>
                  </a:ext>
                </a:extLst>
              </p:cNvPr>
              <p:cNvSpPr/>
              <p:nvPr/>
            </p:nvSpPr>
            <p:spPr>
              <a:xfrm>
                <a:off x="7461137" y="2378613"/>
                <a:ext cx="1271008" cy="1337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62560867-C322-594C-4365-5042EC8BBD04}"/>
                  </a:ext>
                </a:extLst>
              </p:cNvPr>
              <p:cNvSpPr/>
              <p:nvPr/>
            </p:nvSpPr>
            <p:spPr>
              <a:xfrm>
                <a:off x="6755398" y="4411534"/>
                <a:ext cx="1271008" cy="1337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575472B-4B43-4333-6238-FCEBA04DD50E}"/>
                </a:ext>
              </a:extLst>
            </p:cNvPr>
            <p:cNvGrpSpPr/>
            <p:nvPr/>
          </p:nvGrpSpPr>
          <p:grpSpPr>
            <a:xfrm>
              <a:off x="1822926" y="1377631"/>
              <a:ext cx="7796089" cy="5253107"/>
              <a:chOff x="1822926" y="1377631"/>
              <a:chExt cx="7796089" cy="5253107"/>
            </a:xfrm>
          </p:grpSpPr>
          <p:pic>
            <p:nvPicPr>
              <p:cNvPr id="103" name="Picture 2" descr="Image result for Prince Harry">
                <a:extLst>
                  <a:ext uri="{FF2B5EF4-FFF2-40B4-BE49-F238E27FC236}">
                    <a16:creationId xmlns:a16="http://schemas.microsoft.com/office/drawing/2014/main" id="{087E9D34-AEA9-D00D-4025-F5C4E639F7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506" y="2690353"/>
                <a:ext cx="58514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Image result for meghan markle">
                <a:extLst>
                  <a:ext uri="{FF2B5EF4-FFF2-40B4-BE49-F238E27FC236}">
                    <a16:creationId xmlns:a16="http://schemas.microsoft.com/office/drawing/2014/main" id="{AE829FE8-3E6D-E98B-6C29-4E1D096349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6" descr="Image result for Prince Charles">
                <a:extLst>
                  <a:ext uri="{FF2B5EF4-FFF2-40B4-BE49-F238E27FC236}">
                    <a16:creationId xmlns:a16="http://schemas.microsoft.com/office/drawing/2014/main" id="{BD16CC4C-84B9-B31D-9D21-BCD0BF95BB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8" descr="Image result for justin trudeau">
                <a:extLst>
                  <a:ext uri="{FF2B5EF4-FFF2-40B4-BE49-F238E27FC236}">
                    <a16:creationId xmlns:a16="http://schemas.microsoft.com/office/drawing/2014/main" id="{042618E1-BC28-4D07-C094-BEB7AD12A95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0" descr="Image result for Elton John">
                <a:extLst>
                  <a:ext uri="{FF2B5EF4-FFF2-40B4-BE49-F238E27FC236}">
                    <a16:creationId xmlns:a16="http://schemas.microsoft.com/office/drawing/2014/main" id="{B2E217D2-04F9-A76D-7B71-5741FA15544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34" descr="Image result for angela merkel">
                <a:extLst>
                  <a:ext uri="{FF2B5EF4-FFF2-40B4-BE49-F238E27FC236}">
                    <a16:creationId xmlns:a16="http://schemas.microsoft.com/office/drawing/2014/main" id="{D4139B12-D505-DA27-0281-6C5DEFAF9E8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36" descr="Image result for paul mccartney">
                <a:extLst>
                  <a:ext uri="{FF2B5EF4-FFF2-40B4-BE49-F238E27FC236}">
                    <a16:creationId xmlns:a16="http://schemas.microsoft.com/office/drawing/2014/main" id="{BFB52D9D-F25C-CEDE-4477-E2FEB87BE433}"/>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extLst>
                <a:ext uri="{909E8E84-426E-40DD-AFC4-6F175D3DCCD1}">
                  <a14:hiddenFill xmlns:a14="http://schemas.microsoft.com/office/drawing/2010/main">
                    <a:solidFill>
                      <a:srgbClr val="FFFFFF"/>
                    </a:solidFill>
                  </a14:hiddenFill>
                </a:ext>
              </a:extLst>
            </p:spPr>
          </p:pic>
          <p:cxnSp>
            <p:nvCxnSpPr>
              <p:cNvPr id="110" name="Straight Connector 109">
                <a:extLst>
                  <a:ext uri="{FF2B5EF4-FFF2-40B4-BE49-F238E27FC236}">
                    <a16:creationId xmlns:a16="http://schemas.microsoft.com/office/drawing/2014/main" id="{E85A3CA1-1481-6C2A-2457-0803C69AF57F}"/>
                  </a:ext>
                </a:extLst>
              </p:cNvPr>
              <p:cNvCxnSpPr>
                <a:stCxn id="104" idx="3"/>
              </p:cNvCxnSpPr>
              <p:nvPr/>
            </p:nvCxnSpPr>
            <p:spPr>
              <a:xfrm>
                <a:off x="4616953" y="3727451"/>
                <a:ext cx="1313486" cy="4137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F84ED2D-4D03-04CE-DA21-330988BB980F}"/>
                  </a:ext>
                </a:extLst>
              </p:cNvPr>
              <p:cNvCxnSpPr>
                <a:stCxn id="103" idx="3"/>
                <a:endCxn id="109" idx="1"/>
              </p:cNvCxnSpPr>
              <p:nvPr/>
            </p:nvCxnSpPr>
            <p:spPr>
              <a:xfrm flipV="1">
                <a:off x="2989647" y="3034948"/>
                <a:ext cx="4698775" cy="211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1E35291-882C-79C0-026F-9B58CA6A2E3E}"/>
                  </a:ext>
                </a:extLst>
              </p:cNvPr>
              <p:cNvCxnSpPr>
                <a:stCxn id="105" idx="1"/>
                <a:endCxn id="109" idx="2"/>
              </p:cNvCxnSpPr>
              <p:nvPr/>
            </p:nvCxnSpPr>
            <p:spPr>
              <a:xfrm flipH="1" flipV="1">
                <a:off x="8077575" y="3480168"/>
                <a:ext cx="896336" cy="7854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A03C0C4-5D34-A9B0-095F-64DA99D3A4F6}"/>
                  </a:ext>
                </a:extLst>
              </p:cNvPr>
              <p:cNvCxnSpPr>
                <a:stCxn id="105" idx="1"/>
              </p:cNvCxnSpPr>
              <p:nvPr/>
            </p:nvCxnSpPr>
            <p:spPr>
              <a:xfrm flipH="1" flipV="1">
                <a:off x="6617443" y="4141234"/>
                <a:ext cx="2356468" cy="1244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5FE8A7B-3307-E734-D86B-FC873F04B11B}"/>
                  </a:ext>
                </a:extLst>
              </p:cNvPr>
              <p:cNvCxnSpPr>
                <a:stCxn id="105" idx="1"/>
                <a:endCxn id="107" idx="3"/>
              </p:cNvCxnSpPr>
              <p:nvPr/>
            </p:nvCxnSpPr>
            <p:spPr>
              <a:xfrm flipH="1">
                <a:off x="7752241" y="4265645"/>
                <a:ext cx="1221671" cy="8253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A7E4D3C-34B3-F229-D356-6C1C807875CD}"/>
                  </a:ext>
                </a:extLst>
              </p:cNvPr>
              <p:cNvCxnSpPr>
                <a:stCxn id="105" idx="1"/>
                <a:endCxn id="106" idx="0"/>
              </p:cNvCxnSpPr>
              <p:nvPr/>
            </p:nvCxnSpPr>
            <p:spPr>
              <a:xfrm flipH="1">
                <a:off x="8277849" y="4265644"/>
                <a:ext cx="696063" cy="15156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0A0A2B9-51AB-18D9-DD92-A1418A64A149}"/>
                  </a:ext>
                </a:extLst>
              </p:cNvPr>
              <p:cNvCxnSpPr>
                <a:cxnSpLocks/>
                <a:stCxn id="106" idx="1"/>
              </p:cNvCxnSpPr>
              <p:nvPr/>
            </p:nvCxnSpPr>
            <p:spPr>
              <a:xfrm flipH="1" flipV="1">
                <a:off x="2565839" y="5714724"/>
                <a:ext cx="5437605" cy="4912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21450FD-6352-36BD-FC59-87897AD3AA33}"/>
                  </a:ext>
                </a:extLst>
              </p:cNvPr>
              <p:cNvCxnSpPr>
                <a:stCxn id="107" idx="1"/>
                <a:endCxn id="108" idx="3"/>
              </p:cNvCxnSpPr>
              <p:nvPr/>
            </p:nvCxnSpPr>
            <p:spPr>
              <a:xfrm flipH="1">
                <a:off x="5498659" y="5091000"/>
                <a:ext cx="1671374" cy="1425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2B56EF5-C2F7-778C-3B3C-60AE78B5950D}"/>
                  </a:ext>
                </a:extLst>
              </p:cNvPr>
              <p:cNvCxnSpPr/>
              <p:nvPr/>
            </p:nvCxnSpPr>
            <p:spPr>
              <a:xfrm flipH="1">
                <a:off x="2289175" y="4525894"/>
                <a:ext cx="815802" cy="7742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Picture 2" descr="Joe Biden - CNBC">
                <a:extLst>
                  <a:ext uri="{FF2B5EF4-FFF2-40B4-BE49-F238E27FC236}">
                    <a16:creationId xmlns:a16="http://schemas.microsoft.com/office/drawing/2014/main" id="{47D3832A-9480-B176-1EC3-391B957454E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Emmanuel Macron - Wikipedia">
                <a:extLst>
                  <a:ext uri="{FF2B5EF4-FFF2-40B4-BE49-F238E27FC236}">
                    <a16:creationId xmlns:a16="http://schemas.microsoft.com/office/drawing/2014/main" id="{A9B4AD52-A8F0-801F-0FFA-D2480794444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6" descr="Taylor Swift set to make her feature directorial debut | CNN">
                <a:extLst>
                  <a:ext uri="{FF2B5EF4-FFF2-40B4-BE49-F238E27FC236}">
                    <a16:creationId xmlns:a16="http://schemas.microsoft.com/office/drawing/2014/main" id="{04B8BCF3-A237-E31B-546C-7E6C9270933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extLst>
                <a:ext uri="{909E8E84-426E-40DD-AFC4-6F175D3DCCD1}">
                  <a14:hiddenFill xmlns:a14="http://schemas.microsoft.com/office/drawing/2010/main">
                    <a:solidFill>
                      <a:srgbClr val="FFFFFF"/>
                    </a:solidFill>
                  </a14:hiddenFill>
                </a:ext>
              </a:extLst>
            </p:spPr>
          </p:pic>
          <p:cxnSp>
            <p:nvCxnSpPr>
              <p:cNvPr id="122" name="Straight Connector 121">
                <a:extLst>
                  <a:ext uri="{FF2B5EF4-FFF2-40B4-BE49-F238E27FC236}">
                    <a16:creationId xmlns:a16="http://schemas.microsoft.com/office/drawing/2014/main" id="{53704EFA-0E19-8871-5806-10CC41B1956B}"/>
                  </a:ext>
                </a:extLst>
              </p:cNvPr>
              <p:cNvCxnSpPr/>
              <p:nvPr/>
            </p:nvCxnSpPr>
            <p:spPr>
              <a:xfrm>
                <a:off x="2446445" y="1797566"/>
                <a:ext cx="743692" cy="460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23" name="Picture 8" descr="Ed Sheeran">
                <a:extLst>
                  <a:ext uri="{FF2B5EF4-FFF2-40B4-BE49-F238E27FC236}">
                    <a16:creationId xmlns:a16="http://schemas.microsoft.com/office/drawing/2014/main" id="{F1F00C0E-C346-23A9-05D0-C7816979EE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0" descr="Pharrell Williams - Age, Wife &amp; &quot;Happy&quot;">
                <a:extLst>
                  <a:ext uri="{FF2B5EF4-FFF2-40B4-BE49-F238E27FC236}">
                    <a16:creationId xmlns:a16="http://schemas.microsoft.com/office/drawing/2014/main" id="{AD1CEF02-FE9C-0B57-5515-44C15A2850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2" name="Oval 131">
            <a:extLst>
              <a:ext uri="{FF2B5EF4-FFF2-40B4-BE49-F238E27FC236}">
                <a16:creationId xmlns:a16="http://schemas.microsoft.com/office/drawing/2014/main" id="{F19EA206-8683-9260-2696-DC9073D7AE8B}"/>
              </a:ext>
            </a:extLst>
          </p:cNvPr>
          <p:cNvSpPr/>
          <p:nvPr/>
        </p:nvSpPr>
        <p:spPr>
          <a:xfrm>
            <a:off x="9461582" y="5703025"/>
            <a:ext cx="666461" cy="7015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84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Cool!</a:t>
            </a:r>
          </a:p>
        </p:txBody>
      </p:sp>
      <mc:AlternateContent xmlns:mc="http://schemas.openxmlformats.org/markup-compatibility/2006" xmlns:a14="http://schemas.microsoft.com/office/drawing/2010/main">
        <mc:Choice Requires="a14">
          <p:sp>
            <p:nvSpPr>
              <p:cNvPr id="70" name="Content Placeholder 2"/>
              <p:cNvSpPr>
                <a:spLocks noGrp="1"/>
              </p:cNvSpPr>
              <p:nvPr>
                <p:ph idx="1"/>
              </p:nvPr>
            </p:nvSpPr>
            <p:spPr>
              <a:xfrm>
                <a:off x="1524000" y="1762716"/>
                <a:ext cx="9144000" cy="609600"/>
              </a:xfrm>
            </p:spPr>
            <p:txBody>
              <a:bodyPr>
                <a:noAutofit/>
              </a:bodyPr>
              <a:lstStyle/>
              <a:p>
                <a:pPr marL="0" indent="0">
                  <a:buNone/>
                </a:pPr>
                <a14:m>
                  <m:oMath xmlns:m="http://schemas.openxmlformats.org/officeDocument/2006/math">
                    <m:r>
                      <a:rPr lang="en-US" sz="2900" i="1">
                        <a:latin typeface="Cambria Math"/>
                      </a:rPr>
                      <m:t>𝑆</m:t>
                    </m:r>
                  </m:oMath>
                </a14:m>
                <a:r>
                  <a:rPr lang="en-US" sz="2900" dirty="0"/>
                  <a:t> is an independent set of </a:t>
                </a:r>
                <a14:m>
                  <m:oMath xmlns:m="http://schemas.openxmlformats.org/officeDocument/2006/math">
                    <m:r>
                      <a:rPr lang="en-US" sz="2900" i="1">
                        <a:latin typeface="Cambria Math"/>
                      </a:rPr>
                      <m:t>𝐺</m:t>
                    </m:r>
                  </m:oMath>
                </a14:m>
                <a:r>
                  <a:rPr lang="en-US" sz="2900" dirty="0"/>
                  <a:t> </a:t>
                </a:r>
                <a:r>
                  <a:rPr lang="en-US" sz="2900" dirty="0" err="1"/>
                  <a:t>iff</a:t>
                </a:r>
                <a:r>
                  <a:rPr lang="en-US" sz="2900" dirty="0"/>
                  <a:t> </a:t>
                </a:r>
                <a14:m>
                  <m:oMath xmlns:m="http://schemas.openxmlformats.org/officeDocument/2006/math">
                    <m:r>
                      <a:rPr lang="en-US" sz="2900" i="1">
                        <a:latin typeface="Cambria Math"/>
                      </a:rPr>
                      <m:t>𝑉</m:t>
                    </m:r>
                    <m:r>
                      <a:rPr lang="en-US" sz="2900" i="1">
                        <a:latin typeface="Cambria Math"/>
                      </a:rPr>
                      <m:t>−</m:t>
                    </m:r>
                    <m:r>
                      <a:rPr lang="en-US" sz="2900" i="1">
                        <a:latin typeface="Cambria Math"/>
                      </a:rPr>
                      <m:t>𝑆</m:t>
                    </m:r>
                  </m:oMath>
                </a14:m>
                <a:r>
                  <a:rPr lang="en-US" sz="2900" dirty="0"/>
                  <a:t> is a vertex cover of </a:t>
                </a:r>
                <a14:m>
                  <m:oMath xmlns:m="http://schemas.openxmlformats.org/officeDocument/2006/math">
                    <m:r>
                      <a:rPr lang="en-US" sz="2900" i="1">
                        <a:latin typeface="Cambria Math"/>
                      </a:rPr>
                      <m:t>𝐺</m:t>
                    </m:r>
                  </m:oMath>
                </a14:m>
                <a:endParaRPr lang="en-US" sz="2900" dirty="0"/>
              </a:p>
            </p:txBody>
          </p:sp>
        </mc:Choice>
        <mc:Fallback xmlns="">
          <p:sp>
            <p:nvSpPr>
              <p:cNvPr id="70" name="Content Placeholder 2"/>
              <p:cNvSpPr>
                <a:spLocks noGrp="1" noRot="1" noChangeAspect="1" noMove="1" noResize="1" noEditPoints="1" noAdjustHandles="1" noChangeArrowheads="1" noChangeShapeType="1" noTextEdit="1"/>
              </p:cNvSpPr>
              <p:nvPr>
                <p:ph idx="1"/>
              </p:nvPr>
            </p:nvSpPr>
            <p:spPr>
              <a:xfrm>
                <a:off x="1524000" y="1762716"/>
                <a:ext cx="9144000" cy="609600"/>
              </a:xfrm>
              <a:blipFill>
                <a:blip r:embed="rId2"/>
                <a:stretch>
                  <a:fillRect t="-18000" b="-9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52</a:t>
            </a:fld>
            <a:endParaRPr lang="en-US"/>
          </a:p>
        </p:txBody>
      </p:sp>
      <p:sp>
        <p:nvSpPr>
          <p:cNvPr id="68" name="TextBox 67"/>
          <p:cNvSpPr txBox="1"/>
          <p:nvPr/>
        </p:nvSpPr>
        <p:spPr>
          <a:xfrm>
            <a:off x="7315200" y="2585027"/>
            <a:ext cx="1744260" cy="369332"/>
          </a:xfrm>
          <a:prstGeom prst="rect">
            <a:avLst/>
          </a:prstGeom>
          <a:noFill/>
        </p:spPr>
        <p:txBody>
          <a:bodyPr wrap="none" rtlCol="0">
            <a:spAutoFit/>
          </a:bodyPr>
          <a:lstStyle/>
          <a:p>
            <a:r>
              <a:rPr lang="en-US" dirty="0"/>
              <a:t>Independent Set</a:t>
            </a:r>
          </a:p>
        </p:txBody>
      </p:sp>
      <p:sp>
        <p:nvSpPr>
          <p:cNvPr id="69" name="TextBox 68"/>
          <p:cNvSpPr txBox="1"/>
          <p:nvPr/>
        </p:nvSpPr>
        <p:spPr>
          <a:xfrm>
            <a:off x="2362200" y="2585027"/>
            <a:ext cx="1380634" cy="369332"/>
          </a:xfrm>
          <a:prstGeom prst="rect">
            <a:avLst/>
          </a:prstGeom>
          <a:noFill/>
        </p:spPr>
        <p:txBody>
          <a:bodyPr wrap="none" rtlCol="0">
            <a:spAutoFit/>
          </a:bodyPr>
          <a:lstStyle/>
          <a:p>
            <a:r>
              <a:rPr lang="en-US" dirty="0"/>
              <a:t>Vertex Cover</a:t>
            </a:r>
          </a:p>
        </p:txBody>
      </p:sp>
      <p:grpSp>
        <p:nvGrpSpPr>
          <p:cNvPr id="3" name="Group 2"/>
          <p:cNvGrpSpPr/>
          <p:nvPr/>
        </p:nvGrpSpPr>
        <p:grpSpPr>
          <a:xfrm>
            <a:off x="1708698" y="3109661"/>
            <a:ext cx="3733078" cy="3326447"/>
            <a:chOff x="657225" y="1481300"/>
            <a:chExt cx="5514975" cy="4914248"/>
          </a:xfrm>
        </p:grpSpPr>
        <p:cxnSp>
          <p:nvCxnSpPr>
            <p:cNvPr id="71" name="Straight Connector 70"/>
            <p:cNvCxnSpPr>
              <a:stCxn id="86" idx="1"/>
              <a:endCxn id="88" idx="2"/>
            </p:cNvCxnSpPr>
            <p:nvPr/>
          </p:nvCxnSpPr>
          <p:spPr>
            <a:xfrm flipV="1">
              <a:off x="3187377" y="5562600"/>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87" idx="2"/>
              <a:endCxn id="86" idx="3"/>
            </p:cNvCxnSpPr>
            <p:nvPr/>
          </p:nvCxnSpPr>
          <p:spPr>
            <a:xfrm>
              <a:off x="2054087" y="5181600"/>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88" idx="1"/>
              <a:endCxn id="87" idx="3"/>
            </p:cNvCxnSpPr>
            <p:nvPr/>
          </p:nvCxnSpPr>
          <p:spPr>
            <a:xfrm flipH="1" flipV="1">
              <a:off x="2282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1" idx="2"/>
              <a:endCxn id="87" idx="0"/>
            </p:cNvCxnSpPr>
            <p:nvPr/>
          </p:nvCxnSpPr>
          <p:spPr>
            <a:xfrm>
              <a:off x="885825" y="3032235"/>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91" idx="3"/>
              <a:endCxn id="92" idx="1"/>
            </p:cNvCxnSpPr>
            <p:nvPr/>
          </p:nvCxnSpPr>
          <p:spPr>
            <a:xfrm flipV="1">
              <a:off x="1114425" y="2447104"/>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92" idx="3"/>
              <a:endCxn id="89" idx="1"/>
            </p:cNvCxnSpPr>
            <p:nvPr/>
          </p:nvCxnSpPr>
          <p:spPr>
            <a:xfrm>
              <a:off x="3306551" y="2447104"/>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92" idx="2"/>
              <a:endCxn id="90" idx="0"/>
            </p:cNvCxnSpPr>
            <p:nvPr/>
          </p:nvCxnSpPr>
          <p:spPr>
            <a:xfrm flipH="1">
              <a:off x="2613080" y="2675704"/>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90" idx="3"/>
              <a:endCxn id="93" idx="1"/>
            </p:cNvCxnSpPr>
            <p:nvPr/>
          </p:nvCxnSpPr>
          <p:spPr>
            <a:xfrm>
              <a:off x="2841680"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9" idx="2"/>
              <a:endCxn id="93" idx="0"/>
            </p:cNvCxnSpPr>
            <p:nvPr/>
          </p:nvCxnSpPr>
          <p:spPr>
            <a:xfrm flipH="1">
              <a:off x="4030135"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92" idx="3"/>
              <a:endCxn id="94" idx="1"/>
            </p:cNvCxnSpPr>
            <p:nvPr/>
          </p:nvCxnSpPr>
          <p:spPr>
            <a:xfrm flipV="1">
              <a:off x="3306551" y="1709900"/>
              <a:ext cx="909851"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9" idx="0"/>
              <a:endCxn id="94" idx="3"/>
            </p:cNvCxnSpPr>
            <p:nvPr/>
          </p:nvCxnSpPr>
          <p:spPr>
            <a:xfrm flipH="1" flipV="1">
              <a:off x="4673602" y="1709900"/>
              <a:ext cx="1269998"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88" idx="0"/>
              <a:endCxn id="93" idx="2"/>
            </p:cNvCxnSpPr>
            <p:nvPr/>
          </p:nvCxnSpPr>
          <p:spPr>
            <a:xfrm flipH="1" flipV="1">
              <a:off x="4030135" y="4339457"/>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88" idx="0"/>
              <a:endCxn id="89" idx="2"/>
            </p:cNvCxnSpPr>
            <p:nvPr/>
          </p:nvCxnSpPr>
          <p:spPr>
            <a:xfrm flipV="1">
              <a:off x="4758267" y="3262477"/>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rot="10800000">
              <a:off x="2657024" y="5938347"/>
              <a:ext cx="530353" cy="457201"/>
              <a:chOff x="2133600" y="4191000"/>
              <a:chExt cx="1060704" cy="914400"/>
            </a:xfrm>
          </p:grpSpPr>
          <p:sp>
            <p:nvSpPr>
              <p:cNvPr id="85" name="Isosceles Triangle 84"/>
              <p:cNvSpPr/>
              <p:nvPr/>
            </p:nvSpPr>
            <p:spPr>
              <a:xfrm>
                <a:off x="2133600" y="4191000"/>
                <a:ext cx="1060704" cy="457200"/>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86" name="Rectangle 85"/>
              <p:cNvSpPr/>
              <p:nvPr/>
            </p:nvSpPr>
            <p:spPr>
              <a:xfrm>
                <a:off x="2133600" y="4648200"/>
                <a:ext cx="1060704"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87" name="Rectangle 86"/>
            <p:cNvSpPr/>
            <p:nvPr/>
          </p:nvSpPr>
          <p:spPr>
            <a:xfrm>
              <a:off x="1825487" y="4724400"/>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529667" y="5105400"/>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715000" y="280527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384480" y="3462499"/>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57225" y="2575035"/>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849351" y="2218504"/>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801535" y="3882257"/>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216402" y="1481300"/>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6629400" y="3184692"/>
            <a:ext cx="3733078" cy="3326447"/>
            <a:chOff x="657225" y="1481300"/>
            <a:chExt cx="5514975" cy="4914248"/>
          </a:xfrm>
        </p:grpSpPr>
        <p:cxnSp>
          <p:nvCxnSpPr>
            <p:cNvPr id="96" name="Straight Connector 95"/>
            <p:cNvCxnSpPr>
              <a:stCxn id="119" idx="1"/>
              <a:endCxn id="111" idx="2"/>
            </p:cNvCxnSpPr>
            <p:nvPr/>
          </p:nvCxnSpPr>
          <p:spPr>
            <a:xfrm flipV="1">
              <a:off x="3187377" y="5562600"/>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10" idx="2"/>
              <a:endCxn id="119" idx="3"/>
            </p:cNvCxnSpPr>
            <p:nvPr/>
          </p:nvCxnSpPr>
          <p:spPr>
            <a:xfrm>
              <a:off x="2054087" y="5181600"/>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11" idx="1"/>
              <a:endCxn id="110" idx="3"/>
            </p:cNvCxnSpPr>
            <p:nvPr/>
          </p:nvCxnSpPr>
          <p:spPr>
            <a:xfrm flipH="1" flipV="1">
              <a:off x="2282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114" idx="2"/>
              <a:endCxn id="110" idx="0"/>
            </p:cNvCxnSpPr>
            <p:nvPr/>
          </p:nvCxnSpPr>
          <p:spPr>
            <a:xfrm>
              <a:off x="885825" y="3032235"/>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114" idx="3"/>
              <a:endCxn id="115" idx="1"/>
            </p:cNvCxnSpPr>
            <p:nvPr/>
          </p:nvCxnSpPr>
          <p:spPr>
            <a:xfrm flipV="1">
              <a:off x="1114425" y="2447104"/>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15" idx="3"/>
              <a:endCxn id="112" idx="1"/>
            </p:cNvCxnSpPr>
            <p:nvPr/>
          </p:nvCxnSpPr>
          <p:spPr>
            <a:xfrm>
              <a:off x="3306551" y="2447104"/>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5" idx="2"/>
              <a:endCxn id="113" idx="0"/>
            </p:cNvCxnSpPr>
            <p:nvPr/>
          </p:nvCxnSpPr>
          <p:spPr>
            <a:xfrm flipH="1">
              <a:off x="2613080" y="2675704"/>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13" idx="3"/>
              <a:endCxn id="116" idx="1"/>
            </p:cNvCxnSpPr>
            <p:nvPr/>
          </p:nvCxnSpPr>
          <p:spPr>
            <a:xfrm>
              <a:off x="2841680"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2" idx="2"/>
              <a:endCxn id="116" idx="0"/>
            </p:cNvCxnSpPr>
            <p:nvPr/>
          </p:nvCxnSpPr>
          <p:spPr>
            <a:xfrm flipH="1">
              <a:off x="4030135"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5" idx="3"/>
              <a:endCxn id="117" idx="1"/>
            </p:cNvCxnSpPr>
            <p:nvPr/>
          </p:nvCxnSpPr>
          <p:spPr>
            <a:xfrm flipV="1">
              <a:off x="3306551" y="1709900"/>
              <a:ext cx="909851"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12" idx="0"/>
              <a:endCxn id="117" idx="3"/>
            </p:cNvCxnSpPr>
            <p:nvPr/>
          </p:nvCxnSpPr>
          <p:spPr>
            <a:xfrm flipH="1" flipV="1">
              <a:off x="4673602" y="1709900"/>
              <a:ext cx="1269998"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11" idx="0"/>
              <a:endCxn id="116" idx="2"/>
            </p:cNvCxnSpPr>
            <p:nvPr/>
          </p:nvCxnSpPr>
          <p:spPr>
            <a:xfrm flipH="1" flipV="1">
              <a:off x="4030135" y="4339457"/>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11" idx="0"/>
              <a:endCxn id="112" idx="2"/>
            </p:cNvCxnSpPr>
            <p:nvPr/>
          </p:nvCxnSpPr>
          <p:spPr>
            <a:xfrm flipV="1">
              <a:off x="4758267" y="3262477"/>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rot="10800000">
              <a:off x="2657024" y="5938347"/>
              <a:ext cx="530353" cy="457201"/>
              <a:chOff x="2133600" y="4191000"/>
              <a:chExt cx="1060704" cy="914400"/>
            </a:xfrm>
          </p:grpSpPr>
          <p:sp>
            <p:nvSpPr>
              <p:cNvPr id="118" name="Isosceles Triangle 117"/>
              <p:cNvSpPr/>
              <p:nvPr/>
            </p:nvSpPr>
            <p:spPr>
              <a:xfrm>
                <a:off x="2133600" y="4191000"/>
                <a:ext cx="1060704" cy="4572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119" name="Rectangle 118"/>
              <p:cNvSpPr/>
              <p:nvPr/>
            </p:nvSpPr>
            <p:spPr>
              <a:xfrm>
                <a:off x="2133600" y="4648200"/>
                <a:ext cx="1060704"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110" name="Rectangle 109"/>
            <p:cNvSpPr/>
            <p:nvPr/>
          </p:nvSpPr>
          <p:spPr>
            <a:xfrm>
              <a:off x="1825487" y="4724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529667" y="5105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715000" y="2805277"/>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384480" y="3462499"/>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657225" y="2575035"/>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2849351" y="2218504"/>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3801535" y="388225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4216402" y="14813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6983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A065-6CD0-9F5B-7974-C2A75C541B67}"/>
              </a:ext>
            </a:extLst>
          </p:cNvPr>
          <p:cNvSpPr>
            <a:spLocks noGrp="1"/>
          </p:cNvSpPr>
          <p:nvPr>
            <p:ph type="title"/>
          </p:nvPr>
        </p:nvSpPr>
        <p:spPr/>
        <p:txBody>
          <a:bodyPr/>
          <a:lstStyle/>
          <a:p>
            <a:r>
              <a:rPr lang="en-US" dirty="0"/>
              <a:t>Solving Vertex Cover and Independent Set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F4D0EF-7C00-6F14-9DB2-CA7C1A2A7E0D}"/>
                  </a:ext>
                </a:extLst>
              </p:cNvPr>
              <p:cNvSpPr>
                <a:spLocks noGrp="1"/>
              </p:cNvSpPr>
              <p:nvPr>
                <p:ph idx="1"/>
              </p:nvPr>
            </p:nvSpPr>
            <p:spPr/>
            <p:txBody>
              <a:bodyPr/>
              <a:lstStyle/>
              <a:p>
                <a:r>
                  <a:rPr lang="en-US" dirty="0"/>
                  <a:t>Algorithm to solve vertex cover</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and a number </a:t>
                </a:r>
                <a14:m>
                  <m:oMath xmlns:m="http://schemas.openxmlformats.org/officeDocument/2006/math">
                    <m:r>
                      <a:rPr lang="en-US" b="0" i="1" smtClean="0">
                        <a:latin typeface="Cambria Math" panose="02040503050406030204" pitchFamily="18" charset="0"/>
                      </a:rPr>
                      <m:t>𝑘</m:t>
                    </m:r>
                  </m:oMath>
                </a14:m>
                <a:endParaRPr lang="en-US" dirty="0"/>
              </a:p>
              <a:p>
                <a:pPr lvl="1"/>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has a vertex cover of size </a:t>
                </a:r>
                <a14:m>
                  <m:oMath xmlns:m="http://schemas.openxmlformats.org/officeDocument/2006/math">
                    <m:r>
                      <a:rPr lang="en-US" b="0" i="1" smtClean="0">
                        <a:latin typeface="Cambria Math" panose="02040503050406030204" pitchFamily="18" charset="0"/>
                      </a:rPr>
                      <m:t>𝑘</m:t>
                    </m:r>
                  </m:oMath>
                </a14:m>
                <a:endParaRPr lang="en-US" dirty="0"/>
              </a:p>
              <a:p>
                <a:pPr lvl="2"/>
                <a:r>
                  <a:rPr lang="en-US" dirty="0"/>
                  <a:t>Check if there is an Independent Set of </a:t>
                </a:r>
                <a14:m>
                  <m:oMath xmlns:m="http://schemas.openxmlformats.org/officeDocument/2006/math">
                    <m:r>
                      <a:rPr lang="en-US" b="0" i="1" smtClean="0">
                        <a:latin typeface="Cambria Math" panose="02040503050406030204" pitchFamily="18" charset="0"/>
                      </a:rPr>
                      <m:t>𝐺</m:t>
                    </m:r>
                  </m:oMath>
                </a14:m>
                <a:r>
                  <a:rPr lang="en-US" dirty="0"/>
                  <a:t> of size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m:t>
                    </m:r>
                    <m:r>
                      <a:rPr lang="en-US" b="0" i="1" smtClean="0">
                        <a:latin typeface="Cambria Math" panose="02040503050406030204" pitchFamily="18" charset="0"/>
                      </a:rPr>
                      <m:t>𝑘</m:t>
                    </m:r>
                  </m:oMath>
                </a14:m>
                <a:endParaRPr lang="en-US" dirty="0"/>
              </a:p>
              <a:p>
                <a:r>
                  <a:rPr lang="en-US" dirty="0"/>
                  <a:t>Algorithm to solve independent set</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and a number </a:t>
                </a:r>
                <a14:m>
                  <m:oMath xmlns:m="http://schemas.openxmlformats.org/officeDocument/2006/math">
                    <m:r>
                      <a:rPr lang="en-US" b="0" i="1" smtClean="0">
                        <a:latin typeface="Cambria Math" panose="02040503050406030204" pitchFamily="18" charset="0"/>
                      </a:rPr>
                      <m:t>𝑘</m:t>
                    </m:r>
                  </m:oMath>
                </a14:m>
                <a:endParaRPr lang="en-US" dirty="0"/>
              </a:p>
              <a:p>
                <a:pPr lvl="1"/>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has an independent set of size </a:t>
                </a:r>
                <a14:m>
                  <m:oMath xmlns:m="http://schemas.openxmlformats.org/officeDocument/2006/math">
                    <m:r>
                      <a:rPr lang="en-US" b="0" i="1" smtClean="0">
                        <a:latin typeface="Cambria Math" panose="02040503050406030204" pitchFamily="18" charset="0"/>
                      </a:rPr>
                      <m:t>𝑘</m:t>
                    </m:r>
                  </m:oMath>
                </a14:m>
                <a:endParaRPr lang="en-US" dirty="0"/>
              </a:p>
              <a:p>
                <a:pPr lvl="2"/>
                <a:r>
                  <a:rPr lang="en-US" dirty="0"/>
                  <a:t>Check if there is a Vertex Cover of </a:t>
                </a:r>
                <a14:m>
                  <m:oMath xmlns:m="http://schemas.openxmlformats.org/officeDocument/2006/math">
                    <m:r>
                      <a:rPr lang="en-US" b="0" i="1" smtClean="0">
                        <a:latin typeface="Cambria Math" panose="02040503050406030204" pitchFamily="18" charset="0"/>
                      </a:rPr>
                      <m:t>𝐺</m:t>
                    </m:r>
                  </m:oMath>
                </a14:m>
                <a:r>
                  <a:rPr lang="en-US" dirty="0"/>
                  <a:t> of size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m:t>
                    </m:r>
                    <m:r>
                      <a:rPr lang="en-US" b="0" i="1" smtClean="0">
                        <a:latin typeface="Cambria Math" panose="02040503050406030204" pitchFamily="18" charset="0"/>
                      </a:rPr>
                      <m:t>𝑘</m:t>
                    </m:r>
                  </m:oMath>
                </a14:m>
                <a:endParaRPr lang="en-US" dirty="0"/>
              </a:p>
              <a:p>
                <a:endParaRPr lang="en-US" dirty="0"/>
              </a:p>
              <a:p>
                <a:pPr lvl="2"/>
                <a:endParaRPr lang="en-US" dirty="0"/>
              </a:p>
            </p:txBody>
          </p:sp>
        </mc:Choice>
        <mc:Fallback xmlns="">
          <p:sp>
            <p:nvSpPr>
              <p:cNvPr id="3" name="Content Placeholder 2">
                <a:extLst>
                  <a:ext uri="{FF2B5EF4-FFF2-40B4-BE49-F238E27FC236}">
                    <a16:creationId xmlns:a16="http://schemas.microsoft.com/office/drawing/2014/main" id="{1FF4D0EF-7C00-6F14-9DB2-CA7C1A2A7E0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516EF06-5FF7-5632-9927-BCEDD35736D3}"/>
                  </a:ext>
                </a:extLst>
              </p:cNvPr>
              <p:cNvSpPr txBox="1"/>
              <p:nvPr/>
            </p:nvSpPr>
            <p:spPr>
              <a:xfrm>
                <a:off x="7914640" y="5345966"/>
                <a:ext cx="3860800" cy="830997"/>
              </a:xfrm>
              <a:prstGeom prst="rect">
                <a:avLst/>
              </a:prstGeom>
              <a:noFill/>
            </p:spPr>
            <p:txBody>
              <a:bodyPr wrap="square" rtlCol="0">
                <a:spAutoFit/>
              </a:bodyPr>
              <a:lstStyle/>
              <a:p>
                <a:r>
                  <a:rPr lang="en-US" sz="2400" dirty="0">
                    <a:solidFill>
                      <a:srgbClr val="FF0000"/>
                    </a:solidFill>
                  </a:rPr>
                  <a:t>Either both problems belong to </a:t>
                </a:r>
                <a14:m>
                  <m:oMath xmlns:m="http://schemas.openxmlformats.org/officeDocument/2006/math">
                    <m:r>
                      <a:rPr lang="en-US" sz="2400" b="0" i="1" smtClean="0">
                        <a:solidFill>
                          <a:srgbClr val="FF0000"/>
                        </a:solidFill>
                        <a:latin typeface="Cambria Math" panose="02040503050406030204" pitchFamily="18" charset="0"/>
                      </a:rPr>
                      <m:t>𝑃</m:t>
                    </m:r>
                  </m:oMath>
                </a14:m>
                <a:r>
                  <a:rPr lang="en-US" sz="2400" dirty="0">
                    <a:solidFill>
                      <a:srgbClr val="FF0000"/>
                    </a:solidFill>
                  </a:rPr>
                  <a:t>, or else neither does!</a:t>
                </a:r>
              </a:p>
            </p:txBody>
          </p:sp>
        </mc:Choice>
        <mc:Fallback xmlns="">
          <p:sp>
            <p:nvSpPr>
              <p:cNvPr id="4" name="TextBox 3">
                <a:extLst>
                  <a:ext uri="{FF2B5EF4-FFF2-40B4-BE49-F238E27FC236}">
                    <a16:creationId xmlns:a16="http://schemas.microsoft.com/office/drawing/2014/main" id="{9516EF06-5FF7-5632-9927-BCEDD35736D3}"/>
                  </a:ext>
                </a:extLst>
              </p:cNvPr>
              <p:cNvSpPr txBox="1">
                <a:spLocks noRot="1" noChangeAspect="1" noMove="1" noResize="1" noEditPoints="1" noAdjustHandles="1" noChangeArrowheads="1" noChangeShapeType="1" noTextEdit="1"/>
              </p:cNvSpPr>
              <p:nvPr/>
            </p:nvSpPr>
            <p:spPr>
              <a:xfrm>
                <a:off x="7914640" y="5345966"/>
                <a:ext cx="3860800" cy="830997"/>
              </a:xfrm>
              <a:prstGeom prst="rect">
                <a:avLst/>
              </a:prstGeom>
              <a:blipFill>
                <a:blip r:embed="rId3"/>
                <a:stretch>
                  <a:fillRect l="-2366" t="-5882" r="-631" b="-16176"/>
                </a:stretch>
              </a:blipFill>
            </p:spPr>
            <p:txBody>
              <a:bodyPr/>
              <a:lstStyle/>
              <a:p>
                <a:r>
                  <a:rPr lang="en-US">
                    <a:noFill/>
                  </a:rPr>
                  <a:t> </a:t>
                </a:r>
              </a:p>
            </p:txBody>
          </p:sp>
        </mc:Fallback>
      </mc:AlternateContent>
    </p:spTree>
    <p:extLst>
      <p:ext uri="{BB962C8B-B14F-4D97-AF65-F5344CB8AC3E}">
        <p14:creationId xmlns:p14="http://schemas.microsoft.com/office/powerpoint/2010/main" val="329589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76BE-F09E-54F2-B299-E6BC5F388C22}"/>
              </a:ext>
            </a:extLst>
          </p:cNvPr>
          <p:cNvSpPr>
            <a:spLocks noGrp="1"/>
          </p:cNvSpPr>
          <p:nvPr>
            <p:ph type="title"/>
          </p:nvPr>
        </p:nvSpPr>
        <p:spPr/>
        <p:txBody>
          <a:bodyPr/>
          <a:lstStyle/>
          <a:p>
            <a:r>
              <a:rPr lang="en-US" dirty="0"/>
              <a:t>NP-Complete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BB07FC-04E6-6CCE-679B-32B6B7AC8E49}"/>
                  </a:ext>
                </a:extLst>
              </p:cNvPr>
              <p:cNvSpPr>
                <a:spLocks noGrp="1"/>
              </p:cNvSpPr>
              <p:nvPr>
                <p:ph idx="1"/>
              </p:nvPr>
            </p:nvSpPr>
            <p:spPr/>
            <p:txBody>
              <a:bodyPr/>
              <a:lstStyle/>
              <a:p>
                <a:r>
                  <a:rPr lang="en-US" dirty="0"/>
                  <a:t>A set of “together they stand, together they fall” problems</a:t>
                </a:r>
              </a:p>
              <a:p>
                <a:r>
                  <a:rPr lang="en-US" dirty="0"/>
                  <a:t>The problems in this set either all belong to </a:t>
                </a:r>
                <a14:m>
                  <m:oMath xmlns:m="http://schemas.openxmlformats.org/officeDocument/2006/math">
                    <m:r>
                      <a:rPr lang="en-US" b="0" i="1" smtClean="0">
                        <a:latin typeface="Cambria Math" panose="02040503050406030204" pitchFamily="18" charset="0"/>
                      </a:rPr>
                      <m:t>𝑃</m:t>
                    </m:r>
                  </m:oMath>
                </a14:m>
                <a:r>
                  <a:rPr lang="en-US" dirty="0"/>
                  <a:t>, or none of them do</a:t>
                </a:r>
              </a:p>
              <a:p>
                <a:r>
                  <a:rPr lang="en-US" dirty="0"/>
                  <a:t>Intuitively, the “hardest” problems in NP</a:t>
                </a:r>
              </a:p>
              <a:p>
                <a:r>
                  <a:rPr lang="en-US" dirty="0"/>
                  <a:t>Collection of problems from </a:t>
                </a:r>
                <a14:m>
                  <m:oMath xmlns:m="http://schemas.openxmlformats.org/officeDocument/2006/math">
                    <m:r>
                      <a:rPr lang="en-US" b="0" i="1" smtClean="0">
                        <a:latin typeface="Cambria Math" panose="02040503050406030204" pitchFamily="18" charset="0"/>
                      </a:rPr>
                      <m:t>𝑁𝑃</m:t>
                    </m:r>
                  </m:oMath>
                </a14:m>
                <a:r>
                  <a:rPr lang="en-US" dirty="0"/>
                  <a:t> that can all be “transformed” into each other in polynomial time</a:t>
                </a:r>
              </a:p>
              <a:p>
                <a:pPr lvl="1"/>
                <a:r>
                  <a:rPr lang="en-US" dirty="0"/>
                  <a:t>Like we could transform independent set to vertex cover, and vice-versa</a:t>
                </a:r>
              </a:p>
              <a:p>
                <a:pPr lvl="1"/>
                <a:r>
                  <a:rPr lang="en-US" dirty="0"/>
                  <a:t>We can also transform vertex cover into Hamiltonian path, and Hamiltonian path into independent set, and …</a:t>
                </a:r>
              </a:p>
            </p:txBody>
          </p:sp>
        </mc:Choice>
        <mc:Fallback xmlns="">
          <p:sp>
            <p:nvSpPr>
              <p:cNvPr id="3" name="Content Placeholder 2">
                <a:extLst>
                  <a:ext uri="{FF2B5EF4-FFF2-40B4-BE49-F238E27FC236}">
                    <a16:creationId xmlns:a16="http://schemas.microsoft.com/office/drawing/2014/main" id="{A5BB07FC-04E6-6CCE-679B-32B6B7AC8E4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4284845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58BD3A92-F435-7C36-5746-4DD8BBD2FA49}"/>
                  </a:ext>
                </a:extLst>
              </p:cNvPr>
              <p:cNvSpPr>
                <a:spLocks noGrp="1"/>
              </p:cNvSpPr>
              <p:nvPr>
                <p:ph type="title"/>
              </p:nvPr>
            </p:nvSpPr>
            <p:spPr>
              <a:xfrm>
                <a:off x="193040" y="-160020"/>
                <a:ext cx="10515600" cy="1325563"/>
              </a:xfrm>
            </p:spPr>
            <p:txBody>
              <a:bodyPr/>
              <a:lstStyle/>
              <a:p>
                <a14:m>
                  <m:oMath xmlns:m="http://schemas.openxmlformats.org/officeDocument/2006/math">
                    <m:r>
                      <a:rPr lang="en-US" b="0" i="1" smtClean="0">
                        <a:latin typeface="Cambria Math" panose="02040503050406030204" pitchFamily="18" charset="0"/>
                      </a:rPr>
                      <m:t>𝐸𝑋𝑃</m:t>
                    </m:r>
                    <m:r>
                      <a:rPr lang="en-US" b="0" i="1" smtClean="0">
                        <a:latin typeface="Cambria Math" panose="02040503050406030204" pitchFamily="18" charset="0"/>
                      </a:rPr>
                      <m:t>⊃</m:t>
                    </m:r>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r>
                      <a:rPr lang="en-US" b="0" i="1" smtClean="0">
                        <a:latin typeface="Cambria Math" panose="02040503050406030204" pitchFamily="18" charset="0"/>
                      </a:rPr>
                      <m:t>⊇</m:t>
                    </m:r>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𝑃</m:t>
                    </m:r>
                  </m:oMath>
                </a14:m>
                <a:r>
                  <a:rPr lang="en-US" dirty="0"/>
                  <a:t> </a:t>
                </a:r>
              </a:p>
            </p:txBody>
          </p:sp>
        </mc:Choice>
        <mc:Fallback xmlns="">
          <p:sp>
            <p:nvSpPr>
              <p:cNvPr id="26" name="Title 1">
                <a:extLst>
                  <a:ext uri="{FF2B5EF4-FFF2-40B4-BE49-F238E27FC236}">
                    <a16:creationId xmlns:a16="http://schemas.microsoft.com/office/drawing/2014/main" id="{58BD3A92-F435-7C36-5746-4DD8BBD2FA49}"/>
                  </a:ext>
                </a:extLst>
              </p:cNvPr>
              <p:cNvSpPr>
                <a:spLocks noGrp="1" noRot="1" noChangeAspect="1" noMove="1" noResize="1" noEditPoints="1" noAdjustHandles="1" noChangeArrowheads="1" noChangeShapeType="1" noTextEdit="1"/>
              </p:cNvSpPr>
              <p:nvPr>
                <p:ph type="title"/>
              </p:nvPr>
            </p:nvSpPr>
            <p:spPr>
              <a:xfrm>
                <a:off x="193040" y="-160020"/>
                <a:ext cx="10515600" cy="1325563"/>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71DED51-C630-1C05-E13A-1F2DA7629B7A}"/>
                  </a:ext>
                </a:extLst>
              </p:cNvPr>
              <p:cNvSpPr txBox="1"/>
              <p:nvPr/>
            </p:nvSpPr>
            <p:spPr>
              <a:xfrm>
                <a:off x="-188477" y="860026"/>
                <a:ext cx="5212080" cy="954107"/>
              </a:xfrm>
              <a:prstGeom prst="rect">
                <a:avLst/>
              </a:prstGeom>
              <a:noFill/>
            </p:spPr>
            <p:txBody>
              <a:bodyPr wrap="square">
                <a:spAutoFit/>
              </a:bodyPr>
              <a:lstStyle/>
              <a:p>
                <a:pPr algn="ctr"/>
                <a14:m>
                  <m:oMath xmlns:m="http://schemas.openxmlformats.org/officeDocument/2006/math">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𝑁𝑃</m:t>
                    </m:r>
                  </m:oMath>
                </a14:m>
                <a:r>
                  <a:rPr lang="en-US" sz="2800" dirty="0">
                    <a:solidFill>
                      <a:srgbClr val="FF0000"/>
                    </a:solidFill>
                  </a:rPr>
                  <a:t> </a:t>
                </a:r>
                <a:r>
                  <a:rPr lang="en-US" sz="2800" dirty="0" err="1">
                    <a:solidFill>
                      <a:srgbClr val="FF0000"/>
                    </a:solidFill>
                  </a:rPr>
                  <a:t>iff</a:t>
                </a:r>
                <a:r>
                  <a:rPr lang="en-US" sz="2800" dirty="0">
                    <a:solidFill>
                      <a:srgbClr val="FF0000"/>
                    </a:solidFill>
                  </a:rPr>
                  <a:t> some problem from </a:t>
                </a:r>
                <a14:m>
                  <m:oMath xmlns:m="http://schemas.openxmlformats.org/officeDocument/2006/math">
                    <m:r>
                      <a:rPr lang="en-US" sz="2800" b="0" i="1" smtClean="0">
                        <a:solidFill>
                          <a:srgbClr val="FF0000"/>
                        </a:solidFill>
                        <a:latin typeface="Cambria Math" panose="02040503050406030204" pitchFamily="18" charset="0"/>
                      </a:rPr>
                      <m:t>𝑁𝑃</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𝐶𝑜𝑚𝑝𝑙𝑒𝑡𝑒</m:t>
                    </m:r>
                  </m:oMath>
                </a14:m>
                <a:r>
                  <a:rPr lang="en-US" sz="2800" dirty="0">
                    <a:solidFill>
                      <a:srgbClr val="FF0000"/>
                    </a:solidFill>
                  </a:rPr>
                  <a:t> belongs to </a:t>
                </a:r>
                <a14:m>
                  <m:oMath xmlns:m="http://schemas.openxmlformats.org/officeDocument/2006/math">
                    <m:r>
                      <a:rPr lang="en-US" sz="2800" b="0" i="1" smtClean="0">
                        <a:solidFill>
                          <a:srgbClr val="FF0000"/>
                        </a:solidFill>
                        <a:latin typeface="Cambria Math" panose="02040503050406030204" pitchFamily="18" charset="0"/>
                      </a:rPr>
                      <m:t>𝑃</m:t>
                    </m:r>
                  </m:oMath>
                </a14:m>
                <a:r>
                  <a:rPr lang="en-US" sz="2800" dirty="0">
                    <a:solidFill>
                      <a:srgbClr val="FF0000"/>
                    </a:solidFill>
                  </a:rPr>
                  <a:t> </a:t>
                </a:r>
              </a:p>
            </p:txBody>
          </p:sp>
        </mc:Choice>
        <mc:Fallback xmlns="">
          <p:sp>
            <p:nvSpPr>
              <p:cNvPr id="27" name="TextBox 26">
                <a:extLst>
                  <a:ext uri="{FF2B5EF4-FFF2-40B4-BE49-F238E27FC236}">
                    <a16:creationId xmlns:a16="http://schemas.microsoft.com/office/drawing/2014/main" id="{A71DED51-C630-1C05-E13A-1F2DA7629B7A}"/>
                  </a:ext>
                </a:extLst>
              </p:cNvPr>
              <p:cNvSpPr txBox="1">
                <a:spLocks noRot="1" noChangeAspect="1" noMove="1" noResize="1" noEditPoints="1" noAdjustHandles="1" noChangeArrowheads="1" noChangeShapeType="1" noTextEdit="1"/>
              </p:cNvSpPr>
              <p:nvPr/>
            </p:nvSpPr>
            <p:spPr>
              <a:xfrm>
                <a:off x="-188477" y="860026"/>
                <a:ext cx="5212080" cy="954107"/>
              </a:xfrm>
              <a:prstGeom prst="rect">
                <a:avLst/>
              </a:prstGeom>
              <a:blipFill>
                <a:blip r:embed="rId3"/>
                <a:stretch>
                  <a:fillRect t="-5732" b="-17197"/>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AF96FFB7-6607-6F79-B3BA-77C3C283E189}"/>
              </a:ext>
            </a:extLst>
          </p:cNvPr>
          <p:cNvGrpSpPr/>
          <p:nvPr/>
        </p:nvGrpSpPr>
        <p:grpSpPr>
          <a:xfrm>
            <a:off x="1879600" y="1411817"/>
            <a:ext cx="11023600" cy="5430287"/>
            <a:chOff x="396240" y="715328"/>
            <a:chExt cx="12469756" cy="6142672"/>
          </a:xfrm>
        </p:grpSpPr>
        <p:sp>
          <p:nvSpPr>
            <p:cNvPr id="5" name="Oval 4">
              <a:extLst>
                <a:ext uri="{FF2B5EF4-FFF2-40B4-BE49-F238E27FC236}">
                  <a16:creationId xmlns:a16="http://schemas.microsoft.com/office/drawing/2014/main" id="{141635B6-F402-1095-4877-EFE866AA1617}"/>
                </a:ext>
              </a:extLst>
            </p:cNvPr>
            <p:cNvSpPr/>
            <p:nvPr/>
          </p:nvSpPr>
          <p:spPr>
            <a:xfrm>
              <a:off x="396240" y="715328"/>
              <a:ext cx="11602720" cy="614267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933289-11A2-E100-3246-E02B39C7AED0}"/>
                    </a:ext>
                  </a:extLst>
                </p:cNvPr>
                <p:cNvSpPr txBox="1"/>
                <p:nvPr/>
              </p:nvSpPr>
              <p:spPr>
                <a:xfrm>
                  <a:off x="3342640" y="733886"/>
                  <a:ext cx="6096000"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7" name="TextBox 6">
                  <a:extLst>
                    <a:ext uri="{FF2B5EF4-FFF2-40B4-BE49-F238E27FC236}">
                      <a16:creationId xmlns:a16="http://schemas.microsoft.com/office/drawing/2014/main" id="{F3933289-11A2-E100-3246-E02B39C7AED0}"/>
                    </a:ext>
                  </a:extLst>
                </p:cNvPr>
                <p:cNvSpPr txBox="1">
                  <a:spLocks noRot="1" noChangeAspect="1" noMove="1" noResize="1" noEditPoints="1" noAdjustHandles="1" noChangeArrowheads="1" noChangeShapeType="1" noTextEdit="1"/>
                </p:cNvSpPr>
                <p:nvPr/>
              </p:nvSpPr>
              <p:spPr>
                <a:xfrm>
                  <a:off x="3342640" y="733886"/>
                  <a:ext cx="6096000" cy="523220"/>
                </a:xfrm>
                <a:prstGeom prst="rect">
                  <a:avLst/>
                </a:prstGeom>
                <a:blipFill>
                  <a:blip r:embed="rId4"/>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8B632667-D7CC-99D1-7608-1CAA4E04D1B4}"/>
                </a:ext>
              </a:extLst>
            </p:cNvPr>
            <p:cNvSpPr/>
            <p:nvPr/>
          </p:nvSpPr>
          <p:spPr>
            <a:xfrm>
              <a:off x="605530" y="1601802"/>
              <a:ext cx="10590790" cy="4967782"/>
            </a:xfrm>
            <a:prstGeom prst="ellipse">
              <a:avLst/>
            </a:prstGeom>
            <a:solidFill>
              <a:schemeClr val="accent6">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 name="Oval 5">
              <a:extLst>
                <a:ext uri="{FF2B5EF4-FFF2-40B4-BE49-F238E27FC236}">
                  <a16:creationId xmlns:a16="http://schemas.microsoft.com/office/drawing/2014/main" id="{FBAF8506-45D6-1464-2EA9-BAD5C9E44E96}"/>
                </a:ext>
              </a:extLst>
            </p:cNvPr>
            <p:cNvSpPr/>
            <p:nvPr/>
          </p:nvSpPr>
          <p:spPr>
            <a:xfrm>
              <a:off x="955040" y="2404053"/>
              <a:ext cx="8991600" cy="3777452"/>
            </a:xfrm>
            <a:prstGeom prst="ellipse">
              <a:avLst/>
            </a:prstGeom>
            <a:solidFill>
              <a:schemeClr val="accent2">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22CD1BFD-574C-E5F5-667A-A8E28277AD99}"/>
                    </a:ext>
                  </a:extLst>
                </p:cNvPr>
                <p:cNvSpPr/>
                <p:nvPr/>
              </p:nvSpPr>
              <p:spPr>
                <a:xfrm>
                  <a:off x="1391920" y="3105003"/>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4" name="Oval 3">
                  <a:extLst>
                    <a:ext uri="{FF2B5EF4-FFF2-40B4-BE49-F238E27FC236}">
                      <a16:creationId xmlns:a16="http://schemas.microsoft.com/office/drawing/2014/main" id="{22CD1BFD-574C-E5F5-667A-A8E28277AD99}"/>
                    </a:ext>
                  </a:extLst>
                </p:cNvPr>
                <p:cNvSpPr>
                  <a:spLocks noRot="1" noChangeAspect="1" noMove="1" noResize="1" noEditPoints="1" noAdjustHandles="1" noChangeArrowheads="1" noChangeShapeType="1" noTextEdit="1"/>
                </p:cNvSpPr>
                <p:nvPr/>
              </p:nvSpPr>
              <p:spPr>
                <a:xfrm>
                  <a:off x="1391920" y="3105003"/>
                  <a:ext cx="4998720" cy="2555240"/>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561229C-901F-E6AA-7760-7159895368CF}"/>
                    </a:ext>
                  </a:extLst>
                </p:cNvPr>
                <p:cNvSpPr txBox="1"/>
                <p:nvPr/>
              </p:nvSpPr>
              <p:spPr>
                <a:xfrm>
                  <a:off x="4918353" y="2487883"/>
                  <a:ext cx="6096000"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11" name="TextBox 10">
                  <a:extLst>
                    <a:ext uri="{FF2B5EF4-FFF2-40B4-BE49-F238E27FC236}">
                      <a16:creationId xmlns:a16="http://schemas.microsoft.com/office/drawing/2014/main" id="{0561229C-901F-E6AA-7760-7159895368CF}"/>
                    </a:ext>
                  </a:extLst>
                </p:cNvPr>
                <p:cNvSpPr txBox="1">
                  <a:spLocks noRot="1" noChangeAspect="1" noMove="1" noResize="1" noEditPoints="1" noAdjustHandles="1" noChangeArrowheads="1" noChangeShapeType="1" noTextEdit="1"/>
                </p:cNvSpPr>
                <p:nvPr/>
              </p:nvSpPr>
              <p:spPr>
                <a:xfrm>
                  <a:off x="4918353" y="2487883"/>
                  <a:ext cx="6096000" cy="523220"/>
                </a:xfrm>
                <a:prstGeom prst="rect">
                  <a:avLst/>
                </a:prstGeom>
                <a:blipFill>
                  <a:blip r:embed="rId6"/>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7871E19D-2C78-C958-C3C5-E54426343C33}"/>
                </a:ext>
              </a:extLst>
            </p:cNvPr>
            <p:cNvGrpSpPr/>
            <p:nvPr/>
          </p:nvGrpSpPr>
          <p:grpSpPr>
            <a:xfrm>
              <a:off x="5659484" y="5496161"/>
              <a:ext cx="2475158" cy="750577"/>
              <a:chOff x="6200745" y="5135200"/>
              <a:chExt cx="2475158" cy="750577"/>
            </a:xfrm>
          </p:grpSpPr>
          <p:grpSp>
            <p:nvGrpSpPr>
              <p:cNvPr id="20" name="Group 19">
                <a:extLst>
                  <a:ext uri="{FF2B5EF4-FFF2-40B4-BE49-F238E27FC236}">
                    <a16:creationId xmlns:a16="http://schemas.microsoft.com/office/drawing/2014/main" id="{AC71D22A-C4FD-A562-E8FB-9618A48A76F8}"/>
                  </a:ext>
                </a:extLst>
              </p:cNvPr>
              <p:cNvGrpSpPr/>
              <p:nvPr/>
            </p:nvGrpSpPr>
            <p:grpSpPr>
              <a:xfrm rot="1389724">
                <a:off x="6200745" y="5135200"/>
                <a:ext cx="2475158" cy="523220"/>
                <a:chOff x="6197600" y="5013683"/>
                <a:chExt cx="2475158" cy="523220"/>
              </a:xfrm>
            </p:grpSpPr>
            <p:sp>
              <p:nvSpPr>
                <p:cNvPr id="12" name="TextBox 11">
                  <a:extLst>
                    <a:ext uri="{FF2B5EF4-FFF2-40B4-BE49-F238E27FC236}">
                      <a16:creationId xmlns:a16="http://schemas.microsoft.com/office/drawing/2014/main" id="{DD281509-7CCC-72FA-5A63-28BAA927617A}"/>
                    </a:ext>
                  </a:extLst>
                </p:cNvPr>
                <p:cNvSpPr txBox="1"/>
                <p:nvPr/>
              </p:nvSpPr>
              <p:spPr>
                <a:xfrm>
                  <a:off x="7053897" y="5013683"/>
                  <a:ext cx="955604" cy="523220"/>
                </a:xfrm>
                <a:prstGeom prst="rect">
                  <a:avLst/>
                </a:prstGeom>
                <a:noFill/>
              </p:spPr>
              <p:txBody>
                <a:bodyPr wrap="square">
                  <a:spAutoFit/>
                </a:bodyPr>
                <a:lstStyle/>
                <a:p>
                  <a:pPr algn="ctr"/>
                  <a:r>
                    <a:rPr lang="en-US" sz="2400" dirty="0">
                      <a:solidFill>
                        <a:srgbClr val="FF0000"/>
                      </a:solidFill>
                    </a:rPr>
                    <a:t>Gap?</a:t>
                  </a:r>
                </a:p>
              </p:txBody>
            </p:sp>
            <p:cxnSp>
              <p:nvCxnSpPr>
                <p:cNvPr id="14" name="Straight Arrow Connector 13">
                  <a:extLst>
                    <a:ext uri="{FF2B5EF4-FFF2-40B4-BE49-F238E27FC236}">
                      <a16:creationId xmlns:a16="http://schemas.microsoft.com/office/drawing/2014/main" id="{B82661DB-8387-2CF0-35D0-C14C37B0B8E7}"/>
                    </a:ext>
                  </a:extLst>
                </p:cNvPr>
                <p:cNvCxnSpPr>
                  <a:stCxn id="12" idx="1"/>
                </p:cNvCxnSpPr>
                <p:nvPr/>
              </p:nvCxnSpPr>
              <p:spPr>
                <a:xfrm flipH="1">
                  <a:off x="6197600" y="5275293"/>
                  <a:ext cx="856297" cy="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15AF750-7ABB-9963-C32B-09B336727927}"/>
                    </a:ext>
                  </a:extLst>
                </p:cNvPr>
                <p:cNvCxnSpPr>
                  <a:cxnSpLocks/>
                  <a:stCxn id="12" idx="3"/>
                </p:cNvCxnSpPr>
                <p:nvPr/>
              </p:nvCxnSpPr>
              <p:spPr>
                <a:xfrm>
                  <a:off x="8009501" y="5275293"/>
                  <a:ext cx="663257"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8C565268-1DFA-2BDF-B753-888B618F5053}"/>
                  </a:ext>
                </a:extLst>
              </p:cNvPr>
              <p:cNvSpPr txBox="1"/>
              <p:nvPr/>
            </p:nvSpPr>
            <p:spPr>
              <a:xfrm rot="1389724">
                <a:off x="6228679" y="5362557"/>
                <a:ext cx="1810649" cy="523220"/>
              </a:xfrm>
              <a:prstGeom prst="rect">
                <a:avLst/>
              </a:prstGeom>
              <a:noFill/>
            </p:spPr>
            <p:txBody>
              <a:bodyPr wrap="square">
                <a:spAutoFit/>
              </a:bodyPr>
              <a:lstStyle/>
              <a:p>
                <a:pPr algn="ctr"/>
                <a:r>
                  <a:rPr lang="en-US" sz="2400" dirty="0">
                    <a:solidFill>
                      <a:srgbClr val="FF0000"/>
                    </a:solidFill>
                  </a:rPr>
                  <a:t>Unknown!</a:t>
                </a:r>
              </a:p>
            </p:txBody>
          </p:sp>
        </p:grpSp>
        <p:sp>
          <p:nvSpPr>
            <p:cNvPr id="3" name="TextBox 2">
              <a:extLst>
                <a:ext uri="{FF2B5EF4-FFF2-40B4-BE49-F238E27FC236}">
                  <a16:creationId xmlns:a16="http://schemas.microsoft.com/office/drawing/2014/main" id="{6D8DB62C-26FA-47C4-9CF8-BA550BE15574}"/>
                </a:ext>
              </a:extLst>
            </p:cNvPr>
            <p:cNvSpPr txBox="1"/>
            <p:nvPr/>
          </p:nvSpPr>
          <p:spPr>
            <a:xfrm>
              <a:off x="4355537" y="4040747"/>
              <a:ext cx="1303947" cy="861774"/>
            </a:xfrm>
            <a:prstGeom prst="rect">
              <a:avLst/>
            </a:prstGeom>
            <a:noFill/>
          </p:spPr>
          <p:txBody>
            <a:bodyPr wrap="none" rtlCol="0">
              <a:spAutoFit/>
            </a:bodyPr>
            <a:lstStyle/>
            <a:p>
              <a:r>
                <a:rPr lang="en-US" sz="1600" dirty="0">
                  <a:solidFill>
                    <a:srgbClr val="7030A0"/>
                  </a:solidFill>
                </a:rPr>
                <a:t>Sorting</a:t>
              </a:r>
            </a:p>
            <a:p>
              <a:r>
                <a:rPr lang="en-US" sz="1600" dirty="0">
                  <a:solidFill>
                    <a:srgbClr val="7030A0"/>
                  </a:solidFill>
                </a:rPr>
                <a:t>Shortest Path</a:t>
              </a:r>
            </a:p>
            <a:p>
              <a:r>
                <a:rPr lang="en-US" sz="1600" dirty="0">
                  <a:solidFill>
                    <a:srgbClr val="7030A0"/>
                  </a:solidFill>
                </a:rPr>
                <a:t>Euler Path</a:t>
              </a:r>
            </a:p>
          </p:txBody>
        </p:sp>
        <p:sp>
          <p:nvSpPr>
            <p:cNvPr id="8" name="TextBox 7">
              <a:extLst>
                <a:ext uri="{FF2B5EF4-FFF2-40B4-BE49-F238E27FC236}">
                  <a16:creationId xmlns:a16="http://schemas.microsoft.com/office/drawing/2014/main" id="{13E90524-0054-417F-44E8-4B21DAC3A3E9}"/>
                </a:ext>
              </a:extLst>
            </p:cNvPr>
            <p:cNvSpPr txBox="1"/>
            <p:nvPr/>
          </p:nvSpPr>
          <p:spPr>
            <a:xfrm>
              <a:off x="6506152" y="3146462"/>
              <a:ext cx="1765099" cy="584775"/>
            </a:xfrm>
            <a:prstGeom prst="rect">
              <a:avLst/>
            </a:prstGeom>
            <a:noFill/>
          </p:spPr>
          <p:txBody>
            <a:bodyPr wrap="none" rtlCol="0">
              <a:spAutoFit/>
            </a:bodyPr>
            <a:lstStyle/>
            <a:p>
              <a:r>
                <a:rPr lang="en-US" sz="1600" dirty="0">
                  <a:solidFill>
                    <a:srgbClr val="7030A0"/>
                  </a:solidFill>
                </a:rPr>
                <a:t>Cryptography</a:t>
              </a:r>
            </a:p>
            <a:p>
              <a:r>
                <a:rPr lang="en-US" sz="1600" dirty="0">
                  <a:solidFill>
                    <a:srgbClr val="7030A0"/>
                  </a:solidFill>
                </a:rPr>
                <a:t>Prime factorization</a:t>
              </a:r>
            </a:p>
          </p:txBody>
        </p:sp>
        <p:sp>
          <p:nvSpPr>
            <p:cNvPr id="9" name="TextBox 8">
              <a:extLst>
                <a:ext uri="{FF2B5EF4-FFF2-40B4-BE49-F238E27FC236}">
                  <a16:creationId xmlns:a16="http://schemas.microsoft.com/office/drawing/2014/main" id="{02FB1F7F-722C-2555-934B-D67F0220B70F}"/>
                </a:ext>
              </a:extLst>
            </p:cNvPr>
            <p:cNvSpPr txBox="1"/>
            <p:nvPr/>
          </p:nvSpPr>
          <p:spPr>
            <a:xfrm>
              <a:off x="7834400" y="886339"/>
              <a:ext cx="927946" cy="830997"/>
            </a:xfrm>
            <a:prstGeom prst="rect">
              <a:avLst/>
            </a:prstGeom>
            <a:noFill/>
          </p:spPr>
          <p:txBody>
            <a:bodyPr wrap="none" rtlCol="0">
              <a:spAutoFit/>
            </a:bodyPr>
            <a:lstStyle/>
            <a:p>
              <a:r>
                <a:rPr lang="en-US" sz="1600" dirty="0">
                  <a:solidFill>
                    <a:srgbClr val="7030A0"/>
                  </a:solidFill>
                </a:rPr>
                <a:t>Checkers</a:t>
              </a:r>
            </a:p>
            <a:p>
              <a:r>
                <a:rPr lang="en-US" sz="1600" dirty="0">
                  <a:solidFill>
                    <a:srgbClr val="7030A0"/>
                  </a:solidFill>
                </a:rPr>
                <a:t>Go</a:t>
              </a:r>
            </a:p>
            <a:p>
              <a:r>
                <a:rPr lang="en-US" sz="1600" dirty="0">
                  <a:solidFill>
                    <a:srgbClr val="7030A0"/>
                  </a:solidFill>
                </a:rPr>
                <a:t>Chess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11B5139-FBD7-3531-7C1C-1F1621BA7785}"/>
                    </a:ext>
                  </a:extLst>
                </p:cNvPr>
                <p:cNvSpPr txBox="1"/>
                <p:nvPr/>
              </p:nvSpPr>
              <p:spPr>
                <a:xfrm rot="2360876">
                  <a:off x="6769996" y="2815137"/>
                  <a:ext cx="6096000"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𝐶𝑜𝑚𝑝𝑙𝑒𝑡𝑒</m:t>
                        </m:r>
                      </m:oMath>
                    </m:oMathPara>
                  </a14:m>
                  <a:endParaRPr lang="en-US" sz="2800" dirty="0">
                    <a:solidFill>
                      <a:schemeClr val="tx1"/>
                    </a:solidFill>
                  </a:endParaRPr>
                </a:p>
              </p:txBody>
            </p:sp>
          </mc:Choice>
          <mc:Fallback xmlns="">
            <p:sp>
              <p:nvSpPr>
                <p:cNvPr id="13" name="TextBox 12">
                  <a:extLst>
                    <a:ext uri="{FF2B5EF4-FFF2-40B4-BE49-F238E27FC236}">
                      <a16:creationId xmlns:a16="http://schemas.microsoft.com/office/drawing/2014/main" id="{B11B5139-FBD7-3531-7C1C-1F1621BA7785}"/>
                    </a:ext>
                  </a:extLst>
                </p:cNvPr>
                <p:cNvSpPr txBox="1">
                  <a:spLocks noRot="1" noChangeAspect="1" noMove="1" noResize="1" noEditPoints="1" noAdjustHandles="1" noChangeArrowheads="1" noChangeShapeType="1" noTextEdit="1"/>
                </p:cNvSpPr>
                <p:nvPr/>
              </p:nvSpPr>
              <p:spPr>
                <a:xfrm rot="2360876">
                  <a:off x="6769996" y="2815137"/>
                  <a:ext cx="6096000" cy="523220"/>
                </a:xfrm>
                <a:prstGeom prst="rect">
                  <a:avLst/>
                </a:prstGeom>
                <a:blipFill>
                  <a:blip r:embed="rId7"/>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0F67D4C-CBE9-7144-95D5-AA867D702FFA}"/>
                </a:ext>
              </a:extLst>
            </p:cNvPr>
            <p:cNvSpPr txBox="1"/>
            <p:nvPr/>
          </p:nvSpPr>
          <p:spPr>
            <a:xfrm>
              <a:off x="5471488" y="1570018"/>
              <a:ext cx="2308598" cy="830997"/>
            </a:xfrm>
            <a:prstGeom prst="rect">
              <a:avLst/>
            </a:prstGeom>
            <a:noFill/>
          </p:spPr>
          <p:txBody>
            <a:bodyPr wrap="square">
              <a:spAutoFit/>
            </a:bodyPr>
            <a:lstStyle/>
            <a:p>
              <a:r>
                <a:rPr lang="en-US" sz="1600" dirty="0">
                  <a:solidFill>
                    <a:srgbClr val="7030A0"/>
                  </a:solidFill>
                </a:rPr>
                <a:t>Vertex Cover</a:t>
              </a:r>
            </a:p>
            <a:p>
              <a:r>
                <a:rPr lang="en-US" sz="1600" dirty="0">
                  <a:solidFill>
                    <a:srgbClr val="7030A0"/>
                  </a:solidFill>
                </a:rPr>
                <a:t>Independent Set</a:t>
              </a:r>
            </a:p>
            <a:p>
              <a:r>
                <a:rPr lang="en-US" sz="1600" dirty="0">
                  <a:solidFill>
                    <a:srgbClr val="7030A0"/>
                  </a:solidFill>
                </a:rPr>
                <a:t>Hamiltonian Path</a:t>
              </a:r>
            </a:p>
          </p:txBody>
        </p:sp>
      </p:grpSp>
    </p:spTree>
    <p:extLst>
      <p:ext uri="{BB962C8B-B14F-4D97-AF65-F5344CB8AC3E}">
        <p14:creationId xmlns:p14="http://schemas.microsoft.com/office/powerpoint/2010/main" val="1211078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CFCE-257D-55FB-890F-6FBF726B2150}"/>
              </a:ext>
            </a:extLst>
          </p:cNvPr>
          <p:cNvSpPr>
            <a:spLocks noGrp="1"/>
          </p:cNvSpPr>
          <p:nvPr>
            <p:ph type="title"/>
          </p:nvPr>
        </p:nvSpPr>
        <p:spPr/>
        <p:txBody>
          <a:bodyPr/>
          <a:lstStyle/>
          <a:p>
            <a:r>
              <a:rPr lang="en-US" dirty="0"/>
              <a:t>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0B87B-178B-B5AA-6696-DACBFA74D960}"/>
                  </a:ext>
                </a:extLst>
              </p:cNvPr>
              <p:cNvSpPr>
                <a:spLocks noGrp="1"/>
              </p:cNvSpPr>
              <p:nvPr>
                <p:ph idx="1"/>
              </p:nvPr>
            </p:nvSpPr>
            <p:spPr/>
            <p:txBody>
              <a:bodyPr/>
              <a:lstStyle/>
              <a:p>
                <a:r>
                  <a:rPr lang="en-US" dirty="0"/>
                  <a:t>Problems not belonging to </a:t>
                </a:r>
                <a14:m>
                  <m:oMath xmlns:m="http://schemas.openxmlformats.org/officeDocument/2006/math">
                    <m:r>
                      <a:rPr lang="en-US" b="0" i="1" smtClean="0">
                        <a:latin typeface="Cambria Math" panose="02040503050406030204" pitchFamily="18" charset="0"/>
                      </a:rPr>
                      <m:t>𝑃</m:t>
                    </m:r>
                  </m:oMath>
                </a14:m>
                <a:r>
                  <a:rPr lang="en-US" dirty="0"/>
                  <a:t> are considered intractable</a:t>
                </a:r>
              </a:p>
              <a:p>
                <a:r>
                  <a:rPr lang="en-US" dirty="0"/>
                  <a:t>The problems within </a:t>
                </a:r>
                <a14:m>
                  <m:oMath xmlns:m="http://schemas.openxmlformats.org/officeDocument/2006/math">
                    <m:r>
                      <a:rPr lang="en-US" b="0" i="1" smtClean="0">
                        <a:latin typeface="Cambria Math" panose="02040503050406030204" pitchFamily="18" charset="0"/>
                      </a:rPr>
                      <m:t>𝑁𝑃</m:t>
                    </m:r>
                  </m:oMath>
                </a14:m>
                <a:r>
                  <a:rPr lang="en-US" dirty="0"/>
                  <a:t> have some properties that make them seem like they might be tractable, but we’ve been unsuccessful with finding polynomial time algorithms for many</a:t>
                </a:r>
              </a:p>
              <a:p>
                <a:r>
                  <a:rPr lang="en-US" dirty="0"/>
                  <a:t>The class </a:t>
                </a:r>
                <a14:m>
                  <m:oMath xmlns:m="http://schemas.openxmlformats.org/officeDocument/2006/math">
                    <m:r>
                      <a:rPr lang="en-US" i="1" dirty="0" smtClean="0">
                        <a:latin typeface="Cambria Math" panose="02040503050406030204" pitchFamily="18" charset="0"/>
                      </a:rPr>
                      <m:t>𝑁𝑃</m:t>
                    </m:r>
                    <m:r>
                      <a:rPr lang="en-US" i="1" dirty="0" smtClean="0">
                        <a:latin typeface="Cambria Math" panose="02040503050406030204" pitchFamily="18" charset="0"/>
                      </a:rPr>
                      <m:t>−</m:t>
                    </m:r>
                    <m:r>
                      <a:rPr lang="en-US" i="1" dirty="0" smtClean="0">
                        <a:latin typeface="Cambria Math" panose="02040503050406030204" pitchFamily="18" charset="0"/>
                      </a:rPr>
                      <m:t>𝐶𝑜𝑚𝑝𝑙𝑒𝑡𝑒</m:t>
                    </m:r>
                  </m:oMath>
                </a14:m>
                <a:r>
                  <a:rPr lang="en-US" dirty="0"/>
                  <a:t> contains problems with the properties:</a:t>
                </a:r>
              </a:p>
              <a:p>
                <a:pPr lvl="1"/>
                <a:r>
                  <a:rPr lang="en-US" dirty="0"/>
                  <a:t>All members are also members of </a:t>
                </a:r>
                <a14:m>
                  <m:oMath xmlns:m="http://schemas.openxmlformats.org/officeDocument/2006/math">
                    <m:r>
                      <a:rPr lang="en-US" b="0" i="1" smtClean="0">
                        <a:latin typeface="Cambria Math" panose="02040503050406030204" pitchFamily="18" charset="0"/>
                      </a:rPr>
                      <m:t>𝑁𝑃</m:t>
                    </m:r>
                  </m:oMath>
                </a14:m>
                <a:endParaRPr lang="en-US" dirty="0"/>
              </a:p>
              <a:p>
                <a:pPr lvl="1"/>
                <a:r>
                  <a:rPr lang="en-US" dirty="0"/>
                  <a:t>All members of </a:t>
                </a:r>
                <a14:m>
                  <m:oMath xmlns:m="http://schemas.openxmlformats.org/officeDocument/2006/math">
                    <m:r>
                      <a:rPr lang="en-US" b="0" i="1" smtClean="0">
                        <a:latin typeface="Cambria Math" panose="02040503050406030204" pitchFamily="18" charset="0"/>
                      </a:rPr>
                      <m:t>𝑁𝑃</m:t>
                    </m:r>
                  </m:oMath>
                </a14:m>
                <a:r>
                  <a:rPr lang="en-US" dirty="0"/>
                  <a:t> can be transformed into every member of </a:t>
                </a:r>
                <a14:m>
                  <m:oMath xmlns:m="http://schemas.openxmlformats.org/officeDocument/2006/math">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oMath>
                </a14:m>
                <a:endParaRPr lang="en-US" b="0" dirty="0"/>
              </a:p>
              <a:p>
                <a:pPr lvl="1"/>
                <a:r>
                  <a:rPr lang="en-US" dirty="0"/>
                  <a:t>Therefore if any one member of </a:t>
                </a:r>
                <a14:m>
                  <m:oMath xmlns:m="http://schemas.openxmlformats.org/officeDocument/2006/math">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oMath>
                </a14:m>
                <a:r>
                  <a:rPr lang="en-US" dirty="0"/>
                  <a:t> belongs to </a:t>
                </a:r>
                <a14:m>
                  <m:oMath xmlns:m="http://schemas.openxmlformats.org/officeDocument/2006/math">
                    <m:r>
                      <a:rPr lang="en-US" b="0" i="1" smtClean="0">
                        <a:latin typeface="Cambria Math" panose="02040503050406030204" pitchFamily="18" charset="0"/>
                      </a:rPr>
                      <m:t>𝑃</m:t>
                    </m:r>
                  </m:oMath>
                </a14:m>
                <a:r>
                  <a:rPr lang="en-US" dirty="0"/>
                  <a:t>, then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endParaRPr lang="en-US" dirty="0"/>
              </a:p>
            </p:txBody>
          </p:sp>
        </mc:Choice>
        <mc:Fallback xmlns="">
          <p:sp>
            <p:nvSpPr>
              <p:cNvPr id="3" name="Content Placeholder 2">
                <a:extLst>
                  <a:ext uri="{FF2B5EF4-FFF2-40B4-BE49-F238E27FC236}">
                    <a16:creationId xmlns:a16="http://schemas.microsoft.com/office/drawing/2014/main" id="{6660B87B-178B-B5AA-6696-DACBFA74D960}"/>
                  </a:ext>
                </a:extLst>
              </p:cNvPr>
              <p:cNvSpPr>
                <a:spLocks noGrp="1" noRot="1" noChangeAspect="1" noMove="1" noResize="1" noEditPoints="1" noAdjustHandles="1" noChangeArrowheads="1" noChangeShapeType="1" noTextEdit="1"/>
              </p:cNvSpPr>
              <p:nvPr>
                <p:ph idx="1"/>
              </p:nvPr>
            </p:nvSpPr>
            <p:spPr>
              <a:blipFill>
                <a:blip r:embed="rId2"/>
                <a:stretch>
                  <a:fillRect l="-1043" t="-2241" r="-1449"/>
                </a:stretch>
              </a:blipFill>
            </p:spPr>
            <p:txBody>
              <a:bodyPr/>
              <a:lstStyle/>
              <a:p>
                <a:r>
                  <a:rPr lang="en-US">
                    <a:noFill/>
                  </a:rPr>
                  <a:t> </a:t>
                </a:r>
              </a:p>
            </p:txBody>
          </p:sp>
        </mc:Fallback>
      </mc:AlternateContent>
    </p:spTree>
    <p:extLst>
      <p:ext uri="{BB962C8B-B14F-4D97-AF65-F5344CB8AC3E}">
        <p14:creationId xmlns:p14="http://schemas.microsoft.com/office/powerpoint/2010/main" val="1004549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9095-7562-ED1C-FDFC-5B04880CA7C1}"/>
              </a:ext>
            </a:extLst>
          </p:cNvPr>
          <p:cNvSpPr>
            <a:spLocks noGrp="1"/>
          </p:cNvSpPr>
          <p:nvPr>
            <p:ph type="title"/>
          </p:nvPr>
        </p:nvSpPr>
        <p:spPr/>
        <p:txBody>
          <a:bodyPr/>
          <a:lstStyle/>
          <a:p>
            <a:r>
              <a:rPr lang="en-US" dirty="0"/>
              <a:t>Why should YOU care?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1D492D-9C9F-4FF0-674D-8E0A5C6D0D50}"/>
                  </a:ext>
                </a:extLst>
              </p:cNvPr>
              <p:cNvSpPr>
                <a:spLocks noGrp="1"/>
              </p:cNvSpPr>
              <p:nvPr>
                <p:ph idx="1"/>
              </p:nvPr>
            </p:nvSpPr>
            <p:spPr>
              <a:xfrm>
                <a:off x="355600" y="1562100"/>
                <a:ext cx="11836400" cy="4930775"/>
              </a:xfrm>
            </p:spPr>
            <p:txBody>
              <a:bodyPr>
                <a:normAutofit fontScale="92500"/>
              </a:bodyPr>
              <a:lstStyle/>
              <a:p>
                <a:r>
                  <a:rPr lang="en-US" dirty="0"/>
                  <a:t>If you can find a polynomial time algorithm for any </a:t>
                </a:r>
                <a14:m>
                  <m:oMath xmlns:m="http://schemas.openxmlformats.org/officeDocument/2006/math">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oMath>
                </a14:m>
                <a:r>
                  <a:rPr lang="en-US" dirty="0"/>
                  <a:t> problem then:</a:t>
                </a:r>
              </a:p>
              <a:p>
                <a:pPr lvl="1"/>
                <a:r>
                  <a:rPr lang="en-US" dirty="0"/>
                  <a:t>You will win $1million</a:t>
                </a:r>
              </a:p>
              <a:p>
                <a:pPr lvl="1"/>
                <a:r>
                  <a:rPr lang="en-US" dirty="0"/>
                  <a:t>You will win a Turing Award</a:t>
                </a:r>
              </a:p>
              <a:p>
                <a:pPr lvl="1"/>
                <a:r>
                  <a:rPr lang="en-US" dirty="0"/>
                  <a:t>You will be world famous</a:t>
                </a:r>
              </a:p>
              <a:p>
                <a:pPr lvl="1"/>
                <a:r>
                  <a:rPr lang="en-US" dirty="0"/>
                  <a:t>You will have done something that no one else on Earth has been able to do in spite of the above!</a:t>
                </a:r>
              </a:p>
              <a:p>
                <a:r>
                  <a:rPr lang="en-US" dirty="0"/>
                  <a:t>If you are told to write an algorithm a problem that is </a:t>
                </a:r>
                <a14:m>
                  <m:oMath xmlns:m="http://schemas.openxmlformats.org/officeDocument/2006/math">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oMath>
                </a14:m>
                <a:endParaRPr lang="en-US" dirty="0"/>
              </a:p>
              <a:p>
                <a:pPr lvl="1"/>
                <a:r>
                  <a:rPr lang="en-US" dirty="0"/>
                  <a:t>You can tell that person everything above to set expectations</a:t>
                </a:r>
              </a:p>
              <a:p>
                <a:pPr lvl="1"/>
                <a:r>
                  <a:rPr lang="en-US" dirty="0"/>
                  <a:t>Change the requirements!</a:t>
                </a:r>
              </a:p>
              <a:p>
                <a:pPr lvl="1"/>
                <a:r>
                  <a:rPr lang="en-US" b="1" dirty="0"/>
                  <a:t>Approximate the solution</a:t>
                </a:r>
                <a:r>
                  <a:rPr lang="en-US" dirty="0"/>
                  <a:t>: Instead of finding a path that visits every node, find a path that visits at least 75% of the nodes</a:t>
                </a:r>
              </a:p>
              <a:p>
                <a:pPr lvl="1"/>
                <a:r>
                  <a:rPr lang="en-US" b="1" dirty="0"/>
                  <a:t>Add Assumptions</a:t>
                </a:r>
                <a:r>
                  <a:rPr lang="en-US" dirty="0"/>
                  <a:t>: problem might be tractable if we can assume the graph is acyclic, a tree</a:t>
                </a:r>
              </a:p>
              <a:p>
                <a:pPr lvl="1"/>
                <a:r>
                  <a:rPr lang="en-US" b="1" dirty="0"/>
                  <a:t>Use Heuristics</a:t>
                </a:r>
                <a:r>
                  <a:rPr lang="en-US" dirty="0"/>
                  <a:t>: Write an algorithm that’s “good enough” for small inputs, ignore edge cases</a:t>
                </a:r>
              </a:p>
              <a:p>
                <a:pPr lvl="1"/>
                <a:endParaRPr lang="en-US" dirty="0"/>
              </a:p>
            </p:txBody>
          </p:sp>
        </mc:Choice>
        <mc:Fallback xmlns="">
          <p:sp>
            <p:nvSpPr>
              <p:cNvPr id="3" name="Content Placeholder 2">
                <a:extLst>
                  <a:ext uri="{FF2B5EF4-FFF2-40B4-BE49-F238E27FC236}">
                    <a16:creationId xmlns:a16="http://schemas.microsoft.com/office/drawing/2014/main" id="{F51D492D-9C9F-4FF0-674D-8E0A5C6D0D50}"/>
                  </a:ext>
                </a:extLst>
              </p:cNvPr>
              <p:cNvSpPr>
                <a:spLocks noGrp="1" noRot="1" noChangeAspect="1" noMove="1" noResize="1" noEditPoints="1" noAdjustHandles="1" noChangeArrowheads="1" noChangeShapeType="1" noTextEdit="1"/>
              </p:cNvSpPr>
              <p:nvPr>
                <p:ph idx="1"/>
              </p:nvPr>
            </p:nvSpPr>
            <p:spPr>
              <a:xfrm>
                <a:off x="355600" y="1562100"/>
                <a:ext cx="11836400" cy="4930775"/>
              </a:xfrm>
              <a:blipFill>
                <a:blip r:embed="rId2"/>
                <a:stretch>
                  <a:fillRect l="-772" t="-1854" r="-206" b="-371"/>
                </a:stretch>
              </a:blipFill>
            </p:spPr>
            <p:txBody>
              <a:bodyPr/>
              <a:lstStyle/>
              <a:p>
                <a:r>
                  <a:rPr lang="en-US">
                    <a:noFill/>
                  </a:rPr>
                  <a:t> </a:t>
                </a:r>
              </a:p>
            </p:txBody>
          </p:sp>
        </mc:Fallback>
      </mc:AlternateContent>
    </p:spTree>
    <p:extLst>
      <p:ext uri="{BB962C8B-B14F-4D97-AF65-F5344CB8AC3E}">
        <p14:creationId xmlns:p14="http://schemas.microsoft.com/office/powerpoint/2010/main" val="338605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highlight>
                          <a:srgbClr val="FFFF00"/>
                        </a:highlight>
                        <a:latin typeface="Cambria Math"/>
                      </a:rPr>
                      <m:t>𝐴</m:t>
                    </m:r>
                    <m:r>
                      <a:rPr lang="en-US" b="0" i="1" dirty="0" smtClean="0">
                        <a:highlight>
                          <a:srgbClr val="FFFF00"/>
                        </a:highlight>
                        <a:latin typeface="Cambria Math"/>
                      </a:rPr>
                      <m:t>∪</m:t>
                    </m:r>
                    <m:r>
                      <a:rPr lang="en-US" b="0" i="1" dirty="0" smtClean="0">
                        <a:solidFill>
                          <a:schemeClr val="accent6"/>
                        </a:solidFill>
                        <a:highlight>
                          <a:srgbClr val="FFFF00"/>
                        </a:highlight>
                        <a:latin typeface="Cambria Math"/>
                      </a:rPr>
                      <m:t>{</m:t>
                    </m:r>
                    <m:r>
                      <a:rPr lang="en-US" b="0" i="1" dirty="0" smtClean="0">
                        <a:solidFill>
                          <a:schemeClr val="accent6"/>
                        </a:solidFill>
                        <a:highlight>
                          <a:srgbClr val="FFFF00"/>
                        </a:highlight>
                        <a:latin typeface="Cambria Math"/>
                      </a:rPr>
                      <m:t>𝑒</m:t>
                    </m:r>
                    <m:r>
                      <a:rPr lang="en-US" b="0" i="1" dirty="0" smtClean="0">
                        <a:solidFill>
                          <a:schemeClr val="accent6"/>
                        </a:solidFill>
                        <a:highlight>
                          <a:srgbClr val="FFFF00"/>
                        </a:highlight>
                        <a:latin typeface="Cambria Math"/>
                      </a:rPr>
                      <m:t>}</m:t>
                    </m:r>
                  </m:oMath>
                </a14:m>
                <a:r>
                  <a:rPr lang="en-US" dirty="0">
                    <a:solidFill>
                      <a:schemeClr val="accent6"/>
                    </a:solidFill>
                    <a:highlight>
                      <a:srgbClr val="FFFF00"/>
                    </a:highlight>
                  </a:rPr>
                  <a:t> </a:t>
                </a:r>
                <a:r>
                  <a:rPr lang="en-US" dirty="0">
                    <a:highlight>
                      <a:srgbClr val="FFFF00"/>
                    </a:highlight>
                  </a:rPr>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6</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0F2EAC53-DFD4-4BBA-7531-4962D42D278A}"/>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8CEFCCDE-9FE4-B0D1-0ED3-F6C1100A0DDC}"/>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816800-6FCD-690D-386F-E28B411A6BF5}"/>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1E34618-651A-3C4F-B1D9-A465341271CB}"/>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405D5F1-2AA6-A603-FFDD-16E3CE8A497A}"/>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BB87ACB-01DD-7ED4-CE7F-15DC9F4CB24C}"/>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F429E40-AFB3-D3AF-839C-2F0FDDCA8E6C}"/>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9382E72-A6AC-43B7-9E54-D488F2BFF03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E8F0648-DB17-6A41-B62A-DC6B2FF9940D}"/>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AEC97B9-7C46-AC16-4FF8-46969C130079}"/>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2878952-73B0-2A6B-43DB-1C9CF18AB60E}"/>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B681C72-F0F5-8A24-3031-423A36170E63}"/>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63966A-1EAB-43CD-F4D9-C868A3149ED6}"/>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A0620FA-1A20-DE0E-A00C-3AF50F6EC5C7}"/>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ACEF1C3-41F0-5961-C143-6DDC14FDB263}"/>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C90C5354-7797-C3E5-BEBF-441D2DC9FD9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F7596B4F-095D-69F7-D81E-CF8AF223677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C7EC9331-CFE5-92EB-1BBC-FF644D01D124}"/>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592181C7-1341-324B-86FD-2D115D2E9BA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A7A6B5CA-9A3D-5337-C343-69E050D43F19}"/>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335B4AB-D2F6-C4D6-5992-A396C467F50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16C41094-C55E-A301-C3C5-67806E8A7530}"/>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748B98D0-7EE0-E22B-3BCC-C681BD2ADB6B}"/>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55AD4CD2-DC16-8D2B-C62E-5D290E91BFA8}"/>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5BC656BE-F3E8-E01E-54E2-7845CF31B12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21173EF3-27BE-8319-3634-8114232E57A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EEAE141E-A769-70F2-63BC-DD88A6E462D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C28835EF-632B-B851-85EF-848F07992844}"/>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479D6BEB-1FFE-1A94-9736-41AEC7F00F3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44C8A243-AA44-1AD4-8D08-E9956D2C923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2E7C3A5F-D718-7DF2-5D18-A9739746DF8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92353ED4-E128-966C-E9D4-AA776F8251B1}"/>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52FD719E-55D4-7229-981A-EAC67C63C0F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FCAE1762-1309-E4A2-FB17-9558DD9E7079}"/>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927001B2-E5FD-DC3C-2202-B3220AD842F6}"/>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9B513570-17A7-75FF-733F-67C7D330AC4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0EB1A036-17B1-2249-347A-AB91BC9EAA2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325B238E-106C-ADF4-E86A-730D74A8510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4061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725B319-DD00-44D1-E794-5A351AE79045}"/>
              </a:ext>
            </a:extLst>
          </p:cNvPr>
          <p:cNvSpPr/>
          <p:nvPr/>
        </p:nvSpPr>
        <p:spPr>
          <a:xfrm rot="20582944">
            <a:off x="3518844" y="3364566"/>
            <a:ext cx="1084490" cy="3270354"/>
          </a:xfrm>
          <a:prstGeom prst="roundRect">
            <a:avLst/>
          </a:prstGeom>
          <a:solidFill>
            <a:srgbClr val="BFEBFB"/>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Proof of Kruskal’s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7</a:t>
            </a:fld>
            <a:endParaRPr lang="en-US"/>
          </a:p>
        </p:txBody>
      </p:sp>
      <p:grpSp>
        <p:nvGrpSpPr>
          <p:cNvPr id="47" name="Group 46"/>
          <p:cNvGrpSpPr/>
          <p:nvPr/>
        </p:nvGrpSpPr>
        <p:grpSpPr>
          <a:xfrm>
            <a:off x="952562" y="3559821"/>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4" name="TextBox 43"/>
              <p:cNvSpPr txBox="1"/>
              <p:nvPr/>
            </p:nvSpPr>
            <p:spPr>
              <a:xfrm>
                <a:off x="709131" y="1376502"/>
                <a:ext cx="6682270" cy="1569660"/>
              </a:xfrm>
              <a:prstGeom prst="rect">
                <a:avLst/>
              </a:prstGeom>
              <a:noFill/>
            </p:spPr>
            <p:txBody>
              <a:bodyPr wrap="square" rtlCol="0">
                <a:spAutoFit/>
              </a:bodyPr>
              <a:lstStyle/>
              <a:p>
                <a:r>
                  <a:rPr lang="en-US" sz="2400" dirty="0"/>
                  <a:t>Start with an empty tree </a:t>
                </a:r>
                <a14:m>
                  <m:oMath xmlns:m="http://schemas.openxmlformats.org/officeDocument/2006/math">
                    <m:r>
                      <a:rPr lang="en-US" sz="2400" i="1" smtClean="0">
                        <a:solidFill>
                          <a:schemeClr val="accent2">
                            <a:lumMod val="75000"/>
                          </a:schemeClr>
                        </a:solidFill>
                        <a:latin typeface="Cambria Math"/>
                      </a:rPr>
                      <m:t>𝐴</m:t>
                    </m:r>
                  </m:oMath>
                </a14:m>
                <a:endParaRPr lang="en-US" sz="2400" dirty="0"/>
              </a:p>
              <a:p>
                <a:r>
                  <a:rPr lang="en-US" sz="2400" dirty="0"/>
                  <a:t>Repeat </a:t>
                </a:r>
                <a14:m>
                  <m:oMath xmlns:m="http://schemas.openxmlformats.org/officeDocument/2006/math">
                    <m:r>
                      <a:rPr lang="en-US" sz="2400" i="1">
                        <a:latin typeface="Cambria Math"/>
                      </a:rPr>
                      <m:t>𝑉</m:t>
                    </m:r>
                    <m:r>
                      <a:rPr lang="en-US" sz="2400" i="1">
                        <a:latin typeface="Cambria Math"/>
                      </a:rPr>
                      <m:t>−1</m:t>
                    </m:r>
                  </m:oMath>
                </a14:m>
                <a:r>
                  <a:rPr lang="en-US" sz="2400" dirty="0"/>
                  <a:t> times:</a:t>
                </a:r>
              </a:p>
              <a:p>
                <a:r>
                  <a:rPr lang="en-US" sz="24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1" y="1376502"/>
                <a:ext cx="6682270" cy="1569660"/>
              </a:xfrm>
              <a:prstGeom prst="rect">
                <a:avLst/>
              </a:prstGeom>
              <a:blipFill>
                <a:blip r:embed="rId2"/>
                <a:stretch>
                  <a:fillRect l="-1367"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66211" y="611774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666211" y="6117748"/>
                <a:ext cx="36388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50691"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50691" y="5600132"/>
                <a:ext cx="41261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4CE1E9-7A86-7C9E-C64B-238BAC41E6A5}"/>
                  </a:ext>
                </a:extLst>
              </p:cNvPr>
              <p:cNvSpPr txBox="1"/>
              <p:nvPr/>
            </p:nvSpPr>
            <p:spPr>
              <a:xfrm>
                <a:off x="6697090" y="1322145"/>
                <a:ext cx="5210772" cy="5016758"/>
              </a:xfrm>
              <a:prstGeom prst="rect">
                <a:avLst/>
              </a:prstGeom>
              <a:noFill/>
            </p:spPr>
            <p:txBody>
              <a:bodyPr wrap="square" rtlCol="0">
                <a:spAutoFit/>
              </a:bodyPr>
              <a:lstStyle/>
              <a:p>
                <a:r>
                  <a:rPr lang="en-US" sz="2000" b="1" dirty="0"/>
                  <a:t>Proof: </a:t>
                </a:r>
                <a:r>
                  <a:rPr lang="en-US" sz="2000" dirty="0"/>
                  <a:t>Suppose we have some arbitrary set of edges </a:t>
                </a:r>
                <a14:m>
                  <m:oMath xmlns:m="http://schemas.openxmlformats.org/officeDocument/2006/math">
                    <m:r>
                      <a:rPr lang="en-US" sz="2000" b="0" i="1" smtClean="0">
                        <a:solidFill>
                          <a:schemeClr val="accent2">
                            <a:lumMod val="75000"/>
                          </a:schemeClr>
                        </a:solidFill>
                        <a:latin typeface="Cambria Math" panose="02040503050406030204" pitchFamily="18" charset="0"/>
                      </a:rPr>
                      <m:t>𝐴</m:t>
                    </m:r>
                  </m:oMath>
                </a14:m>
                <a:r>
                  <a:rPr lang="en-US" sz="2000" dirty="0"/>
                  <a:t> that Kruskal’s has already selected to include in the MST. </a:t>
                </a:r>
                <a14:m>
                  <m:oMath xmlns:m="http://schemas.openxmlformats.org/officeDocument/2006/math">
                    <m:r>
                      <a:rPr lang="en-US" sz="2000" i="1" smtClean="0">
                        <a:solidFill>
                          <a:srgbClr val="FF00FF"/>
                        </a:solidFill>
                        <a:latin typeface="Cambria Math"/>
                      </a:rPr>
                      <m:t>𝑒</m:t>
                    </m:r>
                    <m:r>
                      <a:rPr lang="en-US" sz="2000" i="1" smtClean="0">
                        <a:solidFill>
                          <a:srgbClr val="FF00FF"/>
                        </a:solidFill>
                        <a:latin typeface="Cambria Math"/>
                      </a:rPr>
                      <m:t>=(</m:t>
                    </m:r>
                    <m:r>
                      <a:rPr lang="en-US" sz="2000" b="0" i="1" smtClean="0">
                        <a:solidFill>
                          <a:srgbClr val="FF00FF"/>
                        </a:solidFill>
                        <a:latin typeface="Cambria Math" panose="02040503050406030204" pitchFamily="18" charset="0"/>
                      </a:rPr>
                      <m:t>𝐹</m:t>
                    </m:r>
                    <m:r>
                      <a:rPr lang="en-US" sz="2000" i="1">
                        <a:solidFill>
                          <a:srgbClr val="FF00FF"/>
                        </a:solidFill>
                        <a:latin typeface="Cambria Math"/>
                      </a:rPr>
                      <m:t>,</m:t>
                    </m:r>
                    <m:r>
                      <a:rPr lang="en-US" sz="2000" b="0" i="1" smtClean="0">
                        <a:solidFill>
                          <a:srgbClr val="FF00FF"/>
                        </a:solidFill>
                        <a:latin typeface="Cambria Math" panose="02040503050406030204" pitchFamily="18" charset="0"/>
                      </a:rPr>
                      <m:t>𝐺</m:t>
                    </m:r>
                    <m:r>
                      <a:rPr lang="en-US" sz="2000" i="1">
                        <a:solidFill>
                          <a:srgbClr val="FF00FF"/>
                        </a:solidFill>
                        <a:latin typeface="Cambria Math"/>
                      </a:rPr>
                      <m:t>) </m:t>
                    </m:r>
                  </m:oMath>
                </a14:m>
                <a:r>
                  <a:rPr lang="en-US" sz="2000" dirty="0"/>
                  <a:t>is the edge Kruskal’s selects to add next</a:t>
                </a:r>
              </a:p>
              <a:p>
                <a:endParaRPr lang="en-US" sz="2000" dirty="0"/>
              </a:p>
              <a:p>
                <a:r>
                  <a:rPr lang="en-US" sz="2000" dirty="0"/>
                  <a:t>We know that there cannot exist a path from </a:t>
                </a:r>
                <a14:m>
                  <m:oMath xmlns:m="http://schemas.openxmlformats.org/officeDocument/2006/math">
                    <m:r>
                      <a:rPr lang="en-US" sz="2000" b="0" i="1" smtClean="0">
                        <a:solidFill>
                          <a:schemeClr val="tx1"/>
                        </a:solidFill>
                        <a:latin typeface="Cambria Math" panose="02040503050406030204" pitchFamily="18" charset="0"/>
                      </a:rPr>
                      <m:t>𝐹</m:t>
                    </m:r>
                    <m:r>
                      <a:rPr lang="en-US" sz="2000" b="0" i="1" smtClean="0">
                        <a:solidFill>
                          <a:schemeClr val="accent6"/>
                        </a:solidFill>
                        <a:latin typeface="Cambria Math" panose="02040503050406030204" pitchFamily="18" charset="0"/>
                      </a:rPr>
                      <m:t> </m:t>
                    </m:r>
                  </m:oMath>
                </a14:m>
                <a:r>
                  <a:rPr lang="en-US" sz="2000" dirty="0"/>
                  <a:t>to G using only edges in </a:t>
                </a:r>
                <a14:m>
                  <m:oMath xmlns:m="http://schemas.openxmlformats.org/officeDocument/2006/math">
                    <m:r>
                      <a:rPr lang="en-US" sz="2000" i="1" smtClean="0">
                        <a:solidFill>
                          <a:schemeClr val="accent2">
                            <a:lumMod val="75000"/>
                          </a:schemeClr>
                        </a:solidFill>
                        <a:latin typeface="Cambria Math" panose="02040503050406030204" pitchFamily="18" charset="0"/>
                      </a:rPr>
                      <m:t>𝐴</m:t>
                    </m:r>
                  </m:oMath>
                </a14:m>
                <a:r>
                  <a:rPr lang="en-US" sz="2000" dirty="0"/>
                  <a:t> because </a:t>
                </a:r>
                <a14:m>
                  <m:oMath xmlns:m="http://schemas.openxmlformats.org/officeDocument/2006/math">
                    <m:r>
                      <a:rPr lang="en-US" sz="2000" i="1" smtClean="0">
                        <a:solidFill>
                          <a:srgbClr val="FF00FF"/>
                        </a:solidFill>
                        <a:latin typeface="Cambria Math"/>
                      </a:rPr>
                      <m:t>𝑒</m:t>
                    </m:r>
                  </m:oMath>
                </a14:m>
                <a:r>
                  <a:rPr lang="en-US" sz="2000" dirty="0"/>
                  <a:t> does not cause a cycle</a:t>
                </a:r>
              </a:p>
              <a:p>
                <a:endParaRPr lang="en-US" sz="2000" dirty="0"/>
              </a:p>
              <a:p>
                <a:r>
                  <a:rPr lang="en-US" sz="2000" dirty="0"/>
                  <a:t>We can cut the graph therefore into 2 disjoint sets: </a:t>
                </a:r>
              </a:p>
              <a:p>
                <a:pPr marL="342900" indent="-342900">
                  <a:buFont typeface="Arial" panose="020B0604020202020204" pitchFamily="34" charset="0"/>
                  <a:buChar char="•"/>
                </a:pPr>
                <a:r>
                  <a:rPr lang="en-US" sz="2000" dirty="0">
                    <a:solidFill>
                      <a:srgbClr val="0070C0"/>
                    </a:solidFill>
                  </a:rPr>
                  <a:t>nodes reachable from G using edges in </a:t>
                </a:r>
                <a14:m>
                  <m:oMath xmlns:m="http://schemas.openxmlformats.org/officeDocument/2006/math">
                    <m:r>
                      <a:rPr lang="en-US" sz="2000" b="0" i="1" smtClean="0">
                        <a:solidFill>
                          <a:srgbClr val="0070C0"/>
                        </a:solidFill>
                        <a:latin typeface="Cambria Math" panose="02040503050406030204" pitchFamily="18" charset="0"/>
                      </a:rPr>
                      <m:t>𝐴</m:t>
                    </m:r>
                  </m:oMath>
                </a14:m>
                <a:endParaRPr lang="en-US" sz="2000" dirty="0"/>
              </a:p>
              <a:p>
                <a:pPr marL="342900" indent="-342900">
                  <a:buFont typeface="Arial" panose="020B0604020202020204" pitchFamily="34" charset="0"/>
                  <a:buChar char="•"/>
                </a:pPr>
                <a:r>
                  <a:rPr lang="en-US" sz="2000" dirty="0"/>
                  <a:t>All other nodes</a:t>
                </a:r>
              </a:p>
              <a:p>
                <a:pPr marL="342900" indent="-342900">
                  <a:buFont typeface="Arial" panose="020B0604020202020204" pitchFamily="34" charset="0"/>
                  <a:buChar char="•"/>
                </a:pPr>
                <a:endParaRPr lang="en-US" sz="2000" dirty="0"/>
              </a:p>
              <a:p>
                <a14:m>
                  <m:oMath xmlns:m="http://schemas.openxmlformats.org/officeDocument/2006/math">
                    <m:r>
                      <a:rPr lang="en-US" sz="2000" b="0" i="1" smtClean="0">
                        <a:solidFill>
                          <a:srgbClr val="FF00FF"/>
                        </a:solidFill>
                        <a:latin typeface="Cambria Math" panose="02040503050406030204" pitchFamily="18" charset="0"/>
                      </a:rPr>
                      <m:t>𝑒</m:t>
                    </m:r>
                  </m:oMath>
                </a14:m>
                <a:r>
                  <a:rPr lang="en-US" sz="2000" dirty="0"/>
                  <a:t> is the minimum cost edge that crosses this cut, so by the Cut Theorem, Kruskal’s is optimal!</a:t>
                </a:r>
              </a:p>
            </p:txBody>
          </p:sp>
        </mc:Choice>
        <mc:Fallback xmlns="">
          <p:sp>
            <p:nvSpPr>
              <p:cNvPr id="8" name="TextBox 7">
                <a:extLst>
                  <a:ext uri="{FF2B5EF4-FFF2-40B4-BE49-F238E27FC236}">
                    <a16:creationId xmlns:a16="http://schemas.microsoft.com/office/drawing/2014/main" id="{514CE1E9-7A86-7C9E-C64B-238BAC41E6A5}"/>
                  </a:ext>
                </a:extLst>
              </p:cNvPr>
              <p:cNvSpPr txBox="1">
                <a:spLocks noRot="1" noChangeAspect="1" noMove="1" noResize="1" noEditPoints="1" noAdjustHandles="1" noChangeArrowheads="1" noChangeShapeType="1" noTextEdit="1"/>
              </p:cNvSpPr>
              <p:nvPr/>
            </p:nvSpPr>
            <p:spPr>
              <a:xfrm>
                <a:off x="6697090" y="1322145"/>
                <a:ext cx="5210772" cy="5016758"/>
              </a:xfrm>
              <a:prstGeom prst="rect">
                <a:avLst/>
              </a:prstGeom>
              <a:blipFill>
                <a:blip r:embed="rId5"/>
                <a:stretch>
                  <a:fillRect l="-1288" t="-729" r="-2108" b="-1215"/>
                </a:stretch>
              </a:blipFill>
            </p:spPr>
            <p:txBody>
              <a:bodyPr/>
              <a:lstStyle/>
              <a:p>
                <a:r>
                  <a:rPr lang="en-US">
                    <a:noFill/>
                  </a:rPr>
                  <a:t> </a:t>
                </a:r>
              </a:p>
            </p:txBody>
          </p:sp>
        </mc:Fallback>
      </mc:AlternateContent>
    </p:spTree>
    <p:extLst>
      <p:ext uri="{BB962C8B-B14F-4D97-AF65-F5344CB8AC3E}">
        <p14:creationId xmlns:p14="http://schemas.microsoft.com/office/powerpoint/2010/main" val="27412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642513" y="3505200"/>
            <a:ext cx="2906973" cy="2934268"/>
          </a:xfrm>
          <a:custGeom>
            <a:avLst/>
            <a:gdLst>
              <a:gd name="connsiteX0" fmla="*/ 0 w 2906973"/>
              <a:gd name="connsiteY0" fmla="*/ 0 h 2934268"/>
              <a:gd name="connsiteX1" fmla="*/ 614149 w 2906973"/>
              <a:gd name="connsiteY1" fmla="*/ 2934268 h 2934268"/>
              <a:gd name="connsiteX2" fmla="*/ 1937982 w 2906973"/>
              <a:gd name="connsiteY2" fmla="*/ 2825086 h 2934268"/>
              <a:gd name="connsiteX3" fmla="*/ 2906973 w 2906973"/>
              <a:gd name="connsiteY3" fmla="*/ 1596788 h 2934268"/>
              <a:gd name="connsiteX4" fmla="*/ 1405719 w 2906973"/>
              <a:gd name="connsiteY4" fmla="*/ 68238 h 2934268"/>
              <a:gd name="connsiteX5" fmla="*/ 0 w 2906973"/>
              <a:gd name="connsiteY5" fmla="*/ 0 h 29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973" h="2934268">
                <a:moveTo>
                  <a:pt x="0" y="0"/>
                </a:moveTo>
                <a:lnTo>
                  <a:pt x="614149" y="2934268"/>
                </a:lnTo>
                <a:lnTo>
                  <a:pt x="1937982" y="2825086"/>
                </a:lnTo>
                <a:lnTo>
                  <a:pt x="2906973" y="1596788"/>
                </a:lnTo>
                <a:lnTo>
                  <a:pt x="1405719" y="68238"/>
                </a:lnTo>
                <a:lnTo>
                  <a:pt x="0" y="0"/>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Kruskal’s Algorithm Runtime</a:t>
            </a:r>
          </a:p>
        </p:txBody>
      </p:sp>
      <p:sp>
        <p:nvSpPr>
          <p:cNvPr id="4" name="Slide Number Placeholder 3"/>
          <p:cNvSpPr>
            <a:spLocks noGrp="1"/>
          </p:cNvSpPr>
          <p:nvPr>
            <p:ph type="sldNum" sz="quarter" idx="12"/>
          </p:nvPr>
        </p:nvSpPr>
        <p:spPr/>
        <p:txBody>
          <a:bodyPr/>
          <a:lstStyle/>
          <a:p>
            <a:fld id="{86BADE50-950A-4D58-BFB2-FA2C6A8B385D}" type="slidenum">
              <a:rPr lang="en-US" smtClean="0"/>
              <a:t>8</a:t>
            </a:fld>
            <a:endParaRPr lang="en-US"/>
          </a:p>
        </p:txBody>
      </p:sp>
      <mc:AlternateContent xmlns:mc="http://schemas.openxmlformats.org/markup-compatibility/2006" xmlns:a14="http://schemas.microsoft.com/office/drawing/2010/main">
        <mc:Choice Requires="a14">
          <p:sp>
            <p:nvSpPr>
              <p:cNvPr id="44" name="TextBox 43"/>
              <p:cNvSpPr txBox="1"/>
              <p:nvPr/>
            </p:nvSpPr>
            <p:spPr>
              <a:xfrm>
                <a:off x="709130" y="1376502"/>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7030A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0" y="1376502"/>
                <a:ext cx="7075065" cy="1815882"/>
              </a:xfrm>
              <a:prstGeom prst="rect">
                <a:avLst/>
              </a:prstGeom>
              <a:blipFill>
                <a:blip r:embed="rId3"/>
                <a:stretch>
                  <a:fillRect l="-1723" t="-3356"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275964" y="597550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75964" y="5975508"/>
                <a:ext cx="36388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16604"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16604" y="5600132"/>
                <a:ext cx="4126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98521" y="2450205"/>
                <a:ext cx="3960291" cy="1200329"/>
              </a:xfrm>
              <a:prstGeom prst="rect">
                <a:avLst/>
              </a:prstGeom>
              <a:noFill/>
            </p:spPr>
            <p:txBody>
              <a:bodyPr wrap="square" rtlCol="0">
                <a:spAutoFit/>
              </a:bodyPr>
              <a:lstStyle/>
              <a:p>
                <a:r>
                  <a:rPr lang="en-US" sz="2400" dirty="0">
                    <a:solidFill>
                      <a:schemeClr val="accent6">
                        <a:lumMod val="75000"/>
                      </a:schemeClr>
                    </a:solidFill>
                  </a:rPr>
                  <a:t>Keep edges in a Disjoint-set data structure (very fancy)</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998521" y="2450205"/>
                <a:ext cx="3960291" cy="1200329"/>
              </a:xfrm>
              <a:prstGeom prst="rect">
                <a:avLst/>
              </a:prstGeom>
              <a:blipFill>
                <a:blip r:embed="rId6"/>
                <a:stretch>
                  <a:fillRect l="-2308" t="-4061" b="-6091"/>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0A89299-D1E7-0674-CB93-3AE7B8388A53}"/>
              </a:ext>
            </a:extLst>
          </p:cNvPr>
          <p:cNvGrpSpPr/>
          <p:nvPr/>
        </p:nvGrpSpPr>
        <p:grpSpPr>
          <a:xfrm>
            <a:off x="2342483" y="3578714"/>
            <a:ext cx="4600060" cy="2787240"/>
            <a:chOff x="0" y="2862182"/>
            <a:chExt cx="7044346" cy="4268266"/>
          </a:xfrm>
        </p:grpSpPr>
        <p:cxnSp>
          <p:nvCxnSpPr>
            <p:cNvPr id="9" name="Straight Connector 8">
              <a:extLst>
                <a:ext uri="{FF2B5EF4-FFF2-40B4-BE49-F238E27FC236}">
                  <a16:creationId xmlns:a16="http://schemas.microsoft.com/office/drawing/2014/main" id="{8906F559-3E37-C08E-5663-4FC40B309D0A}"/>
                </a:ext>
              </a:extLst>
            </p:cNvPr>
            <p:cNvCxnSpPr>
              <a:stCxn id="37" idx="7"/>
              <a:endCxn id="38"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AD237B2-319E-266D-BF25-7FD2425D0E62}"/>
                </a:ext>
              </a:extLst>
            </p:cNvPr>
            <p:cNvCxnSpPr>
              <a:stCxn id="38" idx="6"/>
              <a:endCxn id="41"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588AC2-B796-D9B3-2DB3-BDBE20246951}"/>
                </a:ext>
              </a:extLst>
            </p:cNvPr>
            <p:cNvCxnSpPr>
              <a:stCxn id="37" idx="4"/>
              <a:endCxn id="39"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0B1FD62-A36E-363C-E317-09978D63B045}"/>
                </a:ext>
              </a:extLst>
            </p:cNvPr>
            <p:cNvCxnSpPr>
              <a:stCxn id="40" idx="3"/>
              <a:endCxn id="39"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38F63D-DE08-5CBA-09F8-F2DF696C2E83}"/>
                </a:ext>
              </a:extLst>
            </p:cNvPr>
            <p:cNvCxnSpPr>
              <a:stCxn id="42" idx="2"/>
              <a:endCxn id="39"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80EC71-A61D-CFBC-D63C-0276932B60A4}"/>
                </a:ext>
              </a:extLst>
            </p:cNvPr>
            <p:cNvCxnSpPr>
              <a:stCxn id="40" idx="5"/>
              <a:endCxn id="42"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12562-A79F-79BA-4CE8-12256652237C}"/>
                </a:ext>
              </a:extLst>
            </p:cNvPr>
            <p:cNvCxnSpPr>
              <a:stCxn id="40" idx="7"/>
              <a:endCxn id="41"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7AE868-9150-F2A2-76C9-C605E0489F02}"/>
                </a:ext>
              </a:extLst>
            </p:cNvPr>
            <p:cNvCxnSpPr>
              <a:stCxn id="42" idx="6"/>
              <a:endCxn id="43"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E9F626-3286-C123-A843-A71A4CD54ABC}"/>
                </a:ext>
              </a:extLst>
            </p:cNvPr>
            <p:cNvCxnSpPr>
              <a:stCxn id="43" idx="1"/>
              <a:endCxn id="41"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DBFF1F-CBD6-F01F-1B7C-5E555A95F6C2}"/>
                </a:ext>
              </a:extLst>
            </p:cNvPr>
            <p:cNvCxnSpPr>
              <a:stCxn id="46" idx="2"/>
              <a:endCxn id="41"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46360-6687-2651-601F-DE486A7009D7}"/>
                </a:ext>
              </a:extLst>
            </p:cNvPr>
            <p:cNvCxnSpPr>
              <a:stCxn id="43" idx="0"/>
              <a:endCxn id="46"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C6DEB8-5ECF-3371-B51E-3069D2935E25}"/>
                </a:ext>
              </a:extLst>
            </p:cNvPr>
            <p:cNvCxnSpPr>
              <a:stCxn id="45" idx="1"/>
              <a:endCxn id="46"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BF3B57-BCDD-2B54-925C-A37FACCFF84D}"/>
                </a:ext>
              </a:extLst>
            </p:cNvPr>
            <p:cNvCxnSpPr>
              <a:stCxn id="45" idx="3"/>
              <a:endCxn id="43"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2291279-E2AF-93E3-B3BE-70277D606C90}"/>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3" name="TextBox 22">
              <a:extLst>
                <a:ext uri="{FF2B5EF4-FFF2-40B4-BE49-F238E27FC236}">
                  <a16:creationId xmlns:a16="http://schemas.microsoft.com/office/drawing/2014/main" id="{533D8137-48D6-160C-9042-A30469576ACE}"/>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4" name="TextBox 23">
              <a:extLst>
                <a:ext uri="{FF2B5EF4-FFF2-40B4-BE49-F238E27FC236}">
                  <a16:creationId xmlns:a16="http://schemas.microsoft.com/office/drawing/2014/main" id="{854A8F65-F8C9-045F-C267-F0823C987EC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603C1DFD-968C-9C38-EE6E-001663278E47}"/>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6" name="TextBox 25">
              <a:extLst>
                <a:ext uri="{FF2B5EF4-FFF2-40B4-BE49-F238E27FC236}">
                  <a16:creationId xmlns:a16="http://schemas.microsoft.com/office/drawing/2014/main" id="{4E0B706C-253A-460B-DA6F-77573298B6D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7" name="TextBox 26">
              <a:extLst>
                <a:ext uri="{FF2B5EF4-FFF2-40B4-BE49-F238E27FC236}">
                  <a16:creationId xmlns:a16="http://schemas.microsoft.com/office/drawing/2014/main" id="{8B7CFE76-53CC-06C8-16D0-CA33A36789E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8" name="TextBox 27">
              <a:extLst>
                <a:ext uri="{FF2B5EF4-FFF2-40B4-BE49-F238E27FC236}">
                  <a16:creationId xmlns:a16="http://schemas.microsoft.com/office/drawing/2014/main" id="{741E7349-890C-AEE8-2E6E-1D552D883FC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9" name="TextBox 28">
              <a:extLst>
                <a:ext uri="{FF2B5EF4-FFF2-40B4-BE49-F238E27FC236}">
                  <a16:creationId xmlns:a16="http://schemas.microsoft.com/office/drawing/2014/main" id="{E36EA8CF-BFEC-724F-E5BA-CD0A520CE9F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22F43A2B-13C3-030A-43C8-F74014FDF05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31" name="TextBox 30">
              <a:extLst>
                <a:ext uri="{FF2B5EF4-FFF2-40B4-BE49-F238E27FC236}">
                  <a16:creationId xmlns:a16="http://schemas.microsoft.com/office/drawing/2014/main" id="{9FAB9643-C79B-739D-7B6A-3A0F54C43A2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32" name="TextBox 31">
              <a:extLst>
                <a:ext uri="{FF2B5EF4-FFF2-40B4-BE49-F238E27FC236}">
                  <a16:creationId xmlns:a16="http://schemas.microsoft.com/office/drawing/2014/main" id="{B313470F-23FF-E3EF-6018-B34228E9675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3" name="TextBox 32">
              <a:extLst>
                <a:ext uri="{FF2B5EF4-FFF2-40B4-BE49-F238E27FC236}">
                  <a16:creationId xmlns:a16="http://schemas.microsoft.com/office/drawing/2014/main" id="{7BB77780-578C-ECA0-5DDB-FAD86F8C310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4" name="TextBox 33">
              <a:extLst>
                <a:ext uri="{FF2B5EF4-FFF2-40B4-BE49-F238E27FC236}">
                  <a16:creationId xmlns:a16="http://schemas.microsoft.com/office/drawing/2014/main" id="{439D5070-23D1-77FF-BC24-50914A5FB99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5" name="Straight Connector 34">
              <a:extLst>
                <a:ext uri="{FF2B5EF4-FFF2-40B4-BE49-F238E27FC236}">
                  <a16:creationId xmlns:a16="http://schemas.microsoft.com/office/drawing/2014/main" id="{36E71AF4-61A2-B32F-1360-9E74E08CF1A2}"/>
                </a:ext>
              </a:extLst>
            </p:cNvPr>
            <p:cNvCxnSpPr>
              <a:stCxn id="38" idx="4"/>
              <a:endCxn id="39"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3E1F7BE-6E71-8FC1-1BDA-6836E12281F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7" name="Oval 36">
              <a:extLst>
                <a:ext uri="{FF2B5EF4-FFF2-40B4-BE49-F238E27FC236}">
                  <a16:creationId xmlns:a16="http://schemas.microsoft.com/office/drawing/2014/main" id="{901C590A-BC76-FDB5-B8EF-809E6690405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8" name="Oval 37">
              <a:extLst>
                <a:ext uri="{FF2B5EF4-FFF2-40B4-BE49-F238E27FC236}">
                  <a16:creationId xmlns:a16="http://schemas.microsoft.com/office/drawing/2014/main" id="{686F68E6-B255-9328-9B0A-C77BAA12F73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9" name="Oval 38">
              <a:extLst>
                <a:ext uri="{FF2B5EF4-FFF2-40B4-BE49-F238E27FC236}">
                  <a16:creationId xmlns:a16="http://schemas.microsoft.com/office/drawing/2014/main" id="{41A9FFA7-7275-148C-4604-525062B09D4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0" name="Oval 39">
              <a:extLst>
                <a:ext uri="{FF2B5EF4-FFF2-40B4-BE49-F238E27FC236}">
                  <a16:creationId xmlns:a16="http://schemas.microsoft.com/office/drawing/2014/main" id="{6D745206-45D4-2AFC-7DED-E4069E84824C}"/>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1" name="Oval 40">
              <a:extLst>
                <a:ext uri="{FF2B5EF4-FFF2-40B4-BE49-F238E27FC236}">
                  <a16:creationId xmlns:a16="http://schemas.microsoft.com/office/drawing/2014/main" id="{632D2336-DD33-3415-C503-01DB63E07C8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2" name="Oval 41">
              <a:extLst>
                <a:ext uri="{FF2B5EF4-FFF2-40B4-BE49-F238E27FC236}">
                  <a16:creationId xmlns:a16="http://schemas.microsoft.com/office/drawing/2014/main" id="{96B6C5BD-B641-4819-A698-43026CD7E8A2}"/>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3" name="Oval 42">
              <a:extLst>
                <a:ext uri="{FF2B5EF4-FFF2-40B4-BE49-F238E27FC236}">
                  <a16:creationId xmlns:a16="http://schemas.microsoft.com/office/drawing/2014/main" id="{FBD596A2-4E8F-C2B2-993F-5653C1E4620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5" name="Oval 44">
              <a:extLst>
                <a:ext uri="{FF2B5EF4-FFF2-40B4-BE49-F238E27FC236}">
                  <a16:creationId xmlns:a16="http://schemas.microsoft.com/office/drawing/2014/main" id="{FDE420EF-112E-8919-360D-601908DD7EF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6" name="Oval 45">
              <a:extLst>
                <a:ext uri="{FF2B5EF4-FFF2-40B4-BE49-F238E27FC236}">
                  <a16:creationId xmlns:a16="http://schemas.microsoft.com/office/drawing/2014/main" id="{05FA8AC5-474E-3627-3A36-278663E1D51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2132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05201" y="3513084"/>
            <a:ext cx="2191407" cy="2049517"/>
          </a:xfrm>
          <a:custGeom>
            <a:avLst/>
            <a:gdLst>
              <a:gd name="connsiteX0" fmla="*/ 220717 w 2191407"/>
              <a:gd name="connsiteY0" fmla="*/ 2049517 h 2049517"/>
              <a:gd name="connsiteX1" fmla="*/ 1734207 w 2191407"/>
              <a:gd name="connsiteY1" fmla="*/ 1103586 h 2049517"/>
              <a:gd name="connsiteX2" fmla="*/ 2191407 w 2191407"/>
              <a:gd name="connsiteY2" fmla="*/ 268014 h 2049517"/>
              <a:gd name="connsiteX3" fmla="*/ 1939158 w 2191407"/>
              <a:gd name="connsiteY3" fmla="*/ 0 h 2049517"/>
              <a:gd name="connsiteX4" fmla="*/ 1387365 w 2191407"/>
              <a:gd name="connsiteY4" fmla="*/ 0 h 2049517"/>
              <a:gd name="connsiteX5" fmla="*/ 362607 w 2191407"/>
              <a:gd name="connsiteY5" fmla="*/ 756745 h 2049517"/>
              <a:gd name="connsiteX6" fmla="*/ 0 w 2191407"/>
              <a:gd name="connsiteY6" fmla="*/ 1340069 h 2049517"/>
              <a:gd name="connsiteX7" fmla="*/ 31531 w 2191407"/>
              <a:gd name="connsiteY7" fmla="*/ 1781504 h 2049517"/>
              <a:gd name="connsiteX8" fmla="*/ 220717 w 2191407"/>
              <a:gd name="connsiteY8" fmla="*/ 2049517 h 204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407" h="2049517">
                <a:moveTo>
                  <a:pt x="220717" y="2049517"/>
                </a:moveTo>
                <a:lnTo>
                  <a:pt x="1734207" y="1103586"/>
                </a:lnTo>
                <a:lnTo>
                  <a:pt x="2191407" y="268014"/>
                </a:lnTo>
                <a:lnTo>
                  <a:pt x="1939158" y="0"/>
                </a:lnTo>
                <a:lnTo>
                  <a:pt x="1387365" y="0"/>
                </a:lnTo>
                <a:lnTo>
                  <a:pt x="362607" y="756745"/>
                </a:lnTo>
                <a:lnTo>
                  <a:pt x="0" y="1340069"/>
                </a:lnTo>
                <a:lnTo>
                  <a:pt x="31531" y="1781504"/>
                </a:lnTo>
                <a:lnTo>
                  <a:pt x="220717" y="20495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General MST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9</a:t>
            </a:fld>
            <a:endParaRPr lang="en-US"/>
          </a:p>
        </p:txBody>
      </p:sp>
      <p:grpSp>
        <p:nvGrpSpPr>
          <p:cNvPr id="47" name="Group 46"/>
          <p:cNvGrpSpPr/>
          <p:nvPr/>
        </p:nvGrpSpPr>
        <p:grpSpPr>
          <a:xfrm>
            <a:off x="3826554" y="35373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4" name="TextBox 43"/>
              <p:cNvSpPr txBox="1"/>
              <p:nvPr/>
            </p:nvSpPr>
            <p:spPr>
              <a:xfrm>
                <a:off x="1905000" y="1378424"/>
                <a:ext cx="9768839"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r>
                  <a:rPr lang="en-US" sz="2800" dirty="0"/>
                  <a:t> which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t> respects (typically implicitly)</a:t>
                </a:r>
              </a:p>
              <a:p>
                <a:r>
                  <a:rPr lang="en-US" sz="2800" dirty="0"/>
                  <a:t>	Add the </a:t>
                </a:r>
                <a:r>
                  <a:rPr lang="en-US" sz="2800" dirty="0">
                    <a:solidFill>
                      <a:srgbClr val="FF00FF"/>
                    </a:solidFill>
                  </a:rPr>
                  <a:t>min-weight edge which crosses</a:t>
                </a:r>
                <a:r>
                  <a:rPr lang="en-US" sz="2800" dirty="0">
                    <a:solidFill>
                      <a:schemeClr val="accent6"/>
                    </a:solidFill>
                  </a:rPr>
                  <a: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endParaRPr lang="en-US" sz="2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905000" y="1378424"/>
                <a:ext cx="9768839" cy="1815882"/>
              </a:xfrm>
              <a:prstGeom prst="rect">
                <a:avLst/>
              </a:prstGeom>
              <a:blipFill>
                <a:blip r:embed="rId2"/>
                <a:stretch>
                  <a:fillRect l="-1311" t="-3020" b="-8725"/>
                </a:stretch>
              </a:blipFill>
            </p:spPr>
            <p:txBody>
              <a:bodyPr/>
              <a:lstStyle/>
              <a:p>
                <a:r>
                  <a:rPr lang="en-US">
                    <a:noFill/>
                  </a:rPr>
                  <a:t> </a:t>
                </a:r>
              </a:p>
            </p:txBody>
          </p:sp>
        </mc:Fallback>
      </mc:AlternateContent>
    </p:spTree>
    <p:extLst>
      <p:ext uri="{BB962C8B-B14F-4D97-AF65-F5344CB8AC3E}">
        <p14:creationId xmlns:p14="http://schemas.microsoft.com/office/powerpoint/2010/main" val="2185320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48850</TotalTime>
  <Words>5108</Words>
  <Application>Microsoft Office PowerPoint</Application>
  <PresentationFormat>Widescreen</PresentationFormat>
  <Paragraphs>988</Paragraphs>
  <Slides>57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Calibri</vt:lpstr>
      <vt:lpstr>Cambria Math</vt:lpstr>
      <vt:lpstr>Arial</vt:lpstr>
      <vt:lpstr>Calibri Light</vt:lpstr>
      <vt:lpstr>Office Theme</vt:lpstr>
      <vt:lpstr>CSE 332 Autumn 2023 Lecture 25: Minimum Spanning Trees, P &amp; NP</vt:lpstr>
      <vt:lpstr>Kruskal’s Algorithm</vt:lpstr>
      <vt:lpstr>Cut Theorem</vt:lpstr>
      <vt:lpstr>Cut Theorem</vt:lpstr>
      <vt:lpstr>Cut Theorem</vt:lpstr>
      <vt:lpstr>Cut Theorem</vt:lpstr>
      <vt:lpstr>Proof of Kruskal’s Algorithm</vt:lpstr>
      <vt:lpstr>Kruskal’s Algorithm Runtime</vt:lpstr>
      <vt:lpstr>General MST Algorithm</vt:lpstr>
      <vt:lpstr>Prim’s Algorithm</vt:lpstr>
      <vt:lpstr>Prim’s Algorithm</vt:lpstr>
      <vt:lpstr>Prim’s Algorithm</vt:lpstr>
      <vt:lpstr>Prim’s Algorithm</vt:lpstr>
      <vt:lpstr>Prim’s Algorithm</vt:lpstr>
      <vt:lpstr>Prim’s Algorithm</vt:lpstr>
      <vt:lpstr>Dijkstra’s Algorithm</vt:lpstr>
      <vt:lpstr>Prim’s Algorithm</vt:lpstr>
      <vt:lpstr>Dijkstra’s Algorithm</vt:lpstr>
      <vt:lpstr>Prim’s Algorithm</vt:lpstr>
      <vt:lpstr>7 Bridges of Königsberg</vt:lpstr>
      <vt:lpstr>Euler Path Problem</vt:lpstr>
      <vt:lpstr>Examples</vt:lpstr>
      <vt:lpstr>Euler’s Theorem</vt:lpstr>
      <vt:lpstr>Algorithm for the Euler Path Problem</vt:lpstr>
      <vt:lpstr>A Seemingly Similar Problem</vt:lpstr>
      <vt:lpstr>Algorithms for the Hamiltonian Path Problem</vt:lpstr>
      <vt:lpstr>Option 2: List all sequences, look for a path</vt:lpstr>
      <vt:lpstr>Option 1: Explore all simple paths, check for one of length V</vt:lpstr>
      <vt:lpstr>Running Times</vt:lpstr>
      <vt:lpstr>Running Times</vt:lpstr>
      <vt:lpstr>Tractability</vt:lpstr>
      <vt:lpstr>Complexity Classes</vt:lpstr>
      <vt:lpstr>Complexity Classes and Tractability</vt:lpstr>
      <vt:lpstr>EXP and P</vt:lpstr>
      <vt:lpstr>Members</vt:lpstr>
      <vt:lpstr>Studying Complexity and Tractability</vt:lpstr>
      <vt:lpstr>Some problems in EXP seem “easier”</vt:lpstr>
      <vt:lpstr>Class NP</vt:lpstr>
      <vt:lpstr>EXP⊃NP⊇P </vt:lpstr>
      <vt:lpstr>Solving and Verifying Hamiltonian Path</vt:lpstr>
      <vt:lpstr>Party Problem</vt:lpstr>
      <vt:lpstr>Independent Set</vt:lpstr>
      <vt:lpstr>Example</vt:lpstr>
      <vt:lpstr>Solving and Verifying Independent Set</vt:lpstr>
      <vt:lpstr>Generalized Baseball</vt:lpstr>
      <vt:lpstr>Generalized Baseball</vt:lpstr>
      <vt:lpstr>Vertex Cover</vt:lpstr>
      <vt:lpstr>Example</vt:lpstr>
      <vt:lpstr>Solving and Verifying Vertex Cover</vt:lpstr>
      <vt:lpstr>EXP⊃NP⊇P </vt:lpstr>
      <vt:lpstr>Way Cool!</vt:lpstr>
      <vt:lpstr>Way Cool!</vt:lpstr>
      <vt:lpstr>Solving Vertex Cover and Independent Set</vt:lpstr>
      <vt:lpstr>NP-Complete</vt:lpstr>
      <vt:lpstr>EXP⊃NP-Complete⊇NP⊇P </vt:lpstr>
      <vt:lpstr>Overview</vt:lpstr>
      <vt:lpstr>Why should YOU care?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8: Dictionaries, BSTs</dc:title>
  <dc:creator>Nathan Brunelle</dc:creator>
  <cp:lastModifiedBy>Brunelle, Nathan J (njb2b)</cp:lastModifiedBy>
  <cp:revision>365</cp:revision>
  <dcterms:created xsi:type="dcterms:W3CDTF">2023-10-13T16:06:42Z</dcterms:created>
  <dcterms:modified xsi:type="dcterms:W3CDTF">2024-03-06T17:09:45Z</dcterms:modified>
</cp:coreProperties>
</file>