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7" r:id="rId2"/>
    <p:sldId id="315" r:id="rId3"/>
    <p:sldId id="316" r:id="rId4"/>
    <p:sldId id="317" r:id="rId5"/>
    <p:sldId id="318" r:id="rId6"/>
    <p:sldId id="319" r:id="rId7"/>
    <p:sldId id="320" r:id="rId8"/>
    <p:sldId id="321" r:id="rId9"/>
    <p:sldId id="840" r:id="rId10"/>
    <p:sldId id="857" r:id="rId11"/>
    <p:sldId id="843" r:id="rId12"/>
    <p:sldId id="858" r:id="rId13"/>
    <p:sldId id="848" r:id="rId14"/>
    <p:sldId id="875" r:id="rId15"/>
    <p:sldId id="876" r:id="rId16"/>
    <p:sldId id="851" r:id="rId17"/>
    <p:sldId id="758" r:id="rId18"/>
    <p:sldId id="834" r:id="rId19"/>
    <p:sldId id="759" r:id="rId20"/>
    <p:sldId id="760" r:id="rId21"/>
    <p:sldId id="762" r:id="rId22"/>
    <p:sldId id="763" r:id="rId23"/>
    <p:sldId id="764" r:id="rId24"/>
    <p:sldId id="765" r:id="rId25"/>
    <p:sldId id="766" r:id="rId26"/>
    <p:sldId id="767" r:id="rId27"/>
    <p:sldId id="768" r:id="rId28"/>
    <p:sldId id="770" r:id="rId29"/>
    <p:sldId id="842" r:id="rId30"/>
    <p:sldId id="877" r:id="rId31"/>
    <p:sldId id="878" r:id="rId32"/>
    <p:sldId id="845" r:id="rId33"/>
    <p:sldId id="774" r:id="rId34"/>
    <p:sldId id="881" r:id="rId35"/>
    <p:sldId id="775" r:id="rId36"/>
    <p:sldId id="776" r:id="rId37"/>
    <p:sldId id="777" r:id="rId38"/>
    <p:sldId id="778" r:id="rId39"/>
    <p:sldId id="779" r:id="rId40"/>
    <p:sldId id="780" r:id="rId41"/>
    <p:sldId id="781" r:id="rId42"/>
    <p:sldId id="872" r:id="rId43"/>
    <p:sldId id="882" r:id="rId44"/>
    <p:sldId id="883" r:id="rId45"/>
    <p:sldId id="884" r:id="rId46"/>
  </p:sldIdLst>
  <p:sldSz cx="12192000" cy="6858000"/>
  <p:notesSz cx="6858000" cy="9144000"/>
  <p:embeddedFontLs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BFB"/>
    <a:srgbClr val="00B0F0"/>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87CB2-66CB-454F-85D3-19EE1B79E95D}"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27D9C-F8C9-4B2B-A91A-E477EB70CE25}" type="slidenum">
              <a:rPr lang="en-US" smtClean="0"/>
              <a:t>‹#›</a:t>
            </a:fld>
            <a:endParaRPr lang="en-US"/>
          </a:p>
        </p:txBody>
      </p:sp>
    </p:spTree>
    <p:extLst>
      <p:ext uri="{BB962C8B-B14F-4D97-AF65-F5344CB8AC3E}">
        <p14:creationId xmlns:p14="http://schemas.microsoft.com/office/powerpoint/2010/main" val="73501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19</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27</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28</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29</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30</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31</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32</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34</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3/4/2024</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3/4/2024</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Autumn 2023</a:t>
            </a:r>
            <a:br>
              <a:rPr lang="en-US" dirty="0"/>
            </a:br>
            <a:r>
              <a:rPr lang="en-US" dirty="0"/>
              <a:t>Lecture 26: Topological Sort and Minimum Spanning Trees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92802"/>
            <a:ext cx="10515600" cy="1325563"/>
          </a:xfrm>
        </p:spPr>
        <p:txBody>
          <a:bodyPr>
            <a:normAutofit/>
          </a:bodyPr>
          <a:lstStyle/>
          <a:p>
            <a:r>
              <a:rPr lang="en-US" dirty="0"/>
              <a:t>DFS (non-recursive)</a:t>
            </a:r>
          </a:p>
        </p:txBody>
      </p:sp>
      <p:sp>
        <p:nvSpPr>
          <p:cNvPr id="4" name="Slide Number Placeholder 3"/>
          <p:cNvSpPr>
            <a:spLocks noGrp="1"/>
          </p:cNvSpPr>
          <p:nvPr>
            <p:ph type="sldNum" sz="quarter" idx="12"/>
          </p:nvPr>
        </p:nvSpPr>
        <p:spPr/>
        <p:txBody>
          <a:bodyPr/>
          <a:lstStyle/>
          <a:p>
            <a:fld id="{86BADE50-950A-4D58-BFB2-FA2C6A8B385D}" type="slidenum">
              <a:rPr lang="en-US" smtClean="0"/>
              <a:t>10</a:t>
            </a:fld>
            <a:endParaRPr lang="en-US"/>
          </a:p>
        </p:txBody>
      </p:sp>
      <p:sp>
        <p:nvSpPr>
          <p:cNvPr id="43" name="TextBox 42"/>
          <p:cNvSpPr txBox="1"/>
          <p:nvPr/>
        </p:nvSpPr>
        <p:spPr>
          <a:xfrm>
            <a:off x="5194496" y="414158"/>
            <a:ext cx="8686800" cy="6124754"/>
          </a:xfrm>
          <a:prstGeom prst="rect">
            <a:avLst/>
          </a:prstGeom>
          <a:noFill/>
        </p:spPr>
        <p:txBody>
          <a:bodyPr wrap="square" rtlCol="0">
            <a:spAutoFit/>
          </a:bodyPr>
          <a:lstStyle/>
          <a:p>
            <a:r>
              <a:rPr lang="en-US" sz="2800" dirty="0"/>
              <a:t>void </a:t>
            </a:r>
            <a:r>
              <a:rPr lang="en-US" sz="2800" dirty="0" err="1"/>
              <a:t>dfs</a:t>
            </a:r>
            <a:r>
              <a:rPr lang="en-US" sz="2800" dirty="0"/>
              <a:t>(graph, s){</a:t>
            </a:r>
          </a:p>
          <a:p>
            <a:r>
              <a:rPr lang="en-US" sz="2800" dirty="0"/>
              <a:t>	found = new </a:t>
            </a:r>
            <a:r>
              <a:rPr lang="en-US" sz="2800" dirty="0">
                <a:solidFill>
                  <a:srgbClr val="FF0000"/>
                </a:solidFill>
              </a:rPr>
              <a:t>Stack();</a:t>
            </a:r>
          </a:p>
          <a:p>
            <a:r>
              <a:rPr lang="en-US" sz="2800" dirty="0"/>
              <a:t>	</a:t>
            </a:r>
            <a:r>
              <a:rPr lang="en-US" sz="2800" dirty="0" err="1"/>
              <a:t>found.</a:t>
            </a:r>
            <a:r>
              <a:rPr lang="en-US" sz="2800" dirty="0" err="1">
                <a:solidFill>
                  <a:srgbClr val="FF0000"/>
                </a:solidFill>
              </a:rPr>
              <a:t>pop</a:t>
            </a:r>
            <a:r>
              <a:rPr lang="en-US" sz="2800" dirty="0"/>
              <a:t>(s);</a:t>
            </a:r>
          </a:p>
          <a:p>
            <a:r>
              <a:rPr lang="en-US" sz="2800" dirty="0"/>
              <a:t>	mark s as “visited”;</a:t>
            </a:r>
          </a:p>
          <a:p>
            <a:r>
              <a:rPr lang="en-US" sz="2800" dirty="0"/>
              <a:t>	While (!</a:t>
            </a:r>
            <a:r>
              <a:rPr lang="en-US" sz="2800" dirty="0" err="1"/>
              <a:t>found.isEmpty</a:t>
            </a:r>
            <a:r>
              <a:rPr lang="en-US" sz="2800" dirty="0"/>
              <a:t>()){</a:t>
            </a:r>
          </a:p>
          <a:p>
            <a:r>
              <a:rPr lang="en-US" sz="2800" dirty="0"/>
              <a:t>		current = </a:t>
            </a:r>
            <a:r>
              <a:rPr lang="en-US" sz="2800" dirty="0" err="1"/>
              <a:t>found.</a:t>
            </a:r>
            <a:r>
              <a:rPr lang="en-US" sz="2800" dirty="0" err="1">
                <a:solidFill>
                  <a:srgbClr val="FF0000"/>
                </a:solidFill>
              </a:rPr>
              <a:t>pop</a:t>
            </a:r>
            <a:r>
              <a:rPr lang="en-US" sz="2800" dirty="0"/>
              <a:t>();</a:t>
            </a:r>
          </a:p>
          <a:p>
            <a:r>
              <a:rPr lang="en-US" sz="2800" dirty="0"/>
              <a:t>		for (v : neighbors(current)){</a:t>
            </a:r>
          </a:p>
          <a:p>
            <a:r>
              <a:rPr lang="en-US" sz="2800" dirty="0"/>
              <a:t>			if (! v marked “visited”){</a:t>
            </a:r>
          </a:p>
          <a:p>
            <a:r>
              <a:rPr lang="en-US" sz="2800" dirty="0"/>
              <a:t>				mark v as “visited”;</a:t>
            </a:r>
          </a:p>
          <a:p>
            <a:r>
              <a:rPr lang="en-US" sz="2800" dirty="0"/>
              <a:t>				</a:t>
            </a:r>
            <a:r>
              <a:rPr lang="en-US" sz="2800" dirty="0" err="1"/>
              <a:t>found.</a:t>
            </a:r>
            <a:r>
              <a:rPr lang="en-US" sz="2800" dirty="0" err="1">
                <a:solidFill>
                  <a:srgbClr val="FF0000"/>
                </a:solidFill>
              </a:rPr>
              <a:t>push</a:t>
            </a:r>
            <a:r>
              <a:rPr lang="en-US" sz="2800" dirty="0"/>
              <a:t>(v);</a:t>
            </a:r>
          </a:p>
          <a:p>
            <a:r>
              <a:rPr lang="en-US" sz="2800" dirty="0"/>
              <a:t>			}</a:t>
            </a:r>
          </a:p>
          <a:p>
            <a:r>
              <a:rPr lang="en-US" sz="2800" dirty="0"/>
              <a:t>		}</a:t>
            </a:r>
          </a:p>
          <a:p>
            <a:r>
              <a:rPr lang="en-US" sz="2800" dirty="0"/>
              <a:t>	}	</a:t>
            </a:r>
          </a:p>
          <a:p>
            <a:r>
              <a:rPr lang="en-US" sz="2800" dirty="0"/>
              <a:t>}			</a:t>
            </a:r>
          </a:p>
        </p:txBody>
      </p:sp>
      <p:grpSp>
        <p:nvGrpSpPr>
          <p:cNvPr id="31" name="Group 30">
            <a:extLst>
              <a:ext uri="{FF2B5EF4-FFF2-40B4-BE49-F238E27FC236}">
                <a16:creationId xmlns:a16="http://schemas.microsoft.com/office/drawing/2014/main" id="{05DE2EC2-2F8B-20FE-8951-E2BD5C549C1C}"/>
              </a:ext>
            </a:extLst>
          </p:cNvPr>
          <p:cNvGrpSpPr/>
          <p:nvPr/>
        </p:nvGrpSpPr>
        <p:grpSpPr>
          <a:xfrm>
            <a:off x="474420" y="1517187"/>
            <a:ext cx="4385159" cy="2420607"/>
            <a:chOff x="1524000" y="2625729"/>
            <a:chExt cx="7044346" cy="3888478"/>
          </a:xfrm>
        </p:grpSpPr>
        <p:grpSp>
          <p:nvGrpSpPr>
            <p:cNvPr id="32" name="Group 31">
              <a:extLst>
                <a:ext uri="{FF2B5EF4-FFF2-40B4-BE49-F238E27FC236}">
                  <a16:creationId xmlns:a16="http://schemas.microsoft.com/office/drawing/2014/main" id="{FB1968D4-0ECC-068E-765A-3DF8DE21145C}"/>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027EFB9C-1AD6-9281-AA30-5BE0BBE83EAC}"/>
                  </a:ext>
                </a:extLst>
              </p:cNvPr>
              <p:cNvCxnSpPr>
                <a:stCxn id="88" idx="7"/>
                <a:endCxn id="8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7B5A33-2C67-775A-F9F8-9849005F705A}"/>
                  </a:ext>
                </a:extLst>
              </p:cNvPr>
              <p:cNvCxnSpPr>
                <a:stCxn id="89" idx="6"/>
                <a:endCxn id="9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578285-E842-D666-EFFF-FAC536B41CA6}"/>
                  </a:ext>
                </a:extLst>
              </p:cNvPr>
              <p:cNvCxnSpPr>
                <a:stCxn id="88" idx="4"/>
                <a:endCxn id="9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344E26-0374-B29A-3047-F12847819446}"/>
                  </a:ext>
                </a:extLst>
              </p:cNvPr>
              <p:cNvCxnSpPr>
                <a:stCxn id="91" idx="3"/>
                <a:endCxn id="9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77E69-513F-8E97-420E-4508C3786C63}"/>
                  </a:ext>
                </a:extLst>
              </p:cNvPr>
              <p:cNvCxnSpPr>
                <a:stCxn id="93" idx="2"/>
                <a:endCxn id="9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D715E8-E960-3FE6-7B4F-3ED4B6D49FDA}"/>
                  </a:ext>
                </a:extLst>
              </p:cNvPr>
              <p:cNvCxnSpPr>
                <a:stCxn id="91" idx="5"/>
                <a:endCxn id="9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249CD4-F9C0-5A68-8D91-891A4FA839E0}"/>
                  </a:ext>
                </a:extLst>
              </p:cNvPr>
              <p:cNvCxnSpPr>
                <a:stCxn id="91" idx="7"/>
                <a:endCxn id="92"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04DB22-82A3-0118-6481-472F7A6AF3F1}"/>
                  </a:ext>
                </a:extLst>
              </p:cNvPr>
              <p:cNvCxnSpPr>
                <a:stCxn id="93" idx="6"/>
                <a:endCxn id="94"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26EFBD-31D4-049E-B188-F35998D684F2}"/>
                  </a:ext>
                </a:extLst>
              </p:cNvPr>
              <p:cNvCxnSpPr>
                <a:stCxn id="94" idx="1"/>
                <a:endCxn id="92"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849E95-CB0E-ABD6-850A-E61EBDEFACAA}"/>
                  </a:ext>
                </a:extLst>
              </p:cNvPr>
              <p:cNvCxnSpPr>
                <a:stCxn id="96" idx="2"/>
                <a:endCxn id="9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AD1B02-958A-B3BD-72CC-9B0590B340F7}"/>
                  </a:ext>
                </a:extLst>
              </p:cNvPr>
              <p:cNvCxnSpPr>
                <a:stCxn id="94" idx="0"/>
                <a:endCxn id="96"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B0F441-A7E2-FA9E-92EB-30933184D3BE}"/>
                  </a:ext>
                </a:extLst>
              </p:cNvPr>
              <p:cNvCxnSpPr>
                <a:stCxn id="95" idx="1"/>
                <a:endCxn id="9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0B411A-7680-5A59-15AD-2CE231F51725}"/>
                  </a:ext>
                </a:extLst>
              </p:cNvPr>
              <p:cNvCxnSpPr>
                <a:stCxn id="95" idx="3"/>
                <a:endCxn id="9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8A6D9A-B0B6-1AB8-DA09-FDB8212801F7}"/>
                  </a:ext>
                </a:extLst>
              </p:cNvPr>
              <p:cNvCxnSpPr>
                <a:stCxn id="89" idx="4"/>
                <a:endCxn id="9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64BFE18-A20F-D4C8-0B8F-13C5DDCAC640}"/>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9" name="Oval 88">
                <a:extLst>
                  <a:ext uri="{FF2B5EF4-FFF2-40B4-BE49-F238E27FC236}">
                    <a16:creationId xmlns:a16="http://schemas.microsoft.com/office/drawing/2014/main" id="{67ECD6AE-5FC3-1D62-3146-0E728A59E99C}"/>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0" name="Oval 89">
                <a:extLst>
                  <a:ext uri="{FF2B5EF4-FFF2-40B4-BE49-F238E27FC236}">
                    <a16:creationId xmlns:a16="http://schemas.microsoft.com/office/drawing/2014/main" id="{CC9B2643-4AE7-7327-D66E-875DFE9D352B}"/>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1" name="Oval 90">
                <a:extLst>
                  <a:ext uri="{FF2B5EF4-FFF2-40B4-BE49-F238E27FC236}">
                    <a16:creationId xmlns:a16="http://schemas.microsoft.com/office/drawing/2014/main" id="{D2A84FF5-BE60-6F0B-E7E8-AC31F8FD91F1}"/>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Oval 91">
                <a:extLst>
                  <a:ext uri="{FF2B5EF4-FFF2-40B4-BE49-F238E27FC236}">
                    <a16:creationId xmlns:a16="http://schemas.microsoft.com/office/drawing/2014/main" id="{7725E181-533F-9D89-A8B9-60FC2F93CD5E}"/>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3" name="Oval 92">
                <a:extLst>
                  <a:ext uri="{FF2B5EF4-FFF2-40B4-BE49-F238E27FC236}">
                    <a16:creationId xmlns:a16="http://schemas.microsoft.com/office/drawing/2014/main" id="{089257CE-86BE-EB39-0021-0B5F58AB7E2C}"/>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4" name="Oval 93">
                <a:extLst>
                  <a:ext uri="{FF2B5EF4-FFF2-40B4-BE49-F238E27FC236}">
                    <a16:creationId xmlns:a16="http://schemas.microsoft.com/office/drawing/2014/main" id="{95D391F7-C135-F995-9D25-9947220935E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5" name="Oval 94">
                <a:extLst>
                  <a:ext uri="{FF2B5EF4-FFF2-40B4-BE49-F238E27FC236}">
                    <a16:creationId xmlns:a16="http://schemas.microsoft.com/office/drawing/2014/main" id="{34A9BCF0-A3F7-F8A4-C80C-FD60E28E095D}"/>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6" name="Oval 95">
                <a:extLst>
                  <a:ext uri="{FF2B5EF4-FFF2-40B4-BE49-F238E27FC236}">
                    <a16:creationId xmlns:a16="http://schemas.microsoft.com/office/drawing/2014/main" id="{150E87BD-E051-DE7A-3950-ABE1A2CEA1DE}"/>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6D9BE6BC-AF01-B341-278E-F84FB764CC8F}"/>
                </a:ext>
              </a:extLst>
            </p:cNvPr>
            <p:cNvCxnSpPr>
              <a:cxnSpLocks/>
              <a:stCxn id="94" idx="7"/>
              <a:endCxn id="96"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182084-CD52-8859-188D-BB9EC0EBC053}"/>
                </a:ext>
              </a:extLst>
            </p:cNvPr>
            <p:cNvCxnSpPr>
              <a:cxnSpLocks/>
              <a:stCxn id="93" idx="3"/>
              <a:endCxn id="9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685445-E91C-3488-3626-7813352F07C6}"/>
                  </a:ext>
                </a:extLst>
              </p:cNvPr>
              <p:cNvSpPr txBox="1"/>
              <p:nvPr/>
            </p:nvSpPr>
            <p:spPr>
              <a:xfrm>
                <a:off x="565536" y="4880066"/>
                <a:ext cx="4201535" cy="523220"/>
              </a:xfrm>
              <a:prstGeom prst="rect">
                <a:avLst/>
              </a:prstGeom>
              <a:noFill/>
            </p:spPr>
            <p:txBody>
              <a:bodyPr wrap="none" rtlCol="0">
                <a:spAutoFit/>
              </a:bodyPr>
              <a:lstStyle/>
              <a:p>
                <a:r>
                  <a:rPr lang="en-US" sz="2800" dirty="0">
                    <a:solidFill>
                      <a:srgbClr val="FF0000"/>
                    </a:solidFill>
                  </a:rPr>
                  <a:t>Running time: </a:t>
                </a:r>
                <a14:m>
                  <m:oMath xmlns:m="http://schemas.openxmlformats.org/officeDocument/2006/math">
                    <m:r>
                      <m:rPr>
                        <m:sty m:val="p"/>
                      </m:rPr>
                      <a:rPr lang="en-US" sz="2800" b="0" i="0" smtClean="0">
                        <a:solidFill>
                          <a:srgbClr val="FF0000"/>
                        </a:solidFill>
                        <a:latin typeface="Cambria Math" panose="02040503050406030204" pitchFamily="18" charset="0"/>
                      </a:rPr>
                      <m:t>Θ</m:t>
                    </m:r>
                    <m:d>
                      <m:dPr>
                        <m:ctrlPr>
                          <a:rPr lang="en-US" sz="2800" b="0" i="1" smtClean="0">
                            <a:solidFill>
                              <a:srgbClr val="FF0000"/>
                            </a:solidFill>
                            <a:latin typeface="Cambria Math" panose="02040503050406030204" pitchFamily="18" charset="0"/>
                          </a:rPr>
                        </m:ctrlPr>
                      </m:dPr>
                      <m:e>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𝑉</m:t>
                            </m:r>
                          </m:e>
                        </m:d>
                        <m:r>
                          <a:rPr lang="en-US" sz="2800" b="0" i="1" smtClean="0">
                            <a:solidFill>
                              <a:srgbClr val="FF0000"/>
                            </a:solidFill>
                            <a:latin typeface="Cambria Math" panose="02040503050406030204" pitchFamily="18" charset="0"/>
                          </a:rPr>
                          <m:t>+</m:t>
                        </m:r>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𝐸</m:t>
                            </m:r>
                          </m:e>
                        </m:d>
                      </m:e>
                    </m:d>
                  </m:oMath>
                </a14:m>
                <a:endParaRPr lang="en-US" sz="2800" dirty="0">
                  <a:solidFill>
                    <a:srgbClr val="FF0000"/>
                  </a:solidFill>
                </a:endParaRPr>
              </a:p>
            </p:txBody>
          </p:sp>
        </mc:Choice>
        <mc:Fallback xmlns="">
          <p:sp>
            <p:nvSpPr>
              <p:cNvPr id="3" name="TextBox 2">
                <a:extLst>
                  <a:ext uri="{FF2B5EF4-FFF2-40B4-BE49-F238E27FC236}">
                    <a16:creationId xmlns:a16="http://schemas.microsoft.com/office/drawing/2014/main" id="{F7685445-E91C-3488-3626-7813352F07C6}"/>
                  </a:ext>
                </a:extLst>
              </p:cNvPr>
              <p:cNvSpPr txBox="1">
                <a:spLocks noRot="1" noChangeAspect="1" noMove="1" noResize="1" noEditPoints="1" noAdjustHandles="1" noChangeArrowheads="1" noChangeShapeType="1" noTextEdit="1"/>
              </p:cNvSpPr>
              <p:nvPr/>
            </p:nvSpPr>
            <p:spPr>
              <a:xfrm>
                <a:off x="565536" y="4880066"/>
                <a:ext cx="4201535" cy="523220"/>
              </a:xfrm>
              <a:prstGeom prst="rect">
                <a:avLst/>
              </a:prstGeom>
              <a:blipFill>
                <a:blip r:embed="rId2"/>
                <a:stretch>
                  <a:fillRect l="-3048"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290918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 (more common)</a:t>
            </a:r>
          </a:p>
        </p:txBody>
      </p:sp>
      <p:sp>
        <p:nvSpPr>
          <p:cNvPr id="4" name="Slide Number Placeholder 3"/>
          <p:cNvSpPr>
            <a:spLocks noGrp="1"/>
          </p:cNvSpPr>
          <p:nvPr>
            <p:ph type="sldNum" sz="quarter" idx="12"/>
          </p:nvPr>
        </p:nvSpPr>
        <p:spPr/>
        <p:txBody>
          <a:bodyPr/>
          <a:lstStyle/>
          <a:p>
            <a:fld id="{86BADE50-950A-4D58-BFB2-FA2C6A8B385D}" type="slidenum">
              <a:rPr lang="en-US" smtClean="0"/>
              <a:t>11</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774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Cycle Detection</a:t>
            </a:r>
          </a:p>
        </p:txBody>
      </p:sp>
      <p:sp>
        <p:nvSpPr>
          <p:cNvPr id="4" name="Slide Number Placeholder 3"/>
          <p:cNvSpPr>
            <a:spLocks noGrp="1"/>
          </p:cNvSpPr>
          <p:nvPr>
            <p:ph type="sldNum" sz="quarter" idx="12"/>
          </p:nvPr>
        </p:nvSpPr>
        <p:spPr/>
        <p:txBody>
          <a:bodyPr/>
          <a:lstStyle/>
          <a:p>
            <a:fld id="{86BADE50-950A-4D58-BFB2-FA2C6A8B385D}" type="slidenum">
              <a:rPr lang="en-US" smtClean="0"/>
              <a:t>12</a:t>
            </a:fld>
            <a:endParaRPr lang="en-US"/>
          </a:p>
        </p:txBody>
      </p:sp>
      <p:sp>
        <p:nvSpPr>
          <p:cNvPr id="43" name="TextBox 42"/>
          <p:cNvSpPr txBox="1"/>
          <p:nvPr/>
        </p:nvSpPr>
        <p:spPr>
          <a:xfrm>
            <a:off x="3479035" y="1529498"/>
            <a:ext cx="11568684" cy="5262979"/>
          </a:xfrm>
          <a:prstGeom prst="rect">
            <a:avLst/>
          </a:prstGeom>
          <a:noFill/>
        </p:spPr>
        <p:txBody>
          <a:bodyPr wrap="square" rtlCol="0">
            <a:spAutoFit/>
          </a:bodyPr>
          <a:lstStyle/>
          <a:p>
            <a:r>
              <a:rPr lang="en-US" sz="2400" dirty="0" err="1"/>
              <a:t>boolean</a:t>
            </a:r>
            <a:r>
              <a:rPr lang="en-US" sz="2400" dirty="0"/>
              <a:t> </a:t>
            </a:r>
            <a:r>
              <a:rPr lang="en-US" sz="2400" dirty="0" err="1"/>
              <a:t>hasCycle</a:t>
            </a:r>
            <a:r>
              <a:rPr lang="en-US" sz="2400" dirty="0"/>
              <a:t>(graph, </a:t>
            </a:r>
            <a:r>
              <a:rPr lang="en-US" sz="2400" dirty="0" err="1"/>
              <a:t>curr</a:t>
            </a:r>
            <a:r>
              <a:rPr lang="en-US" sz="2400" dirty="0"/>
              <a:t>){</a:t>
            </a:r>
          </a:p>
          <a:p>
            <a:r>
              <a:rPr lang="en-US" sz="2400" dirty="0"/>
              <a:t>	mark </a:t>
            </a:r>
            <a:r>
              <a:rPr lang="en-US" sz="2400" dirty="0" err="1"/>
              <a:t>curr</a:t>
            </a:r>
            <a:r>
              <a:rPr lang="en-US" sz="2400" dirty="0"/>
              <a:t> as “visited”;</a:t>
            </a:r>
          </a:p>
          <a:p>
            <a:r>
              <a:rPr lang="en-US" sz="2400" dirty="0"/>
              <a:t>	</a:t>
            </a:r>
            <a:r>
              <a:rPr lang="en-US" sz="2400" dirty="0" err="1">
                <a:solidFill>
                  <a:srgbClr val="FF0000"/>
                </a:solidFill>
              </a:rPr>
              <a:t>cycleFound</a:t>
            </a:r>
            <a:r>
              <a:rPr lang="en-US" sz="2400" dirty="0">
                <a:solidFill>
                  <a:srgbClr val="FF0000"/>
                </a:solidFill>
              </a:rPr>
              <a:t> = false;</a:t>
            </a:r>
          </a:p>
          <a:p>
            <a:r>
              <a:rPr lang="en-US" sz="2400" dirty="0"/>
              <a:t>	for (v : neighbors(current)){</a:t>
            </a:r>
          </a:p>
          <a:p>
            <a:r>
              <a:rPr lang="en-US" sz="2400" dirty="0"/>
              <a:t>		</a:t>
            </a:r>
            <a:r>
              <a:rPr lang="en-US" sz="2400" dirty="0">
                <a:solidFill>
                  <a:srgbClr val="FF0000"/>
                </a:solidFill>
              </a:rPr>
              <a:t>if (v marked “visited” &amp;&amp; ! v marked “done”){</a:t>
            </a:r>
          </a:p>
          <a:p>
            <a:r>
              <a:rPr lang="en-US" sz="2400" dirty="0">
                <a:solidFill>
                  <a:srgbClr val="FF0000"/>
                </a:solidFill>
              </a:rPr>
              <a:t>			</a:t>
            </a:r>
            <a:r>
              <a:rPr lang="en-US" sz="2400" dirty="0" err="1">
                <a:solidFill>
                  <a:srgbClr val="FF0000"/>
                </a:solidFill>
              </a:rPr>
              <a:t>cycleFound</a:t>
            </a:r>
            <a:r>
              <a:rPr lang="en-US" sz="2400" dirty="0">
                <a:solidFill>
                  <a:srgbClr val="FF0000"/>
                </a:solidFill>
              </a:rPr>
              <a:t>=true;</a:t>
            </a:r>
          </a:p>
          <a:p>
            <a:r>
              <a:rPr lang="en-US" sz="2400" dirty="0">
                <a:solidFill>
                  <a:srgbClr val="FF0000"/>
                </a:solidFill>
              </a:rPr>
              <a:t>		}</a:t>
            </a:r>
          </a:p>
          <a:p>
            <a:r>
              <a:rPr lang="en-US" sz="2400" dirty="0"/>
              <a:t>		if (! v marked “visited”</a:t>
            </a:r>
            <a:r>
              <a:rPr lang="en-US" sz="2400" dirty="0">
                <a:solidFill>
                  <a:srgbClr val="FF0000"/>
                </a:solidFill>
              </a:rPr>
              <a:t> &amp;&amp; !</a:t>
            </a:r>
            <a:r>
              <a:rPr lang="en-US" sz="2400" dirty="0" err="1">
                <a:solidFill>
                  <a:srgbClr val="FF0000"/>
                </a:solidFill>
              </a:rPr>
              <a:t>cycleFound</a:t>
            </a:r>
            <a:r>
              <a:rPr lang="en-US" sz="2400" dirty="0"/>
              <a:t>){</a:t>
            </a:r>
          </a:p>
          <a:p>
            <a:r>
              <a:rPr lang="en-US" sz="2400" dirty="0"/>
              <a:t>			</a:t>
            </a:r>
            <a:r>
              <a:rPr lang="en-US" sz="2400" dirty="0" err="1">
                <a:solidFill>
                  <a:srgbClr val="FF0000"/>
                </a:solidFill>
              </a:rPr>
              <a:t>cycleFound</a:t>
            </a:r>
            <a:r>
              <a:rPr lang="en-US" sz="2400" dirty="0">
                <a:solidFill>
                  <a:srgbClr val="FF0000"/>
                </a:solidFill>
              </a:rPr>
              <a:t> = </a:t>
            </a:r>
            <a:r>
              <a:rPr lang="en-US" sz="2400" dirty="0" err="1"/>
              <a:t>hasCycle</a:t>
            </a:r>
            <a:r>
              <a:rPr lang="en-US" sz="2400" dirty="0"/>
              <a:t>(graph, v);</a:t>
            </a:r>
          </a:p>
          <a:p>
            <a:r>
              <a:rPr lang="en-US" sz="2400" dirty="0"/>
              <a:t>		}</a:t>
            </a:r>
          </a:p>
          <a:p>
            <a:r>
              <a:rPr lang="en-US" sz="2400" dirty="0"/>
              <a:t>	}</a:t>
            </a:r>
          </a:p>
          <a:p>
            <a:r>
              <a:rPr lang="en-US" sz="2400" dirty="0"/>
              <a:t>	mark </a:t>
            </a:r>
            <a:r>
              <a:rPr lang="en-US" sz="2400" dirty="0" err="1"/>
              <a:t>curr</a:t>
            </a:r>
            <a:r>
              <a:rPr lang="en-US" sz="2400" dirty="0"/>
              <a:t> as “done”;</a:t>
            </a:r>
          </a:p>
          <a:p>
            <a:r>
              <a:rPr lang="en-US" sz="2400" dirty="0"/>
              <a:t>	</a:t>
            </a:r>
            <a:r>
              <a:rPr lang="en-US" sz="2400" dirty="0">
                <a:solidFill>
                  <a:srgbClr val="FF0000"/>
                </a:solidFill>
              </a:rPr>
              <a:t>return </a:t>
            </a:r>
            <a:r>
              <a:rPr lang="en-US" sz="2400" dirty="0" err="1">
                <a:solidFill>
                  <a:srgbClr val="FF0000"/>
                </a:solidFill>
              </a:rPr>
              <a:t>cycleFound</a:t>
            </a:r>
            <a:r>
              <a:rPr lang="en-US" sz="2400" dirty="0">
                <a:solidFill>
                  <a:srgbClr val="FF0000"/>
                </a:solidFill>
              </a:rPr>
              <a:t>;</a:t>
            </a:r>
          </a:p>
          <a:p>
            <a:r>
              <a:rPr lang="en-US" sz="24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303500" y="2950683"/>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305A923-957B-ED78-9721-01D3F5097FFD}"/>
              </a:ext>
            </a:extLst>
          </p:cNvPr>
          <p:cNvSpPr txBox="1"/>
          <p:nvPr/>
        </p:nvSpPr>
        <p:spPr>
          <a:xfrm>
            <a:off x="7931446" y="424092"/>
            <a:ext cx="4101507" cy="523220"/>
          </a:xfrm>
          <a:prstGeom prst="rect">
            <a:avLst/>
          </a:prstGeom>
          <a:noFill/>
          <a:ln>
            <a:solidFill>
              <a:srgbClr val="FF0000"/>
            </a:solidFill>
          </a:ln>
        </p:spPr>
        <p:txBody>
          <a:bodyPr wrap="none" rtlCol="0">
            <a:spAutoFit/>
          </a:bodyPr>
          <a:lstStyle/>
          <a:p>
            <a:r>
              <a:rPr lang="en-US" sz="2800" dirty="0">
                <a:solidFill>
                  <a:srgbClr val="FF0000"/>
                </a:solidFill>
              </a:rPr>
              <a:t>Idea: Look for a back edge!</a:t>
            </a:r>
          </a:p>
        </p:txBody>
      </p:sp>
    </p:spTree>
    <p:extLst>
      <p:ext uri="{BB962C8B-B14F-4D97-AF65-F5344CB8AC3E}">
        <p14:creationId xmlns:p14="http://schemas.microsoft.com/office/powerpoint/2010/main" val="345500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Topological Sort of a </a:t>
                </a:r>
                <a:r>
                  <a:rPr lang="en-US" b="1" dirty="0"/>
                  <a:t>directed acyclic graph </a:t>
                </a:r>
                <a14:m>
                  <m:oMath xmlns:m="http://schemas.openxmlformats.org/officeDocument/2006/math">
                    <m:r>
                      <a:rPr lang="en-US" b="1" i="1" smtClean="0">
                        <a:latin typeface="Cambria Math" panose="02040503050406030204" pitchFamily="18" charset="0"/>
                      </a:rPr>
                      <m:t>𝑮</m:t>
                    </m:r>
                    <m:r>
                      <a:rPr lang="en-US" b="1" i="1" smtClean="0">
                        <a:latin typeface="Cambria Math" panose="02040503050406030204" pitchFamily="18" charset="0"/>
                      </a:rPr>
                      <m:t>=(</m:t>
                    </m:r>
                    <m:r>
                      <a:rPr lang="en-US" b="1" i="1" smtClean="0">
                        <a:latin typeface="Cambria Math" panose="02040503050406030204" pitchFamily="18" charset="0"/>
                      </a:rPr>
                      <m:t>𝑽</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m:t>
                    </m:r>
                  </m:oMath>
                </a14:m>
                <a:r>
                  <a:rPr lang="en-US" b="1" dirty="0"/>
                  <a:t> </a:t>
                </a:r>
                <a:r>
                  <a:rPr lang="en-US" dirty="0"/>
                  <a:t>is a permutation of </a:t>
                </a:r>
                <a14:m>
                  <m:oMath xmlns:m="http://schemas.openxmlformats.org/officeDocument/2006/math">
                    <m:r>
                      <a:rPr lang="en-US" b="0" i="1" smtClean="0">
                        <a:latin typeface="Cambria Math" panose="02040503050406030204" pitchFamily="18" charset="0"/>
                      </a:rPr>
                      <m:t>𝑉</m:t>
                    </m:r>
                  </m:oMath>
                </a14:m>
                <a:r>
                  <a:rPr lang="en-US" b="1" dirty="0"/>
                  <a:t> </a:t>
                </a:r>
                <a:r>
                  <a:rPr lang="en-US" dirty="0"/>
                  <a:t>such that if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a:t> then </a:t>
                </a:r>
                <a14:m>
                  <m:oMath xmlns:m="http://schemas.openxmlformats.org/officeDocument/2006/math">
                    <m:r>
                      <a:rPr lang="en-US" b="0" i="1" smtClean="0">
                        <a:latin typeface="Cambria Math" panose="02040503050406030204" pitchFamily="18" charset="0"/>
                      </a:rPr>
                      <m:t>𝑢</m:t>
                    </m:r>
                  </m:oMath>
                </a14:m>
                <a:r>
                  <a:rPr lang="en-US" dirty="0"/>
                  <a:t> is before </a:t>
                </a:r>
                <a14:m>
                  <m:oMath xmlns:m="http://schemas.openxmlformats.org/officeDocument/2006/math">
                    <m:r>
                      <a:rPr lang="en-US" b="0" i="1" smtClean="0">
                        <a:latin typeface="Cambria Math" panose="02040503050406030204" pitchFamily="18" charset="0"/>
                      </a:rPr>
                      <m:t>𝑣</m:t>
                    </m:r>
                  </m:oMath>
                </a14:m>
                <a:r>
                  <a:rPr lang="en-US" dirty="0"/>
                  <a:t> in the permutation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13</a:t>
            </a:fld>
            <a:endParaRPr lang="en-US" dirty="0"/>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66" idx="3"/>
                  <a:endCxn id="59"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2"/>
                <a:endCxn id="60"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320B0D44-4503-B113-87EC-AB0E7A1FCD53}"/>
              </a:ext>
            </a:extLst>
          </p:cNvPr>
          <p:cNvCxnSpPr>
            <a:stCxn id="50" idx="6"/>
            <a:endCxn id="53" idx="2"/>
          </p:cNvCxnSpPr>
          <p:nvPr/>
        </p:nvCxnSpPr>
        <p:spPr>
          <a:xfrm>
            <a:off x="3554103" y="5244295"/>
            <a:ext cx="395811" cy="217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C39D31B-7AA3-5A48-D190-1D40BC85C1C6}"/>
              </a:ext>
            </a:extLst>
          </p:cNvPr>
          <p:cNvCxnSpPr>
            <a:cxnSpLocks/>
            <a:stCxn id="49" idx="6"/>
            <a:endCxn id="51" idx="2"/>
          </p:cNvCxnSpPr>
          <p:nvPr/>
        </p:nvCxnSpPr>
        <p:spPr>
          <a:xfrm>
            <a:off x="619356" y="5234984"/>
            <a:ext cx="449770" cy="631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529C94-2160-69CC-F66F-68DB22CA31D4}"/>
              </a:ext>
            </a:extLst>
          </p:cNvPr>
          <p:cNvCxnSpPr>
            <a:cxnSpLocks/>
            <a:stCxn id="52" idx="2"/>
            <a:endCxn id="51" idx="6"/>
          </p:cNvCxnSpPr>
          <p:nvPr/>
        </p:nvCxnSpPr>
        <p:spPr>
          <a:xfrm flipH="1" flipV="1">
            <a:off x="1388639" y="5241299"/>
            <a:ext cx="403878" cy="599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3BF517-36A9-3702-EE69-685E12DA7259}"/>
              </a:ext>
            </a:extLst>
          </p:cNvPr>
          <p:cNvCxnSpPr>
            <a:cxnSpLocks/>
            <a:stCxn id="52" idx="6"/>
            <a:endCxn id="54" idx="2"/>
          </p:cNvCxnSpPr>
          <p:nvPr/>
        </p:nvCxnSpPr>
        <p:spPr>
          <a:xfrm>
            <a:off x="2112030" y="5247292"/>
            <a:ext cx="401523" cy="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E0D209-7094-638C-C4AA-27037DB27106}"/>
              </a:ext>
            </a:extLst>
          </p:cNvPr>
          <p:cNvCxnSpPr>
            <a:cxnSpLocks/>
            <a:stCxn id="57" idx="6"/>
            <a:endCxn id="55" idx="2"/>
          </p:cNvCxnSpPr>
          <p:nvPr/>
        </p:nvCxnSpPr>
        <p:spPr>
          <a:xfrm flipV="1">
            <a:off x="5610488" y="5234983"/>
            <a:ext cx="325755" cy="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4C4795-CDC5-0939-14B6-7DF5DAF16019}"/>
              </a:ext>
            </a:extLst>
          </p:cNvPr>
          <p:cNvCxnSpPr>
            <a:cxnSpLocks/>
            <a:stCxn id="56" idx="6"/>
            <a:endCxn id="57" idx="2"/>
          </p:cNvCxnSpPr>
          <p:nvPr/>
        </p:nvCxnSpPr>
        <p:spPr>
          <a:xfrm>
            <a:off x="4895164" y="5222490"/>
            <a:ext cx="395811" cy="1249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A71178C-0CB5-81FD-1C6B-5885A1FB0446}"/>
              </a:ext>
            </a:extLst>
          </p:cNvPr>
          <p:cNvSpPr/>
          <p:nvPr/>
        </p:nvSpPr>
        <p:spPr>
          <a:xfrm>
            <a:off x="299843" y="5075227"/>
            <a:ext cx="319513" cy="319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D513346B-401C-3652-32D9-06DEA4AF7513}"/>
              </a:ext>
            </a:extLst>
          </p:cNvPr>
          <p:cNvSpPr/>
          <p:nvPr/>
        </p:nvSpPr>
        <p:spPr>
          <a:xfrm>
            <a:off x="3234590" y="5084538"/>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9513FE45-B8A0-FFEC-0FD0-6DC0DB834F09}"/>
              </a:ext>
            </a:extLst>
          </p:cNvPr>
          <p:cNvSpPr/>
          <p:nvPr/>
        </p:nvSpPr>
        <p:spPr>
          <a:xfrm>
            <a:off x="1069126" y="5081542"/>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4DA80F62-FF8D-4A09-382B-25FB41FB52BB}"/>
              </a:ext>
            </a:extLst>
          </p:cNvPr>
          <p:cNvSpPr/>
          <p:nvPr/>
        </p:nvSpPr>
        <p:spPr>
          <a:xfrm>
            <a:off x="1792517"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F293ED18-F8D1-4A1B-3349-17CEE171B546}"/>
              </a:ext>
            </a:extLst>
          </p:cNvPr>
          <p:cNvSpPr/>
          <p:nvPr/>
        </p:nvSpPr>
        <p:spPr>
          <a:xfrm>
            <a:off x="3949914" y="508671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4E957851-1997-7A07-C848-B94950E30C25}"/>
              </a:ext>
            </a:extLst>
          </p:cNvPr>
          <p:cNvSpPr/>
          <p:nvPr/>
        </p:nvSpPr>
        <p:spPr>
          <a:xfrm>
            <a:off x="2513553"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FA22541B-82CB-C642-8CB9-FAA3546D6900}"/>
              </a:ext>
            </a:extLst>
          </p:cNvPr>
          <p:cNvSpPr/>
          <p:nvPr/>
        </p:nvSpPr>
        <p:spPr>
          <a:xfrm>
            <a:off x="5936243" y="507522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90AB557A-4E87-F26F-1D7A-BFF85239C859}"/>
              </a:ext>
            </a:extLst>
          </p:cNvPr>
          <p:cNvSpPr/>
          <p:nvPr/>
        </p:nvSpPr>
        <p:spPr>
          <a:xfrm>
            <a:off x="4575651" y="5062733"/>
            <a:ext cx="319513" cy="3195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7EBB0A32-9C29-4F89-4C8D-81397F03586E}"/>
              </a:ext>
            </a:extLst>
          </p:cNvPr>
          <p:cNvSpPr/>
          <p:nvPr/>
        </p:nvSpPr>
        <p:spPr>
          <a:xfrm>
            <a:off x="5290975" y="5075227"/>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cxnSp>
        <p:nvCxnSpPr>
          <p:cNvPr id="153" name="Connector: Curved 152">
            <a:extLst>
              <a:ext uri="{FF2B5EF4-FFF2-40B4-BE49-F238E27FC236}">
                <a16:creationId xmlns:a16="http://schemas.microsoft.com/office/drawing/2014/main" id="{814C6C3D-8A21-06DD-4CAA-098772864918}"/>
              </a:ext>
            </a:extLst>
          </p:cNvPr>
          <p:cNvCxnSpPr>
            <a:cxnSpLocks/>
            <a:stCxn id="49" idx="0"/>
            <a:endCxn id="50" idx="0"/>
          </p:cNvCxnSpPr>
          <p:nvPr/>
        </p:nvCxnSpPr>
        <p:spPr>
          <a:xfrm rot="16200000" flipH="1">
            <a:off x="1922317" y="3612509"/>
            <a:ext cx="9311" cy="2934747"/>
          </a:xfrm>
          <a:prstGeom prst="curvedConnector3">
            <a:avLst>
              <a:gd name="adj1" fmla="val -443912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ctor: Curved 157">
            <a:extLst>
              <a:ext uri="{FF2B5EF4-FFF2-40B4-BE49-F238E27FC236}">
                <a16:creationId xmlns:a16="http://schemas.microsoft.com/office/drawing/2014/main" id="{A4729202-4054-EC19-C819-B933598504E1}"/>
              </a:ext>
            </a:extLst>
          </p:cNvPr>
          <p:cNvCxnSpPr>
            <a:cxnSpLocks/>
            <a:stCxn id="51" idx="0"/>
            <a:endCxn id="50" idx="1"/>
          </p:cNvCxnSpPr>
          <p:nvPr/>
        </p:nvCxnSpPr>
        <p:spPr>
          <a:xfrm rot="16200000" flipH="1">
            <a:off x="2230238" y="4080187"/>
            <a:ext cx="49788" cy="2052499"/>
          </a:xfrm>
          <a:prstGeom prst="curvedConnector3">
            <a:avLst>
              <a:gd name="adj1" fmla="val -459147"/>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or: Curved 161">
            <a:extLst>
              <a:ext uri="{FF2B5EF4-FFF2-40B4-BE49-F238E27FC236}">
                <a16:creationId xmlns:a16="http://schemas.microsoft.com/office/drawing/2014/main" id="{0559DE45-F33F-F5BF-9F25-091F131C8528}"/>
              </a:ext>
            </a:extLst>
          </p:cNvPr>
          <p:cNvCxnSpPr>
            <a:cxnSpLocks/>
            <a:stCxn id="51" idx="5"/>
            <a:endCxn id="54" idx="3"/>
          </p:cNvCxnSpPr>
          <p:nvPr/>
        </p:nvCxnSpPr>
        <p:spPr>
          <a:xfrm rot="16200000" flipH="1">
            <a:off x="1948100" y="4748010"/>
            <a:ext cx="5993" cy="1218498"/>
          </a:xfrm>
          <a:prstGeom prst="curvedConnector3">
            <a:avLst>
              <a:gd name="adj1" fmla="val 4695228"/>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ctor: Curved 164">
            <a:extLst>
              <a:ext uri="{FF2B5EF4-FFF2-40B4-BE49-F238E27FC236}">
                <a16:creationId xmlns:a16="http://schemas.microsoft.com/office/drawing/2014/main" id="{8C9D547F-8E81-F5F2-EDFF-11DB65A07280}"/>
              </a:ext>
            </a:extLst>
          </p:cNvPr>
          <p:cNvCxnSpPr>
            <a:cxnSpLocks/>
            <a:stCxn id="54" idx="5"/>
            <a:endCxn id="55" idx="4"/>
          </p:cNvCxnSpPr>
          <p:nvPr/>
        </p:nvCxnSpPr>
        <p:spPr>
          <a:xfrm rot="16200000" flipH="1">
            <a:off x="4423896" y="3722634"/>
            <a:ext cx="34483" cy="3309726"/>
          </a:xfrm>
          <a:prstGeom prst="curvedConnector3">
            <a:avLst>
              <a:gd name="adj1" fmla="val 187004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or: Curved 191">
            <a:extLst>
              <a:ext uri="{FF2B5EF4-FFF2-40B4-BE49-F238E27FC236}">
                <a16:creationId xmlns:a16="http://schemas.microsoft.com/office/drawing/2014/main" id="{B84B2C03-CFCF-CA20-781E-C58089660A45}"/>
              </a:ext>
            </a:extLst>
          </p:cNvPr>
          <p:cNvCxnSpPr>
            <a:cxnSpLocks/>
            <a:stCxn id="50" idx="7"/>
            <a:endCxn id="57" idx="0"/>
          </p:cNvCxnSpPr>
          <p:nvPr/>
        </p:nvCxnSpPr>
        <p:spPr>
          <a:xfrm rot="5400000" flipH="1" flipV="1">
            <a:off x="4450970" y="4131569"/>
            <a:ext cx="56103" cy="1943421"/>
          </a:xfrm>
          <a:prstGeom prst="curvedConnector3">
            <a:avLst>
              <a:gd name="adj1" fmla="val 853193"/>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ctor: Curved 210">
            <a:extLst>
              <a:ext uri="{FF2B5EF4-FFF2-40B4-BE49-F238E27FC236}">
                <a16:creationId xmlns:a16="http://schemas.microsoft.com/office/drawing/2014/main" id="{6415C442-473D-7C8D-D16D-EC9EDBE277FA}"/>
              </a:ext>
            </a:extLst>
          </p:cNvPr>
          <p:cNvCxnSpPr>
            <a:cxnSpLocks/>
            <a:stCxn id="53" idx="7"/>
            <a:endCxn id="57" idx="1"/>
          </p:cNvCxnSpPr>
          <p:nvPr/>
        </p:nvCxnSpPr>
        <p:spPr>
          <a:xfrm rot="5400000" flipH="1" flipV="1">
            <a:off x="4774457" y="4570198"/>
            <a:ext cx="11489" cy="1115132"/>
          </a:xfrm>
          <a:prstGeom prst="curvedConnector3">
            <a:avLst>
              <a:gd name="adj1" fmla="val 249700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Connector: Curved 227">
            <a:extLst>
              <a:ext uri="{FF2B5EF4-FFF2-40B4-BE49-F238E27FC236}">
                <a16:creationId xmlns:a16="http://schemas.microsoft.com/office/drawing/2014/main" id="{05560F74-47A6-8A48-52DE-D20A78234D0A}"/>
              </a:ext>
            </a:extLst>
          </p:cNvPr>
          <p:cNvCxnSpPr>
            <a:cxnSpLocks/>
            <a:stCxn id="56" idx="5"/>
            <a:endCxn id="55" idx="3"/>
          </p:cNvCxnSpPr>
          <p:nvPr/>
        </p:nvCxnSpPr>
        <p:spPr>
          <a:xfrm rot="16200000" flipH="1">
            <a:off x="5409457" y="4774368"/>
            <a:ext cx="12493" cy="1134663"/>
          </a:xfrm>
          <a:prstGeom prst="curvedConnector3">
            <a:avLst>
              <a:gd name="adj1" fmla="val 230437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4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a:t>
            </a:r>
          </a:p>
        </p:txBody>
      </p:sp>
      <p:sp>
        <p:nvSpPr>
          <p:cNvPr id="4" name="Slide Number Placeholder 3"/>
          <p:cNvSpPr>
            <a:spLocks noGrp="1"/>
          </p:cNvSpPr>
          <p:nvPr>
            <p:ph type="sldNum" sz="quarter" idx="12"/>
          </p:nvPr>
        </p:nvSpPr>
        <p:spPr/>
        <p:txBody>
          <a:bodyPr/>
          <a:lstStyle/>
          <a:p>
            <a:fld id="{86BADE50-950A-4D58-BFB2-FA2C6A8B385D}" type="slidenum">
              <a:rPr lang="en-US" smtClean="0"/>
              <a:t>14</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715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a:t>
            </a:r>
          </a:p>
        </p:txBody>
      </p:sp>
      <p:sp>
        <p:nvSpPr>
          <p:cNvPr id="4" name="Slide Number Placeholder 3"/>
          <p:cNvSpPr>
            <a:spLocks noGrp="1"/>
          </p:cNvSpPr>
          <p:nvPr>
            <p:ph type="sldNum" sz="quarter" idx="12"/>
          </p:nvPr>
        </p:nvSpPr>
        <p:spPr/>
        <p:txBody>
          <a:bodyPr/>
          <a:lstStyle/>
          <a:p>
            <a:fld id="{86BADE50-950A-4D58-BFB2-FA2C6A8B385D}" type="slidenum">
              <a:rPr lang="en-US" smtClean="0"/>
              <a:t>15</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CD1BA3A-96E8-D2C0-ED4F-1198276AF6C8}"/>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69294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95"/>
            <a:ext cx="10515600" cy="1325563"/>
          </a:xfrm>
        </p:spPr>
        <p:txBody>
          <a:bodyPr>
            <a:normAutofit/>
          </a:bodyPr>
          <a:lstStyle/>
          <a:p>
            <a:r>
              <a:rPr lang="en-US" dirty="0"/>
              <a:t>DFS: Topological sort</a:t>
            </a:r>
          </a:p>
        </p:txBody>
      </p:sp>
      <p:sp>
        <p:nvSpPr>
          <p:cNvPr id="4" name="Slide Number Placeholder 3"/>
          <p:cNvSpPr>
            <a:spLocks noGrp="1"/>
          </p:cNvSpPr>
          <p:nvPr>
            <p:ph type="sldNum" sz="quarter" idx="12"/>
          </p:nvPr>
        </p:nvSpPr>
        <p:spPr/>
        <p:txBody>
          <a:bodyPr/>
          <a:lstStyle/>
          <a:p>
            <a:fld id="{86BADE50-950A-4D58-BFB2-FA2C6A8B385D}" type="slidenum">
              <a:rPr lang="en-US" smtClean="0"/>
              <a:t>16</a:t>
            </a:fld>
            <a:endParaRPr lang="en-US"/>
          </a:p>
        </p:txBody>
      </p:sp>
      <p:sp>
        <p:nvSpPr>
          <p:cNvPr id="43" name="TextBox 42"/>
          <p:cNvSpPr txBox="1"/>
          <p:nvPr/>
        </p:nvSpPr>
        <p:spPr>
          <a:xfrm>
            <a:off x="49174" y="727110"/>
            <a:ext cx="8686800" cy="6247864"/>
          </a:xfrm>
          <a:prstGeom prst="rect">
            <a:avLst/>
          </a:prstGeom>
          <a:noFill/>
        </p:spPr>
        <p:txBody>
          <a:bodyPr wrap="square" rtlCol="0">
            <a:spAutoFit/>
          </a:bodyPr>
          <a:lstStyle/>
          <a:p>
            <a:r>
              <a:rPr lang="en-US" sz="2000" dirty="0"/>
              <a:t>List </a:t>
            </a:r>
            <a:r>
              <a:rPr lang="en-US" sz="2000" dirty="0" err="1"/>
              <a:t>topSort</a:t>
            </a:r>
            <a:r>
              <a:rPr lang="en-US" sz="2000" dirty="0"/>
              <a:t>(graph){</a:t>
            </a:r>
          </a:p>
          <a:p>
            <a:r>
              <a:rPr lang="en-US" sz="2000" b="1" dirty="0">
                <a:solidFill>
                  <a:srgbClr val="FF0000"/>
                </a:solidFill>
              </a:rPr>
              <a:t>	List&lt;Nodes&gt; done = new List&lt;&gt;();</a:t>
            </a:r>
          </a:p>
          <a:p>
            <a:r>
              <a:rPr lang="en-US" sz="2000" b="1" dirty="0">
                <a:solidFill>
                  <a:srgbClr val="FF0000"/>
                </a:solidFill>
              </a:rPr>
              <a:t>	for (Node v : </a:t>
            </a:r>
            <a:r>
              <a:rPr lang="en-US" sz="2000" b="1" dirty="0" err="1">
                <a:solidFill>
                  <a:srgbClr val="FF0000"/>
                </a:solidFill>
              </a:rPr>
              <a:t>graph.vertices</a:t>
            </a:r>
            <a:r>
              <a:rPr lang="en-US" sz="2000" b="1" dirty="0">
                <a:solidFill>
                  <a:srgbClr val="FF0000"/>
                </a:solidFill>
              </a:rPr>
              <a:t>){</a:t>
            </a:r>
          </a:p>
          <a:p>
            <a:r>
              <a:rPr lang="en-US" sz="2000" b="1" dirty="0">
                <a:solidFill>
                  <a:srgbClr val="FF0000"/>
                </a:solidFill>
              </a:rPr>
              <a:t>		if (!</a:t>
            </a:r>
            <a:r>
              <a:rPr lang="en-US" sz="2000" b="1" dirty="0" err="1">
                <a:solidFill>
                  <a:srgbClr val="FF0000"/>
                </a:solidFill>
              </a:rPr>
              <a:t>v.visited</a:t>
            </a:r>
            <a:r>
              <a:rPr lang="en-US" sz="2000" b="1" dirty="0">
                <a:solidFill>
                  <a:srgbClr val="FF0000"/>
                </a:solidFill>
              </a:rPr>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done.reverse</a:t>
            </a:r>
            <a:r>
              <a:rPr lang="en-US" sz="2000" b="1" dirty="0">
                <a:solidFill>
                  <a:srgbClr val="FF0000"/>
                </a:solidFill>
              </a:rPr>
              <a:t>();</a:t>
            </a:r>
          </a:p>
          <a:p>
            <a:r>
              <a:rPr lang="en-US" sz="2000" b="1" dirty="0">
                <a:solidFill>
                  <a:srgbClr val="FF0000"/>
                </a:solidFill>
              </a:rPr>
              <a:t>	return done;</a:t>
            </a:r>
          </a:p>
          <a:p>
            <a:r>
              <a:rPr lang="en-US" sz="2000" dirty="0"/>
              <a:t>}</a:t>
            </a:r>
          </a:p>
          <a:p>
            <a:endParaRPr lang="en-US" sz="2000" dirty="0"/>
          </a:p>
          <a:p>
            <a:r>
              <a:rPr lang="en-US" sz="2000" dirty="0"/>
              <a:t>void </a:t>
            </a:r>
            <a:r>
              <a:rPr lang="en-US" sz="2000" dirty="0" err="1"/>
              <a:t>finishTime</a:t>
            </a:r>
            <a:r>
              <a:rPr lang="en-US" sz="2000" dirty="0"/>
              <a:t>(graph, </a:t>
            </a:r>
            <a:r>
              <a:rPr lang="en-US" sz="2000" dirty="0" err="1"/>
              <a:t>curr</a:t>
            </a:r>
            <a:r>
              <a:rPr lang="en-US" sz="2000" dirty="0"/>
              <a:t>, finished){</a:t>
            </a:r>
          </a:p>
          <a:p>
            <a:r>
              <a:rPr lang="en-US" sz="2000" dirty="0"/>
              <a:t>	</a:t>
            </a:r>
            <a:r>
              <a:rPr lang="en-US" sz="2000" dirty="0" err="1"/>
              <a:t>curr.visited</a:t>
            </a:r>
            <a:r>
              <a:rPr lang="en-US" sz="2000" dirty="0"/>
              <a:t> = true;</a:t>
            </a:r>
          </a:p>
          <a:p>
            <a:r>
              <a:rPr lang="en-US" sz="2000" dirty="0"/>
              <a:t>	for (Node v : </a:t>
            </a:r>
            <a:r>
              <a:rPr lang="en-US" sz="2000" dirty="0" err="1"/>
              <a:t>curr.neighbors</a:t>
            </a:r>
            <a:r>
              <a:rPr lang="en-US" sz="2000" dirty="0"/>
              <a:t>){</a:t>
            </a:r>
          </a:p>
          <a:p>
            <a:r>
              <a:rPr lang="en-US" sz="2000" dirty="0"/>
              <a:t>		if (!</a:t>
            </a:r>
            <a:r>
              <a:rPr lang="en-US" sz="2000" dirty="0" err="1"/>
              <a:t>v.visited</a:t>
            </a:r>
            <a:r>
              <a:rPr lang="en-US" sz="2000" dirty="0"/>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done.add</a:t>
            </a:r>
            <a:r>
              <a:rPr lang="en-US" sz="2000" b="1" dirty="0">
                <a:solidFill>
                  <a:srgbClr val="FF0000"/>
                </a:solidFill>
              </a:rPr>
              <a:t>(</a:t>
            </a:r>
            <a:r>
              <a:rPr lang="en-US" sz="2000" b="1" dirty="0" err="1">
                <a:solidFill>
                  <a:srgbClr val="FF0000"/>
                </a:solidFill>
              </a:rPr>
              <a:t>curr</a:t>
            </a:r>
            <a:r>
              <a:rPr lang="en-US" sz="2000" b="1" dirty="0">
                <a:solidFill>
                  <a:srgbClr val="FF0000"/>
                </a:solidFill>
              </a:rPr>
              <a:t>)</a:t>
            </a:r>
          </a:p>
          <a:p>
            <a:r>
              <a:rPr lang="en-US" sz="2000" dirty="0"/>
              <a:t>}			</a:t>
            </a:r>
          </a:p>
        </p:txBody>
      </p:sp>
      <p:grpSp>
        <p:nvGrpSpPr>
          <p:cNvPr id="5" name="Group 4">
            <a:extLst>
              <a:ext uri="{FF2B5EF4-FFF2-40B4-BE49-F238E27FC236}">
                <a16:creationId xmlns:a16="http://schemas.microsoft.com/office/drawing/2014/main" id="{DE8D4C7C-0AE1-7852-CBEE-C620B6E41F0E}"/>
              </a:ext>
            </a:extLst>
          </p:cNvPr>
          <p:cNvGrpSpPr/>
          <p:nvPr/>
        </p:nvGrpSpPr>
        <p:grpSpPr>
          <a:xfrm>
            <a:off x="7009533" y="4114199"/>
            <a:ext cx="4385159" cy="2420607"/>
            <a:chOff x="6934200" y="4047495"/>
            <a:chExt cx="4385159" cy="2420607"/>
          </a:xfrm>
        </p:grpSpPr>
        <p:grpSp>
          <p:nvGrpSpPr>
            <p:cNvPr id="6" name="Group 5">
              <a:extLst>
                <a:ext uri="{FF2B5EF4-FFF2-40B4-BE49-F238E27FC236}">
                  <a16:creationId xmlns:a16="http://schemas.microsoft.com/office/drawing/2014/main" id="{A6AD1A1F-1858-45D6-7E51-1F9AF1CDD4A7}"/>
                </a:ext>
              </a:extLst>
            </p:cNvPr>
            <p:cNvGrpSpPr/>
            <p:nvPr/>
          </p:nvGrpSpPr>
          <p:grpSpPr>
            <a:xfrm>
              <a:off x="6934200" y="4047495"/>
              <a:ext cx="4385159" cy="2420607"/>
              <a:chOff x="1524000" y="2625729"/>
              <a:chExt cx="7044346" cy="3888478"/>
            </a:xfrm>
          </p:grpSpPr>
          <p:grpSp>
            <p:nvGrpSpPr>
              <p:cNvPr id="8" name="Group 7">
                <a:extLst>
                  <a:ext uri="{FF2B5EF4-FFF2-40B4-BE49-F238E27FC236}">
                    <a16:creationId xmlns:a16="http://schemas.microsoft.com/office/drawing/2014/main" id="{F677033C-CB5F-46AB-B374-335942CAC422}"/>
                  </a:ext>
                </a:extLst>
              </p:cNvPr>
              <p:cNvGrpSpPr/>
              <p:nvPr/>
            </p:nvGrpSpPr>
            <p:grpSpPr>
              <a:xfrm>
                <a:off x="1524000" y="2625729"/>
                <a:ext cx="7044346" cy="3888478"/>
                <a:chOff x="0" y="3020093"/>
                <a:chExt cx="7044346" cy="3888478"/>
              </a:xfrm>
            </p:grpSpPr>
            <p:cxnSp>
              <p:nvCxnSpPr>
                <p:cNvPr id="10" name="Straight Connector 9">
                  <a:extLst>
                    <a:ext uri="{FF2B5EF4-FFF2-40B4-BE49-F238E27FC236}">
                      <a16:creationId xmlns:a16="http://schemas.microsoft.com/office/drawing/2014/main" id="{6C65CFAA-FA9A-DDB6-F0F9-3C9FF5C1C650}"/>
                    </a:ext>
                  </a:extLst>
                </p:cNvPr>
                <p:cNvCxnSpPr>
                  <a:stCxn id="21" idx="7"/>
                  <a:endCxn id="22"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421D9D-777D-CB21-D6E6-A17BCE7AFEAD}"/>
                    </a:ext>
                  </a:extLst>
                </p:cNvPr>
                <p:cNvCxnSpPr>
                  <a:stCxn id="22" idx="6"/>
                  <a:endCxn id="25"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629D0-968A-8695-0E03-5E719B3B3761}"/>
                    </a:ext>
                  </a:extLst>
                </p:cNvPr>
                <p:cNvCxnSpPr>
                  <a:stCxn id="21" idx="4"/>
                  <a:endCxn id="23"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4E1493-F810-AAF7-D036-ABDA53E0371E}"/>
                    </a:ext>
                  </a:extLst>
                </p:cNvPr>
                <p:cNvCxnSpPr>
                  <a:stCxn id="24" idx="3"/>
                  <a:endCxn id="23"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0DB74C-4636-EC59-3B12-4158D04693E1}"/>
                    </a:ext>
                  </a:extLst>
                </p:cNvPr>
                <p:cNvCxnSpPr>
                  <a:stCxn id="24" idx="5"/>
                  <a:endCxn id="26"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EE49A2-D7BB-55D2-CDF7-57117EFD6BC0}"/>
                    </a:ext>
                  </a:extLst>
                </p:cNvPr>
                <p:cNvCxnSpPr>
                  <a:cxnSpLocks/>
                  <a:stCxn id="56" idx="3"/>
                  <a:endCxn id="22"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B7356C-0FBF-4014-5B14-9D07550C2011}"/>
                    </a:ext>
                  </a:extLst>
                </p:cNvPr>
                <p:cNvCxnSpPr>
                  <a:cxnSpLocks/>
                  <a:stCxn id="56" idx="4"/>
                  <a:endCxn id="27"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3CFE9C-7CA9-76B0-E6C8-A01F0F47567A}"/>
                    </a:ext>
                  </a:extLst>
                </p:cNvPr>
                <p:cNvCxnSpPr>
                  <a:stCxn id="56" idx="2"/>
                  <a:endCxn id="25"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1EEFB6-6240-9286-EB6B-87B4E3A42C62}"/>
                    </a:ext>
                  </a:extLst>
                </p:cNvPr>
                <p:cNvCxnSpPr>
                  <a:stCxn id="28" idx="1"/>
                  <a:endCxn id="5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DD2A99-E823-2C5F-48A9-215EF4B837A0}"/>
                    </a:ext>
                  </a:extLst>
                </p:cNvPr>
                <p:cNvCxnSpPr>
                  <a:stCxn id="28" idx="3"/>
                  <a:endCxn id="27"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45E6E6-E67F-AE66-A2FF-F42504A2C175}"/>
                    </a:ext>
                  </a:extLst>
                </p:cNvPr>
                <p:cNvCxnSpPr>
                  <a:stCxn id="22" idx="4"/>
                  <a:endCxn id="23"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0252589-58D9-C066-18D8-930B9F0C654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2" name="Oval 21">
                  <a:extLst>
                    <a:ext uri="{FF2B5EF4-FFF2-40B4-BE49-F238E27FC236}">
                      <a16:creationId xmlns:a16="http://schemas.microsoft.com/office/drawing/2014/main" id="{CBAB2B40-EA53-50A6-67B2-4C18A86EFEF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Oval 22">
                  <a:extLst>
                    <a:ext uri="{FF2B5EF4-FFF2-40B4-BE49-F238E27FC236}">
                      <a16:creationId xmlns:a16="http://schemas.microsoft.com/office/drawing/2014/main" id="{27394C2A-20FB-8408-0C52-8124EB58C80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4" name="Oval 23">
                  <a:extLst>
                    <a:ext uri="{FF2B5EF4-FFF2-40B4-BE49-F238E27FC236}">
                      <a16:creationId xmlns:a16="http://schemas.microsoft.com/office/drawing/2014/main" id="{F13D01A1-2099-59FF-8B64-AAF9428E285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Oval 24">
                  <a:extLst>
                    <a:ext uri="{FF2B5EF4-FFF2-40B4-BE49-F238E27FC236}">
                      <a16:creationId xmlns:a16="http://schemas.microsoft.com/office/drawing/2014/main" id="{FE5977DB-14AA-CCA3-797B-283030773577}"/>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Oval 25">
                  <a:extLst>
                    <a:ext uri="{FF2B5EF4-FFF2-40B4-BE49-F238E27FC236}">
                      <a16:creationId xmlns:a16="http://schemas.microsoft.com/office/drawing/2014/main" id="{A93C95AB-CD73-19F4-C798-3BAD9970D00F}"/>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Oval 26">
                  <a:extLst>
                    <a:ext uri="{FF2B5EF4-FFF2-40B4-BE49-F238E27FC236}">
                      <a16:creationId xmlns:a16="http://schemas.microsoft.com/office/drawing/2014/main" id="{71BAD119-94DD-8C8A-99D3-A302AE58E595}"/>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8" name="Oval 27">
                  <a:extLst>
                    <a:ext uri="{FF2B5EF4-FFF2-40B4-BE49-F238E27FC236}">
                      <a16:creationId xmlns:a16="http://schemas.microsoft.com/office/drawing/2014/main" id="{B640C0E4-7E3C-3D79-7380-C6915BFD818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6" name="Oval 55">
                  <a:extLst>
                    <a:ext uri="{FF2B5EF4-FFF2-40B4-BE49-F238E27FC236}">
                      <a16:creationId xmlns:a16="http://schemas.microsoft.com/office/drawing/2014/main" id="{6AD5C5D0-2FEE-6D4B-935F-6492A37B941C}"/>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9" name="Straight Connector 8">
                <a:extLst>
                  <a:ext uri="{FF2B5EF4-FFF2-40B4-BE49-F238E27FC236}">
                    <a16:creationId xmlns:a16="http://schemas.microsoft.com/office/drawing/2014/main" id="{BEEEE52A-2F02-4140-A7B3-78C20CCC7FED}"/>
                  </a:ext>
                </a:extLst>
              </p:cNvPr>
              <p:cNvCxnSpPr>
                <a:cxnSpLocks/>
                <a:stCxn id="26" idx="2"/>
                <a:endCxn id="23"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2AA96582-F630-B845-F0CF-A10ECF5F36C6}"/>
                </a:ext>
              </a:extLst>
            </p:cNvPr>
            <p:cNvCxnSpPr>
              <a:cxnSpLocks/>
              <a:stCxn id="26" idx="6"/>
              <a:endCxn id="27"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68E7255-187D-527D-D4D0-00AE6ABCE8BB}"/>
              </a:ext>
            </a:extLst>
          </p:cNvPr>
          <p:cNvGrpSpPr/>
          <p:nvPr/>
        </p:nvGrpSpPr>
        <p:grpSpPr>
          <a:xfrm>
            <a:off x="6137495" y="3052992"/>
            <a:ext cx="5682036" cy="538444"/>
            <a:chOff x="7767403" y="2882319"/>
            <a:chExt cx="3971372" cy="376337"/>
          </a:xfrm>
        </p:grpSpPr>
        <p:grpSp>
          <p:nvGrpSpPr>
            <p:cNvPr id="39" name="Group 38">
              <a:extLst>
                <a:ext uri="{FF2B5EF4-FFF2-40B4-BE49-F238E27FC236}">
                  <a16:creationId xmlns:a16="http://schemas.microsoft.com/office/drawing/2014/main" id="{6790045B-2F32-574B-21DE-2D66631DC027}"/>
                </a:ext>
              </a:extLst>
            </p:cNvPr>
            <p:cNvGrpSpPr/>
            <p:nvPr/>
          </p:nvGrpSpPr>
          <p:grpSpPr>
            <a:xfrm>
              <a:off x="8371362" y="2882319"/>
              <a:ext cx="3367413" cy="376337"/>
              <a:chOff x="6834185" y="3171034"/>
              <a:chExt cx="3367413" cy="376337"/>
            </a:xfrm>
          </p:grpSpPr>
          <p:sp>
            <p:nvSpPr>
              <p:cNvPr id="29" name="Rectangle 28">
                <a:extLst>
                  <a:ext uri="{FF2B5EF4-FFF2-40B4-BE49-F238E27FC236}">
                    <a16:creationId xmlns:a16="http://schemas.microsoft.com/office/drawing/2014/main" id="{BFCD21DE-873D-0948-01AB-7B6EFA7DD1D9}"/>
                  </a:ext>
                </a:extLst>
              </p:cNvPr>
              <p:cNvSpPr/>
              <p:nvPr/>
            </p:nvSpPr>
            <p:spPr>
              <a:xfrm>
                <a:off x="6834185"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2CAD4C-6A2B-BFEB-EF9D-1998F5B2AD06}"/>
                  </a:ext>
                </a:extLst>
              </p:cNvPr>
              <p:cNvSpPr/>
              <p:nvPr/>
            </p:nvSpPr>
            <p:spPr>
              <a:xfrm>
                <a:off x="7208342"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868008-327D-8243-B1F3-D11DCE8FF2FE}"/>
                  </a:ext>
                </a:extLst>
              </p:cNvPr>
              <p:cNvSpPr/>
              <p:nvPr/>
            </p:nvSpPr>
            <p:spPr>
              <a:xfrm>
                <a:off x="7582499"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FE4A74-528B-DA33-573C-55CB58EF089C}"/>
                  </a:ext>
                </a:extLst>
              </p:cNvPr>
              <p:cNvSpPr/>
              <p:nvPr/>
            </p:nvSpPr>
            <p:spPr>
              <a:xfrm>
                <a:off x="7956656"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EEB594F-FCAF-7CA7-BDA4-48D848AB46A2}"/>
                  </a:ext>
                </a:extLst>
              </p:cNvPr>
              <p:cNvSpPr/>
              <p:nvPr/>
            </p:nvSpPr>
            <p:spPr>
              <a:xfrm>
                <a:off x="8330813"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28763D2-5ED8-F326-A12C-7F9AF72C1521}"/>
                  </a:ext>
                </a:extLst>
              </p:cNvPr>
              <p:cNvSpPr/>
              <p:nvPr/>
            </p:nvSpPr>
            <p:spPr>
              <a:xfrm>
                <a:off x="8704970"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39B383-AA24-4F78-B96A-E2BB6FF2B8FE}"/>
                  </a:ext>
                </a:extLst>
              </p:cNvPr>
              <p:cNvSpPr/>
              <p:nvPr/>
            </p:nvSpPr>
            <p:spPr>
              <a:xfrm>
                <a:off x="9079127"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61B852-1CE3-C752-64EE-C4906CBEEDEF}"/>
                  </a:ext>
                </a:extLst>
              </p:cNvPr>
              <p:cNvSpPr/>
              <p:nvPr/>
            </p:nvSpPr>
            <p:spPr>
              <a:xfrm>
                <a:off x="9453284"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C7AA5A-29AB-650B-5877-CFACC47DFBD7}"/>
                  </a:ext>
                </a:extLst>
              </p:cNvPr>
              <p:cNvSpPr/>
              <p:nvPr/>
            </p:nvSpPr>
            <p:spPr>
              <a:xfrm>
                <a:off x="9827441"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ACD12F9E-10C2-F575-75E3-44213FAE7B5A}"/>
                </a:ext>
              </a:extLst>
            </p:cNvPr>
            <p:cNvSpPr txBox="1"/>
            <p:nvPr/>
          </p:nvSpPr>
          <p:spPr>
            <a:xfrm>
              <a:off x="7767403" y="2965901"/>
              <a:ext cx="607501" cy="224242"/>
            </a:xfrm>
            <a:prstGeom prst="rect">
              <a:avLst/>
            </a:prstGeom>
            <a:noFill/>
          </p:spPr>
          <p:txBody>
            <a:bodyPr wrap="none" rtlCol="0">
              <a:spAutoFit/>
            </a:bodyPr>
            <a:lstStyle/>
            <a:p>
              <a:pPr algn="r"/>
              <a:r>
                <a:rPr lang="en-US" sz="2000" dirty="0"/>
                <a:t>finished:</a:t>
              </a:r>
            </a:p>
          </p:txBody>
        </p:sp>
      </p:grpSp>
      <p:sp>
        <p:nvSpPr>
          <p:cNvPr id="38" name="TextBox 37">
            <a:extLst>
              <a:ext uri="{FF2B5EF4-FFF2-40B4-BE49-F238E27FC236}">
                <a16:creationId xmlns:a16="http://schemas.microsoft.com/office/drawing/2014/main" id="{DF63F4C6-0844-B0AA-630A-71E0D77220F9}"/>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116518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17</a:t>
            </a:fld>
            <a:endParaRPr lang="en-US"/>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1524000" y="2954679"/>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p:spTree>
    <p:extLst>
      <p:ext uri="{BB962C8B-B14F-4D97-AF65-F5344CB8AC3E}">
        <p14:creationId xmlns:p14="http://schemas.microsoft.com/office/powerpoint/2010/main" val="139321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p:sp>
        <p:nvSpPr>
          <p:cNvPr id="81" name="TextBox 80"/>
          <p:cNvSpPr txBox="1"/>
          <p:nvPr/>
        </p:nvSpPr>
        <p:spPr>
          <a:xfrm>
            <a:off x="3572922" y="1767131"/>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838200" y="3037502"/>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6" name="Straight Arrow Connector 5">
            <a:extLst>
              <a:ext uri="{FF2B5EF4-FFF2-40B4-BE49-F238E27FC236}">
                <a16:creationId xmlns:a16="http://schemas.microsoft.com/office/drawing/2014/main" id="{814B9351-8123-8F52-4CD4-6C6B823CF5F8}"/>
              </a:ext>
            </a:extLst>
          </p:cNvPr>
          <p:cNvCxnSpPr>
            <a:cxnSpLocks/>
          </p:cNvCxnSpPr>
          <p:nvPr/>
        </p:nvCxnSpPr>
        <p:spPr>
          <a:xfrm>
            <a:off x="5715000" y="4393443"/>
            <a:ext cx="2380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FC8856-E9CC-3DCF-3EF8-487736D9AFEF}"/>
              </a:ext>
            </a:extLst>
          </p:cNvPr>
          <p:cNvSpPr txBox="1"/>
          <p:nvPr/>
        </p:nvSpPr>
        <p:spPr>
          <a:xfrm>
            <a:off x="5795923" y="4505528"/>
            <a:ext cx="2218490" cy="1015663"/>
          </a:xfrm>
          <a:prstGeom prst="rect">
            <a:avLst/>
          </a:prstGeom>
          <a:noFill/>
        </p:spPr>
        <p:txBody>
          <a:bodyPr wrap="square" rtlCol="0">
            <a:spAutoFit/>
          </a:bodyPr>
          <a:lstStyle/>
          <a:p>
            <a:pPr algn="ctr"/>
            <a:r>
              <a:rPr lang="en-US" sz="2000" dirty="0"/>
              <a:t>Pick some arbitrary root node and rearrange tree</a:t>
            </a:r>
          </a:p>
        </p:txBody>
      </p:sp>
      <p:grpSp>
        <p:nvGrpSpPr>
          <p:cNvPr id="10" name="Group 9">
            <a:extLst>
              <a:ext uri="{FF2B5EF4-FFF2-40B4-BE49-F238E27FC236}">
                <a16:creationId xmlns:a16="http://schemas.microsoft.com/office/drawing/2014/main" id="{E62074AB-04E0-874F-A8BE-823B71612508}"/>
              </a:ext>
            </a:extLst>
          </p:cNvPr>
          <p:cNvGrpSpPr/>
          <p:nvPr/>
        </p:nvGrpSpPr>
        <p:grpSpPr>
          <a:xfrm>
            <a:off x="7938409" y="2385230"/>
            <a:ext cx="3392183" cy="3583802"/>
            <a:chOff x="103797" y="2167861"/>
            <a:chExt cx="5194652" cy="5488089"/>
          </a:xfrm>
        </p:grpSpPr>
        <p:cxnSp>
          <p:nvCxnSpPr>
            <p:cNvPr id="11" name="Straight Connector 10">
              <a:extLst>
                <a:ext uri="{FF2B5EF4-FFF2-40B4-BE49-F238E27FC236}">
                  <a16:creationId xmlns:a16="http://schemas.microsoft.com/office/drawing/2014/main" id="{295B5E48-0E06-F87B-090A-FDE7E46A4CAA}"/>
                </a:ext>
              </a:extLst>
            </p:cNvPr>
            <p:cNvCxnSpPr>
              <a:cxnSpLocks/>
              <a:stCxn id="27" idx="4"/>
              <a:endCxn id="28" idx="0"/>
            </p:cNvCxnSpPr>
            <p:nvPr/>
          </p:nvCxnSpPr>
          <p:spPr>
            <a:xfrm flipH="1">
              <a:off x="360432" y="6006802"/>
              <a:ext cx="620681" cy="1108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62F6B-F9FB-52AE-7686-8AE895BA8A35}"/>
                </a:ext>
              </a:extLst>
            </p:cNvPr>
            <p:cNvCxnSpPr>
              <a:cxnSpLocks/>
              <a:stCxn id="27" idx="0"/>
              <a:endCxn id="29" idx="4"/>
            </p:cNvCxnSpPr>
            <p:nvPr/>
          </p:nvCxnSpPr>
          <p:spPr>
            <a:xfrm flipV="1">
              <a:off x="981113" y="4326957"/>
              <a:ext cx="1215769" cy="11665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B70C2-DA5E-2134-DCCC-E1D4FCFCDDFC}"/>
                </a:ext>
              </a:extLst>
            </p:cNvPr>
            <p:cNvCxnSpPr>
              <a:cxnSpLocks/>
              <a:stCxn id="30" idx="4"/>
              <a:endCxn id="29" idx="0"/>
            </p:cNvCxnSpPr>
            <p:nvPr/>
          </p:nvCxnSpPr>
          <p:spPr>
            <a:xfrm flipH="1">
              <a:off x="2196882" y="2681130"/>
              <a:ext cx="959580" cy="11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839841-D580-E180-8587-AED2C70B575D}"/>
                </a:ext>
              </a:extLst>
            </p:cNvPr>
            <p:cNvCxnSpPr>
              <a:cxnSpLocks/>
              <a:stCxn id="30" idx="4"/>
              <a:endCxn id="32" idx="0"/>
            </p:cNvCxnSpPr>
            <p:nvPr/>
          </p:nvCxnSpPr>
          <p:spPr>
            <a:xfrm flipH="1">
              <a:off x="3107177" y="2681130"/>
              <a:ext cx="49285" cy="1180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AD3250-E015-BFB4-E91B-676D01E146A2}"/>
                </a:ext>
              </a:extLst>
            </p:cNvPr>
            <p:cNvCxnSpPr>
              <a:cxnSpLocks/>
              <a:stCxn id="30" idx="4"/>
              <a:endCxn id="31" idx="0"/>
            </p:cNvCxnSpPr>
            <p:nvPr/>
          </p:nvCxnSpPr>
          <p:spPr>
            <a:xfrm>
              <a:off x="3156463" y="2681130"/>
              <a:ext cx="1423562" cy="1240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8DEE96-852B-0FF1-467D-FE1E85A3DFF8}"/>
                </a:ext>
              </a:extLst>
            </p:cNvPr>
            <p:cNvCxnSpPr>
              <a:cxnSpLocks/>
              <a:stCxn id="33" idx="0"/>
              <a:endCxn id="31" idx="4"/>
            </p:cNvCxnSpPr>
            <p:nvPr/>
          </p:nvCxnSpPr>
          <p:spPr>
            <a:xfrm flipV="1">
              <a:off x="3778501" y="4434694"/>
              <a:ext cx="801524" cy="1213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383C4-D12A-3AF6-ACB6-522536DB4186}"/>
                </a:ext>
              </a:extLst>
            </p:cNvPr>
            <p:cNvCxnSpPr>
              <a:stCxn id="33" idx="0"/>
              <a:endCxn id="35" idx="3"/>
            </p:cNvCxnSpPr>
            <p:nvPr/>
          </p:nvCxnSpPr>
          <p:spPr>
            <a:xfrm flipH="1">
              <a:off x="2674817" y="5648524"/>
              <a:ext cx="1103685" cy="19127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D6442A-2062-9578-AE99-09AB7ADA60EA}"/>
                </a:ext>
              </a:extLst>
            </p:cNvPr>
            <p:cNvCxnSpPr>
              <a:cxnSpLocks/>
              <a:stCxn id="34" idx="0"/>
              <a:endCxn id="33" idx="6"/>
            </p:cNvCxnSpPr>
            <p:nvPr/>
          </p:nvCxnSpPr>
          <p:spPr>
            <a:xfrm flipH="1" flipV="1">
              <a:off x="4035134" y="5905159"/>
              <a:ext cx="1006682" cy="1237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DCA50-D24A-A8D4-2B98-3E0134926F96}"/>
                </a:ext>
              </a:extLst>
            </p:cNvPr>
            <p:cNvSpPr txBox="1"/>
            <p:nvPr/>
          </p:nvSpPr>
          <p:spPr>
            <a:xfrm>
              <a:off x="679833" y="6418769"/>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1ECCEE7-4267-DFB3-3DFE-EF9576FF5DCC}"/>
                </a:ext>
              </a:extLst>
            </p:cNvPr>
            <p:cNvSpPr txBox="1"/>
            <p:nvPr/>
          </p:nvSpPr>
          <p:spPr>
            <a:xfrm>
              <a:off x="4538475" y="5950391"/>
              <a:ext cx="641186" cy="565580"/>
            </a:xfrm>
            <a:prstGeom prst="rect">
              <a:avLst/>
            </a:prstGeom>
            <a:noFill/>
          </p:spPr>
          <p:txBody>
            <a:bodyPr wrap="none" rtlCol="0">
              <a:spAutoFit/>
            </a:bodyPr>
            <a:lstStyle/>
            <a:p>
              <a:r>
                <a:rPr lang="en-US" dirty="0">
                  <a:solidFill>
                    <a:srgbClr val="00B050"/>
                  </a:solidFill>
                </a:rPr>
                <a:t>11</a:t>
              </a:r>
            </a:p>
          </p:txBody>
        </p:sp>
        <p:sp>
          <p:nvSpPr>
            <p:cNvPr id="21" name="TextBox 20">
              <a:extLst>
                <a:ext uri="{FF2B5EF4-FFF2-40B4-BE49-F238E27FC236}">
                  <a16:creationId xmlns:a16="http://schemas.microsoft.com/office/drawing/2014/main" id="{FDE59403-12BF-EC74-8F44-0C2FA5923758}"/>
                </a:ext>
              </a:extLst>
            </p:cNvPr>
            <p:cNvSpPr txBox="1"/>
            <p:nvPr/>
          </p:nvSpPr>
          <p:spPr>
            <a:xfrm>
              <a:off x="3274857" y="6462052"/>
              <a:ext cx="461990" cy="565580"/>
            </a:xfrm>
            <a:prstGeom prst="rect">
              <a:avLst/>
            </a:prstGeom>
            <a:noFill/>
          </p:spPr>
          <p:txBody>
            <a:bodyPr wrap="none" rtlCol="0">
              <a:spAutoFit/>
            </a:bodyPr>
            <a:lstStyle/>
            <a:p>
              <a:r>
                <a:rPr lang="en-US" dirty="0">
                  <a:solidFill>
                    <a:srgbClr val="00B050"/>
                  </a:solidFill>
                </a:rPr>
                <a:t>9</a:t>
              </a:r>
            </a:p>
          </p:txBody>
        </p:sp>
        <p:sp>
          <p:nvSpPr>
            <p:cNvPr id="22" name="TextBox 21">
              <a:extLst>
                <a:ext uri="{FF2B5EF4-FFF2-40B4-BE49-F238E27FC236}">
                  <a16:creationId xmlns:a16="http://schemas.microsoft.com/office/drawing/2014/main" id="{B5CBC42B-2460-448F-0BE9-18789810EB5A}"/>
                </a:ext>
              </a:extLst>
            </p:cNvPr>
            <p:cNvSpPr txBox="1"/>
            <p:nvPr/>
          </p:nvSpPr>
          <p:spPr>
            <a:xfrm>
              <a:off x="4323391" y="4794118"/>
              <a:ext cx="461990" cy="565580"/>
            </a:xfrm>
            <a:prstGeom prst="rect">
              <a:avLst/>
            </a:prstGeom>
            <a:noFill/>
          </p:spPr>
          <p:txBody>
            <a:bodyPr wrap="none" rtlCol="0">
              <a:spAutoFit/>
            </a:bodyPr>
            <a:lstStyle/>
            <a:p>
              <a:r>
                <a:rPr lang="en-US" dirty="0">
                  <a:solidFill>
                    <a:srgbClr val="00B050"/>
                  </a:solidFill>
                </a:rPr>
                <a:t>5</a:t>
              </a:r>
            </a:p>
          </p:txBody>
        </p:sp>
        <p:sp>
          <p:nvSpPr>
            <p:cNvPr id="23" name="TextBox 22">
              <a:extLst>
                <a:ext uri="{FF2B5EF4-FFF2-40B4-BE49-F238E27FC236}">
                  <a16:creationId xmlns:a16="http://schemas.microsoft.com/office/drawing/2014/main" id="{4783BDEE-3D41-BDBE-702B-F9854CD60C79}"/>
                </a:ext>
              </a:extLst>
            </p:cNvPr>
            <p:cNvSpPr txBox="1"/>
            <p:nvPr/>
          </p:nvSpPr>
          <p:spPr>
            <a:xfrm>
              <a:off x="3247983" y="3220315"/>
              <a:ext cx="461990" cy="565580"/>
            </a:xfrm>
            <a:prstGeom prst="rect">
              <a:avLst/>
            </a:prstGeom>
            <a:noFill/>
          </p:spPr>
          <p:txBody>
            <a:bodyPr wrap="none" rtlCol="0">
              <a:spAutoFit/>
            </a:bodyPr>
            <a:lstStyle/>
            <a:p>
              <a:r>
                <a:rPr lang="en-US" dirty="0">
                  <a:solidFill>
                    <a:srgbClr val="00B050"/>
                  </a:solidFill>
                </a:rPr>
                <a:t>3</a:t>
              </a:r>
            </a:p>
          </p:txBody>
        </p:sp>
        <p:sp>
          <p:nvSpPr>
            <p:cNvPr id="24" name="TextBox 23">
              <a:extLst>
                <a:ext uri="{FF2B5EF4-FFF2-40B4-BE49-F238E27FC236}">
                  <a16:creationId xmlns:a16="http://schemas.microsoft.com/office/drawing/2014/main" id="{56652F18-D776-0CDA-C04D-4BD6556CC684}"/>
                </a:ext>
              </a:extLst>
            </p:cNvPr>
            <p:cNvSpPr txBox="1"/>
            <p:nvPr/>
          </p:nvSpPr>
          <p:spPr>
            <a:xfrm>
              <a:off x="3914004" y="2713654"/>
              <a:ext cx="461990" cy="565580"/>
            </a:xfrm>
            <a:prstGeom prst="rect">
              <a:avLst/>
            </a:prstGeom>
            <a:noFill/>
          </p:spPr>
          <p:txBody>
            <a:bodyPr wrap="none" rtlCol="0">
              <a:spAutoFit/>
            </a:bodyPr>
            <a:lstStyle/>
            <a:p>
              <a:r>
                <a:rPr lang="en-US" dirty="0">
                  <a:solidFill>
                    <a:srgbClr val="00B050"/>
                  </a:solidFill>
                </a:rPr>
                <a:t>7</a:t>
              </a:r>
            </a:p>
          </p:txBody>
        </p:sp>
        <p:sp>
          <p:nvSpPr>
            <p:cNvPr id="25" name="TextBox 24">
              <a:extLst>
                <a:ext uri="{FF2B5EF4-FFF2-40B4-BE49-F238E27FC236}">
                  <a16:creationId xmlns:a16="http://schemas.microsoft.com/office/drawing/2014/main" id="{52734CC1-30ED-56B3-D51A-8048D93905C0}"/>
                </a:ext>
              </a:extLst>
            </p:cNvPr>
            <p:cNvSpPr txBox="1"/>
            <p:nvPr/>
          </p:nvSpPr>
          <p:spPr>
            <a:xfrm>
              <a:off x="2215026" y="2822995"/>
              <a:ext cx="592661" cy="565580"/>
            </a:xfrm>
            <a:prstGeom prst="rect">
              <a:avLst/>
            </a:prstGeom>
            <a:noFill/>
          </p:spPr>
          <p:txBody>
            <a:bodyPr wrap="squar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0201C03-F000-EC0B-C871-FB48390AE8BF}"/>
                </a:ext>
              </a:extLst>
            </p:cNvPr>
            <p:cNvSpPr txBox="1"/>
            <p:nvPr/>
          </p:nvSpPr>
          <p:spPr>
            <a:xfrm>
              <a:off x="917153" y="4492406"/>
              <a:ext cx="641186" cy="565580"/>
            </a:xfrm>
            <a:prstGeom prst="rect">
              <a:avLst/>
            </a:prstGeom>
            <a:noFill/>
          </p:spPr>
          <p:txBody>
            <a:bodyPr wrap="none" rtlCol="0">
              <a:spAutoFit/>
            </a:bodyPr>
            <a:lstStyle/>
            <a:p>
              <a:r>
                <a:rPr lang="en-US" dirty="0">
                  <a:solidFill>
                    <a:srgbClr val="00B050"/>
                  </a:solidFill>
                </a:rPr>
                <a:t>12</a:t>
              </a:r>
            </a:p>
          </p:txBody>
        </p:sp>
        <p:sp>
          <p:nvSpPr>
            <p:cNvPr id="27" name="Oval 26">
              <a:extLst>
                <a:ext uri="{FF2B5EF4-FFF2-40B4-BE49-F238E27FC236}">
                  <a16:creationId xmlns:a16="http://schemas.microsoft.com/office/drawing/2014/main" id="{1B9386D4-A998-E36B-4B06-03BFE29CA068}"/>
                </a:ext>
              </a:extLst>
            </p:cNvPr>
            <p:cNvSpPr/>
            <p:nvPr/>
          </p:nvSpPr>
          <p:spPr>
            <a:xfrm>
              <a:off x="724479" y="5493534"/>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AD3770A0-E51C-2735-6C5F-075C6FA8C4DF}"/>
                </a:ext>
              </a:extLst>
            </p:cNvPr>
            <p:cNvSpPr/>
            <p:nvPr/>
          </p:nvSpPr>
          <p:spPr>
            <a:xfrm>
              <a:off x="103797" y="7115438"/>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8BCEF2AC-0734-215E-2611-177DC96C1691}"/>
                </a:ext>
              </a:extLst>
            </p:cNvPr>
            <p:cNvSpPr/>
            <p:nvPr/>
          </p:nvSpPr>
          <p:spPr>
            <a:xfrm>
              <a:off x="1940248" y="38136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BCBA3BF1-43E4-45B3-CD6D-622F188094D8}"/>
                </a:ext>
              </a:extLst>
            </p:cNvPr>
            <p:cNvSpPr/>
            <p:nvPr/>
          </p:nvSpPr>
          <p:spPr>
            <a:xfrm>
              <a:off x="2899828" y="216786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1" name="Oval 30">
              <a:extLst>
                <a:ext uri="{FF2B5EF4-FFF2-40B4-BE49-F238E27FC236}">
                  <a16:creationId xmlns:a16="http://schemas.microsoft.com/office/drawing/2014/main" id="{A88DFC64-437F-BCD3-4159-7007D4F96B90}"/>
                </a:ext>
              </a:extLst>
            </p:cNvPr>
            <p:cNvSpPr/>
            <p:nvPr/>
          </p:nvSpPr>
          <p:spPr>
            <a:xfrm>
              <a:off x="4323391" y="392142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2EBDBD4-5B95-24EF-04DA-F85558A87E99}"/>
                </a:ext>
              </a:extLst>
            </p:cNvPr>
            <p:cNvSpPr/>
            <p:nvPr/>
          </p:nvSpPr>
          <p:spPr>
            <a:xfrm>
              <a:off x="2850543" y="3861502"/>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3" name="Oval 32">
              <a:extLst>
                <a:ext uri="{FF2B5EF4-FFF2-40B4-BE49-F238E27FC236}">
                  <a16:creationId xmlns:a16="http://schemas.microsoft.com/office/drawing/2014/main" id="{64570069-DAA7-3158-8209-3C31A8642835}"/>
                </a:ext>
              </a:extLst>
            </p:cNvPr>
            <p:cNvSpPr/>
            <p:nvPr/>
          </p:nvSpPr>
          <p:spPr>
            <a:xfrm>
              <a:off x="3521867" y="5648524"/>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4" name="Oval 33">
              <a:extLst>
                <a:ext uri="{FF2B5EF4-FFF2-40B4-BE49-F238E27FC236}">
                  <a16:creationId xmlns:a16="http://schemas.microsoft.com/office/drawing/2014/main" id="{C1D510CD-21FF-979D-ABAD-69F10C1CF1F4}"/>
                </a:ext>
              </a:extLst>
            </p:cNvPr>
            <p:cNvSpPr/>
            <p:nvPr/>
          </p:nvSpPr>
          <p:spPr>
            <a:xfrm>
              <a:off x="4785182" y="714268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35" name="Oval 34">
              <a:extLst>
                <a:ext uri="{FF2B5EF4-FFF2-40B4-BE49-F238E27FC236}">
                  <a16:creationId xmlns:a16="http://schemas.microsoft.com/office/drawing/2014/main" id="{70514C6D-660F-465B-78B4-1C10ADEDA1CF}"/>
                </a:ext>
              </a:extLst>
            </p:cNvPr>
            <p:cNvSpPr/>
            <p:nvPr/>
          </p:nvSpPr>
          <p:spPr>
            <a:xfrm>
              <a:off x="2599650" y="712313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611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p:grpSp>
        <p:nvGrpSpPr>
          <p:cNvPr id="5" name="Group 4"/>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grpSp>
        <p:nvGrpSpPr>
          <p:cNvPr id="48" name="Group 47">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B745-D356-74D1-E331-F346B65979EE}"/>
              </a:ext>
            </a:extLst>
          </p:cNvPr>
          <p:cNvSpPr>
            <a:spLocks noGrp="1"/>
          </p:cNvSpPr>
          <p:nvPr>
            <p:ph type="title"/>
          </p:nvPr>
        </p:nvSpPr>
        <p:spPr/>
        <p:txBody>
          <a:bodyPr/>
          <a:lstStyle/>
          <a:p>
            <a:r>
              <a:rPr lang="en-US" dirty="0"/>
              <a:t>Bank Account</a:t>
            </a:r>
          </a:p>
        </p:txBody>
      </p:sp>
      <p:sp>
        <p:nvSpPr>
          <p:cNvPr id="3" name="Content Placeholder 2">
            <a:extLst>
              <a:ext uri="{FF2B5EF4-FFF2-40B4-BE49-F238E27FC236}">
                <a16:creationId xmlns:a16="http://schemas.microsoft.com/office/drawing/2014/main" id="{7C1628D0-6B82-E387-27DA-5147E3588812}"/>
              </a:ext>
            </a:extLst>
          </p:cNvPr>
          <p:cNvSpPr>
            <a:spLocks noGrp="1"/>
          </p:cNvSpPr>
          <p:nvPr>
            <p:ph idx="1"/>
          </p:nvPr>
        </p:nvSpPr>
        <p:spPr/>
        <p:txBody>
          <a:bodyPr>
            <a:normAutofit fontScale="85000" lnSpcReduction="20000"/>
          </a:bodyPr>
          <a:lstStyle/>
          <a:p>
            <a:pPr marL="0" indent="0">
              <a:buNone/>
            </a:pPr>
            <a:r>
              <a:rPr lang="en-US" dirty="0"/>
              <a:t>Public static final Object BANK = new Object();</a:t>
            </a:r>
          </a:p>
          <a:p>
            <a:pPr marL="0" indent="0">
              <a:buNone/>
            </a:pPr>
            <a:r>
              <a:rPr lang="en-US" dirty="0"/>
              <a:t>class </a:t>
            </a:r>
            <a:r>
              <a:rPr lang="en-US" dirty="0" err="1"/>
              <a:t>BankAccount</a:t>
            </a:r>
            <a:r>
              <a:rPr lang="en-US" dirty="0"/>
              <a:t> { </a:t>
            </a:r>
          </a:p>
          <a:p>
            <a:pPr marL="0" indent="0">
              <a:buNone/>
            </a:pPr>
            <a:r>
              <a:rPr lang="en-US" dirty="0"/>
              <a:t>	… </a:t>
            </a:r>
          </a:p>
          <a:p>
            <a:pPr marL="0" indent="0">
              <a:buNone/>
            </a:pPr>
            <a:r>
              <a:rPr lang="en-US" dirty="0"/>
              <a:t>	synchronized void withdraw(int amt) {…} </a:t>
            </a:r>
          </a:p>
          <a:p>
            <a:pPr marL="0" indent="0">
              <a:buNone/>
            </a:pPr>
            <a:r>
              <a:rPr lang="en-US" dirty="0"/>
              <a:t>	synchronized void deposit(int amt) {…} </a:t>
            </a:r>
          </a:p>
          <a:p>
            <a:pPr marL="0" indent="0">
              <a:buNone/>
            </a:pPr>
            <a:r>
              <a:rPr lang="en-US" dirty="0"/>
              <a:t>	synchronized void </a:t>
            </a:r>
            <a:r>
              <a:rPr lang="en-US" dirty="0" err="1"/>
              <a:t>transferTo</a:t>
            </a:r>
            <a:r>
              <a:rPr lang="en-US" dirty="0"/>
              <a:t>(int amt, </a:t>
            </a:r>
            <a:r>
              <a:rPr lang="en-US" dirty="0" err="1"/>
              <a:t>BankAccount</a:t>
            </a:r>
            <a:r>
              <a:rPr lang="en-US" dirty="0"/>
              <a:t> a) {</a:t>
            </a:r>
          </a:p>
          <a:p>
            <a:pPr marL="0" indent="0">
              <a:buNone/>
            </a:pPr>
            <a:r>
              <a:rPr lang="en-US" dirty="0"/>
              <a:t>		</a:t>
            </a:r>
            <a:r>
              <a:rPr lang="en-US" dirty="0" err="1"/>
              <a:t>timer.start</a:t>
            </a:r>
            <a:r>
              <a:rPr lang="en-US" dirty="0"/>
              <a:t>();</a:t>
            </a:r>
          </a:p>
          <a:p>
            <a:pPr marL="0" indent="0">
              <a:buNone/>
            </a:pPr>
            <a:r>
              <a:rPr lang="en-US" dirty="0"/>
              <a:t>		</a:t>
            </a:r>
            <a:r>
              <a:rPr lang="en-US" dirty="0" err="1"/>
              <a:t>lk.lock</a:t>
            </a:r>
            <a:r>
              <a:rPr lang="en-US" dirty="0"/>
              <a:t>();</a:t>
            </a:r>
          </a:p>
          <a:p>
            <a:pPr marL="0" indent="0">
              <a:buNone/>
            </a:pPr>
            <a:r>
              <a:rPr lang="en-US" dirty="0"/>
              <a:t>		other thread</a:t>
            </a:r>
          </a:p>
          <a:p>
            <a:pPr marL="0" indent="0">
              <a:buNone/>
            </a:pPr>
            <a:r>
              <a:rPr lang="en-US" dirty="0"/>
              <a:t>			} </a:t>
            </a:r>
          </a:p>
          <a:p>
            <a:pPr marL="0" indent="0">
              <a:buNone/>
            </a:pPr>
            <a:r>
              <a:rPr lang="en-US" dirty="0"/>
              <a:t>} </a:t>
            </a:r>
          </a:p>
        </p:txBody>
      </p:sp>
    </p:spTree>
    <p:extLst>
      <p:ext uri="{BB962C8B-B14F-4D97-AF65-F5344CB8AC3E}">
        <p14:creationId xmlns:p14="http://schemas.microsoft.com/office/powerpoint/2010/main" val="222449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20</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5720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21</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47" name="Group 46"/>
          <p:cNvGrpSpPr/>
          <p:nvPr/>
        </p:nvGrpSpPr>
        <p:grpSpPr>
          <a:xfrm>
            <a:off x="3826554" y="2988890"/>
            <a:ext cx="4600060" cy="2787240"/>
            <a:chOff x="0" y="2862182"/>
            <a:chExt cx="7044346" cy="4268266"/>
          </a:xfrm>
        </p:grpSpPr>
        <p:cxnSp>
          <p:nvCxnSpPr>
            <p:cNvPr id="48" name="Straight Connector 47"/>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592365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22</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E79DB7-E929-A736-9B9F-0C97448A45C2}"/>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B2E79DB7-E929-A736-9B9F-0C97448A45C2}"/>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8CD03B2-E35E-5829-5062-63424CE04592}"/>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4DF535B-8B7C-50E9-3B17-AB5F5ED1021C}"/>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9DF4B-495F-7877-37A3-24C3AB1B58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845C7C-535A-101D-F94D-045E23922E3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4F4BA-54FF-FD69-0117-2AF39221CD79}"/>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F46536-A9CC-558D-CB8F-7992B9D186A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8C0499-A5F2-2F48-2AE0-D82B792C8089}"/>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721A20-4F51-C700-9E79-937818B2674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C78FBE-81AB-5C9A-3A9D-5106AC0F194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208EF4-4F04-7BB6-8F0F-228678852CD1}"/>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7223E-38C3-9A15-87F8-604047CC7C8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8522-4C9D-BB5C-CFED-BCCE8ECC25E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920811-4C3B-097E-A12A-BE6EA00B2181}"/>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6B8860-B79A-FE0A-326E-7601FDA487B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A7DB8A-A8F2-9FEA-B535-3CD31FDB516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E94DEFC-961D-00E3-F54E-37AE1C7560DC}"/>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EE443A1-4920-D2A0-1778-929159E28E7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1C2754D-F561-8CED-2397-3683424ED1F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3F9F2575-CFB3-7B20-EFC0-CC3B1F4DC6F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C95BEB0-231B-1CD4-30E2-4C9B5803835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9E7042E2-70C4-9FA4-E781-623BC9292D4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057C2C-D58C-5783-E515-F0B9C6F1D93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DF8CAFB-35BD-2627-F868-A94D47CA82E3}"/>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FC404C2B-31DC-15CA-31DF-3E5E54DB851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6F4CDF4-7887-BD6B-D7DD-E802D9BE434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66D69EEE-A5A2-31C3-F151-1D77A7A2604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D2CC2DD-3C29-03A6-A78C-75B1356B87E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CCD0205D-7BEB-9F8D-CA0F-443D07A9FC10}"/>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1795F-9268-FE46-D84B-F9003BCF6D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8CDE96D-FED8-F3B0-1865-08026CC50D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24592C7B-9B03-CAC6-BFC4-69DE83C1997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475AB00F-DCB3-D82D-F38F-E752D0E2FDD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F9BE55B-F3A1-4C48-1697-6D1039159C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4DE304D-A193-2721-4964-C8C9769F04A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00E5B77C-D8B7-99FB-261F-F13D6D1247C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7687A341-5414-2B8B-2FBA-476F8A70469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6F559764-D7B8-72F5-9896-6C4646815FC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E30BB390-B5A8-74B5-7B5C-B41D822C9A7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2845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23</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385FD1-611D-F083-5838-37577C27B65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9385FD1-611D-F083-5838-37577C27B65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9377AE-8EEF-436F-D05F-66007B5EBC9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7CD9B95-94D3-07F7-94DD-4992E0E340D5}"/>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1A553B-DB38-58DB-51D3-AAEA2F9FAC23}"/>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74A5FB-1A1F-777F-F33D-2B62F6522B08}"/>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85A647-1A66-3366-468B-31891716924E}"/>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9AB73F-51B0-EDD6-39C5-CD1751C40047}"/>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5C45C-CD73-3EC8-9A6B-CB4EFF58D15C}"/>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72D13-F2A5-45CA-C8AD-E9AE3417F48A}"/>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63FA25-9817-DB5F-F164-AB9971AFC91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29A9C-EA2D-AE4A-64F0-323C9B2786B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B8EA1C-E594-449F-DD12-B8CC7AF98C7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F07FBB-75E9-88AB-82A1-7148771ECBC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B66C8-CE7D-02F7-2482-F7C51A9B210C}"/>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98CFAB-C630-E1A3-8C73-7C67BB41A33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214CE-A90C-71BA-B15A-83A919EDA9B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82CFF9FE-FDCD-4DF8-DA2F-FF80A922E5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AE18296-FAF2-85F8-7D7B-E9A1B61E7D3A}"/>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9322598-DDE7-0190-020A-49C9E75A5EA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6820625-07E1-5AE9-5D91-B15F908B5E6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459D47C6-AA36-1847-F3E9-1DC92971201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84B587E-825E-DE0B-6035-1E0C23BEE8E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8076AEC-A8E4-5C81-E47A-2484871E6F4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0E6D821-A520-5959-12CB-397949EEF4E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B340E19F-1638-5424-38B2-E08B6FCAFEE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E57AD65-EED6-7BFF-B633-C90AA207D80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9E5D73C-C30F-BAF5-DDC7-037F7FB1EF72}"/>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C3EF1375-DD75-27CC-20B9-5C0970298AF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44B870A-EB0C-9EA8-2144-8E74C6CA1AB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533904-594F-55F8-0B7E-F667ECE76F8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09FA5395-9253-FAFB-898B-BDE52F83FA5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A5DAE6D6-B337-8334-7298-6C6526E762B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FEA68540-B191-57C1-5A77-202C1FD30F8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472F004-FE53-7F8E-15E7-2465F7AABEA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C817CF0-A2B3-F786-8C42-D4BC84661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AAC17C6D-E688-99C7-AD30-18E5A010C68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DD8307A5-0FC0-7CC9-21B3-46BE0AB7D6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0B7B6ACB-6643-D7BE-AABD-CFA5E6593BD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DD7F9B6-C51D-F23B-ADCF-039296BFFD0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16905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24</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6E68DE-75DC-FA16-0256-FF11F6BA5AD1}"/>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76E68DE-75DC-FA16-0256-FF11F6BA5AD1}"/>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DD1E701-555A-0BA3-DCBA-47A41E63A7ED}"/>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691C668C-2873-62C5-8F03-5E80B99BBE80}"/>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B17F74-22D3-B9BE-EFE3-C9C4A27B108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67407F-D344-AA40-0125-D5F8D05B0E5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E997-FBFB-01E2-E217-80D8944B701A}"/>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20B73C-7EAA-95CB-1803-156B32014089}"/>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2D60C6-7C00-E8F5-44E6-38B0BE6A0E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3F1809-12DF-C878-F53E-A24578E55D3B}"/>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CC9A28-3702-172F-48D5-D73CEB233A2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09D42C-C048-1B74-C4EE-E4A28C20B0A9}"/>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CB527A-9EF1-5175-33AB-1937362313DE}"/>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589A0-CE39-580A-2081-C4A479A190B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1D38-B9C5-2166-C994-854FE19CCEF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D6F622-9DEC-2247-141E-BFC9E765915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401B04-4089-641B-1BA5-48438633BE6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681CE17-29B7-A27B-268D-323D971BC6D3}"/>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FAEBF0D3-EA76-478F-6E82-E393259CE80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E0554AE6-6F2E-5904-9CD9-3E6CBAD1644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C59C001C-9A2F-4C67-4F8D-B5B70AD9128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28FB1709-9F3C-F6E0-A9EF-2841577F37D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07C6790-7E1C-83C3-04B1-936260AA262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917ECD0-8E62-2D7D-C280-E05B73A5DC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040FB0-F7AB-086D-69C2-2E6A90EACE6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7FC066B-9D5B-222D-96B8-5EB21C4E307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A597D0-CF7C-E7F7-3CF9-3724DC8D0EA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1955133-A9B2-B2DE-50B9-94448396C1D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2E30DC21-C497-A2C0-1BB4-4828E03238C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865900C5-4F7B-CD13-5487-8793611F9C3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384C19-E181-5740-039C-3E9D7187BD0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70339FA-2C48-F022-BFA2-ECFFDF971CD6}"/>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3A46F7A6-F11B-E29B-556C-D776754198F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1D13C1B8-1767-D08B-14B2-B65BE2BE8FB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26592D4-A441-2DBB-137C-5C5F8C1585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F96E06A8-7559-26FB-A75C-53F594EBA63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CD23B269-3EF3-06CC-D41A-52B48DB2E27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5B9CFD88-04C4-D351-2108-1ED879ECFB7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D25C125-7E46-66B4-DF7D-D4FF9E816EA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8C29C85C-9D28-BBB2-DEE5-B0FAC4AD2DE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04811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25</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0AF085-92FF-369A-34CE-E6FE15C2C8D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500AF085-92FF-369A-34CE-E6FE15C2C8D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96872AA-144F-8C60-CC47-17FA8A8E2CC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709329D7-51C4-54CF-419B-FFCA1D7DA04A}"/>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7630D0-96AD-6AB3-B9D8-4096865419C0}"/>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D664EC-B58E-F868-D7BC-73AB0D38C00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560E50-C2F3-E0BF-A8B6-BEF4D41AB947}"/>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C57E6C-65A1-DD94-B049-9C65CD34253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C30A07-B393-07A2-AAD0-34E8D5A0FCFE}"/>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ECE68-21D8-26C8-5FB6-79B0EEFF2EA4}"/>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DC489-2122-CBCA-929D-B06703D93E5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01EFF8-69BD-20DE-1E5F-54EBEE82025F}"/>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550EA0-8C2E-4889-51E1-EFA5CF593C22}"/>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B16CB0-ED01-6B15-D990-A80E33B5FD3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12895-9C71-4E40-520A-DE9929B0839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0A9426-F5F7-E746-54FA-0947F1428D39}"/>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159B5-9A07-526E-0186-51772DCC2A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531F2BEB-061A-330D-3A68-5BA85E6112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6BDDF39-E59E-2AA9-7C57-1E347E69B18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085D115-EBEB-85D8-F68D-D5003714D7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0B09A8B-C19A-2B0D-3D0C-B8C4ACE2104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C94C7522-6D1A-73EB-212C-C8318CA47B8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EFC7A2AD-6F48-D34F-3EDF-1C25158D4D7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C6998F7-3AFD-8B4A-4A7D-2E06761537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EE8D6CCF-7413-CB37-E19E-AAD6C25C97C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C010B3B-6988-80BB-5920-9F2978EB90A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0E0B98B-4AE1-DD4E-BC1B-D3B62CC47A3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6DFDECB-37AF-DFA6-DD96-81FFA9959A6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6FC31FA-9F92-9F3C-7B6B-FE8FB154C792}"/>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F179521-D120-F662-2F15-BF1ECEF1286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3CBC88-6234-1113-D186-DC2C667F4E4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DD6F450-AEC0-0FC4-15DE-3545704D2F9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5FFCA9F-5331-F108-B305-59482DE4CDB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5B5FF919-B977-73E4-7CF4-5B87A78D8EA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567A1B40-FF0F-CB24-D083-E7F304F43BF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DBB05E5-201B-A3B1-9D3C-B476CA1104F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3DB8648-D0BF-BE9D-2718-3A66DB7D525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003C71CF-FB1E-0941-2194-5E60DEA44C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A3AA6042-CA18-0D05-73E3-977593BCAF7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F42E533B-DFE8-F43F-A0C6-B8729D1945A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78507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26</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Definition: Cut</a:t>
            </a:r>
          </a:p>
        </p:txBody>
      </p:sp>
      <p:sp>
        <p:nvSpPr>
          <p:cNvPr id="4" name="Slide Number Placeholder 3"/>
          <p:cNvSpPr>
            <a:spLocks noGrp="1"/>
          </p:cNvSpPr>
          <p:nvPr>
            <p:ph type="sldNum" sz="quarter" idx="12"/>
          </p:nvPr>
        </p:nvSpPr>
        <p:spPr/>
        <p:txBody>
          <a:bodyPr/>
          <a:lstStyle/>
          <a:p>
            <a:fld id="{86BADE50-950A-4D58-BFB2-FA2C6A8B385D}" type="slidenum">
              <a:rPr lang="en-US" smtClean="0"/>
              <a:t>27</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28</a:t>
            </a:fld>
            <a:endParaRPr lang="en-US"/>
          </a:p>
        </p:txBody>
      </p:sp>
    </p:spTree>
    <p:extLst>
      <p:ext uri="{BB962C8B-B14F-4D97-AF65-F5344CB8AC3E}">
        <p14:creationId xmlns:p14="http://schemas.microsoft.com/office/powerpoint/2010/main" val="254542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29</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4874-7598-75F3-A2CC-FBE80781CD1C}"/>
              </a:ext>
            </a:extLst>
          </p:cNvPr>
          <p:cNvSpPr>
            <a:spLocks noGrp="1"/>
          </p:cNvSpPr>
          <p:nvPr>
            <p:ph type="title"/>
          </p:nvPr>
        </p:nvSpPr>
        <p:spPr/>
        <p:txBody>
          <a:bodyPr/>
          <a:lstStyle/>
          <a:p>
            <a:r>
              <a:rPr lang="en-US" dirty="0"/>
              <a:t>The Deadlock</a:t>
            </a:r>
          </a:p>
        </p:txBody>
      </p:sp>
      <p:sp>
        <p:nvSpPr>
          <p:cNvPr id="4" name="Rectangle 3">
            <a:extLst>
              <a:ext uri="{FF2B5EF4-FFF2-40B4-BE49-F238E27FC236}">
                <a16:creationId xmlns:a16="http://schemas.microsoft.com/office/drawing/2014/main" id="{65D818AA-EFE4-7F48-8EF7-33057CEB31CC}"/>
              </a:ext>
            </a:extLst>
          </p:cNvPr>
          <p:cNvSpPr/>
          <p:nvPr/>
        </p:nvSpPr>
        <p:spPr>
          <a:xfrm>
            <a:off x="3478179" y="2172832"/>
            <a:ext cx="2165657" cy="85613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x.transferTo</a:t>
            </a:r>
            <a:r>
              <a:rPr lang="en-US" dirty="0">
                <a:solidFill>
                  <a:schemeClr val="tx1"/>
                </a:solidFill>
              </a:rPr>
              <a:t>(1,y);</a:t>
            </a:r>
          </a:p>
        </p:txBody>
      </p:sp>
      <p:sp>
        <p:nvSpPr>
          <p:cNvPr id="5" name="TextBox 4">
            <a:extLst>
              <a:ext uri="{FF2B5EF4-FFF2-40B4-BE49-F238E27FC236}">
                <a16:creationId xmlns:a16="http://schemas.microsoft.com/office/drawing/2014/main" id="{8EFBA55D-D713-BF6A-8ED2-33DA599C57B9}"/>
              </a:ext>
            </a:extLst>
          </p:cNvPr>
          <p:cNvSpPr txBox="1"/>
          <p:nvPr/>
        </p:nvSpPr>
        <p:spPr>
          <a:xfrm>
            <a:off x="3478180" y="1865651"/>
            <a:ext cx="1076128" cy="369332"/>
          </a:xfrm>
          <a:prstGeom prst="rect">
            <a:avLst/>
          </a:prstGeom>
          <a:noFill/>
        </p:spPr>
        <p:txBody>
          <a:bodyPr wrap="none" rtlCol="0">
            <a:spAutoFit/>
          </a:bodyPr>
          <a:lstStyle/>
          <a:p>
            <a:r>
              <a:rPr lang="en-US" dirty="0"/>
              <a:t>Thread 1:</a:t>
            </a:r>
          </a:p>
        </p:txBody>
      </p:sp>
      <p:sp>
        <p:nvSpPr>
          <p:cNvPr id="6" name="Rectangle 5">
            <a:extLst>
              <a:ext uri="{FF2B5EF4-FFF2-40B4-BE49-F238E27FC236}">
                <a16:creationId xmlns:a16="http://schemas.microsoft.com/office/drawing/2014/main" id="{519B78A1-0032-E1E0-0BA8-5D5E4C8B0F5B}"/>
              </a:ext>
            </a:extLst>
          </p:cNvPr>
          <p:cNvSpPr/>
          <p:nvPr/>
        </p:nvSpPr>
        <p:spPr>
          <a:xfrm>
            <a:off x="6548167" y="2172832"/>
            <a:ext cx="2829514" cy="85613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y.transferTo</a:t>
            </a:r>
            <a:r>
              <a:rPr lang="en-US" dirty="0">
                <a:solidFill>
                  <a:schemeClr val="tx1"/>
                </a:solidFill>
              </a:rPr>
              <a:t>(1,x);</a:t>
            </a:r>
          </a:p>
        </p:txBody>
      </p:sp>
      <p:sp>
        <p:nvSpPr>
          <p:cNvPr id="7" name="TextBox 6">
            <a:extLst>
              <a:ext uri="{FF2B5EF4-FFF2-40B4-BE49-F238E27FC236}">
                <a16:creationId xmlns:a16="http://schemas.microsoft.com/office/drawing/2014/main" id="{EB8721B4-28B3-5EE4-95FD-F71534E5B6AC}"/>
              </a:ext>
            </a:extLst>
          </p:cNvPr>
          <p:cNvSpPr txBox="1"/>
          <p:nvPr/>
        </p:nvSpPr>
        <p:spPr>
          <a:xfrm>
            <a:off x="6878320" y="1865651"/>
            <a:ext cx="1076128" cy="369332"/>
          </a:xfrm>
          <a:prstGeom prst="rect">
            <a:avLst/>
          </a:prstGeom>
          <a:noFill/>
        </p:spPr>
        <p:txBody>
          <a:bodyPr wrap="none" rtlCol="0">
            <a:spAutoFit/>
          </a:bodyPr>
          <a:lstStyle/>
          <a:p>
            <a:r>
              <a:rPr lang="en-US" dirty="0"/>
              <a:t>Thread 2:</a:t>
            </a:r>
          </a:p>
        </p:txBody>
      </p:sp>
      <p:sp>
        <p:nvSpPr>
          <p:cNvPr id="8" name="Rectangle 7">
            <a:extLst>
              <a:ext uri="{FF2B5EF4-FFF2-40B4-BE49-F238E27FC236}">
                <a16:creationId xmlns:a16="http://schemas.microsoft.com/office/drawing/2014/main" id="{DF26526B-ABE2-8331-53E8-2718273955D5}"/>
              </a:ext>
            </a:extLst>
          </p:cNvPr>
          <p:cNvSpPr/>
          <p:nvPr/>
        </p:nvSpPr>
        <p:spPr>
          <a:xfrm>
            <a:off x="355600" y="3437614"/>
            <a:ext cx="5902129" cy="3267985"/>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acquire lock for account x</a:t>
            </a:r>
            <a:r>
              <a:rPr lang="en-US" dirty="0">
                <a:solidFill>
                  <a:schemeClr val="tx1"/>
                </a:solidFill>
              </a:rPr>
              <a:t> b/c </a:t>
            </a:r>
            <a:r>
              <a:rPr lang="en-US" dirty="0" err="1">
                <a:solidFill>
                  <a:schemeClr val="tx1"/>
                </a:solidFill>
              </a:rPr>
              <a:t>transferTo</a:t>
            </a:r>
            <a:r>
              <a:rPr lang="en-US" dirty="0">
                <a:solidFill>
                  <a:schemeClr val="tx1"/>
                </a:solidFill>
              </a:rPr>
              <a:t> is synchronized</a:t>
            </a:r>
          </a:p>
          <a:p>
            <a:pPr marL="0" indent="0">
              <a:buNone/>
            </a:pPr>
            <a:r>
              <a:rPr lang="en-US" b="1" dirty="0">
                <a:solidFill>
                  <a:schemeClr val="tx1"/>
                </a:solidFill>
              </a:rPr>
              <a:t>acquire lock for account y</a:t>
            </a:r>
            <a:r>
              <a:rPr lang="en-US" dirty="0">
                <a:solidFill>
                  <a:schemeClr val="tx1"/>
                </a:solidFill>
              </a:rPr>
              <a:t> b/c deposit is synchronized</a:t>
            </a:r>
          </a:p>
          <a:p>
            <a:pPr marL="0" indent="0">
              <a:buNone/>
            </a:pPr>
            <a:r>
              <a:rPr lang="en-US" b="1" dirty="0">
                <a:solidFill>
                  <a:schemeClr val="tx1"/>
                </a:solidFill>
              </a:rPr>
              <a:t>release lock for account y</a:t>
            </a:r>
            <a:r>
              <a:rPr lang="en-US" dirty="0">
                <a:solidFill>
                  <a:schemeClr val="tx1"/>
                </a:solidFill>
              </a:rPr>
              <a:t> after </a:t>
            </a:r>
            <a:r>
              <a:rPr lang="en-US" dirty="0" err="1">
                <a:solidFill>
                  <a:schemeClr val="tx1"/>
                </a:solidFill>
              </a:rPr>
              <a:t>depost</a:t>
            </a:r>
            <a:endParaRPr lang="en-US" dirty="0">
              <a:solidFill>
                <a:schemeClr val="tx1"/>
              </a:solidFill>
            </a:endParaRPr>
          </a:p>
          <a:p>
            <a:pPr marL="0" indent="0">
              <a:buNone/>
            </a:pPr>
            <a:r>
              <a:rPr lang="en-US" b="1" dirty="0">
                <a:solidFill>
                  <a:schemeClr val="tx1"/>
                </a:solidFill>
              </a:rPr>
              <a:t>release lock for account x </a:t>
            </a:r>
            <a:r>
              <a:rPr lang="en-US" dirty="0">
                <a:solidFill>
                  <a:schemeClr val="tx1"/>
                </a:solidFill>
              </a:rPr>
              <a:t>at end of </a:t>
            </a:r>
            <a:r>
              <a:rPr lang="en-US" dirty="0" err="1">
                <a:solidFill>
                  <a:schemeClr val="tx1"/>
                </a:solidFill>
              </a:rPr>
              <a:t>transferTo</a:t>
            </a:r>
            <a:endParaRPr lang="en-US" b="1" dirty="0">
              <a:solidFill>
                <a:schemeClr val="tx1"/>
              </a:solidFill>
            </a:endParaRPr>
          </a:p>
        </p:txBody>
      </p:sp>
      <p:sp>
        <p:nvSpPr>
          <p:cNvPr id="10" name="TextBox 9">
            <a:extLst>
              <a:ext uri="{FF2B5EF4-FFF2-40B4-BE49-F238E27FC236}">
                <a16:creationId xmlns:a16="http://schemas.microsoft.com/office/drawing/2014/main" id="{C6DB5831-0F18-E385-D329-3B1A55566C6B}"/>
              </a:ext>
            </a:extLst>
          </p:cNvPr>
          <p:cNvSpPr txBox="1"/>
          <p:nvPr/>
        </p:nvSpPr>
        <p:spPr>
          <a:xfrm>
            <a:off x="7664661" y="438190"/>
            <a:ext cx="4527339" cy="923330"/>
          </a:xfrm>
          <a:prstGeom prst="rect">
            <a:avLst/>
          </a:prstGeom>
          <a:noFill/>
        </p:spPr>
        <p:txBody>
          <a:bodyPr wrap="square" rtlCol="0">
            <a:spAutoFit/>
          </a:bodyPr>
          <a:lstStyle/>
          <a:p>
            <a:r>
              <a:rPr lang="en-US" b="1" dirty="0"/>
              <a:t>Expected Behavior:</a:t>
            </a:r>
          </a:p>
          <a:p>
            <a:r>
              <a:rPr lang="en-US" dirty="0"/>
              <a:t>Thread 2 items from a stack are popped in LIFO order</a:t>
            </a:r>
          </a:p>
        </p:txBody>
      </p:sp>
      <p:sp>
        <p:nvSpPr>
          <p:cNvPr id="3" name="Rectangle 2">
            <a:extLst>
              <a:ext uri="{FF2B5EF4-FFF2-40B4-BE49-F238E27FC236}">
                <a16:creationId xmlns:a16="http://schemas.microsoft.com/office/drawing/2014/main" id="{275182F8-642A-68C5-38B4-4E1AD6C388B6}"/>
              </a:ext>
            </a:extLst>
          </p:cNvPr>
          <p:cNvSpPr/>
          <p:nvPr/>
        </p:nvSpPr>
        <p:spPr>
          <a:xfrm>
            <a:off x="6257729" y="3437614"/>
            <a:ext cx="5902129" cy="3267985"/>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acquire lock for account y</a:t>
            </a:r>
            <a:r>
              <a:rPr lang="en-US" dirty="0">
                <a:solidFill>
                  <a:schemeClr val="tx1"/>
                </a:solidFill>
              </a:rPr>
              <a:t> b/c </a:t>
            </a:r>
            <a:r>
              <a:rPr lang="en-US" dirty="0" err="1">
                <a:solidFill>
                  <a:schemeClr val="tx1"/>
                </a:solidFill>
              </a:rPr>
              <a:t>transferTo</a:t>
            </a:r>
            <a:r>
              <a:rPr lang="en-US" dirty="0">
                <a:solidFill>
                  <a:schemeClr val="tx1"/>
                </a:solidFill>
              </a:rPr>
              <a:t> is synchronized</a:t>
            </a:r>
          </a:p>
          <a:p>
            <a:pPr marL="0" indent="0">
              <a:buNone/>
            </a:pPr>
            <a:r>
              <a:rPr lang="en-US" b="1" dirty="0">
                <a:solidFill>
                  <a:schemeClr val="tx1"/>
                </a:solidFill>
              </a:rPr>
              <a:t>acquire lock for account x</a:t>
            </a:r>
            <a:r>
              <a:rPr lang="en-US" dirty="0">
                <a:solidFill>
                  <a:schemeClr val="tx1"/>
                </a:solidFill>
              </a:rPr>
              <a:t> b/c deposit is synchronized</a:t>
            </a:r>
          </a:p>
          <a:p>
            <a:pPr marL="0" indent="0">
              <a:buNone/>
            </a:pPr>
            <a:r>
              <a:rPr lang="en-US" b="1" dirty="0">
                <a:solidFill>
                  <a:schemeClr val="tx1"/>
                </a:solidFill>
              </a:rPr>
              <a:t>release lock for account x</a:t>
            </a:r>
            <a:r>
              <a:rPr lang="en-US" dirty="0">
                <a:solidFill>
                  <a:schemeClr val="tx1"/>
                </a:solidFill>
              </a:rPr>
              <a:t> after deposit</a:t>
            </a:r>
          </a:p>
          <a:p>
            <a:pPr marL="0" indent="0">
              <a:buNone/>
            </a:pPr>
            <a:r>
              <a:rPr lang="en-US" b="1" dirty="0">
                <a:solidFill>
                  <a:schemeClr val="tx1"/>
                </a:solidFill>
              </a:rPr>
              <a:t>release lock for account y</a:t>
            </a:r>
            <a:r>
              <a:rPr lang="en-US" dirty="0">
                <a:solidFill>
                  <a:schemeClr val="tx1"/>
                </a:solidFill>
              </a:rPr>
              <a:t> at end of </a:t>
            </a:r>
            <a:r>
              <a:rPr lang="en-US" dirty="0" err="1">
                <a:solidFill>
                  <a:schemeClr val="tx1"/>
                </a:solidFill>
              </a:rPr>
              <a:t>transferTo</a:t>
            </a:r>
            <a:endParaRPr lang="en-US" dirty="0">
              <a:solidFill>
                <a:schemeClr val="tx1"/>
              </a:solidFill>
            </a:endParaRPr>
          </a:p>
        </p:txBody>
      </p:sp>
    </p:spTree>
    <p:extLst>
      <p:ext uri="{BB962C8B-B14F-4D97-AF65-F5344CB8AC3E}">
        <p14:creationId xmlns:p14="http://schemas.microsoft.com/office/powerpoint/2010/main" val="287085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30</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31</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32</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33</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34</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35</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mc:Choice xmlns:a14="http://schemas.microsoft.com/office/drawing/2010/main"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36</a:t>
            </a:fld>
            <a:endParaRPr lang="en-US"/>
          </a:p>
        </p:txBody>
      </p:sp>
      <p:grpSp>
        <p:nvGrpSpPr>
          <p:cNvPr id="47" name="Group 46"/>
          <p:cNvGrpSpPr/>
          <p:nvPr/>
        </p:nvGrpSpPr>
        <p:grpSpPr>
          <a:xfrm>
            <a:off x="3826554" y="41469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3445661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37</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8CB268-C46A-459C-3E99-D9B93CA796D0}"/>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B980D4A8-AF69-8748-1E35-501D294B5562}"/>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3DF8A8-3B4B-A05E-4EF4-269B0FF5A08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37545C-3A87-442D-536C-B18B1736B65A}"/>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316FF-DA3C-B9B2-1A42-C9852DEAC9B8}"/>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66D4D-7C41-2CAC-136A-B1219D99CED6}"/>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9C904-1440-5110-A820-8EC69F5633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1A274-3618-827E-8D13-5A8878A1553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603AB8-6EC4-E416-F925-DE82B31A62F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632C1-7B1E-4ED4-DC36-3828F11C4DC0}"/>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AE99C-E83D-F3D1-AA1A-765ECCDC761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94C1AF-E932-F5FC-6AAB-14710302E998}"/>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FA993E-C094-72C0-07CE-3C6CF3BA47A4}"/>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8118EB-0531-97E9-1EB4-33780155D05A}"/>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82FC22-818D-13D8-79F5-C7D388FBE60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B3723DBD-7521-B1C2-E618-3B34C9A24FD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C84945D-ADD3-990A-CAE1-D02CD3E6D5F7}"/>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DCFD6F0-28E2-99D0-092C-35F0ABDB9E3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A01992BD-C8D9-F15F-2B51-22280D49405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EFD67750-A88A-6EAA-89E9-B75475678A1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0B7CB6AD-A183-C058-E8C4-434B8A9D726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CB13D4C-2D6A-78BC-3C5B-0BE501F141B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D9F14CA-154C-C60C-A9BB-FF6CE38B2F5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E895D03-4555-83F3-821D-1EAE48FCEF57}"/>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D53A094-C487-A38C-5BD6-5222CD9AE66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958EBAB-A72F-6ED3-2BAE-34FDAED5077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BA058A7-E5F5-6D0A-54E0-5BD5C3AA1D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922CBDD-2E81-8345-04EB-C5461426FEF6}"/>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44AF6E-6182-55D3-8996-9818DDB3678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7C0238-EF8C-2EC3-B2F7-70D6091EBE0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2F48B61-2532-DCB2-EB35-AEFB3B4DE5B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D7A2D44B-0B27-5023-E8E3-9E3676D604BC}"/>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677B708-C449-5176-DA1C-551C0AB88332}"/>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48608BA3-9FE9-6A6A-BEDE-3658A17227C5}"/>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25DC489-6E3F-FFD3-3BEB-97D709AFC4C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E275D250-E37A-62D4-F375-92B75CC5E4D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D36BAC0D-825E-283B-F6AC-94F49373D85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94FADF4E-1B36-3744-1254-24068558CF65}"/>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530074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38</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E442FF3-6FA0-D913-7766-BD278C34B6D8}"/>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95A68EA5-1215-646E-3040-2693CD1A3DF5}"/>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2B293A-E1AD-72C9-4C86-22C23BA74361}"/>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839797-672F-1F87-A632-53C8AEBD789D}"/>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673150-39BE-4C5B-81BF-2CB94FC0B9BD}"/>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05ECF6-335F-ED29-F438-802B5CF37CAD}"/>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EEE0F9-C4C2-20CB-15A0-0A2FD341BD82}"/>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0B9A57-9912-EA67-7531-1C8FA4D48EE7}"/>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9230CF-B930-2F33-C943-5472BC2BA97D}"/>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C6FD8-B882-8929-C751-326E4C06ABA7}"/>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FDC595-0B81-483C-9528-AD1084107337}"/>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B7160A-DCE8-F410-F2F4-550095D9F7AC}"/>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4A9A58-7A7C-8290-2E2F-8651830995A3}"/>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19D3ED-3848-C823-A601-8C03B6EFBFE6}"/>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791F7F-3CC5-CC42-D29B-D92EEA9039F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FE131445-99DC-682F-5711-4142FD137A8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759B5571-1BDB-B5F9-B2DD-F9158CDBCB08}"/>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B6FA277D-132A-2819-8A1C-519C484099B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8893554-29C0-DEF5-BB90-0B2CAC2FD96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0C98DE3A-4379-5711-BA42-44E2841E8F9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A05AB1E-0F3A-7AAA-ABB3-D7B8420B187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DB6A6C13-6AB0-E3BD-D297-317E823A8472}"/>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7CEF03-D2CA-A686-A720-B13F16483870}"/>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30331C4-1564-0690-2692-4AE2C5EF1D38}"/>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9CF26C-C20A-C57E-83C7-616AC5C9B0C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7E14CF5-A08E-0639-19B7-7FFC4D2774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E745C80-4FF4-962A-9254-DA79BEAD4E8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AF834094-3ED9-4911-464A-CA5BFC63493B}"/>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C81C7E-096C-35D5-4319-B1BB50EE84D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B7C1A9D-186F-89D5-37B8-406C3320142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F371009-D343-C1F8-CB1A-D3EE6D86596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730A77E6-EDF8-8F04-631D-04536E754F4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342FDB11-259B-D0FF-1F97-3C3A98704E1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6DA38A0A-5B71-1D59-B1EC-BB04A200D21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7DA346A7-635D-2171-A28B-184987703CD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6CB05319-E4D4-3F26-B4F4-5D5167D0592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C62C9FB-9391-0D21-6F29-B9151581778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35176696-9789-CC2E-C0BF-FAB8DC09F88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139888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A7C54E-AF56-57FA-338F-2510ED8AB64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0D3B59F-CF49-F29D-DF91-0783CC79FBB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A076FB98-D9F3-3849-93BF-758CC34433BC}"/>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EBD363-AAA5-8D49-D6B7-376E99AE1B43}"/>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71D33-21D0-014A-4982-0988626BD786}"/>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C2896F-7736-0EB9-9C78-511F62458CDE}"/>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810C7A-6C8D-88FB-9EC8-2AEB46878466}"/>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09FF9F-CAF3-4643-9705-98B3AAC19095}"/>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CE87B4-EA72-C056-C587-D5801738EDF2}"/>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4A550A-BB0B-2716-B862-735FC18BD13B}"/>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7C9AFE-57E6-4774-403F-D1511C7ACB79}"/>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4A4D25-A364-6C81-FF12-672D6F886EB8}"/>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06401F-1BF8-8A7A-6217-D15C17F0004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39D7D9-0493-F3B7-3C25-8082A56BD2C8}"/>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D02811-1F68-0B6B-BFB5-FE99543C4CE0}"/>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621DAB-35FF-8003-706D-E3170649CDB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80C92B1-C5EA-F6DF-B205-397934D19B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FA544427-4E1F-4904-D53C-D7C77E3E8B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AE9B121E-48A9-7BD8-E854-A9FBF22EFAB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542671F-516D-177D-A111-62698FBE93E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EBCC8C55-EC01-0005-8FC6-38AF4146654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498FE55C-0821-A057-FF77-AF8F4202E15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04D00768-7989-2AAE-6A4A-F542D036C11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71B1EA1-D412-E086-5528-DD0E78BBF14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8F1A46F-5DB7-E4F6-EB9C-AF7A79B2302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C4DCC3A8-884F-BC34-2D5B-2CB014F2FE3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5B518D6A-F43E-3964-4CDE-EBE0BBA8B2C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127F905-A8CF-B1FB-9F9A-F7092E11A11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4DC7D703-53CA-C164-1592-A189490FB14E}"/>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E5B0C3-1B3A-805E-5095-D35989AAB53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9D8FEC82-26FF-B396-D215-01488389ABF6}"/>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9F7B386A-6352-312A-E8D6-3A174DA5FA6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EE2F3DB9-90AD-9CB4-5AE8-313CBC7DAA9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1FE7B9B8-4DF4-0A6E-B7DB-67D373B44415}"/>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0E80931D-39A3-B059-E0C2-DE86DA31B8C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B8F53483-BB3C-23E4-F30A-D73606586D2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65DDF5D0-42C4-978B-659D-19142CC5204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4014BBD-8075-099D-9FE0-1B89DEF3B273}"/>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389E4039-9811-E7D9-A3B4-F273F368581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50469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4874-7598-75F3-A2CC-FBE80781CD1C}"/>
              </a:ext>
            </a:extLst>
          </p:cNvPr>
          <p:cNvSpPr>
            <a:spLocks noGrp="1"/>
          </p:cNvSpPr>
          <p:nvPr>
            <p:ph type="title"/>
          </p:nvPr>
        </p:nvSpPr>
        <p:spPr/>
        <p:txBody>
          <a:bodyPr/>
          <a:lstStyle/>
          <a:p>
            <a:r>
              <a:rPr lang="en-US" dirty="0"/>
              <a:t>The Deadlock</a:t>
            </a:r>
          </a:p>
        </p:txBody>
      </p:sp>
      <p:sp>
        <p:nvSpPr>
          <p:cNvPr id="4" name="Rectangle 3">
            <a:extLst>
              <a:ext uri="{FF2B5EF4-FFF2-40B4-BE49-F238E27FC236}">
                <a16:creationId xmlns:a16="http://schemas.microsoft.com/office/drawing/2014/main" id="{65D818AA-EFE4-7F48-8EF7-33057CEB31CC}"/>
              </a:ext>
            </a:extLst>
          </p:cNvPr>
          <p:cNvSpPr/>
          <p:nvPr/>
        </p:nvSpPr>
        <p:spPr>
          <a:xfrm>
            <a:off x="3478179" y="2172832"/>
            <a:ext cx="2165657" cy="85613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x.transferTo</a:t>
            </a:r>
            <a:r>
              <a:rPr lang="en-US" dirty="0">
                <a:solidFill>
                  <a:schemeClr val="tx1"/>
                </a:solidFill>
              </a:rPr>
              <a:t>(1,y);</a:t>
            </a:r>
          </a:p>
        </p:txBody>
      </p:sp>
      <p:sp>
        <p:nvSpPr>
          <p:cNvPr id="5" name="TextBox 4">
            <a:extLst>
              <a:ext uri="{FF2B5EF4-FFF2-40B4-BE49-F238E27FC236}">
                <a16:creationId xmlns:a16="http://schemas.microsoft.com/office/drawing/2014/main" id="{8EFBA55D-D713-BF6A-8ED2-33DA599C57B9}"/>
              </a:ext>
            </a:extLst>
          </p:cNvPr>
          <p:cNvSpPr txBox="1"/>
          <p:nvPr/>
        </p:nvSpPr>
        <p:spPr>
          <a:xfrm>
            <a:off x="3478180" y="1865651"/>
            <a:ext cx="1076128" cy="369332"/>
          </a:xfrm>
          <a:prstGeom prst="rect">
            <a:avLst/>
          </a:prstGeom>
          <a:noFill/>
        </p:spPr>
        <p:txBody>
          <a:bodyPr wrap="none" rtlCol="0">
            <a:spAutoFit/>
          </a:bodyPr>
          <a:lstStyle/>
          <a:p>
            <a:r>
              <a:rPr lang="en-US" dirty="0"/>
              <a:t>Thread 1:</a:t>
            </a:r>
          </a:p>
        </p:txBody>
      </p:sp>
      <p:sp>
        <p:nvSpPr>
          <p:cNvPr id="6" name="Rectangle 5">
            <a:extLst>
              <a:ext uri="{FF2B5EF4-FFF2-40B4-BE49-F238E27FC236}">
                <a16:creationId xmlns:a16="http://schemas.microsoft.com/office/drawing/2014/main" id="{519B78A1-0032-E1E0-0BA8-5D5E4C8B0F5B}"/>
              </a:ext>
            </a:extLst>
          </p:cNvPr>
          <p:cNvSpPr/>
          <p:nvPr/>
        </p:nvSpPr>
        <p:spPr>
          <a:xfrm>
            <a:off x="6548167" y="2172832"/>
            <a:ext cx="2829514" cy="85613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y.transferTo</a:t>
            </a:r>
            <a:r>
              <a:rPr lang="en-US" dirty="0">
                <a:solidFill>
                  <a:schemeClr val="tx1"/>
                </a:solidFill>
              </a:rPr>
              <a:t>(1,x);</a:t>
            </a:r>
          </a:p>
        </p:txBody>
      </p:sp>
      <p:sp>
        <p:nvSpPr>
          <p:cNvPr id="7" name="TextBox 6">
            <a:extLst>
              <a:ext uri="{FF2B5EF4-FFF2-40B4-BE49-F238E27FC236}">
                <a16:creationId xmlns:a16="http://schemas.microsoft.com/office/drawing/2014/main" id="{EB8721B4-28B3-5EE4-95FD-F71534E5B6AC}"/>
              </a:ext>
            </a:extLst>
          </p:cNvPr>
          <p:cNvSpPr txBox="1"/>
          <p:nvPr/>
        </p:nvSpPr>
        <p:spPr>
          <a:xfrm>
            <a:off x="6878320" y="1865651"/>
            <a:ext cx="1076128" cy="369332"/>
          </a:xfrm>
          <a:prstGeom prst="rect">
            <a:avLst/>
          </a:prstGeom>
          <a:noFill/>
        </p:spPr>
        <p:txBody>
          <a:bodyPr wrap="none" rtlCol="0">
            <a:spAutoFit/>
          </a:bodyPr>
          <a:lstStyle/>
          <a:p>
            <a:r>
              <a:rPr lang="en-US" dirty="0"/>
              <a:t>Thread 2:</a:t>
            </a:r>
          </a:p>
        </p:txBody>
      </p:sp>
      <p:sp>
        <p:nvSpPr>
          <p:cNvPr id="8" name="Rectangle 7">
            <a:extLst>
              <a:ext uri="{FF2B5EF4-FFF2-40B4-BE49-F238E27FC236}">
                <a16:creationId xmlns:a16="http://schemas.microsoft.com/office/drawing/2014/main" id="{DF26526B-ABE2-8331-53E8-2718273955D5}"/>
              </a:ext>
            </a:extLst>
          </p:cNvPr>
          <p:cNvSpPr/>
          <p:nvPr/>
        </p:nvSpPr>
        <p:spPr>
          <a:xfrm>
            <a:off x="355600" y="3437614"/>
            <a:ext cx="5902129" cy="3267985"/>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acquire lock for account x</a:t>
            </a:r>
            <a:r>
              <a:rPr lang="en-US" dirty="0">
                <a:solidFill>
                  <a:schemeClr val="tx1"/>
                </a:solidFill>
              </a:rPr>
              <a:t> b/c </a:t>
            </a:r>
            <a:r>
              <a:rPr lang="en-US" dirty="0" err="1">
                <a:solidFill>
                  <a:schemeClr val="tx1"/>
                </a:solidFill>
              </a:rPr>
              <a:t>transferTo</a:t>
            </a:r>
            <a:r>
              <a:rPr lang="en-US" dirty="0">
                <a:solidFill>
                  <a:schemeClr val="tx1"/>
                </a:solidFill>
              </a:rPr>
              <a:t> is synchronized</a:t>
            </a:r>
          </a:p>
          <a:p>
            <a:endParaRPr lang="en-US" dirty="0">
              <a:solidFill>
                <a:schemeClr val="tx1"/>
              </a:solidFill>
            </a:endParaRPr>
          </a:p>
          <a:p>
            <a:pPr marL="0" indent="0">
              <a:buNone/>
            </a:pPr>
            <a:r>
              <a:rPr lang="en-US" b="1" dirty="0">
                <a:solidFill>
                  <a:schemeClr val="tx1"/>
                </a:solidFill>
              </a:rPr>
              <a:t>acquire lock for account y</a:t>
            </a:r>
            <a:r>
              <a:rPr lang="en-US" dirty="0">
                <a:solidFill>
                  <a:schemeClr val="tx1"/>
                </a:solidFill>
              </a:rPr>
              <a:t> b/c deposit is synchronized</a:t>
            </a:r>
          </a:p>
          <a:p>
            <a:pPr marL="0" indent="0">
              <a:buNone/>
            </a:pPr>
            <a:endParaRPr lang="en-US" b="1" dirty="0">
              <a:solidFill>
                <a:schemeClr val="tx1"/>
              </a:solidFill>
            </a:endParaRPr>
          </a:p>
          <a:p>
            <a:pPr marL="0" indent="0">
              <a:buNone/>
            </a:pPr>
            <a:r>
              <a:rPr lang="en-US" b="1" dirty="0">
                <a:solidFill>
                  <a:schemeClr val="tx1"/>
                </a:solidFill>
              </a:rPr>
              <a:t>release lock for account y</a:t>
            </a:r>
            <a:r>
              <a:rPr lang="en-US" dirty="0">
                <a:solidFill>
                  <a:schemeClr val="tx1"/>
                </a:solidFill>
              </a:rPr>
              <a:t> after </a:t>
            </a:r>
            <a:r>
              <a:rPr lang="en-US" dirty="0" err="1">
                <a:solidFill>
                  <a:schemeClr val="tx1"/>
                </a:solidFill>
              </a:rPr>
              <a:t>depost</a:t>
            </a:r>
            <a:endParaRPr lang="en-US" dirty="0">
              <a:solidFill>
                <a:schemeClr val="tx1"/>
              </a:solidFill>
            </a:endParaRPr>
          </a:p>
          <a:p>
            <a:pPr marL="0" indent="0">
              <a:buNone/>
            </a:pPr>
            <a:endParaRPr lang="en-US" dirty="0">
              <a:solidFill>
                <a:schemeClr val="tx1"/>
              </a:solidFill>
            </a:endParaRPr>
          </a:p>
          <a:p>
            <a:pPr marL="0" indent="0">
              <a:buNone/>
            </a:pPr>
            <a:r>
              <a:rPr lang="en-US" b="1" dirty="0">
                <a:solidFill>
                  <a:schemeClr val="tx1"/>
                </a:solidFill>
              </a:rPr>
              <a:t>release lock for account x </a:t>
            </a:r>
            <a:r>
              <a:rPr lang="en-US" dirty="0">
                <a:solidFill>
                  <a:schemeClr val="tx1"/>
                </a:solidFill>
              </a:rPr>
              <a:t>at end of </a:t>
            </a:r>
            <a:r>
              <a:rPr lang="en-US" dirty="0" err="1">
                <a:solidFill>
                  <a:schemeClr val="tx1"/>
                </a:solidFill>
              </a:rPr>
              <a:t>transferTo</a:t>
            </a:r>
            <a:endParaRPr lang="en-US" b="1" dirty="0">
              <a:solidFill>
                <a:schemeClr val="tx1"/>
              </a:solidFill>
            </a:endParaRPr>
          </a:p>
        </p:txBody>
      </p:sp>
      <p:sp>
        <p:nvSpPr>
          <p:cNvPr id="10" name="TextBox 9">
            <a:extLst>
              <a:ext uri="{FF2B5EF4-FFF2-40B4-BE49-F238E27FC236}">
                <a16:creationId xmlns:a16="http://schemas.microsoft.com/office/drawing/2014/main" id="{C6DB5831-0F18-E385-D329-3B1A55566C6B}"/>
              </a:ext>
            </a:extLst>
          </p:cNvPr>
          <p:cNvSpPr txBox="1"/>
          <p:nvPr/>
        </p:nvSpPr>
        <p:spPr>
          <a:xfrm>
            <a:off x="7664661" y="438190"/>
            <a:ext cx="4527339" cy="923330"/>
          </a:xfrm>
          <a:prstGeom prst="rect">
            <a:avLst/>
          </a:prstGeom>
          <a:noFill/>
        </p:spPr>
        <p:txBody>
          <a:bodyPr wrap="square" rtlCol="0">
            <a:spAutoFit/>
          </a:bodyPr>
          <a:lstStyle/>
          <a:p>
            <a:r>
              <a:rPr lang="en-US" b="1" dirty="0"/>
              <a:t>Expected Behavior:</a:t>
            </a:r>
          </a:p>
          <a:p>
            <a:r>
              <a:rPr lang="en-US" dirty="0"/>
              <a:t>Thread 2 items from a stack are popped in LIFO order</a:t>
            </a:r>
          </a:p>
        </p:txBody>
      </p:sp>
      <p:sp>
        <p:nvSpPr>
          <p:cNvPr id="3" name="Rectangle 2">
            <a:extLst>
              <a:ext uri="{FF2B5EF4-FFF2-40B4-BE49-F238E27FC236}">
                <a16:creationId xmlns:a16="http://schemas.microsoft.com/office/drawing/2014/main" id="{275182F8-642A-68C5-38B4-4E1AD6C388B6}"/>
              </a:ext>
            </a:extLst>
          </p:cNvPr>
          <p:cNvSpPr/>
          <p:nvPr/>
        </p:nvSpPr>
        <p:spPr>
          <a:xfrm>
            <a:off x="6257729" y="3437614"/>
            <a:ext cx="5902129" cy="3267985"/>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b="1" dirty="0">
              <a:solidFill>
                <a:schemeClr val="tx1"/>
              </a:solidFill>
            </a:endParaRPr>
          </a:p>
          <a:p>
            <a:r>
              <a:rPr lang="en-US" b="1" dirty="0">
                <a:solidFill>
                  <a:schemeClr val="tx1"/>
                </a:solidFill>
              </a:rPr>
              <a:t>acquire lock for account y</a:t>
            </a:r>
            <a:r>
              <a:rPr lang="en-US" dirty="0">
                <a:solidFill>
                  <a:schemeClr val="tx1"/>
                </a:solidFill>
              </a:rPr>
              <a:t> b/c </a:t>
            </a:r>
            <a:r>
              <a:rPr lang="en-US" dirty="0" err="1">
                <a:solidFill>
                  <a:schemeClr val="tx1"/>
                </a:solidFill>
              </a:rPr>
              <a:t>transferTo</a:t>
            </a:r>
            <a:r>
              <a:rPr lang="en-US" dirty="0">
                <a:solidFill>
                  <a:schemeClr val="tx1"/>
                </a:solidFill>
              </a:rPr>
              <a:t> is synchronized</a:t>
            </a:r>
          </a:p>
          <a:p>
            <a:pPr marL="0" indent="0">
              <a:buNone/>
            </a:pPr>
            <a:endParaRPr lang="en-US" b="1" dirty="0">
              <a:solidFill>
                <a:schemeClr val="tx1"/>
              </a:solidFill>
            </a:endParaRPr>
          </a:p>
          <a:p>
            <a:pPr marL="0" indent="0">
              <a:buNone/>
            </a:pPr>
            <a:r>
              <a:rPr lang="en-US" b="1" dirty="0">
                <a:solidFill>
                  <a:schemeClr val="tx1"/>
                </a:solidFill>
              </a:rPr>
              <a:t>acquire lock for account x</a:t>
            </a:r>
            <a:r>
              <a:rPr lang="en-US" dirty="0">
                <a:solidFill>
                  <a:schemeClr val="tx1"/>
                </a:solidFill>
              </a:rPr>
              <a:t> b/c deposit is synchronized</a:t>
            </a:r>
          </a:p>
          <a:p>
            <a:pPr marL="0" indent="0">
              <a:buNone/>
            </a:pPr>
            <a:endParaRPr lang="en-US" dirty="0">
              <a:solidFill>
                <a:schemeClr val="tx1"/>
              </a:solidFill>
            </a:endParaRPr>
          </a:p>
          <a:p>
            <a:pPr marL="0" indent="0">
              <a:buNone/>
            </a:pPr>
            <a:r>
              <a:rPr lang="en-US" b="1" dirty="0">
                <a:solidFill>
                  <a:schemeClr val="tx1"/>
                </a:solidFill>
              </a:rPr>
              <a:t>release lock for account x</a:t>
            </a:r>
            <a:r>
              <a:rPr lang="en-US" dirty="0">
                <a:solidFill>
                  <a:schemeClr val="tx1"/>
                </a:solidFill>
              </a:rPr>
              <a:t> after deposit</a:t>
            </a:r>
          </a:p>
          <a:p>
            <a:pPr marL="0" indent="0">
              <a:buNone/>
            </a:pPr>
            <a:endParaRPr lang="en-US" dirty="0">
              <a:solidFill>
                <a:schemeClr val="tx1"/>
              </a:solidFill>
            </a:endParaRPr>
          </a:p>
          <a:p>
            <a:pPr marL="0" indent="0">
              <a:buNone/>
            </a:pPr>
            <a:r>
              <a:rPr lang="en-US" b="1" dirty="0">
                <a:solidFill>
                  <a:schemeClr val="tx1"/>
                </a:solidFill>
              </a:rPr>
              <a:t>release lock for account y</a:t>
            </a:r>
            <a:r>
              <a:rPr lang="en-US" dirty="0">
                <a:solidFill>
                  <a:schemeClr val="tx1"/>
                </a:solidFill>
              </a:rPr>
              <a:t> at end of </a:t>
            </a:r>
            <a:r>
              <a:rPr lang="en-US" dirty="0" err="1">
                <a:solidFill>
                  <a:schemeClr val="tx1"/>
                </a:solidFill>
              </a:rPr>
              <a:t>transferTo</a:t>
            </a:r>
            <a:endParaRPr lang="en-US" dirty="0">
              <a:solidFill>
                <a:schemeClr val="tx1"/>
              </a:solidFill>
            </a:endParaRPr>
          </a:p>
        </p:txBody>
      </p:sp>
    </p:spTree>
    <p:extLst>
      <p:ext uri="{BB962C8B-B14F-4D97-AF65-F5344CB8AC3E}">
        <p14:creationId xmlns:p14="http://schemas.microsoft.com/office/powerpoint/2010/main" val="2316966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40</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FEDDE88-BC67-D05D-573D-C71900537B9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7F25E7BB-9619-D050-E4F5-7B8F60F57956}"/>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D599EFC6-6D30-55E1-9D38-FACE182CD726}"/>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B9AEE47-7313-A9D5-DC55-C64DE182B661}"/>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3E373B-1636-E344-9C5C-267CD61A4D4A}"/>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DC20CD-EA6E-1902-723C-040AD70FD6E4}"/>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ED1ECD4-8D10-56D6-C69C-EC886DE3AC9C}"/>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CDF0AA-EC8F-B3E5-C050-2EBB3E0BB1F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3CD1C5-8FC1-92D2-AA99-891F1FA5BAC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46551A6-A126-E77E-4289-E77CE9CA9272}"/>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E77865-C15A-FC72-6A3A-F627EAE41546}"/>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74FA06-E0F2-1E7A-D4D2-3049983A583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2DC4BF-E516-FEC3-17EE-C6EE12DE288B}"/>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32979C-5A59-FEDF-F4C1-8DA05B332BBD}"/>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E27850-AA1B-2BF2-D3E8-6E98EE3D2AE1}"/>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0E0A0B2-4DD0-20AB-979A-53A029F1A6F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EABE52E-CB2B-CCE9-AD71-A088F58EF814}"/>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5A8D7EDC-90E9-A330-F6DE-B7811F8334A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BEAE98C6-7BBE-A153-772D-FBD16424BD5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82EA6EC7-56EB-AD62-4E6B-0E2508F6C62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2DF706EE-F43E-947F-2A89-207022B6A394}"/>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3569850C-99C8-C1E1-4077-CEA0DF3F934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B6F85CD8-8FD8-E16B-3970-43D47E53FD6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D2368C58-7CF3-FEEF-E187-4588500D629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91FE7DD5-263B-0535-208C-6A2BAEF62394}"/>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C3E3BFB3-0450-8CDD-815C-4F1B2B69985E}"/>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183AAA82-1E15-E454-E4AD-2ECC5A90A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DA526017-EDBC-3802-3F81-2F957C762A9F}"/>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B4E357C-B1FD-ECA7-11FA-A4AF5230ED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0D3DFB9-3812-1B89-FF6B-31B35784B9D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F3CF747-A771-4128-AF04-72383E6704F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7FB22AE7-382F-62BB-627D-E284B56097B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324D47C1-AB54-DA71-7D19-6E4646B070B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315C05A8-35BC-A8D4-BCFF-5311CD18E29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C9C3635F-032E-0DFB-EA7B-72C5A67F98B4}"/>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EC67713D-F934-61B1-B10D-8595B1F43CE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BD5FE8FF-FE39-CAF3-36D4-BF04DB354F0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7D5DFDE-186E-DDBA-9439-712FFE5FF28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CD803C3-9610-9EFD-7358-F93BE9F4FF5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297035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a:xfrm>
            <a:off x="8737600" y="6356351"/>
            <a:ext cx="2844800" cy="365125"/>
          </a:xfrm>
        </p:spPr>
        <p:txBody>
          <a:bodyPr/>
          <a:lstStyle/>
          <a:p>
            <a:fld id="{86BADE50-950A-4D58-BFB2-FA2C6A8B385D}" type="slidenum">
              <a:rPr lang="en-US" smtClean="0"/>
              <a:t>41</a:t>
            </a:fld>
            <a:endParaRPr lang="en-US"/>
          </a:p>
        </p:txBody>
      </p:sp>
      <mc:AlternateContent xmlns:mc="http://schemas.openxmlformats.org/markup-compatibility/2006" xmlns:a14="http://schemas.microsoft.com/office/drawing/2010/main">
        <mc:Choice Requires="a14">
          <p:sp>
            <p:nvSpPr>
              <p:cNvPr id="45" name="TextBox 44"/>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51A940-9E49-531C-7109-C02D303F578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6D9FA8F-0067-0E85-290D-5EB831A8E6D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0382F57A-4695-5889-D7FF-04E564CEEDA4}"/>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73129-1634-8B3A-38AD-A14C98120759}"/>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EE0CC5-72DA-49B7-6253-EC58FB1D3464}"/>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67844A-F20C-7742-0EB3-AC90DD5275D3}"/>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0D9841-9DC5-E209-B9F0-FBB3AF958039}"/>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C212E-BE80-6E61-1AE9-46AFBA6AB1D4}"/>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0694DB-763F-4571-12F4-95CAD351315D}"/>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27477B-9CE2-E440-977F-BC574E7AEFD8}"/>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872E80-7D38-B444-26F4-8874F251A522}"/>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1583AC-571B-28F8-FE55-B5AF9A321096}"/>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7DA6E2-036A-7787-81C6-76B6CD722F5C}"/>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2DD73E-18EF-6E01-E6BD-B056EFA8F1B3}"/>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A7078B-E4B4-BA99-726E-029D5339DBD6}"/>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65166D-9043-FE32-84B2-74D26DF49C6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ED0D78D0-0C58-EF1A-0F94-51F7936899E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8AC91F5-6B70-C240-8A5E-B336F941FA6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1C8F79B5-B17C-3BC4-B9C0-5AACD195C6B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42629F-1425-BFFD-2618-39400F72DEB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71FAD44C-1CF5-7B07-FECE-A4D96CFE8C7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38B0B2A-D5A3-E743-DD44-0B8B3F7EC32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E815482B-7A79-8B98-5F5D-2067F12D5E51}"/>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025A17FF-4690-E53C-CC59-6449B11C165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F10A0B5F-5943-3AE9-2307-34485FC2B4B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0953C599-C429-6F9E-3E1E-B440E98B9F8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05FEEB2A-8D2B-3662-04C4-1A32C5F4428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8964983F-13A0-69B8-BE14-446C5C3D152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E54E6B51-FF3E-94BD-0094-B74987FC6073}"/>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9AD4A9-78A2-3FDC-D950-15D390B8A1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F0937969-9D71-8776-BACA-2945A5A14E8A}"/>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2605EE3A-EC1A-D362-7A82-E09C2CD7B79E}"/>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7CBAA3EF-4897-4F6C-5323-3D7B0F16743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800DA7FD-B416-796B-ABF3-45AFAC8FA09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CBA07CDC-5241-B424-9809-72A3096614F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3EDFFB88-8D17-69ED-1A2C-7C52097CFFF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8CC456A6-20E4-9859-3C0C-BC2B0B13BE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1C0B0F3-5C60-D502-4D6A-657953D83CB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8281C58C-778D-8FAB-AB88-E5B90FBC93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73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42</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a:t>
                </a:r>
                <a:r>
                  <a:rPr lang="en-US" sz="2000" dirty="0" err="1"/>
                  <a:t>current.distance</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3689754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43</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3124662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44</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a:t>
                </a:r>
                <a:r>
                  <a:rPr lang="en-US" sz="2000" dirty="0" err="1">
                    <a:solidFill>
                      <a:srgbClr val="FF0000"/>
                    </a:solidFill>
                  </a:rPr>
                  <a:t>current.distance</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90799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45</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158426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E02C-5673-38D6-4439-D43D5A72E8ED}"/>
              </a:ext>
            </a:extLst>
          </p:cNvPr>
          <p:cNvSpPr>
            <a:spLocks noGrp="1"/>
          </p:cNvSpPr>
          <p:nvPr>
            <p:ph type="title"/>
          </p:nvPr>
        </p:nvSpPr>
        <p:spPr/>
        <p:txBody>
          <a:bodyPr/>
          <a:lstStyle/>
          <a:p>
            <a:r>
              <a:rPr lang="en-US" dirty="0"/>
              <a:t>Resolving Deadlocks</a:t>
            </a:r>
          </a:p>
        </p:txBody>
      </p:sp>
      <p:sp>
        <p:nvSpPr>
          <p:cNvPr id="3" name="Content Placeholder 2">
            <a:extLst>
              <a:ext uri="{FF2B5EF4-FFF2-40B4-BE49-F238E27FC236}">
                <a16:creationId xmlns:a16="http://schemas.microsoft.com/office/drawing/2014/main" id="{B0A0BB86-88A0-A30B-3F0C-216BDA9EB984}"/>
              </a:ext>
            </a:extLst>
          </p:cNvPr>
          <p:cNvSpPr>
            <a:spLocks noGrp="1"/>
          </p:cNvSpPr>
          <p:nvPr>
            <p:ph idx="1"/>
          </p:nvPr>
        </p:nvSpPr>
        <p:spPr/>
        <p:txBody>
          <a:bodyPr>
            <a:normAutofit fontScale="92500" lnSpcReduction="20000"/>
          </a:bodyPr>
          <a:lstStyle/>
          <a:p>
            <a:r>
              <a:rPr lang="en-US" dirty="0"/>
              <a:t>Deadlocks occur when there are multiple locks necessary to complete a task and different threads may obtain them in a different order</a:t>
            </a:r>
          </a:p>
          <a:p>
            <a:r>
              <a:rPr lang="en-US" dirty="0"/>
              <a:t>Option 1:</a:t>
            </a:r>
          </a:p>
          <a:p>
            <a:pPr lvl="1"/>
            <a:r>
              <a:rPr lang="en-US" dirty="0"/>
              <a:t>Have a coarser lock granularity</a:t>
            </a:r>
          </a:p>
          <a:p>
            <a:pPr lvl="1"/>
            <a:r>
              <a:rPr lang="en-US" dirty="0"/>
              <a:t>E.g. one lock for ALL bank accounts</a:t>
            </a:r>
          </a:p>
          <a:p>
            <a:r>
              <a:rPr lang="en-US" dirty="0"/>
              <a:t>Option 2:</a:t>
            </a:r>
          </a:p>
          <a:p>
            <a:pPr lvl="1"/>
            <a:r>
              <a:rPr lang="en-US" dirty="0"/>
              <a:t>Have a finer critical section so that only one lock is needed at a time</a:t>
            </a:r>
          </a:p>
          <a:p>
            <a:pPr lvl="1"/>
            <a:r>
              <a:rPr lang="en-US" dirty="0"/>
              <a:t>E.g. instead of a synchronized </a:t>
            </a:r>
            <a:r>
              <a:rPr lang="en-US" dirty="0" err="1"/>
              <a:t>transferTo</a:t>
            </a:r>
            <a:r>
              <a:rPr lang="en-US" dirty="0"/>
              <a:t>, have the withdraw and deposit steps locked separately</a:t>
            </a:r>
          </a:p>
          <a:p>
            <a:r>
              <a:rPr lang="en-US" dirty="0"/>
              <a:t>Option 3:</a:t>
            </a:r>
          </a:p>
          <a:p>
            <a:pPr lvl="1"/>
            <a:r>
              <a:rPr lang="en-US" dirty="0"/>
              <a:t>Force the threads to always acquire the locks in the same order</a:t>
            </a:r>
          </a:p>
          <a:p>
            <a:pPr lvl="1"/>
            <a:r>
              <a:rPr lang="en-US" dirty="0"/>
              <a:t>E.g. make </a:t>
            </a:r>
            <a:r>
              <a:rPr lang="en-US" dirty="0" err="1"/>
              <a:t>transferTo</a:t>
            </a:r>
            <a:r>
              <a:rPr lang="en-US" dirty="0"/>
              <a:t> acquire both locks before doing either the withdraw or deposit, make sure both threads agree on the order to </a:t>
            </a:r>
            <a:r>
              <a:rPr lang="en-US" dirty="0" err="1"/>
              <a:t>aquire</a:t>
            </a:r>
            <a:endParaRPr lang="en-US" dirty="0"/>
          </a:p>
          <a:p>
            <a:pPr lvl="1"/>
            <a:endParaRPr lang="en-US" dirty="0"/>
          </a:p>
        </p:txBody>
      </p:sp>
    </p:spTree>
    <p:extLst>
      <p:ext uri="{BB962C8B-B14F-4D97-AF65-F5344CB8AC3E}">
        <p14:creationId xmlns:p14="http://schemas.microsoft.com/office/powerpoint/2010/main" val="428939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B745-D356-74D1-E331-F346B65979EE}"/>
              </a:ext>
            </a:extLst>
          </p:cNvPr>
          <p:cNvSpPr>
            <a:spLocks noGrp="1"/>
          </p:cNvSpPr>
          <p:nvPr>
            <p:ph type="title"/>
          </p:nvPr>
        </p:nvSpPr>
        <p:spPr/>
        <p:txBody>
          <a:bodyPr/>
          <a:lstStyle/>
          <a:p>
            <a:r>
              <a:rPr lang="en-US" dirty="0"/>
              <a:t>Option 1: Coarser Locking</a:t>
            </a:r>
          </a:p>
        </p:txBody>
      </p:sp>
      <p:sp>
        <p:nvSpPr>
          <p:cNvPr id="3" name="Content Placeholder 2">
            <a:extLst>
              <a:ext uri="{FF2B5EF4-FFF2-40B4-BE49-F238E27FC236}">
                <a16:creationId xmlns:a16="http://schemas.microsoft.com/office/drawing/2014/main" id="{7C1628D0-6B82-E387-27DA-5147E3588812}"/>
              </a:ext>
            </a:extLst>
          </p:cNvPr>
          <p:cNvSpPr>
            <a:spLocks noGrp="1"/>
          </p:cNvSpPr>
          <p:nvPr>
            <p:ph idx="1"/>
          </p:nvPr>
        </p:nvSpPr>
        <p:spPr/>
        <p:txBody>
          <a:bodyPr>
            <a:normAutofit fontScale="77500" lnSpcReduction="20000"/>
          </a:bodyPr>
          <a:lstStyle/>
          <a:p>
            <a:pPr marL="0" indent="0">
              <a:buNone/>
            </a:pPr>
            <a:r>
              <a:rPr lang="en-US" dirty="0">
                <a:solidFill>
                  <a:srgbClr val="FF0000"/>
                </a:solidFill>
              </a:rPr>
              <a:t>static final Object BANK = new Object();</a:t>
            </a:r>
          </a:p>
          <a:p>
            <a:pPr marL="0" indent="0">
              <a:buNone/>
            </a:pPr>
            <a:r>
              <a:rPr lang="en-US" dirty="0"/>
              <a:t>class </a:t>
            </a:r>
            <a:r>
              <a:rPr lang="en-US" dirty="0" err="1"/>
              <a:t>BankAccount</a:t>
            </a:r>
            <a:r>
              <a:rPr lang="en-US" dirty="0"/>
              <a:t> { </a:t>
            </a:r>
          </a:p>
          <a:p>
            <a:pPr marL="0" indent="0">
              <a:buNone/>
            </a:pPr>
            <a:r>
              <a:rPr lang="en-US" dirty="0"/>
              <a:t>	… </a:t>
            </a:r>
          </a:p>
          <a:p>
            <a:pPr marL="0" indent="0">
              <a:buNone/>
            </a:pPr>
            <a:r>
              <a:rPr lang="en-US" dirty="0"/>
              <a:t>	synchronized void withdraw(int amt) {…} </a:t>
            </a:r>
          </a:p>
          <a:p>
            <a:pPr marL="0" indent="0">
              <a:buNone/>
            </a:pPr>
            <a:r>
              <a:rPr lang="en-US" dirty="0"/>
              <a:t>	synchronized void deposit(int amt) {…} </a:t>
            </a:r>
          </a:p>
          <a:p>
            <a:pPr marL="0" indent="0">
              <a:buNone/>
            </a:pPr>
            <a:r>
              <a:rPr lang="en-US" dirty="0"/>
              <a:t>	void </a:t>
            </a:r>
            <a:r>
              <a:rPr lang="en-US" dirty="0" err="1"/>
              <a:t>transferTo</a:t>
            </a:r>
            <a:r>
              <a:rPr lang="en-US" dirty="0"/>
              <a:t>(int amt, </a:t>
            </a:r>
            <a:r>
              <a:rPr lang="en-US" dirty="0" err="1"/>
              <a:t>BankAccount</a:t>
            </a:r>
            <a:r>
              <a:rPr lang="en-US" dirty="0"/>
              <a:t> a) {</a:t>
            </a:r>
          </a:p>
          <a:p>
            <a:pPr marL="0" indent="0">
              <a:buNone/>
            </a:pPr>
            <a:r>
              <a:rPr lang="en-US" dirty="0"/>
              <a:t>		</a:t>
            </a:r>
            <a:r>
              <a:rPr lang="en-US" dirty="0">
                <a:solidFill>
                  <a:srgbClr val="FF0000"/>
                </a:solidFill>
              </a:rPr>
              <a:t>synchronized(BANK){</a:t>
            </a:r>
          </a:p>
          <a:p>
            <a:pPr marL="0" indent="0">
              <a:buNone/>
            </a:pPr>
            <a:r>
              <a:rPr lang="en-US" dirty="0"/>
              <a:t>			</a:t>
            </a:r>
            <a:r>
              <a:rPr lang="en-US" dirty="0" err="1"/>
              <a:t>this.withdraw</a:t>
            </a:r>
            <a:r>
              <a:rPr lang="en-US" dirty="0"/>
              <a:t>(amt); </a:t>
            </a:r>
          </a:p>
          <a:p>
            <a:pPr marL="0" indent="0">
              <a:buNone/>
            </a:pPr>
            <a:r>
              <a:rPr lang="en-US" dirty="0"/>
              <a:t>			</a:t>
            </a:r>
            <a:r>
              <a:rPr lang="en-US" dirty="0" err="1"/>
              <a:t>a.deposit</a:t>
            </a:r>
            <a:r>
              <a:rPr lang="en-US" dirty="0"/>
              <a:t>(amt);</a:t>
            </a:r>
          </a:p>
          <a:p>
            <a:pPr marL="0" indent="0">
              <a:buNone/>
            </a:pPr>
            <a:r>
              <a:rPr lang="en-US" dirty="0"/>
              <a:t>		</a:t>
            </a:r>
            <a:r>
              <a:rPr lang="en-US" dirty="0">
                <a:solidFill>
                  <a:srgbClr val="FF0000"/>
                </a:solidFill>
              </a:rPr>
              <a:t>}</a:t>
            </a:r>
            <a:r>
              <a:rPr lang="en-US" dirty="0"/>
              <a:t> </a:t>
            </a:r>
          </a:p>
          <a:p>
            <a:pPr marL="0" indent="0">
              <a:buNone/>
            </a:pPr>
            <a:r>
              <a:rPr lang="en-US" dirty="0"/>
              <a:t>	} </a:t>
            </a:r>
          </a:p>
          <a:p>
            <a:pPr marL="0" indent="0">
              <a:buNone/>
            </a:pPr>
            <a:r>
              <a:rPr lang="en-US" dirty="0"/>
              <a:t>} </a:t>
            </a:r>
          </a:p>
        </p:txBody>
      </p:sp>
    </p:spTree>
    <p:extLst>
      <p:ext uri="{BB962C8B-B14F-4D97-AF65-F5344CB8AC3E}">
        <p14:creationId xmlns:p14="http://schemas.microsoft.com/office/powerpoint/2010/main" val="213522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B745-D356-74D1-E331-F346B65979EE}"/>
              </a:ext>
            </a:extLst>
          </p:cNvPr>
          <p:cNvSpPr>
            <a:spLocks noGrp="1"/>
          </p:cNvSpPr>
          <p:nvPr>
            <p:ph type="title"/>
          </p:nvPr>
        </p:nvSpPr>
        <p:spPr/>
        <p:txBody>
          <a:bodyPr/>
          <a:lstStyle/>
          <a:p>
            <a:r>
              <a:rPr lang="en-US" dirty="0"/>
              <a:t>Option 2: Finer Critical Section</a:t>
            </a:r>
          </a:p>
        </p:txBody>
      </p:sp>
      <p:sp>
        <p:nvSpPr>
          <p:cNvPr id="3" name="Content Placeholder 2">
            <a:extLst>
              <a:ext uri="{FF2B5EF4-FFF2-40B4-BE49-F238E27FC236}">
                <a16:creationId xmlns:a16="http://schemas.microsoft.com/office/drawing/2014/main" id="{7C1628D0-6B82-E387-27DA-5147E3588812}"/>
              </a:ext>
            </a:extLst>
          </p:cNvPr>
          <p:cNvSpPr>
            <a:spLocks noGrp="1"/>
          </p:cNvSpPr>
          <p:nvPr>
            <p:ph idx="1"/>
          </p:nvPr>
        </p:nvSpPr>
        <p:spPr>
          <a:xfrm>
            <a:off x="838200" y="1825624"/>
            <a:ext cx="10515600" cy="5113655"/>
          </a:xfrm>
        </p:spPr>
        <p:txBody>
          <a:bodyPr>
            <a:normAutofit fontScale="85000" lnSpcReduction="20000"/>
          </a:bodyPr>
          <a:lstStyle/>
          <a:p>
            <a:pPr marL="0" indent="0">
              <a:buNone/>
            </a:pPr>
            <a:r>
              <a:rPr lang="en-US" dirty="0"/>
              <a:t>class </a:t>
            </a:r>
            <a:r>
              <a:rPr lang="en-US" dirty="0" err="1"/>
              <a:t>BankAccount</a:t>
            </a:r>
            <a:r>
              <a:rPr lang="en-US" dirty="0"/>
              <a:t> { </a:t>
            </a:r>
          </a:p>
          <a:p>
            <a:pPr marL="0" indent="0">
              <a:buNone/>
            </a:pPr>
            <a:r>
              <a:rPr lang="en-US" dirty="0"/>
              <a:t>	… </a:t>
            </a:r>
          </a:p>
          <a:p>
            <a:pPr marL="0" indent="0">
              <a:buNone/>
            </a:pPr>
            <a:r>
              <a:rPr lang="en-US" dirty="0"/>
              <a:t>	synchronized void withdraw(int amt) {…} </a:t>
            </a:r>
          </a:p>
          <a:p>
            <a:pPr marL="0" indent="0">
              <a:buNone/>
            </a:pPr>
            <a:r>
              <a:rPr lang="en-US" dirty="0"/>
              <a:t>	synchronized void deposit(int amt) {…} </a:t>
            </a:r>
          </a:p>
          <a:p>
            <a:pPr marL="0" indent="0">
              <a:buNone/>
            </a:pPr>
            <a:r>
              <a:rPr lang="en-US" dirty="0"/>
              <a:t>	void </a:t>
            </a:r>
            <a:r>
              <a:rPr lang="en-US" dirty="0" err="1"/>
              <a:t>transferTo</a:t>
            </a:r>
            <a:r>
              <a:rPr lang="en-US" dirty="0"/>
              <a:t>(int amt, </a:t>
            </a:r>
            <a:r>
              <a:rPr lang="en-US" dirty="0" err="1"/>
              <a:t>BankAccount</a:t>
            </a:r>
            <a:r>
              <a:rPr lang="en-US" dirty="0"/>
              <a:t> a) {</a:t>
            </a:r>
          </a:p>
          <a:p>
            <a:pPr marL="0" indent="0">
              <a:buNone/>
            </a:pPr>
            <a:r>
              <a:rPr lang="en-US" dirty="0"/>
              <a:t>		synchronized(this){</a:t>
            </a:r>
          </a:p>
          <a:p>
            <a:pPr marL="0" indent="0">
              <a:buNone/>
            </a:pPr>
            <a:r>
              <a:rPr lang="en-US" dirty="0"/>
              <a:t>			</a:t>
            </a:r>
            <a:r>
              <a:rPr lang="en-US" dirty="0" err="1"/>
              <a:t>this.withdraw</a:t>
            </a:r>
            <a:r>
              <a:rPr lang="en-US" dirty="0"/>
              <a:t>(amt); </a:t>
            </a:r>
          </a:p>
          <a:p>
            <a:pPr marL="0" indent="0">
              <a:buNone/>
            </a:pPr>
            <a:r>
              <a:rPr lang="en-US" dirty="0"/>
              <a:t>		}</a:t>
            </a:r>
          </a:p>
          <a:p>
            <a:pPr marL="0" indent="0">
              <a:buNone/>
            </a:pPr>
            <a:r>
              <a:rPr lang="en-US" dirty="0"/>
              <a:t>		synchronized(a){</a:t>
            </a:r>
          </a:p>
          <a:p>
            <a:pPr marL="0" indent="0">
              <a:buNone/>
            </a:pPr>
            <a:r>
              <a:rPr lang="en-US" dirty="0"/>
              <a:t>			</a:t>
            </a:r>
            <a:r>
              <a:rPr lang="en-US" dirty="0" err="1"/>
              <a:t>a.deposit</a:t>
            </a:r>
            <a:r>
              <a:rPr lang="en-US" dirty="0"/>
              <a:t>(amt);</a:t>
            </a:r>
          </a:p>
          <a:p>
            <a:pPr marL="0" indent="0">
              <a:buNone/>
            </a:pPr>
            <a:r>
              <a:rPr lang="en-US" dirty="0"/>
              <a:t>		} </a:t>
            </a:r>
          </a:p>
          <a:p>
            <a:pPr marL="0" indent="0">
              <a:buNone/>
            </a:pPr>
            <a:r>
              <a:rPr lang="en-US" dirty="0"/>
              <a:t>	} </a:t>
            </a:r>
          </a:p>
          <a:p>
            <a:pPr marL="0" indent="0">
              <a:buNone/>
            </a:pPr>
            <a:r>
              <a:rPr lang="en-US" dirty="0"/>
              <a:t>} </a:t>
            </a:r>
          </a:p>
        </p:txBody>
      </p:sp>
    </p:spTree>
    <p:extLst>
      <p:ext uri="{BB962C8B-B14F-4D97-AF65-F5344CB8AC3E}">
        <p14:creationId xmlns:p14="http://schemas.microsoft.com/office/powerpoint/2010/main" val="27218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B745-D356-74D1-E331-F346B65979EE}"/>
              </a:ext>
            </a:extLst>
          </p:cNvPr>
          <p:cNvSpPr>
            <a:spLocks noGrp="1"/>
          </p:cNvSpPr>
          <p:nvPr>
            <p:ph type="title"/>
          </p:nvPr>
        </p:nvSpPr>
        <p:spPr>
          <a:xfrm>
            <a:off x="838200" y="-193675"/>
            <a:ext cx="10515600" cy="1325563"/>
          </a:xfrm>
        </p:spPr>
        <p:txBody>
          <a:bodyPr/>
          <a:lstStyle/>
          <a:p>
            <a:r>
              <a:rPr lang="en-US" dirty="0"/>
              <a:t>Option 3: First Get All Locks In A Fixed Order</a:t>
            </a:r>
          </a:p>
        </p:txBody>
      </p:sp>
      <p:sp>
        <p:nvSpPr>
          <p:cNvPr id="3" name="Content Placeholder 2">
            <a:extLst>
              <a:ext uri="{FF2B5EF4-FFF2-40B4-BE49-F238E27FC236}">
                <a16:creationId xmlns:a16="http://schemas.microsoft.com/office/drawing/2014/main" id="{7C1628D0-6B82-E387-27DA-5147E3588812}"/>
              </a:ext>
            </a:extLst>
          </p:cNvPr>
          <p:cNvSpPr>
            <a:spLocks noGrp="1"/>
          </p:cNvSpPr>
          <p:nvPr>
            <p:ph idx="1"/>
          </p:nvPr>
        </p:nvSpPr>
        <p:spPr>
          <a:xfrm>
            <a:off x="838200" y="751840"/>
            <a:ext cx="10515600" cy="6187439"/>
          </a:xfrm>
        </p:spPr>
        <p:txBody>
          <a:bodyPr>
            <a:normAutofit fontScale="62500" lnSpcReduction="20000"/>
          </a:bodyPr>
          <a:lstStyle/>
          <a:p>
            <a:pPr marL="0" indent="0">
              <a:buNone/>
            </a:pPr>
            <a:r>
              <a:rPr lang="en-US" dirty="0"/>
              <a:t>class </a:t>
            </a:r>
            <a:r>
              <a:rPr lang="en-US" dirty="0" err="1"/>
              <a:t>BankAccount</a:t>
            </a:r>
            <a:r>
              <a:rPr lang="en-US" dirty="0"/>
              <a:t> { </a:t>
            </a:r>
          </a:p>
          <a:p>
            <a:pPr marL="0" indent="0">
              <a:buNone/>
            </a:pPr>
            <a:r>
              <a:rPr lang="en-US" dirty="0"/>
              <a:t>	… </a:t>
            </a:r>
          </a:p>
          <a:p>
            <a:pPr marL="0" indent="0">
              <a:buNone/>
            </a:pPr>
            <a:r>
              <a:rPr lang="en-US" dirty="0"/>
              <a:t>	synchronized void withdraw(int amt) {…} </a:t>
            </a:r>
          </a:p>
          <a:p>
            <a:pPr marL="0" indent="0">
              <a:buNone/>
            </a:pPr>
            <a:r>
              <a:rPr lang="en-US" dirty="0"/>
              <a:t>	synchronized void deposit(int amt) {…} </a:t>
            </a:r>
          </a:p>
          <a:p>
            <a:pPr marL="0" indent="0">
              <a:buNone/>
            </a:pPr>
            <a:r>
              <a:rPr lang="en-US" dirty="0"/>
              <a:t>	void </a:t>
            </a:r>
            <a:r>
              <a:rPr lang="en-US" dirty="0" err="1"/>
              <a:t>transferTo</a:t>
            </a:r>
            <a:r>
              <a:rPr lang="en-US" dirty="0"/>
              <a:t>(int amt, </a:t>
            </a:r>
            <a:r>
              <a:rPr lang="en-US" dirty="0" err="1"/>
              <a:t>BankAccount</a:t>
            </a:r>
            <a:r>
              <a:rPr lang="en-US" dirty="0"/>
              <a:t> a) {</a:t>
            </a:r>
          </a:p>
          <a:p>
            <a:pPr marL="0" indent="0">
              <a:buNone/>
            </a:pPr>
            <a:r>
              <a:rPr lang="en-US" dirty="0"/>
              <a:t>		if (</a:t>
            </a:r>
            <a:r>
              <a:rPr lang="en-US" dirty="0" err="1"/>
              <a:t>this.acctNum</a:t>
            </a:r>
            <a:r>
              <a:rPr lang="en-US" dirty="0"/>
              <a:t> &lt; </a:t>
            </a:r>
            <a:r>
              <a:rPr lang="en-US" dirty="0" err="1"/>
              <a:t>a.acctNum</a:t>
            </a:r>
            <a:r>
              <a:rPr lang="en-US" dirty="0"/>
              <a:t>){</a:t>
            </a:r>
          </a:p>
          <a:p>
            <a:pPr marL="0" indent="0">
              <a:buNone/>
            </a:pPr>
            <a:r>
              <a:rPr lang="en-US" dirty="0"/>
              <a:t>			synchronized(this){</a:t>
            </a:r>
          </a:p>
          <a:p>
            <a:pPr marL="0" indent="0">
              <a:buNone/>
            </a:pPr>
            <a:r>
              <a:rPr lang="en-US" dirty="0"/>
              <a:t>				synchronized(a){ </a:t>
            </a:r>
          </a:p>
          <a:p>
            <a:pPr marL="0" indent="0">
              <a:buNone/>
            </a:pPr>
            <a:r>
              <a:rPr lang="en-US" dirty="0"/>
              <a:t>					</a:t>
            </a:r>
            <a:r>
              <a:rPr lang="en-US" dirty="0" err="1"/>
              <a:t>this.withdraw</a:t>
            </a:r>
            <a:r>
              <a:rPr lang="en-US" dirty="0"/>
              <a:t>(amt); </a:t>
            </a:r>
          </a:p>
          <a:p>
            <a:pPr marL="0" indent="0">
              <a:buNone/>
            </a:pPr>
            <a:r>
              <a:rPr lang="en-US" dirty="0"/>
              <a:t>					</a:t>
            </a:r>
            <a:r>
              <a:rPr lang="en-US" dirty="0" err="1"/>
              <a:t>a.deposit</a:t>
            </a:r>
            <a:r>
              <a:rPr lang="en-US" dirty="0"/>
              <a:t>(amt);</a:t>
            </a:r>
          </a:p>
          <a:p>
            <a:pPr marL="0" indent="0">
              <a:buNone/>
            </a:pPr>
            <a:r>
              <a:rPr lang="en-US" dirty="0"/>
              <a:t>		} } }</a:t>
            </a:r>
          </a:p>
          <a:p>
            <a:pPr marL="0" indent="0">
              <a:buNone/>
            </a:pPr>
            <a:r>
              <a:rPr lang="en-US" dirty="0"/>
              <a:t>		else {</a:t>
            </a:r>
          </a:p>
          <a:p>
            <a:pPr marL="0" indent="0">
              <a:buNone/>
            </a:pPr>
            <a:r>
              <a:rPr lang="en-US" dirty="0"/>
              <a:t>			synchronized(a){</a:t>
            </a:r>
          </a:p>
          <a:p>
            <a:pPr marL="0" indent="0">
              <a:buNone/>
            </a:pPr>
            <a:r>
              <a:rPr lang="en-US" dirty="0"/>
              <a:t>				synchronized(this){ </a:t>
            </a:r>
          </a:p>
          <a:p>
            <a:pPr marL="0" indent="0">
              <a:buNone/>
            </a:pPr>
            <a:r>
              <a:rPr lang="en-US" dirty="0"/>
              <a:t>					</a:t>
            </a:r>
            <a:r>
              <a:rPr lang="en-US" dirty="0" err="1"/>
              <a:t>this.withdraw</a:t>
            </a:r>
            <a:r>
              <a:rPr lang="en-US" dirty="0"/>
              <a:t>(amt); </a:t>
            </a:r>
          </a:p>
          <a:p>
            <a:pPr marL="0" indent="0">
              <a:buNone/>
            </a:pPr>
            <a:r>
              <a:rPr lang="en-US" dirty="0"/>
              <a:t>					</a:t>
            </a:r>
            <a:r>
              <a:rPr lang="en-US" dirty="0" err="1"/>
              <a:t>a.deposit</a:t>
            </a:r>
            <a:r>
              <a:rPr lang="en-US" dirty="0"/>
              <a:t>(amt);</a:t>
            </a:r>
          </a:p>
          <a:p>
            <a:pPr marL="0" indent="0">
              <a:buNone/>
            </a:pPr>
            <a:r>
              <a:rPr lang="en-US" dirty="0"/>
              <a:t>		} } }		</a:t>
            </a:r>
          </a:p>
          <a:p>
            <a:pPr marL="0" indent="0">
              <a:buNone/>
            </a:pPr>
            <a:r>
              <a:rPr lang="en-US" dirty="0"/>
              <a:t>	} </a:t>
            </a:r>
          </a:p>
          <a:p>
            <a:pPr marL="0" indent="0">
              <a:buNone/>
            </a:pPr>
            <a:r>
              <a:rPr lang="en-US" dirty="0"/>
              <a:t>} </a:t>
            </a:r>
          </a:p>
        </p:txBody>
      </p:sp>
    </p:spTree>
    <p:extLst>
      <p:ext uri="{BB962C8B-B14F-4D97-AF65-F5344CB8AC3E}">
        <p14:creationId xmlns:p14="http://schemas.microsoft.com/office/powerpoint/2010/main" val="421886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Depth-First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a node </a:t>
                </a:r>
                <a14:m>
                  <m:oMath xmlns:m="http://schemas.openxmlformats.org/officeDocument/2006/math">
                    <m:r>
                      <a:rPr lang="en-US" b="0" i="1" smtClean="0">
                        <a:solidFill>
                          <a:srgbClr val="FF0000"/>
                        </a:solidFill>
                        <a:latin typeface="Cambria Math"/>
                      </a:rPr>
                      <m:t>𝑠</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visit one neighbor of </a:t>
                </a:r>
                <a14:m>
                  <m:oMath xmlns:m="http://schemas.openxmlformats.org/officeDocument/2006/math">
                    <m:r>
                      <a:rPr lang="en-US" b="0" i="1" smtClean="0">
                        <a:solidFill>
                          <a:srgbClr val="FF0000"/>
                        </a:solidFill>
                        <a:latin typeface="Cambria Math"/>
                      </a:rPr>
                      <m:t>𝑠</m:t>
                    </m:r>
                  </m:oMath>
                </a14:m>
                <a:r>
                  <a:rPr lang="en-US" dirty="0"/>
                  <a:t>, then all nodes reachable from that neighbor of </a:t>
                </a:r>
                <a14:m>
                  <m:oMath xmlns:m="http://schemas.openxmlformats.org/officeDocument/2006/math">
                    <m:r>
                      <a:rPr lang="en-US" b="0" i="1" smtClean="0">
                        <a:solidFill>
                          <a:srgbClr val="FF0000"/>
                        </a:solidFill>
                        <a:latin typeface="Cambria Math"/>
                      </a:rPr>
                      <m:t>𝑠</m:t>
                    </m:r>
                  </m:oMath>
                </a14:m>
                <a:r>
                  <a:rPr lang="en-US" dirty="0"/>
                  <a:t>, then another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a:t>
                </a:r>
              </a:p>
              <a:p>
                <a:r>
                  <a:rPr lang="en-US" dirty="0"/>
                  <a:t>Output: </a:t>
                </a:r>
              </a:p>
              <a:p>
                <a:pPr lvl="1"/>
                <a:r>
                  <a:rPr lang="en-US" dirty="0"/>
                  <a:t>Does the graph have a cycle?</a:t>
                </a:r>
              </a:p>
              <a:p>
                <a:pPr lvl="1"/>
                <a:r>
                  <a:rPr lang="en-US" dirty="0"/>
                  <a:t>A </a:t>
                </a:r>
                <a:r>
                  <a:rPr lang="en-US" b="1" dirty="0"/>
                  <a:t>topological sort </a:t>
                </a:r>
                <a:r>
                  <a:rPr lang="en-US" dirty="0"/>
                  <a:t>of the graph.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9</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6857667" y="4464542"/>
            <a:ext cx="301686" cy="369332"/>
          </a:xfrm>
          <a:prstGeom prst="rect">
            <a:avLst/>
          </a:prstGeom>
          <a:noFill/>
        </p:spPr>
        <p:txBody>
          <a:bodyPr wrap="none" rtlCol="0">
            <a:spAutoFit/>
          </a:bodyPr>
          <a:lstStyle/>
          <a:p>
            <a:r>
              <a:rPr lang="en-US" dirty="0"/>
              <a:t>0</a:t>
            </a:r>
          </a:p>
        </p:txBody>
      </p:sp>
      <p:sp>
        <p:nvSpPr>
          <p:cNvPr id="6" name="TextBox 5">
            <a:extLst>
              <a:ext uri="{FF2B5EF4-FFF2-40B4-BE49-F238E27FC236}">
                <a16:creationId xmlns:a16="http://schemas.microsoft.com/office/drawing/2014/main" id="{0605044C-10BD-AEE9-D583-6E3F278B41F7}"/>
              </a:ext>
            </a:extLst>
          </p:cNvPr>
          <p:cNvSpPr txBox="1"/>
          <p:nvPr/>
        </p:nvSpPr>
        <p:spPr>
          <a:xfrm>
            <a:off x="8096239" y="3747441"/>
            <a:ext cx="301686" cy="369332"/>
          </a:xfrm>
          <a:prstGeom prst="rect">
            <a:avLst/>
          </a:prstGeom>
          <a:noFill/>
        </p:spPr>
        <p:txBody>
          <a:bodyPr wrap="none" rtlCol="0">
            <a:spAutoFit/>
          </a:bodyPr>
          <a:lstStyle/>
          <a:p>
            <a:r>
              <a:rPr lang="en-US" dirty="0"/>
              <a:t>1</a:t>
            </a:r>
          </a:p>
        </p:txBody>
      </p:sp>
      <p:sp>
        <p:nvSpPr>
          <p:cNvPr id="7" name="TextBox 6">
            <a:extLst>
              <a:ext uri="{FF2B5EF4-FFF2-40B4-BE49-F238E27FC236}">
                <a16:creationId xmlns:a16="http://schemas.microsoft.com/office/drawing/2014/main" id="{B137F514-BD71-389A-276B-9053B381D8E4}"/>
              </a:ext>
            </a:extLst>
          </p:cNvPr>
          <p:cNvSpPr txBox="1"/>
          <p:nvPr/>
        </p:nvSpPr>
        <p:spPr>
          <a:xfrm>
            <a:off x="9338044" y="3798833"/>
            <a:ext cx="301686" cy="369332"/>
          </a:xfrm>
          <a:prstGeom prst="rect">
            <a:avLst/>
          </a:prstGeom>
          <a:noFill/>
        </p:spPr>
        <p:txBody>
          <a:bodyPr wrap="none" rtlCol="0">
            <a:spAutoFit/>
          </a:bodyPr>
          <a:lstStyle/>
          <a:p>
            <a:r>
              <a:rPr lang="en-US" dirty="0"/>
              <a:t>2</a:t>
            </a:r>
          </a:p>
        </p:txBody>
      </p:sp>
      <p:sp>
        <p:nvSpPr>
          <p:cNvPr id="8" name="TextBox 7">
            <a:extLst>
              <a:ext uri="{FF2B5EF4-FFF2-40B4-BE49-F238E27FC236}">
                <a16:creationId xmlns:a16="http://schemas.microsoft.com/office/drawing/2014/main" id="{AA7298B3-A661-E800-FF4D-E8EEBF644EAB}"/>
              </a:ext>
            </a:extLst>
          </p:cNvPr>
          <p:cNvSpPr txBox="1"/>
          <p:nvPr/>
        </p:nvSpPr>
        <p:spPr>
          <a:xfrm>
            <a:off x="10242843" y="4155894"/>
            <a:ext cx="301686" cy="369332"/>
          </a:xfrm>
          <a:prstGeom prst="rect">
            <a:avLst/>
          </a:prstGeom>
          <a:noFill/>
        </p:spPr>
        <p:txBody>
          <a:bodyPr wrap="none" rtlCol="0">
            <a:spAutoFit/>
          </a:bodyPr>
          <a:lstStyle/>
          <a:p>
            <a:r>
              <a:rPr lang="en-US" dirty="0"/>
              <a:t>3</a:t>
            </a:r>
          </a:p>
        </p:txBody>
      </p:sp>
      <p:sp>
        <p:nvSpPr>
          <p:cNvPr id="10" name="TextBox 9">
            <a:extLst>
              <a:ext uri="{FF2B5EF4-FFF2-40B4-BE49-F238E27FC236}">
                <a16:creationId xmlns:a16="http://schemas.microsoft.com/office/drawing/2014/main" id="{84D8D756-6925-39E6-93AD-CDD831F97A7D}"/>
              </a:ext>
            </a:extLst>
          </p:cNvPr>
          <p:cNvSpPr txBox="1"/>
          <p:nvPr/>
        </p:nvSpPr>
        <p:spPr>
          <a:xfrm>
            <a:off x="10287000" y="6248400"/>
            <a:ext cx="301686" cy="369332"/>
          </a:xfrm>
          <a:prstGeom prst="rect">
            <a:avLst/>
          </a:prstGeom>
          <a:noFill/>
        </p:spPr>
        <p:txBody>
          <a:bodyPr wrap="none" rtlCol="0">
            <a:spAutoFit/>
          </a:bodyPr>
          <a:lstStyle/>
          <a:p>
            <a:r>
              <a:rPr lang="en-US" dirty="0"/>
              <a:t>4</a:t>
            </a:r>
          </a:p>
        </p:txBody>
      </p:sp>
      <p:sp>
        <p:nvSpPr>
          <p:cNvPr id="11" name="TextBox 10">
            <a:extLst>
              <a:ext uri="{FF2B5EF4-FFF2-40B4-BE49-F238E27FC236}">
                <a16:creationId xmlns:a16="http://schemas.microsoft.com/office/drawing/2014/main" id="{50F2CDBA-DA7A-3C1A-5713-45F18AC0DC23}"/>
              </a:ext>
            </a:extLst>
          </p:cNvPr>
          <p:cNvSpPr txBox="1"/>
          <p:nvPr/>
        </p:nvSpPr>
        <p:spPr>
          <a:xfrm>
            <a:off x="7421000" y="5817950"/>
            <a:ext cx="301686" cy="369332"/>
          </a:xfrm>
          <a:prstGeom prst="rect">
            <a:avLst/>
          </a:prstGeom>
          <a:noFill/>
        </p:spPr>
        <p:txBody>
          <a:bodyPr wrap="none" rtlCol="0">
            <a:spAutoFit/>
          </a:bodyPr>
          <a:lstStyle/>
          <a:p>
            <a:r>
              <a:rPr lang="en-US" dirty="0"/>
              <a:t>5</a:t>
            </a:r>
          </a:p>
        </p:txBody>
      </p:sp>
      <p:sp>
        <p:nvSpPr>
          <p:cNvPr id="12" name="TextBox 11">
            <a:extLst>
              <a:ext uri="{FF2B5EF4-FFF2-40B4-BE49-F238E27FC236}">
                <a16:creationId xmlns:a16="http://schemas.microsoft.com/office/drawing/2014/main" id="{935030A1-83AA-A3BB-CB2D-2CE9A3C9892E}"/>
              </a:ext>
            </a:extLst>
          </p:cNvPr>
          <p:cNvSpPr txBox="1"/>
          <p:nvPr/>
        </p:nvSpPr>
        <p:spPr>
          <a:xfrm>
            <a:off x="8429267" y="4733162"/>
            <a:ext cx="301686" cy="369332"/>
          </a:xfrm>
          <a:prstGeom prst="rect">
            <a:avLst/>
          </a:prstGeom>
          <a:noFill/>
        </p:spPr>
        <p:txBody>
          <a:bodyPr wrap="none" rtlCol="0">
            <a:spAutoFit/>
          </a:bodyPr>
          <a:lstStyle/>
          <a:p>
            <a:r>
              <a:rPr lang="en-US" dirty="0"/>
              <a:t>6</a:t>
            </a:r>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AFCEF6-1E10-BE11-39F3-D367EC560DB9}"/>
                    </a:ext>
                  </a:extLst>
                </p:cNvPr>
                <p:cNvCxnSpPr>
                  <a:stCxn id="63" idx="2"/>
                  <a:endCxn id="6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59" idx="5"/>
                  <a:endCxn id="64"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3"/>
                <a:endCxn id="6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E2D8E6EA-0503-E96D-3170-C01DCD7AB07A}"/>
              </a:ext>
            </a:extLst>
          </p:cNvPr>
          <p:cNvSpPr txBox="1"/>
          <p:nvPr/>
        </p:nvSpPr>
        <p:spPr>
          <a:xfrm>
            <a:off x="8915400" y="6488668"/>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431597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48840</TotalTime>
  <Words>4999</Words>
  <Application>Microsoft Office PowerPoint</Application>
  <PresentationFormat>Widescreen</PresentationFormat>
  <Paragraphs>1238</Paragraphs>
  <Slides>45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 Light</vt:lpstr>
      <vt:lpstr>Calibri</vt:lpstr>
      <vt:lpstr>Cambria Math</vt:lpstr>
      <vt:lpstr>Office Theme</vt:lpstr>
      <vt:lpstr>CSE 332 Autumn 2023 Lecture 26: Topological Sort and Minimum Spanning Trees</vt:lpstr>
      <vt:lpstr>Bank Account</vt:lpstr>
      <vt:lpstr>The Deadlock</vt:lpstr>
      <vt:lpstr>The Deadlock</vt:lpstr>
      <vt:lpstr>Resolving Deadlocks</vt:lpstr>
      <vt:lpstr>Option 1: Coarser Locking</vt:lpstr>
      <vt:lpstr>Option 2: Finer Critical Section</vt:lpstr>
      <vt:lpstr>Option 3: First Get All Locks In A Fixed Order</vt:lpstr>
      <vt:lpstr>Depth-First Search</vt:lpstr>
      <vt:lpstr>DFS (non-recursive)</vt:lpstr>
      <vt:lpstr>DFS Recursively (more common)</vt:lpstr>
      <vt:lpstr>Cycle Detection</vt:lpstr>
      <vt:lpstr>Topological Sort</vt:lpstr>
      <vt:lpstr>DFS Recursively</vt:lpstr>
      <vt:lpstr>DFS Recursively</vt:lpstr>
      <vt:lpstr>DFS: Topological sort</vt:lpstr>
      <vt:lpstr>Definition: Tree</vt:lpstr>
      <vt:lpstr>Definition: Tree</vt:lpstr>
      <vt:lpstr>Definition: Spanning Tree</vt:lpstr>
      <vt:lpstr>Definition: Minimum Spanning Tree</vt:lpstr>
      <vt:lpstr>Kruskal’s Algorithm</vt:lpstr>
      <vt:lpstr>Kruskal’s Algorithm</vt:lpstr>
      <vt:lpstr>Kruskal’s Algorithm</vt:lpstr>
      <vt:lpstr>Kruskal’s Algorithm</vt:lpstr>
      <vt:lpstr>Kruskal’s Algorithm</vt:lpstr>
      <vt:lpstr>Kruskal’s Algorithm</vt:lpstr>
      <vt:lpstr>Definition: Cut</vt:lpstr>
      <vt:lpstr>Cut Theorem</vt:lpstr>
      <vt:lpstr>Cut Theorem</vt:lpstr>
      <vt:lpstr>Cut Theorem</vt:lpstr>
      <vt:lpstr>Cut Theorem</vt:lpstr>
      <vt:lpstr>Cut Theorem</vt:lpstr>
      <vt:lpstr>Proof of Kruskal’s Algorithm</vt:lpstr>
      <vt:lpstr>Kruskal’s Algorithm Runtime</vt:lpstr>
      <vt:lpstr>General MST Algorithm</vt:lpstr>
      <vt:lpstr>Prim’s Algorithm</vt:lpstr>
      <vt:lpstr>Prim’s Algorithm</vt:lpstr>
      <vt:lpstr>Prim’s Algorithm</vt:lpstr>
      <vt:lpstr>Prim’s Algorithm</vt:lpstr>
      <vt:lpstr>Prim’s Algorithm</vt:lpstr>
      <vt:lpstr>Prim’s Algorithm</vt:lpstr>
      <vt:lpstr>Dijkstra’s Algorithm</vt:lpstr>
      <vt:lpstr>Prim’s Algorithm</vt:lpstr>
      <vt:lpstr>Dijkstra’s Algorithm</vt:lpstr>
      <vt:lpstr>Prim’s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Brunelle, Nathan J (njb2b)</cp:lastModifiedBy>
  <cp:revision>364</cp:revision>
  <dcterms:created xsi:type="dcterms:W3CDTF">2023-10-13T16:06:42Z</dcterms:created>
  <dcterms:modified xsi:type="dcterms:W3CDTF">2024-03-04T18:50:00Z</dcterms:modified>
</cp:coreProperties>
</file>