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9" r:id="rId19"/>
    <p:sldId id="272" r:id="rId20"/>
    <p:sldId id="274" r:id="rId21"/>
    <p:sldId id="275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65E98-88A8-4C9D-97C9-A99BED13EC1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4F7F-81C6-431A-99DF-66D59DAEE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4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3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8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5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3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2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CBAC80E-9A29-44F2-8D8A-E867E813878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9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372D-8C50-4C60-B7A8-8A6DE163F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E3B33-D4E3-4FD8-A8BD-0274038E2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311 </a:t>
            </a:r>
            <a:r>
              <a:rPr lang="en-US" dirty="0" smtClean="0"/>
              <a:t>Spring </a:t>
            </a:r>
            <a:r>
              <a:rPr lang="en-US" dirty="0" smtClean="0"/>
              <a:t>2022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i="1" dirty="0"/>
                  <a:t>We want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doesn’t </a:t>
                </a:r>
                <a:r>
                  <a:rPr lang="en-US" i="1" dirty="0"/>
                  <a:t>actually accept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b="0" i="1" dirty="0"/>
              </a:p>
              <a:p>
                <a:r>
                  <a:rPr lang="en-US" i="1" dirty="0"/>
                  <a:t>How do we do that?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18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[TODO]. </a:t>
                </a:r>
                <a:r>
                  <a:rPr lang="en-US" i="1" dirty="0">
                    <a:solidFill>
                      <a:srgbClr val="FF0000"/>
                    </a:solidFill>
                  </a:rPr>
                  <a:t>S is an infinite set of strings.</a:t>
                </a:r>
              </a:p>
              <a:p>
                <a:r>
                  <a:rPr lang="en-US" dirty="0"/>
                  <a:t>Because the DFA is 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state.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don’t get to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[TODO]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 get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91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[TODO]. </a:t>
                </a:r>
                <a:r>
                  <a:rPr lang="en-US" i="1" dirty="0">
                    <a:solidFill>
                      <a:srgbClr val="FF0000"/>
                    </a:solidFill>
                  </a:rPr>
                  <a:t>S is an infinite set of strings.</a:t>
                </a:r>
              </a:p>
              <a:p>
                <a:r>
                  <a:rPr lang="en-US" dirty="0"/>
                  <a:t>Because the DFA is 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state.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don’t get to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[TODO]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 get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led to the same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deterministic,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will also lead to the same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can be only one of an accept or reject state,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actually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an irregular language.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516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14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5D73-7091-4838-A69C-0B73038A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 the blanks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00F63-ED61-4A3C-B5D4-7E4AD6127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Such that</a:t>
                </a:r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</a:t>
                </a:r>
              </a:p>
              <a:p>
                <a:r>
                  <a:rPr lang="en-US" dirty="0"/>
                  <a:t>2. For every pair of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there is a suffix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in the language and the other is not in the language.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00F63-ED61-4A3C-B5D4-7E4AD6127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8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Because the DFA is finite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both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must be an irregular language.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  <a:blipFill>
                <a:blip r:embed="rId2"/>
                <a:stretch>
                  <a:fillRect l="-545" t="-217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84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4D01-A239-40DB-8D9C-D373393F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choosing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think about what the DFA would “have to count”</a:t>
                </a:r>
              </a:p>
              <a:p>
                <a:r>
                  <a:rPr lang="en-US" dirty="0"/>
                  <a:t>That is fundamentally why a language is irregular.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way we prove it! Whatever we “need to remember” it’s different for every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your strings have an “obvious middle” (like between the 0’s and 1’s) that’s a good place to start.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3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6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 smtClean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be a set with infinitely many strings with different numbers of unclosed parentheses.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8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Outline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C71A-7D8C-467C-86EE-400AA76D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36772"/>
            <a:ext cx="11187259" cy="1014667"/>
          </a:xfrm>
        </p:spPr>
        <p:txBody>
          <a:bodyPr/>
          <a:lstStyle/>
          <a:p>
            <a:r>
              <a:rPr lang="en-US" dirty="0"/>
              <a:t>What can’t NFAs/DFAs/Regexes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languages that can’t be recognized by a DFA.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the classic example.</a:t>
                </a:r>
              </a:p>
              <a:p>
                <a:endParaRPr lang="en-US" dirty="0"/>
              </a:p>
              <a:p>
                <a:r>
                  <a:rPr lang="en-US" dirty="0"/>
                  <a:t>Let’s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644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 balanced set of parentheses (since there are the same number of each and all the open-parentheses come before the close parentheses).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not balanced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9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588-0EAB-4043-A16D-A40911F5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more, just the key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36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588-0EAB-4043-A16D-A40911F5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more, just the key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are equally good choices.</a:t>
                </a:r>
              </a:p>
              <a:p>
                <a:endParaRPr lang="en-US" dirty="0"/>
              </a:p>
              <a:p>
                <a:r>
                  <a:rPr lang="en-US" dirty="0"/>
                  <a:t>Your suffix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the first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the second.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also works.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is your suffix. The proof is a little more tedious, but you can make it through.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488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241B-4718-42F8-AF8F-992333AF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7969-8BFC-40C1-AFAB-6F92C505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HW8, the extra credit is to use the “pumping lemma” to prove a language is irregular.</a:t>
            </a:r>
          </a:p>
          <a:p>
            <a:r>
              <a:rPr lang="en-US" dirty="0"/>
              <a:t>The method from lecture “always works” – i.e. for every non-regular language, you can write a proof like this.</a:t>
            </a:r>
          </a:p>
          <a:p>
            <a:r>
              <a:rPr lang="en-US" dirty="0"/>
              <a:t>For the pumping lemma that isn’t true – there are some non-regular languages that satisfy the pumping lemma, which is why we don’t focus on it. </a:t>
            </a:r>
          </a:p>
          <a:p>
            <a:r>
              <a:rPr lang="en-US" dirty="0"/>
              <a:t>The final common way to show languages are regular or not regular is “closure properties” – operations that (when applied to regular languages) always give you another regular language. Or vice versa. </a:t>
            </a:r>
          </a:p>
        </p:txBody>
      </p:sp>
    </p:spTree>
    <p:extLst>
      <p:ext uri="{BB962C8B-B14F-4D97-AF65-F5344CB8AC3E}">
        <p14:creationId xmlns:p14="http://schemas.microsoft.com/office/powerpoint/2010/main" val="353758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65A364-4619-4F9D-BE2B-15E11274CB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not regular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65A364-4619-4F9D-BE2B-15E11274C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389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14308-D4C1-4A53-9636-195A27D5A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a proof: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 if and only if there’s a DFA the recognizes it.</a:t>
                </a:r>
              </a:p>
              <a:p>
                <a:r>
                  <a:rPr lang="en-US" dirty="0"/>
                  <a:t>To know if the number of 0’s is equal to the number of 1’s that DFA is going to have to count that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that number could be arbitrarily big.</a:t>
                </a:r>
              </a:p>
              <a:p>
                <a:r>
                  <a:rPr lang="en-US" dirty="0"/>
                  <a:t>And we have some finite number of states less than that. </a:t>
                </a:r>
              </a:p>
              <a:p>
                <a:r>
                  <a:rPr lang="en-US" dirty="0"/>
                  <a:t>So it’s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14308-D4C1-4A53-9636-195A27D5A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7CD123-BFB1-4074-A940-26903E0E6AED}"/>
              </a:ext>
            </a:extLst>
          </p:cNvPr>
          <p:cNvSpPr/>
          <p:nvPr/>
        </p:nvSpPr>
        <p:spPr>
          <a:xfrm>
            <a:off x="7023847" y="3061447"/>
            <a:ext cx="4657165" cy="1102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DFA must work like this” isn’t a rigorous argument.</a:t>
            </a:r>
          </a:p>
        </p:txBody>
      </p:sp>
    </p:spTree>
    <p:extLst>
      <p:ext uri="{BB962C8B-B14F-4D97-AF65-F5344CB8AC3E}">
        <p14:creationId xmlns:p14="http://schemas.microsoft.com/office/powerpoint/2010/main" val="23285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6977-C1FD-4CF3-B991-61C50BDA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DFA must do this”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ED31B-A48B-4792-A80A-8FF97841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“The set of all binary strings, where the number of “01” substrings is equal to the number of “10” substrings.”</a:t>
            </a:r>
          </a:p>
          <a:p>
            <a:endParaRPr lang="en-US" dirty="0"/>
          </a:p>
          <a:p>
            <a:r>
              <a:rPr lang="en-US" dirty="0"/>
              <a:t>The DFA must count the number of “01” and “10” substrings, right?</a:t>
            </a:r>
          </a:p>
          <a:p>
            <a:r>
              <a:rPr lang="en-US" dirty="0"/>
              <a:t>NO!</a:t>
            </a:r>
          </a:p>
          <a:p>
            <a:r>
              <a:rPr lang="en-US" dirty="0"/>
              <a:t>Between every 01 substring there’s a 10 substring. </a:t>
            </a:r>
          </a:p>
          <a:p>
            <a:r>
              <a:rPr lang="en-US" dirty="0"/>
              <a:t>0001111000011101011</a:t>
            </a:r>
          </a:p>
          <a:p>
            <a:r>
              <a:rPr lang="en-US" dirty="0"/>
              <a:t>You don’t have to count the total, just the difference between them. And that difference never exceeds 1. </a:t>
            </a:r>
          </a:p>
        </p:txBody>
      </p:sp>
    </p:spTree>
    <p:extLst>
      <p:ext uri="{BB962C8B-B14F-4D97-AF65-F5344CB8AC3E}">
        <p14:creationId xmlns:p14="http://schemas.microsoft.com/office/powerpoint/2010/main" val="1403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4896-E914-4A7F-AAD8-D161655C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C6FD-68CC-4646-9603-1716732E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avoid saying “in order to solve problem X, a machine must do Y”</a:t>
            </a:r>
          </a:p>
          <a:p>
            <a:pPr lvl="1"/>
            <a:r>
              <a:rPr lang="en-US" dirty="0"/>
              <a:t>It’s almost impossible to rigorously justify.</a:t>
            </a:r>
          </a:p>
          <a:p>
            <a:pPr lvl="1"/>
            <a:r>
              <a:rPr lang="en-US" dirty="0"/>
              <a:t>And it’s easy to trick yourself – you’ll have to argue no one is more clever than you are.</a:t>
            </a:r>
          </a:p>
          <a:p>
            <a:r>
              <a:rPr lang="en-US" dirty="0"/>
              <a:t>The right way to argue around this claim is to </a:t>
            </a:r>
            <a:r>
              <a:rPr lang="en-US" dirty="0" smtClean="0"/>
              <a:t>argue by contradiction. Show that every conceivable DFA </a:t>
            </a:r>
            <a:r>
              <a:rPr lang="en-US" dirty="0"/>
              <a:t>does the wrong thing (rather than indirectly that </a:t>
            </a:r>
            <a:r>
              <a:rPr lang="en-US" dirty="0" smtClean="0"/>
              <a:t>they aren’t doing what you think they should).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i="1" dirty="0"/>
                  <a:t>We want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doesn’t </a:t>
                </a:r>
                <a:r>
                  <a:rPr lang="en-US" i="1" dirty="0"/>
                  <a:t>actually accept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b="0" i="1" dirty="0"/>
              </a:p>
              <a:p>
                <a:r>
                  <a:rPr lang="en-US" i="1" dirty="0"/>
                  <a:t>How do we do that?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11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0399-4BDA-4317-B359-CB0DA786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</a:t>
            </a:r>
            <a:r>
              <a:rPr lang="en-US" dirty="0" smtClean="0"/>
              <a:t>Mistake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9592-904C-49A6-834D-46AE9AF46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know anything about the DFA. </a:t>
            </a:r>
          </a:p>
          <a:p>
            <a:r>
              <a:rPr lang="en-US" dirty="0"/>
              <a:t>Well except that it </a:t>
            </a:r>
            <a:r>
              <a:rPr lang="en-US" b="1" dirty="0"/>
              <a:t>is </a:t>
            </a:r>
            <a:r>
              <a:rPr lang="en-US" dirty="0"/>
              <a:t>a DFA.</a:t>
            </a:r>
          </a:p>
          <a:p>
            <a:r>
              <a:rPr lang="en-US" dirty="0"/>
              <a:t>So it is deterministic. I.e. if you’re in a particular state and you read a certain character there’s only one place to go.</a:t>
            </a:r>
          </a:p>
          <a:p>
            <a:endParaRPr lang="en-US" dirty="0"/>
          </a:p>
          <a:p>
            <a:r>
              <a:rPr lang="en-US" dirty="0"/>
              <a:t>It’s also finite. I.e. there are not an infinite number of states.</a:t>
            </a:r>
          </a:p>
        </p:txBody>
      </p:sp>
    </p:spTree>
    <p:extLst>
      <p:ext uri="{BB962C8B-B14F-4D97-AF65-F5344CB8AC3E}">
        <p14:creationId xmlns:p14="http://schemas.microsoft.com/office/powerpoint/2010/main" val="425835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677D-167B-4EAB-901F-5C5B122F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1148-7707-4757-BDBC-82A3987A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if…</a:t>
            </a:r>
          </a:p>
          <a:p>
            <a:endParaRPr lang="en-US" dirty="0"/>
          </a:p>
          <a:p>
            <a:r>
              <a:rPr lang="en-US" dirty="0"/>
              <a:t>We could find a set of strings that all </a:t>
            </a:r>
            <a:r>
              <a:rPr lang="en-US" b="1" dirty="0"/>
              <a:t>must </a:t>
            </a:r>
            <a:r>
              <a:rPr lang="en-US" dirty="0"/>
              <a:t>be in different states.</a:t>
            </a:r>
          </a:p>
          <a:p>
            <a:r>
              <a:rPr lang="en-US" dirty="0"/>
              <a:t>Too many of them. Enough that two must be in the same state.</a:t>
            </a:r>
          </a:p>
          <a:p>
            <a:endParaRPr lang="en-US" dirty="0"/>
          </a:p>
          <a:p>
            <a:r>
              <a:rPr lang="en-US" dirty="0"/>
              <a:t>How would we know two strings have to be in different states?</a:t>
            </a:r>
          </a:p>
          <a:p>
            <a:r>
              <a:rPr lang="en-US" dirty="0"/>
              <a:t>How many strings is enough? </a:t>
            </a:r>
            <a:r>
              <a:rPr lang="en-US" dirty="0">
                <a:solidFill>
                  <a:schemeClr val="accent2"/>
                </a:solidFill>
              </a:rPr>
              <a:t>infinity</a:t>
            </a:r>
          </a:p>
        </p:txBody>
      </p:sp>
    </p:spTree>
    <p:extLst>
      <p:ext uri="{BB962C8B-B14F-4D97-AF65-F5344CB8AC3E}">
        <p14:creationId xmlns:p14="http://schemas.microsoft.com/office/powerpoint/2010/main" val="383413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888D-B4D8-4DA4-B0A9-113ACD68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</a:t>
            </a:r>
            <a:r>
              <a:rPr lang="en-US" dirty="0" smtClean="0"/>
              <a:t>a </a:t>
            </a:r>
            <a:r>
              <a:rPr lang="en-US" dirty="0"/>
              <a:t>Mistake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must be in different states?</a:t>
                </a:r>
              </a:p>
              <a:p>
                <a:r>
                  <a:rPr lang="en-US" dirty="0"/>
                  <a:t>Well if one would be accepted and the other rejected, that would be a clear sign.</a:t>
                </a:r>
              </a:p>
              <a:p>
                <a:endParaRPr lang="en-US" dirty="0"/>
              </a:p>
              <a:p>
                <a:r>
                  <a:rPr lang="en-US" dirty="0"/>
                  <a:t>Or if there’s some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accepted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rejected (or vice versa).</a:t>
                </a:r>
              </a:p>
              <a:p>
                <a:r>
                  <a:rPr lang="en-US" dirty="0"/>
                  <a:t>The machine is deterministic!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you to the same state,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are also in the same state!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117A4DB-6D9B-4F96-87E9-1A762ECFA80F}"/>
              </a:ext>
            </a:extLst>
          </p:cNvPr>
          <p:cNvSpPr/>
          <p:nvPr/>
        </p:nvSpPr>
        <p:spPr>
          <a:xfrm>
            <a:off x="5773669" y="5626354"/>
            <a:ext cx="597436" cy="6238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22ADBD-8FCD-4893-9A44-A79D828F4674}"/>
              </a:ext>
            </a:extLst>
          </p:cNvPr>
          <p:cNvSpPr/>
          <p:nvPr/>
        </p:nvSpPr>
        <p:spPr>
          <a:xfrm>
            <a:off x="8802239" y="5587978"/>
            <a:ext cx="597436" cy="6238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77503" y="5524801"/>
            <a:ext cx="2528879" cy="777079"/>
          </a:xfrm>
          <a:custGeom>
            <a:avLst/>
            <a:gdLst>
              <a:gd name="connsiteX0" fmla="*/ 0 w 2528879"/>
              <a:gd name="connsiteY0" fmla="*/ 439184 h 777079"/>
              <a:gd name="connsiteX1" fmla="*/ 401870 w 2528879"/>
              <a:gd name="connsiteY1" fmla="*/ 8193 h 777079"/>
              <a:gd name="connsiteX2" fmla="*/ 1100775 w 2528879"/>
              <a:gd name="connsiteY2" fmla="*/ 776988 h 777079"/>
              <a:gd name="connsiteX3" fmla="*/ 2213198 w 2528879"/>
              <a:gd name="connsiteY3" fmla="*/ 60610 h 777079"/>
              <a:gd name="connsiteX4" fmla="*/ 2504408 w 2528879"/>
              <a:gd name="connsiteY4" fmla="*/ 147974 h 777079"/>
              <a:gd name="connsiteX5" fmla="*/ 2492759 w 2528879"/>
              <a:gd name="connsiteY5" fmla="*/ 124677 h 7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8879" h="777079">
                <a:moveTo>
                  <a:pt x="0" y="439184"/>
                </a:moveTo>
                <a:cubicBezTo>
                  <a:pt x="109204" y="195538"/>
                  <a:pt x="218408" y="-48108"/>
                  <a:pt x="401870" y="8193"/>
                </a:cubicBezTo>
                <a:cubicBezTo>
                  <a:pt x="585332" y="64494"/>
                  <a:pt x="798887" y="768252"/>
                  <a:pt x="1100775" y="776988"/>
                </a:cubicBezTo>
                <a:cubicBezTo>
                  <a:pt x="1402663" y="785724"/>
                  <a:pt x="1979259" y="165446"/>
                  <a:pt x="2213198" y="60610"/>
                </a:cubicBezTo>
                <a:cubicBezTo>
                  <a:pt x="2447137" y="-44226"/>
                  <a:pt x="2457815" y="137296"/>
                  <a:pt x="2504408" y="147974"/>
                </a:cubicBezTo>
                <a:cubicBezTo>
                  <a:pt x="2551001" y="158652"/>
                  <a:pt x="2521880" y="141664"/>
                  <a:pt x="2492759" y="12467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2981</TotalTime>
  <Words>1261</Words>
  <Application>Microsoft Office PowerPoint</Application>
  <PresentationFormat>Widescreen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Irregular Languages</vt:lpstr>
      <vt:lpstr>What can’t NFAs/DFAs/Regexes do?</vt:lpstr>
      <vt:lpstr>{0^k 1^k |k≥0} is not regular</vt:lpstr>
      <vt:lpstr>“The DFA must do this”</vt:lpstr>
      <vt:lpstr>In general…</vt:lpstr>
      <vt:lpstr>A Proof Outline</vt:lpstr>
      <vt:lpstr>Forcing a Mistake</vt:lpstr>
      <vt:lpstr>Forcing a Mistake</vt:lpstr>
      <vt:lpstr>Forcing a Mistake</vt:lpstr>
      <vt:lpstr>A Proof Outline</vt:lpstr>
      <vt:lpstr>A Proof Outline</vt:lpstr>
      <vt:lpstr>A Proof Outline</vt:lpstr>
      <vt:lpstr>Filling in the blanks</vt:lpstr>
      <vt:lpstr>PowerPoint Presentation</vt:lpstr>
      <vt:lpstr>Full outline</vt:lpstr>
      <vt:lpstr>Practical Tips</vt:lpstr>
      <vt:lpstr>Let’s Try another</vt:lpstr>
      <vt:lpstr>Let’s Try another</vt:lpstr>
      <vt:lpstr>Outline for (^∗</vt:lpstr>
      <vt:lpstr>Full outline</vt:lpstr>
      <vt:lpstr>One more, just the key steps</vt:lpstr>
      <vt:lpstr>One more, just the key steps</vt:lpstr>
      <vt:lpstr>One Last Fun Fact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Irregular Languages</dc:title>
  <dc:creator>rtweber2</dc:creator>
  <cp:lastModifiedBy>rtweber2</cp:lastModifiedBy>
  <cp:revision>33</cp:revision>
  <cp:lastPrinted>2022-05-26T18:14:51Z</cp:lastPrinted>
  <dcterms:created xsi:type="dcterms:W3CDTF">2020-12-05T17:49:17Z</dcterms:created>
  <dcterms:modified xsi:type="dcterms:W3CDTF">2022-05-26T18:18:03Z</dcterms:modified>
</cp:coreProperties>
</file>