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256" r:id="rId2"/>
    <p:sldId id="280" r:id="rId3"/>
    <p:sldId id="258" r:id="rId4"/>
    <p:sldId id="260" r:id="rId5"/>
    <p:sldId id="259" r:id="rId6"/>
    <p:sldId id="261" r:id="rId7"/>
    <p:sldId id="262" r:id="rId8"/>
    <p:sldId id="263" r:id="rId9"/>
    <p:sldId id="277" r:id="rId10"/>
    <p:sldId id="264" r:id="rId11"/>
    <p:sldId id="265" r:id="rId12"/>
    <p:sldId id="266" r:id="rId13"/>
    <p:sldId id="267" r:id="rId14"/>
    <p:sldId id="268" r:id="rId15"/>
    <p:sldId id="272" r:id="rId16"/>
    <p:sldId id="278" r:id="rId17"/>
    <p:sldId id="279" r:id="rId18"/>
    <p:sldId id="269" r:id="rId19"/>
    <p:sldId id="270" r:id="rId20"/>
    <p:sldId id="274" r:id="rId21"/>
    <p:sldId id="273" r:id="rId22"/>
    <p:sldId id="271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7463" autoAdjust="0"/>
  </p:normalViewPr>
  <p:slideViewPr>
    <p:cSldViewPr snapToGrid="0">
      <p:cViewPr varScale="1">
        <p:scale>
          <a:sx n="160" d="100"/>
          <a:sy n="160" d="100"/>
        </p:scale>
        <p:origin x="342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DBA67-E19D-4D3F-B691-72031CC2F3EB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1A8A1-DB6B-4036-A894-E4A778634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57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BB4A3B2-68BC-4C22-8050-03291D32687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39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8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41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86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2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382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61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6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972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78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94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BB4A3B2-68BC-4C22-8050-03291D32687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72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552F-CE0D-42A3-A027-9783C92894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085480-9376-4153-B6C3-A909ABAA82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</a:t>
            </a:r>
            <a:r>
              <a:rPr lang="en-US" dirty="0" smtClean="0"/>
              <a:t>Spring 22</a:t>
            </a:r>
            <a:endParaRPr lang="en-US" dirty="0"/>
          </a:p>
          <a:p>
            <a:r>
              <a:rPr lang="en-US" dirty="0"/>
              <a:t>Lecture </a:t>
            </a:r>
            <a:r>
              <a:rPr lang="en-US" dirty="0" smtClean="0"/>
              <a:t>19</a:t>
            </a:r>
            <a:endParaRPr lang="en-US" dirty="0"/>
          </a:p>
        </p:txBody>
      </p:sp>
      <p:pic>
        <p:nvPicPr>
          <p:cNvPr id="5" name="Picture 2" descr="Image result for xkcd recursion">
            <a:extLst>
              <a:ext uri="{FF2B5EF4-FFF2-40B4-BE49-F238E27FC236}">
                <a16:creationId xmlns:a16="http://schemas.microsoft.com/office/drawing/2014/main" id="{906F2C12-31CD-420F-B23D-DCCC55619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82" y="1673592"/>
            <a:ext cx="7048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352808-B28B-40E2-B980-19A577C6021C}"/>
                  </a:ext>
                </a:extLst>
              </p:cNvPr>
              <p:cNvSpPr txBox="1"/>
              <p:nvPr/>
            </p:nvSpPr>
            <p:spPr>
              <a:xfrm>
                <a:off x="2948473" y="181947"/>
                <a:ext cx="863548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Warm up:</a:t>
                </a:r>
                <a:br>
                  <a:rPr lang="en-US" sz="2400" dirty="0"/>
                </a:br>
                <a:r>
                  <a:rPr lang="en-US" sz="2400" dirty="0"/>
                  <a:t>What’s the first sentence of the base case and IS for a proof of: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“Every set of integers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has a largest element”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352808-B28B-40E2-B980-19A577C60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473" y="181947"/>
                <a:ext cx="8635482" cy="1200329"/>
              </a:xfrm>
              <a:prstGeom prst="rect">
                <a:avLst/>
              </a:prstGeom>
              <a:blipFill>
                <a:blip r:embed="rId3"/>
                <a:stretch>
                  <a:fillRect l="-1130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757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8384F-4894-4E12-A529-8995F793E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267BA8-E56D-40A7-9052-4B1E7B304D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Every element is built up recursively…</a:t>
                </a:r>
              </a:p>
              <a:p>
                <a:r>
                  <a:rPr lang="en-US" dirty="0"/>
                  <a:t>So to show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…</a:t>
                </a:r>
              </a:p>
              <a:p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base case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Show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holds for every named element in the recursive rule,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holds for the new element (repeat for each rule).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267BA8-E56D-40A7-9052-4B1E7B304D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047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A3B54-99CD-439A-9EC6-67C7F67BA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B8D11D-FAAB-40FC-90F4-E6F1570850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be:</a:t>
                </a:r>
                <a:br>
                  <a:rPr lang="en-US" dirty="0"/>
                </a:br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b="0" dirty="0"/>
                  <a:t/>
                </a:r>
                <a:br>
                  <a:rPr lang="en-US" b="0" dirty="0"/>
                </a:br>
                <a:r>
                  <a:rPr lang="en-US" b="0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Show that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divisible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B8D11D-FAAB-40FC-90F4-E6F1570850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28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312F-E552-44C8-BD0C-58947C16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</a:t>
                </a:r>
                <a:r>
                  <a:rPr lang="en-US" dirty="0" smtClean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divisible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 smtClean="0"/>
                  <a:t>.” </a:t>
                </a:r>
                <a:endParaRPr lang="en-US" dirty="0"/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Cases:</a:t>
                </a:r>
                <a:br>
                  <a:rPr lang="en-US" dirty="0"/>
                </a:br>
                <a:r>
                  <a:rPr lang="en-US" dirty="0"/>
                  <a:t>Inductive Hypothesis:</a:t>
                </a:r>
              </a:p>
              <a:p>
                <a:r>
                  <a:rPr lang="en-US" b="0" dirty="0"/>
                  <a:t>Inductive Step: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/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b="0" dirty="0"/>
                  <a:t/>
                </a:r>
                <a:br>
                  <a:rPr lang="en-US" b="0" dirty="0"/>
                </a:br>
                <a:r>
                  <a:rPr lang="en-US" b="0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blipFill>
                <a:blip r:embed="rId3"/>
                <a:stretch>
                  <a:fillRect l="-1345" t="-3670" b="-119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219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312F-E552-44C8-BD0C-58947C16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</a:t>
                </a:r>
                <a:r>
                  <a:rPr lang="en-US" dirty="0" smtClean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divisible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 smtClean="0"/>
                  <a:t>.” </a:t>
                </a:r>
                <a:endParaRPr lang="en-US" dirty="0"/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Cases: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6=2⋅3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3|6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(6)</m:t>
                    </m:r>
                  </m:oMath>
                </a14:m>
                <a:r>
                  <a:rPr lang="en-US" dirty="0"/>
                  <a:t> holds.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15=5⋅3</m:t>
                    </m:r>
                  </m:oMath>
                </a14:m>
                <a:r>
                  <a:rPr lang="en-US" dirty="0"/>
                  <a:t>, so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3|15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(15)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Inductive Step: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/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b="0" dirty="0"/>
                  <a:t/>
                </a:r>
                <a:br>
                  <a:rPr lang="en-US" b="0" dirty="0"/>
                </a:br>
                <a:r>
                  <a:rPr lang="en-US" b="0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blipFill>
                <a:blip r:embed="rId3"/>
                <a:stretch>
                  <a:fillRect l="-1345" t="-3670" b="-119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213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312F-E552-44C8-BD0C-58947C16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</a:t>
                </a:r>
                <a:r>
                  <a:rPr lang="en-US" dirty="0" smtClean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divisible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 smtClean="0"/>
                  <a:t>.” </a:t>
                </a:r>
                <a:endParaRPr lang="en-US" dirty="0"/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Cases: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6=2⋅3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3|6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(6)</m:t>
                    </m:r>
                  </m:oMath>
                </a14:m>
                <a:r>
                  <a:rPr lang="en-US" dirty="0"/>
                  <a:t> holds.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15=5⋅3</m:t>
                    </m:r>
                  </m:oMath>
                </a14:m>
                <a:r>
                  <a:rPr lang="en-US" dirty="0"/>
                  <a:t>, so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3|15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(15)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Inductive Step: By IH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3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Adding the equations,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integers,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divides. This gives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/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b="0" dirty="0"/>
                  <a:t/>
                </a:r>
                <a:br>
                  <a:rPr lang="en-US" b="0" dirty="0"/>
                </a:br>
                <a:r>
                  <a:rPr lang="en-US" b="0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blipFill>
                <a:blip r:embed="rId3"/>
                <a:stretch>
                  <a:fillRect l="-1345" t="-3670" b="-119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2304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96B3-8330-4917-9D40-B9EBB799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Template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ED872-6083-4BDB-940C-F44C5BEE1B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 State your proof is by structural induction.</a:t>
                </a:r>
              </a:p>
              <a:p>
                <a:r>
                  <a:rPr lang="en-US" dirty="0"/>
                  <a:t>2. Base Case: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base cases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listed as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the recursive rules.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holds for the “new element” given. </a:t>
                </a:r>
              </a:p>
              <a:p>
                <a:r>
                  <a:rPr lang="en-US" dirty="0"/>
                  <a:t>You will need a separate step for every rule.</a:t>
                </a:r>
              </a:p>
              <a:p>
                <a:r>
                  <a:rPr lang="en-US" dirty="0"/>
                  <a:t>5. 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ED872-6083-4BDB-940C-F44C5BEE1B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004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9F6F8-4F30-4463-B550-0B4AB2E5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minute! Why can we do this?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6FDA1D-9E31-447A-A7B0-969F581C46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Think of each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as requiring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“applications of a rule” to get in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𝑏𝑎𝑠𝑒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𝑐𝑎𝑠𝑒𝑠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𝑏𝑎𝑠𝑒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𝑐𝑎𝑠𝑒𝑠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𝑎𝑝𝑝𝑙𝑖𝑐𝑎𝑡𝑖𝑜𝑛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𝑎𝑝𝑝𝑙𝑖𝑐𝑎𝑡𝑖𝑜𝑛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𝑜𝑛𝑒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𝑎𝑝𝑝𝑙𝑖𝑐𝑎𝑡𝑖𝑜𝑛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𝑡𝑤𝑜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𝑎𝑝𝑝𝑙𝑖𝑐𝑎𝑡𝑖𝑜𝑛𝑠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𝑡𝑤𝑜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𝑎𝑝𝑝𝑙𝑖𝑐𝑎𝑡𝑖𝑜𝑛𝑠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It’s the same principle as regular induction. You’re just inducting on “how many steps did we need to get this element?”</a:t>
                </a:r>
              </a:p>
              <a:p>
                <a:r>
                  <a:rPr lang="en-US" dirty="0"/>
                  <a:t>You’re still only assuming the IH about a domino you’ve knocked over.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6FDA1D-9E31-447A-A7B0-969F581C46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063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2DB3-C72E-4C92-BB52-02BCC164D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minute! Why can we do this?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1694FA-80BC-4672-B2A7-6E7E2AFBEB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Imagine building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“step-by-step”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={6,15}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12,21,30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={18,24,27,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33,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36,42,45,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60}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can always of the form “suppose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” and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We use the structural induction phrasing assuming our reader knows how induction works and so don’t phrase it explicitly in this form.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1694FA-80BC-4672-B2A7-6E7E2AFBEB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350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8CC409-AAFA-4E69-AFA4-CFBF3CE3E37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Claim 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8CC409-AAFA-4E69-AFA4-CFBF3CE3E3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CDDA3D-43DE-428E-9DFF-B7807BCC1D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Notice the strangeness of this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there is a “for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r>
                  <a:rPr lang="en-US" dirty="0"/>
                  <a:t> inside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That means we’ll have to introduce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as part of the base case and the inductive step!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CDDA3D-43DE-428E-9DFF-B7807BCC1D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929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D45645-06EF-4B45-9C07-C0856DFCD5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Claim 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D45645-06EF-4B45-9C07-C0856DFCD5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Define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Inductive Hypothesis:</a:t>
                </a:r>
              </a:p>
              <a:p>
                <a:r>
                  <a:rPr lang="en-US" dirty="0"/>
                  <a:t>Inductive Step: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280CBE-598C-4D44-8217-3F7CE02D5D30}"/>
                  </a:ext>
                </a:extLst>
              </p:cNvPr>
              <p:cNvSpPr txBox="1"/>
              <p:nvPr/>
            </p:nvSpPr>
            <p:spPr>
              <a:xfrm>
                <a:off x="6096000" y="5893862"/>
                <a:ext cx="566649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:Basis: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Recursive: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280CBE-598C-4D44-8217-3F7CE02D5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893862"/>
                <a:ext cx="5666498" cy="830997"/>
              </a:xfrm>
              <a:prstGeom prst="rect">
                <a:avLst/>
              </a:prstGeom>
              <a:blipFill>
                <a:blip r:embed="rId4"/>
                <a:stretch>
                  <a:fillRect l="-1613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4841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24DB3-BDB6-4F32-9D0F-7E3520BE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F552A-28C2-4860-B7A3-8496000C8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Homework 6 comes out tonight, due May 18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Normal number of problems, but a lot of them are induction, so those extra days may be necessary.</a:t>
            </a:r>
          </a:p>
          <a:p>
            <a:endParaRPr lang="en-US" dirty="0"/>
          </a:p>
          <a:p>
            <a:r>
              <a:rPr lang="en-US" dirty="0" smtClean="0"/>
              <a:t>We’re wrapping up some logistics related to the midterm today.</a:t>
            </a:r>
            <a:endParaRPr lang="en-US" dirty="0"/>
          </a:p>
          <a:p>
            <a:pPr lvl="1"/>
            <a:r>
              <a:rPr lang="en-US" dirty="0" smtClean="0"/>
              <a:t>Once that’s all done, we’ll post solutions.</a:t>
            </a:r>
          </a:p>
          <a:p>
            <a:r>
              <a:rPr lang="en-US" dirty="0" smtClean="0"/>
              <a:t>Late this week and next week, I’ll have slots for one-on-one meetings to discuss grade concerns. </a:t>
            </a:r>
          </a:p>
        </p:txBody>
      </p:sp>
    </p:spTree>
    <p:extLst>
      <p:ext uri="{BB962C8B-B14F-4D97-AF65-F5344CB8AC3E}">
        <p14:creationId xmlns:p14="http://schemas.microsoft.com/office/powerpoint/2010/main" val="3553608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D45645-06EF-4B45-9C07-C0856DFCD5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Claim 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D45645-06EF-4B45-9C07-C0856DFCD5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Define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/>
                </a:r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Therefore,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xwa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wa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280CBE-598C-4D44-8217-3F7CE02D5D30}"/>
                  </a:ext>
                </a:extLst>
              </p:cNvPr>
              <p:cNvSpPr txBox="1"/>
              <p:nvPr/>
            </p:nvSpPr>
            <p:spPr>
              <a:xfrm>
                <a:off x="6096000" y="5893862"/>
                <a:ext cx="566649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:Basis: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Recursive: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280CBE-598C-4D44-8217-3F7CE02D5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893862"/>
                <a:ext cx="5666498" cy="830997"/>
              </a:xfrm>
              <a:prstGeom prst="rect">
                <a:avLst/>
              </a:prstGeom>
              <a:blipFill>
                <a:blip r:embed="rId4"/>
                <a:stretch>
                  <a:fillRect l="-1613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230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D45645-06EF-4B45-9C07-C0856DFCD5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Claim 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D45645-06EF-4B45-9C07-C0856DFCD5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Define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/>
                </a:r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string. </a:t>
                </a:r>
              </a:p>
              <a:p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xwa</a:t>
                </a:r>
                <a:r>
                  <a:rPr lang="en-US" dirty="0"/>
                  <a:t>) =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</a:t>
                </a:r>
                <a:r>
                  <a:rPr lang="en-US" dirty="0"/>
                  <a:t>)+1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(w) + 1 (by IH)</a:t>
                </a:r>
              </a:p>
              <a:p>
                <a:r>
                  <a:rPr lang="en-US" dirty="0"/>
                  <a:t>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wa</a:t>
                </a:r>
                <a:r>
                  <a:rPr lang="en-US" dirty="0"/>
                  <a:t>)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Therefore,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xwa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wa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280CBE-598C-4D44-8217-3F7CE02D5D30}"/>
                  </a:ext>
                </a:extLst>
              </p:cNvPr>
              <p:cNvSpPr txBox="1"/>
              <p:nvPr/>
            </p:nvSpPr>
            <p:spPr>
              <a:xfrm>
                <a:off x="6096000" y="5893862"/>
                <a:ext cx="566649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:Basis: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Recursive: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280CBE-598C-4D44-8217-3F7CE02D5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893862"/>
                <a:ext cx="5666498" cy="830997"/>
              </a:xfrm>
              <a:prstGeom prst="rect">
                <a:avLst/>
              </a:prstGeom>
              <a:blipFill>
                <a:blip r:embed="rId4"/>
                <a:stretch>
                  <a:fillRect l="-1613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0677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D8BE-6374-4ACD-BBD7-2EBEAB3D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Structural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Binary Trees are another common source of structural induction.</a:t>
                </a:r>
              </a:p>
              <a:p>
                <a:endParaRPr lang="en-US" dirty="0"/>
              </a:p>
              <a:p>
                <a:r>
                  <a:rPr lang="en-US" dirty="0"/>
                  <a:t>Basis: A single node is a rooted binary tree.</a:t>
                </a:r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rooted binary trees with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then a tree rooted at a new node, with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a binary tree.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8076D2E-CCDB-4879-827A-2387B02B1BD5}"/>
              </a:ext>
            </a:extLst>
          </p:cNvPr>
          <p:cNvSpPr/>
          <p:nvPr/>
        </p:nvSpPr>
        <p:spPr>
          <a:xfrm>
            <a:off x="7705725" y="269557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70A0CD-E5DE-4E8B-BBC3-EA22C14162AE}"/>
              </a:ext>
            </a:extLst>
          </p:cNvPr>
          <p:cNvGrpSpPr/>
          <p:nvPr/>
        </p:nvGrpSpPr>
        <p:grpSpPr>
          <a:xfrm>
            <a:off x="813275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1F574AA-78FD-4A74-987A-063B927F15AE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D287A4-3F97-4548-9109-AE2DB687ECB8}"/>
              </a:ext>
            </a:extLst>
          </p:cNvPr>
          <p:cNvGrpSpPr/>
          <p:nvPr/>
        </p:nvGrpSpPr>
        <p:grpSpPr>
          <a:xfrm>
            <a:off x="2401570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6BB51E7-71A5-4DA5-B180-3BBB93E5E6EF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2BFBA48-9767-48B9-9443-91737293F321}"/>
              </a:ext>
            </a:extLst>
          </p:cNvPr>
          <p:cNvSpPr/>
          <p:nvPr/>
        </p:nvSpPr>
        <p:spPr>
          <a:xfrm>
            <a:off x="2011045" y="4134894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C7A5DC-B92F-4D05-9A9D-4665C55BCED4}"/>
              </a:ext>
            </a:extLst>
          </p:cNvPr>
          <p:cNvCxnSpPr>
            <a:stCxn id="15" idx="4"/>
            <a:endCxn id="6" idx="0"/>
          </p:cNvCxnSpPr>
          <p:nvPr/>
        </p:nvCxnSpPr>
        <p:spPr>
          <a:xfrm flipH="1">
            <a:off x="1263333" y="4353969"/>
            <a:ext cx="857250" cy="46631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077385-55AA-4065-8AC4-6E4BD9562C29}"/>
              </a:ext>
            </a:extLst>
          </p:cNvPr>
          <p:cNvCxnSpPr>
            <a:cxnSpLocks/>
            <a:stCxn id="15" idx="4"/>
            <a:endCxn id="12" idx="0"/>
          </p:cNvCxnSpPr>
          <p:nvPr/>
        </p:nvCxnSpPr>
        <p:spPr>
          <a:xfrm>
            <a:off x="2120583" y="4353969"/>
            <a:ext cx="731044" cy="46631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441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3F732-34B8-439B-80AB-6F289ADA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on Binary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907FA-482D-417F-AE42-9DC2AD6D5D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size(    )=1</a:t>
                </a:r>
              </a:p>
              <a:p>
                <a:pPr marL="0" indent="0">
                  <a:buNone/>
                </a:pPr>
                <a:r>
                  <a:rPr lang="en-US" dirty="0"/>
                  <a:t>size(              ) =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 +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+ 1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height(   ) = 0</a:t>
                </a:r>
              </a:p>
              <a:p>
                <a:pPr marL="0" indent="0">
                  <a:buNone/>
                </a:pPr>
                <a:r>
                  <a:rPr lang="en-US" dirty="0"/>
                  <a:t>height(             ) = 1+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</m:oMath>
                </a14:m>
                <a:r>
                  <a:rPr lang="en-US" dirty="0"/>
                  <a:t>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),height(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907FA-482D-417F-AE42-9DC2AD6D5D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9B31C4E-ECB9-4061-B562-EA7ECFBD9C62}"/>
              </a:ext>
            </a:extLst>
          </p:cNvPr>
          <p:cNvGrpSpPr/>
          <p:nvPr/>
        </p:nvGrpSpPr>
        <p:grpSpPr>
          <a:xfrm>
            <a:off x="1341119" y="2072415"/>
            <a:ext cx="1290003" cy="955266"/>
            <a:chOff x="813275" y="4134894"/>
            <a:chExt cx="2488408" cy="197126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F85DE41-C402-406E-87D7-A5D5218264DB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l="-1000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E55E968-DDC1-4118-B146-E8E23A240956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E5BC7A4-CAB8-4D3E-8426-CDA6658082B3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125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CB76118-BC8A-406F-BD5C-5CDCDCCF6AC2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48D67C6-812A-4439-9929-B6CD550C298F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9029859-5E16-4EBE-8FC2-9A5C84E8113B}"/>
                </a:ext>
              </a:extLst>
            </p:cNvPr>
            <p:cNvCxnSpPr>
              <a:stCxn id="10" idx="4"/>
              <a:endCxn id="6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5CF390-4F99-4D8A-9B66-FE9A3EB4513E}"/>
                </a:ext>
              </a:extLst>
            </p:cNvPr>
            <p:cNvCxnSpPr>
              <a:cxnSpLocks/>
              <a:stCxn id="10" idx="4"/>
              <a:endCxn id="8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09BA80-5CB4-479A-B22F-3C4125BA066C}"/>
              </a:ext>
            </a:extLst>
          </p:cNvPr>
          <p:cNvGrpSpPr/>
          <p:nvPr/>
        </p:nvGrpSpPr>
        <p:grpSpPr>
          <a:xfrm>
            <a:off x="1650543" y="4916510"/>
            <a:ext cx="1290003" cy="955266"/>
            <a:chOff x="813275" y="4134894"/>
            <a:chExt cx="2488408" cy="197126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8A77D87-7A9C-4FC1-BD8C-723B7C45A23D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5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DCE6F00-A4AE-412E-9D3A-C5AB4DB919CA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9F919F1-6AAC-49F6-B5A5-4DC2F379721B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6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552259C-B5EE-436D-B87F-92D19C58959F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58BD755-8F0F-426C-8CCC-DC7218A821CC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21C5B7F-78DB-46C5-AEA1-099633BAA496}"/>
                </a:ext>
              </a:extLst>
            </p:cNvPr>
            <p:cNvCxnSpPr>
              <a:stCxn id="17" idx="4"/>
              <a:endCxn id="23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89F7FEB-61DA-4C55-9522-12CB21B719EF}"/>
                </a:ext>
              </a:extLst>
            </p:cNvPr>
            <p:cNvCxnSpPr>
              <a:cxnSpLocks/>
              <a:stCxn id="17" idx="4"/>
              <a:endCxn id="20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91EA014F-6003-4AB7-8E3D-410A97166C8D}"/>
              </a:ext>
            </a:extLst>
          </p:cNvPr>
          <p:cNvSpPr/>
          <p:nvPr/>
        </p:nvSpPr>
        <p:spPr>
          <a:xfrm>
            <a:off x="1725739" y="439954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D37143-962E-4222-827F-EA5330AFA747}"/>
              </a:ext>
            </a:extLst>
          </p:cNvPr>
          <p:cNvSpPr/>
          <p:nvPr/>
        </p:nvSpPr>
        <p:spPr>
          <a:xfrm>
            <a:off x="1356524" y="1598693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82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C8E-017A-4D13-9C83-2E3CD3E4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Binary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every rooted binary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We’ll show this next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684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DDC4-A357-4960-9C86-33E225E1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</a:t>
            </a:r>
            <a:r>
              <a:rPr lang="en-US" dirty="0" smtClean="0"/>
              <a:t>Definitions </a:t>
            </a:r>
            <a:r>
              <a:rPr lang="en-US" dirty="0"/>
              <a:t>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Define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as follows:</a:t>
                </a:r>
              </a:p>
              <a:p>
                <a:r>
                  <a:rPr lang="en-US" dirty="0"/>
                  <a:t>Basis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Exclusion Rule: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from the basis step (alone) or a finite number of recursive steps starting from a basis step.</a:t>
                </a:r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615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BB3B-A37A-48BF-8223-2A6352FDB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Definitions of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8EAC5-4B98-4B07-A8D9-9971679FA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always list the Basis and Recursive parts of the definition.</a:t>
            </a:r>
          </a:p>
          <a:p>
            <a:r>
              <a:rPr lang="en-US" dirty="0"/>
              <a:t>Starting…now…we’re going to be lazy and skip writing the “exclusion” rule. It’s still part of the definition.</a:t>
            </a:r>
          </a:p>
        </p:txBody>
      </p:sp>
    </p:spTree>
    <p:extLst>
      <p:ext uri="{BB962C8B-B14F-4D97-AF65-F5344CB8AC3E}">
        <p14:creationId xmlns:p14="http://schemas.microsoft.com/office/powerpoint/2010/main" val="2079870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D6CEE-E1F2-4D5E-90BC-4078A83F5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Definitions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FE450-F16B-4D99-A7E4-2E4CAE51D4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Write a recursive definition of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FE450-F16B-4D99-A7E4-2E4CAE51D4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1688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8DE94-8535-407D-B3B8-8F954BFFD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47B5FA-1410-439B-BFFB-4A7B5FA360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Why these recursive definitions? </a:t>
                </a:r>
              </a:p>
              <a:p>
                <a:r>
                  <a:rPr lang="en-US" dirty="0"/>
                  <a:t>They’re the basis for regular expressions, which we’ll introduce next week. Answer questions like “how do you search for anything that looks like an email address”</a:t>
                </a:r>
              </a:p>
              <a:p>
                <a:endParaRPr lang="en-US" dirty="0"/>
              </a:p>
              <a:p>
                <a:r>
                  <a:rPr lang="en-US" dirty="0"/>
                  <a:t>First, we need to talk about strings.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will be an </a:t>
                </a:r>
                <a:r>
                  <a:rPr lang="en-US" b="1" dirty="0"/>
                  <a:t>alphabet </a:t>
                </a:r>
                <a:r>
                  <a:rPr lang="en-US" dirty="0"/>
                  <a:t>the set of all the letters you can use in words.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the set of all </a:t>
                </a:r>
                <a:r>
                  <a:rPr lang="en-US" b="1" dirty="0"/>
                  <a:t>words </a:t>
                </a:r>
                <a:r>
                  <a:rPr lang="en-US" dirty="0"/>
                  <a:t>all the strings you can build off of the letters.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47B5FA-1410-439B-BFFB-4A7B5FA36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618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C537F-54D3-46B1-9883-DAEA334E5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4CC5-4C85-4743-8DAE-05275AC001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“the empty string”</a:t>
                </a:r>
              </a:p>
              <a:p>
                <a:r>
                  <a:rPr lang="en-US" dirty="0"/>
                  <a:t>The string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characters –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“” in Java (</a:t>
                </a:r>
                <a:r>
                  <a:rPr lang="en-US" dirty="0"/>
                  <a:t>not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null!)</a:t>
                </a:r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means the string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with the character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appended.</a:t>
                </a:r>
              </a:p>
              <a:p>
                <a:r>
                  <a:rPr lang="en-US" dirty="0"/>
                  <a:t>You’ll also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 to mean “concatenate” i.e. + in Java)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4CC5-4C85-4743-8DAE-05275AC001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49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0BF5-2AD0-4632-BFEB-1179C19CF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on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 dirty="0"/>
                  <a:t>Since strings are defined recursively, most functions on strings are as well.</a:t>
                </a:r>
              </a:p>
              <a:p>
                <a:r>
                  <a:rPr lang="en-US" sz="2400" dirty="0"/>
                  <a:t>Length: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)=0; 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sz="2400" dirty="0"/>
                  <a:t>)=</a:t>
                </a:r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)+1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Reversal: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𝑤𝑎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Concatenation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Number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’s in a string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𝑤𝑐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  <a:blipFill>
                <a:blip r:embed="rId2"/>
                <a:stretch>
                  <a:fillRect l="-1089" t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478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0BF5-2AD0-4632-BFEB-1179C19CF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on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 dirty="0"/>
                  <a:t>Since strings are defined recursively, most functions on strings are as well.</a:t>
                </a:r>
              </a:p>
              <a:p>
                <a:r>
                  <a:rPr lang="en-US" sz="2400" dirty="0"/>
                  <a:t>Length: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)=0; 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sz="2400" dirty="0"/>
                  <a:t>)=</a:t>
                </a:r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)+1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Reversal: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𝑤𝑎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Concatenation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Number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’s in a string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𝑤𝑐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  <a:blipFill>
                <a:blip r:embed="rId2"/>
                <a:stretch>
                  <a:fillRect l="-1089" t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46666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791</TotalTime>
  <Words>927</Words>
  <Application>Microsoft Office PowerPoint</Application>
  <PresentationFormat>Widescreen</PresentationFormat>
  <Paragraphs>190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Structural Induction</vt:lpstr>
      <vt:lpstr>Announcements</vt:lpstr>
      <vt:lpstr>Recursive Definitions of Sets</vt:lpstr>
      <vt:lpstr>Recursive Definitions of Sets</vt:lpstr>
      <vt:lpstr>Recursive Definitions of Sets</vt:lpstr>
      <vt:lpstr>Strings</vt:lpstr>
      <vt:lpstr>Strings</vt:lpstr>
      <vt:lpstr>Functions on Strings</vt:lpstr>
      <vt:lpstr>Functions on Strings</vt:lpstr>
      <vt:lpstr>Structural Induction</vt:lpstr>
      <vt:lpstr>Structural Induction Example</vt:lpstr>
      <vt:lpstr>Structural Induction</vt:lpstr>
      <vt:lpstr>Structural Induction</vt:lpstr>
      <vt:lpstr>Structural Induction</vt:lpstr>
      <vt:lpstr>Structural Induction Template</vt:lpstr>
      <vt:lpstr>Wait a minute! Why can we do this?</vt:lpstr>
      <vt:lpstr>Wait a minute! Why can we do this?</vt:lpstr>
      <vt:lpstr>Claim len(x⋅y)=len(x) + len(y) for all x,y∈Σ^∗.</vt:lpstr>
      <vt:lpstr>Claim len(x⋅y)=len(x) + len(y) for all x,y∈Σ^∗.</vt:lpstr>
      <vt:lpstr>Claim len(x⋅y)=len(x) + len(y) for all x,y∈Σ^∗.</vt:lpstr>
      <vt:lpstr>Claim len(x⋅y)=len(x) + len(y) for all x,y∈Σ^∗.</vt:lpstr>
      <vt:lpstr>More Structural Sets</vt:lpstr>
      <vt:lpstr>Functions on Binary Trees</vt:lpstr>
      <vt:lpstr>Structural Induction on Binary Trees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Induction</dc:title>
  <dc:creator>Robert Weber</dc:creator>
  <cp:lastModifiedBy>rtweber2</cp:lastModifiedBy>
  <cp:revision>31</cp:revision>
  <dcterms:created xsi:type="dcterms:W3CDTF">2020-11-08T19:06:15Z</dcterms:created>
  <dcterms:modified xsi:type="dcterms:W3CDTF">2022-05-09T15:44:17Z</dcterms:modified>
</cp:coreProperties>
</file>