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4"/>
  </p:handoutMasterIdLst>
  <p:sldIdLst>
    <p:sldId id="256" r:id="rId2"/>
    <p:sldId id="395" r:id="rId3"/>
    <p:sldId id="396" r:id="rId4"/>
    <p:sldId id="387" r:id="rId5"/>
    <p:sldId id="388" r:id="rId6"/>
    <p:sldId id="389" r:id="rId7"/>
    <p:sldId id="390" r:id="rId8"/>
    <p:sldId id="391" r:id="rId9"/>
    <p:sldId id="392" r:id="rId10"/>
    <p:sldId id="393" r:id="rId11"/>
    <p:sldId id="394" r:id="rId12"/>
    <p:sldId id="268" r:id="rId13"/>
    <p:sldId id="269" r:id="rId14"/>
    <p:sldId id="270" r:id="rId15"/>
    <p:sldId id="312" r:id="rId16"/>
    <p:sldId id="271" r:id="rId17"/>
    <p:sldId id="272" r:id="rId18"/>
    <p:sldId id="273" r:id="rId19"/>
    <p:sldId id="274" r:id="rId20"/>
    <p:sldId id="277" r:id="rId21"/>
    <p:sldId id="275" r:id="rId22"/>
    <p:sldId id="278" r:id="rId23"/>
    <p:sldId id="279" r:id="rId24"/>
    <p:sldId id="280" r:id="rId25"/>
    <p:sldId id="281" r:id="rId26"/>
    <p:sldId id="282" r:id="rId27"/>
    <p:sldId id="286" r:id="rId28"/>
    <p:sldId id="283" r:id="rId29"/>
    <p:sldId id="284" r:id="rId30"/>
    <p:sldId id="313" r:id="rId31"/>
    <p:sldId id="315" r:id="rId32"/>
    <p:sldId id="285" r:id="rId33"/>
    <p:sldId id="386" r:id="rId34"/>
    <p:sldId id="377" r:id="rId35"/>
    <p:sldId id="266" r:id="rId36"/>
    <p:sldId id="258" r:id="rId37"/>
    <p:sldId id="259" r:id="rId38"/>
    <p:sldId id="260" r:id="rId39"/>
    <p:sldId id="261" r:id="rId40"/>
    <p:sldId id="262" r:id="rId41"/>
    <p:sldId id="263" r:id="rId42"/>
    <p:sldId id="265" r:id="rId43"/>
    <p:sldId id="378" r:id="rId44"/>
    <p:sldId id="379" r:id="rId45"/>
    <p:sldId id="267" r:id="rId46"/>
    <p:sldId id="380" r:id="rId47"/>
    <p:sldId id="381" r:id="rId48"/>
    <p:sldId id="382" r:id="rId49"/>
    <p:sldId id="383" r:id="rId50"/>
    <p:sldId id="384" r:id="rId51"/>
    <p:sldId id="385" r:id="rId52"/>
    <p:sldId id="28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46CE67-86FB-4A15-89B8-4C7C5806D156}" type="datetimeFigureOut">
              <a:rPr lang="en-US" smtClean="0"/>
              <a:t>4/6/2022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FF3537-6126-413F-AAB9-22235B2DBE46}" type="slidenum">
              <a:rPr lang="en-US" smtClean="0"/>
              <a:t>‹#›</a:t>
            </a:fld>
            <a:endParaRPr lang="en-US"/>
          </a:p>
        </p:txBody>
      </p:sp>
    </p:spTree>
    <p:extLst>
      <p:ext uri="{BB962C8B-B14F-4D97-AF65-F5344CB8AC3E}">
        <p14:creationId xmlns:p14="http://schemas.microsoft.com/office/powerpoint/2010/main" val="379916547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7.781"/>
    </inkml:context>
    <inkml:brush xml:id="br0">
      <inkml:brushProperty name="width" value="0.05" units="cm"/>
      <inkml:brushProperty name="height" value="0.05" units="cm"/>
    </inkml:brush>
  </inkml:definitions>
  <inkml:trace contextRef="#ctx0" brushRef="#br0">95 0 23039,'-95'16'-16895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425"/>
    </inkml:context>
    <inkml:brush xml:id="br0">
      <inkml:brushProperty name="width" value="0.05" units="cm"/>
      <inkml:brushProperty name="height" value="0.05" units="cm"/>
    </inkml:brush>
  </inkml:definitions>
  <inkml:trace contextRef="#ctx0" brushRef="#br0">4 0 4096,'0'14'0,"2"10"0,-2-12 0,0-5 3328,0-7 0,-2 14-2944,2 0 0,-3 9 0,6 1 128,-1 4-512,3 1 128,2 4-128,-2 0 128,4 1-128,-4-9 0,0-6 128,-1-5 0,-2-1-9472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5.996"/>
    </inkml:context>
    <inkml:brush xml:id="br0">
      <inkml:brushProperty name="width" value="0.05" units="cm"/>
      <inkml:brushProperty name="height" value="0.05" units="cm"/>
    </inkml:brush>
  </inkml:definitions>
  <inkml:trace contextRef="#ctx0" brushRef="#br0">1 1 14208,'1'1'21,"1"1"0,-1-1 0,1 0 0,0 0 0,-1 0 0,1 0 0,0 0 0,0 0 0,-1 0-1,1 0 1,0-1 0,0 1 0,0-1 0,0 1 0,0-1 0,0 0 0,0 0 0,0 0 0,0 0 0,0 0 0,0 0 0,0-1 0,0 1 0,0-1 0,3 0 0,1 0 31,5-1-11,-1 0-1,1 1 1,-1 1 0,1 0 0,-1 0-1,1 1 1,-1 0 0,0 1-1,1 0 1,18 7 0,-6 0-3,-9-5 3,0 1-1,-1 0 1,1 1-1,-2 0 1,1 2-1,-1-1 1,18 15 0,-29-22-41,0 1 0,-1 0 0,1 0 0,0 0 0,0 0 0,0 0 0,-1 0 0,1 0 0,0 0 0,-1 0 0,1 1 0,-1-1 0,1 0 0,-1 0 0,0 0 0,1 1 0,-1-1 0,0 0 0,0 0 0,0 1 0,0-1 0,0 0 0,0 1 0,-1-1 0,1 0 0,0 0 0,0 1 0,-1-1 0,1 0 0,-1 0 0,1 0 0,-1 0 0,0 0 0,1 0 0,-1 0 0,0 0 0,0 0 0,0 0 0,0 0 0,0 0 0,-1 1 0,-4 3 0,-1 0 0,0-1 0,0 0 0,-14 6 0,19-9 0,-13 5 103,-1-1 0,1-1 1,-1 0-1,0-2 1,0 1-1,0-2 1,0 0-1,-27-3 1,10 2 10,32 0 120,1 0 22,4 1-21,20 8-138,0 1 1,-1 1-1,41 27 0,-43-25-81,16 12 360,51 44-1,11 7-2939,-80-63-8422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7.983"/>
    </inkml:context>
    <inkml:brush xml:id="br0">
      <inkml:brushProperty name="width" value="0.05" units="cm"/>
      <inkml:brushProperty name="height" value="0.05" units="cm"/>
    </inkml:brush>
  </inkml:definitions>
  <inkml:trace contextRef="#ctx0" brushRef="#br0">0 1 13056,'3'7'121,"0"1"0,-1 0 1,-1-1-1,1 1 0,-1 0 1,0 0-1,-1 0 0,0 0 1,0 0-1,-1 0 0,0 0 1,-2 9-1,1-4 114,0 0 0,1 0 0,1 21 0,5-4 84,9 39 1,-6-38-234,3 33 0,-10-54-320,0 20 909,-1-30-881,0 1 1,0 0-1,0-1 1,0 1 0,0 0-1,0 0 1,0-1-1,0 1 1,1 0-1,-1-1 1,0 1-1,0 0 1,1-1-1,-1 1 1,0-1-1,1 1 1,-1 0-1,1-1 1,-1 1-1,0-1 1,1 1 0,0-1-1,-1 0 1,1 1-1,-1-1 1,1 1-1,0-1 1,-1 0-6899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8.561"/>
    </inkml:context>
    <inkml:brush xml:id="br0">
      <inkml:brushProperty name="width" value="0.05" units="cm"/>
      <inkml:brushProperty name="height" value="0.05" units="cm"/>
    </inkml:brush>
  </inkml:definitions>
  <inkml:trace contextRef="#ctx0" brushRef="#br0">1 0 10752,'11'6'72,"0"-1"0,-1 2 0,1 0-1,-1 0 1,0 1 0,12 13 0,50 61 878,-36-39-547,17 14 478,3-3 1,105 81 0,-153-129-843,0 0 1,0-1-1,0 0 0,0 0 1,1-1-1,0 0 1,0 0-1,0-1 0,0 0 1,0-1-1,1 0 0,15 1 1,-23-3-28,0 0 1,-1-1-1,1 1 1,0-1-1,0 0 1,0 0-1,0 1 1,-1-1-1,1 0 0,-1 0 1,1-1-1,0 1 1,-1 0-1,0-1 1,1 1-1,-1 0 1,0-1-1,0 0 1,0 1-1,0-1 0,0 0 1,0 1-1,0-1 1,0 0-1,-1 0 1,1 0-1,-1 0 1,1-3-1,2-8 24,-1 1 1,1-27-1,-3 37-15,1-28 126,-2 1 1,-1 0 0,-8-42 0,-5 5-3129,10 45-6405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131"/>
    </inkml:context>
    <inkml:brush xml:id="br0">
      <inkml:brushProperty name="width" value="0.05" units="cm"/>
      <inkml:brushProperty name="height" value="0.05" units="cm"/>
    </inkml:brush>
  </inkml:definitions>
  <inkml:trace contextRef="#ctx0" brushRef="#br0">7 5 7680,'18'-4'-470,"-14"3"-1876,-4 1 127,0 0 2411,0 0 662,0 0-65,2 1-441,1 0 0,-1 0 0,0 1 0,0-1 0,0 1 0,0-1 0,0 1 0,0-1-1,-1 1 1,4 3 0,-2-1 241,14 13-151,0 1 1,25 38 0,-37-49-341,0 1 1,-1-1-1,0 1 0,-1 0 0,0 0 1,0 1-1,-1-1 0,1 1 1,-2-1-1,1 1 0,-1 9 1,-1-17-21,-1 0 1,1 0-1,0 0 0,-1 0 1,0 0-1,1 0 1,-1 0-1,1 0 1,-1 0-1,0-1 0,1 1 1,-1 0-1,0-1 1,0 1-1,0 0 1,0-1-1,0 1 0,1-1 1,-1 1-1,0-1 1,0 1-1,0-1 1,0 0-1,0 0 0,-1 1 1,1-1-1,0 0 1,0 0-1,0 0 1,0 0-1,0 0 0,0 0 1,-1-1-1,-6-1-13,-1 0 0,1-1 0,0 0 0,0-1 1,1 1-1,-1-2 0,1 1 0,0-1 0,0 0 0,0 0 0,1-1 0,0 0 0,0 0 0,0-1 0,1 1 0,0-1 0,0 0 0,0-1 0,-3-9 1,7 15-133,0-1 1,1 1-1,-1-1 1,1 1-1,0-1 1,0 1-1,0-1 1,0 0-1,0 1 1,1-1-1,-1 1 1,1-1 0,0 1-1,-1-1 1,1 1-1,0 0 1,0-1-1,1 1 1,-1 0-1,0 0 1,1 0-1,-1 0 1,1 0-1,0 0 1,2-2 0,8-10-9214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516"/>
    </inkml:context>
    <inkml:brush xml:id="br0">
      <inkml:brushProperty name="width" value="0.05" units="cm"/>
      <inkml:brushProperty name="height" value="0.05" units="cm"/>
    </inkml:brush>
  </inkml:definitions>
  <inkml:trace contextRef="#ctx0" brushRef="#br0">20 1 12416,'-2'10'0,"-5"11"0,5-7 128,-3-2-256,2 10 128,3 10 0,0-3 0,3 7 0,-1-1 0,1 5-128,-1-2 128,2 0 0,-1-9 0,-1-1 0,1-5 128,2-4-4480,1-2 0,-1-1 3072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9.886"/>
    </inkml:context>
    <inkml:brush xml:id="br0">
      <inkml:brushProperty name="width" value="0.05" units="cm"/>
      <inkml:brushProperty name="height" value="0.05" units="cm"/>
    </inkml:brush>
  </inkml:definitions>
  <inkml:trace contextRef="#ctx0" brushRef="#br0">362 11 14080,'-3'17'0,"-6"11"0,-1-26 0,-4-13 128,0 3 128,0-6-256,-10 3 0,-11 3 128,9 3 128,-5 5-128,7 0 128,2 5-128,-9-2 128,-2-3-512,-2-3 128,-1 1-10880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0.734"/>
    </inkml:context>
    <inkml:brush xml:id="br0">
      <inkml:brushProperty name="width" value="0.05" units="cm"/>
      <inkml:brushProperty name="height" value="0.05" units="cm"/>
    </inkml:brush>
  </inkml:definitions>
  <inkml:trace contextRef="#ctx0" brushRef="#br0">12 0 12928,'-3'13'186,"0"1"-1,1-1 1,0 0 0,1 1 0,1-1 0,1 15 0,14 82 546,-6-50-355,14 110 278,43 281 717,-59-406-1255,27 117 448,-31-155-671,-3-6-406,0-1-1195,0 0-4671,0 0 255,0 0 5718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2.808"/>
    </inkml:context>
    <inkml:brush xml:id="br0">
      <inkml:brushProperty name="width" value="0.05" units="cm"/>
      <inkml:brushProperty name="height" value="0.05" units="cm"/>
    </inkml:brush>
  </inkml:definitions>
  <inkml:trace contextRef="#ctx0" brushRef="#br0">28 1 9856,'0'0'405,"2"2"22,3 3-320,-1-1 1,1 0-1,0 0 1,0 0 0,0 0-1,0-1 1,1 0-1,0 0 1,5 2 0,8 1 234,31 7 1,17 6-227,14 14 398,-26-10 434,100 27 1,-85-31-949,61 11 0,102 14 256,-176-31-67,24 7 134,89 27-222,53 19 54,-187-53-63,1-1 0,61 10 1,-64-14 60,44 16 0,26 6 31,-15-5 20,-54-14-152,-28-8-73,1 3-43,-6-4 149,-2-2 1,-1 3-89,0 0 1,0 1 0,0-1-1,0 0 1,0 0 0,-1 0-1,1 0 1,-1 0-1,0 0 1,0-1 0,0 1-1,0-1 1,0 1 0,0-1-1,-1 0 1,0 1 0,-4 2-1,-6 4-11,0-1 0,-19 10-1,-1-4 46,1-1 0,-2-1 0,0-3 0,0 0 0,-1-2-1,1-2 1,-2-1 0,-37-1 0,52-1 27,0 0 1,0 2 0,-38 11-1,50-12-28,1 1 0,0 0 1,0 0-1,-15 11 0,17-11-4,-1 0 1,1 0-1,-1 0 1,1-1-1,-1 0 1,0 0 0,-10 2-1,-13 3 59,1 1 1,-1 1-1,1 2 0,-29 16 1,-24 18 20,18-16 13,24-11 78,-60 21-1,81-33-137,1 0-1,-30 19 1,-2-1 21,19-12-16,-1-2 0,0-2 0,-1-1 0,0-1 0,-40 3 0,-34 13 10,28-5 2,22-4 88,42-9-73,-1-1 0,0 0-1,1-2 1,-23 2 0,4 1-69,31-5 84,3 0 22,0 0 0,-1 1-21,-16 6-88,7 0 43,-1 1 28,9-7 16,0 0 1,-11 5-86,-4 1-21,16-6 0,0-1 0,1 1 0,-1-1 0,0 0 0,1 1 0,-1-1 0,0 0 0,1 1 0,-1-1 0,0 0 0,0 0 0,1 0 0,-1 0 0,0 0 0,0 0 0,1 0 0,-1 0 0,0 0 0,0 0 0,0 0 0,1 0 0,-1-1 0,0 1 0,-1-1 0,1-7 0,1 7 0,-5-19 59,2-1-1,0 0 1,1 0-1,1 0 1,3-27-1,-2-37-302,-6 14-4598,3 38-6294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54.912"/>
    </inkml:context>
    <inkml:brush xml:id="br0">
      <inkml:brushProperty name="width" value="0.05" units="cm"/>
      <inkml:brushProperty name="height" value="0.05" units="cm"/>
    </inkml:brush>
  </inkml:definitions>
  <inkml:trace contextRef="#ctx0" brushRef="#br0">113 204 3712,'0'0'1301,"0"0"64,0 0-42,0 0-86,0 0-554,0 0-43,0 0 128,0 0 21,0 0-298,0 0-43,0 0-149,-8-14 106,6 10-337,0 0 0,1 0 0,-1 0 0,1-1 0,0 1 0,0-1 0,0 1 0,1-1 0,0 1 1,-1-1-1,2 1 0,-1-1 0,0 1 0,1-1 0,0 1 0,0-1 0,0 1 0,1-1 0,-1 1 0,5-7 0,32-58 807,-37 68-864,0-1 1,0 1 0,0-1-1,1 1 1,-1-1-1,0 1 1,1 0-1,-1-1 1,1 1-1,0 0 1,-1 0-1,1 0 1,0 0 0,-1 0-1,1 1 1,0-1-1,0 1 1,0-1-1,0 1 1,0-1-1,0 1 1,0 0 0,-1 0-1,4 0 1,4 1 27,0 0 1,1 0 0,13 4-1,-14-3 5,10 3-85,33 14 1,-11-3 121,-27-11-70,0 2 1,0 0-1,-1 0 1,0 1 0,0 1-1,-1 0 1,0 1 0,-1 0-1,0 1 1,10 13 0,-18-21-25,0 0 1,-1 1-1,1-1 1,-1 1 0,0 0-1,0 0 1,-1 0 0,1 0-1,-1 0 1,0 0 0,0 1-1,0-1 1,0 0 0,-1 0-1,0 1 1,0-1 0,0 0-1,-1 7 1,-1-6 76,-3 6-149,-2 8-45,6-18 121,-24 21 148,18-14-118,-1 0 0,0-1 1,-14 9-1,18-14-26,-1 0 1,1 0-1,-1 0 0,0-1 0,-6 2 0,-33 11 55,33-10-28,0-1-22,-1 2 48,0 0 0,-1-1 0,-24 6 0,30-10-24,1 1 0,-1-2 0,0 1-1,1-1 1,-1 1 0,1-2 0,-12-3 1,6 1 26,-1 0 0,1-1 0,1-1 0,-1 0 0,1-1 0,-18-14 0,7 3 143,-38-42 1,57 57-166,1 0 0,-1 0-1,1 0 1,-1-1 0,1 1 0,0-1-1,1 0 1,-1 1 0,0-1 0,1 0 0,0 0-1,0 0 1,0 0 0,1 0 0,-1 0-1,1 0 1,0 0 0,0 0 0,0 0-1,2-7 1,-1-1 135,0 8-151,0 0 0,0 0 0,0 0 0,0 0 0,1 0 0,0 1 0,0-1 0,0 0 0,0 1 0,0-1 0,1 1 0,-1 0 0,1 0 0,0 0 0,0 0 0,0 1 0,0-1 0,1 1 0,-1 0 0,1 0 0,0 0 0,4-2 0,-6 3-2189,-2 1-9109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293"/>
    </inkml:context>
    <inkml:brush xml:id="br0">
      <inkml:brushProperty name="width" value="0.05" units="cm"/>
      <inkml:brushProperty name="height" value="0.05" units="cm"/>
    </inkml:brush>
  </inkml:definitions>
  <inkml:trace contextRef="#ctx0" brushRef="#br0">6 482 14336,'2'-4'593,"-2"11"-269,-3 24 78,-2 9 1244,5-38-1326,0-2-128,0 0 21,0 0-42,3 0-104,-1-1 0,1 0 0,-1 1 0,1-1 0,-1 0 0,1 0 0,-1 0-1,0-1 1,0 1 0,0-1 0,0 1 0,3-3 0,23-24 269,-24 25-305,14-18 76,0 0-1,-1-1 1,18-33-1,33-75 91,-43 79-60,54-84-1,-74 129-125,0 0 1,0 0-1,1 0 0,0 0 1,0 1-1,0 0 0,0 0 1,1 1-1,0 0 0,0 0 1,0 0-1,0 1 1,1 0-1,9-2 0,-13 4-3,1 0 1,0 0-1,-1 1 0,1 0 0,-1 0 1,1 0-1,0 0 0,-1 1 0,1 0 0,-1 0 1,1 0-1,-1 0 0,1 1 0,-1 0 1,0-1-1,0 2 0,0-1 0,0 0 0,0 1 1,0 0-1,-1 0 0,1 0 0,-1 0 1,0 1-1,5 5 0,-1 2-4,0-1-1,-1 1 1,0 1-1,0-1 1,-2 1 0,6 18-1,11 76-4,-7-28-2,-1-28-91,-5-19-389,-1 1 0,-1 0 0,2 48 0,-8-79-2248,-2-5-4810,-1-6 5672,2 8 656,-4-15-1070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1.070"/>
    </inkml:context>
    <inkml:brush xml:id="br0">
      <inkml:brushProperty name="width" value="0.05" units="cm"/>
      <inkml:brushProperty name="height" value="0.05" units="cm"/>
    </inkml:brush>
  </inkml:definitions>
  <inkml:trace contextRef="#ctx0" brushRef="#br0">130 159 7432 0 0,'0'0'392'0'0,"0"0"102"0"0,-1 0 413 0 0,-21 5 1982 0 0,-13-7-2403 0 0,-11-14 322 0 0,32 7-328 0 0,3 6 986 0 0,11 4-1331 0 0,13 5 346 0 0,1-1-99 0 0,5-1-28 0 0,4-1 34 0 0,9-3 236 0 0,-3 0-103 0 0,-12-9-207 0 0,-2 5-182 0 0,8 1 46 0 0,45 3 245 0 0,-37-1-252 0 0,-8-5-46 0 0,15-1 28 0 0,-13 7-46 0 0,15 0 126 0 0,-21 0-94 0 0,40 2 173 0 0,-25-5-192 0 0,-6-2-39 0 0,4 3 9 0 0,37 4 106 0 0,-37 2-114 0 0,12-4 4 0 0,-36-1-18 0 0,38-12 90 0 0,-28 9-98 0 0,8 2 8 0 0,7 0-4 0 0,-25 0-22 0 0,14-4 3 0 0,5 1-1 0 0,8 2 28 0 0,3-12 16 0 0,-15 6-47 0 0,-2 7-1 0 0,2 2-6 0 0,-7 0 4 0 0,3 0-12 0 0,-4 0-14 0 0,5-1 0 0 0,2-6 0 0 0,17 0 17 0 0,-18-1-20 0 0,41-5 14 0 0,-41 8-12 0 0,49-4 25 0 0,-39 2-26 0 0,44 7 13 0 0,-51 0-7 0 0,7 0-5 0 0,-26 1-5 0 0,31 4 10 0 0,-17-5-9 0 0,1 0-4 0 0,-3 4 2 0 0,1 0-2 0 0,0 0 2 0 0,1 0-1 0 0,8 2 7 0 0,1-3-7 0 0,-1-2 1 0 0,1 1-2 0 0,4-1 2 0 0,-3-1-4 0 0,-4 4-1 0 0,0-1 0 0 0,3-1 0 0 0,2 1 0 0 0,4 2 0 0 0,-2-1 0 0 0,-1-2 0 0 0,-3 1 0 0 0,-8 1 0 0 0,-13-4 0 0 0,-1 0 0 0 0,6 1 0 0 0,3 3 0 0 0,6 1 0 0 0,2-1 0 0 0,-1 0 0 0 0,0 0 0 0 0,-1 1 0 0 0,-1 0 0 0 0,-1-1 0 0 0,-2 0 0 0 0,4-1 0 0 0,0-1 0 0 0,-2 0 0 0 0,-1 1 0 0 0,0 1 0 0 0,1 0 0 0 0,2 1 0 0 0,-1 2 0 0 0,-1 2 0 0 0,-1 0 0 0 0,0-1 0 0 0,0 1 0 0 0,1 0 0 0 0,0 1 0 0 0,-1 1 0 0 0,11 9-1 0 0,-25-17-4 0 0,34 36-3 0 0,-23-17 6 0 0,3 4-11 0 0,8 19 2 0 0,-17-25 3 0 0,1 7 0 0 0,-2-5 0 0 0,2 17-8 0 0,1-16-14 0 0,-7-5 14 0 0,0 2 0 0 0,1 6 0 0 0,-3 1-8 0 0,-2 0 14 0 0,0 0 2 0 0,0-1 0 0 0,0-3 0 0 0,0-11 8 0 0,0-1 0 0 0,0 1 0 0 0,0-1 0 0 0,0-1 0 0 0,0-1 0 0 0,-2 4 0 0 0,-3 2 0 0 0,-8 26 2 0 0,10-29-1 0 0,0 0 1 0 0,-1-1 0 0 0,-1 1-1 0 0,0-1 1 0 0,0 0 0 0 0,-1-1-1 0 0,0 1 1 0 0,-2 0-2 0 0,-45 49 48 0 0,6-11 5 0 0,26-31 26 0 0,-8 5 5 0 0,-44 23 109 0 0,60-40-159 0 0,-102 42 267 0 0,-7-8 140 0 0,-26-5-26 0 0,76-25-334 0 0,-22-10 119 0 0,-44 1 67 0 0,77 7-190 0 0,-46-5 54 0 0,-6 3-32 0 0,-139-6 103 0 0,187-9-159 0 0,-23 2 24 0 0,-15-11-3 0 0,-39 10 5 0 0,54-8 36 0 0,32 6-75 0 0,22 2 2 0 0,-20 5 16 0 0,-15-10 28 0 0,-4 13 30 0 0,58-1-89 0 0,8 1-7 0 0,0 0 0 0 0,-1 0 1 0 0,1 0-1 0 0,0 1 1 0 0,0 0-1 0 0,-1 0 0 0 0,1 1 1 0 0,0 0-1 0 0,0 0 0 0 0,0 1-10 0 0,-65 15 64 0 0,16-13 66 0 0,-5-1 4 0 0,56-3-125 0 0,0-1-1 0 0,1 0 1 0 0,-1-1-1 0 0,0 1 1 0 0,1-1 0 0 0,-1 0-1 0 0,1 0 1 0 0,-1 0-1 0 0,1-1 1 0 0,-1 0-1 0 0,1 0 1 0 0,0 0 0 0 0,0 0-1 0 0,-3-2-8 0 0,-4-5-3258 0 0,8 7-13035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0-07T16:50:57.205"/>
    </inkml:context>
    <inkml:brush xml:id="br0">
      <inkml:brushProperty name="width" value="0.05" units="cm"/>
      <inkml:brushProperty name="height" value="0.05" units="cm"/>
    </inkml:brush>
  </inkml:definitions>
  <inkml:trace contextRef="#ctx0" brushRef="#br0">159 101 5416 0 0,'0'0'449'0'0,"0"0"82"0"0,0 0 307 0 0,0 0 52 0 0,0 0-141 0 0,0 0-113 0 0,0 0-328 0 0,0 0-73 0 0,0 0 15 0 0,0 0-6 0 0,0 0-21 0 0,-3-5 152 0 0,-3-7-3 0 0,5 0-210 0 0,1 11-127 0 0,0 1 8 0 0,0 0-14 0 0,0 0-11 0 0,-1 0 0 0 0,1 0 1 0 0,-1 0-1 0 0,0 0 0 0 0,1 0 0 0 0,-1 0 1 0 0,1-1-1 0 0,-1 1 0 0 0,1 0 0 0 0,-1 0 1 0 0,1-1-1 0 0,0 1 0 0 0,-1 0 0 0 0,1-1 1 0 0,-1 1-1 0 0,1 0 0 0 0,0-1 0 0 0,-1 1 1 0 0,1-1-1 0 0,0 1 0 0 0,-1 0 0 0 0,1-1 1 0 0,0 1-1 0 0,-1-1 0 0 0,1 1 0 0 0,0-1 1 0 0,0 1-1 0 0,0-1 0 0 0,0 1 0 0 0,0-1 1 0 0,-1 0-1 0 0,1 1 0 0 0,0-1 0 0 0,0 1 1 0 0,0-1-1 0 0,0 1 0 0 0,1-1 0 0 0,-1 1 0 0 0,0-1 1 0 0,0 1-1 0 0,0-1-18 0 0,-1-33 2553 0 0,2 33-2309 0 0,15 1 324 0 0,3-1-105 0 0,11-11-199 0 0,-3 6-120 0 0,-21 6-58 0 0,43 3 202 0 0,-25-2-182 0 0,-3 0-28 0 0,5 3 10 0 0,26 11 100 0 0,-16-6-66 0 0,-14-4-65 0 0,41 8 58 0 0,-34-8-77 0 0,-2-1-11 0 0,6 2 4 0 0,-4 3 3 0 0,-24-7-11 0 0,26 10 58 0 0,-2-2-18 0 0,3 1 9 0 0,-7-2-19 0 0,4 0-13 0 0,7 4 11 0 0,-14-2-7 0 0,3 3 7 0 0,20 5 77 0 0,-24-9-82 0 0,-4-2-12 0 0,12 2 11 0 0,-4-6-17 0 0,8 7 9 0 0,-8-2-10 0 0,13 6-3 0 0,-12-4 0 0 0,7 5-1 0 0,-12-6-5 0 0,10 4 9 0 0,-10-9-12 0 0,10 6 3 0 0,-9-4-4 0 0,7 9 4 0 0,-5-4-4 0 0,14 8 14 0 0,-10-6-3 0 0,10 6 6 0 0,-11-9-6 0 0,2-1-13 0 0,-18-8 21 0 0,15-1 1 0 0,11 6 20 0 0,-11 0-14 0 0,8 0 3 0 0,-12-6-6 0 0,9 2 5 0 0,-8-1-10 0 0,9-1 9 0 0,-6-1-4 0 0,19 0 37 0 0,-20 0-10 0 0,-6 0 8 0 0,-1 0 0 0 0,0 0 14 0 0,-1 0 9 0 0,1 0 156 0 0,-9 0-2589 0 0,-9 0-10477 0 0</inkml:trace>
  <inkml:trace contextRef="#ctx0" brushRef="#br0" timeOffset="2612.524">1 1444 6328 0 0,'27'0'248'0'0,"1"9"521"0"0,-23-8-521 0 0,34 7 868 0 0,-19-8-199 0 0,2 0-318 0 0,6 0-160 0 0,11 0 71 0 0,-13 0-162 0 0,-1 0-222 0 0,-18-1 155 0 0,23-9 112 0 0,-22 10-138 0 0,14 4 4 0 0,12 2 63 0 0,-7-2-100 0 0,9 0 46 0 0,-18-4-82 0 0,4 4 52 0 0,6 1 320 0 0,1-5-151 0 0,-4 0-194 0 0,-1-1-55 0 0,9-5 43 0 0,-14 3-56 0 0,20 2 186 0 0,-19 1-152 0 0,7-8 108 0 0,22-9 128 0 0,-29 10-244 0 0,35-6 250 0 0,-29 8-250 0 0,10-2 1 0 0,-31 5-66 0 0,19-11 142 0 0,12 3-109 0 0,-29 8-44 0 0,43-23 221 0 0,-23 8-122 0 0,0 4-8 0 0,-4-3-18 0 0,-5-2-7 0 0,-1 3-24 0 0,-6 5-69 0 0,14-5-5 0 0,-21 11-28 0 0,14-27 58 0 0,7 1 22 0 0,-14 13-77 0 0,15-10 70 0 0,-23 25-85 0 0,10-20 65 0 0,-5 12-39 0 0,2 1 7 0 0,-2-4-16 0 0,2 4 0 0 0,-2-5 7 0 0,-1 0-12 0 0,-6 5-9 0 0,8-9 17 0 0,12-4 16 0 0,-11 8-21 0 0,7-2-4 0 0,-1-2-10 0 0,-6 0 16 0 0,-2 5-8 0 0,5 0 13 0 0,-11 11-32 0 0,15-15 26 0 0,23-12 8 0 0,-25 16-23 0 0,-5-5-7 0 0,4 0-1 0 0,1 0 0 0 0,2 2 8 0 0,-15 14-15 0 0,9-9 14 0 0,2-3-7 0 0,0 3 7 0 0,4-3-6 0 0,9-9-1 0 0,-16 13-13 0 0,19-10 18 0 0,1 5 2 0 0,0-2-6 0 0,-21 11-14 0 0,0 2 2 0 0,1 0-2 0 0,-2 0 2 0 0,-3 1-2 0 0,0 2 2 0 0,-1-1-2 0 0,0 0 2 0 0,1 0-2 0 0,4 2 2 0 0,-2 0-1 0 0,-3-1 7 0 0,1 0-7 0 0,0-1 1 0 0,-1 1-2 0 0,27-7 63 0 0,-22-1-32 0 0,6-6 10 0 0,3 4 5 0 0,12 7 19 0 0,-17-4-41 0 0,-11 8-21 0 0,1 0 1 0 0,1-2-4 0 0,2 0 2 0 0,-2 2-2 0 0,10 0 18 0 0,41 0 108 0 0,-55 0-121 0 0,4 0-2725 0 0,-3 0-10909 0 0</inkml:trace>
  <inkml:trace contextRef="#ctx0" brushRef="#br0" timeOffset="3588.576">1894 457 4512 0 0,'0'0'657'0'0,"0"0"-28"0"0,0 0-129 0 0,1 4 506 0 0,11 0-526 0 0,2 7-63 0 0,9 2-94 0 0,-20-11-222 0 0,28 12 668 0 0,-18-10 103 0 0,-10-3-2109 0 0,-2-1-5216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1.673"/>
    </inkml:context>
    <inkml:brush xml:id="br0">
      <inkml:brushProperty name="width" value="0.05" units="cm"/>
      <inkml:brushProperty name="height" value="0.05" units="cm"/>
    </inkml:brush>
  </inkml:definitions>
  <inkml:trace contextRef="#ctx0" brushRef="#br0">400 0 14336,'9'16'0,"1"12"256,-31-16 128,-26-7 384,6 5-1,-9 8-511,5-3 0,-2 8-256,8-4 128,2 3 0,6-3 128,4 0-384,8-5 0,5 0-6911,14-14-1,0 0 6784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22.234"/>
    </inkml:context>
    <inkml:brush xml:id="br0">
      <inkml:brushProperty name="width" value="0.05" units="cm"/>
      <inkml:brushProperty name="height" value="0.05" units="cm"/>
    </inkml:brush>
  </inkml:definitions>
  <inkml:trace contextRef="#ctx0" brushRef="#br0">17 54 14208,'-16'35'0,"16"-32"19,-1-1 1,1 0-1,0 0 1,0 1 0,1-1-1,-1 0 1,0 0 0,1 1-1,-1-1 1,1 0 0,0 0-1,0 0 1,0 0-1,0 0 1,0 0 0,2 3-1,0 1 32,16 31 187,23 53 1060,-39-82-1286,0-1 1,0 0 0,1-1 0,-1 1 0,2-1-1,-1 1 1,1-1 0,0-1 0,6 7 0,-11-12-10,0 0 1,0 0-1,0 0 1,1 0-1,-1 1 1,0-1-1,0 0 1,0 0-1,1 0 1,-1 0-1,0 0 1,0 0-1,1 0 1,-1 0-1,0 1 1,0-1-1,1 0 1,-1 0-1,0 0 1,0 0 0,1 0-1,-1 0 1,0 0-1,0 0 1,1-1-1,-1 1 1,0 0-1,0 0 1,1 0-1,-1 0 1,0 0-1,0 0 1,0 0-1,1 0 1,-1-1-1,0 1 1,0 0-1,0 0 1,1 0-1,-1-1 1,0 1 0,0 0-1,0 0 1,0 0-1,0-1 1,1 1-1,-1 0 1,0 0-1,0-1 1,0 1-1,0 0 1,0 0-1,0 0 1,0-1-1,0 1 1,0 0-1,0-1 1,0 1-1,0 0 1,0 0-1,0-1 1,1-27 36,0 6-21,9-25 175,2 0 1,30-75-1,-41 119-180,2-3 5,-1 0 0,1 0 0,0 0 0,0 0 0,8-10 0,-10 15-18,0 0 1,-1 0-1,1 1 1,0-1-1,0 0 1,0 0-1,0 0 1,0 1-1,0-1 1,0 0-1,0 1 1,1-1-1,-1 1 0,0 0 1,0-1-1,0 1 1,1 0-1,-1-1 1,0 1-1,0 0 1,1 0-1,-1 0 1,0 0-1,0 1 0,1-1 1,-1 0-1,0 0 1,0 1-1,0-1 1,1 1-1,-1-1 1,0 1-1,0-1 1,0 1-1,0 0 0,0-1 1,0 1-1,1 1 1,2 2 7,1 0 0,-1 1 0,0 0 0,-1-1 0,1 1 0,-1 0 0,0 1 0,0-1 0,0 1 0,1 6 0,4 11 48,5 30-1,-5-16-34,-3-15 498,1 3-3151,-2-14-7929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1.018"/>
    </inkml:context>
    <inkml:brush xml:id="br0">
      <inkml:brushProperty name="width" value="0.05" units="cm"/>
      <inkml:brushProperty name="height" value="0.05" units="cm"/>
    </inkml:brush>
  </inkml:definitions>
  <inkml:trace contextRef="#ctx0" brushRef="#br0">245 234 11008,'-17'3'313,"0"0"0,-26 1 0,25-3 256,0 1 1,0 1 0,-27 7 0,41-9-499,0 1-1,0-1 1,0 1-1,0 0 1,1 0-1,-1 0 1,0 0 0,1 1-1,0 0 1,0-1-1,0 1 1,0 0-1,0 1 1,0-1-1,1 0 1,-1 1-1,1-1 1,0 1-1,-3 7 1,4-6-30,1-1 0,-1 1 0,1-1 0,0 0 0,0 1 0,0-1 0,0 1 0,1-1-1,0 1 1,0-1 0,0 0 0,1 0 0,-1 0 0,1 1 0,0-1 0,0-1 0,0 1 0,1 0 0,-1 0 0,1-1 0,6 6 0,0 2 58,1-2-1,0 1 1,1-1 0,0-1-1,23 14 1,-28-19-83,1 0 0,0 0 0,0-1 0,0 1 0,0-1 1,0-1-1,0 0 0,1 0 0,-1 0 0,1-1 0,-1 0 0,0 0 0,1-1 0,-1 0 0,0 0 0,1 0 0,-1-1 0,0-1 0,0 1 1,0-1-1,8-4 0,-6 1 3,-1 1 0,1-1 0,-1-1 0,0 1 0,0-1 0,-1-1 0,0 1 0,0-1 1,-1-1-1,0 1 0,0-1 0,-1 0 0,0 0 0,6-19 0,-3-1 85,-2 1-1,-1-2 1,-2 1-1,0 0 1,-3-41-1,8-67 193,28 250-40,8 23-122,53 131 244,-94-260-429,1 0-1,0 0 0,0 0 0,0-1 0,1 0 1,7 8-1,-10-12-2530,-2-2-8681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2.082"/>
    </inkml:context>
    <inkml:brush xml:id="br0">
      <inkml:brushProperty name="width" value="0.05" units="cm"/>
      <inkml:brushProperty name="height" value="0.05" units="cm"/>
    </inkml:brush>
  </inkml:definitions>
  <inkml:trace contextRef="#ctx0" brushRef="#br0">11 7 11904,'0'0'0,"-10"-6"128,10 6 128,0 0-256,10 1 0,6 3 0,5-3 128,-1 6-5504,8 0 0,0 2 5888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33.469"/>
    </inkml:context>
    <inkml:brush xml:id="br0">
      <inkml:brushProperty name="width" value="0.05" units="cm"/>
      <inkml:brushProperty name="height" value="0.05" units="cm"/>
    </inkml:brush>
  </inkml:definitions>
  <inkml:trace contextRef="#ctx0" brushRef="#br0">1 0 4224,'1'18'8301,"-2"0"-5970,1 16-1806,30 106 158,0-3-470,-20 3 301,3 17-132,-5-108-176,35 277 996,-42-205-946,-2-118-171,-1 4-85,1-5-2368,1-2-9066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0.511"/>
    </inkml:context>
    <inkml:brush xml:id="br0">
      <inkml:brushProperty name="width" value="0.05" units="cm"/>
      <inkml:brushProperty name="height" value="0.05" units="cm"/>
    </inkml:brush>
  </inkml:definitions>
  <inkml:trace contextRef="#ctx0" brushRef="#br0">1 0 11776,'69'72'2688,"73"114"-1899,-124-155-631,-2 1 0,0 1 1,-3 0-1,20 70 0,-11-30 182,-12-38-138,-1 0 0,-2 1 0,-1 1 0,1 58 0,-15 146 729,5-224-880,0-1 0,-1 0 0,-1 0-1,-1 0 1,0 0 0,-1-1 0,-9 16 0,-11 25 160,26-54-203,-4 13 49,-2-1 0,1 0-1,-1 0 1,-1-1 0,-1 0 0,-10 13 0,-17 16 81,26-29-29,0 0-1,-1-1 0,0 0 0,-1-1 0,0-1 1,-19 13-1,24-19-36,0-1 0,-1-1 0,1 1 0,-1-1 0,-10 1 0,-8 3-120,24-5-2555,2-1-9791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06T21:22:44.893"/>
    </inkml:context>
    <inkml:brush xml:id="br0">
      <inkml:brushProperty name="width" value="0.05" units="cm"/>
      <inkml:brushProperty name="height" value="0.05" units="cm"/>
    </inkml:brush>
  </inkml:definitions>
  <inkml:trace contextRef="#ctx0" brushRef="#br0">112 4 4736,'18'15'2560,"-14"-13"-406,-3-6-1469,-1 4-676,0 0 1,0 0-1,0 0 0,0-1 0,0 1 1,0 0-1,0 0 0,0-1 0,0 1 1,0 0-1,0 0 0,0-1 0,0 1 1,0 0-1,0 0 0,0-1 0,0 1 1,0 0-1,0 0 0,0 0 0,0-1 1,0 1-1,1 0 0,-1 0 0,0-1 1,0 1-1,0 0 0,0 0 0,0 0 0,1 0 1,-1-1-1,0 1 0,0 0 0,0 0 1,1 0-1,-1 0 0,0 0 0,1 0 1,4-2 12,0 0 0,0 1 0,0-1 0,0 1 0,0 1 0,1-1 0,-1 1 0,0 0 0,1 0 0,-1 0 0,0 1 1,0 0-1,1 0 0,-1 0 0,0 1 0,0-1 0,0 1 0,0 0 0,-1 1 0,1-1 0,-1 1 0,1 0 0,-1 0 0,0 1 0,0-1 0,0 1 1,0 0-1,3 5 0,1 3 86,-1 0 0,-1 0 0,0 1 0,0 0 0,-2 0 0,1 0 0,-2 1 0,0 0 0,0-1 0,-1 1 0,-1 0 0,-1 0 0,0 0 0,0 0 0,-4 19 0,3-26-104,-1-1 1,1 0 0,-1 0 0,0 0-1,-1 0 1,0 0 0,0-1 0,0 1-1,0-1 1,-1 0 0,0 1 0,-8 6-1,9-8 61,-1-1-1,1 0 0,-1 0 0,0 0 0,0 0 0,-1-1 0,1 0 0,0 0 1,-1 0-1,1 0 0,-1-1 0,0 1 0,1-1 0,-1-1 0,0 1 0,0 0 0,-7-1 1,2-1 110,0 0 0,-1-1 0,1 0 0,0-1 0,0 0 0,1 0 0,-11-5 1,14 5-107,1-1 0,-1 1 1,1-1-1,0 0 1,0 0-1,0 0 1,1-1-1,-1 0 1,1 0-1,0 0 1,0 0-1,-3-7 1,-2-7 42,2 0-1,0 0 1,0-1 0,2 0 0,1 0 0,0 0 0,-1-32 0,5 50-96,0-1 0,0 0 0,-1 0-1,2 1 1,-1-1 0,0 0 0,0 0-1,1 1 1,0-1 0,-1 0 0,1 1-1,0-1 1,0 1 0,1-1 0,-1 1-1,0-1 1,1 1 0,0 0 0,-1 0-1,1 0 1,2-3 0,0 3-12,0 0 0,-1 0 0,1 0 1,0 0-1,0 1 0,0-1 0,0 1 1,0 0-1,0 0 0,0 1 0,0-1 0,0 1 1,7 0-1,5 1-296,-1 0 1,1 1-1,30 8 1,15 8-6797,-57-17 6382,29 9-4307</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A0A9909F-F71C-405D-A726-CB82793B1FD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09868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A0A9909F-F71C-405D-A726-CB82793B1FD2}" type="datetimeFigureOut">
              <a:rPr lang="en-US" smtClean="0"/>
              <a:t>4/6/2022</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3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A0A9909F-F71C-405D-A726-CB82793B1FD2}" type="datetimeFigureOut">
              <a:rPr lang="en-US" smtClean="0"/>
              <a:t>4/6/2022</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78637265-F5BC-403C-A9BA-AD78D690B706}"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49920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8359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0A9909F-F71C-405D-A726-CB82793B1FD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125684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A0A9909F-F71C-405D-A726-CB82793B1FD2}" type="datetimeFigureOut">
              <a:rPr lang="en-US" smtClean="0"/>
              <a:t>4/6/2022</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78637265-F5BC-403C-A9BA-AD78D690B706}"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10520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A0A9909F-F71C-405D-A726-CB82793B1FD2}" type="datetimeFigureOut">
              <a:rPr lang="en-US" smtClean="0"/>
              <a:t>4/6/2022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637265-F5BC-403C-A9BA-AD78D690B706}"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14015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A9909F-F71C-405D-A726-CB82793B1FD2}" type="datetimeFigureOut">
              <a:rPr lang="en-US" smtClean="0"/>
              <a:t>4/6/2022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890515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0A9909F-F71C-405D-A726-CB82793B1FD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003556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A9909F-F71C-405D-A726-CB82793B1FD2}" type="datetimeFigureOut">
              <a:rPr lang="en-US" smtClean="0"/>
              <a:t>4/6/2022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276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A9909F-F71C-405D-A726-CB82793B1FD2}" type="datetimeFigureOut">
              <a:rPr lang="en-US" smtClean="0"/>
              <a:t>4/6/2022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637265-F5BC-403C-A9BA-AD78D690B706}" type="slidenum">
              <a:rPr lang="en-US" smtClean="0"/>
              <a:t>‹#›</a:t>
            </a:fld>
            <a:endParaRPr lang="en-US"/>
          </a:p>
        </p:txBody>
      </p:sp>
    </p:spTree>
    <p:extLst>
      <p:ext uri="{BB962C8B-B14F-4D97-AF65-F5344CB8AC3E}">
        <p14:creationId xmlns:p14="http://schemas.microsoft.com/office/powerpoint/2010/main" val="3348445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A9909F-F71C-405D-A726-CB82793B1FD2}" type="datetimeFigureOut">
              <a:rPr lang="en-US" smtClean="0"/>
              <a:t>4/6/2022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637265-F5BC-403C-A9BA-AD78D690B706}"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0100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A0A9909F-F71C-405D-A726-CB82793B1FD2}" type="datetimeFigureOut">
              <a:rPr lang="en-US" smtClean="0"/>
              <a:t>4/6/2022</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78637265-F5BC-403C-A9BA-AD78D690B706}"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3595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4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8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0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0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11.png"/><Relationship Id="rId2" Type="http://schemas.openxmlformats.org/officeDocument/2006/relationships/image" Target="../media/image13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11.png"/><Relationship Id="rId2" Type="http://schemas.openxmlformats.org/officeDocument/2006/relationships/image" Target="../media/image20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2.xml"/><Relationship Id="rId4" Type="http://schemas.openxmlformats.org/officeDocument/2006/relationships/image" Target="../media/image230.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0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38.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 Id="rId5" Type="http://schemas.openxmlformats.org/officeDocument/2006/relationships/image" Target="../media/image120.png"/></Relationships>
</file>

<file path=ppt/slides/_rels/slide39.xml.rels><?xml version="1.0" encoding="UTF-8" standalone="yes"?>
<Relationships xmlns="http://schemas.openxmlformats.org/package/2006/relationships"><Relationship Id="rId2" Type="http://schemas.openxmlformats.org/officeDocument/2006/relationships/image" Target="../media/image70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190.png"/><Relationship Id="rId3" Type="http://schemas.openxmlformats.org/officeDocument/2006/relationships/image" Target="../media/image410.png"/><Relationship Id="rId7" Type="http://schemas.openxmlformats.org/officeDocument/2006/relationships/image" Target="../media/image101.png"/><Relationship Id="rId12" Type="http://schemas.openxmlformats.org/officeDocument/2006/relationships/image" Target="../media/image18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90.png"/><Relationship Id="rId11" Type="http://schemas.openxmlformats.org/officeDocument/2006/relationships/image" Target="../media/image170.png"/><Relationship Id="rId5" Type="http://schemas.openxmlformats.org/officeDocument/2006/relationships/image" Target="../media/image710.png"/><Relationship Id="rId10" Type="http://schemas.openxmlformats.org/officeDocument/2006/relationships/image" Target="../media/image160.png"/><Relationship Id="rId4" Type="http://schemas.openxmlformats.org/officeDocument/2006/relationships/image" Target="../media/image510.png"/><Relationship Id="rId9" Type="http://schemas.openxmlformats.org/officeDocument/2006/relationships/image" Target="../media/image150.png"/></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0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00.png"/><Relationship Id="rId1" Type="http://schemas.openxmlformats.org/officeDocument/2006/relationships/slideLayout" Target="../slideLayouts/slideLayout2.xml"/><Relationship Id="rId4" Type="http://schemas.openxmlformats.org/officeDocument/2006/relationships/image" Target="../media/image231.png"/></Relationships>
</file>

<file path=ppt/slides/_rels/slide46.xml.rels><?xml version="1.0" encoding="UTF-8" standalone="yes"?>
<Relationships xmlns="http://schemas.openxmlformats.org/package/2006/relationships"><Relationship Id="rId3" Type="http://schemas.openxmlformats.org/officeDocument/2006/relationships/image" Target="../media/image2500.png"/><Relationship Id="rId7" Type="http://schemas.openxmlformats.org/officeDocument/2006/relationships/image" Target="../media/image290.png"/><Relationship Id="rId2" Type="http://schemas.openxmlformats.org/officeDocument/2006/relationships/image" Target="../media/image241.png"/><Relationship Id="rId1" Type="http://schemas.openxmlformats.org/officeDocument/2006/relationships/slideLayout" Target="../slideLayouts/slideLayout2.xml"/><Relationship Id="rId6" Type="http://schemas.openxmlformats.org/officeDocument/2006/relationships/image" Target="../media/image280.png"/><Relationship Id="rId5" Type="http://schemas.openxmlformats.org/officeDocument/2006/relationships/image" Target="../media/image2700.png"/><Relationship Id="rId4" Type="http://schemas.openxmlformats.org/officeDocument/2006/relationships/image" Target="../media/image2600.png"/></Relationships>
</file>

<file path=ppt/slides/_rels/slide4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0.png"/><Relationship Id="rId7" Type="http://schemas.openxmlformats.org/officeDocument/2006/relationships/image" Target="../media/image35.png"/><Relationship Id="rId12" Type="http://schemas.openxmlformats.org/officeDocument/2006/relationships/image" Target="../media/image401.png"/><Relationship Id="rId2" Type="http://schemas.openxmlformats.org/officeDocument/2006/relationships/image" Target="../media/image300.png"/><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141.png"/><Relationship Id="rId4" Type="http://schemas.openxmlformats.org/officeDocument/2006/relationships/image" Target="../media/image320.png"/><Relationship Id="rId9" Type="http://schemas.openxmlformats.org/officeDocument/2006/relationships/image" Target="../media/image37.png"/><Relationship Id="rId14" Type="http://schemas.openxmlformats.org/officeDocument/2006/relationships/image" Target="../media/image42.png"/></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5.xml.rels><?xml version="1.0" encoding="UTF-8" standalone="yes"?>
<Relationships xmlns="http://schemas.openxmlformats.org/package/2006/relationships"><Relationship Id="rId13" Type="http://schemas.openxmlformats.org/officeDocument/2006/relationships/customXml" Target="../ink/ink5.xml"/><Relationship Id="rId18" Type="http://schemas.openxmlformats.org/officeDocument/2006/relationships/image" Target="../media/image16.png"/><Relationship Id="rId39" Type="http://schemas.openxmlformats.org/officeDocument/2006/relationships/customXml" Target="../ink/ink15.xml"/><Relationship Id="rId34" Type="http://schemas.openxmlformats.org/officeDocument/2006/relationships/image" Target="../media/image25.png"/><Relationship Id="rId42" Type="http://schemas.openxmlformats.org/officeDocument/2006/relationships/image" Target="../media/image29.png"/><Relationship Id="rId47" Type="http://schemas.openxmlformats.org/officeDocument/2006/relationships/customXml" Target="../ink/ink19.xml"/><Relationship Id="rId50" Type="http://schemas.openxmlformats.org/officeDocument/2006/relationships/image" Target="../media/image17.png"/><Relationship Id="rId7" Type="http://schemas.openxmlformats.org/officeDocument/2006/relationships/customXml" Target="../ink/ink2.xml"/><Relationship Id="rId2" Type="http://schemas.openxmlformats.org/officeDocument/2006/relationships/image" Target="../media/image910.png"/><Relationship Id="rId16" Type="http://schemas.openxmlformats.org/officeDocument/2006/relationships/image" Target="../media/image15.png"/><Relationship Id="rId29" Type="http://schemas.openxmlformats.org/officeDocument/2006/relationships/customXml" Target="../ink/ink10.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4.xml"/><Relationship Id="rId32" Type="http://schemas.openxmlformats.org/officeDocument/2006/relationships/image" Target="../media/image24.png"/><Relationship Id="rId37" Type="http://schemas.openxmlformats.org/officeDocument/2006/relationships/customXml" Target="../ink/ink14.xml"/><Relationship Id="rId40" Type="http://schemas.openxmlformats.org/officeDocument/2006/relationships/image" Target="../media/image28.png"/><Relationship Id="rId45" Type="http://schemas.openxmlformats.org/officeDocument/2006/relationships/customXml" Target="../ink/ink18.xml"/><Relationship Id="rId5" Type="http://schemas.openxmlformats.org/officeDocument/2006/relationships/customXml" Target="../ink/ink1.xml"/><Relationship Id="rId15" Type="http://schemas.openxmlformats.org/officeDocument/2006/relationships/customXml" Target="../ink/ink6.xml"/><Relationship Id="rId23" Type="http://schemas.openxmlformats.org/officeDocument/2006/relationships/customXml" Target="../ink/ink9.xml"/><Relationship Id="rId28" Type="http://schemas.openxmlformats.org/officeDocument/2006/relationships/image" Target="../media/image21.png"/><Relationship Id="rId36" Type="http://schemas.openxmlformats.org/officeDocument/2006/relationships/image" Target="../media/image26.png"/><Relationship Id="rId49" Type="http://schemas.openxmlformats.org/officeDocument/2006/relationships/customXml" Target="../ink/ink20.xml"/><Relationship Id="rId10" Type="http://schemas.openxmlformats.org/officeDocument/2006/relationships/image" Target="../media/image12.png"/><Relationship Id="rId19" Type="http://schemas.openxmlformats.org/officeDocument/2006/relationships/customXml" Target="../ink/ink8.xml"/><Relationship Id="rId31" Type="http://schemas.openxmlformats.org/officeDocument/2006/relationships/customXml" Target="../ink/ink11.xml"/><Relationship Id="rId44" Type="http://schemas.openxmlformats.org/officeDocument/2006/relationships/image" Target="../media/image30.png"/><Relationship Id="rId52" Type="http://schemas.openxmlformats.org/officeDocument/2006/relationships/image" Target="../media/image19.png"/><Relationship Id="rId4" Type="http://schemas.openxmlformats.org/officeDocument/2006/relationships/image" Target="../media/image70.png"/><Relationship Id="rId9" Type="http://schemas.openxmlformats.org/officeDocument/2006/relationships/customXml" Target="../ink/ink3.xml"/><Relationship Id="rId14" Type="http://schemas.openxmlformats.org/officeDocument/2006/relationships/image" Target="../media/image14.png"/><Relationship Id="rId22" Type="http://schemas.openxmlformats.org/officeDocument/2006/relationships/image" Target="../media/image18.png"/><Relationship Id="rId30" Type="http://schemas.openxmlformats.org/officeDocument/2006/relationships/image" Target="../media/image23.png"/><Relationship Id="rId35" Type="http://schemas.openxmlformats.org/officeDocument/2006/relationships/customXml" Target="../ink/ink13.xml"/><Relationship Id="rId43" Type="http://schemas.openxmlformats.org/officeDocument/2006/relationships/customXml" Target="../ink/ink17.xml"/><Relationship Id="rId48" Type="http://schemas.openxmlformats.org/officeDocument/2006/relationships/image" Target="../media/image32.png"/><Relationship Id="rId8" Type="http://schemas.openxmlformats.org/officeDocument/2006/relationships/image" Target="../media/image11.png"/><Relationship Id="rId51" Type="http://schemas.openxmlformats.org/officeDocument/2006/relationships/customXml" Target="../ink/ink21.xml"/><Relationship Id="rId3" Type="http://schemas.openxmlformats.org/officeDocument/2006/relationships/image" Target="../media/image60.png"/><Relationship Id="rId12" Type="http://schemas.openxmlformats.org/officeDocument/2006/relationships/image" Target="../media/image13.png"/><Relationship Id="rId17" Type="http://schemas.openxmlformats.org/officeDocument/2006/relationships/customXml" Target="../ink/ink7.xml"/><Relationship Id="rId33" Type="http://schemas.openxmlformats.org/officeDocument/2006/relationships/customXml" Target="../ink/ink12.xml"/><Relationship Id="rId38" Type="http://schemas.openxmlformats.org/officeDocument/2006/relationships/image" Target="../media/image27.png"/><Relationship Id="rId46" Type="http://schemas.openxmlformats.org/officeDocument/2006/relationships/image" Target="../media/image31.png"/><Relationship Id="rId41" Type="http://schemas.openxmlformats.org/officeDocument/2006/relationships/customXml" Target="../ink/ink16.xml"/></Relationships>
</file>

<file path=ppt/slides/_rels/slide5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7.png"/><Relationship Id="rId3" Type="http://schemas.openxmlformats.org/officeDocument/2006/relationships/image" Target="../media/image310.png"/><Relationship Id="rId7" Type="http://schemas.openxmlformats.org/officeDocument/2006/relationships/image" Target="../media/image35.png"/><Relationship Id="rId12" Type="http://schemas.openxmlformats.org/officeDocument/2006/relationships/image" Target="../media/image401.png"/><Relationship Id="rId17" Type="http://schemas.openxmlformats.org/officeDocument/2006/relationships/image" Target="../media/image46.png"/><Relationship Id="rId16" Type="http://schemas.openxmlformats.org/officeDocument/2006/relationships/image" Target="../media/image58.png"/><Relationship Id="rId20" Type="http://schemas.openxmlformats.org/officeDocument/2006/relationships/image" Target="../media/image601.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250.png"/><Relationship Id="rId19" Type="http://schemas.openxmlformats.org/officeDocument/2006/relationships/image" Target="../media/image260.png"/><Relationship Id="rId4" Type="http://schemas.openxmlformats.org/officeDocument/2006/relationships/image" Target="../media/image320.png"/><Relationship Id="rId9" Type="http://schemas.openxmlformats.org/officeDocument/2006/relationships/image" Target="../media/image140.png"/><Relationship Id="rId14"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340B9-25B7-4E3F-B7AB-327D345E1DB0}"/>
              </a:ext>
            </a:extLst>
          </p:cNvPr>
          <p:cNvSpPr>
            <a:spLocks noGrp="1"/>
          </p:cNvSpPr>
          <p:nvPr>
            <p:ph type="ctrTitle"/>
          </p:nvPr>
        </p:nvSpPr>
        <p:spPr/>
        <p:txBody>
          <a:bodyPr/>
          <a:lstStyle/>
          <a:p>
            <a:r>
              <a:rPr lang="en-US" dirty="0"/>
              <a:t>Predicates and Quantifiers</a:t>
            </a:r>
          </a:p>
        </p:txBody>
      </p:sp>
      <p:sp>
        <p:nvSpPr>
          <p:cNvPr id="3" name="Subtitle 2">
            <a:extLst>
              <a:ext uri="{FF2B5EF4-FFF2-40B4-BE49-F238E27FC236}">
                <a16:creationId xmlns:a16="http://schemas.microsoft.com/office/drawing/2014/main" id="{58346178-06D7-430B-8038-266C199FCAA4}"/>
              </a:ext>
            </a:extLst>
          </p:cNvPr>
          <p:cNvSpPr>
            <a:spLocks noGrp="1"/>
          </p:cNvSpPr>
          <p:nvPr>
            <p:ph type="subTitle" idx="1"/>
          </p:nvPr>
        </p:nvSpPr>
        <p:spPr/>
        <p:txBody>
          <a:bodyPr/>
          <a:lstStyle/>
          <a:p>
            <a:r>
              <a:rPr lang="en-US" dirty="0"/>
              <a:t>CSE 311 </a:t>
            </a:r>
            <a:r>
              <a:rPr lang="en-US" dirty="0" smtClean="0"/>
              <a:t>Spring </a:t>
            </a:r>
            <a:r>
              <a:rPr lang="en-US" dirty="0"/>
              <a:t>22</a:t>
            </a:r>
          </a:p>
          <a:p>
            <a:r>
              <a:rPr lang="en-US" dirty="0"/>
              <a:t>Lecture 5</a:t>
            </a:r>
          </a:p>
        </p:txBody>
      </p:sp>
    </p:spTree>
    <p:extLst>
      <p:ext uri="{BB962C8B-B14F-4D97-AF65-F5344CB8AC3E}">
        <p14:creationId xmlns:p14="http://schemas.microsoft.com/office/powerpoint/2010/main" val="1400927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757E-6CD4-47E2-BD1E-365B3C64BD0C}"/>
              </a:ext>
            </a:extLst>
          </p:cNvPr>
          <p:cNvSpPr>
            <a:spLocks noGrp="1"/>
          </p:cNvSpPr>
          <p:nvPr>
            <p:ph type="title"/>
          </p:nvPr>
        </p:nvSpPr>
        <p:spPr/>
        <p:txBody>
          <a:bodyPr/>
          <a:lstStyle/>
          <a:p>
            <a:r>
              <a:rPr lang="en-US" dirty="0"/>
              <a:t>A Few Fun Facts</a:t>
            </a:r>
          </a:p>
        </p:txBody>
      </p:sp>
      <p:sp>
        <p:nvSpPr>
          <p:cNvPr id="3" name="Content Placeholder 2">
            <a:extLst>
              <a:ext uri="{FF2B5EF4-FFF2-40B4-BE49-F238E27FC236}">
                <a16:creationId xmlns:a16="http://schemas.microsoft.com/office/drawing/2014/main" id="{F751E616-34B5-4615-8CB5-D135BAA919AD}"/>
              </a:ext>
            </a:extLst>
          </p:cNvPr>
          <p:cNvSpPr>
            <a:spLocks noGrp="1"/>
          </p:cNvSpPr>
          <p:nvPr>
            <p:ph idx="1"/>
          </p:nvPr>
        </p:nvSpPr>
        <p:spPr>
          <a:xfrm>
            <a:off x="575240" y="1463857"/>
            <a:ext cx="11187258" cy="5263514"/>
          </a:xfrm>
        </p:spPr>
        <p:txBody>
          <a:bodyPr>
            <a:normAutofit lnSpcReduction="10000"/>
          </a:bodyPr>
          <a:lstStyle/>
          <a:p>
            <a:r>
              <a:rPr lang="en-US" dirty="0"/>
              <a:t>That you’re not responsible for:</a:t>
            </a:r>
          </a:p>
          <a:p>
            <a:r>
              <a:rPr lang="en-US" dirty="0"/>
              <a:t>The identities are divided into “axioms” and “theorems”</a:t>
            </a:r>
          </a:p>
          <a:p>
            <a:r>
              <a:rPr lang="en-US" dirty="0"/>
              <a:t>Mathematicians (and some computer scientists, like me </a:t>
            </a:r>
            <a:r>
              <a:rPr lang="en-US" dirty="0">
                <a:sym typeface="Wingdings" panose="05000000000000000000" pitchFamily="2" charset="2"/>
              </a:rPr>
              <a:t> ) will sometimes study what minimum starting points (“the axioms”) will be enough to derive all the usual facts we rely on (“the theorems”)</a:t>
            </a:r>
          </a:p>
          <a:p>
            <a:pPr lvl="1"/>
            <a:r>
              <a:rPr lang="en-US" dirty="0">
                <a:sym typeface="Wingdings" panose="05000000000000000000" pitchFamily="2" charset="2"/>
              </a:rPr>
              <a:t>That’s what I meant by “operations that work </a:t>
            </a:r>
            <a:r>
              <a:rPr lang="en-US" dirty="0" err="1">
                <a:sym typeface="Wingdings" panose="05000000000000000000" pitchFamily="2" charset="2"/>
              </a:rPr>
              <a:t>kinda</a:t>
            </a:r>
            <a:r>
              <a:rPr lang="en-US" dirty="0">
                <a:sym typeface="Wingdings" panose="05000000000000000000" pitchFamily="2" charset="2"/>
              </a:rPr>
              <a:t> like plus and times”</a:t>
            </a:r>
          </a:p>
          <a:p>
            <a:r>
              <a:rPr lang="en-US" dirty="0"/>
              <a:t>For our purposes, we won’t make a distinction here, but we will use similar thinking later in the course. </a:t>
            </a:r>
          </a:p>
          <a:p>
            <a:r>
              <a:rPr lang="en-US" dirty="0"/>
              <a:t>Boolean algebra makes things like commutativity axioms (starting points, things we assume) with propositional logic, we start from the truth tables and can derive that commutativity is true. For this class, though, it’s a fact you can use either way.</a:t>
            </a:r>
          </a:p>
        </p:txBody>
      </p:sp>
    </p:spTree>
    <p:extLst>
      <p:ext uri="{BB962C8B-B14F-4D97-AF65-F5344CB8AC3E}">
        <p14:creationId xmlns:p14="http://schemas.microsoft.com/office/powerpoint/2010/main" val="22197032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82AF7-F963-4A80-9790-50BF1A723820}"/>
              </a:ext>
            </a:extLst>
          </p:cNvPr>
          <p:cNvSpPr>
            <a:spLocks noGrp="1"/>
          </p:cNvSpPr>
          <p:nvPr>
            <p:ph type="title"/>
          </p:nvPr>
        </p:nvSpPr>
        <p:spPr/>
        <p:txBody>
          <a:bodyPr/>
          <a:lstStyle/>
          <a:p>
            <a:r>
              <a:rPr lang="en-US" dirty="0"/>
              <a:t>Why ANOTHER way of writing down logic?</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CB261FD-2970-4F1A-AC0E-38C1A3E00116}"/>
                  </a:ext>
                </a:extLst>
              </p:cNvPr>
              <p:cNvSpPr>
                <a:spLocks noGrp="1"/>
              </p:cNvSpPr>
              <p:nvPr>
                <p:ph idx="1"/>
              </p:nvPr>
            </p:nvSpPr>
            <p:spPr/>
            <p:txBody>
              <a:bodyPr/>
              <a:lstStyle/>
              <a:p>
                <a:r>
                  <a:rPr lang="en-US" dirty="0"/>
                  <a:t>This is the third one!?</a:t>
                </a:r>
              </a:p>
              <a:p>
                <a:endParaRPr lang="en-US" dirty="0"/>
              </a:p>
              <a:p>
                <a:r>
                  <a:rPr lang="en-US" dirty="0"/>
                  <a:t>Because, in your future courses, you’ll use any/all of them. </a:t>
                </a:r>
              </a:p>
              <a:p>
                <a:endParaRPr lang="en-US" dirty="0"/>
              </a:p>
              <a:p>
                <a:r>
                  <a:rPr lang="en-US" dirty="0"/>
                  <a:t>Remember there aren’t new concepts here, just new representations.</a:t>
                </a:r>
              </a:p>
              <a:p>
                <a:r>
                  <a:rPr lang="en-US" dirty="0"/>
                  <a:t>We mostly use propositional notation (</a:t>
                </a:r>
                <a14:m>
                  <m:oMath xmlns:m="http://schemas.openxmlformats.org/officeDocument/2006/math">
                    <m:r>
                      <a:rPr lang="en-US" b="0" i="1" smtClean="0">
                        <a:latin typeface="Cambria Math" panose="02040503050406030204" pitchFamily="18" charset="0"/>
                      </a:rPr>
                      <m:t>∧,∨,¬,</m:t>
                    </m:r>
                  </m:oMath>
                </a14:m>
                <a:r>
                  <a:rPr lang="en-US" dirty="0"/>
                  <a:t>etc.) but we’ll use them all a bit so you’re ready for any of them in your future courses.</a:t>
                </a:r>
              </a:p>
              <a:p>
                <a:endParaRPr lang="en-US" dirty="0"/>
              </a:p>
              <a:p>
                <a:r>
                  <a:rPr lang="en-US" dirty="0"/>
                  <a:t>Practice in section and on homework.</a:t>
                </a:r>
              </a:p>
            </p:txBody>
          </p:sp>
        </mc:Choice>
        <mc:Fallback xmlns="">
          <p:sp>
            <p:nvSpPr>
              <p:cNvPr id="3" name="Content Placeholder 2">
                <a:extLst>
                  <a:ext uri="{FF2B5EF4-FFF2-40B4-BE49-F238E27FC236}">
                    <a16:creationId xmlns:a16="http://schemas.microsoft.com/office/drawing/2014/main" id="{5CB261FD-2970-4F1A-AC0E-38C1A3E00116}"/>
                  </a:ext>
                </a:extLst>
              </p:cNvPr>
              <p:cNvSpPr>
                <a:spLocks noGrp="1" noRot="1" noChangeAspect="1" noMove="1" noResize="1" noEditPoints="1" noAdjustHandles="1" noChangeArrowheads="1" noChangeShapeType="1" noTextEdit="1"/>
              </p:cNvSpPr>
              <p:nvPr>
                <p:ph idx="1"/>
              </p:nvPr>
            </p:nvSpPr>
            <p:spPr>
              <a:blipFill>
                <a:blip r:embed="rId2"/>
                <a:stretch>
                  <a:fillRect l="-708" t="-2138" r="-599" b="-2390"/>
                </a:stretch>
              </a:blipFill>
            </p:spPr>
            <p:txBody>
              <a:bodyPr/>
              <a:lstStyle/>
              <a:p>
                <a:r>
                  <a:rPr lang="en-US">
                    <a:noFill/>
                  </a:rPr>
                  <a:t> </a:t>
                </a:r>
              </a:p>
            </p:txBody>
          </p:sp>
        </mc:Fallback>
      </mc:AlternateContent>
    </p:spTree>
    <p:extLst>
      <p:ext uri="{BB962C8B-B14F-4D97-AF65-F5344CB8AC3E}">
        <p14:creationId xmlns:p14="http://schemas.microsoft.com/office/powerpoint/2010/main" val="4877583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946778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Predicate Logic</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So far our propositions have worked great for fixed objects.</a:t>
                </a:r>
              </a:p>
              <a:p>
                <a:endParaRPr lang="en-US" dirty="0"/>
              </a:p>
              <a:p>
                <a:r>
                  <a:rPr lang="en-US" dirty="0"/>
                  <a:t>What if we want to say “If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&gt;10</m:t>
                    </m:r>
                  </m:oMath>
                </a14:m>
                <a:r>
                  <a:rPr lang="en-US" dirty="0"/>
                  <a:t>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r>
                      <a:rPr lang="en-US" b="0" i="1" smtClean="0">
                        <a:latin typeface="Cambria Math" panose="02040503050406030204" pitchFamily="18" charset="0"/>
                      </a:rPr>
                      <m:t>&gt;100.</m:t>
                    </m:r>
                  </m:oMath>
                </a14:m>
                <a:r>
                  <a:rPr lang="en-US" dirty="0"/>
                  <a:t>”</a:t>
                </a:r>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&gt;10</m:t>
                    </m:r>
                  </m:oMath>
                </a14:m>
                <a:r>
                  <a:rPr lang="en-US" dirty="0"/>
                  <a:t> isn’t a proposition. Its truth value depends on </a:t>
                </a:r>
                <a14:m>
                  <m:oMath xmlns:m="http://schemas.openxmlformats.org/officeDocument/2006/math">
                    <m:r>
                      <a:rPr lang="en-US" b="0" i="1" smtClean="0">
                        <a:latin typeface="Cambria Math" panose="02040503050406030204" pitchFamily="18" charset="0"/>
                      </a:rPr>
                      <m:t>𝑥</m:t>
                    </m:r>
                  </m:oMath>
                </a14:m>
                <a:r>
                  <a:rPr lang="en-US" dirty="0"/>
                  <a:t>. </a:t>
                </a:r>
              </a:p>
              <a:p>
                <a:endParaRPr lang="en-US" dirty="0"/>
              </a:p>
              <a:p>
                <a:r>
                  <a:rPr lang="en-US" dirty="0"/>
                  <a:t>We need a function that can take in a value for </a:t>
                </a:r>
                <a14:m>
                  <m:oMath xmlns:m="http://schemas.openxmlformats.org/officeDocument/2006/math">
                    <m:r>
                      <a:rPr lang="en-US" b="0" i="1" smtClean="0">
                        <a:latin typeface="Cambria Math" panose="02040503050406030204" pitchFamily="18" charset="0"/>
                      </a:rPr>
                      <m:t>𝑥</m:t>
                    </m:r>
                  </m:oMath>
                </a14:m>
                <a:r>
                  <a:rPr lang="en-US" dirty="0"/>
                  <a:t> and output True or False as appropriate.</a:t>
                </a: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1872721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Predicates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02371" y="2726480"/>
                <a:ext cx="11187258" cy="3856383"/>
              </a:xfrm>
            </p:spPr>
            <p:txBody>
              <a:bodyPr>
                <a:normAutofit/>
              </a:bodyPr>
              <a:lstStyle/>
              <a:p>
                <a:r>
                  <a:rPr lang="en-US" dirty="0">
                    <a:latin typeface="Courier New" panose="02070309020205020404" pitchFamily="49" charset="0"/>
                    <a:cs typeface="Courier New" panose="02070309020205020404" pitchFamily="49" charset="0"/>
                  </a:rPr>
                  <a:t>Cat(x)</a:t>
                </a:r>
                <a:r>
                  <a:rPr lang="en-US" dirty="0"/>
                  <a:t>:= </a:t>
                </a:r>
                <a:r>
                  <a:rPr lang="en-US" dirty="0">
                    <a:latin typeface="Courier New" panose="02070309020205020404" pitchFamily="49" charset="0"/>
                    <a:cs typeface="Courier New" panose="02070309020205020404" pitchFamily="49" charset="0"/>
                  </a:rPr>
                  <a:t>“x</a:t>
                </a:r>
                <a:r>
                  <a:rPr lang="en-US" dirty="0"/>
                  <a:t> is a cat</a:t>
                </a:r>
                <a:r>
                  <a:rPr lang="en-US" dirty="0">
                    <a:latin typeface="Courier New" panose="02070309020205020404" pitchFamily="49" charset="0"/>
                    <a:cs typeface="Courier New" panose="02070309020205020404" pitchFamily="49" charset="0"/>
                  </a:rPr>
                  <a:t>”</a:t>
                </a:r>
              </a:p>
              <a:p>
                <a:r>
                  <a:rPr lang="en-US" dirty="0">
                    <a:latin typeface="Courier New" panose="02070309020205020404" pitchFamily="49" charset="0"/>
                    <a:cs typeface="Courier New" panose="02070309020205020404" pitchFamily="49" charset="0"/>
                  </a:rPr>
                  <a:t>Prime(x)</a:t>
                </a:r>
                <a:r>
                  <a:rPr lang="en-US" dirty="0"/>
                  <a:t> := “</a:t>
                </a:r>
                <a:r>
                  <a:rPr lang="en-US" dirty="0">
                    <a:latin typeface="Courier New" panose="02070309020205020404" pitchFamily="49" charset="0"/>
                    <a:cs typeface="Courier New" panose="02070309020205020404" pitchFamily="49" charset="0"/>
                  </a:rPr>
                  <a:t>x</a:t>
                </a:r>
                <a:r>
                  <a:rPr lang="en-US" dirty="0"/>
                  <a:t> is prime”</a:t>
                </a:r>
              </a:p>
              <a:p>
                <a:r>
                  <a:rPr lang="en-US" dirty="0" err="1">
                    <a:latin typeface="Courier New" panose="02070309020205020404" pitchFamily="49" charset="0"/>
                    <a:cs typeface="Courier New" panose="02070309020205020404" pitchFamily="49" charset="0"/>
                  </a:rPr>
                  <a:t>LessThan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x,y</a:t>
                </a:r>
                <a:r>
                  <a:rPr lang="en-US" dirty="0">
                    <a:latin typeface="Courier New" panose="02070309020205020404" pitchFamily="49" charset="0"/>
                    <a:cs typeface="Courier New" panose="02070309020205020404" pitchFamily="49" charset="0"/>
                  </a:rPr>
                  <a:t>)</a:t>
                </a:r>
                <a:r>
                  <a:rPr lang="en-US" dirty="0"/>
                  <a:t>:= “</a:t>
                </a:r>
                <a:r>
                  <a:rPr lang="en-US" dirty="0">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rPr>
                      <m:t>&lt;</m:t>
                    </m:r>
                  </m:oMath>
                </a14:m>
                <a:r>
                  <a:rPr lang="en-US" dirty="0">
                    <a:latin typeface="Courier New" panose="02070309020205020404" pitchFamily="49" charset="0"/>
                    <a:cs typeface="Courier New" panose="02070309020205020404" pitchFamily="49" charset="0"/>
                  </a:rPr>
                  <a:t>y</a:t>
                </a:r>
                <a:r>
                  <a:rPr lang="en-US" dirty="0"/>
                  <a:t>”</a:t>
                </a:r>
              </a:p>
              <a:p>
                <a:r>
                  <a:rPr lang="en-US" dirty="0">
                    <a:latin typeface="Courier New" panose="02070309020205020404" pitchFamily="49" charset="0"/>
                    <a:cs typeface="Courier New" panose="02070309020205020404" pitchFamily="49" charset="0"/>
                  </a:rPr>
                  <a:t>Sum(</a:t>
                </a:r>
                <a:r>
                  <a:rPr lang="en-US" dirty="0" err="1">
                    <a:latin typeface="Courier New" panose="02070309020205020404" pitchFamily="49" charset="0"/>
                    <a:cs typeface="Courier New" panose="02070309020205020404" pitchFamily="49" charset="0"/>
                  </a:rPr>
                  <a:t>x,y,z</a:t>
                </a:r>
                <a:r>
                  <a:rPr lang="en-US" dirty="0">
                    <a:latin typeface="Courier New" panose="02070309020205020404" pitchFamily="49" charset="0"/>
                    <a:cs typeface="Courier New" panose="02070309020205020404" pitchFamily="49" charset="0"/>
                  </a:rPr>
                  <a:t>)</a:t>
                </a:r>
                <a:r>
                  <a:rPr lang="en-US" dirty="0"/>
                  <a:t>:= “</a:t>
                </a:r>
                <a:r>
                  <a:rPr lang="en-US" dirty="0" err="1">
                    <a:latin typeface="Courier New" panose="02070309020205020404" pitchFamily="49" charset="0"/>
                    <a:cs typeface="Courier New" panose="02070309020205020404" pitchFamily="49" charset="0"/>
                  </a:rPr>
                  <a:t>x</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err="1">
                    <a:latin typeface="Courier New" panose="02070309020205020404" pitchFamily="49" charset="0"/>
                    <a:cs typeface="Courier New" panose="02070309020205020404" pitchFamily="49" charset="0"/>
                  </a:rPr>
                  <a:t>y</a:t>
                </a:r>
                <a14:m>
                  <m:oMath xmlns:m="http://schemas.openxmlformats.org/officeDocument/2006/math">
                    <m:r>
                      <a:rPr lang="en-US" i="1" dirty="0" smtClean="0">
                        <a:latin typeface="Cambria Math" panose="02040503050406030204" pitchFamily="18" charset="0"/>
                        <a:cs typeface="Courier New" panose="02070309020205020404" pitchFamily="49" charset="0"/>
                      </a:rPr>
                      <m:t>=</m:t>
                    </m:r>
                  </m:oMath>
                </a14:m>
                <a:r>
                  <a:rPr lang="en-US" dirty="0">
                    <a:latin typeface="Courier New" panose="02070309020205020404" pitchFamily="49" charset="0"/>
                    <a:cs typeface="Courier New" panose="02070309020205020404" pitchFamily="49" charset="0"/>
                  </a:rPr>
                  <a:t>z</a:t>
                </a:r>
                <a:r>
                  <a:rPr lang="en-US" dirty="0"/>
                  <a:t>”</a:t>
                </a:r>
                <a:endParaRPr lang="en-US" dirty="0">
                  <a:latin typeface="Courier New" panose="02070309020205020404" pitchFamily="49" charset="0"/>
                  <a:cs typeface="Courier New" panose="02070309020205020404" pitchFamily="49" charset="0"/>
                </a:endParaRPr>
              </a:p>
              <a:p>
                <a:r>
                  <a:rPr lang="en-US" dirty="0" err="1">
                    <a:latin typeface="Courier New" panose="02070309020205020404" pitchFamily="49" charset="0"/>
                    <a:cs typeface="Courier New" panose="02070309020205020404" pitchFamily="49" charset="0"/>
                  </a:rPr>
                  <a:t>HasNChars</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s,n</a:t>
                </a:r>
                <a:r>
                  <a:rPr lang="en-US" dirty="0">
                    <a:latin typeface="Courier New" panose="02070309020205020404" pitchFamily="49" charset="0"/>
                    <a:cs typeface="Courier New" panose="02070309020205020404" pitchFamily="49" charset="0"/>
                  </a:rPr>
                  <a:t>)</a:t>
                </a:r>
                <a:r>
                  <a:rPr lang="en-US" dirty="0"/>
                  <a:t>:= “string </a:t>
                </a:r>
                <a:r>
                  <a:rPr lang="en-US" dirty="0">
                    <a:latin typeface="Courier New" panose="02070309020205020404" pitchFamily="49" charset="0"/>
                    <a:cs typeface="Courier New" panose="02070309020205020404" pitchFamily="49" charset="0"/>
                  </a:rPr>
                  <a:t>s</a:t>
                </a:r>
                <a:r>
                  <a:rPr lang="en-US" dirty="0"/>
                  <a:t> has length </a:t>
                </a:r>
                <a:r>
                  <a:rPr lang="en-US" dirty="0">
                    <a:latin typeface="Courier New" panose="02070309020205020404" pitchFamily="49" charset="0"/>
                    <a:cs typeface="Courier New" panose="02070309020205020404" pitchFamily="49" charset="0"/>
                  </a:rPr>
                  <a:t>n</a:t>
                </a:r>
                <a:r>
                  <a:rPr lang="en-US" dirty="0"/>
                  <a:t>”</a:t>
                </a:r>
                <a:endParaRPr lang="en-US" dirty="0">
                  <a:latin typeface="Courier New" panose="02070309020205020404" pitchFamily="49" charset="0"/>
                  <a:cs typeface="Courier New" panose="02070309020205020404" pitchFamily="49" charset="0"/>
                </a:endParaRPr>
              </a:p>
              <a:p>
                <a:r>
                  <a:rPr lang="en-US" dirty="0"/>
                  <a:t>Numbers and types of inputs can change. Only requirement is output is Boolean.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02371" y="2726480"/>
                <a:ext cx="11187258" cy="3856383"/>
              </a:xfrm>
              <a:blipFill>
                <a:blip r:embed="rId2"/>
                <a:stretch>
                  <a:fillRect l="-708" t="-3160" r="-1198"/>
                </a:stretch>
              </a:blipFill>
            </p:spPr>
            <p:txBody>
              <a:bodyPr/>
              <a:lstStyle/>
              <a:p>
                <a:r>
                  <a:rPr lang="en-US">
                    <a:noFill/>
                  </a:rPr>
                  <a:t> </a:t>
                </a:r>
              </a:p>
            </p:txBody>
          </p:sp>
        </mc:Fallback>
      </mc:AlternateContent>
      <p:grpSp>
        <p:nvGrpSpPr>
          <p:cNvPr id="4" name="Group 3"/>
          <p:cNvGrpSpPr/>
          <p:nvPr/>
        </p:nvGrpSpPr>
        <p:grpSpPr>
          <a:xfrm>
            <a:off x="614998" y="1380493"/>
            <a:ext cx="8407337" cy="1243437"/>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 function that outputs true or false.</a:t>
              </a:r>
            </a:p>
          </p:txBody>
        </p:sp>
        <p:sp>
          <p:nvSpPr>
            <p:cNvPr id="6" name="Rectangle 5"/>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Predicate</a:t>
              </a:r>
            </a:p>
          </p:txBody>
        </p:sp>
      </p:grpSp>
    </p:spTree>
    <p:extLst>
      <p:ext uri="{BB962C8B-B14F-4D97-AF65-F5344CB8AC3E}">
        <p14:creationId xmlns:p14="http://schemas.microsoft.com/office/powerpoint/2010/main" val="1187674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Analogy</a:t>
            </a:r>
          </a:p>
        </p:txBody>
      </p:sp>
      <p:sp>
        <p:nvSpPr>
          <p:cNvPr id="3" name="Content Placeholder 2"/>
          <p:cNvSpPr>
            <a:spLocks noGrp="1"/>
          </p:cNvSpPr>
          <p:nvPr>
            <p:ph idx="1"/>
          </p:nvPr>
        </p:nvSpPr>
        <p:spPr/>
        <p:txBody>
          <a:bodyPr/>
          <a:lstStyle/>
          <a:p>
            <a:r>
              <a:rPr lang="en-US" dirty="0"/>
              <a:t>Propositions were like Boolean variables.</a:t>
            </a:r>
          </a:p>
          <a:p>
            <a:r>
              <a:rPr lang="en-US" dirty="0"/>
              <a:t>What are predicates? Functions that return Booleans</a:t>
            </a:r>
          </a:p>
          <a:p>
            <a:pPr lvl="1"/>
            <a:r>
              <a:rPr lang="en-US" dirty="0">
                <a:latin typeface="Courier New" panose="02070309020205020404" pitchFamily="49" charset="0"/>
                <a:cs typeface="Courier New" panose="02070309020205020404" pitchFamily="49" charset="0"/>
              </a:rPr>
              <a:t>public </a:t>
            </a:r>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predicate(…)</a:t>
            </a:r>
          </a:p>
          <a:p>
            <a:pPr lvl="1"/>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538659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Translation works a lot like when we just had propositions.</a:t>
                </a:r>
              </a:p>
              <a:p>
                <a:r>
                  <a:rPr lang="en-US" dirty="0"/>
                  <a:t>Let’s try it…</a:t>
                </a:r>
              </a:p>
              <a:p>
                <a:endParaRPr lang="en-US" dirty="0"/>
              </a:p>
              <a:p>
                <a14:m>
                  <m:oMath xmlns:m="http://schemas.openxmlformats.org/officeDocument/2006/math">
                    <m:r>
                      <a:rPr lang="en-US" b="0" i="1" smtClean="0">
                        <a:latin typeface="Cambria Math" panose="02040503050406030204" pitchFamily="18" charset="0"/>
                      </a:rPr>
                      <m:t>𝑥</m:t>
                    </m:r>
                  </m:oMath>
                </a14:m>
                <a:r>
                  <a:rPr lang="en-US" dirty="0"/>
                  <a:t> is prime 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oMath>
                </a14:m>
                <a:r>
                  <a:rPr lang="en-US" dirty="0"/>
                  <a:t> is odd or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b="0" i="0" dirty="0">
                    <a:latin typeface="Courier New" panose="02070309020205020404" pitchFamily="49" charset="0"/>
                    <a:cs typeface="Courier New" panose="02070309020205020404" pitchFamily="49" charset="0"/>
                  </a:rPr>
                  <a:t>Prime</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𝑥</m:t>
                            </m:r>
                          </m:e>
                          <m:sup>
                            <m:r>
                              <a:rPr lang="en-US" b="0" i="1" smtClean="0">
                                <a:latin typeface="Cambria Math" panose="02040503050406030204" pitchFamily="18" charset="0"/>
                              </a:rPr>
                              <m:t>2</m:t>
                            </m:r>
                          </m:sup>
                        </m:sSup>
                      </m:e>
                    </m:d>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Equals</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220135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Can </a:t>
                </a:r>
                <a14:m>
                  <m:oMath xmlns:m="http://schemas.openxmlformats.org/officeDocument/2006/math">
                    <m:r>
                      <a:rPr lang="en-US" b="0" i="1" smtClean="0">
                        <a:latin typeface="Cambria Math" panose="02040503050406030204" pitchFamily="18" charset="0"/>
                      </a:rPr>
                      <m:t>𝑥</m:t>
                    </m:r>
                  </m:oMath>
                </a14:m>
                <a:r>
                  <a:rPr lang="en-US" dirty="0"/>
                  <a:t> be 4.5? What about “</a:t>
                </a:r>
                <a:r>
                  <a:rPr lang="en-US" dirty="0" err="1"/>
                  <a:t>abc</a:t>
                </a:r>
                <a:r>
                  <a:rPr lang="en-US" dirty="0"/>
                  <a:t>” ?</a:t>
                </a:r>
              </a:p>
              <a:p>
                <a:r>
                  <a:rPr lang="en-US" dirty="0"/>
                  <a:t>I never intended you to plug 4.5 or “</a:t>
                </a:r>
                <a:r>
                  <a:rPr lang="en-US" dirty="0" err="1"/>
                  <a:t>abc</a:t>
                </a:r>
                <a:r>
                  <a:rPr lang="en-US" dirty="0"/>
                  <a:t>” into </a:t>
                </a:r>
                <a14:m>
                  <m:oMath xmlns:m="http://schemas.openxmlformats.org/officeDocument/2006/math">
                    <m:r>
                      <a:rPr lang="en-US" b="0" i="1" smtClean="0">
                        <a:latin typeface="Cambria Math" panose="02040503050406030204" pitchFamily="18" charset="0"/>
                      </a:rPr>
                      <m:t>𝑥</m:t>
                    </m:r>
                  </m:oMath>
                </a14:m>
                <a:r>
                  <a:rPr lang="en-US" dirty="0"/>
                  <a:t>.</a:t>
                </a:r>
              </a:p>
              <a:p>
                <a:r>
                  <a:rPr lang="en-US" dirty="0"/>
                  <a:t>When you read the sentence you probably didn’t imagine plugging those values in….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083585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Domain of Discourse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r>
                      <a:rPr lang="en-US" i="1">
                        <a:latin typeface="Cambria Math" panose="02040503050406030204" pitchFamily="18" charset="0"/>
                      </a:rPr>
                      <m:t>𝑥</m:t>
                    </m:r>
                  </m:oMath>
                </a14:m>
                <a:r>
                  <a:rPr lang="en-US" dirty="0"/>
                  <a:t> is prime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oMath>
                </a14:m>
                <a:r>
                  <a:rPr lang="en-US" dirty="0"/>
                  <a:t> is odd or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a:t>
                </a:r>
              </a:p>
              <a:p>
                <a:r>
                  <a:rPr lang="en-US" dirty="0">
                    <a:latin typeface="Courier New" panose="02070309020205020404" pitchFamily="49" charset="0"/>
                    <a:cs typeface="Courier New" panose="02070309020205020404" pitchFamily="49" charset="0"/>
                  </a:rPr>
                  <a:t>Prime</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Odd</a:t>
                </a:r>
                <a14:m>
                  <m:oMath xmlns:m="http://schemas.openxmlformats.org/officeDocument/2006/math">
                    <m:d>
                      <m:dPr>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𝑥</m:t>
                            </m:r>
                          </m:e>
                          <m:sup>
                            <m:r>
                              <a:rPr lang="en-US" i="1">
                                <a:latin typeface="Cambria Math" panose="02040503050406030204" pitchFamily="18" charset="0"/>
                              </a:rPr>
                              <m:t>2</m:t>
                            </m:r>
                          </m:sup>
                        </m:sSup>
                      </m:e>
                    </m:d>
                    <m:r>
                      <a:rPr lang="en-US" i="1">
                        <a:latin typeface="Cambria Math" panose="02040503050406030204" pitchFamily="18" charset="0"/>
                      </a:rPr>
                      <m:t>∨ </m:t>
                    </m:r>
                  </m:oMath>
                </a14:m>
                <a:r>
                  <a:rPr lang="en-US" dirty="0">
                    <a:latin typeface="Courier New" panose="02070309020205020404" pitchFamily="49" charset="0"/>
                    <a:cs typeface="Courier New" panose="02070309020205020404" pitchFamily="49" charset="0"/>
                  </a:rPr>
                  <a:t>Equals</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𝑥</m:t>
                        </m:r>
                        <m:r>
                          <a:rPr lang="en-US" i="1">
                            <a:latin typeface="Cambria Math" panose="02040503050406030204" pitchFamily="18" charset="0"/>
                          </a:rPr>
                          <m:t>,2</m:t>
                        </m:r>
                      </m:e>
                    </m:d>
                  </m:oMath>
                </a14:m>
                <a:endParaRPr lang="en-US" dirty="0"/>
              </a:p>
              <a:p>
                <a:endParaRPr lang="en-US" dirty="0"/>
              </a:p>
              <a:p>
                <a:r>
                  <a:rPr lang="en-US" dirty="0"/>
                  <a:t>To make sure we </a:t>
                </a:r>
                <a:r>
                  <a:rPr lang="en-US" b="1" dirty="0"/>
                  <a:t>can’t</a:t>
                </a:r>
                <a:r>
                  <a:rPr lang="en-US" dirty="0"/>
                  <a:t> plug in 4.5 for </a:t>
                </a:r>
                <a14:m>
                  <m:oMath xmlns:m="http://schemas.openxmlformats.org/officeDocument/2006/math">
                    <m:r>
                      <a:rPr lang="en-US" b="0" i="1" smtClean="0">
                        <a:latin typeface="Cambria Math" panose="02040503050406030204" pitchFamily="18" charset="0"/>
                      </a:rPr>
                      <m:t>𝑥</m:t>
                    </m:r>
                    <m:r>
                      <a:rPr lang="en-US" b="0" i="0" smtClean="0">
                        <a:latin typeface="Cambria Math" panose="02040503050406030204" pitchFamily="18" charset="0"/>
                      </a:rPr>
                      <m:t>, </m:t>
                    </m:r>
                  </m:oMath>
                </a14:m>
                <a:r>
                  <a:rPr lang="en-US" dirty="0"/>
                  <a:t>predicate logic requires deciding on the types we’ll allow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grpSp>
        <p:nvGrpSpPr>
          <p:cNvPr id="4" name="Group 3"/>
          <p:cNvGrpSpPr/>
          <p:nvPr/>
        </p:nvGrpSpPr>
        <p:grpSpPr>
          <a:xfrm>
            <a:off x="575239" y="4494755"/>
            <a:ext cx="8407337" cy="1485900"/>
            <a:chOff x="1185842" y="3429000"/>
            <a:chExt cx="6111311" cy="1485900"/>
          </a:xfrm>
        </p:grpSpPr>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The </a:t>
              </a:r>
              <a:r>
                <a:rPr lang="en-US" sz="2800" b="1" i="1" dirty="0">
                  <a:latin typeface="Segoe UI Semibold" panose="020B0702040204020203" pitchFamily="34" charset="0"/>
                  <a:cs typeface="Segoe UI Semibold" panose="020B0702040204020203" pitchFamily="34" charset="0"/>
                </a:rPr>
                <a:t>types</a:t>
              </a:r>
              <a:r>
                <a:rPr lang="en-US" sz="2800" b="1" dirty="0">
                  <a:latin typeface="Segoe UI Semibold" panose="020B0702040204020203" pitchFamily="34" charset="0"/>
                  <a:cs typeface="Segoe UI Semibold" panose="020B0702040204020203" pitchFamily="34" charset="0"/>
                </a:rPr>
                <a:t> </a:t>
              </a:r>
              <a:r>
                <a:rPr lang="en-US" sz="2800" dirty="0">
                  <a:latin typeface="Segoe UI Semibold" panose="020B0702040204020203" pitchFamily="34" charset="0"/>
                  <a:cs typeface="Segoe UI Semibold" panose="020B0702040204020203" pitchFamily="34" charset="0"/>
                </a:rPr>
                <a:t>of inputs allowed in our predicates.</a:t>
              </a:r>
            </a:p>
          </p:txBody>
        </p:sp>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Domain of Discourse</a:t>
              </a:r>
            </a:p>
          </p:txBody>
        </p:sp>
      </p:grpSp>
    </p:spTree>
    <p:extLst>
      <p:ext uri="{BB962C8B-B14F-4D97-AF65-F5344CB8AC3E}">
        <p14:creationId xmlns:p14="http://schemas.microsoft.com/office/powerpoint/2010/main" val="2890381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endParaRPr lang="en-US" dirty="0"/>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320575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HW1 is due tonight </a:t>
            </a:r>
            <a:r>
              <a:rPr lang="en-US" b="1" dirty="0" smtClean="0"/>
              <a:t>at 10PM</a:t>
            </a:r>
          </a:p>
          <a:p>
            <a:r>
              <a:rPr lang="en-US" dirty="0" smtClean="0"/>
              <a:t>It takes a few minutes to upload to </a:t>
            </a:r>
            <a:r>
              <a:rPr lang="en-US" dirty="0" err="1" smtClean="0"/>
              <a:t>gradescope</a:t>
            </a:r>
            <a:r>
              <a:rPr lang="en-US" dirty="0" smtClean="0"/>
              <a:t>! You need to “select the pages” on your submission.</a:t>
            </a:r>
          </a:p>
          <a:p>
            <a:r>
              <a:rPr lang="en-US" dirty="0" smtClean="0"/>
              <a:t>Check this afternoon to make sure you’re on </a:t>
            </a:r>
            <a:r>
              <a:rPr lang="en-US" dirty="0" err="1" smtClean="0"/>
              <a:t>gradescope</a:t>
            </a:r>
            <a:r>
              <a:rPr lang="en-US" dirty="0" smtClean="0"/>
              <a:t> if you haven’t done that yet. </a:t>
            </a:r>
            <a:endParaRPr lang="en-US" dirty="0"/>
          </a:p>
          <a:p>
            <a:endParaRPr lang="en-US" dirty="0" smtClean="0"/>
          </a:p>
          <a:p>
            <a:r>
              <a:rPr lang="en-US" dirty="0" smtClean="0"/>
              <a:t>If something goes wrong at 9:59, I will not see the email until tomorrow (neither will your TAs). If you have issues, send me your pdf via email and what happened and we’ll deal with it in the morning.</a:t>
            </a:r>
            <a:endParaRPr lang="en-US" dirty="0"/>
          </a:p>
        </p:txBody>
      </p:sp>
    </p:spTree>
    <p:extLst>
      <p:ext uri="{BB962C8B-B14F-4D97-AF65-F5344CB8AC3E}">
        <p14:creationId xmlns:p14="http://schemas.microsoft.com/office/powerpoint/2010/main" val="1445694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What’s a possible domain of discourse for these lists of predicates?</a:t>
                </a:r>
              </a:p>
              <a:p>
                <a:pPr marL="514350" indent="-514350">
                  <a:buClr>
                    <a:schemeClr val="accent4"/>
                  </a:buClr>
                  <a:buFont typeface="+mj-lt"/>
                  <a:buAutoNum type="arabicPeriod"/>
                </a:pPr>
                <a:r>
                  <a:rPr lang="en-US" dirty="0"/>
                  <a:t>“</a:t>
                </a:r>
                <a14:m>
                  <m:oMath xmlns:m="http://schemas.openxmlformats.org/officeDocument/2006/math">
                    <m:r>
                      <a:rPr lang="en-US" i="1" dirty="0" smtClean="0">
                        <a:latin typeface="Cambria Math" panose="02040503050406030204" pitchFamily="18" charset="0"/>
                      </a:rPr>
                      <m:t>𝑥</m:t>
                    </m:r>
                  </m:oMath>
                </a14:m>
                <a:r>
                  <a:rPr lang="en-US" dirty="0"/>
                  <a:t> is a cat”, “</a:t>
                </a:r>
                <a14:m>
                  <m:oMath xmlns:m="http://schemas.openxmlformats.org/officeDocument/2006/math">
                    <m:r>
                      <a:rPr lang="en-US" i="1" dirty="0" smtClean="0">
                        <a:latin typeface="Cambria Math" panose="02040503050406030204" pitchFamily="18" charset="0"/>
                      </a:rPr>
                      <m:t>𝑥</m:t>
                    </m:r>
                  </m:oMath>
                </a14:m>
                <a:r>
                  <a:rPr lang="en-US" dirty="0"/>
                  <a:t> barks”, “</a:t>
                </a:r>
                <a14:m>
                  <m:oMath xmlns:m="http://schemas.openxmlformats.org/officeDocument/2006/math">
                    <m:r>
                      <a:rPr lang="en-US" i="1" dirty="0" smtClean="0">
                        <a:latin typeface="Cambria Math" panose="02040503050406030204" pitchFamily="18" charset="0"/>
                      </a:rPr>
                      <m:t>𝑥</m:t>
                    </m:r>
                  </m:oMath>
                </a14:m>
                <a:r>
                  <a:rPr lang="en-US" dirty="0"/>
                  <a:t> likes to take walks”</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prime”, “</a:t>
                </a:r>
                <a14:m>
                  <m:oMath xmlns:m="http://schemas.openxmlformats.org/officeDocument/2006/math">
                    <m:r>
                      <a:rPr lang="en-US" i="1" dirty="0" smtClean="0">
                        <a:latin typeface="Cambria Math" panose="02040503050406030204" pitchFamily="18" charset="0"/>
                      </a:rPr>
                      <m:t>𝑥</m:t>
                    </m:r>
                  </m:oMath>
                </a14:m>
                <a:r>
                  <a:rPr lang="en-US" dirty="0"/>
                  <a:t>=5” “</a:t>
                </a:r>
                <a14:m>
                  <m:oMath xmlns:m="http://schemas.openxmlformats.org/officeDocument/2006/math">
                    <m:r>
                      <a:rPr lang="en-US" i="1" dirty="0" smtClean="0">
                        <a:latin typeface="Cambria Math" panose="02040503050406030204" pitchFamily="18" charset="0"/>
                      </a:rPr>
                      <m:t>𝑥</m:t>
                    </m:r>
                    <m:r>
                      <a:rPr lang="en-US" b="0" i="1" dirty="0" smtClean="0">
                        <a:latin typeface="Cambria Math" panose="02040503050406030204" pitchFamily="18" charset="0"/>
                      </a:rPr>
                      <m:t>&lt;20“</m:t>
                    </m:r>
                  </m:oMath>
                </a14:m>
                <a:r>
                  <a:rPr lang="en-US" dirty="0"/>
                  <a:t> “</a:t>
                </a:r>
                <a14:m>
                  <m:oMath xmlns:m="http://schemas.openxmlformats.org/officeDocument/2006/math">
                    <m:r>
                      <a:rPr lang="en-US" b="0" i="1" dirty="0" smtClean="0">
                        <a:latin typeface="Cambria Math" panose="02040503050406030204" pitchFamily="18" charset="0"/>
                      </a:rPr>
                      <m:t>𝑥</m:t>
                    </m:r>
                  </m:oMath>
                </a14:m>
                <a:r>
                  <a:rPr lang="en-US" dirty="0"/>
                  <a:t> is a power of two”</a:t>
                </a:r>
              </a:p>
              <a:p>
                <a:pPr marL="514350" indent="-514350">
                  <a:buClr>
                    <a:schemeClr val="accent4"/>
                  </a:buClr>
                  <a:buFont typeface="+mj-lt"/>
                  <a:buAutoNum type="arabicPeriod"/>
                </a:pPr>
                <a:endParaRPr lang="en-US" dirty="0"/>
              </a:p>
              <a:p>
                <a:pPr marL="514350" indent="-514350">
                  <a:buClr>
                    <a:schemeClr val="accent4"/>
                  </a:buClr>
                  <a:buFont typeface="+mj-lt"/>
                  <a:buAutoNum type="arabicPeriod"/>
                </a:pPr>
                <a:r>
                  <a:rPr lang="en-US" dirty="0"/>
                  <a:t>“</a:t>
                </a:r>
                <a14:m>
                  <m:oMath xmlns:m="http://schemas.openxmlformats.org/officeDocument/2006/math">
                    <m:r>
                      <a:rPr lang="en-US" b="0" i="1" smtClean="0">
                        <a:latin typeface="Cambria Math" panose="02040503050406030204" pitchFamily="18" charset="0"/>
                      </a:rPr>
                      <m:t>𝑥</m:t>
                    </m:r>
                  </m:oMath>
                </a14:m>
                <a:r>
                  <a:rPr lang="en-US" dirty="0"/>
                  <a:t> is enrolled in course </a:t>
                </a:r>
                <a14:m>
                  <m:oMath xmlns:m="http://schemas.openxmlformats.org/officeDocument/2006/math">
                    <m:r>
                      <a:rPr lang="en-US" b="0" i="1" smtClean="0">
                        <a:latin typeface="Cambria Math" panose="02040503050406030204" pitchFamily="18" charset="0"/>
                      </a:rPr>
                      <m:t>𝑦</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is a pre-</a:t>
                </a:r>
                <a:r>
                  <a:rPr lang="en-US" dirty="0" err="1"/>
                  <a:t>req</a:t>
                </a:r>
                <a:r>
                  <a:rPr lang="en-US" dirty="0"/>
                  <a:t> for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
        <p:nvSpPr>
          <p:cNvPr id="4" name="TextBox 3"/>
          <p:cNvSpPr txBox="1"/>
          <p:nvPr/>
        </p:nvSpPr>
        <p:spPr>
          <a:xfrm>
            <a:off x="1560945" y="24989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“Mammals”, “pets”, “dogs and cats”, … </a:t>
            </a:r>
          </a:p>
        </p:txBody>
      </p:sp>
      <p:sp>
        <p:nvSpPr>
          <p:cNvPr id="5" name="TextBox 4"/>
          <p:cNvSpPr txBox="1"/>
          <p:nvPr/>
        </p:nvSpPr>
        <p:spPr>
          <a:xfrm>
            <a:off x="1560945" y="3565770"/>
            <a:ext cx="8746837"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“positive integers”, “integers”, “numbers”, … </a:t>
            </a:r>
          </a:p>
        </p:txBody>
      </p:sp>
      <p:sp>
        <p:nvSpPr>
          <p:cNvPr id="6" name="TextBox 5"/>
          <p:cNvSpPr txBox="1"/>
          <p:nvPr/>
        </p:nvSpPr>
        <p:spPr>
          <a:xfrm>
            <a:off x="1560944" y="4724934"/>
            <a:ext cx="8746837"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“objects in the university course enrollment system”, “university entities”, “students and courses”, … </a:t>
            </a:r>
          </a:p>
        </p:txBody>
      </p:sp>
      <p:sp>
        <p:nvSpPr>
          <p:cNvPr id="7" name="TextBox 6"/>
          <p:cNvSpPr txBox="1"/>
          <p:nvPr/>
        </p:nvSpPr>
        <p:spPr>
          <a:xfrm>
            <a:off x="575240" y="5735985"/>
            <a:ext cx="1067669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More than one domain of discourse might be reasonable…if it might affect the meaning of the statement, we specify it. </a:t>
            </a:r>
          </a:p>
        </p:txBody>
      </p:sp>
    </p:spTree>
    <p:extLst>
      <p:ext uri="{BB962C8B-B14F-4D97-AF65-F5344CB8AC3E}">
        <p14:creationId xmlns:p14="http://schemas.microsoft.com/office/powerpoint/2010/main" val="139262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Now that we have variables, let’s really use them…</a:t>
                </a:r>
              </a:p>
              <a:p>
                <a:r>
                  <a:rPr lang="en-US" dirty="0"/>
                  <a:t>We tend to use variables for two reasons:</a:t>
                </a:r>
              </a:p>
              <a:p>
                <a:pPr marL="514350" indent="-514350">
                  <a:buClr>
                    <a:srgbClr val="B6A479"/>
                  </a:buClr>
                  <a:buFont typeface="+mj-lt"/>
                  <a:buAutoNum type="arabicPeriod"/>
                </a:pPr>
                <a:r>
                  <a:rPr lang="en-US" dirty="0"/>
                  <a:t>The statement is true for every </a:t>
                </a:r>
                <a14:m>
                  <m:oMath xmlns:m="http://schemas.openxmlformats.org/officeDocument/2006/math">
                    <m:r>
                      <a:rPr lang="en-US" b="0" i="1" smtClean="0">
                        <a:latin typeface="Cambria Math" panose="02040503050406030204" pitchFamily="18" charset="0"/>
                      </a:rPr>
                      <m:t>𝑥</m:t>
                    </m:r>
                  </m:oMath>
                </a14:m>
                <a:r>
                  <a:rPr lang="en-US" dirty="0"/>
                  <a:t>, we just want to put a name on it.</a:t>
                </a:r>
              </a:p>
              <a:p>
                <a:pPr marL="514350" indent="-514350">
                  <a:buClr>
                    <a:srgbClr val="B6A479"/>
                  </a:buClr>
                  <a:buFont typeface="+mj-lt"/>
                  <a:buAutoNum type="arabicPeriod"/>
                </a:pPr>
                <a:r>
                  <a:rPr lang="en-US" dirty="0"/>
                  <a:t>There’s some </a:t>
                </a:r>
                <a14:m>
                  <m:oMath xmlns:m="http://schemas.openxmlformats.org/officeDocument/2006/math">
                    <m:r>
                      <a:rPr lang="en-US" b="0" i="1" smtClean="0">
                        <a:latin typeface="Cambria Math" panose="02040503050406030204" pitchFamily="18" charset="0"/>
                      </a:rPr>
                      <m:t>𝑥</m:t>
                    </m:r>
                  </m:oMath>
                </a14:m>
                <a:r>
                  <a:rPr lang="en-US" dirty="0"/>
                  <a:t> out there that works, (but I might not know which it is, so I’m using a variable).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598534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such that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797"/>
                </a:stretch>
              </a:blipFill>
            </p:spPr>
            <p:txBody>
              <a:bodyPr/>
              <a:lstStyle/>
              <a:p>
                <a:r>
                  <a:rPr lang="en-US">
                    <a:noFill/>
                  </a:rPr>
                  <a:t> </a:t>
                </a:r>
              </a:p>
            </p:txBody>
          </p:sp>
        </mc:Fallback>
      </mc:AlternateContent>
    </p:spTree>
    <p:extLst>
      <p:ext uri="{BB962C8B-B14F-4D97-AF65-F5344CB8AC3E}">
        <p14:creationId xmlns:p14="http://schemas.microsoft.com/office/powerpoint/2010/main" val="1911831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416"/>
                </a:stretch>
              </a:blipFill>
            </p:spPr>
            <p:txBody>
              <a:bodyPr/>
              <a:lstStyle/>
              <a:p>
                <a:r>
                  <a:rPr lang="en-US">
                    <a:noFill/>
                  </a:rPr>
                  <a:t> </a:t>
                </a:r>
              </a:p>
            </p:txBody>
          </p:sp>
        </mc:Fallback>
      </mc:AlternateContent>
      <p:grpSp>
        <p:nvGrpSpPr>
          <p:cNvPr id="5" name="Group 4"/>
          <p:cNvGrpSpPr/>
          <p:nvPr/>
        </p:nvGrpSpPr>
        <p:grpSpPr>
          <a:xfrm>
            <a:off x="575239" y="3886610"/>
            <a:ext cx="11187259" cy="2775448"/>
            <a:chOff x="1185842" y="3429000"/>
            <a:chExt cx="6111311" cy="1702212"/>
          </a:xfrm>
        </p:grpSpPr>
        <mc:AlternateContent xmlns:mc="http://schemas.openxmlformats.org/markup-compatibility/2006" xmlns:a14="http://schemas.microsoft.com/office/drawing/2010/main">
          <mc:Choice Requires="a14">
            <p:sp>
              <p:nvSpPr>
                <p:cNvPr id="6" name="Rectangle 5"/>
                <p:cNvSpPr/>
                <p:nvPr/>
              </p:nvSpPr>
              <p:spPr>
                <a:xfrm>
                  <a:off x="1185842" y="3429000"/>
                  <a:ext cx="6111311" cy="17022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“for each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every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all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upside-down-A for All.</a:t>
                  </a:r>
                </a:p>
              </p:txBody>
            </p:sp>
          </mc:Choice>
          <mc:Fallback xmlns="">
            <p:sp>
              <p:nvSpPr>
                <p:cNvPr id="6" name="Rectangle 5"/>
                <p:cNvSpPr>
                  <a:spLocks noRot="1" noChangeAspect="1" noMove="1" noResize="1" noEditPoints="1" noAdjustHandles="1" noChangeArrowheads="1" noChangeShapeType="1" noTextEdit="1"/>
                </p:cNvSpPr>
                <p:nvPr/>
              </p:nvSpPr>
              <p:spPr>
                <a:xfrm>
                  <a:off x="1185842" y="3429000"/>
                  <a:ext cx="6111311" cy="1702212"/>
                </a:xfrm>
                <a:prstGeom prst="rect">
                  <a:avLst/>
                </a:prstGeom>
                <a:blipFill>
                  <a:blip r:embed="rId3"/>
                  <a:stretch>
                    <a:fillRect/>
                  </a:stretch>
                </a:blipFill>
                <a:ln>
                  <a:noFill/>
                </a:ln>
              </p:spPr>
              <p:txBody>
                <a:bodyPr/>
                <a:lstStyle/>
                <a:p>
                  <a:r>
                    <a:rPr lang="en-US">
                      <a:noFill/>
                    </a:rPr>
                    <a:t> </a:t>
                  </a:r>
                </a:p>
              </p:txBody>
            </p:sp>
          </mc:Fallback>
        </mc:AlternateContent>
        <p:sp>
          <p:nvSpPr>
            <p:cNvPr id="7" name="Rectangle 6"/>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Universal Quantifier</a:t>
              </a:r>
            </a:p>
          </p:txBody>
        </p:sp>
      </p:grpSp>
    </p:spTree>
    <p:extLst>
      <p:ext uri="{BB962C8B-B14F-4D97-AF65-F5344CB8AC3E}">
        <p14:creationId xmlns:p14="http://schemas.microsoft.com/office/powerpoint/2010/main" val="415130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Quantifiers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We have two extra symbols to indicate which way we’re using the variable.</a:t>
                </a:r>
              </a:p>
              <a:p>
                <a:pPr marL="514350" indent="-514350">
                  <a:buClr>
                    <a:srgbClr val="B6A479"/>
                  </a:buClr>
                  <a:buFont typeface="+mj-lt"/>
                  <a:buAutoNum type="arabicPeriod"/>
                </a:pPr>
                <a:r>
                  <a:rPr lang="en-US" dirty="0"/>
                  <a:t>The statement is true for every </a:t>
                </a:r>
                <a14:m>
                  <m:oMath xmlns:m="http://schemas.openxmlformats.org/officeDocument/2006/math">
                    <m:r>
                      <a:rPr lang="en-US" i="1">
                        <a:latin typeface="Cambria Math" panose="02040503050406030204" pitchFamily="18" charset="0"/>
                      </a:rPr>
                      <m:t>𝑥</m:t>
                    </m:r>
                  </m:oMath>
                </a14:m>
                <a:r>
                  <a:rPr lang="en-US" dirty="0"/>
                  <a:t>, we just want to put a name on it.</a:t>
                </a:r>
              </a:p>
              <a:p>
                <a:pPr marL="0" indent="0">
                  <a:buClr>
                    <a:srgbClr val="B6A479"/>
                  </a:buClr>
                  <a:buNone/>
                </a:pPr>
                <a:r>
                  <a:rPr lang="en-US" dirty="0"/>
                  <a: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0" smtClean="0">
                        <a:latin typeface="Cambria Math" panose="02040503050406030204" pitchFamily="18" charset="0"/>
                      </a:rPr>
                      <m:t> (</m:t>
                    </m:r>
                    <m:r>
                      <m:rPr>
                        <m:sty m:val="p"/>
                      </m:rPr>
                      <a:rPr lang="en-US" b="0" i="0" smtClean="0">
                        <a:latin typeface="Cambria Math" panose="02040503050406030204" pitchFamily="18" charset="0"/>
                      </a:rPr>
                      <m:t>p</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x</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“for every </a:t>
                </a:r>
                <a14:m>
                  <m:oMath xmlns:m="http://schemas.openxmlformats.org/officeDocument/2006/math">
                    <m:r>
                      <a:rPr lang="en-US" b="0" i="1" smtClean="0">
                        <a:latin typeface="Cambria Math" panose="02040503050406030204" pitchFamily="18" charset="0"/>
                      </a:rPr>
                      <m:t>𝑥</m:t>
                    </m:r>
                  </m:oMath>
                </a14:m>
                <a:r>
                  <a:rPr lang="en-US" dirty="0"/>
                  <a:t> in our domain,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both evaluate to true.” </a:t>
                </a:r>
              </a:p>
              <a:p>
                <a:pPr marL="514350" indent="-514350">
                  <a:buClr>
                    <a:srgbClr val="B6A479"/>
                  </a:buClr>
                  <a:buFont typeface="+mj-lt"/>
                  <a:buAutoNum type="arabicPeriod" startAt="2"/>
                </a:pPr>
                <a:r>
                  <a:rPr lang="en-US" dirty="0"/>
                  <a:t>There’s some </a:t>
                </a:r>
                <a14:m>
                  <m:oMath xmlns:m="http://schemas.openxmlformats.org/officeDocument/2006/math">
                    <m:r>
                      <a:rPr lang="en-US" i="1">
                        <a:latin typeface="Cambria Math" panose="02040503050406030204" pitchFamily="18" charset="0"/>
                      </a:rPr>
                      <m:t>𝑥</m:t>
                    </m:r>
                  </m:oMath>
                </a14:m>
                <a:r>
                  <a:rPr lang="en-US" dirty="0"/>
                  <a:t> out there that works, (but I might not know which it is, so I’m using a variable). </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𝑝</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means “there is an </a:t>
                </a:r>
                <a14:m>
                  <m:oMath xmlns:m="http://schemas.openxmlformats.org/officeDocument/2006/math">
                    <m:r>
                      <a:rPr lang="en-US" b="0" i="1" smtClean="0">
                        <a:latin typeface="Cambria Math" panose="02040503050406030204" pitchFamily="18" charset="0"/>
                      </a:rPr>
                      <m:t>𝑥</m:t>
                    </m:r>
                  </m:oMath>
                </a14:m>
                <a:r>
                  <a:rPr lang="en-US" dirty="0"/>
                  <a:t> in our domain, for which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and </a:t>
                </a:r>
                <a14:m>
                  <m:oMath xmlns:m="http://schemas.openxmlformats.org/officeDocument/2006/math">
                    <m:r>
                      <a:rPr lang="en-US" b="0" i="1" smtClean="0">
                        <a:latin typeface="Cambria Math" panose="02040503050406030204" pitchFamily="18" charset="0"/>
                      </a:rPr>
                      <m:t>𝑞</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are both true.</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743" t="-2138" r="-1906"/>
                </a:stretch>
              </a:blipFill>
            </p:spPr>
            <p:txBody>
              <a:bodyPr/>
              <a:lstStyle/>
              <a:p>
                <a:r>
                  <a:rPr lang="en-US">
                    <a:noFill/>
                  </a:rPr>
                  <a:t> </a:t>
                </a:r>
              </a:p>
            </p:txBody>
          </p:sp>
        </mc:Fallback>
      </mc:AlternateContent>
      <p:grpSp>
        <p:nvGrpSpPr>
          <p:cNvPr id="4" name="Group 3"/>
          <p:cNvGrpSpPr/>
          <p:nvPr/>
        </p:nvGrpSpPr>
        <p:grpSpPr>
          <a:xfrm>
            <a:off x="110835" y="1454621"/>
            <a:ext cx="11924147" cy="2422752"/>
            <a:chOff x="1185842" y="3429000"/>
            <a:chExt cx="6111311" cy="1485900"/>
          </a:xfrm>
        </p:grpSpPr>
        <mc:AlternateContent xmlns:mc="http://schemas.openxmlformats.org/markup-compatibility/2006" xmlns:a14="http://schemas.microsoft.com/office/drawing/2010/main">
          <mc:Choice Requires="a14">
            <p:sp>
              <p:nvSpPr>
                <p:cNvPr id="5" name="Rectangle 4"/>
                <p:cNvSpPr/>
                <p:nvPr/>
              </p:nvSpPr>
              <p:spPr>
                <a:xfrm>
                  <a:off x="1185842" y="3429000"/>
                  <a:ext cx="6111311"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Segoe UI Semibold" panose="020B0702040204020203" pitchFamily="34" charset="0"/>
                    <a:cs typeface="Segoe UI Semibold" panose="020B0702040204020203" pitchFamily="34" charset="0"/>
                  </a:endParaRPr>
                </a:p>
                <a:p>
                  <a:pPr algn="ctr"/>
                  <a:r>
                    <a:rPr lang="en-US" sz="2800" dirty="0">
                      <a:latin typeface="Segoe UI Semibold" panose="020B0702040204020203" pitchFamily="34" charset="0"/>
                      <a:cs typeface="Segoe UI Semibold" panose="020B0702040204020203" pitchFamily="34" charset="0"/>
                    </a:rPr>
                    <a:t>“</a:t>
                  </a:r>
                  <a14:m>
                    <m:oMath xmlns:m="http://schemas.openxmlformats.org/officeDocument/2006/math">
                      <m:r>
                        <a:rPr lang="en-US" sz="2800" i="1" smtClean="0">
                          <a:latin typeface="Cambria Math" panose="02040503050406030204" pitchFamily="18" charset="0"/>
                          <a:cs typeface="Segoe UI Semibold" panose="020B0702040204020203" pitchFamily="34" charset="0"/>
                        </a:rPr>
                        <m:t>∃</m:t>
                      </m:r>
                      <m:r>
                        <a:rPr lang="en-US" sz="2800" b="0" i="1" smtClean="0">
                          <a:latin typeface="Cambria Math" panose="02040503050406030204" pitchFamily="18" charset="0"/>
                          <a:cs typeface="Segoe UI Semibold" panose="020B0702040204020203" pitchFamily="34" charset="0"/>
                        </a:rPr>
                        <m:t>𝑥</m:t>
                      </m:r>
                      <m:r>
                        <a:rPr lang="en-US" sz="2800" b="0" i="1" smtClean="0">
                          <a:latin typeface="Cambria Math" panose="02040503050406030204" pitchFamily="18" charset="0"/>
                          <a:cs typeface="Segoe UI Semibold" panose="020B0702040204020203" pitchFamily="34" charset="0"/>
                        </a:rPr>
                        <m:t>“</m:t>
                      </m:r>
                    </m:oMath>
                  </a14:m>
                  <a:r>
                    <a:rPr lang="en-US" sz="2800" dirty="0">
                      <a:latin typeface="Segoe UI Semibold" panose="020B0702040204020203" pitchFamily="34" charset="0"/>
                      <a:cs typeface="Segoe UI Semibold" panose="020B0702040204020203" pitchFamily="34" charset="0"/>
                    </a:rPr>
                    <a:t> </a:t>
                  </a:r>
                </a:p>
                <a:p>
                  <a:pPr algn="ctr"/>
                  <a:r>
                    <a:rPr lang="en-US" sz="2800" dirty="0">
                      <a:latin typeface="Segoe UI Semibold" panose="020B0702040204020203" pitchFamily="34" charset="0"/>
                      <a:cs typeface="Segoe UI Semibold" panose="020B0702040204020203" pitchFamily="34" charset="0"/>
                    </a:rPr>
                    <a:t>“there is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“there exists an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“for some </a:t>
                  </a:r>
                  <a14:m>
                    <m:oMath xmlns:m="http://schemas.openxmlformats.org/officeDocument/2006/math">
                      <m:r>
                        <a:rPr lang="en-US" sz="2800" b="0" i="1" smtClean="0">
                          <a:latin typeface="Cambria Math" panose="02040503050406030204" pitchFamily="18" charset="0"/>
                          <a:cs typeface="Segoe UI Semibold" panose="020B0702040204020203" pitchFamily="34" charset="0"/>
                        </a:rPr>
                        <m:t>𝑥</m:t>
                      </m:r>
                    </m:oMath>
                  </a14:m>
                  <a:r>
                    <a:rPr lang="en-US" sz="2800" dirty="0">
                      <a:latin typeface="Segoe UI Semibold" panose="020B0702040204020203" pitchFamily="34" charset="0"/>
                      <a:cs typeface="Segoe UI Semibold" panose="020B0702040204020203" pitchFamily="34" charset="0"/>
                    </a:rPr>
                    <a:t>” are common translations</a:t>
                  </a:r>
                </a:p>
                <a:p>
                  <a:pPr algn="ctr"/>
                  <a:r>
                    <a:rPr lang="en-US" sz="2800" dirty="0">
                      <a:latin typeface="Segoe UI Semibold" panose="020B0702040204020203" pitchFamily="34" charset="0"/>
                      <a:cs typeface="Segoe UI Semibold" panose="020B0702040204020203" pitchFamily="34" charset="0"/>
                    </a:rPr>
                    <a:t>Remember: backwards-E for Exists.</a:t>
                  </a:r>
                </a:p>
              </p:txBody>
            </p:sp>
          </mc:Choice>
          <mc:Fallback xmlns="">
            <p:sp>
              <p:nvSpPr>
                <p:cNvPr id="5" name="Rectangle 4"/>
                <p:cNvSpPr>
                  <a:spLocks noRot="1" noChangeAspect="1" noMove="1" noResize="1" noEditPoints="1" noAdjustHandles="1" noChangeArrowheads="1" noChangeShapeType="1" noTextEdit="1"/>
                </p:cNvSpPr>
                <p:nvPr/>
              </p:nvSpPr>
              <p:spPr>
                <a:xfrm>
                  <a:off x="1185842" y="3429000"/>
                  <a:ext cx="6111311" cy="1485900"/>
                </a:xfrm>
                <a:prstGeom prst="rect">
                  <a:avLst/>
                </a:prstGeom>
                <a:blipFill>
                  <a:blip r:embed="rId3"/>
                  <a:stretch>
                    <a:fillRect l="-818" r="-818"/>
                  </a:stretch>
                </a:blipFill>
                <a:ln>
                  <a:noFill/>
                </a:ln>
              </p:spPr>
              <p:txBody>
                <a:bodyPr/>
                <a:lstStyle/>
                <a:p>
                  <a:r>
                    <a:rPr lang="en-US">
                      <a:noFill/>
                    </a:rPr>
                    <a:t> </a:t>
                  </a:r>
                </a:p>
              </p:txBody>
            </p:sp>
          </mc:Fallback>
        </mc:AlternateContent>
        <p:sp>
          <p:nvSpPr>
            <p:cNvPr id="6" name="Rectangle 5"/>
            <p:cNvSpPr/>
            <p:nvPr/>
          </p:nvSpPr>
          <p:spPr>
            <a:xfrm>
              <a:off x="1195367" y="342900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latin typeface="Segoe UI Semibold" panose="020B0702040204020203" pitchFamily="34" charset="0"/>
                  <a:cs typeface="Segoe UI Semibold" panose="020B0702040204020203" pitchFamily="34" charset="0"/>
                </a:rPr>
                <a:t>Existential Quantifier</a:t>
              </a:r>
            </a:p>
          </p:txBody>
        </p:sp>
      </p:grpSp>
    </p:spTree>
    <p:extLst>
      <p:ext uri="{BB962C8B-B14F-4D97-AF65-F5344CB8AC3E}">
        <p14:creationId xmlns:p14="http://schemas.microsoft.com/office/powerpoint/2010/main" val="3677104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
        <p:nvSpPr>
          <p:cNvPr id="4" name="Rounded Rectangle 3"/>
          <p:cNvSpPr/>
          <p:nvPr/>
        </p:nvSpPr>
        <p:spPr>
          <a:xfrm>
            <a:off x="7040748" y="4587124"/>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2099678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b="0" i="1" smtClean="0">
                        <a:latin typeface="Cambria Math" panose="02040503050406030204" pitchFamily="18" charset="0"/>
                      </a:rPr>
                      <m:t>𝑥</m:t>
                    </m:r>
                  </m:oMath>
                </a14:m>
                <a:r>
                  <a:rPr lang="en-US" dirty="0"/>
                  <a:t>, if </a:t>
                </a:r>
                <a14:m>
                  <m:oMath xmlns:m="http://schemas.openxmlformats.org/officeDocument/2006/math">
                    <m:r>
                      <a:rPr lang="en-US" b="0" i="1" smtClean="0">
                        <a:latin typeface="Cambria Math" panose="02040503050406030204" pitchFamily="18" charset="0"/>
                      </a:rPr>
                      <m:t>𝑥</m:t>
                    </m:r>
                  </m:oMath>
                </a14:m>
                <a:r>
                  <a:rPr lang="en-US" dirty="0"/>
                  <a:t> is even, then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=2</m:t>
                    </m:r>
                  </m:oMath>
                </a14:m>
                <a:r>
                  <a:rPr lang="en-US" dirty="0"/>
                  <a:t>.”</a:t>
                </a:r>
              </a:p>
              <a:p>
                <a:endParaRPr lang="en-US" dirty="0"/>
              </a:p>
              <a:p>
                <a:r>
                  <a:rPr lang="en-US" dirty="0"/>
                  <a:t>“There are </a:t>
                </a:r>
                <a14:m>
                  <m:oMath xmlns:m="http://schemas.openxmlformats.org/officeDocument/2006/math">
                    <m:r>
                      <m:rPr>
                        <m:sty m:val="p"/>
                      </m:rPr>
                      <a:rPr lang="en-US" b="0" i="0" smtClean="0">
                        <a:latin typeface="Cambria Math" panose="02040503050406030204" pitchFamily="18" charset="0"/>
                      </a:rPr>
                      <m:t>x</m:t>
                    </m:r>
                    <m:r>
                      <a:rPr lang="en-US" b="0" i="0" smtClean="0">
                        <a:latin typeface="Cambria Math" panose="02040503050406030204" pitchFamily="18" charset="0"/>
                      </a:rPr>
                      <m:t>,</m:t>
                    </m:r>
                    <m:r>
                      <a:rPr lang="en-US" b="0" i="1" smtClean="0">
                        <a:latin typeface="Cambria Math" panose="02040503050406030204" pitchFamily="18" charset="0"/>
                      </a:rPr>
                      <m:t>𝑦</m:t>
                    </m:r>
                  </m:oMath>
                </a14:m>
                <a:r>
                  <a:rPr lang="en-US" dirty="0"/>
                  <a:t> such that </a:t>
                </a:r>
                <a14:m>
                  <m:oMath xmlns:m="http://schemas.openxmlformats.org/officeDocument/2006/math">
                    <m:r>
                      <m:rPr>
                        <m:sty m:val="p"/>
                      </m:rPr>
                      <a:rPr lang="en-US" b="0" i="0" dirty="0" smtClean="0">
                        <a:latin typeface="Cambria Math" panose="02040503050406030204" pitchFamily="18" charset="0"/>
                      </a:rPr>
                      <m:t>x</m:t>
                    </m:r>
                    <m:r>
                      <a:rPr lang="en-US" b="0" i="1" dirty="0" smtClean="0">
                        <a:latin typeface="Cambria Math" panose="02040503050406030204" pitchFamily="18" charset="0"/>
                      </a:rPr>
                      <m:t>&lt;</m:t>
                    </m:r>
                    <m:r>
                      <a:rPr lang="en-US" b="0" i="1" dirty="0" smtClean="0">
                        <a:latin typeface="Cambria Math" panose="02040503050406030204" pitchFamily="18" charset="0"/>
                      </a:rPr>
                      <m:t>𝑦</m:t>
                    </m:r>
                  </m:oMath>
                </a14:m>
                <a:r>
                  <a:rPr lang="en-US" dirty="0"/>
                  <a:t>.”</a:t>
                </a:r>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 (</m:t>
                    </m:r>
                  </m:oMath>
                </a14:m>
                <a:r>
                  <a:rPr lang="en-US" b="0" i="0" dirty="0">
                    <a:latin typeface="Courier New" panose="02070309020205020404" pitchFamily="49" charset="0"/>
                    <a:cs typeface="Courier New" panose="02070309020205020404" pitchFamily="49" charset="0"/>
                  </a:rPr>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oMath>
                </a14:m>
                <a:r>
                  <a:rPr lang="en-US" b="0" i="0" dirty="0" err="1">
                    <a:latin typeface="Courier New" panose="02070309020205020404" pitchFamily="49" charset="0"/>
                    <a:cs typeface="Courier New" panose="02070309020205020404" pitchFamily="49" charset="0"/>
                  </a:rPr>
                  <a:t>LessThan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,5</m:t>
                        </m:r>
                      </m:e>
                    </m:d>
                    <m:r>
                      <a:rPr lang="en-US" b="0" i="1" smtClean="0">
                        <a:latin typeface="Cambria Math" panose="02040503050406030204" pitchFamily="18" charset="0"/>
                      </a:rPr>
                      <m:t>)</m:t>
                    </m:r>
                  </m:oMath>
                </a14:m>
                <a:endParaRPr lang="en-US" dirty="0"/>
              </a:p>
              <a:p>
                <a:endParaRPr lang="en-US" dirty="0"/>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b="0" i="0" dirty="0"/>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 </m:t>
                    </m:r>
                  </m:oMath>
                </a14:m>
                <a:r>
                  <a:rPr lang="en-US" b="0" i="0" dirty="0"/>
                  <a:t>Odd</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𝑦</m:t>
                        </m:r>
                      </m:e>
                    </m:d>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2152073" y="1985818"/>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Even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Equal</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,2</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152073" y="1985818"/>
                <a:ext cx="8294254" cy="461665"/>
              </a:xfrm>
              <a:prstGeom prst="rect">
                <a:avLst/>
              </a:prstGeom>
              <a:blipFill>
                <a:blip r:embed="rId3"/>
                <a:stretch>
                  <a:fillRect l="-73" t="-9333" b="-32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122039" y="3089563"/>
                <a:ext cx="8294254" cy="461665"/>
              </a:xfrm>
              <a:prstGeom prst="rect">
                <a:avLst/>
              </a:prstGeom>
              <a:noFill/>
            </p:spPr>
            <p:txBody>
              <a:bodyPr wrap="squar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err="1">
                    <a:solidFill>
                      <a:schemeClr val="accent3"/>
                    </a:solidFill>
                    <a:latin typeface="Courier New" panose="02070309020205020404" pitchFamily="49" charset="0"/>
                    <a:cs typeface="Courier New" panose="02070309020205020404" pitchFamily="49" charset="0"/>
                  </a:rPr>
                  <a:t>LessThan</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𝑦</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122039" y="3089563"/>
                <a:ext cx="8294254" cy="461665"/>
              </a:xfrm>
              <a:prstGeom prst="rect">
                <a:avLst/>
              </a:prstGeom>
              <a:blipFill>
                <a:blip r:embed="rId4"/>
                <a:stretch>
                  <a:fillRect l="-73" t="-9211" b="-30263"/>
                </a:stretch>
              </a:blipFill>
            </p:spPr>
            <p:txBody>
              <a:bodyPr/>
              <a:lstStyle/>
              <a:p>
                <a:r>
                  <a:rPr lang="en-US">
                    <a:noFill/>
                  </a:rPr>
                  <a:t> </a:t>
                </a:r>
              </a:p>
            </p:txBody>
          </p:sp>
        </mc:Fallback>
      </mc:AlternateContent>
      <p:sp>
        <p:nvSpPr>
          <p:cNvPr id="6" name="TextBox 5"/>
          <p:cNvSpPr txBox="1"/>
          <p:nvPr/>
        </p:nvSpPr>
        <p:spPr>
          <a:xfrm>
            <a:off x="2122039" y="4208195"/>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There is an odd number that is less than 5.</a:t>
            </a:r>
          </a:p>
        </p:txBody>
      </p:sp>
      <p:sp>
        <p:nvSpPr>
          <p:cNvPr id="7" name="TextBox 6"/>
          <p:cNvSpPr txBox="1"/>
          <p:nvPr/>
        </p:nvSpPr>
        <p:spPr>
          <a:xfrm>
            <a:off x="1784911" y="5361219"/>
            <a:ext cx="8294254"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All numbers are both even and odd.</a:t>
            </a:r>
          </a:p>
        </p:txBody>
      </p:sp>
    </p:spTree>
    <p:extLst>
      <p:ext uri="{BB962C8B-B14F-4D97-AF65-F5344CB8AC3E}">
        <p14:creationId xmlns:p14="http://schemas.microsoft.com/office/powerpoint/2010/main" val="85794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E66C4-CCFD-492F-A733-C50EB522D032}"/>
              </a:ext>
            </a:extLst>
          </p:cNvPr>
          <p:cNvSpPr>
            <a:spLocks noGrp="1"/>
          </p:cNvSpPr>
          <p:nvPr>
            <p:ph type="title"/>
          </p:nvPr>
        </p:nvSpPr>
        <p:spPr/>
        <p:txBody>
          <a:bodyPr/>
          <a:lstStyle/>
          <a:p>
            <a:r>
              <a:rPr lang="en-US" dirty="0"/>
              <a:t>Translations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B05A20A-5CE3-47DA-84D9-BFA35D5F4373}"/>
                  </a:ext>
                </a:extLst>
              </p:cNvPr>
              <p:cNvSpPr>
                <a:spLocks noGrp="1"/>
              </p:cNvSpPr>
              <p:nvPr>
                <p:ph idx="1"/>
              </p:nvPr>
            </p:nvSpPr>
            <p:spPr/>
            <p:txBody>
              <a:bodyPr/>
              <a:lstStyle/>
              <a:p>
                <a:r>
                  <a:rPr lang="en-US" dirty="0"/>
                  <a:t>More practice in section and on homework.</a:t>
                </a:r>
              </a:p>
              <a:p>
                <a:endParaRPr lang="en-US" dirty="0"/>
              </a:p>
              <a:p>
                <a:r>
                  <a:rPr lang="en-US" dirty="0"/>
                  <a:t>Also a reading on the webpage –</a:t>
                </a:r>
              </a:p>
              <a:p>
                <a:pPr lvl="1"/>
                <a:r>
                  <a:rPr lang="en-US" dirty="0"/>
                  <a:t>An explanation of why “for any” is not a great way to translate </a:t>
                </a:r>
                <a14:m>
                  <m:oMath xmlns:m="http://schemas.openxmlformats.org/officeDocument/2006/math">
                    <m:r>
                      <a:rPr lang="en-US" b="0" i="1" smtClean="0">
                        <a:latin typeface="Cambria Math" panose="02040503050406030204" pitchFamily="18" charset="0"/>
                      </a:rPr>
                      <m:t>∀ </m:t>
                    </m:r>
                  </m:oMath>
                </a14:m>
                <a:r>
                  <a:rPr lang="en-US" dirty="0"/>
                  <a:t>(even though it looks like a good option on the surface)</a:t>
                </a:r>
              </a:p>
              <a:p>
                <a:pPr lvl="1"/>
                <a:r>
                  <a:rPr lang="en-US" dirty="0"/>
                  <a:t>More information on what happens with multiple quantifiers (we’ll discuss more on Friday or Monday).</a:t>
                </a:r>
              </a:p>
            </p:txBody>
          </p:sp>
        </mc:Choice>
        <mc:Fallback xmlns="">
          <p:sp>
            <p:nvSpPr>
              <p:cNvPr id="3" name="Content Placeholder 2">
                <a:extLst>
                  <a:ext uri="{FF2B5EF4-FFF2-40B4-BE49-F238E27FC236}">
                    <a16:creationId xmlns:a16="http://schemas.microsoft.com/office/drawing/2014/main" id="{0B05A20A-5CE3-47DA-84D9-BFA35D5F4373}"/>
                  </a:ext>
                </a:extLst>
              </p:cNvPr>
              <p:cNvSpPr>
                <a:spLocks noGrp="1" noRot="1" noChangeAspect="1" noMove="1" noResize="1" noEditPoints="1" noAdjustHandles="1" noChangeArrowheads="1" noChangeShapeType="1" noTextEdit="1"/>
              </p:cNvSpPr>
              <p:nvPr>
                <p:ph idx="1"/>
              </p:nvPr>
            </p:nvSpPr>
            <p:spPr>
              <a:blipFill>
                <a:blip r:embed="rId2"/>
                <a:stretch>
                  <a:fillRect l="-654" t="-2138" r="-708"/>
                </a:stretch>
              </a:blipFill>
            </p:spPr>
            <p:txBody>
              <a:bodyPr/>
              <a:lstStyle/>
              <a:p>
                <a:r>
                  <a:rPr lang="en-US">
                    <a:noFill/>
                  </a:rPr>
                  <a:t> </a:t>
                </a:r>
              </a:p>
            </p:txBody>
          </p:sp>
        </mc:Fallback>
      </mc:AlternateContent>
    </p:spTree>
    <p:extLst>
      <p:ext uri="{BB962C8B-B14F-4D97-AF65-F5344CB8AC3E}">
        <p14:creationId xmlns:p14="http://schemas.microsoft.com/office/powerpoint/2010/main" val="26464891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516"/>
                </a:stretch>
              </a:blipFill>
            </p:spPr>
            <p:txBody>
              <a:bodyPr/>
              <a:lstStyle/>
              <a:p>
                <a:r>
                  <a:rPr lang="en-US">
                    <a:noFill/>
                  </a:rPr>
                  <a:t> </a:t>
                </a:r>
              </a:p>
            </p:txBody>
          </p:sp>
        </mc:Fallback>
      </mc:AlternateContent>
    </p:spTree>
    <p:extLst>
      <p:ext uri="{BB962C8B-B14F-4D97-AF65-F5344CB8AC3E}">
        <p14:creationId xmlns:p14="http://schemas.microsoft.com/office/powerpoint/2010/main" val="191642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Predicate Logic</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1769200"/>
              </a:xfrm>
            </p:spPr>
            <p:txBody>
              <a:bodyPr/>
              <a:lstStyle/>
              <a:p>
                <a:r>
                  <a:rPr lang="en-US" dirty="0"/>
                  <a:t>“For every </a:t>
                </a:r>
                <a14:m>
                  <m:oMath xmlns:m="http://schemas.openxmlformats.org/officeDocument/2006/math">
                    <m:r>
                      <a:rPr lang="en-US" i="1">
                        <a:latin typeface="Cambria Math" panose="02040503050406030204" pitchFamily="18" charset="0"/>
                      </a:rPr>
                      <m:t>𝑥</m:t>
                    </m:r>
                  </m:oMath>
                </a14:m>
                <a:r>
                  <a:rPr lang="en-US" dirty="0"/>
                  <a:t>, if </a:t>
                </a:r>
                <a14:m>
                  <m:oMath xmlns:m="http://schemas.openxmlformats.org/officeDocument/2006/math">
                    <m:r>
                      <a:rPr lang="en-US" i="1">
                        <a:latin typeface="Cambria Math" panose="02040503050406030204" pitchFamily="18" charset="0"/>
                      </a:rPr>
                      <m:t>𝑥</m:t>
                    </m:r>
                  </m:oMath>
                </a14:m>
                <a:r>
                  <a:rPr lang="en-US" dirty="0"/>
                  <a:t> is even, then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=2</m:t>
                    </m:r>
                  </m:oMath>
                </a14:m>
                <a:r>
                  <a:rPr lang="en-US" dirty="0"/>
                  <a:t>.” /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Even</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b="0" i="0" dirty="0">
                    <a:latin typeface="Courier New" panose="02070309020205020404" pitchFamily="49" charset="0"/>
                    <a:cs typeface="Courier New" panose="02070309020205020404" pitchFamily="49" charset="0"/>
                  </a:rPr>
                  <a:t>Equal</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,2</m:t>
                        </m:r>
                      </m:e>
                    </m:d>
                    <m:r>
                      <a:rPr lang="en-US" b="0" i="1" smtClean="0">
                        <a:latin typeface="Cambria Math" panose="02040503050406030204" pitchFamily="18" charset="0"/>
                      </a:rPr>
                      <m:t>)</m:t>
                    </m:r>
                  </m:oMath>
                </a14:m>
                <a:endParaRPr lang="en-US" dirty="0"/>
              </a:p>
              <a:p>
                <a:r>
                  <a:rPr lang="en-US" dirty="0"/>
                  <a:t>Is this true?</a:t>
                </a:r>
              </a:p>
              <a:p>
                <a:r>
                  <a:rPr lang="en-US" dirty="0"/>
                  <a:t>TRICK QUESTION! It depends on the domain.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1769200"/>
              </a:xfrm>
              <a:blipFill>
                <a:blip r:embed="rId2"/>
                <a:stretch>
                  <a:fillRect l="-654" t="-6897"/>
                </a:stretch>
              </a:blipFill>
            </p:spPr>
            <p:txBody>
              <a:bodyPr/>
              <a:lstStyle/>
              <a:p>
                <a:r>
                  <a:rPr lang="en-US">
                    <a:noFill/>
                  </a:rPr>
                  <a:t> </a:t>
                </a:r>
              </a:p>
            </p:txBody>
          </p:sp>
        </mc:Fallback>
      </mc:AlternateContent>
      <p:graphicFrame>
        <p:nvGraphicFramePr>
          <p:cNvPr id="6" name="Table 5"/>
          <p:cNvGraphicFramePr>
            <a:graphicFrameLocks noGrp="1"/>
          </p:cNvGraphicFramePr>
          <p:nvPr>
            <p:extLst/>
          </p:nvPr>
        </p:nvGraphicFramePr>
        <p:xfrm>
          <a:off x="725715" y="3871078"/>
          <a:ext cx="10544403" cy="1974550"/>
        </p:xfrm>
        <a:graphic>
          <a:graphicData uri="http://schemas.openxmlformats.org/drawingml/2006/table">
            <a:tbl>
              <a:tblPr firstRow="1" bandRow="1">
                <a:tableStyleId>{5940675A-B579-460E-94D1-54222C63F5DA}</a:tableStyleId>
              </a:tblPr>
              <a:tblGrid>
                <a:gridCol w="3514801">
                  <a:extLst>
                    <a:ext uri="{9D8B030D-6E8A-4147-A177-3AD203B41FA5}">
                      <a16:colId xmlns:a16="http://schemas.microsoft.com/office/drawing/2014/main" val="317002534"/>
                    </a:ext>
                  </a:extLst>
                </a:gridCol>
                <a:gridCol w="3514801">
                  <a:extLst>
                    <a:ext uri="{9D8B030D-6E8A-4147-A177-3AD203B41FA5}">
                      <a16:colId xmlns:a16="http://schemas.microsoft.com/office/drawing/2014/main" val="3019978042"/>
                    </a:ext>
                  </a:extLst>
                </a:gridCol>
                <a:gridCol w="3514801">
                  <a:extLst>
                    <a:ext uri="{9D8B030D-6E8A-4147-A177-3AD203B41FA5}">
                      <a16:colId xmlns:a16="http://schemas.microsoft.com/office/drawing/2014/main" val="3323061682"/>
                    </a:ext>
                  </a:extLst>
                </a:gridCol>
              </a:tblGrid>
              <a:tr h="987275">
                <a:tc>
                  <a:txBody>
                    <a:bodyPr/>
                    <a:lstStyle/>
                    <a:p>
                      <a:r>
                        <a:rPr lang="en-US" sz="2400" dirty="0">
                          <a:latin typeface="Segoe UI Semilight" panose="020B0402040204020203" pitchFamily="34" charset="0"/>
                          <a:cs typeface="Segoe UI Semilight" panose="020B0402040204020203" pitchFamily="34" charset="0"/>
                        </a:rPr>
                        <a:t>Prime</a:t>
                      </a:r>
                      <a:r>
                        <a:rPr lang="en-US" sz="2400" baseline="0" dirty="0">
                          <a:latin typeface="Segoe UI Semilight" panose="020B0402040204020203" pitchFamily="34" charset="0"/>
                          <a:cs typeface="Segoe UI Semilight" panose="020B0402040204020203" pitchFamily="34" charset="0"/>
                        </a:rPr>
                        <a:t> Numbers</a:t>
                      </a:r>
                      <a:endParaRPr lang="en-US" sz="2400" dirty="0">
                        <a:latin typeface="Segoe UI Semilight" panose="020B0402040204020203" pitchFamily="34" charset="0"/>
                        <a:cs typeface="Segoe UI Semilight" panose="020B0402040204020203" pitchFamily="34" charset="0"/>
                      </a:endParaRPr>
                    </a:p>
                  </a:txBody>
                  <a:tcPr/>
                </a:tc>
                <a:tc>
                  <a:txBody>
                    <a:bodyPr/>
                    <a:lstStyle/>
                    <a:p>
                      <a:r>
                        <a:rPr lang="en-US" sz="2400" dirty="0">
                          <a:latin typeface="Segoe UI Semilight" panose="020B0402040204020203" pitchFamily="34" charset="0"/>
                          <a:cs typeface="Segoe UI Semilight" panose="020B0402040204020203" pitchFamily="34" charset="0"/>
                        </a:rPr>
                        <a:t>Positive Integers</a:t>
                      </a:r>
                    </a:p>
                  </a:txBody>
                  <a:tcPr/>
                </a:tc>
                <a:tc>
                  <a:txBody>
                    <a:bodyPr/>
                    <a:lstStyle/>
                    <a:p>
                      <a:r>
                        <a:rPr lang="en-US" sz="2400" dirty="0">
                          <a:latin typeface="Segoe UI Semilight" panose="020B0402040204020203" pitchFamily="34" charset="0"/>
                          <a:cs typeface="Segoe UI Semilight" panose="020B0402040204020203" pitchFamily="34" charset="0"/>
                        </a:rPr>
                        <a:t>Odd</a:t>
                      </a:r>
                      <a:r>
                        <a:rPr lang="en-US" sz="2400" baseline="0" dirty="0">
                          <a:latin typeface="Segoe UI Semilight" panose="020B0402040204020203" pitchFamily="34" charset="0"/>
                          <a:cs typeface="Segoe UI Semilight" panose="020B0402040204020203" pitchFamily="34" charset="0"/>
                        </a:rPr>
                        <a:t> integers</a:t>
                      </a:r>
                      <a:endParaRPr lang="en-US" sz="240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3785053686"/>
                  </a:ext>
                </a:extLst>
              </a:tr>
              <a:tr h="987275">
                <a:tc>
                  <a:txBody>
                    <a:bodyPr/>
                    <a:lstStyle/>
                    <a:p>
                      <a:r>
                        <a:rPr lang="en-US" sz="2400" dirty="0">
                          <a:latin typeface="Segoe UI Semilight" panose="020B0402040204020203" pitchFamily="34" charset="0"/>
                          <a:cs typeface="Segoe UI Semilight" panose="020B0402040204020203" pitchFamily="34" charset="0"/>
                        </a:rPr>
                        <a:t>True</a:t>
                      </a:r>
                    </a:p>
                  </a:txBody>
                  <a:tcPr/>
                </a:tc>
                <a:tc>
                  <a:txBody>
                    <a:bodyPr/>
                    <a:lstStyle/>
                    <a:p>
                      <a:r>
                        <a:rPr lang="en-US" sz="2400" dirty="0">
                          <a:latin typeface="Segoe UI Semilight" panose="020B0402040204020203" pitchFamily="34" charset="0"/>
                          <a:cs typeface="Segoe UI Semilight" panose="020B0402040204020203" pitchFamily="34" charset="0"/>
                        </a:rPr>
                        <a:t>False</a:t>
                      </a:r>
                    </a:p>
                  </a:txBody>
                  <a:tcPr/>
                </a:tc>
                <a:tc>
                  <a:txBody>
                    <a:bodyPr/>
                    <a:lstStyle/>
                    <a:p>
                      <a:r>
                        <a:rPr lang="en-US" sz="2400" dirty="0">
                          <a:latin typeface="Segoe UI Semilight" panose="020B0402040204020203" pitchFamily="34" charset="0"/>
                          <a:cs typeface="Segoe UI Semilight" panose="020B0402040204020203" pitchFamily="34" charset="0"/>
                        </a:rPr>
                        <a:t>True (vacuously)</a:t>
                      </a:r>
                    </a:p>
                  </a:txBody>
                  <a:tcPr/>
                </a:tc>
                <a:extLst>
                  <a:ext uri="{0D108BD9-81ED-4DB2-BD59-A6C34878D82A}">
                    <a16:rowId xmlns:a16="http://schemas.microsoft.com/office/drawing/2014/main" val="3738292370"/>
                  </a:ext>
                </a:extLst>
              </a:tr>
            </a:tbl>
          </a:graphicData>
        </a:graphic>
      </p:graphicFrame>
    </p:spTree>
    <p:extLst>
      <p:ext uri="{BB962C8B-B14F-4D97-AF65-F5344CB8AC3E}">
        <p14:creationId xmlns:p14="http://schemas.microsoft.com/office/powerpoint/2010/main" val="55404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Sections AA and AD meet in different locations starting </a:t>
            </a:r>
            <a:r>
              <a:rPr lang="en-US" b="1" dirty="0" smtClean="0"/>
              <a:t>this week</a:t>
            </a:r>
            <a:r>
              <a:rPr lang="en-US" dirty="0" smtClean="0"/>
              <a:t>.</a:t>
            </a:r>
          </a:p>
          <a:p>
            <a:r>
              <a:rPr lang="en-US" dirty="0" smtClean="0"/>
              <a:t>That’s one of the 11:30 and 12:30 sections. </a:t>
            </a:r>
          </a:p>
          <a:p>
            <a:r>
              <a:rPr lang="en-US" dirty="0" smtClean="0"/>
              <a:t>Correct locations on Ed (or on the time schedule)</a:t>
            </a:r>
            <a:endParaRPr lang="en-US" dirty="0"/>
          </a:p>
        </p:txBody>
      </p:sp>
    </p:spTree>
    <p:extLst>
      <p:ext uri="{BB962C8B-B14F-4D97-AF65-F5344CB8AC3E}">
        <p14:creationId xmlns:p14="http://schemas.microsoft.com/office/powerpoint/2010/main" val="34973194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Technical Matter</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How do we parse sentences with quantifiers? </a:t>
                </a:r>
              </a:p>
              <a:p>
                <a:pPr lvl="1"/>
                <a:r>
                  <a:rPr lang="en-US" dirty="0"/>
                  <a:t>What’s the “order of operations?”</a:t>
                </a:r>
              </a:p>
              <a:p>
                <a:endParaRPr lang="en-US" dirty="0"/>
              </a:p>
              <a:p>
                <a:r>
                  <a:rPr lang="en-US" dirty="0"/>
                  <a:t>We will usually put parentheses right after the quantifier and variable to make it clear what’s included. If we don’t, it’s the rest of the expression.</a:t>
                </a:r>
              </a:p>
              <a:p>
                <a:endParaRPr lang="en-US" dirty="0"/>
              </a:p>
              <a:p>
                <a:r>
                  <a:rPr lang="en-US" dirty="0"/>
                  <a:t>Be careful with repeated variables…they don’t always mean what you think they mean.</a:t>
                </a:r>
              </a:p>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𝑥</m:t>
                    </m:r>
                    <m:d>
                      <m:dPr>
                        <m:ctrlPr>
                          <a:rPr lang="en-US" b="0" i="1" smtClean="0">
                            <a:latin typeface="Cambria Math" panose="02040503050406030204" pitchFamily="18" charset="0"/>
                          </a:rPr>
                        </m:ctrlPr>
                      </m:dPr>
                      <m:e>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oMath>
                </a14:m>
                <a:r>
                  <a:rPr lang="en-US" dirty="0"/>
                  <a:t> are different </a:t>
                </a:r>
                <a14:m>
                  <m:oMath xmlns:m="http://schemas.openxmlformats.org/officeDocument/2006/math">
                    <m:r>
                      <a:rPr lang="en-US" b="0" i="1" smtClean="0">
                        <a:latin typeface="Cambria Math" panose="02040503050406030204" pitchFamily="18" charset="0"/>
                      </a:rPr>
                      <m:t>𝑥</m:t>
                    </m:r>
                  </m:oMath>
                </a14:m>
                <a:r>
                  <a:rPr lang="en-US" dirty="0"/>
                  <a:t>’s.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r="-1144"/>
                </a:stretch>
              </a:blipFill>
            </p:spPr>
            <p:txBody>
              <a:bodyPr/>
              <a:lstStyle/>
              <a:p>
                <a:r>
                  <a:rPr lang="en-US">
                    <a:noFill/>
                  </a:rPr>
                  <a:t> </a:t>
                </a:r>
              </a:p>
            </p:txBody>
          </p:sp>
        </mc:Fallback>
      </mc:AlternateContent>
    </p:spTree>
    <p:extLst>
      <p:ext uri="{BB962C8B-B14F-4D97-AF65-F5344CB8AC3E}">
        <p14:creationId xmlns:p14="http://schemas.microsoft.com/office/powerpoint/2010/main" val="165105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F30ED-362A-4F53-A0C9-092A771967A6}"/>
              </a:ext>
            </a:extLst>
          </p:cNvPr>
          <p:cNvSpPr>
            <a:spLocks noGrp="1"/>
          </p:cNvSpPr>
          <p:nvPr>
            <p:ph type="title"/>
          </p:nvPr>
        </p:nvSpPr>
        <p:spPr/>
        <p:txBody>
          <a:bodyPr/>
          <a:lstStyle/>
          <a:p>
            <a:r>
              <a:rPr lang="en-US" dirty="0"/>
              <a:t>Bound Variables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4EAB6D0-C78F-4FED-BEDA-3A722475A6F8}"/>
                  </a:ext>
                </a:extLst>
              </p:cNvPr>
              <p:cNvSpPr>
                <a:spLocks noGrp="1"/>
              </p:cNvSpPr>
              <p:nvPr>
                <p:ph idx="1"/>
              </p:nvPr>
            </p:nvSpPr>
            <p:spPr/>
            <p:txBody>
              <a:bodyPr>
                <a:normAutofit/>
              </a:bodyPr>
              <a:lstStyle/>
              <a:p>
                <a:pPr marL="0" indent="0">
                  <a:buNone/>
                </a:pPr>
                <a:r>
                  <a:rPr lang="en-US" dirty="0"/>
                  <a:t>What happens if we repeat a variable? </a:t>
                </a:r>
              </a:p>
              <a:p>
                <a:pPr marL="0" indent="0">
                  <a:buNone/>
                </a:pPr>
                <a:r>
                  <a:rPr lang="en-US" dirty="0"/>
                  <a:t>Whenever you introduce a new quantifier with an already existing variable, it “takes over” that name until its expression ends.</a:t>
                </a:r>
              </a:p>
              <a:p>
                <a:pPr marL="0" indent="0">
                  <a:buNone/>
                </a:pPr>
                <a:endParaRPr lang="en-US"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solidFill>
                            <a:schemeClr val="accent4"/>
                          </a:solidFill>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𝑃</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 ∀</m:t>
                      </m:r>
                      <m:r>
                        <a:rPr lang="en-US" b="0" i="1" smtClean="0">
                          <a:solidFill>
                            <a:schemeClr val="accent3"/>
                          </a:solidFill>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𝑄</m:t>
                          </m:r>
                          <m:d>
                            <m:dPr>
                              <m:ctrlPr>
                                <a:rPr lang="en-US" b="0" i="1" smtClean="0">
                                  <a:latin typeface="Cambria Math" panose="02040503050406030204" pitchFamily="18" charset="0"/>
                                </a:rPr>
                              </m:ctrlPr>
                            </m:dPr>
                            <m:e>
                              <m:r>
                                <a:rPr lang="en-US" b="0" i="1" smtClean="0">
                                  <a:solidFill>
                                    <a:schemeClr val="accent3"/>
                                  </a:solidFill>
                                  <a:latin typeface="Cambria Math" panose="02040503050406030204" pitchFamily="18" charset="0"/>
                                </a:rPr>
                                <m:t>𝑥</m:t>
                              </m:r>
                            </m:e>
                          </m:d>
                        </m:e>
                      </m:d>
                      <m:r>
                        <a:rPr lang="en-US" b="0" i="1" smtClean="0">
                          <a:latin typeface="Cambria Math" panose="02040503050406030204" pitchFamily="18" charset="0"/>
                        </a:rPr>
                        <m:t>∧</m:t>
                      </m:r>
                      <m:r>
                        <a:rPr lang="en-US" b="0" i="1" smtClean="0">
                          <a:latin typeface="Cambria Math" panose="02040503050406030204" pitchFamily="18" charset="0"/>
                        </a:rPr>
                        <m:t>𝑅</m:t>
                      </m:r>
                      <m:d>
                        <m:dPr>
                          <m:ctrlPr>
                            <a:rPr lang="en-US" b="0" i="1" smtClean="0">
                              <a:latin typeface="Cambria Math" panose="02040503050406030204" pitchFamily="18" charset="0"/>
                            </a:rPr>
                          </m:ctrlPr>
                        </m:dPr>
                        <m:e>
                          <m:r>
                            <a:rPr lang="en-US" b="0" i="1" smtClean="0">
                              <a:solidFill>
                                <a:schemeClr val="accent4"/>
                              </a:solidFill>
                              <a:latin typeface="Cambria Math" panose="02040503050406030204" pitchFamily="18" charset="0"/>
                            </a:rPr>
                            <m:t>𝑥</m:t>
                          </m:r>
                        </m:e>
                      </m:d>
                      <m:r>
                        <a:rPr lang="en-US" b="0" i="1" smtClean="0">
                          <a:latin typeface="Cambria Math" panose="02040503050406030204" pitchFamily="18" charset="0"/>
                        </a:rPr>
                        <m:t>)</m:t>
                      </m:r>
                    </m:oMath>
                  </m:oMathPara>
                </a14:m>
                <a:endParaRPr lang="en-US" dirty="0"/>
              </a:p>
              <a:p>
                <a:pPr marL="0" indent="0">
                  <a:buNone/>
                </a:pPr>
                <a:r>
                  <a:rPr lang="en-US" dirty="0"/>
                  <a:t>It’s common (albeit somewhat confusing) practice to reuse a variables when it “wouldn’t matter”. </a:t>
                </a:r>
              </a:p>
              <a:p>
                <a:pPr marL="0" indent="0">
                  <a:buNone/>
                </a:pPr>
                <a:r>
                  <a:rPr lang="en-US" dirty="0"/>
                  <a:t>Never do something like the above: where a single name switches from gold to purple back to gold. Switching from gold to purple only is usually fine…but names are cheap.</a:t>
                </a:r>
              </a:p>
            </p:txBody>
          </p:sp>
        </mc:Choice>
        <mc:Fallback xmlns="">
          <p:sp>
            <p:nvSpPr>
              <p:cNvPr id="3" name="Content Placeholder 2">
                <a:extLst>
                  <a:ext uri="{FF2B5EF4-FFF2-40B4-BE49-F238E27FC236}">
                    <a16:creationId xmlns:a16="http://schemas.microsoft.com/office/drawing/2014/main" id="{14EAB6D0-C78F-4FED-BEDA-3A722475A6F8}"/>
                  </a:ext>
                </a:extLst>
              </p:cNvPr>
              <p:cNvSpPr>
                <a:spLocks noGrp="1" noRot="1" noChangeAspect="1" noMove="1" noResize="1" noEditPoints="1" noAdjustHandles="1" noChangeArrowheads="1" noChangeShapeType="1" noTextEdit="1"/>
              </p:cNvSpPr>
              <p:nvPr>
                <p:ph idx="1"/>
              </p:nvPr>
            </p:nvSpPr>
            <p:spPr>
              <a:blipFill>
                <a:blip r:embed="rId2"/>
                <a:stretch>
                  <a:fillRect l="-1525" t="-2138"/>
                </a:stretch>
              </a:blipFill>
            </p:spPr>
            <p:txBody>
              <a:bodyPr/>
              <a:lstStyle/>
              <a:p>
                <a:r>
                  <a:rPr lang="en-US">
                    <a:noFill/>
                  </a:rPr>
                  <a:t> </a:t>
                </a:r>
              </a:p>
            </p:txBody>
          </p:sp>
        </mc:Fallback>
      </mc:AlternateContent>
    </p:spTree>
    <p:extLst>
      <p:ext uri="{BB962C8B-B14F-4D97-AF65-F5344CB8AC3E}">
        <p14:creationId xmlns:p14="http://schemas.microsoft.com/office/powerpoint/2010/main" val="2702378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p:spTree>
    <p:extLst>
      <p:ext uri="{BB962C8B-B14F-4D97-AF65-F5344CB8AC3E}">
        <p14:creationId xmlns:p14="http://schemas.microsoft.com/office/powerpoint/2010/main" val="2384271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Practice</a:t>
            </a:r>
          </a:p>
        </p:txBody>
      </p:sp>
      <p:sp>
        <p:nvSpPr>
          <p:cNvPr id="3" name="Content Placeholder 2"/>
          <p:cNvSpPr>
            <a:spLocks noGrp="1"/>
          </p:cNvSpPr>
          <p:nvPr>
            <p:ph idx="1"/>
          </p:nvPr>
        </p:nvSpPr>
        <p:spPr/>
        <p:txBody>
          <a:bodyPr/>
          <a:lstStyle/>
          <a:p>
            <a:r>
              <a:rPr lang="en-US" dirty="0"/>
              <a:t>Let your domain of discourse be fruits. Translate these</a:t>
            </a:r>
          </a:p>
          <a:p>
            <a:endParaRPr lang="en-US" dirty="0"/>
          </a:p>
          <a:p>
            <a:r>
              <a:rPr lang="en-US" dirty="0"/>
              <a:t>There is a fruit that is tasty and ripe.</a:t>
            </a:r>
          </a:p>
          <a:p>
            <a:endParaRPr lang="en-US" dirty="0"/>
          </a:p>
          <a:p>
            <a:r>
              <a:rPr lang="en-US" dirty="0"/>
              <a:t>For every fruit, if it is not ripe then it is not tasty.</a:t>
            </a:r>
          </a:p>
          <a:p>
            <a:endParaRPr lang="en-US" dirty="0"/>
          </a:p>
          <a:p>
            <a:r>
              <a:rPr lang="en-US" dirty="0"/>
              <a:t>There is a fruit that is sliced and diced.</a:t>
            </a:r>
          </a:p>
        </p:txBody>
      </p:sp>
      <mc:AlternateContent xmlns:mc="http://schemas.openxmlformats.org/markup-compatibility/2006" xmlns:a14="http://schemas.microsoft.com/office/drawing/2010/main">
        <mc:Choice Requires="a14">
          <p:sp>
            <p:nvSpPr>
              <p:cNvPr id="4" name="TextBox 3"/>
              <p:cNvSpPr txBox="1"/>
              <p:nvPr/>
            </p:nvSpPr>
            <p:spPr>
              <a:xfrm>
                <a:off x="2374232" y="3080084"/>
                <a:ext cx="3560270" cy="461665"/>
              </a:xfrm>
              <a:prstGeom prst="rect">
                <a:avLst/>
              </a:prstGeom>
              <a:noFill/>
            </p:spPr>
            <p:txBody>
              <a:bodyPr wrap="none" rtlCol="0">
                <a:spAutoFit/>
              </a:bodyPr>
              <a:lstStyle/>
              <a:p>
                <a14:m>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Tasty</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374232" y="3080084"/>
                <a:ext cx="3560270" cy="461665"/>
              </a:xfrm>
              <a:prstGeom prst="rect">
                <a:avLst/>
              </a:prstGeom>
              <a:blipFill>
                <a:blip r:embed="rId2"/>
                <a:stretch>
                  <a:fillRect l="-171" t="-9211" r="-513"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2535730" y="4233057"/>
                <a:ext cx="4211025"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Ripe</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dirty="0">
                        <a:solidFill>
                          <a:schemeClr val="accent3"/>
                        </a:solidFill>
                        <a:latin typeface="Courier New" panose="02070309020205020404" pitchFamily="49" charset="0"/>
                        <a:cs typeface="Courier New" panose="02070309020205020404" pitchFamily="49" charset="0"/>
                      </a:rPr>
                      <m:t>Tasty</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535730" y="4233057"/>
                <a:ext cx="4211025" cy="461665"/>
              </a:xfrm>
              <a:prstGeom prst="rect">
                <a:avLst/>
              </a:prstGeom>
              <a:blipFill>
                <a:blip r:embed="rId3"/>
                <a:stretch>
                  <a:fillRect l="-145" t="-9211" r="-434"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374232" y="5405908"/>
                <a:ext cx="3997376" cy="461665"/>
              </a:xfrm>
              <a:prstGeom prst="rect">
                <a:avLst/>
              </a:prstGeom>
              <a:noFill/>
            </p:spPr>
            <p:txBody>
              <a:bodyPr wrap="none" rtlCol="0">
                <a:spAutoFit/>
              </a:bodyPr>
              <a:lstStyle/>
              <a:p>
                <a14:m>
                  <m:oMath xmlns:m="http://schemas.openxmlformats.org/officeDocument/2006/math">
                    <m:r>
                      <a:rPr lang="en-US" sz="240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𝑥</m:t>
                    </m:r>
                    <m:r>
                      <a:rPr lang="en-US" sz="2400" b="0" i="1" smtClean="0">
                        <a:solidFill>
                          <a:schemeClr val="accent3"/>
                        </a:solidFill>
                        <a:latin typeface="Cambria Math" panose="02040503050406030204" pitchFamily="18" charset="0"/>
                        <a:cs typeface="Segoe UI Semilight" panose="020B0402040204020203" pitchFamily="34" charset="0"/>
                      </a:rPr>
                      <m:t>(</m:t>
                    </m:r>
                  </m:oMath>
                </a14:m>
                <a:r>
                  <a:rPr lang="en-US" sz="2400" b="0" i="0" dirty="0">
                    <a:solidFill>
                      <a:schemeClr val="accent3"/>
                    </a:solidFill>
                    <a:latin typeface="Courier New" panose="02070309020205020404" pitchFamily="49" charset="0"/>
                    <a:cs typeface="Courier New" panose="02070309020205020404" pitchFamily="49" charset="0"/>
                  </a:rPr>
                  <a:t>Sliced</a:t>
                </a:r>
                <a14:m>
                  <m:oMath xmlns:m="http://schemas.openxmlformats.org/officeDocument/2006/math">
                    <m:d>
                      <m:dPr>
                        <m:ctrlPr>
                          <a:rPr lang="en-US" sz="2400" b="0" i="1" smtClean="0">
                            <a:solidFill>
                              <a:schemeClr val="accent3"/>
                            </a:solidFill>
                            <a:latin typeface="Cambria Math" panose="02040503050406030204" pitchFamily="18" charset="0"/>
                            <a:cs typeface="Segoe UI Semilight" panose="020B0402040204020203" pitchFamily="34" charset="0"/>
                          </a:rPr>
                        </m:ctrlPr>
                      </m:dPr>
                      <m:e>
                        <m:r>
                          <a:rPr lang="en-US" sz="2400" b="0" i="1" smtClean="0">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r>
                      <m:rPr>
                        <m:nor/>
                      </m:rPr>
                      <a:rPr lang="en-US" sz="2400" b="0" i="0" dirty="0" smtClean="0">
                        <a:solidFill>
                          <a:schemeClr val="accent3"/>
                        </a:solidFill>
                        <a:latin typeface="Courier New" panose="02070309020205020404" pitchFamily="49" charset="0"/>
                        <a:cs typeface="Courier New" panose="02070309020205020404" pitchFamily="49" charset="0"/>
                      </a:rPr>
                      <m:t>Diced</m:t>
                    </m:r>
                    <m:d>
                      <m:dPr>
                        <m:ctrlPr>
                          <a:rPr lang="en-US" sz="2400" i="1">
                            <a:solidFill>
                              <a:schemeClr val="accent3"/>
                            </a:solidFill>
                            <a:latin typeface="Cambria Math" panose="02040503050406030204" pitchFamily="18" charset="0"/>
                            <a:cs typeface="Segoe UI Semilight" panose="020B0402040204020203" pitchFamily="34" charset="0"/>
                          </a:rPr>
                        </m:ctrlPr>
                      </m:dPr>
                      <m:e>
                        <m:r>
                          <a:rPr lang="en-US" sz="2400" i="1">
                            <a:solidFill>
                              <a:schemeClr val="accent3"/>
                            </a:solidFill>
                            <a:latin typeface="Cambria Math" panose="02040503050406030204" pitchFamily="18" charset="0"/>
                            <a:cs typeface="Segoe UI Semilight" panose="020B0402040204020203" pitchFamily="34" charset="0"/>
                          </a:rPr>
                          <m:t>𝑥</m:t>
                        </m:r>
                      </m:e>
                    </m:d>
                    <m:r>
                      <a:rPr lang="en-US" sz="2400" b="0" i="1" smtClean="0">
                        <a:solidFill>
                          <a:schemeClr val="accent3"/>
                        </a:solidFill>
                        <a:latin typeface="Cambria Math" panose="02040503050406030204" pitchFamily="18" charset="0"/>
                        <a:cs typeface="Segoe UI Semilight" panose="020B0402040204020203" pitchFamily="34" charset="0"/>
                      </a:rPr>
                      <m:t>)</m:t>
                    </m:r>
                  </m:oMath>
                </a14:m>
                <a:endParaRPr lang="en-US" sz="24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374232" y="5405908"/>
                <a:ext cx="3997376" cy="461665"/>
              </a:xfrm>
              <a:prstGeom prst="rect">
                <a:avLst/>
              </a:prstGeom>
              <a:blipFill>
                <a:blip r:embed="rId4"/>
                <a:stretch>
                  <a:fillRect l="-152" t="-9211" r="-457" b="-30263"/>
                </a:stretch>
              </a:blipFill>
            </p:spPr>
            <p:txBody>
              <a:bodyPr/>
              <a:lstStyle/>
              <a:p>
                <a:r>
                  <a:rPr lang="en-US">
                    <a:noFill/>
                  </a:rPr>
                  <a:t> </a:t>
                </a:r>
              </a:p>
            </p:txBody>
          </p:sp>
        </mc:Fallback>
      </mc:AlternateContent>
    </p:spTree>
    <p:extLst>
      <p:ext uri="{BB962C8B-B14F-4D97-AF65-F5344CB8AC3E}">
        <p14:creationId xmlns:p14="http://schemas.microsoft.com/office/powerpoint/2010/main" val="42378347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6B904B-7139-4311-9DEE-76B857C0C19D}"/>
              </a:ext>
            </a:extLst>
          </p:cNvPr>
          <p:cNvSpPr>
            <a:spLocks noGrp="1"/>
          </p:cNvSpPr>
          <p:nvPr>
            <p:ph type="title"/>
          </p:nvPr>
        </p:nvSpPr>
        <p:spPr/>
        <p:txBody>
          <a:bodyPr/>
          <a:lstStyle/>
          <a:p>
            <a:r>
              <a:rPr lang="en-US" dirty="0"/>
              <a:t>Inference Proofs</a:t>
            </a:r>
          </a:p>
        </p:txBody>
      </p:sp>
      <p:sp>
        <p:nvSpPr>
          <p:cNvPr id="5" name="Text Placeholder 4">
            <a:extLst>
              <a:ext uri="{FF2B5EF4-FFF2-40B4-BE49-F238E27FC236}">
                <a16:creationId xmlns:a16="http://schemas.microsoft.com/office/drawing/2014/main" id="{5B2A03B2-F18D-469C-B612-20986795D98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27848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Inference Proofs</a:t>
            </a:r>
          </a:p>
        </p:txBody>
      </p:sp>
      <p:sp>
        <p:nvSpPr>
          <p:cNvPr id="3" name="Content Placeholder 2"/>
          <p:cNvSpPr>
            <a:spLocks noGrp="1"/>
          </p:cNvSpPr>
          <p:nvPr>
            <p:ph idx="1"/>
          </p:nvPr>
        </p:nvSpPr>
        <p:spPr/>
        <p:txBody>
          <a:bodyPr/>
          <a:lstStyle/>
          <a:p>
            <a:r>
              <a:rPr lang="en-US" dirty="0"/>
              <a:t>A new way of thinking of proofs:</a:t>
            </a:r>
          </a:p>
          <a:p>
            <a:endParaRPr lang="en-US" dirty="0"/>
          </a:p>
          <a:p>
            <a:r>
              <a:rPr lang="en-US" dirty="0"/>
              <a:t>Here’s one way to get an iron-clad guarantee:</a:t>
            </a:r>
          </a:p>
          <a:p>
            <a:r>
              <a:rPr lang="en-US" dirty="0"/>
              <a:t>1. Write down all the facts we know.</a:t>
            </a:r>
          </a:p>
          <a:p>
            <a:r>
              <a:rPr lang="en-US" dirty="0"/>
              <a:t>2. Combine the things we know to derive new facts.</a:t>
            </a:r>
          </a:p>
          <a:p>
            <a:r>
              <a:rPr lang="en-US" dirty="0"/>
              <a:t>3. Continue until what we want to show is a fact. </a:t>
            </a:r>
          </a:p>
          <a:p>
            <a:endParaRPr lang="en-US" dirty="0"/>
          </a:p>
        </p:txBody>
      </p:sp>
    </p:spTree>
    <p:extLst>
      <p:ext uri="{BB962C8B-B14F-4D97-AF65-F5344CB8AC3E}">
        <p14:creationId xmlns:p14="http://schemas.microsoft.com/office/powerpoint/2010/main" val="38730780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Conclusions</a:t>
            </a:r>
          </a:p>
        </p:txBody>
      </p:sp>
      <p:sp>
        <p:nvSpPr>
          <p:cNvPr id="3" name="Content Placeholder 2"/>
          <p:cNvSpPr>
            <a:spLocks noGrp="1"/>
          </p:cNvSpPr>
          <p:nvPr>
            <p:ph idx="1"/>
          </p:nvPr>
        </p:nvSpPr>
        <p:spPr/>
        <p:txBody>
          <a:bodyPr/>
          <a:lstStyle/>
          <a:p>
            <a:r>
              <a:rPr lang="en-US" dirty="0"/>
              <a:t>You know “If it is raining, then I have my umbrella”</a:t>
            </a:r>
          </a:p>
          <a:p>
            <a:r>
              <a:rPr lang="en-US" dirty="0"/>
              <a:t>And “It is raining”</a:t>
            </a:r>
          </a:p>
          <a:p>
            <a:r>
              <a:rPr lang="en-US" dirty="0"/>
              <a:t>You should conclude….</a:t>
            </a:r>
          </a:p>
          <a:p>
            <a:endParaRPr lang="en-US" dirty="0"/>
          </a:p>
          <a:p>
            <a:r>
              <a:rPr lang="en-US" dirty="0"/>
              <a:t>For whatever you conclude, convert the statement to propositional logic – will your statement hold for any propositions, or is it specific to raining and umbrellas?</a:t>
            </a:r>
          </a:p>
        </p:txBody>
      </p:sp>
      <p:sp>
        <p:nvSpPr>
          <p:cNvPr id="4" name="TextBox 3"/>
          <p:cNvSpPr txBox="1"/>
          <p:nvPr/>
        </p:nvSpPr>
        <p:spPr>
          <a:xfrm>
            <a:off x="4211781" y="2530764"/>
            <a:ext cx="3398983"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 have my umbrella!</a:t>
            </a:r>
          </a:p>
        </p:txBody>
      </p:sp>
      <mc:AlternateContent xmlns:mc="http://schemas.openxmlformats.org/markup-compatibility/2006" xmlns:a14="http://schemas.microsoft.com/office/drawing/2010/main">
        <mc:Choice Requires="a14">
          <p:sp>
            <p:nvSpPr>
              <p:cNvPr id="5" name="TextBox 4"/>
              <p:cNvSpPr txBox="1"/>
              <p:nvPr/>
            </p:nvSpPr>
            <p:spPr>
              <a:xfrm>
                <a:off x="1219200" y="5126182"/>
                <a:ext cx="9411855" cy="954107"/>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 know </a:t>
                </a:r>
                <a14:m>
                  <m:oMath xmlns:m="http://schemas.openxmlformats.org/officeDocument/2006/math">
                    <m:r>
                      <a:rPr lang="en-US" sz="2800" b="0" i="0"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𝑝</m:t>
                    </m:r>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𝑞</m:t>
                    </m:r>
                    <m:r>
                      <a:rPr lang="en-US" sz="2800" b="0" i="1" smtClean="0">
                        <a:solidFill>
                          <a:schemeClr val="accent3"/>
                        </a:solidFill>
                        <a:latin typeface="Cambria Math" panose="02040503050406030204" pitchFamily="18" charset="0"/>
                        <a:cs typeface="Segoe UI Semilight" panose="020B0402040204020203" pitchFamily="34" charset="0"/>
                      </a:rPr>
                      <m:t>)</m:t>
                    </m:r>
                  </m:oMath>
                </a14:m>
                <a:r>
                  <a:rPr lang="en-US" sz="2800" dirty="0">
                    <a:solidFill>
                      <a:schemeClr val="accent3"/>
                    </a:solidFill>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𝑝</m:t>
                    </m:r>
                  </m:oMath>
                </a14:m>
                <a:r>
                  <a:rPr lang="en-US" sz="2800" dirty="0">
                    <a:solidFill>
                      <a:schemeClr val="accent3"/>
                    </a:solidFill>
                    <a:latin typeface="Segoe UI Semilight" panose="020B0402040204020203" pitchFamily="34" charset="0"/>
                    <a:cs typeface="Segoe UI Semilight" panose="020B0402040204020203" pitchFamily="34" charset="0"/>
                  </a:rPr>
                  <a:t>, I can conclude </a:t>
                </a:r>
                <a14:m>
                  <m:oMath xmlns:m="http://schemas.openxmlformats.org/officeDocument/2006/math">
                    <m:r>
                      <a:rPr lang="en-US" sz="2800" b="0" i="1" smtClean="0">
                        <a:solidFill>
                          <a:schemeClr val="accent3"/>
                        </a:solidFill>
                        <a:latin typeface="Cambria Math" panose="02040503050406030204" pitchFamily="18" charset="0"/>
                        <a:cs typeface="Segoe UI Semilight" panose="020B0402040204020203" pitchFamily="34" charset="0"/>
                      </a:rPr>
                      <m:t>𝑞</m:t>
                    </m:r>
                  </m:oMath>
                </a14:m>
                <a:endParaRPr lang="en-US" sz="2800" dirty="0">
                  <a:solidFill>
                    <a:schemeClr val="accent3"/>
                  </a:solidFill>
                  <a:latin typeface="Segoe UI Semilight" panose="020B0402040204020203" pitchFamily="34" charset="0"/>
                  <a:cs typeface="Segoe UI Semilight" panose="020B0402040204020203" pitchFamily="34" charset="0"/>
                </a:endParaRPr>
              </a:p>
              <a:p>
                <a:r>
                  <a:rPr lang="en-US" sz="2800" dirty="0">
                    <a:solidFill>
                      <a:schemeClr val="accent3"/>
                    </a:solidFill>
                    <a:latin typeface="Segoe UI Semilight" panose="020B0402040204020203" pitchFamily="34" charset="0"/>
                    <a:cs typeface="Segoe UI Semilight" panose="020B0402040204020203" pitchFamily="34" charset="0"/>
                  </a:rPr>
                  <a:t>Or said another way: </a:t>
                </a:r>
                <a14:m>
                  <m:oMath xmlns:m="http://schemas.openxmlformats.org/officeDocument/2006/math">
                    <m:d>
                      <m:dPr>
                        <m:begChr m:val="["/>
                        <m:endChr m:val="]"/>
                        <m:ctrlPr>
                          <a:rPr lang="en-US" sz="2800" b="0" i="1" smtClean="0">
                            <a:solidFill>
                              <a:schemeClr val="accent3"/>
                            </a:solidFill>
                            <a:latin typeface="Cambria Math" panose="02040503050406030204" pitchFamily="18" charset="0"/>
                            <a:cs typeface="Segoe UI Semilight" panose="020B0402040204020203" pitchFamily="34" charset="0"/>
                          </a:rPr>
                        </m:ctrlPr>
                      </m:dPr>
                      <m:e>
                        <m:d>
                          <m:dPr>
                            <m:ctrlPr>
                              <a:rPr lang="en-US" sz="2800" b="0" i="1" smtClean="0">
                                <a:solidFill>
                                  <a:schemeClr val="accent3"/>
                                </a:solidFill>
                                <a:latin typeface="Cambria Math" panose="02040503050406030204" pitchFamily="18" charset="0"/>
                                <a:cs typeface="Segoe UI Semilight" panose="020B0402040204020203" pitchFamily="34" charset="0"/>
                              </a:rPr>
                            </m:ctrlPr>
                          </m:dPr>
                          <m:e>
                            <m:r>
                              <a:rPr lang="en-US" sz="2800" b="0" i="1" smtClean="0">
                                <a:solidFill>
                                  <a:schemeClr val="accent3"/>
                                </a:solidFill>
                                <a:latin typeface="Cambria Math" panose="02040503050406030204" pitchFamily="18" charset="0"/>
                                <a:cs typeface="Segoe UI Semilight" panose="020B0402040204020203" pitchFamily="34" charset="0"/>
                              </a:rPr>
                              <m:t>𝑝</m:t>
                            </m:r>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𝑞</m:t>
                            </m:r>
                          </m:e>
                        </m:d>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𝑝</m:t>
                        </m:r>
                      </m:e>
                    </m:d>
                    <m:r>
                      <a:rPr lang="en-US" sz="2800" b="0" i="1" smtClean="0">
                        <a:solidFill>
                          <a:schemeClr val="accent3"/>
                        </a:solidFill>
                        <a:latin typeface="Cambria Math" panose="02040503050406030204" pitchFamily="18" charset="0"/>
                        <a:cs typeface="Segoe UI Semilight" panose="020B0402040204020203" pitchFamily="34" charset="0"/>
                      </a:rPr>
                      <m:t>→</m:t>
                    </m:r>
                    <m:r>
                      <a:rPr lang="en-US" sz="2800" b="0" i="1" smtClean="0">
                        <a:solidFill>
                          <a:schemeClr val="accent3"/>
                        </a:solidFill>
                        <a:latin typeface="Cambria Math" panose="02040503050406030204" pitchFamily="18" charset="0"/>
                        <a:cs typeface="Segoe UI Semilight" panose="020B0402040204020203" pitchFamily="34" charset="0"/>
                      </a:rPr>
                      <m:t>𝑞</m:t>
                    </m:r>
                  </m:oMath>
                </a14:m>
                <a:endParaRPr lang="en-US" sz="2800" dirty="0">
                  <a:solidFill>
                    <a:schemeClr val="accent3"/>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19200" y="5126182"/>
                <a:ext cx="9411855" cy="954107"/>
              </a:xfrm>
              <a:prstGeom prst="rect">
                <a:avLst/>
              </a:prstGeom>
              <a:blipFill>
                <a:blip r:embed="rId3"/>
                <a:stretch>
                  <a:fillRect l="-1295" t="-7051" b="-17308"/>
                </a:stretch>
              </a:blipFill>
            </p:spPr>
            <p:txBody>
              <a:bodyPr/>
              <a:lstStyle/>
              <a:p>
                <a:r>
                  <a:rPr lang="en-US">
                    <a:noFill/>
                  </a:rPr>
                  <a:t> </a:t>
                </a:r>
              </a:p>
            </p:txBody>
          </p:sp>
        </mc:Fallback>
      </mc:AlternateContent>
    </p:spTree>
    <p:extLst>
      <p:ext uri="{BB962C8B-B14F-4D97-AF65-F5344CB8AC3E}">
        <p14:creationId xmlns:p14="http://schemas.microsoft.com/office/powerpoint/2010/main" val="11406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Modus Ponens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inference from the last slide is always valid. I.e.</a:t>
                </a:r>
              </a:p>
              <a:p>
                <a:pPr marL="0" indent="0">
                  <a:buNone/>
                </a:pP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m:rPr>
                          <m:sty m:val="p"/>
                        </m:rPr>
                        <a:rPr lang="en-US" b="0" i="0" smtClean="0">
                          <a:latin typeface="Cambria Math" panose="02040503050406030204" pitchFamily="18" charset="0"/>
                        </a:rPr>
                        <m:t>T</m:t>
                      </m:r>
                    </m:oMath>
                  </m:oMathPara>
                </a14:m>
                <a:endParaRPr lang="en-US" dirty="0"/>
              </a:p>
              <a:p>
                <a:pPr marL="0" indent="0">
                  <a:buNone/>
                </a:pP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4"/>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202716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Modus Ponens – a formal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2973178" cy="4845504"/>
              </a:xfrm>
            </p:spPr>
            <p:txBody>
              <a:bodyPr/>
              <a:lstStyle/>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r>
                            <a:rPr lang="en-US" i="1">
                              <a:latin typeface="Cambria Math" panose="02040503050406030204" pitchFamily="18" charset="0"/>
                            </a:rPr>
                            <m:t>𝑝</m:t>
                          </m:r>
                        </m:e>
                      </m:d>
                      <m:r>
                        <a:rPr lang="en-US" i="1">
                          <a:latin typeface="Cambria Math" panose="02040503050406030204" pitchFamily="18" charset="0"/>
                        </a:rPr>
                        <m:t>→</m:t>
                      </m:r>
                      <m:r>
                        <a:rPr lang="en-US" i="1">
                          <a:latin typeface="Cambria Math" panose="02040503050406030204" pitchFamily="18" charset="0"/>
                        </a:rPr>
                        <m:t>𝑞</m:t>
                      </m:r>
                    </m:oMath>
                  </m:oMathPara>
                </a14:m>
                <a:endParaRPr 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2973178"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447231" y="1463857"/>
                <a:ext cx="4714130" cy="5262979"/>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m:rPr>
                            <m:sty m:val="p"/>
                          </m:rPr>
                          <a:rPr lang="en-US" sz="2800" b="0" i="0" smtClean="0">
                            <a:latin typeface="Cambria Math" panose="02040503050406030204" pitchFamily="18" charset="0"/>
                            <a:cs typeface="Segoe UI Semilight" panose="020B0402040204020203" pitchFamily="34" charset="0"/>
                          </a:rPr>
                          <m:t>F</m:t>
                        </m:r>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F</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3447231" y="1463857"/>
                <a:ext cx="4714130" cy="5262979"/>
              </a:xfrm>
              <a:prstGeom prst="rect">
                <a:avLst/>
              </a:prstGeom>
              <a:blipFill>
                <a:blip r:embed="rId5"/>
                <a:stretch>
                  <a:fillRect/>
                </a:stretch>
              </a:blipFill>
            </p:spPr>
            <p:txBody>
              <a:bodyPr/>
              <a:lstStyle/>
              <a:p>
                <a:r>
                  <a:rPr lang="en-US">
                    <a:noFill/>
                  </a:rPr>
                  <a:t> </a:t>
                </a:r>
              </a:p>
            </p:txBody>
          </p:sp>
        </mc:Fallback>
      </mc:AlternateContent>
      <p:sp>
        <p:nvSpPr>
          <p:cNvPr id="5" name="TextBox 4"/>
          <p:cNvSpPr txBox="1"/>
          <p:nvPr/>
        </p:nvSpPr>
        <p:spPr>
          <a:xfrm>
            <a:off x="8229600" y="1463857"/>
            <a:ext cx="3384645" cy="5262979"/>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err="1">
                <a:latin typeface="Segoe UI Semilight" panose="020B0402040204020203" pitchFamily="34" charset="0"/>
                <a:cs typeface="Segoe UI Semilight" panose="020B0402040204020203" pitchFamily="34" charset="0"/>
              </a:rPr>
              <a:t>Distributivity</a:t>
            </a:r>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Identity</a:t>
            </a:r>
          </a:p>
          <a:p>
            <a:r>
              <a:rPr lang="en-US" sz="2800" dirty="0">
                <a:latin typeface="Segoe UI Semilight" panose="020B0402040204020203" pitchFamily="34" charset="0"/>
                <a:cs typeface="Segoe UI Semilight" panose="020B0402040204020203" pitchFamily="34" charset="0"/>
              </a:rPr>
              <a:t>Law of Implication</a:t>
            </a:r>
          </a:p>
          <a:p>
            <a:r>
              <a:rPr lang="en-US" sz="2800" dirty="0" err="1">
                <a:latin typeface="Segoe UI Semilight" panose="020B0402040204020203" pitchFamily="34" charset="0"/>
                <a:cs typeface="Segoe UI Semilight" panose="020B0402040204020203" pitchFamily="34" charset="0"/>
              </a:rPr>
              <a:t>DeMorgan’s</a:t>
            </a:r>
            <a:r>
              <a:rPr lang="en-US" sz="2800" dirty="0">
                <a:latin typeface="Segoe UI Semilight" panose="020B0402040204020203" pitchFamily="34" charset="0"/>
                <a:cs typeface="Segoe UI Semilight" panose="020B0402040204020203" pitchFamily="34" charset="0"/>
              </a:rPr>
              <a:t> Law</a:t>
            </a:r>
          </a:p>
          <a:p>
            <a:r>
              <a:rPr lang="en-US" sz="2800" dirty="0">
                <a:latin typeface="Segoe UI Semilight" panose="020B0402040204020203" pitchFamily="34" charset="0"/>
                <a:cs typeface="Segoe UI Semilight" panose="020B0402040204020203" pitchFamily="34" charset="0"/>
              </a:rPr>
              <a:t>Associativity</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Negation</a:t>
            </a:r>
          </a:p>
          <a:p>
            <a:r>
              <a:rPr lang="en-US" sz="2800" dirty="0">
                <a:latin typeface="Segoe UI Semilight" panose="020B0402040204020203" pitchFamily="34" charset="0"/>
                <a:cs typeface="Segoe UI Semilight" panose="020B0402040204020203" pitchFamily="34" charset="0"/>
              </a:rPr>
              <a:t>Domination</a:t>
            </a:r>
          </a:p>
        </p:txBody>
      </p:sp>
    </p:spTree>
    <p:extLst>
      <p:ext uri="{BB962C8B-B14F-4D97-AF65-F5344CB8AC3E}">
        <p14:creationId xmlns:p14="http://schemas.microsoft.com/office/powerpoint/2010/main" val="35816042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Modus Ponens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The inference from the last slide is always valid. I.e.</a:t>
                </a:r>
              </a:p>
              <a:p>
                <a:pPr marL="0" indent="0">
                  <a:buNone/>
                </a:pPr>
                <a14:m>
                  <m:oMathPara xmlns:m="http://schemas.openxmlformats.org/officeDocument/2006/math">
                    <m:oMathParaPr>
                      <m:jc m:val="center"/>
                    </m:oMathParaPr>
                    <m:oMath xmlns:m="http://schemas.openxmlformats.org/officeDocument/2006/math">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m:rPr>
                          <m:sty m:val="p"/>
                        </m:rPr>
                        <a:rPr lang="en-US" b="0" i="0" smtClean="0">
                          <a:latin typeface="Cambria Math" panose="02040503050406030204" pitchFamily="18" charset="0"/>
                        </a:rPr>
                        <m:t>T</m:t>
                      </m:r>
                    </m:oMath>
                  </m:oMathPara>
                </a14:m>
                <a:endParaRPr lang="en-US" dirty="0"/>
              </a:p>
              <a:p>
                <a:pPr marL="0" indent="0">
                  <a:buNone/>
                </a:pPr>
                <a:r>
                  <a:rPr lang="en-US" dirty="0"/>
                  <a:t> We use that inference A LOT</a:t>
                </a:r>
              </a:p>
              <a:p>
                <a:pPr marL="0" indent="0">
                  <a:buNone/>
                </a:pPr>
                <a:r>
                  <a:rPr lang="en-US" dirty="0"/>
                  <a:t> So often people gave it a name (“Modus Ponens”) </a:t>
                </a:r>
              </a:p>
              <a:p>
                <a:pPr marL="0" indent="0">
                  <a:buNone/>
                </a:pPr>
                <a:r>
                  <a:rPr lang="en-US" dirty="0"/>
                  <a:t> So often…we don’t have time to repeat that 12 line proof EVERY TIME.</a:t>
                </a:r>
              </a:p>
              <a:p>
                <a:pPr marL="0" indent="0">
                  <a:buNone/>
                </a:pPr>
                <a:r>
                  <a:rPr lang="en-US" dirty="0"/>
                  <a:t> Let’s make this another law we can apply in a single step.</a:t>
                </a:r>
              </a:p>
              <a:p>
                <a:pPr marL="0" indent="0">
                  <a:buNone/>
                </a:pPr>
                <a:r>
                  <a:rPr lang="en-US" dirty="0"/>
                  <a:t>    Just like refactoring a method in code.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3672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AA62-824A-45CB-8107-3EF342B09AB0}"/>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46D6DEF-E7CB-4EF9-8210-FDF6DBC73F0C}"/>
                  </a:ext>
                </a:extLst>
              </p:cNvPr>
              <p:cNvSpPr>
                <a:spLocks noGrp="1"/>
              </p:cNvSpPr>
              <p:nvPr>
                <p:ph idx="1"/>
              </p:nvPr>
            </p:nvSpPr>
            <p:spPr/>
            <p:txBody>
              <a:bodyPr>
                <a:normAutofit lnSpcReduction="10000"/>
              </a:bodyPr>
              <a:lstStyle/>
              <a:p>
                <a:r>
                  <a:rPr lang="en-US" dirty="0"/>
                  <a:t>Preferred by some mathematicians and circuit designers.</a:t>
                </a:r>
              </a:p>
              <a:p>
                <a:r>
                  <a:rPr lang="en-US" dirty="0"/>
                  <a:t>“or” is </a:t>
                </a:r>
                <a14:m>
                  <m:oMath xmlns:m="http://schemas.openxmlformats.org/officeDocument/2006/math">
                    <m:r>
                      <a:rPr lang="en-US" b="0" i="1" smtClean="0">
                        <a:latin typeface="Cambria Math" panose="02040503050406030204" pitchFamily="18" charset="0"/>
                      </a:rPr>
                      <m:t>+</m:t>
                    </m:r>
                  </m:oMath>
                </a14:m>
                <a:endParaRPr lang="en-US" dirty="0"/>
              </a:p>
              <a:p>
                <a:r>
                  <a:rPr lang="en-US" dirty="0"/>
                  <a:t>“and” is </a:t>
                </a:r>
                <a14:m>
                  <m:oMath xmlns:m="http://schemas.openxmlformats.org/officeDocument/2006/math">
                    <m:r>
                      <a:rPr lang="en-US" b="0" i="1" smtClean="0">
                        <a:latin typeface="Cambria Math" panose="02040503050406030204" pitchFamily="18" charset="0"/>
                      </a:rPr>
                      <m:t>⋅</m:t>
                    </m:r>
                  </m:oMath>
                </a14:m>
                <a:r>
                  <a:rPr lang="en-US" dirty="0"/>
                  <a:t> (i.e. “multiply”)</a:t>
                </a:r>
              </a:p>
              <a:p>
                <a:r>
                  <a:rPr lang="en-US" dirty="0"/>
                  <a:t>“not” is ‘ (an apostrophe after a variable)</a:t>
                </a:r>
              </a:p>
              <a:p>
                <a:endParaRPr lang="en-US" dirty="0"/>
              </a:p>
              <a:p>
                <a:r>
                  <a:rPr lang="en-US" dirty="0"/>
                  <a:t>Why?</a:t>
                </a:r>
              </a:p>
              <a:p>
                <a:r>
                  <a:rPr lang="en-US" dirty="0"/>
                  <a:t>Mathematicians like to study “operations that work </a:t>
                </a:r>
                <a:r>
                  <a:rPr lang="en-US" dirty="0" err="1"/>
                  <a:t>kinda</a:t>
                </a:r>
                <a:r>
                  <a:rPr lang="en-US" dirty="0"/>
                  <a:t> like ‘plus’ and ‘times’ on integers.”</a:t>
                </a:r>
              </a:p>
              <a:p>
                <a:r>
                  <a:rPr lang="en-US" dirty="0"/>
                  <a:t>Circuit designers have a lot of variables, and this notation is more compact.</a:t>
                </a:r>
              </a:p>
            </p:txBody>
          </p:sp>
        </mc:Choice>
        <mc:Fallback xmlns="">
          <p:sp>
            <p:nvSpPr>
              <p:cNvPr id="3" name="Content Placeholder 2">
                <a:extLst>
                  <a:ext uri="{FF2B5EF4-FFF2-40B4-BE49-F238E27FC236}">
                    <a16:creationId xmlns:a16="http://schemas.microsoft.com/office/drawing/2014/main" id="{746D6DEF-E7CB-4EF9-8210-FDF6DBC73F0C}"/>
                  </a:ext>
                </a:extLst>
              </p:cNvPr>
              <p:cNvSpPr>
                <a:spLocks noGrp="1" noRot="1" noChangeAspect="1" noMove="1" noResize="1" noEditPoints="1" noAdjustHandles="1" noChangeArrowheads="1" noChangeShapeType="1" noTextEdit="1"/>
              </p:cNvSpPr>
              <p:nvPr>
                <p:ph idx="1"/>
              </p:nvPr>
            </p:nvSpPr>
            <p:spPr>
              <a:blipFill>
                <a:blip r:embed="rId2"/>
                <a:stretch>
                  <a:fillRect l="-708" t="-3019" r="-436" b="-1509"/>
                </a:stretch>
              </a:blipFill>
            </p:spPr>
            <p:txBody>
              <a:bodyPr/>
              <a:lstStyle/>
              <a:p>
                <a:r>
                  <a:rPr lang="en-US">
                    <a:noFill/>
                  </a:rPr>
                  <a:t> </a:t>
                </a:r>
              </a:p>
            </p:txBody>
          </p:sp>
        </mc:Fallback>
      </mc:AlternateContent>
    </p:spTree>
    <p:extLst>
      <p:ext uri="{BB962C8B-B14F-4D97-AF65-F5344CB8AC3E}">
        <p14:creationId xmlns:p14="http://schemas.microsoft.com/office/powerpoint/2010/main" val="3948676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Notation – Laws of Inference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2276473"/>
              </a:xfrm>
            </p:spPr>
            <p:txBody>
              <a:bodyPr/>
              <a:lstStyle/>
              <a:p>
                <a:r>
                  <a:rPr lang="en-US" dirty="0"/>
                  <a:t>We’re using the “</a:t>
                </a:r>
                <a14:m>
                  <m:oMath xmlns:m="http://schemas.openxmlformats.org/officeDocument/2006/math">
                    <m:r>
                      <a:rPr lang="en-US" b="0" i="1" smtClean="0">
                        <a:latin typeface="Cambria Math" panose="02040503050406030204" pitchFamily="18" charset="0"/>
                      </a:rPr>
                      <m:t>→“</m:t>
                    </m:r>
                  </m:oMath>
                </a14:m>
                <a:r>
                  <a:rPr lang="en-US" dirty="0"/>
                  <a:t> symbol A LOT.</a:t>
                </a:r>
              </a:p>
              <a:p>
                <a:r>
                  <a:rPr lang="en-US" dirty="0"/>
                  <a:t>Too much</a:t>
                </a:r>
              </a:p>
              <a:p>
                <a:endParaRPr lang="en-US" dirty="0"/>
              </a:p>
              <a:p>
                <a:r>
                  <a:rPr lang="en-US" dirty="0"/>
                  <a:t>Some new notation to make our lives easier.</a:t>
                </a:r>
              </a:p>
              <a:p>
                <a:endParaRPr lang="en-US" dirty="0"/>
              </a:p>
              <a:p>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2276473"/>
              </a:xfrm>
              <a:blipFill>
                <a:blip r:embed="rId2"/>
                <a:stretch>
                  <a:fillRect l="-654" t="-4545" b="-2139"/>
                </a:stretch>
              </a:blipFill>
            </p:spPr>
            <p:txBody>
              <a:bodyPr/>
              <a:lstStyle/>
              <a:p>
                <a:r>
                  <a:rPr lang="en-US">
                    <a:noFill/>
                  </a:rPr>
                  <a:t> </a:t>
                </a:r>
              </a:p>
            </p:txBody>
          </p:sp>
        </mc:Fallback>
      </mc:AlternateContent>
      <p:grpSp>
        <p:nvGrpSpPr>
          <p:cNvPr id="14" name="Group 13"/>
          <p:cNvGrpSpPr/>
          <p:nvPr/>
        </p:nvGrpSpPr>
        <p:grpSpPr>
          <a:xfrm>
            <a:off x="525519" y="3779982"/>
            <a:ext cx="5570481" cy="1089101"/>
            <a:chOff x="525519" y="3779982"/>
            <a:chExt cx="5570481" cy="1089101"/>
          </a:xfrm>
        </p:grpSpPr>
        <p:grpSp>
          <p:nvGrpSpPr>
            <p:cNvPr id="9" name="Group 8"/>
            <p:cNvGrpSpPr/>
            <p:nvPr/>
          </p:nvGrpSpPr>
          <p:grpSpPr>
            <a:xfrm>
              <a:off x="571049" y="3779982"/>
              <a:ext cx="5524951" cy="1055255"/>
              <a:chOff x="904712" y="2373745"/>
              <a:chExt cx="2235200" cy="1055255"/>
            </a:xfrm>
          </p:grpSpPr>
          <mc:AlternateContent xmlns:mc="http://schemas.openxmlformats.org/markup-compatibility/2006" xmlns:a14="http://schemas.microsoft.com/office/drawing/2010/main">
            <mc:Choice Requires="a14">
              <p:sp>
                <p:nvSpPr>
                  <p:cNvPr id="10" name="TextBox 9"/>
                  <p:cNvSpPr txBox="1"/>
                  <p:nvPr/>
                </p:nvSpPr>
                <p:spPr>
                  <a:xfrm>
                    <a:off x="1076960" y="2373745"/>
                    <a:ext cx="1971040" cy="461665"/>
                  </a:xfrm>
                  <a:prstGeom prst="rect">
                    <a:avLst/>
                  </a:prstGeom>
                  <a:noFill/>
                </p:spPr>
                <p:txBody>
                  <a:bodyPr wrap="square" rtlCol="0">
                    <a:spAutoFit/>
                  </a:bodyPr>
                  <a:lstStyle/>
                  <a:p>
                    <a:pPr algn="ctr"/>
                    <a:r>
                      <a:rPr lang="en-US" sz="2400" b="0" dirty="0">
                        <a:latin typeface="Segoe UI Semilight" panose="020B0402040204020203" pitchFamily="34" charset="0"/>
                        <a:cs typeface="Segoe UI Semilight" panose="020B0402040204020203" pitchFamily="34" charset="0"/>
                      </a:rPr>
                      <a:t>If we know </a:t>
                    </a:r>
                    <a:r>
                      <a:rPr lang="en-US" sz="2400" b="1" dirty="0">
                        <a:latin typeface="Segoe UI Semilight" panose="020B0402040204020203" pitchFamily="34" charset="0"/>
                        <a:cs typeface="Segoe UI Semilight" panose="020B0402040204020203" pitchFamily="34" charset="0"/>
                      </a:rPr>
                      <a:t>both</a:t>
                    </a:r>
                    <a:r>
                      <a:rPr lang="en-US" sz="2400" b="0"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oMath>
                    </a14:m>
                    <a:r>
                      <a:rPr lang="en-US" sz="2400" b="0" i="0" dirty="0">
                        <a:latin typeface="Segoe UI Semilight" panose="020B0402040204020203" pitchFamily="34" charset="0"/>
                        <a:cs typeface="Segoe UI Semilight" panose="020B0402040204020203" pitchFamily="34" charset="0"/>
                      </a:rPr>
                      <a:t>and</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76960" y="2967335"/>
                    <a:ext cx="1971040" cy="461665"/>
                  </a:xfrm>
                  <a:prstGeom prst="rect">
                    <a:avLst/>
                  </a:prstGeom>
                  <a:noFill/>
                </p:spPr>
                <p:txBody>
                  <a:bodyPr wrap="square" rtlCol="0">
                    <a:spAutoFit/>
                  </a:bodyPr>
                  <a:lstStyle/>
                  <a:p>
                    <a:r>
                      <a:rPr lang="en-US" sz="2400" b="0" dirty="0">
                        <a:latin typeface="Segoe UI Semilight" panose="020B0402040204020203" pitchFamily="34" charset="0"/>
                        <a:cs typeface="Segoe UI Semilight" panose="020B0402040204020203" pitchFamily="34" charset="0"/>
                      </a:rPr>
                      <a:t>We can conclude any (or all)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𝐶</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𝐷</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l="-2003" t="-9211" b="-30263"/>
                    </a:stretch>
                  </a:blipFill>
                </p:spPr>
                <p:txBody>
                  <a:bodyPr/>
                  <a:lstStyle/>
                  <a:p>
                    <a:r>
                      <a:rPr lang="en-US">
                        <a:noFill/>
                      </a:rPr>
                      <a:t> </a:t>
                    </a:r>
                  </a:p>
                </p:txBody>
              </p:sp>
            </mc:Fallback>
          </mc:AlternateContent>
          <p:cxnSp>
            <p:nvCxnSpPr>
              <p:cNvPr id="12" name="Straight Connector 11"/>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525519" y="4284308"/>
                  <a:ext cx="441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525519" y="4284308"/>
                  <a:ext cx="441488" cy="584775"/>
                </a:xfrm>
                <a:prstGeom prst="rect">
                  <a:avLst/>
                </a:prstGeom>
                <a:blipFill>
                  <a:blip r:embed="rId5"/>
                  <a:stretch>
                    <a:fillRect/>
                  </a:stretch>
                </a:blipFill>
              </p:spPr>
              <p:txBody>
                <a:bodyPr/>
                <a:lstStyle/>
                <a:p>
                  <a:r>
                    <a:rPr lang="en-US">
                      <a:noFill/>
                    </a:rPr>
                    <a:t> </a:t>
                  </a:r>
                </a:p>
              </p:txBody>
            </p:sp>
          </mc:Fallback>
        </mc:AlternateContent>
      </p:grpSp>
      <p:grpSp>
        <p:nvGrpSpPr>
          <p:cNvPr id="17" name="Group 16"/>
          <p:cNvGrpSpPr/>
          <p:nvPr/>
        </p:nvGrpSpPr>
        <p:grpSpPr>
          <a:xfrm>
            <a:off x="6983390" y="3779982"/>
            <a:ext cx="2283696" cy="1094907"/>
            <a:chOff x="6983390" y="3779982"/>
            <a:chExt cx="2283696" cy="1094907"/>
          </a:xfrm>
        </p:grpSpPr>
        <p:grpSp>
          <p:nvGrpSpPr>
            <p:cNvPr id="5" name="Group 4"/>
            <p:cNvGrpSpPr/>
            <p:nvPr/>
          </p:nvGrpSpPr>
          <p:grpSpPr>
            <a:xfrm>
              <a:off x="7031886" y="3779982"/>
              <a:ext cx="2235200" cy="1055255"/>
              <a:chOff x="904712" y="2373745"/>
              <a:chExt cx="2235200" cy="1055255"/>
            </a:xfrm>
          </p:grpSpPr>
          <mc:AlternateContent xmlns:mc="http://schemas.openxmlformats.org/markup-compatibility/2006" xmlns:a14="http://schemas.microsoft.com/office/drawing/2010/main">
            <mc:Choice Requires="a14">
              <p:sp>
                <p:nvSpPr>
                  <p:cNvPr id="6" name="TextBox 5"/>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𝐶</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𝐷</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7"/>
                    <a:stretch>
                      <a:fillRect/>
                    </a:stretch>
                  </a:blipFill>
                </p:spPr>
                <p:txBody>
                  <a:bodyPr/>
                  <a:lstStyle/>
                  <a:p>
                    <a:r>
                      <a:rPr lang="en-US">
                        <a:noFill/>
                      </a:rPr>
                      <a:t> </a:t>
                    </a:r>
                  </a:p>
                </p:txBody>
              </p:sp>
            </mc:Fallback>
          </mc:AlternateContent>
          <p:cxnSp>
            <p:nvCxnSpPr>
              <p:cNvPr id="8" name="Straight Connector 7"/>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6" name="TextBox 15"/>
                <p:cNvSpPr txBox="1"/>
                <p:nvPr/>
              </p:nvSpPr>
              <p:spPr>
                <a:xfrm>
                  <a:off x="6983390" y="4290114"/>
                  <a:ext cx="441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16" name="TextBox 15"/>
                <p:cNvSpPr txBox="1">
                  <a:spLocks noRot="1" noChangeAspect="1" noMove="1" noResize="1" noEditPoints="1" noAdjustHandles="1" noChangeArrowheads="1" noChangeShapeType="1" noTextEdit="1"/>
                </p:cNvSpPr>
                <p:nvPr/>
              </p:nvSpPr>
              <p:spPr>
                <a:xfrm>
                  <a:off x="6983390" y="4290114"/>
                  <a:ext cx="441488" cy="584775"/>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8" name="TextBox 17"/>
              <p:cNvSpPr txBox="1"/>
              <p:nvPr/>
            </p:nvSpPr>
            <p:spPr>
              <a:xfrm>
                <a:off x="1385455" y="5100002"/>
                <a:ext cx="8769916" cy="461665"/>
              </a:xfrm>
              <a:prstGeom prst="rect">
                <a:avLst/>
              </a:prstGeom>
              <a:noFill/>
            </p:spPr>
            <p:txBody>
              <a:bodyPr wrap="square" rtlCol="0">
                <a:spAutoFit/>
              </a:bodyPr>
              <a:lstStyle/>
              <a:p>
                <a:r>
                  <a:rPr lang="en-US" sz="2400" b="0" dirty="0">
                    <a:latin typeface="Segoe UI Semilight" panose="020B0402040204020203" pitchFamily="34" charset="0"/>
                    <a:cs typeface="Segoe UI Semilight" panose="020B0402040204020203" pitchFamily="34" charset="0"/>
                  </a:rPr>
                  <a:t>“</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means “therefore” – I knew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 therefore I can conclude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𝐶</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𝐷</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18" name="TextBox 17"/>
              <p:cNvSpPr txBox="1">
                <a:spLocks noRot="1" noChangeAspect="1" noMove="1" noResize="1" noEditPoints="1" noAdjustHandles="1" noChangeArrowheads="1" noChangeShapeType="1" noTextEdit="1"/>
              </p:cNvSpPr>
              <p:nvPr/>
            </p:nvSpPr>
            <p:spPr>
              <a:xfrm>
                <a:off x="1385455" y="5100002"/>
                <a:ext cx="8769916" cy="461665"/>
              </a:xfrm>
              <a:prstGeom prst="rect">
                <a:avLst/>
              </a:prstGeom>
              <a:blipFill>
                <a:blip r:embed="rId9"/>
                <a:stretch>
                  <a:fillRect l="-1042" t="-9333" r="-556" b="-32000"/>
                </a:stretch>
              </a:blipFill>
            </p:spPr>
            <p:txBody>
              <a:bodyPr/>
              <a:lstStyle/>
              <a:p>
                <a:r>
                  <a:rPr lang="en-US">
                    <a:noFill/>
                  </a:rPr>
                  <a:t> </a:t>
                </a:r>
              </a:p>
            </p:txBody>
          </p:sp>
        </mc:Fallback>
      </mc:AlternateContent>
      <p:grpSp>
        <p:nvGrpSpPr>
          <p:cNvPr id="19" name="Group 18"/>
          <p:cNvGrpSpPr/>
          <p:nvPr/>
        </p:nvGrpSpPr>
        <p:grpSpPr>
          <a:xfrm>
            <a:off x="3432811" y="5561667"/>
            <a:ext cx="2283696" cy="1094907"/>
            <a:chOff x="6983390" y="3779982"/>
            <a:chExt cx="2283696" cy="1094907"/>
          </a:xfrm>
        </p:grpSpPr>
        <p:grpSp>
          <p:nvGrpSpPr>
            <p:cNvPr id="20" name="Group 19"/>
            <p:cNvGrpSpPr/>
            <p:nvPr/>
          </p:nvGrpSpPr>
          <p:grpSpPr>
            <a:xfrm>
              <a:off x="7031886" y="3779982"/>
              <a:ext cx="2235200" cy="1055255"/>
              <a:chOff x="904712" y="2373745"/>
              <a:chExt cx="2235200" cy="1055255"/>
            </a:xfrm>
          </p:grpSpPr>
          <mc:AlternateContent xmlns:mc="http://schemas.openxmlformats.org/markup-compatibility/2006" xmlns:a14="http://schemas.microsoft.com/office/drawing/2010/main">
            <mc:Choice Requires="a14">
              <p:sp>
                <p:nvSpPr>
                  <p:cNvPr id="22" name="TextBox 21"/>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0"/>
                    <a:stretch>
                      <a:fillRect b="-131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1"/>
                    <a:stretch>
                      <a:fillRect b="-13333"/>
                    </a:stretch>
                  </a:blipFill>
                </p:spPr>
                <p:txBody>
                  <a:bodyPr/>
                  <a:lstStyle/>
                  <a:p>
                    <a:r>
                      <a:rPr lang="en-US">
                        <a:noFill/>
                      </a:rPr>
                      <a:t> </a:t>
                    </a:r>
                  </a:p>
                </p:txBody>
              </p:sp>
            </mc:Fallback>
          </mc:AlternateContent>
          <p:cxnSp>
            <p:nvCxnSpPr>
              <p:cNvPr id="24" name="Straight Connector 23"/>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TextBox 20"/>
                <p:cNvSpPr txBox="1"/>
                <p:nvPr/>
              </p:nvSpPr>
              <p:spPr>
                <a:xfrm>
                  <a:off x="6983390" y="4290114"/>
                  <a:ext cx="441488"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m:t>
                        </m:r>
                      </m:oMath>
                    </m:oMathPara>
                  </a14:m>
                  <a:endParaRPr lang="en-US" sz="3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6983390" y="4290114"/>
                  <a:ext cx="441488" cy="584775"/>
                </a:xfrm>
                <a:prstGeom prst="rect">
                  <a:avLst/>
                </a:prstGeom>
                <a:blipFill>
                  <a:blip r:embed="rId1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5" name="TextBox 24"/>
              <p:cNvSpPr txBox="1"/>
              <p:nvPr/>
            </p:nvSpPr>
            <p:spPr>
              <a:xfrm>
                <a:off x="6095999" y="5792499"/>
                <a:ext cx="5440219"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Modus Ponens, i.e. </a:t>
                </a:r>
                <a14:m>
                  <m:oMath xmlns:m="http://schemas.openxmlformats.org/officeDocument/2006/math">
                    <m:d>
                      <m:dPr>
                        <m:begChr m:val="["/>
                        <m:endChr m:val="]"/>
                        <m:ctrlPr>
                          <a:rPr lang="en-US" sz="2400" b="0" i="1" smtClean="0">
                            <a:latin typeface="Cambria Math" panose="02040503050406030204" pitchFamily="18" charset="0"/>
                            <a:cs typeface="Segoe UI Semilight" panose="020B0402040204020203" pitchFamily="34" charset="0"/>
                          </a:rPr>
                        </m:ctrlPr>
                      </m:dPr>
                      <m:e>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 in our new notation.</a:t>
                </a:r>
              </a:p>
            </p:txBody>
          </p:sp>
        </mc:Choice>
        <mc:Fallback xmlns="">
          <p:sp>
            <p:nvSpPr>
              <p:cNvPr id="25" name="TextBox 24"/>
              <p:cNvSpPr txBox="1">
                <a:spLocks noRot="1" noChangeAspect="1" noMove="1" noResize="1" noEditPoints="1" noAdjustHandles="1" noChangeArrowheads="1" noChangeShapeType="1" noTextEdit="1"/>
              </p:cNvSpPr>
              <p:nvPr/>
            </p:nvSpPr>
            <p:spPr>
              <a:xfrm>
                <a:off x="6095999" y="5792499"/>
                <a:ext cx="5440219" cy="830997"/>
              </a:xfrm>
              <a:prstGeom prst="rect">
                <a:avLst/>
              </a:prstGeom>
              <a:blipFill>
                <a:blip r:embed="rId13"/>
                <a:stretch>
                  <a:fillRect l="-1682"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23017021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Proof</a:t>
            </a:r>
          </a:p>
        </p:txBody>
      </p:sp>
      <p:sp>
        <p:nvSpPr>
          <p:cNvPr id="3" name="Content Placeholder 2"/>
          <p:cNvSpPr>
            <a:spLocks noGrp="1"/>
          </p:cNvSpPr>
          <p:nvPr>
            <p:ph idx="1"/>
          </p:nvPr>
        </p:nvSpPr>
        <p:spPr/>
        <p:txBody>
          <a:bodyPr/>
          <a:lstStyle/>
          <a:p>
            <a:r>
              <a:rPr lang="en-US" dirty="0"/>
              <a:t>Let’s keep going. </a:t>
            </a:r>
          </a:p>
          <a:p>
            <a:r>
              <a:rPr lang="en-US" dirty="0"/>
              <a:t>I know “If it is raining then I have my umbrella” and “I do not have my umbrella” </a:t>
            </a:r>
          </a:p>
          <a:p>
            <a:r>
              <a:rPr lang="en-US" dirty="0"/>
              <a:t>I can conclude…</a:t>
            </a:r>
          </a:p>
          <a:p>
            <a:endParaRPr lang="en-US" dirty="0"/>
          </a:p>
          <a:p>
            <a:r>
              <a:rPr lang="en-US" dirty="0"/>
              <a:t>What’s the general form?</a:t>
            </a:r>
          </a:p>
          <a:p>
            <a:r>
              <a:rPr lang="en-US" dirty="0"/>
              <a:t>How do you think the proof will go?</a:t>
            </a:r>
          </a:p>
          <a:p>
            <a:pPr lvl="1"/>
            <a:r>
              <a:rPr lang="en-US" dirty="0"/>
              <a:t>If you had to convince a friend of this claim in English, how would you do it?</a:t>
            </a:r>
          </a:p>
        </p:txBody>
      </p:sp>
      <p:sp>
        <p:nvSpPr>
          <p:cNvPr id="4" name="TextBox 3"/>
          <p:cNvSpPr txBox="1"/>
          <p:nvPr/>
        </p:nvSpPr>
        <p:spPr>
          <a:xfrm>
            <a:off x="3249254" y="2905780"/>
            <a:ext cx="3398983" cy="523220"/>
          </a:xfrm>
          <a:prstGeom prst="rect">
            <a:avLst/>
          </a:prstGeom>
          <a:noFill/>
        </p:spPr>
        <p:txBody>
          <a:bodyPr wrap="square" rtlCol="0">
            <a:spAutoFit/>
          </a:bodyPr>
          <a:lstStyle/>
          <a:p>
            <a:r>
              <a:rPr lang="en-US" sz="2800" dirty="0">
                <a:solidFill>
                  <a:schemeClr val="accent3"/>
                </a:solidFill>
                <a:latin typeface="Segoe UI Semilight" panose="020B0402040204020203" pitchFamily="34" charset="0"/>
                <a:cs typeface="Segoe UI Semilight" panose="020B0402040204020203" pitchFamily="34" charset="0"/>
              </a:rPr>
              <a:t>It is not raining!</a:t>
            </a:r>
          </a:p>
        </p:txBody>
      </p:sp>
      <mc:AlternateContent xmlns:mc="http://schemas.openxmlformats.org/markup-compatibility/2006" xmlns:a14="http://schemas.microsoft.com/office/drawing/2010/main">
        <mc:Choice Requires="a14">
          <p:sp>
            <p:nvSpPr>
              <p:cNvPr id="5" name="TextBox 4"/>
              <p:cNvSpPr txBox="1"/>
              <p:nvPr/>
            </p:nvSpPr>
            <p:spPr>
              <a:xfrm>
                <a:off x="5255491" y="4110182"/>
                <a:ext cx="345440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𝑝</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𝑞</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𝑞</m:t>
                      </m:r>
                      <m:r>
                        <a:rPr lang="en-US" sz="2400" b="0" i="1" smtClean="0">
                          <a:solidFill>
                            <a:schemeClr val="accent3"/>
                          </a:solidFill>
                          <a:latin typeface="Cambria Math" panose="02040503050406030204" pitchFamily="18" charset="0"/>
                          <a:cs typeface="Segoe UI Semilight" panose="020B0402040204020203" pitchFamily="34" charset="0"/>
                        </a:rPr>
                        <m:t>]→¬</m:t>
                      </m:r>
                      <m:r>
                        <a:rPr lang="en-US" sz="2400" b="0" i="1" smtClean="0">
                          <a:solidFill>
                            <a:schemeClr val="accent3"/>
                          </a:solidFill>
                          <a:latin typeface="Cambria Math" panose="02040503050406030204" pitchFamily="18" charset="0"/>
                          <a:cs typeface="Segoe UI Semilight" panose="020B0402040204020203" pitchFamily="34" charset="0"/>
                        </a:rPr>
                        <m:t>𝑝</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5255491" y="4110182"/>
                <a:ext cx="3454400" cy="461665"/>
              </a:xfrm>
              <a:prstGeom prst="rect">
                <a:avLst/>
              </a:prstGeom>
              <a:blipFill>
                <a:blip r:embed="rId2"/>
                <a:stretch>
                  <a:fillRect b="-19737"/>
                </a:stretch>
              </a:blipFill>
            </p:spPr>
            <p:txBody>
              <a:bodyPr/>
              <a:lstStyle/>
              <a:p>
                <a:r>
                  <a:rPr lang="en-US">
                    <a:noFill/>
                  </a:rPr>
                  <a:t> </a:t>
                </a:r>
              </a:p>
            </p:txBody>
          </p:sp>
        </mc:Fallback>
      </mc:AlternateContent>
    </p:spTree>
    <p:extLst>
      <p:ext uri="{BB962C8B-B14F-4D97-AF65-F5344CB8AC3E}">
        <p14:creationId xmlns:p14="http://schemas.microsoft.com/office/powerpoint/2010/main" val="77316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5" name="TextBox 4"/>
              <p:cNvSpPr txBox="1"/>
              <p:nvPr/>
            </p:nvSpPr>
            <p:spPr>
              <a:xfrm>
                <a:off x="575239" y="1542473"/>
                <a:ext cx="1102563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know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we want to conclude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0"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Let’s try to prove it. Our goal is to list facts until our goal becomes a fact.</a:t>
                </a:r>
              </a:p>
              <a:p>
                <a:r>
                  <a:rPr lang="en-US" sz="2800" dirty="0">
                    <a:latin typeface="Segoe UI Semilight" panose="020B0402040204020203" pitchFamily="34" charset="0"/>
                    <a:cs typeface="Segoe UI Semilight" panose="020B0402040204020203" pitchFamily="34" charset="0"/>
                  </a:rPr>
                  <a:t>We’ll number our facts, and put a justification for each new one.</a:t>
                </a:r>
              </a:p>
            </p:txBody>
          </p:sp>
        </mc:Choice>
        <mc:Fallback xmlns="">
          <p:sp>
            <p:nvSpPr>
              <p:cNvPr id="5" name="TextBox 4"/>
              <p:cNvSpPr txBox="1">
                <a:spLocks noRot="1" noChangeAspect="1" noMove="1" noResize="1" noEditPoints="1" noAdjustHandles="1" noChangeArrowheads="1" noChangeShapeType="1" noTextEdit="1"/>
              </p:cNvSpPr>
              <p:nvPr/>
            </p:nvSpPr>
            <p:spPr>
              <a:xfrm>
                <a:off x="575239" y="1542473"/>
                <a:ext cx="11025634" cy="1815882"/>
              </a:xfrm>
              <a:prstGeom prst="rect">
                <a:avLst/>
              </a:prstGeom>
              <a:blipFill>
                <a:blip r:embed="rId2"/>
                <a:stretch>
                  <a:fillRect l="-1106" t="-3356" b="-8389"/>
                </a:stretch>
              </a:blipFill>
            </p:spPr>
            <p:txBody>
              <a:bodyPr/>
              <a:lstStyle/>
              <a:p>
                <a:r>
                  <a:rPr lang="en-US">
                    <a:noFill/>
                  </a:rPr>
                  <a:t> </a:t>
                </a:r>
              </a:p>
            </p:txBody>
          </p:sp>
        </mc:Fallback>
      </mc:AlternateContent>
    </p:spTree>
    <p:extLst>
      <p:ext uri="{BB962C8B-B14F-4D97-AF65-F5344CB8AC3E}">
        <p14:creationId xmlns:p14="http://schemas.microsoft.com/office/powerpoint/2010/main" val="39992145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3428999"/>
                <a:ext cx="2916105" cy="2880361"/>
              </a:xfrm>
            </p:spPr>
            <p:txBody>
              <a:bodyPr>
                <a:normAutofit/>
              </a:bodyPr>
              <a:lstStyle/>
              <a:p>
                <a:pPr marL="514350" indent="-514350">
                  <a:buClr>
                    <a:schemeClr val="accent4"/>
                  </a:buClr>
                  <a:buFont typeface="+mj-lt"/>
                  <a:buAutoNum type="arabicPeriod"/>
                </a:pPr>
                <a14:m>
                  <m:oMath xmlns:m="http://schemas.openxmlformats.org/officeDocument/2006/math">
                    <m:r>
                      <a:rPr lang="en-US" b="0" i="1" dirty="0" smtClean="0">
                        <a:latin typeface="Cambria Math" panose="02040503050406030204" pitchFamily="18" charset="0"/>
                      </a:rPr>
                      <m:t>𝑝</m:t>
                    </m:r>
                    <m:r>
                      <a:rPr lang="en-US" b="0" i="1" dirty="0" smtClean="0">
                        <a:latin typeface="Cambria Math" panose="02040503050406030204" pitchFamily="18" charset="0"/>
                      </a:rPr>
                      <m:t>→ </m:t>
                    </m:r>
                    <m:r>
                      <a:rPr lang="en-US" b="0" i="1" dirty="0" smtClean="0">
                        <a:latin typeface="Cambria Math" panose="02040503050406030204" pitchFamily="18" charset="0"/>
                      </a:rPr>
                      <m:t>𝑞</m:t>
                    </m:r>
                  </m:oMath>
                </a14:m>
                <a:endParaRPr lang="en-US" b="0"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b="0"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oMath>
                </a14:m>
                <a:endParaRPr lang="en-US" b="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3428999"/>
                <a:ext cx="2916105" cy="2880361"/>
              </a:xfrm>
              <a:blipFill>
                <a:blip r:embed="rId2"/>
                <a:stretch>
                  <a:fillRect/>
                </a:stretch>
              </a:blipFill>
            </p:spPr>
            <p:txBody>
              <a:bodyPr/>
              <a:lstStyle/>
              <a:p>
                <a:r>
                  <a:rPr lang="en-US">
                    <a:noFill/>
                  </a:rPr>
                  <a:t> </a:t>
                </a:r>
              </a:p>
            </p:txBody>
          </p:sp>
        </mc:Fallback>
      </mc:AlternateContent>
      <p:sp>
        <p:nvSpPr>
          <p:cNvPr id="4" name="TextBox 3"/>
          <p:cNvSpPr txBox="1"/>
          <p:nvPr/>
        </p:nvSpPr>
        <p:spPr>
          <a:xfrm>
            <a:off x="2975292" y="3428999"/>
            <a:ext cx="6387152" cy="2062103"/>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Contrapositive of 1.</a:t>
            </a:r>
          </a:p>
          <a:p>
            <a:r>
              <a:rPr lang="en-US" sz="3200" dirty="0">
                <a:latin typeface="Segoe UI Semilight" panose="020B0402040204020203" pitchFamily="34" charset="0"/>
                <a:cs typeface="Segoe UI Semilight" panose="020B0402040204020203" pitchFamily="34" charset="0"/>
              </a:rPr>
              <a:t>Modus Ponens on 3,2.</a:t>
            </a:r>
          </a:p>
        </p:txBody>
      </p:sp>
      <mc:AlternateContent xmlns:mc="http://schemas.openxmlformats.org/markup-compatibility/2006" xmlns:a14="http://schemas.microsoft.com/office/drawing/2010/main">
        <mc:Choice Requires="a14">
          <p:sp>
            <p:nvSpPr>
              <p:cNvPr id="5" name="TextBox 4"/>
              <p:cNvSpPr txBox="1"/>
              <p:nvPr/>
            </p:nvSpPr>
            <p:spPr>
              <a:xfrm>
                <a:off x="575239" y="1542473"/>
                <a:ext cx="11025634"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 know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dirty="0">
                    <a:latin typeface="Segoe UI Semilight" panose="020B0402040204020203" pitchFamily="34" charset="0"/>
                    <a:cs typeface="Segoe UI Semilight" panose="020B0402040204020203" pitchFamily="34" charset="0"/>
                  </a:rPr>
                  <a:t>; we want to conclude </a:t>
                </a:r>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0" smtClean="0">
                        <a:latin typeface="Cambria Math" panose="02040503050406030204" pitchFamily="18" charset="0"/>
                        <a:cs typeface="Segoe UI Semilight" panose="020B0402040204020203" pitchFamily="34" charset="0"/>
                      </a:rPr>
                      <m:t>.</m:t>
                    </m:r>
                  </m:oMath>
                </a14:m>
                <a:endParaRPr lang="en-US" sz="2800" dirty="0">
                  <a:latin typeface="Segoe UI Semilight" panose="020B0402040204020203" pitchFamily="34" charset="0"/>
                  <a:cs typeface="Segoe UI Semilight" panose="020B0402040204020203" pitchFamily="34" charset="0"/>
                </a:endParaRPr>
              </a:p>
              <a:p>
                <a:r>
                  <a:rPr lang="en-US" sz="2800" dirty="0">
                    <a:latin typeface="Segoe UI Semilight" panose="020B0402040204020203" pitchFamily="34" charset="0"/>
                    <a:cs typeface="Segoe UI Semilight" panose="020B0402040204020203" pitchFamily="34" charset="0"/>
                  </a:rPr>
                  <a:t>Let’s try to prove it. Our goal is to list facts until our goal becomes a fact.</a:t>
                </a:r>
              </a:p>
              <a:p>
                <a:r>
                  <a:rPr lang="en-US" sz="2800" dirty="0">
                    <a:latin typeface="Segoe UI Semilight" panose="020B0402040204020203" pitchFamily="34" charset="0"/>
                    <a:cs typeface="Segoe UI Semilight" panose="020B0402040204020203" pitchFamily="34" charset="0"/>
                  </a:rPr>
                  <a:t>We’ll number our facts, and put a justification for each new one.</a:t>
                </a:r>
              </a:p>
            </p:txBody>
          </p:sp>
        </mc:Choice>
        <mc:Fallback xmlns="">
          <p:sp>
            <p:nvSpPr>
              <p:cNvPr id="5" name="TextBox 4"/>
              <p:cNvSpPr txBox="1">
                <a:spLocks noRot="1" noChangeAspect="1" noMove="1" noResize="1" noEditPoints="1" noAdjustHandles="1" noChangeArrowheads="1" noChangeShapeType="1" noTextEdit="1"/>
              </p:cNvSpPr>
              <p:nvPr/>
            </p:nvSpPr>
            <p:spPr>
              <a:xfrm>
                <a:off x="575239" y="1542473"/>
                <a:ext cx="11025634" cy="1815882"/>
              </a:xfrm>
              <a:prstGeom prst="rect">
                <a:avLst/>
              </a:prstGeom>
              <a:blipFill>
                <a:blip r:embed="rId3"/>
                <a:stretch>
                  <a:fillRect l="-1106" t="-3356" b="-8389"/>
                </a:stretch>
              </a:blipFill>
            </p:spPr>
            <p:txBody>
              <a:bodyPr/>
              <a:lstStyle/>
              <a:p>
                <a:r>
                  <a:rPr lang="en-US">
                    <a:noFill/>
                  </a:rPr>
                  <a:t> </a:t>
                </a:r>
              </a:p>
            </p:txBody>
          </p:sp>
        </mc:Fallback>
      </mc:AlternateContent>
    </p:spTree>
    <p:extLst>
      <p:ext uri="{BB962C8B-B14F-4D97-AF65-F5344CB8AC3E}">
        <p14:creationId xmlns:p14="http://schemas.microsoft.com/office/powerpoint/2010/main" val="333566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yourselves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Suppose you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b="0" i="0" dirty="0"/>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m:t>
                    </m:r>
                    <m:r>
                      <a:rPr lang="en-US" b="0" i="0" smtClean="0">
                        <a:latin typeface="Cambria Math" panose="02040503050406030204" pitchFamily="18" charset="0"/>
                      </a:rPr>
                      <m:t>.</m:t>
                    </m:r>
                  </m:oMath>
                </a14:m>
                <a:r>
                  <a:rPr lang="en-US" dirty="0"/>
                  <a:t> </a:t>
                </a:r>
                <a:br>
                  <a:rPr lang="en-US" dirty="0"/>
                </a:br>
                <a:r>
                  <a:rPr lang="en-US" dirty="0"/>
                  <a:t>Give an argument to conclude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ounded Rectangle 4">
            <a:extLst>
              <a:ext uri="{FF2B5EF4-FFF2-40B4-BE49-F238E27FC236}">
                <a16:creationId xmlns:a16="http://schemas.microsoft.com/office/drawing/2014/main" id="{BFB5D357-87A0-4D2A-B7FE-62DCB035C771}"/>
              </a:ext>
            </a:extLst>
          </p:cNvPr>
          <p:cNvSpPr/>
          <p:nvPr/>
        </p:nvSpPr>
        <p:spPr>
          <a:xfrm>
            <a:off x="7092848" y="4509819"/>
            <a:ext cx="5001009" cy="2181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Pollev.com/uwcse311</a:t>
            </a:r>
          </a:p>
          <a:p>
            <a:pPr algn="ctr"/>
            <a:endParaRPr lang="en-US" sz="2400" dirty="0"/>
          </a:p>
          <a:p>
            <a:pPr algn="ctr"/>
            <a:r>
              <a:rPr lang="en-US" sz="2400" dirty="0"/>
              <a:t>Help me adjust my explanation!</a:t>
            </a:r>
          </a:p>
        </p:txBody>
      </p:sp>
    </p:spTree>
    <p:extLst>
      <p:ext uri="{BB962C8B-B14F-4D97-AF65-F5344CB8AC3E}">
        <p14:creationId xmlns:p14="http://schemas.microsoft.com/office/powerpoint/2010/main" val="1899858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yourselves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b="0" dirty="0"/>
                  <a:t>Suppose you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0" smtClean="0">
                        <a:latin typeface="Cambria Math" panose="02040503050406030204" pitchFamily="18" charset="0"/>
                      </a:rPr>
                      <m:t>,</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oMath>
                </a14:m>
                <a:r>
                  <a:rPr lang="en-US" b="0" i="0" dirty="0"/>
                  <a:t>and</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m:t>
                    </m:r>
                    <m:r>
                      <a:rPr lang="en-US" b="0" i="0" smtClean="0">
                        <a:latin typeface="Cambria Math" panose="02040503050406030204" pitchFamily="18" charset="0"/>
                      </a:rPr>
                      <m:t>.</m:t>
                    </m:r>
                  </m:oMath>
                </a14:m>
                <a:r>
                  <a:rPr lang="en-US" dirty="0"/>
                  <a:t> </a:t>
                </a:r>
                <a:br>
                  <a:rPr lang="en-US" dirty="0"/>
                </a:br>
                <a:r>
                  <a:rPr lang="en-US" dirty="0"/>
                  <a:t>Give an argument to conclude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239" y="2503055"/>
                <a:ext cx="2546652" cy="2308324"/>
              </a:xfrm>
              <a:prstGeom prst="rect">
                <a:avLst/>
              </a:prstGeom>
              <a:noFill/>
            </p:spPr>
            <p:txBody>
              <a:bodyPr wrap="square" rtlCol="0">
                <a:spAutoFit/>
              </a:bodyPr>
              <a:lstStyle/>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oMath>
                </a14:m>
                <a:endParaRPr lang="en-US" sz="2400" b="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𝑠</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5239" y="2503055"/>
                <a:ext cx="2546652" cy="2308324"/>
              </a:xfrm>
              <a:prstGeom prst="rect">
                <a:avLst/>
              </a:prstGeom>
              <a:blipFill>
                <a:blip r:embed="rId4"/>
                <a:stretch>
                  <a:fillRect l="-3589" t="-1852" b="-5026"/>
                </a:stretch>
              </a:blipFill>
            </p:spPr>
            <p:txBody>
              <a:bodyPr/>
              <a:lstStyle/>
              <a:p>
                <a:r>
                  <a:rPr lang="en-US">
                    <a:noFill/>
                  </a:rPr>
                  <a:t> </a:t>
                </a:r>
              </a:p>
            </p:txBody>
          </p:sp>
        </mc:Fallback>
      </mc:AlternateContent>
      <p:sp>
        <p:nvSpPr>
          <p:cNvPr id="5" name="TextBox 4"/>
          <p:cNvSpPr txBox="1"/>
          <p:nvPr/>
        </p:nvSpPr>
        <p:spPr>
          <a:xfrm>
            <a:off x="3205018" y="2466109"/>
            <a:ext cx="3389746"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Modus Ponens 1,3</a:t>
            </a:r>
          </a:p>
          <a:p>
            <a:r>
              <a:rPr lang="en-US" sz="2400" dirty="0">
                <a:latin typeface="Segoe UI Semilight" panose="020B0402040204020203" pitchFamily="34" charset="0"/>
                <a:cs typeface="Segoe UI Semilight" panose="020B0402040204020203" pitchFamily="34" charset="0"/>
              </a:rPr>
              <a:t>Contrapositive of 2</a:t>
            </a:r>
          </a:p>
          <a:p>
            <a:r>
              <a:rPr lang="en-US" sz="2400" dirty="0">
                <a:latin typeface="Segoe UI Semilight" panose="020B0402040204020203" pitchFamily="34" charset="0"/>
                <a:cs typeface="Segoe UI Semilight" panose="020B0402040204020203" pitchFamily="34" charset="0"/>
              </a:rPr>
              <a:t>Modus Ponens 5,4</a:t>
            </a:r>
          </a:p>
        </p:txBody>
      </p:sp>
    </p:spTree>
    <p:extLst>
      <p:ext uri="{BB962C8B-B14F-4D97-AF65-F5344CB8AC3E}">
        <p14:creationId xmlns:p14="http://schemas.microsoft.com/office/powerpoint/2010/main" val="288780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Inference Rules</a:t>
            </a:r>
          </a:p>
        </p:txBody>
      </p:sp>
      <p:sp>
        <p:nvSpPr>
          <p:cNvPr id="3" name="Content Placeholder 2"/>
          <p:cNvSpPr>
            <a:spLocks noGrp="1"/>
          </p:cNvSpPr>
          <p:nvPr>
            <p:ph idx="1"/>
          </p:nvPr>
        </p:nvSpPr>
        <p:spPr>
          <a:xfrm>
            <a:off x="575240" y="1463857"/>
            <a:ext cx="11187258" cy="3505501"/>
          </a:xfrm>
        </p:spPr>
        <p:txBody>
          <a:bodyPr/>
          <a:lstStyle/>
          <a:p>
            <a:r>
              <a:rPr lang="en-US" dirty="0"/>
              <a:t>We need a couple more inference rules.</a:t>
            </a:r>
          </a:p>
          <a:p>
            <a:r>
              <a:rPr lang="en-US" dirty="0"/>
              <a:t>These rules set us up to get facts in exactly the right form to apply the really useful rules.</a:t>
            </a:r>
          </a:p>
          <a:p>
            <a:r>
              <a:rPr lang="en-US" dirty="0"/>
              <a:t>A lot like commutativity and </a:t>
            </a:r>
            <a:r>
              <a:rPr lang="en-US" dirty="0" smtClean="0"/>
              <a:t>associativity </a:t>
            </a:r>
            <a:r>
              <a:rPr lang="en-US" dirty="0"/>
              <a:t>in the propositional logic rules. </a:t>
            </a:r>
          </a:p>
        </p:txBody>
      </p:sp>
      <p:grpSp>
        <p:nvGrpSpPr>
          <p:cNvPr id="4" name="Group 3"/>
          <p:cNvGrpSpPr/>
          <p:nvPr/>
        </p:nvGrpSpPr>
        <p:grpSpPr>
          <a:xfrm>
            <a:off x="2377574" y="3756968"/>
            <a:ext cx="2235200" cy="1116810"/>
            <a:chOff x="714212" y="824345"/>
            <a:chExt cx="2235200" cy="1116810"/>
          </a:xfrm>
        </p:grpSpPr>
        <p:grpSp>
          <p:nvGrpSpPr>
            <p:cNvPr id="5" name="Group 4"/>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3"/>
                    <a:stretch>
                      <a:fillRect/>
                    </a:stretch>
                  </a:blipFill>
                </p:spPr>
                <p:txBody>
                  <a:bodyPr/>
                  <a:lstStyle/>
                  <a:p>
                    <a:r>
                      <a:rPr lang="en-US">
                        <a:noFill/>
                      </a:rPr>
                      <a:t> </a:t>
                    </a:r>
                  </a:p>
                </p:txBody>
              </p:sp>
            </mc:Fallback>
          </mc:AlternateContent>
          <p:cxnSp>
            <p:nvCxnSpPr>
              <p:cNvPr id="9" name="Straight Connector 8"/>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4"/>
                  <a:stretch>
                    <a:fillRect/>
                  </a:stretch>
                </a:blipFill>
              </p:spPr>
              <p:txBody>
                <a:bodyPr/>
                <a:lstStyle/>
                <a:p>
                  <a:r>
                    <a:rPr lang="en-US">
                      <a:noFill/>
                    </a:rPr>
                    <a:t> </a:t>
                  </a:r>
                </a:p>
              </p:txBody>
            </p:sp>
          </mc:Fallback>
        </mc:AlternateContent>
      </p:grpSp>
      <p:sp>
        <p:nvSpPr>
          <p:cNvPr id="10" name="Rounded Rectangle 9"/>
          <p:cNvSpPr/>
          <p:nvPr/>
        </p:nvSpPr>
        <p:spPr>
          <a:xfrm>
            <a:off x="752486" y="4121399"/>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32" name="Group 31"/>
          <p:cNvGrpSpPr/>
          <p:nvPr/>
        </p:nvGrpSpPr>
        <p:grpSpPr>
          <a:xfrm>
            <a:off x="4458622" y="3776111"/>
            <a:ext cx="7733379" cy="1116810"/>
            <a:chOff x="554138" y="824345"/>
            <a:chExt cx="2498952" cy="1116810"/>
          </a:xfrm>
        </p:grpSpPr>
        <p:grpSp>
          <p:nvGrpSpPr>
            <p:cNvPr id="33" name="Group 32"/>
            <p:cNvGrpSpPr/>
            <p:nvPr/>
          </p:nvGrpSpPr>
          <p:grpSpPr>
            <a:xfrm>
              <a:off x="714212" y="824345"/>
              <a:ext cx="2338878" cy="1055255"/>
              <a:chOff x="904712" y="2373745"/>
              <a:chExt cx="2338878" cy="1055255"/>
            </a:xfrm>
          </p:grpSpPr>
          <mc:AlternateContent xmlns:mc="http://schemas.openxmlformats.org/markup-compatibility/2006" xmlns:a14="http://schemas.microsoft.com/office/drawing/2010/main">
            <mc:Choice Requires="a14">
              <p:sp>
                <p:nvSpPr>
                  <p:cNvPr id="35" name="TextBox 34"/>
                  <p:cNvSpPr txBox="1"/>
                  <p:nvPr/>
                </p:nvSpPr>
                <p:spPr>
                  <a:xfrm>
                    <a:off x="1076960" y="2373745"/>
                    <a:ext cx="1971040" cy="461665"/>
                  </a:xfrm>
                  <a:prstGeom prst="rect">
                    <a:avLst/>
                  </a:prstGeom>
                  <a:noFill/>
                </p:spPr>
                <p:txBody>
                  <a:bodyPr wrap="square" rtlCol="0">
                    <a:spAutoFit/>
                  </a:bodyPr>
                  <a:lstStyle/>
                  <a:p>
                    <a:pPr algn="ctr"/>
                    <a:r>
                      <a:rPr lang="en-US" sz="2400" dirty="0">
                        <a:latin typeface="Segoe UI Semilight" panose="020B0402040204020203" pitchFamily="34" charset="0"/>
                        <a:cs typeface="Segoe UI Semilight" panose="020B0402040204020203" pitchFamily="34" charset="0"/>
                      </a:rPr>
                      <a:t>I know the fact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5"/>
                    <a:stretch>
                      <a:fillRect t="-9211" b="-30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904712" y="2967335"/>
                    <a:ext cx="2338878"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   I can conclude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 fact and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oMath>
                    </a14:m>
                    <a:r>
                      <a:rPr lang="en-US" sz="2400" dirty="0">
                        <a:latin typeface="Segoe UI Semilight" panose="020B0402040204020203" pitchFamily="34" charset="0"/>
                        <a:cs typeface="Segoe UI Semilight" panose="020B0402040204020203" pitchFamily="34" charset="0"/>
                      </a:rPr>
                      <a:t>is a fact </a:t>
                    </a:r>
                    <a:r>
                      <a:rPr lang="en-US" sz="2400" b="1" dirty="0">
                        <a:latin typeface="Segoe UI Semilight" panose="020B0402040204020203" pitchFamily="34" charset="0"/>
                        <a:cs typeface="Segoe UI Semilight" panose="020B0402040204020203" pitchFamily="34" charset="0"/>
                      </a:rPr>
                      <a:t>separately</a:t>
                    </a:r>
                    <a:r>
                      <a:rPr lang="en-US" sz="2400" dirty="0">
                        <a:latin typeface="Segoe UI Semilight" panose="020B0402040204020203" pitchFamily="34" charset="0"/>
                        <a:cs typeface="Segoe UI Semilight" panose="020B0402040204020203" pitchFamily="34" charset="0"/>
                      </a:rPr>
                      <a:t>.</a:t>
                    </a:r>
                  </a:p>
                </p:txBody>
              </p:sp>
            </mc:Choice>
            <mc:Fallback xmlns="">
              <p:sp>
                <p:nvSpPr>
                  <p:cNvPr id="36" name="TextBox 35"/>
                  <p:cNvSpPr txBox="1">
                    <a:spLocks noRot="1" noChangeAspect="1" noMove="1" noResize="1" noEditPoints="1" noAdjustHandles="1" noChangeArrowheads="1" noChangeShapeType="1" noTextEdit="1"/>
                  </p:cNvSpPr>
                  <p:nvPr/>
                </p:nvSpPr>
                <p:spPr>
                  <a:xfrm>
                    <a:off x="904712" y="2967335"/>
                    <a:ext cx="2338878" cy="461665"/>
                  </a:xfrm>
                  <a:prstGeom prst="rect">
                    <a:avLst/>
                  </a:prstGeom>
                  <a:blipFill>
                    <a:blip r:embed="rId6"/>
                    <a:stretch>
                      <a:fillRect t="-9211" b="-30263"/>
                    </a:stretch>
                  </a:blipFill>
                </p:spPr>
                <p:txBody>
                  <a:bodyPr/>
                  <a:lstStyle/>
                  <a:p>
                    <a:r>
                      <a:rPr lang="en-US">
                        <a:noFill/>
                      </a:rPr>
                      <a:t> </a:t>
                    </a:r>
                  </a:p>
                </p:txBody>
              </p:sp>
            </mc:Fallback>
          </mc:AlternateContent>
          <p:cxnSp>
            <p:nvCxnSpPr>
              <p:cNvPr id="37" name="Straight Connector 36"/>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554138"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34" name="TextBox 33"/>
                <p:cNvSpPr txBox="1">
                  <a:spLocks noRot="1" noChangeAspect="1" noMove="1" noResize="1" noEditPoints="1" noAdjustHandles="1" noChangeArrowheads="1" noChangeShapeType="1" noTextEdit="1"/>
                </p:cNvSpPr>
                <p:nvPr/>
              </p:nvSpPr>
              <p:spPr>
                <a:xfrm>
                  <a:off x="554138" y="1417935"/>
                  <a:ext cx="441488" cy="523220"/>
                </a:xfrm>
                <a:prstGeom prst="rect">
                  <a:avLst/>
                </a:prstGeom>
                <a:blipFill>
                  <a:blip r:embed="rId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03701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Inference Rules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In total, we have two for </a:t>
                </a:r>
                <a14:m>
                  <m:oMath xmlns:m="http://schemas.openxmlformats.org/officeDocument/2006/math">
                    <m:r>
                      <a:rPr lang="en-US" b="0" i="1" smtClean="0">
                        <a:latin typeface="Cambria Math" panose="02040503050406030204" pitchFamily="18" charset="0"/>
                      </a:rPr>
                      <m:t>∧</m:t>
                    </m:r>
                  </m:oMath>
                </a14:m>
                <a:r>
                  <a:rPr lang="en-US" dirty="0"/>
                  <a:t> and two for </a:t>
                </a:r>
                <a14:m>
                  <m:oMath xmlns:m="http://schemas.openxmlformats.org/officeDocument/2006/math">
                    <m:r>
                      <a:rPr lang="en-US" b="0" i="1" smtClean="0">
                        <a:latin typeface="Cambria Math" panose="02040503050406030204" pitchFamily="18" charset="0"/>
                      </a:rPr>
                      <m:t>∨</m:t>
                    </m:r>
                  </m:oMath>
                </a14:m>
                <a:r>
                  <a:rPr lang="en-US" dirty="0"/>
                  <a:t>, one to create the connector, and one to remove it.</a:t>
                </a:r>
              </a:p>
              <a:p>
                <a:endParaRPr lang="en-US" dirty="0"/>
              </a:p>
              <a:p>
                <a:endParaRPr lang="en-US" dirty="0"/>
              </a:p>
              <a:p>
                <a:endParaRPr lang="en-US" dirty="0"/>
              </a:p>
              <a:p>
                <a:endParaRPr lang="en-US" dirty="0"/>
              </a:p>
              <a:p>
                <a:endParaRPr lang="en-US" dirty="0"/>
              </a:p>
              <a:p>
                <a:endParaRPr lang="en-US" dirty="0"/>
              </a:p>
              <a:p>
                <a:r>
                  <a:rPr lang="en-US" dirty="0"/>
                  <a:t>None of these rules are surprising, but they are useful.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b="-2390"/>
                </a:stretch>
              </a:blipFill>
            </p:spPr>
            <p:txBody>
              <a:bodyPr/>
              <a:lstStyle/>
              <a:p>
                <a:r>
                  <a:rPr lang="en-US">
                    <a:noFill/>
                  </a:rPr>
                  <a:t> </a:t>
                </a:r>
              </a:p>
            </p:txBody>
          </p:sp>
        </mc:Fallback>
      </mc:AlternateContent>
      <p:grpSp>
        <p:nvGrpSpPr>
          <p:cNvPr id="4" name="Group 3"/>
          <p:cNvGrpSpPr/>
          <p:nvPr/>
        </p:nvGrpSpPr>
        <p:grpSpPr>
          <a:xfrm>
            <a:off x="3211762" y="2232957"/>
            <a:ext cx="2235200" cy="1116810"/>
            <a:chOff x="714212" y="824345"/>
            <a:chExt cx="2235200" cy="1116810"/>
          </a:xfrm>
        </p:grpSpPr>
        <p:grpSp>
          <p:nvGrpSpPr>
            <p:cNvPr id="5" name="Group 4"/>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5"/>
                  <a:stretch>
                    <a:fillRect/>
                  </a:stretch>
                </a:blipFill>
              </p:spPr>
              <p:txBody>
                <a:bodyPr/>
                <a:lstStyle/>
                <a:p>
                  <a:r>
                    <a:rPr lang="en-US">
                      <a:noFill/>
                    </a:rPr>
                    <a:t> </a:t>
                  </a:r>
                </a:p>
              </p:txBody>
            </p:sp>
          </mc:Fallback>
        </mc:AlternateContent>
      </p:grpSp>
      <p:sp>
        <p:nvSpPr>
          <p:cNvPr id="10" name="Rounded Rectangle 9"/>
          <p:cNvSpPr/>
          <p:nvPr/>
        </p:nvSpPr>
        <p:spPr>
          <a:xfrm>
            <a:off x="1586674" y="2597388"/>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11" name="Group 10"/>
          <p:cNvGrpSpPr/>
          <p:nvPr/>
        </p:nvGrpSpPr>
        <p:grpSpPr>
          <a:xfrm>
            <a:off x="3145796" y="3736489"/>
            <a:ext cx="2235200" cy="1116810"/>
            <a:chOff x="714212" y="824345"/>
            <a:chExt cx="2235200" cy="1116810"/>
          </a:xfrm>
        </p:grpSpPr>
        <p:grpSp>
          <p:nvGrpSpPr>
            <p:cNvPr id="12" name="Group 11"/>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14" name="TextBox 13"/>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7"/>
                    <a:stretch>
                      <a:fillRect/>
                    </a:stretch>
                  </a:blipFill>
                </p:spPr>
                <p:txBody>
                  <a:bodyPr/>
                  <a:lstStyle/>
                  <a:p>
                    <a:r>
                      <a:rPr lang="en-US">
                        <a:noFill/>
                      </a:rPr>
                      <a:t> </a:t>
                    </a:r>
                  </a:p>
                </p:txBody>
              </p:sp>
            </mc:Fallback>
          </mc:AlternateContent>
          <p:cxnSp>
            <p:nvCxnSpPr>
              <p:cNvPr id="16" name="Straight Connector 15"/>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ounded Rectangle 16"/>
              <p:cNvSpPr/>
              <p:nvPr/>
            </p:nvSpPr>
            <p:spPr>
              <a:xfrm>
                <a:off x="1520708" y="4100920"/>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7" name="Rounded Rectangle 16"/>
              <p:cNvSpPr>
                <a:spLocks noRot="1" noChangeAspect="1" noMove="1" noResize="1" noEditPoints="1" noAdjustHandles="1" noChangeArrowheads="1" noChangeShapeType="1" noTextEdit="1"/>
              </p:cNvSpPr>
              <p:nvPr/>
            </p:nvSpPr>
            <p:spPr>
              <a:xfrm>
                <a:off x="1520708" y="4100920"/>
                <a:ext cx="1571203" cy="435307"/>
              </a:xfrm>
              <a:prstGeom prst="roundRect">
                <a:avLst/>
              </a:prstGeom>
              <a:blipFill>
                <a:blip r:embed="rId9"/>
                <a:stretch>
                  <a:fillRect b="-16883"/>
                </a:stretch>
              </a:blipFill>
              <a:ln w="38100">
                <a:solidFill>
                  <a:schemeClr val="accent3"/>
                </a:solidFill>
                <a:tailEnd type="triangle" w="lg" len="lg"/>
              </a:ln>
              <a:effectLst/>
            </p:spPr>
            <p:txBody>
              <a:bodyPr/>
              <a:lstStyle/>
              <a:p>
                <a:r>
                  <a:rPr lang="en-US">
                    <a:noFill/>
                  </a:rPr>
                  <a:t> </a:t>
                </a:r>
              </a:p>
            </p:txBody>
          </p:sp>
        </mc:Fallback>
      </mc:AlternateContent>
      <p:grpSp>
        <p:nvGrpSpPr>
          <p:cNvPr id="18" name="Group 17"/>
          <p:cNvGrpSpPr/>
          <p:nvPr/>
        </p:nvGrpSpPr>
        <p:grpSpPr>
          <a:xfrm>
            <a:off x="8528924" y="2185050"/>
            <a:ext cx="2235200" cy="1116810"/>
            <a:chOff x="714212" y="824345"/>
            <a:chExt cx="2235200" cy="1116810"/>
          </a:xfrm>
        </p:grpSpPr>
        <p:grpSp>
          <p:nvGrpSpPr>
            <p:cNvPr id="19" name="Group 18"/>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21" name="TextBox 20"/>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1"/>
                    <a:stretch>
                      <a:fillRect/>
                    </a:stretch>
                  </a:blipFill>
                </p:spPr>
                <p:txBody>
                  <a:bodyPr/>
                  <a:lstStyle/>
                  <a:p>
                    <a:r>
                      <a:rPr lang="en-US">
                        <a:noFill/>
                      </a:rPr>
                      <a:t> </a:t>
                    </a:r>
                  </a:p>
                </p:txBody>
              </p:sp>
            </mc:Fallback>
          </mc:AlternateContent>
          <p:cxnSp>
            <p:nvCxnSpPr>
              <p:cNvPr id="23" name="Straight Connector 22"/>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2"/>
                  <a:stretch>
                    <a:fillRect/>
                  </a:stretch>
                </a:blipFill>
              </p:spPr>
              <p:txBody>
                <a:bodyPr/>
                <a:lstStyle/>
                <a:p>
                  <a:r>
                    <a:rPr lang="en-US">
                      <a:noFill/>
                    </a:rPr>
                    <a:t> </a:t>
                  </a:r>
                </a:p>
              </p:txBody>
            </p:sp>
          </mc:Fallback>
        </mc:AlternateContent>
      </p:grpSp>
      <p:sp>
        <p:nvSpPr>
          <p:cNvPr id="24" name="Rounded Rectangle 23"/>
          <p:cNvSpPr/>
          <p:nvPr/>
        </p:nvSpPr>
        <p:spPr>
          <a:xfrm>
            <a:off x="6903836" y="2549481"/>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25" name="Group 24"/>
          <p:cNvGrpSpPr/>
          <p:nvPr/>
        </p:nvGrpSpPr>
        <p:grpSpPr>
          <a:xfrm>
            <a:off x="8462958" y="3688582"/>
            <a:ext cx="2235200" cy="1116810"/>
            <a:chOff x="714212" y="824345"/>
            <a:chExt cx="2235200" cy="1116810"/>
          </a:xfrm>
        </p:grpSpPr>
        <p:grpSp>
          <p:nvGrpSpPr>
            <p:cNvPr id="26" name="Group 25"/>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28" name="TextBox 27"/>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4"/>
                    <a:stretch>
                      <a:fillRect/>
                    </a:stretch>
                  </a:blipFill>
                </p:spPr>
                <p:txBody>
                  <a:bodyPr/>
                  <a:lstStyle/>
                  <a:p>
                    <a:r>
                      <a:rPr lang="en-US">
                        <a:noFill/>
                      </a:rPr>
                      <a:t> </a:t>
                    </a:r>
                  </a:p>
                </p:txBody>
              </p:sp>
            </mc:Fallback>
          </mc:AlternateContent>
          <p:cxnSp>
            <p:nvCxnSpPr>
              <p:cNvPr id="30" name="Straight Connector 29"/>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Rounded Rectangle 30"/>
              <p:cNvSpPr/>
              <p:nvPr/>
            </p:nvSpPr>
            <p:spPr>
              <a:xfrm>
                <a:off x="6837870" y="4053013"/>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31" name="Rounded Rectangle 30"/>
              <p:cNvSpPr>
                <a:spLocks noRot="1" noChangeAspect="1" noMove="1" noResize="1" noEditPoints="1" noAdjustHandles="1" noChangeArrowheads="1" noChangeShapeType="1" noTextEdit="1"/>
              </p:cNvSpPr>
              <p:nvPr/>
            </p:nvSpPr>
            <p:spPr>
              <a:xfrm>
                <a:off x="6837870" y="4053013"/>
                <a:ext cx="1571203" cy="435307"/>
              </a:xfrm>
              <a:prstGeom prst="roundRect">
                <a:avLst/>
              </a:prstGeom>
              <a:blipFill>
                <a:blip r:embed="rId16"/>
                <a:stretch>
                  <a:fillRect b="-16883"/>
                </a:stretch>
              </a:blipFill>
              <a:ln w="38100">
                <a:solidFill>
                  <a:schemeClr val="accent3"/>
                </a:solidFill>
                <a:tailEnd type="triangle" w="lg" len="lg"/>
              </a:ln>
              <a:effectLst/>
            </p:spPr>
            <p:txBody>
              <a:bodyPr/>
              <a:lstStyle/>
              <a:p>
                <a:r>
                  <a:rPr lang="en-US">
                    <a:noFill/>
                  </a:rPr>
                  <a:t> </a:t>
                </a:r>
              </a:p>
            </p:txBody>
          </p:sp>
        </mc:Fallback>
      </mc:AlternateContent>
    </p:spTree>
    <p:extLst>
      <p:ext uri="{BB962C8B-B14F-4D97-AF65-F5344CB8AC3E}">
        <p14:creationId xmlns:p14="http://schemas.microsoft.com/office/powerpoint/2010/main" val="31547954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Direct Proof Rule</a:t>
            </a:r>
          </a:p>
        </p:txBody>
      </p:sp>
      <p:sp>
        <p:nvSpPr>
          <p:cNvPr id="3" name="Content Placeholder 2"/>
          <p:cNvSpPr>
            <a:spLocks noGrp="1"/>
          </p:cNvSpPr>
          <p:nvPr>
            <p:ph idx="1"/>
          </p:nvPr>
        </p:nvSpPr>
        <p:spPr>
          <a:xfrm>
            <a:off x="575240" y="1463857"/>
            <a:ext cx="11187258" cy="706688"/>
          </a:xfrm>
        </p:spPr>
        <p:txBody>
          <a:bodyPr/>
          <a:lstStyle/>
          <a:p>
            <a:r>
              <a:rPr lang="en-US" dirty="0"/>
              <a:t>We’ve been implicitly using another “rule” today, the direct proof rule</a:t>
            </a:r>
          </a:p>
          <a:p>
            <a:endParaRPr lang="en-US" dirty="0"/>
          </a:p>
          <a:p>
            <a:endParaRPr lang="en-US" dirty="0"/>
          </a:p>
          <a:p>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1072541" y="2157912"/>
                <a:ext cx="55207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Write a proof “given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𝐴</m:t>
                    </m:r>
                  </m:oMath>
                </a14:m>
                <a:r>
                  <a:rPr lang="en-US" sz="2400" dirty="0">
                    <a:latin typeface="Segoe UI Semilight" panose="020B0402040204020203" pitchFamily="34" charset="0"/>
                    <a:cs typeface="Segoe UI Semilight" panose="020B0402040204020203" pitchFamily="34" charset="0"/>
                  </a:rPr>
                  <a:t> conclude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1072541" y="2157912"/>
                <a:ext cx="5520761" cy="461665"/>
              </a:xfrm>
              <a:prstGeom prst="rect">
                <a:avLst/>
              </a:prstGeom>
              <a:blipFill>
                <a:blip r:embed="rId2"/>
                <a:stretch>
                  <a:fillRect l="-1766" t="-9211" b="-30263"/>
                </a:stretch>
              </a:blipFill>
            </p:spPr>
            <p:txBody>
              <a:bodyPr/>
              <a:lstStyle/>
              <a:p>
                <a:r>
                  <a:rPr lang="en-US">
                    <a:noFill/>
                  </a:rPr>
                  <a:t> </a:t>
                </a:r>
              </a:p>
            </p:txBody>
          </p:sp>
        </mc:Fallback>
      </mc:AlternateContent>
      <p:grpSp>
        <p:nvGrpSpPr>
          <p:cNvPr id="6" name="Group 5"/>
          <p:cNvGrpSpPr/>
          <p:nvPr/>
        </p:nvGrpSpPr>
        <p:grpSpPr>
          <a:xfrm>
            <a:off x="8228330" y="2157912"/>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nvCxnSpPr>
        <p:spPr>
          <a:xfrm flipV="1">
            <a:off x="1072541" y="2751503"/>
            <a:ext cx="4776407"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072541" y="2819681"/>
                <a:ext cx="477640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072541" y="2819681"/>
                <a:ext cx="4776408" cy="461665"/>
              </a:xfrm>
              <a:prstGeom prst="rect">
                <a:avLst/>
              </a:prstGeom>
              <a:blipFill>
                <a:blip r:embed="rId5"/>
                <a:stretch>
                  <a:fillRect/>
                </a:stretch>
              </a:blipFill>
            </p:spPr>
            <p:txBody>
              <a:bodyPr/>
              <a:lstStyle/>
              <a:p>
                <a:r>
                  <a:rPr lang="en-US">
                    <a:noFill/>
                  </a:rPr>
                  <a:t> </a:t>
                </a:r>
              </a:p>
            </p:txBody>
          </p:sp>
        </mc:Fallback>
      </mc:AlternateContent>
      <p:sp>
        <p:nvSpPr>
          <p:cNvPr id="13" name="Rounded Rectangle 12"/>
          <p:cNvSpPr/>
          <p:nvPr/>
        </p:nvSpPr>
        <p:spPr>
          <a:xfrm>
            <a:off x="6679218" y="2340537"/>
            <a:ext cx="1571203" cy="747215"/>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Direct Proof rule</a:t>
            </a:r>
          </a:p>
        </p:txBody>
      </p:sp>
      <mc:AlternateContent xmlns:mc="http://schemas.openxmlformats.org/markup-compatibility/2006" xmlns:a14="http://schemas.microsoft.com/office/drawing/2010/main">
        <mc:Choice Requires="a14">
          <p:sp>
            <p:nvSpPr>
              <p:cNvPr id="14" name="TextBox 13"/>
              <p:cNvSpPr txBox="1"/>
              <p:nvPr/>
            </p:nvSpPr>
            <p:spPr>
              <a:xfrm>
                <a:off x="575239" y="3429000"/>
                <a:ext cx="10997925" cy="193899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This rule is different from the others –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 is not a “single fact.”</a:t>
                </a:r>
              </a:p>
              <a:p>
                <a:r>
                  <a:rPr lang="en-US" sz="2400" dirty="0">
                    <a:latin typeface="Segoe UI Semilight" panose="020B0402040204020203" pitchFamily="34" charset="0"/>
                    <a:cs typeface="Segoe UI Semilight" panose="020B0402040204020203" pitchFamily="34" charset="0"/>
                  </a:rPr>
                  <a:t>It’s an observation that we’ve done a proof. (i.e. that we showed fact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oMath>
                </a14:m>
                <a:r>
                  <a:rPr lang="en-US" sz="2400" dirty="0">
                    <a:latin typeface="Segoe UI Semilight" panose="020B0402040204020203" pitchFamily="34" charset="0"/>
                    <a:cs typeface="Segoe UI Semilight" panose="020B0402040204020203" pitchFamily="34" charset="0"/>
                  </a:rPr>
                  <a:t> starting from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a14:m>
                <a:r>
                  <a:rPr lang="en-US" sz="2400" dirty="0">
                    <a:latin typeface="Segoe UI Semilight" panose="020B0402040204020203" pitchFamily="34" charset="0"/>
                    <a:cs typeface="Segoe UI Semilight" panose="020B0402040204020203" pitchFamily="34" charset="0"/>
                  </a:rPr>
                  <a:t>.)</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We will get a lot of mileage out of this rule…starting next time.</a:t>
                </a:r>
              </a:p>
            </p:txBody>
          </p:sp>
        </mc:Choice>
        <mc:Fallback xmlns="">
          <p:sp>
            <p:nvSpPr>
              <p:cNvPr id="14" name="TextBox 13"/>
              <p:cNvSpPr txBox="1">
                <a:spLocks noRot="1" noChangeAspect="1" noMove="1" noResize="1" noEditPoints="1" noAdjustHandles="1" noChangeArrowheads="1" noChangeShapeType="1" noTextEdit="1"/>
              </p:cNvSpPr>
              <p:nvPr/>
            </p:nvSpPr>
            <p:spPr>
              <a:xfrm>
                <a:off x="575239" y="3429000"/>
                <a:ext cx="10997925" cy="1938992"/>
              </a:xfrm>
              <a:prstGeom prst="rect">
                <a:avLst/>
              </a:prstGeom>
              <a:blipFill>
                <a:blip r:embed="rId6"/>
                <a:stretch>
                  <a:fillRect l="-831" t="-2201" b="-6289"/>
                </a:stretch>
              </a:blipFill>
            </p:spPr>
            <p:txBody>
              <a:bodyPr/>
              <a:lstStyle/>
              <a:p>
                <a:r>
                  <a:rPr lang="en-US">
                    <a:noFill/>
                  </a:rPr>
                  <a:t> </a:t>
                </a:r>
              </a:p>
            </p:txBody>
          </p:sp>
        </mc:Fallback>
      </mc:AlternateContent>
    </p:spTree>
    <p:extLst>
      <p:ext uri="{BB962C8B-B14F-4D97-AF65-F5344CB8AC3E}">
        <p14:creationId xmlns:p14="http://schemas.microsoft.com/office/powerpoint/2010/main" val="9602273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Be careful! Logical inference rules can only be applied to </a:t>
                </a:r>
                <a:r>
                  <a:rPr lang="en-US" b="1" dirty="0"/>
                  <a:t>entire</a:t>
                </a:r>
                <a:r>
                  <a:rPr lang="en-US" dirty="0"/>
                  <a:t> facts. They cannot be applied to portions of a statement (the way our propositional rules could). Why not?</a:t>
                </a:r>
              </a:p>
              <a:p>
                <a:r>
                  <a:rPr lang="en-US" dirty="0"/>
                  <a:t>Suppose we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r>
                  <a:rPr lang="en-US" dirty="0"/>
                  <a:t>, </a:t>
                </a:r>
                <a14:m>
                  <m:oMath xmlns:m="http://schemas.openxmlformats.org/officeDocument/2006/math">
                    <m:r>
                      <a:rPr lang="en-US" b="0" i="1" smtClean="0">
                        <a:latin typeface="Cambria Math" panose="02040503050406030204" pitchFamily="18" charset="0"/>
                      </a:rPr>
                      <m:t>𝑟</m:t>
                    </m:r>
                    <m:r>
                      <a:rPr lang="en-US" b="0" i="0" smtClean="0">
                        <a:latin typeface="Cambria Math" panose="02040503050406030204" pitchFamily="18" charset="0"/>
                      </a:rPr>
                      <m:t>.</m:t>
                    </m:r>
                  </m:oMath>
                </a14:m>
                <a:r>
                  <a:rPr lang="en-US" dirty="0"/>
                  <a:t> Can we conclude </a:t>
                </a:r>
                <a14:m>
                  <m:oMath xmlns:m="http://schemas.openxmlformats.org/officeDocument/2006/math">
                    <m:r>
                      <a:rPr lang="en-US" b="0" i="1" smtClean="0">
                        <a:latin typeface="Cambria Math" panose="02040503050406030204" pitchFamily="18" charset="0"/>
                      </a:rPr>
                      <m:t>𝑞</m:t>
                    </m:r>
                  </m:oMath>
                </a14:m>
                <a:r>
                  <a:rPr lang="en-US" dirty="0"/>
                  <a:t>? </a:t>
                </a:r>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pPr marL="514350" indent="-514350">
                  <a:buClr>
                    <a:schemeClr val="accent4"/>
                  </a:buClr>
                  <a:buFont typeface="+mj-lt"/>
                  <a:buAutoNum type="arabicPeriod"/>
                </a:pPr>
                <a14:m>
                  <m:oMath xmlns:m="http://schemas.openxmlformats.org/officeDocument/2006/math">
                    <m:r>
                      <a:rPr lang="en-US" i="1">
                        <a:latin typeface="Cambria Math" panose="02040503050406030204" pitchFamily="18" charset="0"/>
                      </a:rPr>
                      <m:t>𝑟</m:t>
                    </m:r>
                  </m:oMath>
                </a14:m>
                <a:endParaRPr lang="en-US" b="0" i="1" dirty="0">
                  <a:latin typeface="Cambria Math" panose="02040503050406030204" pitchFamily="18" charset="0"/>
                </a:endParaRPr>
              </a:p>
              <a:p>
                <a:pPr marL="514350" indent="-514350">
                  <a:buClr>
                    <a:schemeClr val="accent4"/>
                  </a:buClr>
                  <a:buFont typeface="+mj-lt"/>
                  <a:buAutoNum type="arabicPeriod"/>
                </a:pP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oMath>
                </a14:m>
                <a:endParaRPr lang="en-US" dirty="0"/>
              </a:p>
              <a:p>
                <a:pPr marL="514350" indent="-514350">
                  <a:buClr>
                    <a:schemeClr val="accent4"/>
                  </a:buClr>
                  <a:buFont typeface="+mj-lt"/>
                  <a:buAutoNum type="arabicPeriod"/>
                </a:pPr>
                <a14:m>
                  <m:oMath xmlns:m="http://schemas.openxmlformats.org/officeDocument/2006/math">
                    <m:r>
                      <a:rPr lang="en-US" b="0" i="1" smtClean="0">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657600" y="3429000"/>
                <a:ext cx="5349922" cy="2554545"/>
              </a:xfrm>
              <a:prstGeom prst="rect">
                <a:avLst/>
              </a:prstGeom>
              <a:noFill/>
            </p:spPr>
            <p:txBody>
              <a:bodyPr wrap="square" rtlCol="0">
                <a:spAutoFit/>
              </a:bodyPr>
              <a:lstStyle/>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Given</a:t>
                </a:r>
              </a:p>
              <a:p>
                <a:r>
                  <a:rPr lang="en-US" sz="3200" dirty="0">
                    <a:latin typeface="Segoe UI Semilight" panose="020B0402040204020203" pitchFamily="34" charset="0"/>
                    <a:cs typeface="Segoe UI Semilight" panose="020B0402040204020203" pitchFamily="34" charset="0"/>
                  </a:rPr>
                  <a:t>Introduce </a:t>
                </a:r>
                <a14:m>
                  <m:oMath xmlns:m="http://schemas.openxmlformats.org/officeDocument/2006/math">
                    <m:r>
                      <a:rPr lang="en-US" sz="3200" b="0" i="1" smtClean="0">
                        <a:latin typeface="Cambria Math" panose="02040503050406030204" pitchFamily="18" charset="0"/>
                        <a:cs typeface="Segoe UI Semilight" panose="020B0402040204020203" pitchFamily="34" charset="0"/>
                      </a:rPr>
                      <m:t>∨</m:t>
                    </m:r>
                  </m:oMath>
                </a14:m>
                <a:r>
                  <a:rPr lang="en-US" sz="3200" dirty="0">
                    <a:latin typeface="Segoe UI Semilight" panose="020B0402040204020203" pitchFamily="34" charset="0"/>
                    <a:cs typeface="Segoe UI Semilight" panose="020B0402040204020203" pitchFamily="34" charset="0"/>
                  </a:rPr>
                  <a:t> (1)</a:t>
                </a:r>
              </a:p>
              <a:p>
                <a:r>
                  <a:rPr lang="en-US" sz="3200" dirty="0">
                    <a:latin typeface="Segoe UI Semilight" panose="020B0402040204020203" pitchFamily="34" charset="0"/>
                    <a:cs typeface="Segoe UI Semilight" panose="020B0402040204020203" pitchFamily="34" charset="0"/>
                  </a:rPr>
                  <a:t>Introduce </a:t>
                </a:r>
                <a14:m>
                  <m:oMath xmlns:m="http://schemas.openxmlformats.org/officeDocument/2006/math">
                    <m:r>
                      <a:rPr lang="en-US" sz="3200" b="0" i="1" smtClean="0">
                        <a:latin typeface="Cambria Math" panose="02040503050406030204" pitchFamily="18" charset="0"/>
                        <a:cs typeface="Segoe UI Semilight" panose="020B0402040204020203" pitchFamily="34" charset="0"/>
                      </a:rPr>
                      <m:t>∨</m:t>
                    </m:r>
                  </m:oMath>
                </a14:m>
                <a:r>
                  <a:rPr lang="en-US" sz="3200" b="0" dirty="0">
                    <a:latin typeface="Segoe UI Semilight" panose="020B0402040204020203" pitchFamily="34" charset="0"/>
                    <a:cs typeface="Segoe UI Semilight" panose="020B0402040204020203" pitchFamily="34" charset="0"/>
                  </a:rPr>
                  <a:t> </a:t>
                </a:r>
                <a:r>
                  <a:rPr lang="en-US" sz="3200" dirty="0">
                    <a:latin typeface="Segoe UI Semilight" panose="020B0402040204020203" pitchFamily="34" charset="0"/>
                    <a:cs typeface="Segoe UI Semilight" panose="020B0402040204020203" pitchFamily="34" charset="0"/>
                  </a:rPr>
                  <a:t>(2)</a:t>
                </a:r>
                <a:endParaRPr lang="en-US" sz="3200" b="0" dirty="0">
                  <a:latin typeface="Segoe UI Semilight" panose="020B0402040204020203" pitchFamily="34" charset="0"/>
                  <a:cs typeface="Segoe UI Semilight" panose="020B0402040204020203" pitchFamily="34" charset="0"/>
                </a:endParaRPr>
              </a:p>
              <a:p>
                <a:r>
                  <a:rPr lang="en-US" sz="3200" dirty="0">
                    <a:latin typeface="Segoe UI Semilight" panose="020B0402040204020203" pitchFamily="34" charset="0"/>
                    <a:cs typeface="Segoe UI Semilight" panose="020B0402040204020203" pitchFamily="34" charset="0"/>
                  </a:rPr>
                  <a:t>Modus Ponens 3,4.</a:t>
                </a:r>
              </a:p>
            </p:txBody>
          </p:sp>
        </mc:Choice>
        <mc:Fallback xmlns="">
          <p:sp>
            <p:nvSpPr>
              <p:cNvPr id="4" name="TextBox 3"/>
              <p:cNvSpPr txBox="1">
                <a:spLocks noRot="1" noChangeAspect="1" noMove="1" noResize="1" noEditPoints="1" noAdjustHandles="1" noChangeArrowheads="1" noChangeShapeType="1" noTextEdit="1"/>
              </p:cNvSpPr>
              <p:nvPr/>
            </p:nvSpPr>
            <p:spPr>
              <a:xfrm>
                <a:off x="3657600" y="3429000"/>
                <a:ext cx="5349922" cy="2554545"/>
              </a:xfrm>
              <a:prstGeom prst="rect">
                <a:avLst/>
              </a:prstGeom>
              <a:blipFill>
                <a:blip r:embed="rId3"/>
                <a:stretch>
                  <a:fillRect l="-2847" t="-3103" b="-6683"/>
                </a:stretch>
              </a:blipFill>
            </p:spPr>
            <p:txBody>
              <a:bodyPr/>
              <a:lstStyle/>
              <a:p>
                <a:r>
                  <a:rPr lang="en-US">
                    <a:noFill/>
                  </a:rPr>
                  <a:t> </a:t>
                </a:r>
              </a:p>
            </p:txBody>
          </p:sp>
        </mc:Fallback>
      </mc:AlternateContent>
      <p:grpSp>
        <p:nvGrpSpPr>
          <p:cNvPr id="5" name="Group 4"/>
          <p:cNvGrpSpPr/>
          <p:nvPr/>
        </p:nvGrpSpPr>
        <p:grpSpPr>
          <a:xfrm>
            <a:off x="9007522" y="3559273"/>
            <a:ext cx="2235200" cy="1116810"/>
            <a:chOff x="714212" y="824345"/>
            <a:chExt cx="2235200" cy="1116810"/>
          </a:xfrm>
        </p:grpSpPr>
        <p:grpSp>
          <p:nvGrpSpPr>
            <p:cNvPr id="6" name="Group 5"/>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8" name="TextBox 7"/>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5"/>
                    <a:stretch>
                      <a:fillRect/>
                    </a:stretch>
                  </a:blipFill>
                </p:spPr>
                <p:txBody>
                  <a:bodyPr/>
                  <a:lstStyle/>
                  <a:p>
                    <a:r>
                      <a:rPr lang="en-US">
                        <a:noFill/>
                      </a:rPr>
                      <a:t> </a:t>
                    </a:r>
                  </a:p>
                </p:txBody>
              </p:sp>
            </mc:Fallback>
          </mc:AlternateContent>
          <p:cxnSp>
            <p:nvCxnSpPr>
              <p:cNvPr id="10" name="Straight Connector 9"/>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7" name="TextBox 6"/>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1" name="Rounded Rectangle 10"/>
              <p:cNvSpPr/>
              <p:nvPr/>
            </p:nvSpPr>
            <p:spPr>
              <a:xfrm>
                <a:off x="7382434" y="3923704"/>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1" name="Rounded Rectangle 10"/>
              <p:cNvSpPr>
                <a:spLocks noRot="1" noChangeAspect="1" noMove="1" noResize="1" noEditPoints="1" noAdjustHandles="1" noChangeArrowheads="1" noChangeShapeType="1" noTextEdit="1"/>
              </p:cNvSpPr>
              <p:nvPr/>
            </p:nvSpPr>
            <p:spPr>
              <a:xfrm>
                <a:off x="7382434" y="3923704"/>
                <a:ext cx="1571203" cy="435307"/>
              </a:xfrm>
              <a:prstGeom prst="roundRect">
                <a:avLst/>
              </a:prstGeom>
              <a:blipFill>
                <a:blip r:embed="rId7"/>
                <a:stretch>
                  <a:fillRect b="-16883"/>
                </a:stretch>
              </a:blipFill>
              <a:ln w="38100">
                <a:solidFill>
                  <a:schemeClr val="accent3"/>
                </a:solidFill>
                <a:tailEnd type="triangle" w="lg" len="lg"/>
              </a:ln>
              <a:effectLst/>
            </p:spPr>
            <p:txBody>
              <a:bodyPr/>
              <a:lstStyle/>
              <a:p>
                <a:r>
                  <a:rPr lang="en-US">
                    <a:noFill/>
                  </a:rPr>
                  <a:t> </a:t>
                </a:r>
              </a:p>
            </p:txBody>
          </p:sp>
        </mc:Fallback>
      </mc:AlternateContent>
    </p:spTree>
    <p:extLst>
      <p:ext uri="{BB962C8B-B14F-4D97-AF65-F5344CB8AC3E}">
        <p14:creationId xmlns:p14="http://schemas.microsoft.com/office/powerpoint/2010/main" val="2815729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EEE5-A12C-4620-A98F-FC5BD810C614}"/>
              </a:ext>
            </a:extLst>
          </p:cNvPr>
          <p:cNvSpPr>
            <a:spLocks noGrp="1"/>
          </p:cNvSpPr>
          <p:nvPr>
            <p:ph type="title"/>
          </p:nvPr>
        </p:nvSpPr>
        <p:spPr/>
        <p:txBody>
          <a:bodyPr/>
          <a:lstStyle/>
          <a:p>
            <a:r>
              <a:rPr lang="en-US" dirty="0"/>
              <a:t>Meet Boolean Algebra</a:t>
            </a:r>
          </a:p>
        </p:txBody>
      </p:sp>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37084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370840">
                    <a:tc>
                      <a:txBody>
                        <a:bodyPr/>
                        <a:lstStyle/>
                        <a:p>
                          <a:r>
                            <a:rPr lang="en-US" dirty="0"/>
                            <a:t>Propositional Logic</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m:oMathPara>
                          </a14:m>
                          <a:endParaRPr lang="en-US" dirty="0"/>
                        </a:p>
                      </a:txBody>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txBody>
                      <a:tcPr/>
                    </a:tc>
                    <a:extLst>
                      <a:ext uri="{0D108BD9-81ED-4DB2-BD59-A6C34878D82A}">
                        <a16:rowId xmlns:a16="http://schemas.microsoft.com/office/drawing/2014/main" val="3039904774"/>
                      </a:ext>
                    </a:extLst>
                  </a:tr>
                  <a:tr h="475615">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370840">
                    <a:tc>
                      <a:txBody>
                        <a:bodyPr/>
                        <a:lstStyle/>
                        <a:p>
                          <a:r>
                            <a:rPr lang="en-US" dirty="0"/>
                            <a:t>Boolean Algebra</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oMath>
                            </m:oMathPara>
                          </a14:m>
                          <a:endParaRPr lang="en-US" dirty="0"/>
                        </a:p>
                      </a:txBody>
                      <a:tcPr/>
                    </a:tc>
                    <a:tc>
                      <a:txBody>
                        <a:bodyPr/>
                        <a:lstStyle/>
                        <a:p>
                          <a:r>
                            <a:rPr lang="en-US" dirty="0"/>
                            <a:t>1,0</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 (“multiplication”)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(“addition”)</a:t>
                          </a:r>
                        </a:p>
                      </a:txBody>
                      <a:tcPr/>
                    </a:tc>
                    <a:tc>
                      <a:txBody>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m:t>
                                </m:r>
                              </m:oMath>
                            </m:oMathPara>
                          </a14:m>
                          <a:endParaRPr lang="en-US" dirty="0"/>
                        </a:p>
                        <a:p>
                          <a:r>
                            <a:rPr lang="en-US" dirty="0"/>
                            <a:t>(apostrophe after variable) </a:t>
                          </a:r>
                        </a:p>
                      </a:txBody>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Choice>
        <mc:Fallback xmlns="">
          <p:graphicFrame>
            <p:nvGraphicFramePr>
              <p:cNvPr id="4" name="Table 4">
                <a:extLst>
                  <a:ext uri="{FF2B5EF4-FFF2-40B4-BE49-F238E27FC236}">
                    <a16:creationId xmlns:a16="http://schemas.microsoft.com/office/drawing/2014/main" id="{A660C759-F701-4F67-B6A8-E3D096A34843}"/>
                  </a:ext>
                </a:extLst>
              </p:cNvPr>
              <p:cNvGraphicFramePr>
                <a:graphicFrameLocks noGrp="1"/>
              </p:cNvGraphicFramePr>
              <p:nvPr>
                <p:ph idx="1"/>
                <p:extLst>
                  <p:ext uri="{D42A27DB-BD31-4B8C-83A1-F6EECF244321}">
                    <p14:modId xmlns:p14="http://schemas.microsoft.com/office/powerpoint/2010/main" val="4100045886"/>
                  </p:ext>
                </p:extLst>
              </p:nvPr>
            </p:nvGraphicFramePr>
            <p:xfrm>
              <a:off x="574675" y="1463675"/>
              <a:ext cx="11187260" cy="3205480"/>
            </p:xfrm>
            <a:graphic>
              <a:graphicData uri="http://schemas.openxmlformats.org/drawingml/2006/table">
                <a:tbl>
                  <a:tblPr firstRow="1" bandRow="1">
                    <a:tableStyleId>{5C22544A-7EE6-4342-B048-85BDC9FD1C3A}</a:tableStyleId>
                  </a:tblPr>
                  <a:tblGrid>
                    <a:gridCol w="1598180">
                      <a:extLst>
                        <a:ext uri="{9D8B030D-6E8A-4147-A177-3AD203B41FA5}">
                          <a16:colId xmlns:a16="http://schemas.microsoft.com/office/drawing/2014/main" val="3534036804"/>
                        </a:ext>
                      </a:extLst>
                    </a:gridCol>
                    <a:gridCol w="1598180">
                      <a:extLst>
                        <a:ext uri="{9D8B030D-6E8A-4147-A177-3AD203B41FA5}">
                          <a16:colId xmlns:a16="http://schemas.microsoft.com/office/drawing/2014/main" val="1436199331"/>
                        </a:ext>
                      </a:extLst>
                    </a:gridCol>
                    <a:gridCol w="1598180">
                      <a:extLst>
                        <a:ext uri="{9D8B030D-6E8A-4147-A177-3AD203B41FA5}">
                          <a16:colId xmlns:a16="http://schemas.microsoft.com/office/drawing/2014/main" val="1924836730"/>
                        </a:ext>
                      </a:extLst>
                    </a:gridCol>
                    <a:gridCol w="1782699">
                      <a:extLst>
                        <a:ext uri="{9D8B030D-6E8A-4147-A177-3AD203B41FA5}">
                          <a16:colId xmlns:a16="http://schemas.microsoft.com/office/drawing/2014/main" val="637875618"/>
                        </a:ext>
                      </a:extLst>
                    </a:gridCol>
                    <a:gridCol w="1413661">
                      <a:extLst>
                        <a:ext uri="{9D8B030D-6E8A-4147-A177-3AD203B41FA5}">
                          <a16:colId xmlns:a16="http://schemas.microsoft.com/office/drawing/2014/main" val="1865000137"/>
                        </a:ext>
                      </a:extLst>
                    </a:gridCol>
                    <a:gridCol w="1598180">
                      <a:extLst>
                        <a:ext uri="{9D8B030D-6E8A-4147-A177-3AD203B41FA5}">
                          <a16:colId xmlns:a16="http://schemas.microsoft.com/office/drawing/2014/main" val="909254082"/>
                        </a:ext>
                      </a:extLst>
                    </a:gridCol>
                    <a:gridCol w="1598180">
                      <a:extLst>
                        <a:ext uri="{9D8B030D-6E8A-4147-A177-3AD203B41FA5}">
                          <a16:colId xmlns:a16="http://schemas.microsoft.com/office/drawing/2014/main" val="3597102073"/>
                        </a:ext>
                      </a:extLst>
                    </a:gridCol>
                  </a:tblGrid>
                  <a:tr h="370840">
                    <a:tc>
                      <a:txBody>
                        <a:bodyPr/>
                        <a:lstStyle/>
                        <a:p>
                          <a:r>
                            <a:rPr lang="en-US" dirty="0"/>
                            <a:t>Name</a:t>
                          </a:r>
                        </a:p>
                      </a:txBody>
                      <a:tcPr/>
                    </a:tc>
                    <a:tc>
                      <a:txBody>
                        <a:bodyPr/>
                        <a:lstStyle/>
                        <a:p>
                          <a:r>
                            <a:rPr lang="en-US" dirty="0"/>
                            <a:t>Variables</a:t>
                          </a:r>
                        </a:p>
                      </a:txBody>
                      <a:tcPr/>
                    </a:tc>
                    <a:tc>
                      <a:txBody>
                        <a:bodyPr/>
                        <a:lstStyle/>
                        <a:p>
                          <a:r>
                            <a:rPr lang="en-US" dirty="0"/>
                            <a:t>“True/False”</a:t>
                          </a:r>
                        </a:p>
                      </a:txBody>
                      <a:tcPr/>
                    </a:tc>
                    <a:tc>
                      <a:txBody>
                        <a:bodyPr/>
                        <a:lstStyle/>
                        <a:p>
                          <a:r>
                            <a:rPr lang="en-US" dirty="0"/>
                            <a:t>“And”</a:t>
                          </a:r>
                        </a:p>
                      </a:txBody>
                      <a:tcPr/>
                    </a:tc>
                    <a:tc>
                      <a:txBody>
                        <a:bodyPr/>
                        <a:lstStyle/>
                        <a:p>
                          <a:r>
                            <a:rPr lang="en-US" dirty="0"/>
                            <a:t>“Or”</a:t>
                          </a:r>
                        </a:p>
                      </a:txBody>
                      <a:tcPr/>
                    </a:tc>
                    <a:tc>
                      <a:txBody>
                        <a:bodyPr/>
                        <a:lstStyle/>
                        <a:p>
                          <a:r>
                            <a:rPr lang="en-US" dirty="0"/>
                            <a:t>“Not”</a:t>
                          </a:r>
                        </a:p>
                      </a:txBody>
                      <a:tcPr/>
                    </a:tc>
                    <a:tc>
                      <a:txBody>
                        <a:bodyPr/>
                        <a:lstStyle/>
                        <a:p>
                          <a:r>
                            <a:rPr lang="en-US" dirty="0"/>
                            <a:t>Implication</a:t>
                          </a:r>
                        </a:p>
                      </a:txBody>
                      <a:tcPr/>
                    </a:tc>
                    <a:extLst>
                      <a:ext uri="{0D108BD9-81ED-4DB2-BD59-A6C34878D82A}">
                        <a16:rowId xmlns:a16="http://schemas.microsoft.com/office/drawing/2014/main" val="3149510042"/>
                      </a:ext>
                    </a:extLst>
                  </a:tr>
                  <a:tr h="640080">
                    <a:tc>
                      <a:txBody>
                        <a:bodyPr/>
                        <a:lstStyle/>
                        <a:p>
                          <a:r>
                            <a:rPr lang="en-US" dirty="0"/>
                            <a:t>Java Code</a:t>
                          </a:r>
                        </a:p>
                      </a:txBody>
                      <a:tcPr/>
                    </a:tc>
                    <a:tc>
                      <a:txBody>
                        <a:bodyPr/>
                        <a:lstStyle/>
                        <a:p>
                          <a:r>
                            <a:rPr lang="en-US" dirty="0" err="1">
                              <a:latin typeface="Courier New" panose="02070309020205020404" pitchFamily="49" charset="0"/>
                              <a:cs typeface="Courier New" panose="02070309020205020404" pitchFamily="49" charset="0"/>
                            </a:rPr>
                            <a:t>boolean</a:t>
                          </a:r>
                          <a:r>
                            <a:rPr lang="en-US" dirty="0">
                              <a:latin typeface="Courier New" panose="02070309020205020404" pitchFamily="49" charset="0"/>
                              <a:cs typeface="Courier New" panose="02070309020205020404" pitchFamily="49" charset="0"/>
                            </a:rPr>
                            <a:t> b</a:t>
                          </a:r>
                        </a:p>
                      </a:txBody>
                      <a:tcPr/>
                    </a:tc>
                    <a:tc>
                      <a:txBody>
                        <a:bodyPr/>
                        <a:lstStyle/>
                        <a:p>
                          <a:r>
                            <a:rPr lang="en-US" dirty="0" err="1">
                              <a:latin typeface="Courier New" panose="02070309020205020404" pitchFamily="49" charset="0"/>
                              <a:cs typeface="Courier New" panose="02070309020205020404" pitchFamily="49" charset="0"/>
                            </a:rPr>
                            <a:t>true,false</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b="0" i="0" dirty="0">
                              <a:latin typeface="Courier New" panose="02070309020205020404" pitchFamily="49" charset="0"/>
                              <a:cs typeface="Courier New" panose="02070309020205020404" pitchFamily="49" charset="0"/>
                            </a:rPr>
                            <a:t>&amp;&amp;</a:t>
                          </a:r>
                          <a:endParaRPr lang="en-US" dirty="0">
                            <a:latin typeface="Courier New" panose="02070309020205020404" pitchFamily="49" charset="0"/>
                            <a:cs typeface="Courier New" panose="02070309020205020404" pitchFamily="49" charset="0"/>
                          </a:endParaRPr>
                        </a:p>
                      </a:txBody>
                      <a:tcPr/>
                    </a:tc>
                    <a:tc>
                      <a:txBody>
                        <a:bodyPr/>
                        <a:lstStyle/>
                        <a:p>
                          <a:pPr algn="ctr"/>
                          <a:r>
                            <a:rPr lang="en-US" dirty="0">
                              <a:latin typeface="Courier New" panose="02070309020205020404" pitchFamily="49" charset="0"/>
                              <a:cs typeface="Courier New" panose="02070309020205020404" pitchFamily="49" charset="0"/>
                            </a:rPr>
                            <a:t>||</a:t>
                          </a:r>
                        </a:p>
                      </a:txBody>
                      <a:tcPr/>
                    </a:tc>
                    <a:tc>
                      <a:txBody>
                        <a:bodyPr/>
                        <a:lstStyle/>
                        <a:p>
                          <a:r>
                            <a:rPr lang="en-US" dirty="0">
                              <a:latin typeface="Courier New" panose="02070309020205020404" pitchFamily="49" charset="0"/>
                              <a:cs typeface="Courier New" panose="02070309020205020404" pitchFamily="49" charset="0"/>
                            </a:rPr>
                            <a:t>!</a:t>
                          </a:r>
                        </a:p>
                      </a:txBody>
                      <a:tcPr/>
                    </a:tc>
                    <a:tc>
                      <a:txBody>
                        <a:bodyPr/>
                        <a:lstStyle/>
                        <a:p>
                          <a:r>
                            <a:rPr lang="en-US" dirty="0"/>
                            <a:t>No special symbol</a:t>
                          </a:r>
                        </a:p>
                      </a:txBody>
                      <a:tcPr/>
                    </a:tc>
                    <a:extLst>
                      <a:ext uri="{0D108BD9-81ED-4DB2-BD59-A6C34878D82A}">
                        <a16:rowId xmlns:a16="http://schemas.microsoft.com/office/drawing/2014/main" val="3566724965"/>
                      </a:ext>
                    </a:extLst>
                  </a:tr>
                  <a:tr h="640080">
                    <a:tc>
                      <a:txBody>
                        <a:bodyPr/>
                        <a:lstStyle/>
                        <a:p>
                          <a:r>
                            <a:rPr lang="en-US" dirty="0"/>
                            <a:t>Propositional Logic</a:t>
                          </a:r>
                        </a:p>
                      </a:txBody>
                      <a:tcPr/>
                    </a:tc>
                    <a:tc>
                      <a:txBody>
                        <a:bodyPr/>
                        <a:lstStyle/>
                        <a:p>
                          <a:endParaRPr lang="en-US"/>
                        </a:p>
                      </a:txBody>
                      <a:tcPr>
                        <a:blipFill>
                          <a:blip r:embed="rId2"/>
                          <a:stretch>
                            <a:fillRect l="-100000" t="-162857" r="-500000" b="-258095"/>
                          </a:stretch>
                        </a:blipFill>
                      </a:tcPr>
                    </a:tc>
                    <a:tc>
                      <a:txBody>
                        <a:bodyPr/>
                        <a:lstStyle/>
                        <a:p>
                          <a:r>
                            <a:rPr lang="en-US" dirty="0">
                              <a:latin typeface="Courier New" panose="02070309020205020404" pitchFamily="49" charset="0"/>
                              <a:cs typeface="Courier New" panose="02070309020205020404" pitchFamily="49" charset="0"/>
                            </a:rPr>
                            <a:t>T, F</a:t>
                          </a:r>
                        </a:p>
                      </a:txBody>
                      <a:tcPr/>
                    </a:tc>
                    <a:tc>
                      <a:txBody>
                        <a:bodyPr/>
                        <a:lstStyle/>
                        <a:p>
                          <a:endParaRPr lang="en-US"/>
                        </a:p>
                      </a:txBody>
                      <a:tcPr>
                        <a:blipFill>
                          <a:blip r:embed="rId2"/>
                          <a:stretch>
                            <a:fillRect l="-269863" t="-162857" r="-260616" b="-258095"/>
                          </a:stretch>
                        </a:blipFill>
                      </a:tcPr>
                    </a:tc>
                    <a:tc>
                      <a:txBody>
                        <a:bodyPr/>
                        <a:lstStyle/>
                        <a:p>
                          <a:endParaRPr lang="en-US"/>
                        </a:p>
                      </a:txBody>
                      <a:tcPr>
                        <a:blipFill>
                          <a:blip r:embed="rId2"/>
                          <a:stretch>
                            <a:fillRect l="-465517" t="-162857" r="-228017" b="-258095"/>
                          </a:stretch>
                        </a:blipFill>
                      </a:tcPr>
                    </a:tc>
                    <a:tc>
                      <a:txBody>
                        <a:bodyPr/>
                        <a:lstStyle/>
                        <a:p>
                          <a:endParaRPr lang="en-US"/>
                        </a:p>
                      </a:txBody>
                      <a:tcPr>
                        <a:blipFill>
                          <a:blip r:embed="rId2"/>
                          <a:stretch>
                            <a:fillRect l="-498859" t="-162857" r="-101141" b="-258095"/>
                          </a:stretch>
                        </a:blipFill>
                      </a:tcPr>
                    </a:tc>
                    <a:tc>
                      <a:txBody>
                        <a:bodyPr/>
                        <a:lstStyle/>
                        <a:p>
                          <a:endParaRPr lang="en-US"/>
                        </a:p>
                      </a:txBody>
                      <a:tcPr>
                        <a:blipFill>
                          <a:blip r:embed="rId2"/>
                          <a:stretch>
                            <a:fillRect l="-601145" t="-162857" r="-1527" b="-258095"/>
                          </a:stretch>
                        </a:blipFill>
                      </a:tcPr>
                    </a:tc>
                    <a:extLst>
                      <a:ext uri="{0D108BD9-81ED-4DB2-BD59-A6C34878D82A}">
                        <a16:rowId xmlns:a16="http://schemas.microsoft.com/office/drawing/2014/main" val="3039904774"/>
                      </a:ext>
                    </a:extLst>
                  </a:tr>
                  <a:tr h="640080">
                    <a:tc>
                      <a:txBody>
                        <a:bodyPr/>
                        <a:lstStyle/>
                        <a:p>
                          <a:r>
                            <a:rPr lang="en-US" dirty="0"/>
                            <a:t>Circuits</a:t>
                          </a:r>
                        </a:p>
                      </a:txBody>
                      <a:tcPr/>
                    </a:tc>
                    <a:tc>
                      <a:txBody>
                        <a:bodyPr/>
                        <a:lstStyle/>
                        <a:p>
                          <a:r>
                            <a:rPr lang="en-US" dirty="0"/>
                            <a:t>Wires</a:t>
                          </a:r>
                        </a:p>
                      </a:txBody>
                      <a:tcPr/>
                    </a:tc>
                    <a:tc>
                      <a:txBody>
                        <a:bodyPr/>
                        <a:lstStyle/>
                        <a:p>
                          <a:r>
                            <a:rPr lang="en-US" dirty="0"/>
                            <a:t>1, 0</a:t>
                          </a:r>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r>
                            <a:rPr lang="en-US" dirty="0"/>
                            <a:t>No special symbol</a:t>
                          </a:r>
                        </a:p>
                      </a:txBody>
                      <a:tcPr/>
                    </a:tc>
                    <a:extLst>
                      <a:ext uri="{0D108BD9-81ED-4DB2-BD59-A6C34878D82A}">
                        <a16:rowId xmlns:a16="http://schemas.microsoft.com/office/drawing/2014/main" val="3378886011"/>
                      </a:ext>
                    </a:extLst>
                  </a:tr>
                  <a:tr h="914400">
                    <a:tc>
                      <a:txBody>
                        <a:bodyPr/>
                        <a:lstStyle/>
                        <a:p>
                          <a:r>
                            <a:rPr lang="en-US" dirty="0"/>
                            <a:t>Boolean Algebra</a:t>
                          </a:r>
                        </a:p>
                      </a:txBody>
                      <a:tcPr/>
                    </a:tc>
                    <a:tc>
                      <a:txBody>
                        <a:bodyPr/>
                        <a:lstStyle/>
                        <a:p>
                          <a:endParaRPr lang="en-US"/>
                        </a:p>
                      </a:txBody>
                      <a:tcPr>
                        <a:blipFill>
                          <a:blip r:embed="rId2"/>
                          <a:stretch>
                            <a:fillRect l="-100000" t="-254000" r="-500000" b="-10667"/>
                          </a:stretch>
                        </a:blipFill>
                      </a:tcPr>
                    </a:tc>
                    <a:tc>
                      <a:txBody>
                        <a:bodyPr/>
                        <a:lstStyle/>
                        <a:p>
                          <a:r>
                            <a:rPr lang="en-US" dirty="0"/>
                            <a:t>1,0</a:t>
                          </a:r>
                        </a:p>
                      </a:txBody>
                      <a:tcPr/>
                    </a:tc>
                    <a:tc>
                      <a:txBody>
                        <a:bodyPr/>
                        <a:lstStyle/>
                        <a:p>
                          <a:endParaRPr lang="en-US"/>
                        </a:p>
                      </a:txBody>
                      <a:tcPr>
                        <a:blipFill>
                          <a:blip r:embed="rId2"/>
                          <a:stretch>
                            <a:fillRect l="-269863" t="-254000" r="-260616" b="-10667"/>
                          </a:stretch>
                        </a:blipFill>
                      </a:tcPr>
                    </a:tc>
                    <a:tc>
                      <a:txBody>
                        <a:bodyPr/>
                        <a:lstStyle/>
                        <a:p>
                          <a:endParaRPr lang="en-US"/>
                        </a:p>
                      </a:txBody>
                      <a:tcPr>
                        <a:blipFill>
                          <a:blip r:embed="rId2"/>
                          <a:stretch>
                            <a:fillRect l="-465517" t="-254000" r="-228017" b="-10667"/>
                          </a:stretch>
                        </a:blipFill>
                      </a:tcPr>
                    </a:tc>
                    <a:tc>
                      <a:txBody>
                        <a:bodyPr/>
                        <a:lstStyle/>
                        <a:p>
                          <a:endParaRPr lang="en-US"/>
                        </a:p>
                      </a:txBody>
                      <a:tcPr>
                        <a:blipFill>
                          <a:blip r:embed="rId2"/>
                          <a:stretch>
                            <a:fillRect l="-498859" t="-254000" r="-101141" b="-10667"/>
                          </a:stretch>
                        </a:blipFill>
                      </a:tcPr>
                    </a:tc>
                    <a:tc>
                      <a:txBody>
                        <a:bodyPr/>
                        <a:lstStyle/>
                        <a:p>
                          <a:r>
                            <a:rPr lang="en-US" dirty="0"/>
                            <a:t>No special symbol</a:t>
                          </a:r>
                        </a:p>
                      </a:txBody>
                      <a:tcPr/>
                    </a:tc>
                    <a:extLst>
                      <a:ext uri="{0D108BD9-81ED-4DB2-BD59-A6C34878D82A}">
                        <a16:rowId xmlns:a16="http://schemas.microsoft.com/office/drawing/2014/main" val="3268670822"/>
                      </a:ext>
                    </a:extLst>
                  </a:tr>
                </a:tbl>
              </a:graphicData>
            </a:graphic>
          </p:graphicFrame>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E27F8F35-63A5-4DD9-863D-8DF8D24A2E8D}"/>
                  </a:ext>
                </a:extLst>
              </p:cNvPr>
              <p:cNvSpPr txBox="1"/>
              <p:nvPr/>
            </p:nvSpPr>
            <p:spPr>
              <a:xfrm>
                <a:off x="574675"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3" name="TextBox 2">
                <a:extLst>
                  <a:ext uri="{FF2B5EF4-FFF2-40B4-BE49-F238E27FC236}">
                    <a16:creationId xmlns:a16="http://schemas.microsoft.com/office/drawing/2014/main" id="{E27F8F35-63A5-4DD9-863D-8DF8D24A2E8D}"/>
                  </a:ext>
                </a:extLst>
              </p:cNvPr>
              <p:cNvSpPr txBox="1">
                <a:spLocks noRot="1" noChangeAspect="1" noMove="1" noResize="1" noEditPoints="1" noAdjustHandles="1" noChangeArrowheads="1" noChangeShapeType="1" noTextEdit="1"/>
              </p:cNvSpPr>
              <p:nvPr/>
            </p:nvSpPr>
            <p:spPr>
              <a:xfrm>
                <a:off x="574675" y="5819775"/>
                <a:ext cx="5521325" cy="461665"/>
              </a:xfrm>
              <a:prstGeom prst="rect">
                <a:avLst/>
              </a:prstGeom>
              <a:blipFill>
                <a:blip r:embed="rId3"/>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99950A-68DB-4570-B402-A60F3AC892A6}"/>
                  </a:ext>
                </a:extLst>
              </p:cNvPr>
              <p:cNvSpPr txBox="1"/>
              <p:nvPr/>
            </p:nvSpPr>
            <p:spPr>
              <a:xfrm>
                <a:off x="5956300" y="58197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a:extLst>
                  <a:ext uri="{FF2B5EF4-FFF2-40B4-BE49-F238E27FC236}">
                    <a16:creationId xmlns:a16="http://schemas.microsoft.com/office/drawing/2014/main" id="{AE99950A-68DB-4570-B402-A60F3AC892A6}"/>
                  </a:ext>
                </a:extLst>
              </p:cNvPr>
              <p:cNvSpPr txBox="1">
                <a:spLocks noRot="1" noChangeAspect="1" noMove="1" noResize="1" noEditPoints="1" noAdjustHandles="1" noChangeArrowheads="1" noChangeShapeType="1" noTextEdit="1"/>
              </p:cNvSpPr>
              <p:nvPr/>
            </p:nvSpPr>
            <p:spPr>
              <a:xfrm>
                <a:off x="5956300" y="5819775"/>
                <a:ext cx="5521325" cy="461665"/>
              </a:xfrm>
              <a:prstGeom prst="rect">
                <a:avLst/>
              </a:prstGeom>
              <a:blipFill>
                <a:blip r:embed="rId4"/>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67D950F3-9440-4430-9E32-B90FF8EE299F}"/>
              </a:ext>
            </a:extLst>
          </p:cNvPr>
          <p:cNvSpPr txBox="1"/>
          <p:nvPr/>
        </p:nvSpPr>
        <p:spPr>
          <a:xfrm>
            <a:off x="2095500" y="52482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5E1632F4-1D1F-4BD3-8D19-BF9ADB4563A8}"/>
              </a:ext>
            </a:extLst>
          </p:cNvPr>
          <p:cNvSpPr txBox="1"/>
          <p:nvPr/>
        </p:nvSpPr>
        <p:spPr>
          <a:xfrm>
            <a:off x="7477125" y="53231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mc:AlternateContent xmlns:mc="http://schemas.openxmlformats.org/markup-compatibility/2006" xmlns:p14="http://schemas.microsoft.com/office/powerpoint/2010/main">
        <mc:Choice Requires="p14">
          <p:contentPart p14:bwMode="auto" r:id="rId5">
            <p14:nvContentPartPr>
              <p14:cNvPr id="19" name="Ink 18">
                <a:extLst>
                  <a:ext uri="{FF2B5EF4-FFF2-40B4-BE49-F238E27FC236}">
                    <a16:creationId xmlns:a16="http://schemas.microsoft.com/office/drawing/2014/main" id="{BFE014A5-C1F6-4229-AEE6-1BC80C58CA29}"/>
                  </a:ext>
                </a:extLst>
              </p14:cNvPr>
              <p14:cNvContentPartPr/>
              <p14:nvPr/>
            </p14:nvContentPartPr>
            <p14:xfrm>
              <a:off x="12655410" y="1200585"/>
              <a:ext cx="34560" cy="6120"/>
            </p14:xfrm>
          </p:contentPart>
        </mc:Choice>
        <mc:Fallback xmlns="">
          <p:pic>
            <p:nvPicPr>
              <p:cNvPr id="19" name="Ink 18">
                <a:extLst>
                  <a:ext uri="{FF2B5EF4-FFF2-40B4-BE49-F238E27FC236}">
                    <a16:creationId xmlns:a16="http://schemas.microsoft.com/office/drawing/2014/main" id="{BFE014A5-C1F6-4229-AEE6-1BC80C58CA29}"/>
                  </a:ext>
                </a:extLst>
              </p:cNvPr>
              <p:cNvPicPr/>
              <p:nvPr/>
            </p:nvPicPr>
            <p:blipFill>
              <a:blip r:embed="rId6"/>
              <a:stretch>
                <a:fillRect/>
              </a:stretch>
            </p:blipFill>
            <p:spPr>
              <a:xfrm>
                <a:off x="12646410" y="1191585"/>
                <a:ext cx="52200" cy="23760"/>
              </a:xfrm>
              <a:prstGeom prst="rect">
                <a:avLst/>
              </a:prstGeom>
            </p:spPr>
          </p:pic>
        </mc:Fallback>
      </mc:AlternateContent>
      <p:grpSp>
        <p:nvGrpSpPr>
          <p:cNvPr id="24" name="Group 23">
            <a:extLst>
              <a:ext uri="{FF2B5EF4-FFF2-40B4-BE49-F238E27FC236}">
                <a16:creationId xmlns:a16="http://schemas.microsoft.com/office/drawing/2014/main" id="{6A9E5923-6535-4513-92CF-1F9F3ADADA55}"/>
              </a:ext>
            </a:extLst>
          </p:cNvPr>
          <p:cNvGrpSpPr/>
          <p:nvPr/>
        </p:nvGrpSpPr>
        <p:grpSpPr>
          <a:xfrm>
            <a:off x="5649450" y="3231705"/>
            <a:ext cx="809640" cy="415080"/>
            <a:chOff x="5649450" y="3231705"/>
            <a:chExt cx="809640" cy="415080"/>
          </a:xfrm>
        </p:grpSpPr>
        <mc:AlternateContent xmlns:mc="http://schemas.openxmlformats.org/markup-compatibility/2006" xmlns:p14="http://schemas.microsoft.com/office/powerpoint/2010/main">
          <mc:Choice Requires="p14">
            <p:contentPart p14:bwMode="auto" r:id="rId7">
              <p14:nvContentPartPr>
                <p14:cNvPr id="15" name="Ink 14">
                  <a:extLst>
                    <a:ext uri="{FF2B5EF4-FFF2-40B4-BE49-F238E27FC236}">
                      <a16:creationId xmlns:a16="http://schemas.microsoft.com/office/drawing/2014/main" id="{C4490D26-9BB5-4D3E-A81C-A54F9FA9B8B5}"/>
                    </a:ext>
                  </a:extLst>
                </p14:cNvPr>
                <p14:cNvContentPartPr/>
                <p14:nvPr/>
              </p14:nvContentPartPr>
              <p14:xfrm>
                <a:off x="5753490" y="3307665"/>
                <a:ext cx="239760" cy="200880"/>
              </p14:xfrm>
            </p:contentPart>
          </mc:Choice>
          <mc:Fallback xmlns="">
            <p:pic>
              <p:nvPicPr>
                <p:cNvPr id="15" name="Ink 14">
                  <a:extLst>
                    <a:ext uri="{FF2B5EF4-FFF2-40B4-BE49-F238E27FC236}">
                      <a16:creationId xmlns:a16="http://schemas.microsoft.com/office/drawing/2014/main" id="{C4490D26-9BB5-4D3E-A81C-A54F9FA9B8B5}"/>
                    </a:ext>
                  </a:extLst>
                </p:cNvPr>
                <p:cNvPicPr/>
                <p:nvPr/>
              </p:nvPicPr>
              <p:blipFill>
                <a:blip r:embed="rId8"/>
                <a:stretch>
                  <a:fillRect/>
                </a:stretch>
              </p:blipFill>
              <p:spPr>
                <a:xfrm>
                  <a:off x="5744490" y="3299025"/>
                  <a:ext cx="2574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6" name="Ink 15">
                  <a:extLst>
                    <a:ext uri="{FF2B5EF4-FFF2-40B4-BE49-F238E27FC236}">
                      <a16:creationId xmlns:a16="http://schemas.microsoft.com/office/drawing/2014/main" id="{49A370B5-9287-4E9C-8A0F-48C85396E728}"/>
                    </a:ext>
                  </a:extLst>
                </p14:cNvPr>
                <p14:cNvContentPartPr/>
                <p14:nvPr/>
              </p14:nvContentPartPr>
              <p14:xfrm>
                <a:off x="5793810" y="3359505"/>
                <a:ext cx="150840" cy="84600"/>
              </p14:xfrm>
            </p:contentPart>
          </mc:Choice>
          <mc:Fallback xmlns="">
            <p:pic>
              <p:nvPicPr>
                <p:cNvPr id="16" name="Ink 15">
                  <a:extLst>
                    <a:ext uri="{FF2B5EF4-FFF2-40B4-BE49-F238E27FC236}">
                      <a16:creationId xmlns:a16="http://schemas.microsoft.com/office/drawing/2014/main" id="{49A370B5-9287-4E9C-8A0F-48C85396E728}"/>
                    </a:ext>
                  </a:extLst>
                </p:cNvPr>
                <p:cNvPicPr/>
                <p:nvPr/>
              </p:nvPicPr>
              <p:blipFill>
                <a:blip r:embed="rId10"/>
                <a:stretch>
                  <a:fillRect/>
                </a:stretch>
              </p:blipFill>
              <p:spPr>
                <a:xfrm>
                  <a:off x="5785170" y="3350505"/>
                  <a:ext cx="1684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7" name="Ink 16">
                  <a:extLst>
                    <a:ext uri="{FF2B5EF4-FFF2-40B4-BE49-F238E27FC236}">
                      <a16:creationId xmlns:a16="http://schemas.microsoft.com/office/drawing/2014/main" id="{B448EAFA-C66B-4EAB-94CA-76B95AAC3B7A}"/>
                    </a:ext>
                  </a:extLst>
                </p14:cNvPr>
                <p14:cNvContentPartPr/>
                <p14:nvPr/>
              </p14:nvContentPartPr>
              <p14:xfrm>
                <a:off x="6024930" y="3394425"/>
                <a:ext cx="126360" cy="120600"/>
              </p14:xfrm>
            </p:contentPart>
          </mc:Choice>
          <mc:Fallback xmlns="">
            <p:pic>
              <p:nvPicPr>
                <p:cNvPr id="17" name="Ink 16">
                  <a:extLst>
                    <a:ext uri="{FF2B5EF4-FFF2-40B4-BE49-F238E27FC236}">
                      <a16:creationId xmlns:a16="http://schemas.microsoft.com/office/drawing/2014/main" id="{B448EAFA-C66B-4EAB-94CA-76B95AAC3B7A}"/>
                    </a:ext>
                  </a:extLst>
                </p:cNvPr>
                <p:cNvPicPr/>
                <p:nvPr/>
              </p:nvPicPr>
              <p:blipFill>
                <a:blip r:embed="rId12"/>
                <a:stretch>
                  <a:fillRect/>
                </a:stretch>
              </p:blipFill>
              <p:spPr>
                <a:xfrm>
                  <a:off x="6015930" y="3385425"/>
                  <a:ext cx="1440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 name="Ink 19">
                  <a:extLst>
                    <a:ext uri="{FF2B5EF4-FFF2-40B4-BE49-F238E27FC236}">
                      <a16:creationId xmlns:a16="http://schemas.microsoft.com/office/drawing/2014/main" id="{129E2823-2E91-4ED4-A8A2-D4E76ACCD4BB}"/>
                    </a:ext>
                  </a:extLst>
                </p14:cNvPr>
                <p14:cNvContentPartPr/>
                <p14:nvPr/>
              </p14:nvContentPartPr>
              <p14:xfrm>
                <a:off x="6228330" y="3326025"/>
                <a:ext cx="230760" cy="206280"/>
              </p14:xfrm>
            </p:contentPart>
          </mc:Choice>
          <mc:Fallback xmlns="">
            <p:pic>
              <p:nvPicPr>
                <p:cNvPr id="20" name="Ink 19">
                  <a:extLst>
                    <a:ext uri="{FF2B5EF4-FFF2-40B4-BE49-F238E27FC236}">
                      <a16:creationId xmlns:a16="http://schemas.microsoft.com/office/drawing/2014/main" id="{129E2823-2E91-4ED4-A8A2-D4E76ACCD4BB}"/>
                    </a:ext>
                  </a:extLst>
                </p:cNvPr>
                <p:cNvPicPr/>
                <p:nvPr/>
              </p:nvPicPr>
              <p:blipFill>
                <a:blip r:embed="rId14"/>
                <a:stretch>
                  <a:fillRect/>
                </a:stretch>
              </p:blipFill>
              <p:spPr>
                <a:xfrm>
                  <a:off x="6219690" y="3317385"/>
                  <a:ext cx="2484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 name="Ink 20">
                  <a:extLst>
                    <a:ext uri="{FF2B5EF4-FFF2-40B4-BE49-F238E27FC236}">
                      <a16:creationId xmlns:a16="http://schemas.microsoft.com/office/drawing/2014/main" id="{2B0CCF4F-5FD6-4D65-A61B-C8E9E85B8C4B}"/>
                    </a:ext>
                  </a:extLst>
                </p14:cNvPr>
                <p14:cNvContentPartPr/>
                <p14:nvPr/>
              </p14:nvContentPartPr>
              <p14:xfrm>
                <a:off x="6321210" y="3403065"/>
                <a:ext cx="44640" cy="10800"/>
              </p14:xfrm>
            </p:contentPart>
          </mc:Choice>
          <mc:Fallback xmlns="">
            <p:pic>
              <p:nvPicPr>
                <p:cNvPr id="21" name="Ink 20">
                  <a:extLst>
                    <a:ext uri="{FF2B5EF4-FFF2-40B4-BE49-F238E27FC236}">
                      <a16:creationId xmlns:a16="http://schemas.microsoft.com/office/drawing/2014/main" id="{2B0CCF4F-5FD6-4D65-A61B-C8E9E85B8C4B}"/>
                    </a:ext>
                  </a:extLst>
                </p:cNvPr>
                <p:cNvPicPr/>
                <p:nvPr/>
              </p:nvPicPr>
              <p:blipFill>
                <a:blip r:embed="rId16"/>
                <a:stretch>
                  <a:fillRect/>
                </a:stretch>
              </p:blipFill>
              <p:spPr>
                <a:xfrm>
                  <a:off x="6312570" y="3394425"/>
                  <a:ext cx="62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2" name="Ink 21">
                  <a:extLst>
                    <a:ext uri="{FF2B5EF4-FFF2-40B4-BE49-F238E27FC236}">
                      <a16:creationId xmlns:a16="http://schemas.microsoft.com/office/drawing/2014/main" id="{5FBD03C8-D951-4F8F-BEB1-72F7BA7F6EFD}"/>
                    </a:ext>
                  </a:extLst>
                </p14:cNvPr>
                <p14:cNvContentPartPr/>
                <p14:nvPr/>
              </p14:nvContentPartPr>
              <p14:xfrm>
                <a:off x="5649450" y="3231705"/>
                <a:ext cx="48960" cy="415080"/>
              </p14:xfrm>
            </p:contentPart>
          </mc:Choice>
          <mc:Fallback xmlns="">
            <p:pic>
              <p:nvPicPr>
                <p:cNvPr id="22" name="Ink 21">
                  <a:extLst>
                    <a:ext uri="{FF2B5EF4-FFF2-40B4-BE49-F238E27FC236}">
                      <a16:creationId xmlns:a16="http://schemas.microsoft.com/office/drawing/2014/main" id="{5FBD03C8-D951-4F8F-BEB1-72F7BA7F6EFD}"/>
                    </a:ext>
                  </a:extLst>
                </p:cNvPr>
                <p:cNvPicPr/>
                <p:nvPr/>
              </p:nvPicPr>
              <p:blipFill>
                <a:blip r:embed="rId18"/>
                <a:stretch>
                  <a:fillRect/>
                </a:stretch>
              </p:blipFill>
              <p:spPr>
                <a:xfrm>
                  <a:off x="5640810" y="3222705"/>
                  <a:ext cx="66600" cy="432720"/>
                </a:xfrm>
                <a:prstGeom prst="rect">
                  <a:avLst/>
                </a:prstGeom>
              </p:spPr>
            </p:pic>
          </mc:Fallback>
        </mc:AlternateContent>
      </p:grpSp>
      <p:grpSp>
        <p:nvGrpSpPr>
          <p:cNvPr id="32" name="Group 31">
            <a:extLst>
              <a:ext uri="{FF2B5EF4-FFF2-40B4-BE49-F238E27FC236}">
                <a16:creationId xmlns:a16="http://schemas.microsoft.com/office/drawing/2014/main" id="{2E0DD6D4-518C-4A4F-9A17-5AF1270C2240}"/>
              </a:ext>
            </a:extLst>
          </p:cNvPr>
          <p:cNvGrpSpPr/>
          <p:nvPr/>
        </p:nvGrpSpPr>
        <p:grpSpPr>
          <a:xfrm>
            <a:off x="7391850" y="3181305"/>
            <a:ext cx="516600" cy="544680"/>
            <a:chOff x="7391850" y="3181305"/>
            <a:chExt cx="516600" cy="544680"/>
          </a:xfrm>
        </p:grpSpPr>
        <mc:AlternateContent xmlns:mc="http://schemas.openxmlformats.org/markup-compatibility/2006" xmlns:p14="http://schemas.microsoft.com/office/powerpoint/2010/main">
          <mc:Choice Requires="p14">
            <p:contentPart p14:bwMode="auto" r:id="rId19">
              <p14:nvContentPartPr>
                <p14:cNvPr id="25" name="Ink 24">
                  <a:extLst>
                    <a:ext uri="{FF2B5EF4-FFF2-40B4-BE49-F238E27FC236}">
                      <a16:creationId xmlns:a16="http://schemas.microsoft.com/office/drawing/2014/main" id="{11C9063E-55A2-4104-A9C6-23C8CB19C04B}"/>
                    </a:ext>
                  </a:extLst>
                </p14:cNvPr>
                <p14:cNvContentPartPr/>
                <p14:nvPr/>
              </p14:nvContentPartPr>
              <p14:xfrm>
                <a:off x="7391850" y="3181305"/>
                <a:ext cx="132840" cy="544680"/>
              </p14:xfrm>
            </p:contentPart>
          </mc:Choice>
          <mc:Fallback xmlns="">
            <p:pic>
              <p:nvPicPr>
                <p:cNvPr id="25" name="Ink 24">
                  <a:extLst>
                    <a:ext uri="{FF2B5EF4-FFF2-40B4-BE49-F238E27FC236}">
                      <a16:creationId xmlns:a16="http://schemas.microsoft.com/office/drawing/2014/main" id="{11C9063E-55A2-4104-A9C6-23C8CB19C04B}"/>
                    </a:ext>
                  </a:extLst>
                </p:cNvPr>
                <p:cNvPicPr/>
                <p:nvPr/>
              </p:nvPicPr>
              <p:blipFill>
                <a:blip r:embed="rId22"/>
                <a:stretch>
                  <a:fillRect/>
                </a:stretch>
              </p:blipFill>
              <p:spPr>
                <a:xfrm>
                  <a:off x="7383210" y="3172305"/>
                  <a:ext cx="15048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Ink 28">
                  <a:extLst>
                    <a:ext uri="{FF2B5EF4-FFF2-40B4-BE49-F238E27FC236}">
                      <a16:creationId xmlns:a16="http://schemas.microsoft.com/office/drawing/2014/main" id="{E07D7E64-2A74-4034-8924-F89B1FC69D95}"/>
                    </a:ext>
                  </a:extLst>
                </p14:cNvPr>
                <p14:cNvContentPartPr/>
                <p14:nvPr/>
              </p14:nvContentPartPr>
              <p14:xfrm>
                <a:off x="7570770" y="3365625"/>
                <a:ext cx="121320" cy="143640"/>
              </p14:xfrm>
            </p:contentPart>
          </mc:Choice>
          <mc:Fallback xmlns="">
            <p:pic>
              <p:nvPicPr>
                <p:cNvPr id="29" name="Ink 28">
                  <a:extLst>
                    <a:ext uri="{FF2B5EF4-FFF2-40B4-BE49-F238E27FC236}">
                      <a16:creationId xmlns:a16="http://schemas.microsoft.com/office/drawing/2014/main" id="{E07D7E64-2A74-4034-8924-F89B1FC69D95}"/>
                    </a:ext>
                  </a:extLst>
                </p:cNvPr>
                <p:cNvPicPr/>
                <p:nvPr/>
              </p:nvPicPr>
              <p:blipFill>
                <a:blip r:embed="rId28"/>
                <a:stretch>
                  <a:fillRect/>
                </a:stretch>
              </p:blipFill>
              <p:spPr>
                <a:xfrm>
                  <a:off x="7561770" y="3356985"/>
                  <a:ext cx="1389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0" name="Ink 29">
                  <a:extLst>
                    <a:ext uri="{FF2B5EF4-FFF2-40B4-BE49-F238E27FC236}">
                      <a16:creationId xmlns:a16="http://schemas.microsoft.com/office/drawing/2014/main" id="{47E88882-2C6B-4125-8869-860676D77F17}"/>
                    </a:ext>
                  </a:extLst>
                </p14:cNvPr>
                <p14:cNvContentPartPr/>
                <p14:nvPr/>
              </p14:nvContentPartPr>
              <p14:xfrm>
                <a:off x="7754370" y="3378225"/>
                <a:ext cx="17280" cy="129960"/>
              </p14:xfrm>
            </p:contentPart>
          </mc:Choice>
          <mc:Fallback xmlns="">
            <p:pic>
              <p:nvPicPr>
                <p:cNvPr id="30" name="Ink 29">
                  <a:extLst>
                    <a:ext uri="{FF2B5EF4-FFF2-40B4-BE49-F238E27FC236}">
                      <a16:creationId xmlns:a16="http://schemas.microsoft.com/office/drawing/2014/main" id="{47E88882-2C6B-4125-8869-860676D77F17}"/>
                    </a:ext>
                  </a:extLst>
                </p:cNvPr>
                <p:cNvPicPr/>
                <p:nvPr/>
              </p:nvPicPr>
              <p:blipFill>
                <a:blip r:embed="rId30"/>
                <a:stretch>
                  <a:fillRect/>
                </a:stretch>
              </p:blipFill>
              <p:spPr>
                <a:xfrm>
                  <a:off x="7745730" y="3369225"/>
                  <a:ext cx="349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1" name="Ink 30">
                  <a:extLst>
                    <a:ext uri="{FF2B5EF4-FFF2-40B4-BE49-F238E27FC236}">
                      <a16:creationId xmlns:a16="http://schemas.microsoft.com/office/drawing/2014/main" id="{96A1151D-0D77-4B60-8062-0562AB6BBED4}"/>
                    </a:ext>
                  </a:extLst>
                </p14:cNvPr>
                <p14:cNvContentPartPr/>
                <p14:nvPr/>
              </p14:nvContentPartPr>
              <p14:xfrm>
                <a:off x="7733850" y="3379305"/>
                <a:ext cx="174600" cy="164880"/>
              </p14:xfrm>
            </p:contentPart>
          </mc:Choice>
          <mc:Fallback xmlns="">
            <p:pic>
              <p:nvPicPr>
                <p:cNvPr id="31" name="Ink 30">
                  <a:extLst>
                    <a:ext uri="{FF2B5EF4-FFF2-40B4-BE49-F238E27FC236}">
                      <a16:creationId xmlns:a16="http://schemas.microsoft.com/office/drawing/2014/main" id="{96A1151D-0D77-4B60-8062-0562AB6BBED4}"/>
                    </a:ext>
                  </a:extLst>
                </p:cNvPr>
                <p:cNvPicPr/>
                <p:nvPr/>
              </p:nvPicPr>
              <p:blipFill>
                <a:blip r:embed="rId32"/>
                <a:stretch>
                  <a:fillRect/>
                </a:stretch>
              </p:blipFill>
              <p:spPr>
                <a:xfrm>
                  <a:off x="7725210" y="3370665"/>
                  <a:ext cx="192240" cy="182520"/>
                </a:xfrm>
                <a:prstGeom prst="rect">
                  <a:avLst/>
                </a:prstGeom>
              </p:spPr>
            </p:pic>
          </mc:Fallback>
        </mc:AlternateContent>
      </p:grpSp>
      <p:grpSp>
        <p:nvGrpSpPr>
          <p:cNvPr id="42" name="Group 41">
            <a:extLst>
              <a:ext uri="{FF2B5EF4-FFF2-40B4-BE49-F238E27FC236}">
                <a16:creationId xmlns:a16="http://schemas.microsoft.com/office/drawing/2014/main" id="{EFD94C67-0D9D-4410-9E02-5A67A0F05C29}"/>
              </a:ext>
            </a:extLst>
          </p:cNvPr>
          <p:cNvGrpSpPr/>
          <p:nvPr/>
        </p:nvGrpSpPr>
        <p:grpSpPr>
          <a:xfrm>
            <a:off x="8775330" y="3216585"/>
            <a:ext cx="912240" cy="459000"/>
            <a:chOff x="8775330" y="3216585"/>
            <a:chExt cx="912240" cy="459000"/>
          </a:xfrm>
        </p:grpSpPr>
        <mc:AlternateContent xmlns:mc="http://schemas.openxmlformats.org/markup-compatibility/2006" xmlns:p14="http://schemas.microsoft.com/office/powerpoint/2010/main">
          <mc:Choice Requires="p14">
            <p:contentPart p14:bwMode="auto" r:id="rId33">
              <p14:nvContentPartPr>
                <p14:cNvPr id="33" name="Ink 32">
                  <a:extLst>
                    <a:ext uri="{FF2B5EF4-FFF2-40B4-BE49-F238E27FC236}">
                      <a16:creationId xmlns:a16="http://schemas.microsoft.com/office/drawing/2014/main" id="{05897587-1CA9-49AB-B741-D9FAD6C14A22}"/>
                    </a:ext>
                  </a:extLst>
                </p14:cNvPr>
                <p14:cNvContentPartPr/>
                <p14:nvPr/>
              </p14:nvContentPartPr>
              <p14:xfrm>
                <a:off x="8902770" y="3344385"/>
                <a:ext cx="19080" cy="156960"/>
              </p14:xfrm>
            </p:contentPart>
          </mc:Choice>
          <mc:Fallback xmlns="">
            <p:pic>
              <p:nvPicPr>
                <p:cNvPr id="33" name="Ink 32">
                  <a:extLst>
                    <a:ext uri="{FF2B5EF4-FFF2-40B4-BE49-F238E27FC236}">
                      <a16:creationId xmlns:a16="http://schemas.microsoft.com/office/drawing/2014/main" id="{05897587-1CA9-49AB-B741-D9FAD6C14A22}"/>
                    </a:ext>
                  </a:extLst>
                </p:cNvPr>
                <p:cNvPicPr/>
                <p:nvPr/>
              </p:nvPicPr>
              <p:blipFill>
                <a:blip r:embed="rId34"/>
                <a:stretch>
                  <a:fillRect/>
                </a:stretch>
              </p:blipFill>
              <p:spPr>
                <a:xfrm>
                  <a:off x="8893770" y="3335745"/>
                  <a:ext cx="3672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4" name="Ink 33">
                  <a:extLst>
                    <a:ext uri="{FF2B5EF4-FFF2-40B4-BE49-F238E27FC236}">
                      <a16:creationId xmlns:a16="http://schemas.microsoft.com/office/drawing/2014/main" id="{E7A31180-7172-4A8B-A880-C4338424C89C}"/>
                    </a:ext>
                  </a:extLst>
                </p14:cNvPr>
                <p14:cNvContentPartPr/>
                <p14:nvPr/>
              </p14:nvContentPartPr>
              <p14:xfrm>
                <a:off x="8874690" y="3350865"/>
                <a:ext cx="230400" cy="174600"/>
              </p14:xfrm>
            </p:contentPart>
          </mc:Choice>
          <mc:Fallback xmlns="">
            <p:pic>
              <p:nvPicPr>
                <p:cNvPr id="34" name="Ink 33">
                  <a:extLst>
                    <a:ext uri="{FF2B5EF4-FFF2-40B4-BE49-F238E27FC236}">
                      <a16:creationId xmlns:a16="http://schemas.microsoft.com/office/drawing/2014/main" id="{E7A31180-7172-4A8B-A880-C4338424C89C}"/>
                    </a:ext>
                  </a:extLst>
                </p:cNvPr>
                <p:cNvPicPr/>
                <p:nvPr/>
              </p:nvPicPr>
              <p:blipFill>
                <a:blip r:embed="rId36"/>
                <a:stretch>
                  <a:fillRect/>
                </a:stretch>
              </p:blipFill>
              <p:spPr>
                <a:xfrm>
                  <a:off x="8866050" y="3341865"/>
                  <a:ext cx="248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5" name="Ink 34">
                  <a:extLst>
                    <a:ext uri="{FF2B5EF4-FFF2-40B4-BE49-F238E27FC236}">
                      <a16:creationId xmlns:a16="http://schemas.microsoft.com/office/drawing/2014/main" id="{19B6CF9E-E100-4716-BABC-E9E6F0F56D30}"/>
                    </a:ext>
                  </a:extLst>
                </p14:cNvPr>
                <p14:cNvContentPartPr/>
                <p14:nvPr/>
              </p14:nvContentPartPr>
              <p14:xfrm>
                <a:off x="9163050" y="3476145"/>
                <a:ext cx="60840" cy="86400"/>
              </p14:xfrm>
            </p:contentPart>
          </mc:Choice>
          <mc:Fallback xmlns="">
            <p:pic>
              <p:nvPicPr>
                <p:cNvPr id="35" name="Ink 34">
                  <a:extLst>
                    <a:ext uri="{FF2B5EF4-FFF2-40B4-BE49-F238E27FC236}">
                      <a16:creationId xmlns:a16="http://schemas.microsoft.com/office/drawing/2014/main" id="{19B6CF9E-E100-4716-BABC-E9E6F0F56D30}"/>
                    </a:ext>
                  </a:extLst>
                </p:cNvPr>
                <p:cNvPicPr/>
                <p:nvPr/>
              </p:nvPicPr>
              <p:blipFill>
                <a:blip r:embed="rId38"/>
                <a:stretch>
                  <a:fillRect/>
                </a:stretch>
              </p:blipFill>
              <p:spPr>
                <a:xfrm>
                  <a:off x="9154410" y="3467145"/>
                  <a:ext cx="784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6" name="Ink 35">
                  <a:extLst>
                    <a:ext uri="{FF2B5EF4-FFF2-40B4-BE49-F238E27FC236}">
                      <a16:creationId xmlns:a16="http://schemas.microsoft.com/office/drawing/2014/main" id="{D55266B5-162D-475E-B09F-D64268D1B74A}"/>
                    </a:ext>
                  </a:extLst>
                </p14:cNvPr>
                <p14:cNvContentPartPr/>
                <p14:nvPr/>
              </p14:nvContentPartPr>
              <p14:xfrm>
                <a:off x="9278970" y="3363105"/>
                <a:ext cx="14040" cy="165600"/>
              </p14:xfrm>
            </p:contentPart>
          </mc:Choice>
          <mc:Fallback xmlns="">
            <p:pic>
              <p:nvPicPr>
                <p:cNvPr id="36" name="Ink 35">
                  <a:extLst>
                    <a:ext uri="{FF2B5EF4-FFF2-40B4-BE49-F238E27FC236}">
                      <a16:creationId xmlns:a16="http://schemas.microsoft.com/office/drawing/2014/main" id="{D55266B5-162D-475E-B09F-D64268D1B74A}"/>
                    </a:ext>
                  </a:extLst>
                </p:cNvPr>
                <p:cNvPicPr/>
                <p:nvPr/>
              </p:nvPicPr>
              <p:blipFill>
                <a:blip r:embed="rId40"/>
                <a:stretch>
                  <a:fillRect/>
                </a:stretch>
              </p:blipFill>
              <p:spPr>
                <a:xfrm>
                  <a:off x="9270330" y="3354465"/>
                  <a:ext cx="31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id="{45C50317-3D57-4864-9340-1CCD31F55CDC}"/>
                    </a:ext>
                  </a:extLst>
                </p14:cNvPr>
                <p14:cNvContentPartPr/>
                <p14:nvPr/>
              </p14:nvContentPartPr>
              <p14:xfrm>
                <a:off x="9191850" y="3442305"/>
                <a:ext cx="130320" cy="20880"/>
              </p14:xfrm>
            </p:contentPart>
          </mc:Choice>
          <mc:Fallback xmlns="">
            <p:pic>
              <p:nvPicPr>
                <p:cNvPr id="37" name="Ink 36">
                  <a:extLst>
                    <a:ext uri="{FF2B5EF4-FFF2-40B4-BE49-F238E27FC236}">
                      <a16:creationId xmlns:a16="http://schemas.microsoft.com/office/drawing/2014/main" id="{45C50317-3D57-4864-9340-1CCD31F55CDC}"/>
                    </a:ext>
                  </a:extLst>
                </p:cNvPr>
                <p:cNvPicPr/>
                <p:nvPr/>
              </p:nvPicPr>
              <p:blipFill>
                <a:blip r:embed="rId42"/>
                <a:stretch>
                  <a:fillRect/>
                </a:stretch>
              </p:blipFill>
              <p:spPr>
                <a:xfrm>
                  <a:off x="9183210" y="3433665"/>
                  <a:ext cx="1479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Ink 37">
                  <a:extLst>
                    <a:ext uri="{FF2B5EF4-FFF2-40B4-BE49-F238E27FC236}">
                      <a16:creationId xmlns:a16="http://schemas.microsoft.com/office/drawing/2014/main" id="{DFA72CC7-8079-448C-B075-F69CE8B92069}"/>
                    </a:ext>
                  </a:extLst>
                </p14:cNvPr>
                <p14:cNvContentPartPr/>
                <p14:nvPr/>
              </p14:nvContentPartPr>
              <p14:xfrm>
                <a:off x="8775330" y="3224865"/>
                <a:ext cx="57240" cy="401040"/>
              </p14:xfrm>
            </p:contentPart>
          </mc:Choice>
          <mc:Fallback xmlns="">
            <p:pic>
              <p:nvPicPr>
                <p:cNvPr id="38" name="Ink 37">
                  <a:extLst>
                    <a:ext uri="{FF2B5EF4-FFF2-40B4-BE49-F238E27FC236}">
                      <a16:creationId xmlns:a16="http://schemas.microsoft.com/office/drawing/2014/main" id="{DFA72CC7-8079-448C-B075-F69CE8B92069}"/>
                    </a:ext>
                  </a:extLst>
                </p:cNvPr>
                <p:cNvPicPr/>
                <p:nvPr/>
              </p:nvPicPr>
              <p:blipFill>
                <a:blip r:embed="rId44"/>
                <a:stretch>
                  <a:fillRect/>
                </a:stretch>
              </p:blipFill>
              <p:spPr>
                <a:xfrm>
                  <a:off x="8766690" y="3215865"/>
                  <a:ext cx="7488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Ink 38">
                  <a:extLst>
                    <a:ext uri="{FF2B5EF4-FFF2-40B4-BE49-F238E27FC236}">
                      <a16:creationId xmlns:a16="http://schemas.microsoft.com/office/drawing/2014/main" id="{5F7710EC-912A-4A7A-91C5-C89555439B91}"/>
                    </a:ext>
                  </a:extLst>
                </p14:cNvPr>
                <p14:cNvContentPartPr/>
                <p14:nvPr/>
              </p14:nvContentPartPr>
              <p14:xfrm>
                <a:off x="8806290" y="3216585"/>
                <a:ext cx="722520" cy="459000"/>
              </p14:xfrm>
            </p:contentPart>
          </mc:Choice>
          <mc:Fallback xmlns="">
            <p:pic>
              <p:nvPicPr>
                <p:cNvPr id="39" name="Ink 38">
                  <a:extLst>
                    <a:ext uri="{FF2B5EF4-FFF2-40B4-BE49-F238E27FC236}">
                      <a16:creationId xmlns:a16="http://schemas.microsoft.com/office/drawing/2014/main" id="{5F7710EC-912A-4A7A-91C5-C89555439B91}"/>
                    </a:ext>
                  </a:extLst>
                </p:cNvPr>
                <p:cNvPicPr/>
                <p:nvPr/>
              </p:nvPicPr>
              <p:blipFill>
                <a:blip r:embed="rId46"/>
                <a:stretch>
                  <a:fillRect/>
                </a:stretch>
              </p:blipFill>
              <p:spPr>
                <a:xfrm>
                  <a:off x="8797650" y="3207945"/>
                  <a:ext cx="74016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1" name="Ink 40">
                  <a:extLst>
                    <a:ext uri="{FF2B5EF4-FFF2-40B4-BE49-F238E27FC236}">
                      <a16:creationId xmlns:a16="http://schemas.microsoft.com/office/drawing/2014/main" id="{C90B5B0D-5743-4EE4-AFD8-B592F66610BC}"/>
                    </a:ext>
                  </a:extLst>
                </p14:cNvPr>
                <p14:cNvContentPartPr/>
                <p14:nvPr/>
              </p14:nvContentPartPr>
              <p14:xfrm>
                <a:off x="9495330" y="3387945"/>
                <a:ext cx="192240" cy="141840"/>
              </p14:xfrm>
            </p:contentPart>
          </mc:Choice>
          <mc:Fallback xmlns="">
            <p:pic>
              <p:nvPicPr>
                <p:cNvPr id="41" name="Ink 40">
                  <a:extLst>
                    <a:ext uri="{FF2B5EF4-FFF2-40B4-BE49-F238E27FC236}">
                      <a16:creationId xmlns:a16="http://schemas.microsoft.com/office/drawing/2014/main" id="{C90B5B0D-5743-4EE4-AFD8-B592F66610BC}"/>
                    </a:ext>
                  </a:extLst>
                </p:cNvPr>
                <p:cNvPicPr/>
                <p:nvPr/>
              </p:nvPicPr>
              <p:blipFill>
                <a:blip r:embed="rId48"/>
                <a:stretch>
                  <a:fillRect/>
                </a:stretch>
              </p:blipFill>
              <p:spPr>
                <a:xfrm>
                  <a:off x="9486330" y="3378945"/>
                  <a:ext cx="209880" cy="15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5" name="Ink 4">
                <a:extLst>
                  <a:ext uri="{FF2B5EF4-FFF2-40B4-BE49-F238E27FC236}">
                    <a16:creationId xmlns:a16="http://schemas.microsoft.com/office/drawing/2014/main" id="{7A7CC2A0-6ED6-4EE6-993D-758D1632C023}"/>
                  </a:ext>
                </a:extLst>
              </p14:cNvPr>
              <p14:cNvContentPartPr/>
              <p14:nvPr/>
            </p14:nvContentPartPr>
            <p14:xfrm>
              <a:off x="5625466" y="3194202"/>
              <a:ext cx="1001520" cy="456840"/>
            </p14:xfrm>
          </p:contentPart>
        </mc:Choice>
        <mc:Fallback xmlns="">
          <p:pic>
            <p:nvPicPr>
              <p:cNvPr id="5" name="Ink 4">
                <a:extLst>
                  <a:ext uri="{FF2B5EF4-FFF2-40B4-BE49-F238E27FC236}">
                    <a16:creationId xmlns:a16="http://schemas.microsoft.com/office/drawing/2014/main" id="{7A7CC2A0-6ED6-4EE6-993D-758D1632C023}"/>
                  </a:ext>
                </a:extLst>
              </p:cNvPr>
              <p:cNvPicPr/>
              <p:nvPr/>
            </p:nvPicPr>
            <p:blipFill>
              <a:blip r:embed="rId50"/>
              <a:stretch>
                <a:fillRect/>
              </a:stretch>
            </p:blipFill>
            <p:spPr>
              <a:xfrm>
                <a:off x="5616826" y="3185202"/>
                <a:ext cx="1019160" cy="474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2" name="Ink 11">
                <a:extLst>
                  <a:ext uri="{FF2B5EF4-FFF2-40B4-BE49-F238E27FC236}">
                    <a16:creationId xmlns:a16="http://schemas.microsoft.com/office/drawing/2014/main" id="{70C444F5-439D-424B-BD15-DCD3B3EB7F03}"/>
                  </a:ext>
                </a:extLst>
              </p14:cNvPr>
              <p14:cNvContentPartPr/>
              <p14:nvPr/>
            </p14:nvContentPartPr>
            <p14:xfrm>
              <a:off x="7400266" y="3190962"/>
              <a:ext cx="731880" cy="532440"/>
            </p14:xfrm>
          </p:contentPart>
        </mc:Choice>
        <mc:Fallback xmlns="">
          <p:pic>
            <p:nvPicPr>
              <p:cNvPr id="12" name="Ink 11">
                <a:extLst>
                  <a:ext uri="{FF2B5EF4-FFF2-40B4-BE49-F238E27FC236}">
                    <a16:creationId xmlns:a16="http://schemas.microsoft.com/office/drawing/2014/main" id="{70C444F5-439D-424B-BD15-DCD3B3EB7F03}"/>
                  </a:ext>
                </a:extLst>
              </p:cNvPr>
              <p:cNvPicPr/>
              <p:nvPr/>
            </p:nvPicPr>
            <p:blipFill>
              <a:blip r:embed="rId52"/>
              <a:stretch>
                <a:fillRect/>
              </a:stretch>
            </p:blipFill>
            <p:spPr>
              <a:xfrm>
                <a:off x="7391626" y="3182316"/>
                <a:ext cx="749520" cy="550092"/>
              </a:xfrm>
              <a:prstGeom prst="rect">
                <a:avLst/>
              </a:prstGeom>
            </p:spPr>
          </p:pic>
        </mc:Fallback>
      </mc:AlternateContent>
    </p:spTree>
    <p:extLst>
      <p:ext uri="{BB962C8B-B14F-4D97-AF65-F5344CB8AC3E}">
        <p14:creationId xmlns:p14="http://schemas.microsoft.com/office/powerpoint/2010/main" val="12688913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21961"/>
              </a:xfrm>
            </p:spPr>
            <p:txBody>
              <a:bodyPr/>
              <a:lstStyle/>
              <a:p>
                <a:r>
                  <a:rPr lang="en-US" dirty="0"/>
                  <a:t>Show if we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e>
                        </m:d>
                      </m:e>
                    </m:d>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we can conclude </a:t>
                </a:r>
                <a14:m>
                  <m:oMath xmlns:m="http://schemas.openxmlformats.org/officeDocument/2006/math">
                    <m:r>
                      <a:rPr lang="en-US" b="0" i="1" smtClean="0">
                        <a:latin typeface="Cambria Math" panose="02040503050406030204" pitchFamily="18" charset="0"/>
                      </a:rPr>
                      <m:t>𝑡</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21961"/>
              </a:xfrm>
              <a:blipFill>
                <a:blip r:embed="rId2"/>
                <a:stretch>
                  <a:fillRect l="-654" t="-19767" b="-23256"/>
                </a:stretch>
              </a:blipFill>
            </p:spPr>
            <p:txBody>
              <a:bodyPr/>
              <a:lstStyle/>
              <a:p>
                <a:r>
                  <a:rPr lang="en-US">
                    <a:noFill/>
                  </a:rPr>
                  <a:t> </a:t>
                </a:r>
              </a:p>
            </p:txBody>
          </p:sp>
        </mc:Fallback>
      </mc:AlternateContent>
    </p:spTree>
    <p:extLst>
      <p:ext uri="{BB962C8B-B14F-4D97-AF65-F5344CB8AC3E}">
        <p14:creationId xmlns:p14="http://schemas.microsoft.com/office/powerpoint/2010/main" val="16848895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63857"/>
                <a:ext cx="11187258" cy="521961"/>
              </a:xfrm>
            </p:spPr>
            <p:txBody>
              <a:bodyPr/>
              <a:lstStyle/>
              <a:p>
                <a:r>
                  <a:rPr lang="en-US" dirty="0"/>
                  <a:t>Show if we know: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 </m:t>
                    </m:r>
                    <m:r>
                      <a:rPr lang="en-US" b="0" i="1" smtClean="0">
                        <a:latin typeface="Cambria Math" panose="02040503050406030204" pitchFamily="18" charset="0"/>
                      </a:rPr>
                      <m:t>𝑞</m:t>
                    </m:r>
                    <m:r>
                      <a:rPr lang="en-US" b="0" i="1" smtClean="0">
                        <a:latin typeface="Cambria Math" panose="02040503050406030204" pitchFamily="18" charset="0"/>
                      </a:rPr>
                      <m:t>, </m:t>
                    </m:r>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𝑠</m:t>
                            </m:r>
                          </m:e>
                        </m:d>
                      </m:e>
                    </m:d>
                    <m:r>
                      <a:rPr lang="en-US" b="0" i="1" smtClean="0">
                        <a:latin typeface="Cambria Math" panose="02040503050406030204" pitchFamily="18" charset="0"/>
                      </a:rPr>
                      <m:t>, </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𝑡</m:t>
                    </m:r>
                  </m:oMath>
                </a14:m>
                <a:r>
                  <a:rPr lang="en-US" dirty="0"/>
                  <a:t> we can conclude </a:t>
                </a:r>
                <a14:m>
                  <m:oMath xmlns:m="http://schemas.openxmlformats.org/officeDocument/2006/math">
                    <m:r>
                      <a:rPr lang="en-US" b="0" i="1" smtClean="0">
                        <a:latin typeface="Cambria Math" panose="02040503050406030204" pitchFamily="18" charset="0"/>
                      </a:rPr>
                      <m:t>𝑡</m:t>
                    </m:r>
                  </m:oMath>
                </a14:m>
                <a:r>
                  <a:rPr lang="en-US"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63857"/>
                <a:ext cx="11187258" cy="521961"/>
              </a:xfrm>
              <a:blipFill>
                <a:blip r:embed="rId2"/>
                <a:stretch>
                  <a:fillRect l="-654" t="-19767" b="-2325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75239" y="2475345"/>
                <a:ext cx="3110070" cy="3046988"/>
              </a:xfrm>
              <a:prstGeom prst="rect">
                <a:avLst/>
              </a:prstGeom>
              <a:noFill/>
            </p:spPr>
            <p:txBody>
              <a:bodyPr wrap="square" rtlCol="0">
                <a:spAutoFit/>
              </a:bodyPr>
              <a:lstStyle/>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e>
                    </m:d>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i="1">
                        <a:latin typeface="Cambria Math" panose="02040503050406030204" pitchFamily="18" charset="0"/>
                        <a:cs typeface="Segoe UI Semilight" panose="020B0402040204020203" pitchFamily="34" charset="0"/>
                      </a:rPr>
                      <m:t>𝑟</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𝑡</m:t>
                    </m:r>
                  </m:oMath>
                </a14:m>
                <a:endParaRPr lang="en-US" sz="2400" b="0" i="1" dirty="0">
                  <a:latin typeface="Cambria Math" panose="02040503050406030204" pitchFamily="18"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oMath>
                </a14:m>
                <a:endParaRPr lang="en-US" sz="2400" b="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oMath>
                </a14:m>
                <a:endParaRPr lang="en-US" sz="2400" dirty="0">
                  <a:latin typeface="Segoe UI Semilight" panose="020B0402040204020203" pitchFamily="34" charset="0"/>
                  <a:cs typeface="Segoe UI Semilight" panose="020B0402040204020203" pitchFamily="34" charset="0"/>
                </a:endParaRPr>
              </a:p>
              <a:p>
                <a:pPr marL="457200" indent="-457200">
                  <a:buClr>
                    <a:schemeClr val="accent4"/>
                  </a:buClr>
                  <a:buFont typeface="+mj-lt"/>
                  <a:buAutoNum type="arabicPeriod"/>
                </a:pP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𝑡</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575239" y="2475345"/>
                <a:ext cx="3110070" cy="3046988"/>
              </a:xfrm>
              <a:prstGeom prst="rect">
                <a:avLst/>
              </a:prstGeom>
              <a:blipFill>
                <a:blip r:embed="rId3"/>
                <a:stretch>
                  <a:fillRect l="-2935" t="-1400" b="-36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3814618" y="2466109"/>
                <a:ext cx="3916218" cy="3046988"/>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Given</a:t>
                </a:r>
              </a:p>
              <a:p>
                <a:r>
                  <a:rPr lang="en-US" sz="24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(1,2)</a:t>
                </a:r>
              </a:p>
              <a:p>
                <a:r>
                  <a:rPr lang="en-US" sz="2400" dirty="0">
                    <a:latin typeface="Segoe UI Semilight" panose="020B0402040204020203" pitchFamily="34" charset="0"/>
                    <a:cs typeface="Segoe UI Semilight" panose="020B0402040204020203" pitchFamily="34" charset="0"/>
                  </a:rPr>
                  <a:t>Modus Ponens (3,5)</a:t>
                </a:r>
              </a:p>
              <a:p>
                <a:r>
                  <a:rPr lang="en-US" sz="2400" dirty="0">
                    <a:latin typeface="Segoe UI Semilight" panose="020B0402040204020203" pitchFamily="34" charset="0"/>
                    <a:cs typeface="Segoe UI Semilight" panose="020B0402040204020203" pitchFamily="34" charset="0"/>
                  </a:rPr>
                  <a:t>Eliminate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(6)</a:t>
                </a:r>
              </a:p>
              <a:p>
                <a:r>
                  <a:rPr lang="en-US" sz="2400" dirty="0">
                    <a:latin typeface="Segoe UI Semilight" panose="020B0402040204020203" pitchFamily="34" charset="0"/>
                    <a:cs typeface="Segoe UI Semilight" panose="020B0402040204020203" pitchFamily="34" charset="0"/>
                  </a:rPr>
                  <a:t>Modus Ponens (4,7)</a:t>
                </a:r>
              </a:p>
            </p:txBody>
          </p:sp>
        </mc:Choice>
        <mc:Fallback xmlns="">
          <p:sp>
            <p:nvSpPr>
              <p:cNvPr id="5" name="TextBox 4"/>
              <p:cNvSpPr txBox="1">
                <a:spLocks noRot="1" noChangeAspect="1" noMove="1" noResize="1" noEditPoints="1" noAdjustHandles="1" noChangeArrowheads="1" noChangeShapeType="1" noTextEdit="1"/>
              </p:cNvSpPr>
              <p:nvPr/>
            </p:nvSpPr>
            <p:spPr>
              <a:xfrm>
                <a:off x="3814618" y="2466109"/>
                <a:ext cx="3916218" cy="3046988"/>
              </a:xfrm>
              <a:prstGeom prst="rect">
                <a:avLst/>
              </a:prstGeom>
              <a:blipFill>
                <a:blip r:embed="rId4"/>
                <a:stretch>
                  <a:fillRect l="-2492" t="-1403" b="-4008"/>
                </a:stretch>
              </a:blipFill>
            </p:spPr>
            <p:txBody>
              <a:bodyPr/>
              <a:lstStyle/>
              <a:p>
                <a:r>
                  <a:rPr lang="en-US">
                    <a:noFill/>
                  </a:rPr>
                  <a:t> </a:t>
                </a:r>
              </a:p>
            </p:txBody>
          </p:sp>
        </mc:Fallback>
      </mc:AlternateContent>
    </p:spTree>
    <p:extLst>
      <p:ext uri="{BB962C8B-B14F-4D97-AF65-F5344CB8AC3E}">
        <p14:creationId xmlns:p14="http://schemas.microsoft.com/office/powerpoint/2010/main" val="535015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C793-6D53-4C95-8BA6-51A02933D8B1}"/>
              </a:ext>
            </a:extLst>
          </p:cNvPr>
          <p:cNvSpPr>
            <a:spLocks noGrp="1"/>
          </p:cNvSpPr>
          <p:nvPr>
            <p:ph type="title"/>
          </p:nvPr>
        </p:nvSpPr>
        <p:spPr/>
        <p:txBody>
          <a:bodyPr>
            <a:normAutofit/>
          </a:bodyPr>
          <a:lstStyle/>
          <a:p>
            <a:r>
              <a:rPr lang="en-US" dirty="0"/>
              <a:t>Inference Rules</a:t>
            </a:r>
          </a:p>
        </p:txBody>
      </p:sp>
      <p:grpSp>
        <p:nvGrpSpPr>
          <p:cNvPr id="4" name="Group 3">
            <a:extLst>
              <a:ext uri="{FF2B5EF4-FFF2-40B4-BE49-F238E27FC236}">
                <a16:creationId xmlns:a16="http://schemas.microsoft.com/office/drawing/2014/main" id="{A7DF9E7D-C6B0-4539-8E3B-DFE9D030B642}"/>
              </a:ext>
            </a:extLst>
          </p:cNvPr>
          <p:cNvGrpSpPr/>
          <p:nvPr/>
        </p:nvGrpSpPr>
        <p:grpSpPr>
          <a:xfrm>
            <a:off x="2046989" y="1340328"/>
            <a:ext cx="2235200" cy="1116810"/>
            <a:chOff x="714212" y="824345"/>
            <a:chExt cx="2235200" cy="1116810"/>
          </a:xfrm>
        </p:grpSpPr>
        <p:grpSp>
          <p:nvGrpSpPr>
            <p:cNvPr id="5" name="Group 4">
              <a:extLst>
                <a:ext uri="{FF2B5EF4-FFF2-40B4-BE49-F238E27FC236}">
                  <a16:creationId xmlns:a16="http://schemas.microsoft.com/office/drawing/2014/main" id="{F8F4DE3D-6E19-4D7B-B867-D01EC7A3B679}"/>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C4AED393-5EE3-4A2E-BBCA-7153E25B77C2}"/>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F2C7DD0-F3EB-4938-B98F-E5ED0AA8C2B7}"/>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4"/>
                    <a:stretch>
                      <a:fillRect/>
                    </a:stretch>
                  </a:blipFill>
                </p:spPr>
                <p:txBody>
                  <a:bodyPr/>
                  <a:lstStyle/>
                  <a:p>
                    <a:r>
                      <a:rPr lang="en-US">
                        <a:noFill/>
                      </a:rPr>
                      <a:t> </a:t>
                    </a:r>
                  </a:p>
                </p:txBody>
              </p:sp>
            </mc:Fallback>
          </mc:AlternateContent>
          <p:cxnSp>
            <p:nvCxnSpPr>
              <p:cNvPr id="9" name="Straight Connector 8">
                <a:extLst>
                  <a:ext uri="{FF2B5EF4-FFF2-40B4-BE49-F238E27FC236}">
                    <a16:creationId xmlns:a16="http://schemas.microsoft.com/office/drawing/2014/main" id="{3B9DD2C1-1E4A-44FA-8EAC-DFACC070550C}"/>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E212DA4-D93C-42B7-B9C5-D987F61F6A3C}"/>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5"/>
                  <a:stretch>
                    <a:fillRect/>
                  </a:stretch>
                </a:blipFill>
              </p:spPr>
              <p:txBody>
                <a:bodyPr/>
                <a:lstStyle/>
                <a:p>
                  <a:r>
                    <a:rPr lang="en-US">
                      <a:noFill/>
                    </a:rPr>
                    <a:t> </a:t>
                  </a:r>
                </a:p>
              </p:txBody>
            </p:sp>
          </mc:Fallback>
        </mc:AlternateContent>
      </p:grpSp>
      <p:sp>
        <p:nvSpPr>
          <p:cNvPr id="10" name="Rounded Rectangle 9">
            <a:extLst>
              <a:ext uri="{FF2B5EF4-FFF2-40B4-BE49-F238E27FC236}">
                <a16:creationId xmlns:a16="http://schemas.microsoft.com/office/drawing/2014/main" id="{5AB39910-33E3-47DA-8D70-4145532471A9}"/>
              </a:ext>
            </a:extLst>
          </p:cNvPr>
          <p:cNvSpPr/>
          <p:nvPr/>
        </p:nvSpPr>
        <p:spPr>
          <a:xfrm>
            <a:off x="421901" y="1704759"/>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11" name="Group 10">
            <a:extLst>
              <a:ext uri="{FF2B5EF4-FFF2-40B4-BE49-F238E27FC236}">
                <a16:creationId xmlns:a16="http://schemas.microsoft.com/office/drawing/2014/main" id="{9BF0EABD-37B1-43C3-9369-67CFB77C16E0}"/>
              </a:ext>
            </a:extLst>
          </p:cNvPr>
          <p:cNvGrpSpPr/>
          <p:nvPr/>
        </p:nvGrpSpPr>
        <p:grpSpPr>
          <a:xfrm>
            <a:off x="1981023" y="2843860"/>
            <a:ext cx="2235200" cy="1116810"/>
            <a:chOff x="714212" y="824345"/>
            <a:chExt cx="2235200" cy="1116810"/>
          </a:xfrm>
        </p:grpSpPr>
        <p:grpSp>
          <p:nvGrpSpPr>
            <p:cNvPr id="12" name="Group 11">
              <a:extLst>
                <a:ext uri="{FF2B5EF4-FFF2-40B4-BE49-F238E27FC236}">
                  <a16:creationId xmlns:a16="http://schemas.microsoft.com/office/drawing/2014/main" id="{B9DF0589-F2BD-43B8-882E-D0C330FFC788}"/>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0CE7356-0F60-41BF-9CFC-22224C38C1D9}"/>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807C953D-C5CD-42A8-A038-ED96E10A85FB}"/>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7"/>
                    <a:stretch>
                      <a:fillRect/>
                    </a:stretch>
                  </a:blipFill>
                </p:spPr>
                <p:txBody>
                  <a:bodyPr/>
                  <a:lstStyle/>
                  <a:p>
                    <a:r>
                      <a:rPr lang="en-US">
                        <a:noFill/>
                      </a:rPr>
                      <a:t> </a:t>
                    </a:r>
                  </a:p>
                </p:txBody>
              </p:sp>
            </mc:Fallback>
          </mc:AlternateContent>
          <p:cxnSp>
            <p:nvCxnSpPr>
              <p:cNvPr id="16" name="Straight Connector 15">
                <a:extLst>
                  <a:ext uri="{FF2B5EF4-FFF2-40B4-BE49-F238E27FC236}">
                    <a16:creationId xmlns:a16="http://schemas.microsoft.com/office/drawing/2014/main" id="{74BC53D5-0FF2-4BFB-87EB-4C5EE5C883B7}"/>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8993C81-DB76-4D8D-8B8B-6C6933232775}"/>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 name="Rounded Rectangle 16">
                <a:extLst>
                  <a:ext uri="{FF2B5EF4-FFF2-40B4-BE49-F238E27FC236}">
                    <a16:creationId xmlns:a16="http://schemas.microsoft.com/office/drawing/2014/main" id="{0F31D0BF-9187-4A84-9FBE-99EC6CD52FCF}"/>
                  </a:ext>
                </a:extLst>
              </p:cNvPr>
              <p:cNvSpPr/>
              <p:nvPr/>
            </p:nvSpPr>
            <p:spPr>
              <a:xfrm>
                <a:off x="355935" y="3208291"/>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Eliminate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17" name="Rounded Rectangle 16">
                <a:extLst>
                  <a:ext uri="{FF2B5EF4-FFF2-40B4-BE49-F238E27FC236}">
                    <a16:creationId xmlns:a16="http://schemas.microsoft.com/office/drawing/2014/main" id="{0F31D0BF-9187-4A84-9FBE-99EC6CD52FCF}"/>
                  </a:ext>
                </a:extLst>
              </p:cNvPr>
              <p:cNvSpPr>
                <a:spLocks noRot="1" noChangeAspect="1" noMove="1" noResize="1" noEditPoints="1" noAdjustHandles="1" noChangeArrowheads="1" noChangeShapeType="1" noTextEdit="1"/>
              </p:cNvSpPr>
              <p:nvPr/>
            </p:nvSpPr>
            <p:spPr>
              <a:xfrm>
                <a:off x="355935" y="3208291"/>
                <a:ext cx="1571203" cy="435307"/>
              </a:xfrm>
              <a:prstGeom prst="roundRect">
                <a:avLst/>
              </a:prstGeom>
              <a:blipFill>
                <a:blip r:embed="rId9"/>
                <a:stretch>
                  <a:fillRect b="-15385"/>
                </a:stretch>
              </a:blipFill>
              <a:ln w="38100">
                <a:solidFill>
                  <a:schemeClr val="accent3"/>
                </a:solidFill>
                <a:tailEnd type="triangle" w="lg" len="lg"/>
              </a:ln>
              <a:effectLst/>
            </p:spPr>
            <p:txBody>
              <a:bodyPr/>
              <a:lstStyle/>
              <a:p>
                <a:r>
                  <a:rPr lang="en-US">
                    <a:noFill/>
                  </a:rPr>
                  <a:t> </a:t>
                </a:r>
              </a:p>
            </p:txBody>
          </p:sp>
        </mc:Fallback>
      </mc:AlternateContent>
      <p:grpSp>
        <p:nvGrpSpPr>
          <p:cNvPr id="18" name="Group 17">
            <a:extLst>
              <a:ext uri="{FF2B5EF4-FFF2-40B4-BE49-F238E27FC236}">
                <a16:creationId xmlns:a16="http://schemas.microsoft.com/office/drawing/2014/main" id="{A0106BC8-0D4D-46CF-BFF2-D3EAD38906F4}"/>
              </a:ext>
            </a:extLst>
          </p:cNvPr>
          <p:cNvGrpSpPr/>
          <p:nvPr/>
        </p:nvGrpSpPr>
        <p:grpSpPr>
          <a:xfrm>
            <a:off x="2046989" y="4050898"/>
            <a:ext cx="2235200" cy="1116810"/>
            <a:chOff x="714212" y="824345"/>
            <a:chExt cx="2235200" cy="1116810"/>
          </a:xfrm>
        </p:grpSpPr>
        <p:grpSp>
          <p:nvGrpSpPr>
            <p:cNvPr id="19" name="Group 18">
              <a:extLst>
                <a:ext uri="{FF2B5EF4-FFF2-40B4-BE49-F238E27FC236}">
                  <a16:creationId xmlns:a16="http://schemas.microsoft.com/office/drawing/2014/main" id="{3538B953-D92B-482C-86B9-AFA5B0DFEF84}"/>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9240399-4F28-4FF3-B815-268C9BAB6325}"/>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1" name="TextBox 20">
                    <a:extLst>
                      <a:ext uri="{FF2B5EF4-FFF2-40B4-BE49-F238E27FC236}">
                        <a16:creationId xmlns:a16="http://schemas.microsoft.com/office/drawing/2014/main" id="{A9240399-4F28-4FF3-B815-268C9BAB6325}"/>
                      </a:ext>
                    </a:extLst>
                  </p:cNvPr>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9ED4A66-1621-4CB2-A3A0-0B98DCFFD0C4}"/>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1"/>
                    <a:stretch>
                      <a:fillRect/>
                    </a:stretch>
                  </a:blipFill>
                </p:spPr>
                <p:txBody>
                  <a:bodyPr/>
                  <a:lstStyle/>
                  <a:p>
                    <a:r>
                      <a:rPr lang="en-US">
                        <a:noFill/>
                      </a:rPr>
                      <a:t> </a:t>
                    </a:r>
                  </a:p>
                </p:txBody>
              </p:sp>
            </mc:Fallback>
          </mc:AlternateContent>
          <p:cxnSp>
            <p:nvCxnSpPr>
              <p:cNvPr id="23" name="Straight Connector 22">
                <a:extLst>
                  <a:ext uri="{FF2B5EF4-FFF2-40B4-BE49-F238E27FC236}">
                    <a16:creationId xmlns:a16="http://schemas.microsoft.com/office/drawing/2014/main" id="{5F7C8854-9A5A-4328-A820-9B636B727C0C}"/>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3BB60318-3A4E-404A-A067-0BE46049DF4E}"/>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0" name="TextBox 19"/>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2"/>
                  <a:stretch>
                    <a:fillRect/>
                  </a:stretch>
                </a:blipFill>
              </p:spPr>
              <p:txBody>
                <a:bodyPr/>
                <a:lstStyle/>
                <a:p>
                  <a:r>
                    <a:rPr lang="en-US">
                      <a:noFill/>
                    </a:rPr>
                    <a:t> </a:t>
                  </a:r>
                </a:p>
              </p:txBody>
            </p:sp>
          </mc:Fallback>
        </mc:AlternateContent>
      </p:grpSp>
      <p:sp>
        <p:nvSpPr>
          <p:cNvPr id="24" name="Rounded Rectangle 23">
            <a:extLst>
              <a:ext uri="{FF2B5EF4-FFF2-40B4-BE49-F238E27FC236}">
                <a16:creationId xmlns:a16="http://schemas.microsoft.com/office/drawing/2014/main" id="{E1DD6D42-B067-4D35-9422-EBA2D8CEBF85}"/>
              </a:ext>
            </a:extLst>
          </p:cNvPr>
          <p:cNvSpPr/>
          <p:nvPr/>
        </p:nvSpPr>
        <p:spPr>
          <a:xfrm>
            <a:off x="421901" y="4415329"/>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r>
              <a:rPr lang="en-US" sz="2000" dirty="0">
                <a:latin typeface="Segoe UI Semilight" panose="020B0402040204020203" pitchFamily="34" charset="0"/>
                <a:ea typeface="Cambria Math" panose="02040503050406030204" pitchFamily="18" charset="0"/>
                <a:cs typeface="Segoe UI Semilight" panose="020B0402040204020203" pitchFamily="34" charset="0"/>
              </a:rPr>
              <a:t>∧</a:t>
            </a:r>
            <a:endParaRPr lang="en-US" sz="2000" dirty="0">
              <a:latin typeface="Segoe UI Semilight" panose="020B0402040204020203" pitchFamily="34" charset="0"/>
              <a:cs typeface="Segoe UI Semilight" panose="020B0402040204020203" pitchFamily="34" charset="0"/>
            </a:endParaRPr>
          </a:p>
        </p:txBody>
      </p:sp>
      <p:grpSp>
        <p:nvGrpSpPr>
          <p:cNvPr id="25" name="Group 24">
            <a:extLst>
              <a:ext uri="{FF2B5EF4-FFF2-40B4-BE49-F238E27FC236}">
                <a16:creationId xmlns:a16="http://schemas.microsoft.com/office/drawing/2014/main" id="{55AF9221-6CFF-43C3-9CB0-959DF7D33ED3}"/>
              </a:ext>
            </a:extLst>
          </p:cNvPr>
          <p:cNvGrpSpPr/>
          <p:nvPr/>
        </p:nvGrpSpPr>
        <p:grpSpPr>
          <a:xfrm>
            <a:off x="1981023" y="5554430"/>
            <a:ext cx="2235200" cy="1116810"/>
            <a:chOff x="714212" y="824345"/>
            <a:chExt cx="2235200" cy="1116810"/>
          </a:xfrm>
        </p:grpSpPr>
        <p:grpSp>
          <p:nvGrpSpPr>
            <p:cNvPr id="26" name="Group 25">
              <a:extLst>
                <a:ext uri="{FF2B5EF4-FFF2-40B4-BE49-F238E27FC236}">
                  <a16:creationId xmlns:a16="http://schemas.microsoft.com/office/drawing/2014/main" id="{0F2CEDE1-A029-420E-9A6C-89F1FF2424D8}"/>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1182AC7E-4C4D-4788-A206-284303E21F30}"/>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8D2F6C0-30E2-4F11-8258-28BC2B22E527}"/>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 </m:t>
                          </m:r>
                          <m:r>
                            <a:rPr lang="en-US" sz="2400" b="0" i="1" smtClean="0">
                              <a:latin typeface="Cambria Math" panose="02040503050406030204" pitchFamily="18" charset="0"/>
                              <a:cs typeface="Segoe UI Semilight" panose="020B0402040204020203" pitchFamily="34" charset="0"/>
                            </a:rPr>
                            <m:t>𝐵</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𝐴</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4"/>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C8F68CDD-C81F-48C5-B38D-111758F0CCE1}"/>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19315A5-3F72-4ED0-BA47-4017E234512A}"/>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27" name="TextBox 26"/>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15"/>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1" name="Rounded Rectangle 30">
                <a:extLst>
                  <a:ext uri="{FF2B5EF4-FFF2-40B4-BE49-F238E27FC236}">
                    <a16:creationId xmlns:a16="http://schemas.microsoft.com/office/drawing/2014/main" id="{0AE996BB-40D1-4DEE-A493-08E45A8D6C1F}"/>
                  </a:ext>
                </a:extLst>
              </p:cNvPr>
              <p:cNvSpPr/>
              <p:nvPr/>
            </p:nvSpPr>
            <p:spPr>
              <a:xfrm>
                <a:off x="355935" y="5918861"/>
                <a:ext cx="1571203" cy="435307"/>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Intro </a:t>
                </a:r>
                <a14:m>
                  <m:oMath xmlns:m="http://schemas.openxmlformats.org/officeDocument/2006/math">
                    <m:r>
                      <a:rPr lang="en-US" sz="2000" b="0" i="1" smtClean="0">
                        <a:latin typeface="Cambria Math" panose="02040503050406030204" pitchFamily="18" charset="0"/>
                        <a:cs typeface="Segoe UI Semilight" panose="020B0402040204020203" pitchFamily="34" charset="0"/>
                      </a:rPr>
                      <m:t>∨</m:t>
                    </m:r>
                  </m:oMath>
                </a14:m>
                <a:endParaRPr lang="en-US" sz="2000" dirty="0">
                  <a:latin typeface="Segoe UI Semilight" panose="020B0402040204020203" pitchFamily="34" charset="0"/>
                  <a:cs typeface="Segoe UI Semilight" panose="020B0402040204020203" pitchFamily="34" charset="0"/>
                </a:endParaRPr>
              </a:p>
            </p:txBody>
          </p:sp>
        </mc:Choice>
        <mc:Fallback xmlns="">
          <p:sp>
            <p:nvSpPr>
              <p:cNvPr id="31" name="Rounded Rectangle 30">
                <a:extLst>
                  <a:ext uri="{FF2B5EF4-FFF2-40B4-BE49-F238E27FC236}">
                    <a16:creationId xmlns:a16="http://schemas.microsoft.com/office/drawing/2014/main" id="{0AE996BB-40D1-4DEE-A493-08E45A8D6C1F}"/>
                  </a:ext>
                </a:extLst>
              </p:cNvPr>
              <p:cNvSpPr>
                <a:spLocks noRot="1" noChangeAspect="1" noMove="1" noResize="1" noEditPoints="1" noAdjustHandles="1" noChangeArrowheads="1" noChangeShapeType="1" noTextEdit="1"/>
              </p:cNvSpPr>
              <p:nvPr/>
            </p:nvSpPr>
            <p:spPr>
              <a:xfrm>
                <a:off x="355935" y="5918861"/>
                <a:ext cx="1571203" cy="435307"/>
              </a:xfrm>
              <a:prstGeom prst="roundRect">
                <a:avLst/>
              </a:prstGeom>
              <a:blipFill>
                <a:blip r:embed="rId16"/>
                <a:stretch>
                  <a:fillRect b="-16883"/>
                </a:stretch>
              </a:blipFill>
              <a:ln w="38100">
                <a:solidFill>
                  <a:schemeClr val="accent3"/>
                </a:solidFill>
                <a:tailEnd type="triangle" w="lg" len="lg"/>
              </a:ln>
              <a:effectLst/>
            </p:spPr>
            <p:txBody>
              <a:bodyPr/>
              <a:lstStyle/>
              <a:p>
                <a:r>
                  <a:rPr lang="en-US">
                    <a:noFill/>
                  </a:rPr>
                  <a:t> </a:t>
                </a:r>
              </a:p>
            </p:txBody>
          </p:sp>
        </mc:Fallback>
      </mc:AlternateContent>
      <p:grpSp>
        <p:nvGrpSpPr>
          <p:cNvPr id="32" name="Group 31">
            <a:extLst>
              <a:ext uri="{FF2B5EF4-FFF2-40B4-BE49-F238E27FC236}">
                <a16:creationId xmlns:a16="http://schemas.microsoft.com/office/drawing/2014/main" id="{22E81C36-0FCA-4B1C-B359-B2E91943E284}"/>
              </a:ext>
            </a:extLst>
          </p:cNvPr>
          <p:cNvGrpSpPr/>
          <p:nvPr/>
        </p:nvGrpSpPr>
        <p:grpSpPr>
          <a:xfrm>
            <a:off x="8228330" y="1613626"/>
            <a:ext cx="2235200" cy="1055255"/>
            <a:chOff x="904712" y="2373745"/>
            <a:chExt cx="2235200" cy="1055255"/>
          </a:xfrm>
        </p:grpSpPr>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1C03558-0C53-45BC-962E-1895E3D45F55}"/>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18700118-7773-4762-85E2-6AA4050945C9}"/>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𝐴</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𝐵</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18"/>
                  <a:stretch>
                    <a:fillRect/>
                  </a:stretch>
                </a:blipFill>
              </p:spPr>
              <p:txBody>
                <a:bodyPr/>
                <a:lstStyle/>
                <a:p>
                  <a:r>
                    <a:rPr lang="en-US">
                      <a:noFill/>
                    </a:rPr>
                    <a:t> </a:t>
                  </a:r>
                </a:p>
              </p:txBody>
            </p:sp>
          </mc:Fallback>
        </mc:AlternateContent>
        <p:cxnSp>
          <p:nvCxnSpPr>
            <p:cNvPr id="35" name="Straight Connector 34">
              <a:extLst>
                <a:ext uri="{FF2B5EF4-FFF2-40B4-BE49-F238E27FC236}">
                  <a16:creationId xmlns:a16="http://schemas.microsoft.com/office/drawing/2014/main" id="{8976C6D3-1BBF-4AA0-AB5A-E6CF0F301B01}"/>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6" name="Rounded Rectangle 12">
            <a:extLst>
              <a:ext uri="{FF2B5EF4-FFF2-40B4-BE49-F238E27FC236}">
                <a16:creationId xmlns:a16="http://schemas.microsoft.com/office/drawing/2014/main" id="{11256CB7-A972-4FA7-BD63-24A12AFC0EEB}"/>
              </a:ext>
            </a:extLst>
          </p:cNvPr>
          <p:cNvSpPr/>
          <p:nvPr/>
        </p:nvSpPr>
        <p:spPr>
          <a:xfrm>
            <a:off x="6679218" y="1796251"/>
            <a:ext cx="1571203" cy="747215"/>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Direct Proof rule</a:t>
            </a:r>
          </a:p>
        </p:txBody>
      </p:sp>
      <p:grpSp>
        <p:nvGrpSpPr>
          <p:cNvPr id="37" name="Group 36">
            <a:extLst>
              <a:ext uri="{FF2B5EF4-FFF2-40B4-BE49-F238E27FC236}">
                <a16:creationId xmlns:a16="http://schemas.microsoft.com/office/drawing/2014/main" id="{009514B8-FCEC-4E8A-B035-E006DD765364}"/>
              </a:ext>
            </a:extLst>
          </p:cNvPr>
          <p:cNvGrpSpPr/>
          <p:nvPr/>
        </p:nvGrpSpPr>
        <p:grpSpPr>
          <a:xfrm>
            <a:off x="8304306" y="3036969"/>
            <a:ext cx="2235200" cy="1116810"/>
            <a:chOff x="714212" y="824345"/>
            <a:chExt cx="2235200" cy="1116810"/>
          </a:xfrm>
        </p:grpSpPr>
        <p:grpSp>
          <p:nvGrpSpPr>
            <p:cNvPr id="38" name="Group 37">
              <a:extLst>
                <a:ext uri="{FF2B5EF4-FFF2-40B4-BE49-F238E27FC236}">
                  <a16:creationId xmlns:a16="http://schemas.microsoft.com/office/drawing/2014/main" id="{3E791264-D16E-4AC4-97CE-23DF28C3778C}"/>
                </a:ext>
              </a:extLst>
            </p:cNvPr>
            <p:cNvGrpSpPr/>
            <p:nvPr/>
          </p:nvGrpSpPr>
          <p:grpSpPr>
            <a:xfrm>
              <a:off x="714212" y="824345"/>
              <a:ext cx="2235200" cy="1055255"/>
              <a:chOff x="904712" y="2373745"/>
              <a:chExt cx="2235200" cy="1055255"/>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D3168943-5159-44E2-8E41-278AD1200F53}"/>
                      </a:ext>
                    </a:extLst>
                  </p:cNvPr>
                  <p:cNvSpPr txBox="1"/>
                  <p:nvPr/>
                </p:nvSpPr>
                <p:spPr>
                  <a:xfrm>
                    <a:off x="1076960" y="237374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𝑃</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𝑄</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𝑃</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0" name="TextBox 39">
                    <a:extLst>
                      <a:ext uri="{FF2B5EF4-FFF2-40B4-BE49-F238E27FC236}">
                        <a16:creationId xmlns:a16="http://schemas.microsoft.com/office/drawing/2014/main" id="{D3168943-5159-44E2-8E41-278AD1200F53}"/>
                      </a:ext>
                    </a:extLst>
                  </p:cNvPr>
                  <p:cNvSpPr txBox="1">
                    <a:spLocks noRot="1" noChangeAspect="1" noMove="1" noResize="1" noEditPoints="1" noAdjustHandles="1" noChangeArrowheads="1" noChangeShapeType="1" noTextEdit="1"/>
                  </p:cNvSpPr>
                  <p:nvPr/>
                </p:nvSpPr>
                <p:spPr>
                  <a:xfrm>
                    <a:off x="1076960" y="2373745"/>
                    <a:ext cx="1971040" cy="461665"/>
                  </a:xfrm>
                  <a:prstGeom prst="rect">
                    <a:avLst/>
                  </a:prstGeom>
                  <a:blipFill>
                    <a:blip r:embed="rId19"/>
                    <a:stretch>
                      <a:fillRect b="-157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F84ED22-6844-4618-A2F2-BB328F472380}"/>
                      </a:ext>
                    </a:extLst>
                  </p:cNvPr>
                  <p:cNvSpPr txBox="1"/>
                  <p:nvPr/>
                </p:nvSpPr>
                <p:spPr>
                  <a:xfrm>
                    <a:off x="1076960" y="2967335"/>
                    <a:ext cx="197104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𝑄</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41" name="TextBox 40">
                    <a:extLst>
                      <a:ext uri="{FF2B5EF4-FFF2-40B4-BE49-F238E27FC236}">
                        <a16:creationId xmlns:a16="http://schemas.microsoft.com/office/drawing/2014/main" id="{3F84ED22-6844-4618-A2F2-BB328F472380}"/>
                      </a:ext>
                    </a:extLst>
                  </p:cNvPr>
                  <p:cNvSpPr txBox="1">
                    <a:spLocks noRot="1" noChangeAspect="1" noMove="1" noResize="1" noEditPoints="1" noAdjustHandles="1" noChangeArrowheads="1" noChangeShapeType="1" noTextEdit="1"/>
                  </p:cNvSpPr>
                  <p:nvPr/>
                </p:nvSpPr>
                <p:spPr>
                  <a:xfrm>
                    <a:off x="1076960" y="2967335"/>
                    <a:ext cx="1971040" cy="461665"/>
                  </a:xfrm>
                  <a:prstGeom prst="rect">
                    <a:avLst/>
                  </a:prstGeom>
                  <a:blipFill>
                    <a:blip r:embed="rId20"/>
                    <a:stretch>
                      <a:fillRect b="-16000"/>
                    </a:stretch>
                  </a:blipFill>
                </p:spPr>
                <p:txBody>
                  <a:bodyPr/>
                  <a:lstStyle/>
                  <a:p>
                    <a:r>
                      <a:rPr lang="en-US">
                        <a:noFill/>
                      </a:rPr>
                      <a:t> </a:t>
                    </a:r>
                  </a:p>
                </p:txBody>
              </p:sp>
            </mc:Fallback>
          </mc:AlternateContent>
          <p:cxnSp>
            <p:nvCxnSpPr>
              <p:cNvPr id="42" name="Straight Connector 41">
                <a:extLst>
                  <a:ext uri="{FF2B5EF4-FFF2-40B4-BE49-F238E27FC236}">
                    <a16:creationId xmlns:a16="http://schemas.microsoft.com/office/drawing/2014/main" id="{0357E90D-8147-438E-BCD0-FD12FD589B06}"/>
                  </a:ext>
                </a:extLst>
              </p:cNvPr>
              <p:cNvCxnSpPr/>
              <p:nvPr/>
            </p:nvCxnSpPr>
            <p:spPr>
              <a:xfrm flipV="1">
                <a:off x="904712" y="2946071"/>
                <a:ext cx="2235200" cy="1"/>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772D9A73-1289-40F4-997E-FFD6417304D8}"/>
                    </a:ext>
                  </a:extLst>
                </p:cNvPr>
                <p:cNvSpPr txBox="1"/>
                <p:nvPr/>
              </p:nvSpPr>
              <p:spPr>
                <a:xfrm>
                  <a:off x="714212" y="1417935"/>
                  <a:ext cx="441488"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en-US"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714212" y="1417935"/>
                  <a:ext cx="441488" cy="523220"/>
                </a:xfrm>
                <a:prstGeom prst="rect">
                  <a:avLst/>
                </a:prstGeom>
                <a:blipFill>
                  <a:blip r:embed="rId5"/>
                  <a:stretch>
                    <a:fillRect/>
                  </a:stretch>
                </a:blipFill>
              </p:spPr>
              <p:txBody>
                <a:bodyPr/>
                <a:lstStyle/>
                <a:p>
                  <a:r>
                    <a:rPr lang="en-US">
                      <a:noFill/>
                    </a:rPr>
                    <a:t> </a:t>
                  </a:r>
                </a:p>
              </p:txBody>
            </p:sp>
          </mc:Fallback>
        </mc:AlternateContent>
      </p:grpSp>
      <p:sp>
        <p:nvSpPr>
          <p:cNvPr id="43" name="Rounded Rectangle 9">
            <a:extLst>
              <a:ext uri="{FF2B5EF4-FFF2-40B4-BE49-F238E27FC236}">
                <a16:creationId xmlns:a16="http://schemas.microsoft.com/office/drawing/2014/main" id="{F8164D1F-210B-49F4-9E68-95AD23973860}"/>
              </a:ext>
            </a:extLst>
          </p:cNvPr>
          <p:cNvSpPr/>
          <p:nvPr/>
        </p:nvSpPr>
        <p:spPr>
          <a:xfrm>
            <a:off x="6679218" y="3267801"/>
            <a:ext cx="1571203" cy="649493"/>
          </a:xfrm>
          <a:prstGeom prst="roundRect">
            <a:avLst/>
          </a:prstGeom>
          <a:noFill/>
          <a:ln w="38100">
            <a:solidFill>
              <a:schemeClr val="accent3"/>
            </a:solidFill>
            <a:tailEnd type="triangle"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2000" dirty="0">
                <a:latin typeface="Segoe UI Semilight" panose="020B0402040204020203" pitchFamily="34" charset="0"/>
                <a:cs typeface="Segoe UI Semilight" panose="020B0402040204020203" pitchFamily="34" charset="0"/>
              </a:rPr>
              <a:t>Modus Ponens</a:t>
            </a:r>
          </a:p>
        </p:txBody>
      </p:sp>
      <p:sp>
        <p:nvSpPr>
          <p:cNvPr id="44" name="TextBox 43">
            <a:extLst>
              <a:ext uri="{FF2B5EF4-FFF2-40B4-BE49-F238E27FC236}">
                <a16:creationId xmlns:a16="http://schemas.microsoft.com/office/drawing/2014/main" id="{E68355CD-3D62-4913-B00E-2A7C525597C9}"/>
              </a:ext>
            </a:extLst>
          </p:cNvPr>
          <p:cNvSpPr txBox="1"/>
          <p:nvPr/>
        </p:nvSpPr>
        <p:spPr>
          <a:xfrm>
            <a:off x="6781800" y="4644488"/>
            <a:ext cx="4191000"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You can still use all the propositional logic equivalences too!</a:t>
            </a:r>
          </a:p>
        </p:txBody>
      </p:sp>
    </p:spTree>
    <p:extLst>
      <p:ext uri="{BB962C8B-B14F-4D97-AF65-F5344CB8AC3E}">
        <p14:creationId xmlns:p14="http://schemas.microsoft.com/office/powerpoint/2010/main" val="2151437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7C6DE-836C-4227-8858-E0F64EB29D29}"/>
              </a:ext>
            </a:extLst>
          </p:cNvPr>
          <p:cNvSpPr>
            <a:spLocks noGrp="1"/>
          </p:cNvSpPr>
          <p:nvPr>
            <p:ph type="title"/>
          </p:nvPr>
        </p:nvSpPr>
        <p:spPr/>
        <p:txBody>
          <a:bodyPr/>
          <a:lstStyle/>
          <a:p>
            <a:r>
              <a:rPr lang="en-US" dirty="0"/>
              <a:t>Comparison</a:t>
            </a:r>
          </a:p>
        </p:txBody>
      </p:sp>
      <p:sp>
        <p:nvSpPr>
          <p:cNvPr id="3" name="Content Placeholder 2">
            <a:extLst>
              <a:ext uri="{FF2B5EF4-FFF2-40B4-BE49-F238E27FC236}">
                <a16:creationId xmlns:a16="http://schemas.microsoft.com/office/drawing/2014/main" id="{7B6B78A9-EBB3-4906-81CB-A458A2F69131}"/>
              </a:ext>
            </a:extLst>
          </p:cNvPr>
          <p:cNvSpPr>
            <a:spLocks noGrp="1"/>
          </p:cNvSpPr>
          <p:nvPr>
            <p:ph idx="1"/>
          </p:nvPr>
        </p:nvSpPr>
        <p:spPr>
          <a:xfrm>
            <a:off x="575240" y="2771775"/>
            <a:ext cx="11187258" cy="3537586"/>
          </a:xfrm>
        </p:spPr>
        <p:txBody>
          <a:bodyPr/>
          <a:lstStyle/>
          <a:p>
            <a:r>
              <a:rPr lang="en-US" dirty="0"/>
              <a:t>Remember this is just an alternate notation for the same underlying ideas.</a:t>
            </a:r>
          </a:p>
          <a:p>
            <a:r>
              <a:rPr lang="en-US" dirty="0"/>
              <a:t>So that big list of identities? Just change the notation and you get another big list of identities!</a:t>
            </a:r>
          </a:p>
          <a:p>
            <a:pPr lvl="1"/>
            <a:r>
              <a:rPr lang="en-US" dirty="0"/>
              <a:t>Sometimes names are different (“involution” instead of “double negation”), but the core ideas are the same.</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C8E2D04C-5261-4EF6-B60D-54C11C6ED86A}"/>
                  </a:ext>
                </a:extLst>
              </p:cNvPr>
              <p:cNvSpPr txBox="1"/>
              <p:nvPr/>
            </p:nvSpPr>
            <p:spPr>
              <a:xfrm>
                <a:off x="574675"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5" name="TextBox 4">
                <a:extLst>
                  <a:ext uri="{FF2B5EF4-FFF2-40B4-BE49-F238E27FC236}">
                    <a16:creationId xmlns:a16="http://schemas.microsoft.com/office/drawing/2014/main" id="{C8E2D04C-5261-4EF6-B60D-54C11C6ED86A}"/>
                  </a:ext>
                </a:extLst>
              </p:cNvPr>
              <p:cNvSpPr txBox="1">
                <a:spLocks noRot="1" noChangeAspect="1" noMove="1" noResize="1" noEditPoints="1" noAdjustHandles="1" noChangeArrowheads="1" noChangeShapeType="1" noTextEdit="1"/>
              </p:cNvSpPr>
              <p:nvPr/>
            </p:nvSpPr>
            <p:spPr>
              <a:xfrm>
                <a:off x="574675" y="2162175"/>
                <a:ext cx="5521325" cy="461665"/>
              </a:xfrm>
              <a:prstGeom prst="rect">
                <a:avLst/>
              </a:prstGeom>
              <a:blipFill>
                <a:blip r:embed="rId2"/>
                <a:stretch>
                  <a:fillRect b="-1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8E021D-35AC-494F-9B6D-E9F3EE180CED}"/>
                  </a:ext>
                </a:extLst>
              </p:cNvPr>
              <p:cNvSpPr txBox="1"/>
              <p:nvPr/>
            </p:nvSpPr>
            <p:spPr>
              <a:xfrm>
                <a:off x="5956300" y="2162175"/>
                <a:ext cx="5521325"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𝑝𝑞𝑟</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𝑠</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𝑡</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0A8E021D-35AC-494F-9B6D-E9F3EE180CED}"/>
                  </a:ext>
                </a:extLst>
              </p:cNvPr>
              <p:cNvSpPr txBox="1">
                <a:spLocks noRot="1" noChangeAspect="1" noMove="1" noResize="1" noEditPoints="1" noAdjustHandles="1" noChangeArrowheads="1" noChangeShapeType="1" noTextEdit="1"/>
              </p:cNvSpPr>
              <p:nvPr/>
            </p:nvSpPr>
            <p:spPr>
              <a:xfrm>
                <a:off x="5956300" y="2162175"/>
                <a:ext cx="5521325" cy="461665"/>
              </a:xfrm>
              <a:prstGeom prst="rect">
                <a:avLst/>
              </a:prstGeom>
              <a:blipFill>
                <a:blip r:embed="rId3"/>
                <a:stretch>
                  <a:fillRect b="-13333"/>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F215CDDC-DF22-466D-A0B9-F9E86E2D976D}"/>
              </a:ext>
            </a:extLst>
          </p:cNvPr>
          <p:cNvSpPr txBox="1"/>
          <p:nvPr/>
        </p:nvSpPr>
        <p:spPr>
          <a:xfrm>
            <a:off x="2095500" y="159067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Propositional logic</a:t>
            </a:r>
          </a:p>
        </p:txBody>
      </p:sp>
      <p:sp>
        <p:nvSpPr>
          <p:cNvPr id="11" name="TextBox 10">
            <a:extLst>
              <a:ext uri="{FF2B5EF4-FFF2-40B4-BE49-F238E27FC236}">
                <a16:creationId xmlns:a16="http://schemas.microsoft.com/office/drawing/2014/main" id="{909A7AEE-4729-4F59-BD54-291EA9227073}"/>
              </a:ext>
            </a:extLst>
          </p:cNvPr>
          <p:cNvSpPr txBox="1"/>
          <p:nvPr/>
        </p:nvSpPr>
        <p:spPr>
          <a:xfrm>
            <a:off x="7477125" y="1665585"/>
            <a:ext cx="2743200"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Boolean Algebra</a:t>
            </a:r>
          </a:p>
        </p:txBody>
      </p:sp>
    </p:spTree>
    <p:extLst>
      <p:ext uri="{BB962C8B-B14F-4D97-AF65-F5344CB8AC3E}">
        <p14:creationId xmlns:p14="http://schemas.microsoft.com/office/powerpoint/2010/main" val="1657216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0E16A-1A47-478E-BE55-9D471693C883}"/>
              </a:ext>
            </a:extLst>
          </p:cNvPr>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575239" y="1370445"/>
            <a:ext cx="11363325" cy="5410200"/>
          </a:xfrm>
          <a:prstGeom prst="rect">
            <a:avLst/>
          </a:prstGeom>
        </p:spPr>
      </p:pic>
    </p:spTree>
    <p:extLst>
      <p:ext uri="{BB962C8B-B14F-4D97-AF65-F5344CB8AC3E}">
        <p14:creationId xmlns:p14="http://schemas.microsoft.com/office/powerpoint/2010/main" val="2467355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433387" y="1590675"/>
            <a:ext cx="11325225" cy="3676650"/>
          </a:xfrm>
          <a:prstGeom prst="rect">
            <a:avLst/>
          </a:prstGeom>
        </p:spPr>
      </p:pic>
    </p:spTree>
    <p:extLst>
      <p:ext uri="{BB962C8B-B14F-4D97-AF65-F5344CB8AC3E}">
        <p14:creationId xmlns:p14="http://schemas.microsoft.com/office/powerpoint/2010/main" val="1668573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Boolean Algebra</a:t>
            </a:r>
          </a:p>
        </p:txBody>
      </p:sp>
      <p:pic>
        <p:nvPicPr>
          <p:cNvPr id="4" name="Picture 3"/>
          <p:cNvPicPr>
            <a:picLocks noChangeAspect="1"/>
          </p:cNvPicPr>
          <p:nvPr/>
        </p:nvPicPr>
        <p:blipFill>
          <a:blip r:embed="rId2"/>
          <a:stretch>
            <a:fillRect/>
          </a:stretch>
        </p:blipFill>
        <p:spPr>
          <a:xfrm>
            <a:off x="1251238" y="1471186"/>
            <a:ext cx="10054070" cy="5289831"/>
          </a:xfrm>
          <a:prstGeom prst="rect">
            <a:avLst/>
          </a:prstGeom>
        </p:spPr>
      </p:pic>
    </p:spTree>
    <p:extLst>
      <p:ext uri="{BB962C8B-B14F-4D97-AF65-F5344CB8AC3E}">
        <p14:creationId xmlns:p14="http://schemas.microsoft.com/office/powerpoint/2010/main" val="2363658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42</TotalTime>
  <Words>2620</Words>
  <Application>Microsoft Office PowerPoint</Application>
  <PresentationFormat>Widescreen</PresentationFormat>
  <Paragraphs>488</Paragraphs>
  <Slides>52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52</vt:i4>
      </vt:variant>
    </vt:vector>
  </HeadingPairs>
  <TitlesOfParts>
    <vt:vector size="63" baseType="lpstr">
      <vt:lpstr>Calibri</vt:lpstr>
      <vt:lpstr>Cambria Math</vt:lpstr>
      <vt:lpstr>Courier New</vt:lpstr>
      <vt:lpstr>Segoe UI</vt:lpstr>
      <vt:lpstr>Segoe UI Light</vt:lpstr>
      <vt:lpstr>Segoe UI Semibold</vt:lpstr>
      <vt:lpstr>Segoe UI Semilight</vt:lpstr>
      <vt:lpstr>Tw Cen MT</vt:lpstr>
      <vt:lpstr>Wingdings</vt:lpstr>
      <vt:lpstr>Wingdings 3</vt:lpstr>
      <vt:lpstr>Integral</vt:lpstr>
      <vt:lpstr>Predicates and Quantifiers</vt:lpstr>
      <vt:lpstr>Announcements</vt:lpstr>
      <vt:lpstr>Announcements</vt:lpstr>
      <vt:lpstr>Meet Boolean Algebra</vt:lpstr>
      <vt:lpstr>Meet Boolean Algebra</vt:lpstr>
      <vt:lpstr>Comparison</vt:lpstr>
      <vt:lpstr>Boolean Algebra</vt:lpstr>
      <vt:lpstr>Boolean Algebra</vt:lpstr>
      <vt:lpstr>Boolean Algebra</vt:lpstr>
      <vt:lpstr>A Few Fun Facts</vt:lpstr>
      <vt:lpstr>Why ANOTHER way of writing down logic?</vt:lpstr>
      <vt:lpstr>Predicate Logic</vt:lpstr>
      <vt:lpstr>Predicate Logic</vt:lpstr>
      <vt:lpstr>Predicates</vt:lpstr>
      <vt:lpstr>Analogy</vt:lpstr>
      <vt:lpstr>Translation</vt:lpstr>
      <vt:lpstr>Domain of Discourse</vt:lpstr>
      <vt:lpstr>Domain of Discourse</vt:lpstr>
      <vt:lpstr>Try it…</vt:lpstr>
      <vt:lpstr>Try it…</vt:lpstr>
      <vt:lpstr>Quantifiers</vt:lpstr>
      <vt:lpstr>Quantifiers</vt:lpstr>
      <vt:lpstr>Quantifiers</vt:lpstr>
      <vt:lpstr>Quantifiers</vt:lpstr>
      <vt:lpstr>Translations</vt:lpstr>
      <vt:lpstr>Translations</vt:lpstr>
      <vt:lpstr>Translations</vt:lpstr>
      <vt:lpstr>Evaluating Predicate Logic</vt:lpstr>
      <vt:lpstr>Evaluating Predicate Logic</vt:lpstr>
      <vt:lpstr>One Technical Matter</vt:lpstr>
      <vt:lpstr>Bound Variables</vt:lpstr>
      <vt:lpstr>More Practice</vt:lpstr>
      <vt:lpstr>More Practice</vt:lpstr>
      <vt:lpstr>Inference Proofs</vt:lpstr>
      <vt:lpstr>Inference Proofs</vt:lpstr>
      <vt:lpstr>Drawing Conclusions</vt:lpstr>
      <vt:lpstr>Modus Ponens</vt:lpstr>
      <vt:lpstr>Modus Ponens – a formal proof</vt:lpstr>
      <vt:lpstr>Modus Ponens</vt:lpstr>
      <vt:lpstr>Notation – Laws of Inference</vt:lpstr>
      <vt:lpstr>Another Proof</vt:lpstr>
      <vt:lpstr>A proof!</vt:lpstr>
      <vt:lpstr>A proof!</vt:lpstr>
      <vt:lpstr>Try it yourselves</vt:lpstr>
      <vt:lpstr>Try it yourselves</vt:lpstr>
      <vt:lpstr>More Inference Rules</vt:lpstr>
      <vt:lpstr>More Inference Rules</vt:lpstr>
      <vt:lpstr>The Direct Proof Rule</vt:lpstr>
      <vt:lpstr>Caution</vt:lpstr>
      <vt:lpstr>One more Proof</vt:lpstr>
      <vt:lpstr>One more Proof</vt:lpstr>
      <vt:lpstr>Inference Rules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Predicates and Quantifiers</dc:title>
  <dc:creator>rtweber2</dc:creator>
  <cp:lastModifiedBy>rtweber2</cp:lastModifiedBy>
  <cp:revision>8</cp:revision>
  <cp:lastPrinted>2022-04-04T23:07:20Z</cp:lastPrinted>
  <dcterms:created xsi:type="dcterms:W3CDTF">2022-01-12T01:58:03Z</dcterms:created>
  <dcterms:modified xsi:type="dcterms:W3CDTF">2022-04-06T16:15:12Z</dcterms:modified>
</cp:coreProperties>
</file>