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301" r:id="rId4"/>
    <p:sldId id="302" r:id="rId5"/>
    <p:sldId id="304" r:id="rId6"/>
    <p:sldId id="305" r:id="rId7"/>
    <p:sldId id="306" r:id="rId8"/>
    <p:sldId id="279" r:id="rId9"/>
    <p:sldId id="281" r:id="rId10"/>
    <p:sldId id="278" r:id="rId11"/>
    <p:sldId id="282" r:id="rId12"/>
    <p:sldId id="283" r:id="rId13"/>
    <p:sldId id="284" r:id="rId14"/>
    <p:sldId id="285" r:id="rId15"/>
    <p:sldId id="286" r:id="rId16"/>
    <p:sldId id="292" r:id="rId17"/>
    <p:sldId id="287" r:id="rId18"/>
    <p:sldId id="293" r:id="rId19"/>
    <p:sldId id="307" r:id="rId20"/>
    <p:sldId id="308" r:id="rId21"/>
    <p:sldId id="288" r:id="rId22"/>
    <p:sldId id="289" r:id="rId23"/>
    <p:sldId id="290" r:id="rId24"/>
    <p:sldId id="291" r:id="rId25"/>
    <p:sldId id="294" r:id="rId26"/>
    <p:sldId id="298" r:id="rId27"/>
    <p:sldId id="295" r:id="rId28"/>
    <p:sldId id="296" r:id="rId29"/>
    <p:sldId id="297"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49" d="100"/>
          <a:sy n="49" d="100"/>
        </p:scale>
        <p:origin x="26" y="8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11/17/2020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11/17/2020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11/17/2020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4106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11/17/2020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alendly.com/robbieweber/311grade?month=2020-1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lstStyle/>
          <a:p>
            <a:r>
              <a:rPr lang="en-US" dirty="0"/>
              <a:t>Regular Expressions </a:t>
            </a:r>
            <a:br>
              <a:rPr lang="en-US" dirty="0"/>
            </a:br>
            <a:r>
              <a:rPr lang="en-US" dirty="0"/>
              <a:t>(for real this time)</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Autumn 2020</a:t>
            </a:r>
          </a:p>
          <a:p>
            <a:r>
              <a:rPr lang="en-US" dirty="0"/>
              <a:t>Lecture 20</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49203B-2F96-4023-A035-E6713CB40088}"/>
              </a:ext>
            </a:extLst>
          </p:cNvPr>
          <p:cNvSpPr txBox="1"/>
          <p:nvPr/>
        </p:nvSpPr>
        <p:spPr>
          <a:xfrm>
            <a:off x="457200" y="537882"/>
            <a:ext cx="6100482" cy="1477328"/>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 up:</a:t>
            </a:r>
          </a:p>
          <a:p>
            <a:r>
              <a:rPr lang="en-US" dirty="0">
                <a:latin typeface="Segoe UI Semilight" panose="020B0402040204020203" pitchFamily="34" charset="0"/>
                <a:cs typeface="Segoe UI Semilight" panose="020B0402040204020203" pitchFamily="34" charset="0"/>
              </a:rPr>
              <a:t>How would you search through a document for all email addresses inside? (e.g. with control-f)</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What if it was a document full of tweets?</a:t>
            </a:r>
          </a:p>
        </p:txBody>
      </p:sp>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language .</a:t>
                </a:r>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a:rPr lang="en-US" i="1">
                        <a:latin typeface="Cambria Math" panose="02040503050406030204" pitchFamily="18" charset="0"/>
                      </a:rPr>
                      <m:t>∅</m:t>
                    </m:r>
                  </m:oMath>
                </a14:m>
                <a:r>
                  <a:rPr lang="en-US" dirty="0"/>
                  <a:t> is a regular expression. No strings match this pattern. </a:t>
                </a:r>
              </a:p>
              <a:p>
                <a:pPr lvl="1"/>
                <a:endParaRPr lang="en-US" dirty="0"/>
              </a:p>
            </p:txBody>
          </p:sp>
        </mc:Choice>
        <mc:Fallback>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71A1080D-1FA3-4951-8BB4-14B74F34F8D2}"/>
              </a:ext>
            </a:extLst>
          </p:cNvPr>
          <p:cNvSpPr/>
          <p:nvPr/>
        </p:nvSpPr>
        <p:spPr>
          <a:xfrm>
            <a:off x="7011821"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endParaRPr lang="en-US" sz="2400" dirty="0"/>
          </a:p>
          <a:p>
            <a:pPr algn="ctr"/>
            <a:r>
              <a:rPr lang="en-US" sz="2400" dirty="0"/>
              <a:t>Go to pollev.com/cse311 and login with your UW identity</a:t>
            </a:r>
          </a:p>
          <a:p>
            <a:pPr algn="ctr"/>
            <a:r>
              <a:rPr lang="en-US" sz="2400" dirty="0"/>
              <a:t>Or text cse311 to 22333</a:t>
            </a:r>
          </a:p>
        </p:txBody>
      </p:sp>
    </p:spTree>
    <p:extLst>
      <p:ext uri="{BB962C8B-B14F-4D97-AF65-F5344CB8AC3E}">
        <p14:creationId xmlns:p14="http://schemas.microsoft.com/office/powerpoint/2010/main" val="296322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any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7493-D3B2-428D-A0A5-927E787AB213}"/>
              </a:ext>
            </a:extLst>
          </p:cNvPr>
          <p:cNvSpPr>
            <a:spLocks noGrp="1"/>
          </p:cNvSpPr>
          <p:nvPr>
            <p:ph type="title"/>
          </p:nvPr>
        </p:nvSpPr>
        <p:spPr/>
        <p:txBody>
          <a:bodyPr/>
          <a:lstStyle/>
          <a:p>
            <a:r>
              <a:rPr lang="en-US" dirty="0"/>
              <a:t>Midterm Post Mortem</a:t>
            </a:r>
          </a:p>
        </p:txBody>
      </p:sp>
      <p:sp>
        <p:nvSpPr>
          <p:cNvPr id="3" name="Content Placeholder 2">
            <a:extLst>
              <a:ext uri="{FF2B5EF4-FFF2-40B4-BE49-F238E27FC236}">
                <a16:creationId xmlns:a16="http://schemas.microsoft.com/office/drawing/2014/main" id="{51216349-EABB-4B19-87F7-B45F2BC4123F}"/>
              </a:ext>
            </a:extLst>
          </p:cNvPr>
          <p:cNvSpPr>
            <a:spLocks noGrp="1"/>
          </p:cNvSpPr>
          <p:nvPr>
            <p:ph idx="1"/>
          </p:nvPr>
        </p:nvSpPr>
        <p:spPr/>
        <p:txBody>
          <a:bodyPr/>
          <a:lstStyle/>
          <a:p>
            <a:r>
              <a:rPr lang="en-US" dirty="0"/>
              <a:t>That did not go as I planned.</a:t>
            </a:r>
          </a:p>
          <a:p>
            <a:r>
              <a:rPr lang="en-US" dirty="0"/>
              <a:t>I estimated most students would be able to finish in 3 hours or so.</a:t>
            </a:r>
          </a:p>
          <a:p>
            <a:endParaRPr lang="en-US" dirty="0"/>
          </a:p>
          <a:p>
            <a:r>
              <a:rPr lang="en-US" dirty="0"/>
              <a:t>From the results of the survey:</a:t>
            </a:r>
          </a:p>
          <a:p>
            <a:r>
              <a:rPr lang="en-US" dirty="0"/>
              <a:t>25% of students said they took 5 hours or less</a:t>
            </a:r>
          </a:p>
          <a:p>
            <a:r>
              <a:rPr lang="en-US" dirty="0"/>
              <a:t>50% of students said they took 7 hours or less</a:t>
            </a:r>
          </a:p>
          <a:p>
            <a:r>
              <a:rPr lang="en-US" dirty="0"/>
              <a:t>75% of students said they took 9 hours or less.</a:t>
            </a:r>
          </a:p>
          <a:p>
            <a:r>
              <a:rPr lang="en-US" dirty="0"/>
              <a:t>And there was a long tail in those last percentiles. Mean was a little below 8.</a:t>
            </a:r>
          </a:p>
        </p:txBody>
      </p:sp>
    </p:spTree>
    <p:extLst>
      <p:ext uri="{BB962C8B-B14F-4D97-AF65-F5344CB8AC3E}">
        <p14:creationId xmlns:p14="http://schemas.microsoft.com/office/powerpoint/2010/main" val="201881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4C0E4-8F1A-4E79-9331-4EF03FAC2BB4}"/>
              </a:ext>
            </a:extLst>
          </p:cNvPr>
          <p:cNvSpPr>
            <a:spLocks noGrp="1"/>
          </p:cNvSpPr>
          <p:nvPr>
            <p:ph type="title"/>
          </p:nvPr>
        </p:nvSpPr>
        <p:spPr/>
        <p:txBody>
          <a:bodyPr/>
          <a:lstStyle/>
          <a:p>
            <a:r>
              <a:rPr lang="en-US" dirty="0"/>
              <a:t>A Remark on languages</a:t>
            </a:r>
          </a:p>
        </p:txBody>
      </p:sp>
      <p:sp>
        <p:nvSpPr>
          <p:cNvPr id="5" name="Content Placeholder 4">
            <a:extLst>
              <a:ext uri="{FF2B5EF4-FFF2-40B4-BE49-F238E27FC236}">
                <a16:creationId xmlns:a16="http://schemas.microsoft.com/office/drawing/2014/main" id="{B8500D4C-3CA2-46D5-83F9-7C206BF4FBB1}"/>
              </a:ext>
            </a:extLst>
          </p:cNvPr>
          <p:cNvSpPr>
            <a:spLocks noGrp="1"/>
          </p:cNvSpPr>
          <p:nvPr>
            <p:ph idx="1"/>
          </p:nvPr>
        </p:nvSpPr>
        <p:spPr/>
        <p:txBody>
          <a:bodyPr/>
          <a:lstStyle/>
          <a:p>
            <a:r>
              <a:rPr lang="en-US" dirty="0"/>
              <a:t>We said regular expressions were patterns, we often asked the question “does this string match this pattern?”</a:t>
            </a:r>
          </a:p>
          <a:p>
            <a:endParaRPr lang="en-US" dirty="0"/>
          </a:p>
          <a:p>
            <a:r>
              <a:rPr lang="en-US" dirty="0"/>
              <a:t>We could also ask “what is the set of all strings that match this pattern?</a:t>
            </a:r>
          </a:p>
          <a:p>
            <a:r>
              <a:rPr lang="en-US" dirty="0"/>
              <a:t>That set is called the “language of the regular expression”</a:t>
            </a:r>
          </a:p>
          <a:p>
            <a:endParaRPr lang="en-US" dirty="0"/>
          </a:p>
          <a:p>
            <a:r>
              <a:rPr lang="en-US" dirty="0"/>
              <a:t>Our next object answers both of these questions, but it’s </a:t>
            </a:r>
          </a:p>
        </p:txBody>
      </p:sp>
    </p:spTree>
    <p:extLst>
      <p:ext uri="{BB962C8B-B14F-4D97-AF65-F5344CB8AC3E}">
        <p14:creationId xmlns:p14="http://schemas.microsoft.com/office/powerpoint/2010/main" val="3735318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0B62-933A-4975-8103-6EC9400B70BB}"/>
              </a:ext>
            </a:extLst>
          </p:cNvPr>
          <p:cNvSpPr>
            <a:spLocks noGrp="1"/>
          </p:cNvSpPr>
          <p:nvPr>
            <p:ph type="title"/>
          </p:nvPr>
        </p:nvSpPr>
        <p:spPr/>
        <p:txBody>
          <a:bodyPr/>
          <a:lstStyle/>
          <a:p>
            <a:r>
              <a:rPr lang="en-US" dirty="0"/>
              <a:t>Midterm Post Mortem</a:t>
            </a:r>
          </a:p>
        </p:txBody>
      </p:sp>
      <p:sp>
        <p:nvSpPr>
          <p:cNvPr id="3" name="Content Placeholder 2">
            <a:extLst>
              <a:ext uri="{FF2B5EF4-FFF2-40B4-BE49-F238E27FC236}">
                <a16:creationId xmlns:a16="http://schemas.microsoft.com/office/drawing/2014/main" id="{E577A9A2-FA76-4E9B-9609-F0F696E329CE}"/>
              </a:ext>
            </a:extLst>
          </p:cNvPr>
          <p:cNvSpPr>
            <a:spLocks noGrp="1"/>
          </p:cNvSpPr>
          <p:nvPr>
            <p:ph idx="1"/>
          </p:nvPr>
        </p:nvSpPr>
        <p:spPr/>
        <p:txBody>
          <a:bodyPr/>
          <a:lstStyle/>
          <a:p>
            <a:r>
              <a:rPr lang="en-US" dirty="0"/>
              <a:t>Why was I off by a factor of ~3?</a:t>
            </a:r>
          </a:p>
          <a:p>
            <a:r>
              <a:rPr lang="en-US" dirty="0"/>
              <a:t>Standard procedure is to have a subset of the TAs take a draft of the exam and time themselves. And double or triple the time to estimate how long is fair for an in-person exam. </a:t>
            </a:r>
          </a:p>
          <a:p>
            <a:endParaRPr lang="en-US" dirty="0"/>
          </a:p>
          <a:p>
            <a:r>
              <a:rPr lang="en-US" dirty="0"/>
              <a:t>9 TAs took a version of the exam.</a:t>
            </a:r>
          </a:p>
          <a:p>
            <a:r>
              <a:rPr lang="en-US" dirty="0"/>
              <a:t>4 took a harder initial version, all finished in 1.5 hours or less</a:t>
            </a:r>
          </a:p>
          <a:p>
            <a:r>
              <a:rPr lang="en-US" dirty="0"/>
              <a:t>5 took (essentially) the final version, all finished in 55 minutes or less.</a:t>
            </a:r>
          </a:p>
          <a:p>
            <a:r>
              <a:rPr lang="en-US" dirty="0"/>
              <a:t>Normal math </a:t>
            </a:r>
            <a:r>
              <a:rPr lang="en-US" dirty="0">
                <a:sym typeface="Wingdings" panose="05000000000000000000" pitchFamily="2" charset="2"/>
              </a:rPr>
              <a:t> 3 hours should be enough?</a:t>
            </a:r>
            <a:endParaRPr lang="en-US" dirty="0"/>
          </a:p>
        </p:txBody>
      </p:sp>
    </p:spTree>
    <p:extLst>
      <p:ext uri="{BB962C8B-B14F-4D97-AF65-F5344CB8AC3E}">
        <p14:creationId xmlns:p14="http://schemas.microsoft.com/office/powerpoint/2010/main" val="81331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𝑆𝑆</m:t>
                    </m:r>
                    <m:r>
                      <a:rPr lang="en-US" b="0" i="1" smtClean="0">
                        <a:latin typeface="Cambria Math" panose="02040503050406030204" pitchFamily="18" charset="0"/>
                      </a:rPr>
                      <m:t>|</m:t>
                    </m:r>
                    <m:r>
                      <a:rPr lang="en-US" b="0" i="1" smtClean="0">
                        <a:latin typeface="Cambria Math" panose="02040503050406030204" pitchFamily="18" charset="0"/>
                      </a:rPr>
                      <m:t>𝜀</m:t>
                    </m:r>
                  </m:oMath>
                </a14:m>
                <a:endParaRPr lang="en-US" dirty="0"/>
              </a:p>
            </p:txBody>
          </p:sp>
        </mc:Choice>
        <mc:Fallback>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259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5B57-5D36-4DC3-B226-916B5328902B}"/>
              </a:ext>
            </a:extLst>
          </p:cNvPr>
          <p:cNvSpPr>
            <a:spLocks noGrp="1"/>
          </p:cNvSpPr>
          <p:nvPr>
            <p:ph type="title"/>
          </p:nvPr>
        </p:nvSpPr>
        <p:spPr/>
        <p:txBody>
          <a:bodyPr>
            <a:normAutofit fontScale="90000"/>
          </a:bodyPr>
          <a:lstStyle/>
          <a:p>
            <a:r>
              <a:rPr lang="en-US" dirty="0"/>
              <a:t>Why the normal math didn’t work (hypotheses)</a:t>
            </a:r>
          </a:p>
        </p:txBody>
      </p:sp>
      <p:sp>
        <p:nvSpPr>
          <p:cNvPr id="3" name="Content Placeholder 2">
            <a:extLst>
              <a:ext uri="{FF2B5EF4-FFF2-40B4-BE49-F238E27FC236}">
                <a16:creationId xmlns:a16="http://schemas.microsoft.com/office/drawing/2014/main" id="{170DA10B-AACA-4028-8019-A8DF86D17C49}"/>
              </a:ext>
            </a:extLst>
          </p:cNvPr>
          <p:cNvSpPr>
            <a:spLocks noGrp="1"/>
          </p:cNvSpPr>
          <p:nvPr>
            <p:ph idx="1"/>
          </p:nvPr>
        </p:nvSpPr>
        <p:spPr/>
        <p:txBody>
          <a:bodyPr>
            <a:normAutofit fontScale="92500"/>
          </a:bodyPr>
          <a:lstStyle/>
          <a:p>
            <a:r>
              <a:rPr lang="en-US" b="1" dirty="0"/>
              <a:t>TAs had abnormal “unfair advantages” to make them faster:</a:t>
            </a:r>
          </a:p>
          <a:p>
            <a:r>
              <a:rPr lang="en-US" dirty="0"/>
              <a:t>Problem 1 used predicates with domain restriction built-in</a:t>
            </a:r>
          </a:p>
          <a:p>
            <a:pPr lvl="1"/>
            <a:r>
              <a:rPr lang="en-US" dirty="0"/>
              <a:t>Prior 311 iterations have used these frequently; it was in our review materials, and once or twice in section, but wasn’t a focus on the homework.</a:t>
            </a:r>
          </a:p>
          <a:p>
            <a:pPr lvl="1"/>
            <a:r>
              <a:rPr lang="en-US" dirty="0"/>
              <a:t>So the TAs were even more familiar than you were.</a:t>
            </a:r>
          </a:p>
          <a:p>
            <a:pPr lvl="1"/>
            <a:endParaRPr lang="en-US" dirty="0"/>
          </a:p>
          <a:p>
            <a:pPr lvl="1"/>
            <a:r>
              <a:rPr lang="en-US" sz="2800" dirty="0"/>
              <a:t>Problem 3 was a combination of sets and a “sneak peak” at something coming next week.</a:t>
            </a:r>
          </a:p>
          <a:p>
            <a:pPr lvl="1"/>
            <a:r>
              <a:rPr lang="en-US" sz="2800" dirty="0"/>
              <a:t>I was expecting you to “process something new” they were “processing something old.”</a:t>
            </a:r>
          </a:p>
          <a:p>
            <a:pPr lvl="1"/>
            <a:endParaRPr lang="en-US" sz="2800" dirty="0"/>
          </a:p>
          <a:p>
            <a:pPr lvl="1"/>
            <a:r>
              <a:rPr lang="en-US" sz="2800" dirty="0"/>
              <a:t>I told TAs to take “under test conditions” you weren’t under test conditions.</a:t>
            </a:r>
          </a:p>
        </p:txBody>
      </p:sp>
    </p:spTree>
    <p:extLst>
      <p:ext uri="{BB962C8B-B14F-4D97-AF65-F5344CB8AC3E}">
        <p14:creationId xmlns:p14="http://schemas.microsoft.com/office/powerpoint/2010/main" val="20182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5B57-5D36-4DC3-B226-916B5328902B}"/>
              </a:ext>
            </a:extLst>
          </p:cNvPr>
          <p:cNvSpPr>
            <a:spLocks noGrp="1"/>
          </p:cNvSpPr>
          <p:nvPr>
            <p:ph type="title"/>
          </p:nvPr>
        </p:nvSpPr>
        <p:spPr/>
        <p:txBody>
          <a:bodyPr>
            <a:normAutofit fontScale="90000"/>
          </a:bodyPr>
          <a:lstStyle/>
          <a:p>
            <a:r>
              <a:rPr lang="en-US" dirty="0"/>
              <a:t>Why the normal math didn’t work (hypotheses)</a:t>
            </a:r>
          </a:p>
        </p:txBody>
      </p:sp>
      <p:sp>
        <p:nvSpPr>
          <p:cNvPr id="3" name="Content Placeholder 2">
            <a:extLst>
              <a:ext uri="{FF2B5EF4-FFF2-40B4-BE49-F238E27FC236}">
                <a16:creationId xmlns:a16="http://schemas.microsoft.com/office/drawing/2014/main" id="{170DA10B-AACA-4028-8019-A8DF86D17C49}"/>
              </a:ext>
            </a:extLst>
          </p:cNvPr>
          <p:cNvSpPr>
            <a:spLocks noGrp="1"/>
          </p:cNvSpPr>
          <p:nvPr>
            <p:ph idx="1"/>
          </p:nvPr>
        </p:nvSpPr>
        <p:spPr/>
        <p:txBody>
          <a:bodyPr>
            <a:normAutofit/>
          </a:bodyPr>
          <a:lstStyle/>
          <a:p>
            <a:r>
              <a:rPr lang="en-US" b="1" dirty="0"/>
              <a:t>Math built on expectation of students doing significant studying beforehand.</a:t>
            </a:r>
          </a:p>
          <a:p>
            <a:r>
              <a:rPr lang="en-US" dirty="0"/>
              <a:t>You probably didn’t study for an open book exam the way students usually do for a closed book one. </a:t>
            </a:r>
          </a:p>
          <a:p>
            <a:r>
              <a:rPr lang="en-US" dirty="0"/>
              <a:t>Particularly since we delayed the HW5 deadline so close to the midterm.</a:t>
            </a:r>
          </a:p>
          <a:p>
            <a:endParaRPr lang="en-US" dirty="0"/>
          </a:p>
          <a:p>
            <a:r>
              <a:rPr lang="en-US" b="1" dirty="0"/>
              <a:t>In an exam setting, when you don’t get a problem you skip it and throw whatever down with 3 minutes left.</a:t>
            </a:r>
          </a:p>
          <a:p>
            <a:r>
              <a:rPr lang="en-US" dirty="0"/>
              <a:t>In the take-home setting, you might take an extra 2-3 (or 11) hours to get one more good step/a little more progress/etc.</a:t>
            </a:r>
          </a:p>
        </p:txBody>
      </p:sp>
    </p:spTree>
    <p:extLst>
      <p:ext uri="{BB962C8B-B14F-4D97-AF65-F5344CB8AC3E}">
        <p14:creationId xmlns:p14="http://schemas.microsoft.com/office/powerpoint/2010/main" val="74273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06F6-64F9-45A7-B2AD-427B0C21DD6E}"/>
              </a:ext>
            </a:extLst>
          </p:cNvPr>
          <p:cNvSpPr>
            <a:spLocks noGrp="1"/>
          </p:cNvSpPr>
          <p:nvPr>
            <p:ph type="title"/>
          </p:nvPr>
        </p:nvSpPr>
        <p:spPr/>
        <p:txBody>
          <a:bodyPr>
            <a:normAutofit fontScale="90000"/>
          </a:bodyPr>
          <a:lstStyle/>
          <a:p>
            <a:r>
              <a:rPr lang="en-US" dirty="0" err="1"/>
              <a:t>Sooooooooooooo</a:t>
            </a:r>
            <a:r>
              <a:rPr lang="en-US" dirty="0"/>
              <a:t>…what are we doing about the final?</a:t>
            </a:r>
          </a:p>
        </p:txBody>
      </p:sp>
      <p:sp>
        <p:nvSpPr>
          <p:cNvPr id="3" name="Content Placeholder 2">
            <a:extLst>
              <a:ext uri="{FF2B5EF4-FFF2-40B4-BE49-F238E27FC236}">
                <a16:creationId xmlns:a16="http://schemas.microsoft.com/office/drawing/2014/main" id="{E5F9DD74-685F-4E07-8F7C-5B2A600B8A70}"/>
              </a:ext>
            </a:extLst>
          </p:cNvPr>
          <p:cNvSpPr>
            <a:spLocks noGrp="1"/>
          </p:cNvSpPr>
          <p:nvPr>
            <p:ph idx="1"/>
          </p:nvPr>
        </p:nvSpPr>
        <p:spPr/>
        <p:txBody>
          <a:bodyPr/>
          <a:lstStyle/>
          <a:p>
            <a:r>
              <a:rPr lang="en-US" dirty="0"/>
              <a:t>I won’t give you an exam that’s much longer than the midterm was </a:t>
            </a:r>
          </a:p>
          <a:p>
            <a:pPr lvl="1"/>
            <a:r>
              <a:rPr lang="en-US" dirty="0"/>
              <a:t>TAs should still be able to finish in an hour-or-so</a:t>
            </a:r>
          </a:p>
          <a:p>
            <a:pPr lvl="1"/>
            <a:r>
              <a:rPr lang="en-US" dirty="0"/>
              <a:t>And I’ll tell you the TA time instead of estimating your time.</a:t>
            </a:r>
          </a:p>
          <a:p>
            <a:pPr lvl="1"/>
            <a:endParaRPr lang="en-US" dirty="0"/>
          </a:p>
          <a:p>
            <a:pPr lvl="1"/>
            <a:r>
              <a:rPr lang="en-US" dirty="0"/>
              <a:t>But we’ll extend the window that you’re allowed to work in (If a significant portion of the class is going to take 8+ hours, I want you to have that time to do it even if you have other work to do finals week).</a:t>
            </a:r>
          </a:p>
          <a:p>
            <a:pPr lvl="1"/>
            <a:endParaRPr lang="en-US" dirty="0"/>
          </a:p>
          <a:p>
            <a:pPr lvl="1"/>
            <a:r>
              <a:rPr lang="en-US" dirty="0"/>
              <a:t>Exact window TBD – have to discuss with TAs to make sure we can get everything graded in time for me to turn in grades.</a:t>
            </a:r>
          </a:p>
        </p:txBody>
      </p:sp>
    </p:spTree>
    <p:extLst>
      <p:ext uri="{BB962C8B-B14F-4D97-AF65-F5344CB8AC3E}">
        <p14:creationId xmlns:p14="http://schemas.microsoft.com/office/powerpoint/2010/main" val="50639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CA63-0F7A-4C19-93F5-83773337BEC3}"/>
              </a:ext>
            </a:extLst>
          </p:cNvPr>
          <p:cNvSpPr>
            <a:spLocks noGrp="1"/>
          </p:cNvSpPr>
          <p:nvPr>
            <p:ph type="title"/>
          </p:nvPr>
        </p:nvSpPr>
        <p:spPr/>
        <p:txBody>
          <a:bodyPr/>
          <a:lstStyle/>
          <a:p>
            <a:r>
              <a:rPr lang="en-US" dirty="0"/>
              <a:t>Want to talk to me about grades?</a:t>
            </a:r>
          </a:p>
        </p:txBody>
      </p:sp>
      <p:sp>
        <p:nvSpPr>
          <p:cNvPr id="3" name="Content Placeholder 2">
            <a:extLst>
              <a:ext uri="{FF2B5EF4-FFF2-40B4-BE49-F238E27FC236}">
                <a16:creationId xmlns:a16="http://schemas.microsoft.com/office/drawing/2014/main" id="{5240E5E2-6272-4DBC-9586-B7BC7DBF4BA3}"/>
              </a:ext>
            </a:extLst>
          </p:cNvPr>
          <p:cNvSpPr>
            <a:spLocks noGrp="1"/>
          </p:cNvSpPr>
          <p:nvPr>
            <p:ph idx="1"/>
          </p:nvPr>
        </p:nvSpPr>
        <p:spPr/>
        <p:txBody>
          <a:bodyPr/>
          <a:lstStyle/>
          <a:p>
            <a:pPr marL="0" indent="0">
              <a:buNone/>
            </a:pPr>
            <a:r>
              <a:rPr lang="en-US" dirty="0">
                <a:hlinkClick r:id="rId2"/>
              </a:rPr>
              <a:t>https://calendly.com/robbieweber/311grade?month=2020-11</a:t>
            </a:r>
            <a:br>
              <a:rPr lang="en-US" dirty="0"/>
            </a:br>
            <a:br>
              <a:rPr lang="en-US" dirty="0"/>
            </a:br>
            <a:r>
              <a:rPr lang="en-US" dirty="0"/>
              <a:t>Will take you to a Calendly page.</a:t>
            </a:r>
            <a:br>
              <a:rPr lang="en-US" dirty="0"/>
            </a:br>
            <a:r>
              <a:rPr lang="en-US" dirty="0"/>
              <a:t>I have 15 minute slots most of the day tomorrow. </a:t>
            </a:r>
          </a:p>
          <a:p>
            <a:pPr marL="0" indent="0">
              <a:buNone/>
            </a:pPr>
            <a:endParaRPr lang="en-US" dirty="0"/>
          </a:p>
          <a:p>
            <a:pPr marL="0" indent="0">
              <a:buNone/>
            </a:pPr>
            <a:r>
              <a:rPr lang="en-US" dirty="0"/>
              <a:t>Reserve an appointment there and we can talk tomorrow.</a:t>
            </a:r>
            <a:br>
              <a:rPr lang="en-US" dirty="0"/>
            </a:br>
            <a:br>
              <a:rPr lang="en-US" dirty="0"/>
            </a:br>
            <a:r>
              <a:rPr lang="en-US" dirty="0"/>
              <a:t>We won’t have exam grades yet, but I’ll have a sense of how most of you did.</a:t>
            </a:r>
            <a:br>
              <a:rPr lang="en-US" dirty="0"/>
            </a:br>
            <a:br>
              <a:rPr lang="en-US" dirty="0"/>
            </a:br>
            <a:endParaRPr lang="en-US" dirty="0"/>
          </a:p>
        </p:txBody>
      </p:sp>
    </p:spTree>
    <p:extLst>
      <p:ext uri="{BB962C8B-B14F-4D97-AF65-F5344CB8AC3E}">
        <p14:creationId xmlns:p14="http://schemas.microsoft.com/office/powerpoint/2010/main" val="339626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lectures 1-8) </a:t>
            </a:r>
          </a:p>
          <a:p>
            <a:pPr lvl="1"/>
            <a:r>
              <a:rPr lang="en-US" dirty="0"/>
              <a:t>Just make arguments in mechanical ways.</a:t>
            </a:r>
          </a:p>
          <a:p>
            <a:r>
              <a:rPr lang="en-US" dirty="0"/>
              <a:t>Set Theory/Arithmetic (bike in your backyard; lectures 9-19)</a:t>
            </a:r>
          </a:p>
          <a:p>
            <a:r>
              <a:rPr lang="en-US" dirty="0"/>
              <a:t>Models of computation (biking in your neighborhood; lectures 19-30)</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After Thanksgiving: what these simple computers can do</a:t>
            </a:r>
            <a:br>
              <a:rPr lang="en-US" dirty="0"/>
            </a:br>
            <a:r>
              <a:rPr lang="en-US" dirty="0"/>
              <a:t>Last week of class: what simple computers (and normal ones) can’t do.</a:t>
            </a:r>
          </a:p>
        </p:txBody>
      </p:sp>
    </p:spTree>
    <p:extLst>
      <p:ext uri="{BB962C8B-B14F-4D97-AF65-F5344CB8AC3E}">
        <p14:creationId xmlns:p14="http://schemas.microsoft.com/office/powerpoint/2010/main" val="2855593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1117</TotalTime>
  <Words>2293</Words>
  <Application>Microsoft Office PowerPoint</Application>
  <PresentationFormat>Widescreen</PresentationFormat>
  <Paragraphs>233</Paragraphs>
  <Slides>30</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Cambria Math</vt:lpstr>
      <vt:lpstr>Courier New</vt:lpstr>
      <vt:lpstr>Segoe UI</vt:lpstr>
      <vt:lpstr>Segoe UI Light</vt:lpstr>
      <vt:lpstr>Segoe UI Semibold</vt:lpstr>
      <vt:lpstr>Segoe UI Semilight</vt:lpstr>
      <vt:lpstr>Symbol</vt:lpstr>
      <vt:lpstr>Tw Cen MT</vt:lpstr>
      <vt:lpstr>Wingdings</vt:lpstr>
      <vt:lpstr>Wingdings 3</vt:lpstr>
      <vt:lpstr>Integral</vt:lpstr>
      <vt:lpstr>Regular Expressions  (for real this time)</vt:lpstr>
      <vt:lpstr>Midterm Post Mortem</vt:lpstr>
      <vt:lpstr>Midterm Post Mortem</vt:lpstr>
      <vt:lpstr>Why the normal math didn’t work (hypotheses)</vt:lpstr>
      <vt:lpstr>Why the normal math didn’t work (hypotheses)</vt:lpstr>
      <vt:lpstr>Sooooooooooooo…what are we doing about the final?</vt:lpstr>
      <vt:lpstr>Want to talk to me about grades?</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A Final Vocabulary Note</vt:lpstr>
      <vt:lpstr>Context Free Grammars</vt:lpstr>
      <vt:lpstr>A Remark on languages</vt:lpstr>
      <vt:lpstr>What Can’t Regular Expressions Do?</vt:lpstr>
      <vt:lpstr>Context Free Grammars</vt:lpstr>
      <vt:lpstr>Context Free Grammars</vt:lpstr>
      <vt:lpstr>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18</cp:revision>
  <dcterms:created xsi:type="dcterms:W3CDTF">2020-11-13T00:25:39Z</dcterms:created>
  <dcterms:modified xsi:type="dcterms:W3CDTF">2020-11-18T17:30:38Z</dcterms:modified>
</cp:coreProperties>
</file>