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9" r:id="rId4"/>
    <p:sldId id="280" r:id="rId5"/>
    <p:sldId id="281" r:id="rId6"/>
    <p:sldId id="295" r:id="rId7"/>
    <p:sldId id="297" r:id="rId8"/>
    <p:sldId id="283" r:id="rId9"/>
    <p:sldId id="289" r:id="rId10"/>
    <p:sldId id="288" r:id="rId11"/>
    <p:sldId id="298" r:id="rId12"/>
    <p:sldId id="284" r:id="rId13"/>
    <p:sldId id="296" r:id="rId14"/>
    <p:sldId id="291" r:id="rId15"/>
    <p:sldId id="292" r:id="rId16"/>
    <p:sldId id="282" r:id="rId17"/>
    <p:sldId id="290" r:id="rId18"/>
    <p:sldId id="257" r:id="rId19"/>
    <p:sldId id="258" r:id="rId20"/>
    <p:sldId id="261" r:id="rId21"/>
    <p:sldId id="260" r:id="rId22"/>
    <p:sldId id="259" r:id="rId23"/>
    <p:sldId id="262" r:id="rId24"/>
    <p:sldId id="263" r:id="rId25"/>
    <p:sldId id="264" r:id="rId26"/>
    <p:sldId id="266" r:id="rId27"/>
    <p:sldId id="304" r:id="rId28"/>
    <p:sldId id="305" r:id="rId29"/>
    <p:sldId id="306" r:id="rId30"/>
    <p:sldId id="307" r:id="rId31"/>
    <p:sldId id="267" r:id="rId32"/>
    <p:sldId id="268" r:id="rId33"/>
    <p:sldId id="269" r:id="rId34"/>
    <p:sldId id="270" r:id="rId35"/>
    <p:sldId id="277" r:id="rId36"/>
    <p:sldId id="271" r:id="rId37"/>
    <p:sldId id="272" r:id="rId38"/>
    <p:sldId id="276" r:id="rId39"/>
    <p:sldId id="273" r:id="rId40"/>
    <p:sldId id="275" r:id="rId41"/>
    <p:sldId id="299" r:id="rId42"/>
    <p:sldId id="300" r:id="rId43"/>
    <p:sldId id="303" r:id="rId44"/>
    <p:sldId id="301" r:id="rId45"/>
    <p:sldId id="30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4660"/>
  </p:normalViewPr>
  <p:slideViewPr>
    <p:cSldViewPr snapToGrid="0">
      <p:cViewPr varScale="1">
        <p:scale>
          <a:sx n="49" d="100"/>
          <a:sy n="49" d="100"/>
        </p:scale>
        <p:origin x="26" y="8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5D1501F-7C51-403F-B42F-9C4FB7911A5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B90C7-2CBF-4E00-B6E6-C1E8BCF17B9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23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5D1501F-7C51-403F-B42F-9C4FB7911A50}" type="datetimeFigureOut">
              <a:rPr lang="en-US" smtClean="0"/>
              <a:t>11/10/2020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88B90C7-2CBF-4E00-B6E6-C1E8BCF17B98}"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29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5D1501F-7C51-403F-B42F-9C4FB7911A50}" type="datetimeFigureOut">
              <a:rPr lang="en-US" smtClean="0"/>
              <a:t>11/10/2020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88B90C7-2CBF-4E00-B6E6-C1E8BCF17B98}"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694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83699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1501F-7C51-403F-B42F-9C4FB7911A5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B90C7-2CBF-4E00-B6E6-C1E8BCF17B98}" type="slidenum">
              <a:rPr lang="en-US" smtClean="0"/>
              <a:t>‹#›</a:t>
            </a:fld>
            <a:endParaRPr lang="en-US"/>
          </a:p>
        </p:txBody>
      </p:sp>
    </p:spTree>
    <p:extLst>
      <p:ext uri="{BB962C8B-B14F-4D97-AF65-F5344CB8AC3E}">
        <p14:creationId xmlns:p14="http://schemas.microsoft.com/office/powerpoint/2010/main" val="222153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5D1501F-7C51-403F-B42F-9C4FB7911A50}" type="datetimeFigureOut">
              <a:rPr lang="en-US" smtClean="0"/>
              <a:t>11/10/2020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88B90C7-2CBF-4E00-B6E6-C1E8BCF17B98}"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1536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95D1501F-7C51-403F-B42F-9C4FB7911A50}"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B90C7-2CBF-4E00-B6E6-C1E8BCF17B98}"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7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1501F-7C51-403F-B42F-9C4FB7911A50}"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B90C7-2CBF-4E00-B6E6-C1E8BCF17B98}" type="slidenum">
              <a:rPr lang="en-US" smtClean="0"/>
              <a:t>‹#›</a:t>
            </a:fld>
            <a:endParaRPr lang="en-US"/>
          </a:p>
        </p:txBody>
      </p:sp>
    </p:spTree>
    <p:extLst>
      <p:ext uri="{BB962C8B-B14F-4D97-AF65-F5344CB8AC3E}">
        <p14:creationId xmlns:p14="http://schemas.microsoft.com/office/powerpoint/2010/main" val="178483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1501F-7C51-403F-B42F-9C4FB7911A50}"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B90C7-2CBF-4E00-B6E6-C1E8BCF17B98}"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5781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D1501F-7C51-403F-B42F-9C4FB7911A5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B90C7-2CBF-4E00-B6E6-C1E8BCF17B9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48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1501F-7C51-403F-B42F-9C4FB7911A50}"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B90C7-2CBF-4E00-B6E6-C1E8BCF17B98}" type="slidenum">
              <a:rPr lang="en-US" smtClean="0"/>
              <a:t>‹#›</a:t>
            </a:fld>
            <a:endParaRPr lang="en-US"/>
          </a:p>
        </p:txBody>
      </p:sp>
    </p:spTree>
    <p:extLst>
      <p:ext uri="{BB962C8B-B14F-4D97-AF65-F5344CB8AC3E}">
        <p14:creationId xmlns:p14="http://schemas.microsoft.com/office/powerpoint/2010/main" val="316189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D1501F-7C51-403F-B42F-9C4FB7911A50}"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B90C7-2CBF-4E00-B6E6-C1E8BCF17B9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58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5D1501F-7C51-403F-B42F-9C4FB7911A50}" type="datetimeFigureOut">
              <a:rPr lang="en-US" smtClean="0"/>
              <a:t>11/10/2020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88B90C7-2CBF-4E00-B6E6-C1E8BCF17B98}"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716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AB17-F469-4105-BFF7-6DD22571F1F3}"/>
              </a:ext>
            </a:extLst>
          </p:cNvPr>
          <p:cNvSpPr>
            <a:spLocks noGrp="1"/>
          </p:cNvSpPr>
          <p:nvPr>
            <p:ph type="ctrTitle"/>
          </p:nvPr>
        </p:nvSpPr>
        <p:spPr/>
        <p:txBody>
          <a:bodyPr/>
          <a:lstStyle/>
          <a:p>
            <a:r>
              <a:rPr lang="en-US" dirty="0"/>
              <a:t>Even More Induction</a:t>
            </a:r>
          </a:p>
        </p:txBody>
      </p:sp>
      <p:sp>
        <p:nvSpPr>
          <p:cNvPr id="3" name="Subtitle 2">
            <a:extLst>
              <a:ext uri="{FF2B5EF4-FFF2-40B4-BE49-F238E27FC236}">
                <a16:creationId xmlns:a16="http://schemas.microsoft.com/office/drawing/2014/main" id="{4B0031FE-D03E-46A5-8EA1-2BD40D7A3604}"/>
              </a:ext>
            </a:extLst>
          </p:cNvPr>
          <p:cNvSpPr>
            <a:spLocks noGrp="1"/>
          </p:cNvSpPr>
          <p:nvPr>
            <p:ph type="subTitle" idx="1"/>
          </p:nvPr>
        </p:nvSpPr>
        <p:spPr/>
        <p:txBody>
          <a:bodyPr/>
          <a:lstStyle/>
          <a:p>
            <a:r>
              <a:rPr lang="en-US" dirty="0"/>
              <a:t>CSE 311 Autumn 20</a:t>
            </a:r>
          </a:p>
          <a:p>
            <a:r>
              <a:rPr lang="en-US" dirty="0"/>
              <a:t>Lecture 17</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D2D685E-BFFF-42EF-8426-B142FA7ED774}"/>
                  </a:ext>
                </a:extLst>
              </p:cNvPr>
              <p:cNvSpPr txBox="1"/>
              <p:nvPr/>
            </p:nvSpPr>
            <p:spPr>
              <a:xfrm>
                <a:off x="457199" y="453292"/>
                <a:ext cx="11117385" cy="2677656"/>
              </a:xfrm>
              <a:prstGeom prst="rect">
                <a:avLst/>
              </a:prstGeom>
              <a:noFill/>
            </p:spPr>
            <p:txBody>
              <a:bodyPr wrap="square" rtlCol="0">
                <a:spAutoFit/>
              </a:bodyPr>
              <a:lstStyle/>
              <a:p>
                <a:r>
                  <a:rPr lang="en-US" sz="2800" b="1" dirty="0">
                    <a:latin typeface="Segoe UI Semilight" panose="020B0402040204020203" pitchFamily="34" charset="0"/>
                    <a:cs typeface="Segoe UI Semilight" panose="020B0402040204020203" pitchFamily="34" charset="0"/>
                  </a:rPr>
                  <a:t>Warm up</a:t>
                </a:r>
                <a:br>
                  <a:rPr lang="en-US" sz="2800" dirty="0">
                    <a:latin typeface="Segoe UI Semilight" panose="020B0402040204020203" pitchFamily="34" charset="0"/>
                    <a:cs typeface="Segoe UI Semilight" panose="020B0402040204020203" pitchFamily="34" charset="0"/>
                  </a:rPr>
                </a:br>
                <a:r>
                  <a:rPr lang="en-US" sz="2800" dirty="0">
                    <a:latin typeface="Segoe UI Semilight" panose="020B0402040204020203" pitchFamily="34" charset="0"/>
                    <a:cs typeface="Segoe UI Semilight" panose="020B0402040204020203" pitchFamily="34" charset="0"/>
                  </a:rPr>
                  <a:t>I have 4 cent stamps and 5 cent stamps (as many as I want of each). We’ll prove that I can make </a:t>
                </a:r>
                <a:r>
                  <a:rPr lang="en-US" sz="2800" b="1" dirty="0">
                    <a:latin typeface="Segoe UI Semilight" panose="020B0402040204020203" pitchFamily="34" charset="0"/>
                    <a:cs typeface="Segoe UI Semilight" panose="020B0402040204020203" pitchFamily="34" charset="0"/>
                  </a:rPr>
                  <a:t>exactly </a:t>
                </a:r>
                <a14:m>
                  <m:oMath xmlns:m="http://schemas.openxmlformats.org/officeDocument/2006/math">
                    <m:r>
                      <a:rPr lang="en-US" sz="2800" i="1">
                        <a:latin typeface="Cambria Math" panose="02040503050406030204" pitchFamily="18" charset="0"/>
                      </a:rPr>
                      <m:t>𝑛</m:t>
                    </m:r>
                  </m:oMath>
                </a14:m>
                <a:r>
                  <a:rPr lang="en-US" sz="2800" dirty="0">
                    <a:latin typeface="Segoe UI Semilight" panose="020B0402040204020203" pitchFamily="34" charset="0"/>
                    <a:cs typeface="Segoe UI Semilight" panose="020B0402040204020203" pitchFamily="34" charset="0"/>
                  </a:rPr>
                  <a:t> cents of stamps for all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≥12</m:t>
                    </m:r>
                  </m:oMath>
                </a14:m>
                <a:r>
                  <a:rPr lang="en-US" sz="2800" dirty="0">
                    <a:latin typeface="Segoe UI Semilight" panose="020B0402040204020203" pitchFamily="34" charset="0"/>
                    <a:cs typeface="Segoe UI Semilight" panose="020B0402040204020203" pitchFamily="34" charset="0"/>
                  </a:rPr>
                  <a:t>.</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Try for a few values. Can you make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12, 13, 14?</m:t>
                    </m:r>
                  </m:oMath>
                </a14:m>
                <a:r>
                  <a:rPr lang="en-US" sz="2800" dirty="0">
                    <a:latin typeface="Segoe UI Semilight" panose="020B0402040204020203" pitchFamily="34" charset="0"/>
                    <a:cs typeface="Segoe UI Semilight" panose="020B0402040204020203" pitchFamily="34" charset="0"/>
                  </a:rPr>
                  <a:t> What about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11?10?</m:t>
                    </m:r>
                  </m:oMath>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DD2D685E-BFFF-42EF-8426-B142FA7ED774}"/>
                  </a:ext>
                </a:extLst>
              </p:cNvPr>
              <p:cNvSpPr txBox="1">
                <a:spLocks noRot="1" noChangeAspect="1" noMove="1" noResize="1" noEditPoints="1" noAdjustHandles="1" noChangeArrowheads="1" noChangeShapeType="1" noTextEdit="1"/>
              </p:cNvSpPr>
              <p:nvPr/>
            </p:nvSpPr>
            <p:spPr>
              <a:xfrm>
                <a:off x="457199" y="453292"/>
                <a:ext cx="11117385" cy="2677656"/>
              </a:xfrm>
              <a:prstGeom prst="rect">
                <a:avLst/>
              </a:prstGeom>
              <a:blipFill>
                <a:blip r:embed="rId2"/>
                <a:stretch>
                  <a:fillRect l="-1096" t="-2273"/>
                </a:stretch>
              </a:blipFill>
            </p:spPr>
            <p:txBody>
              <a:bodyPr/>
              <a:lstStyle/>
              <a:p>
                <a:r>
                  <a:rPr lang="en-US">
                    <a:noFill/>
                  </a:rPr>
                  <a:t> </a:t>
                </a:r>
              </a:p>
            </p:txBody>
          </p:sp>
        </mc:Fallback>
      </mc:AlternateContent>
    </p:spTree>
    <p:extLst>
      <p:ext uri="{BB962C8B-B14F-4D97-AF65-F5344CB8AC3E}">
        <p14:creationId xmlns:p14="http://schemas.microsoft.com/office/powerpoint/2010/main" val="227658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D03B-F587-4BA1-B339-B7A031CD2F3B}"/>
              </a:ext>
            </a:extLst>
          </p:cNvPr>
          <p:cNvSpPr>
            <a:spLocks noGrp="1"/>
          </p:cNvSpPr>
          <p:nvPr>
            <p:ph type="title"/>
          </p:nvPr>
        </p:nvSpPr>
        <p:spPr/>
        <p:txBody>
          <a:bodyPr/>
          <a:lstStyle/>
          <a:p>
            <a:r>
              <a:rPr lang="en-US" dirty="0"/>
              <a:t>Stamp Collection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5ECFC1-CAB3-41B8-9FA3-757AB76F14A5}"/>
                  </a:ext>
                </a:extLst>
              </p:cNvPr>
              <p:cNvSpPr>
                <a:spLocks noGrp="1"/>
              </p:cNvSpPr>
              <p:nvPr>
                <p:ph idx="1"/>
              </p:nvPr>
            </p:nvSpPr>
            <p:spPr>
              <a:xfrm>
                <a:off x="380999" y="1463857"/>
                <a:ext cx="11630025" cy="4845504"/>
              </a:xfrm>
            </p:spPr>
            <p:txBody>
              <a:bodyPr>
                <a:normAutofit fontScale="92500" lnSpcReduction="10000"/>
              </a:bodyPr>
              <a:lstStyle/>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 can make </a:t>
                </a:r>
                <a14:m>
                  <m:oMath xmlns:m="http://schemas.openxmlformats.org/officeDocument/2006/math">
                    <m:r>
                      <a:rPr lang="en-US" b="0" i="1" smtClean="0">
                        <a:latin typeface="Cambria Math" panose="02040503050406030204" pitchFamily="18" charset="0"/>
                      </a:rPr>
                      <m:t>𝑛</m:t>
                    </m:r>
                  </m:oMath>
                </a14:m>
                <a:r>
                  <a:rPr lang="en-US" dirty="0"/>
                  <a:t> cents of stamps with just </a:t>
                </a:r>
                <a14:m>
                  <m:oMath xmlns:m="http://schemas.openxmlformats.org/officeDocument/2006/math">
                    <m:r>
                      <a:rPr lang="en-US" b="0" i="1" smtClean="0">
                        <a:latin typeface="Cambria Math" panose="02040503050406030204" pitchFamily="18" charset="0"/>
                      </a:rPr>
                      <m:t>4</m:t>
                    </m:r>
                  </m:oMath>
                </a14:m>
                <a:r>
                  <a:rPr lang="en-US" dirty="0"/>
                  <a:t> and </a:t>
                </a:r>
                <a14:m>
                  <m:oMath xmlns:m="http://schemas.openxmlformats.org/officeDocument/2006/math">
                    <m:r>
                      <a:rPr lang="en-US" b="0" i="1" smtClean="0">
                        <a:latin typeface="Cambria Math" panose="02040503050406030204" pitchFamily="18" charset="0"/>
                      </a:rPr>
                      <m:t>5</m:t>
                    </m:r>
                  </m:oMath>
                </a14:m>
                <a:r>
                  <a:rPr lang="en-US" dirty="0"/>
                  <a:t> cent stamps.</a:t>
                </a:r>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a:t>
                </a:r>
              </a:p>
              <a:p>
                <a:r>
                  <a:rPr lang="en-US" dirty="0"/>
                  <a:t>12 cents can be made with three </a:t>
                </a:r>
                <a14:m>
                  <m:oMath xmlns:m="http://schemas.openxmlformats.org/officeDocument/2006/math">
                    <m:r>
                      <a:rPr lang="en-US" b="0" i="1" smtClean="0">
                        <a:latin typeface="Cambria Math" panose="02040503050406030204" pitchFamily="18" charset="0"/>
                      </a:rPr>
                      <m:t>4</m:t>
                    </m:r>
                  </m:oMath>
                </a14:m>
                <a:r>
                  <a:rPr lang="en-US" dirty="0"/>
                  <a:t> cent stamps.</a:t>
                </a:r>
                <a:br>
                  <a:rPr lang="en-US" dirty="0"/>
                </a:br>
                <a:r>
                  <a:rPr lang="en-US" dirty="0"/>
                  <a:t>13  cents can be made with two </a:t>
                </a:r>
                <a14:m>
                  <m:oMath xmlns:m="http://schemas.openxmlformats.org/officeDocument/2006/math">
                    <m:r>
                      <a:rPr lang="en-US" b="0" i="1" smtClean="0">
                        <a:latin typeface="Cambria Math" panose="02040503050406030204" pitchFamily="18" charset="0"/>
                      </a:rPr>
                      <m:t>4</m:t>
                    </m:r>
                  </m:oMath>
                </a14:m>
                <a:r>
                  <a:rPr lang="en-US" dirty="0"/>
                  <a:t> cent stamps and one </a:t>
                </a:r>
                <a14:m>
                  <m:oMath xmlns:m="http://schemas.openxmlformats.org/officeDocument/2006/math">
                    <m:r>
                      <a:rPr lang="en-US" b="0" i="1" smtClean="0">
                        <a:latin typeface="Cambria Math" panose="02040503050406030204" pitchFamily="18" charset="0"/>
                      </a:rPr>
                      <m:t>5</m:t>
                    </m:r>
                  </m:oMath>
                </a14:m>
                <a:r>
                  <a:rPr lang="en-US" dirty="0"/>
                  <a:t> cent stamp.</a:t>
                </a:r>
                <a:br>
                  <a:rPr lang="en-US" dirty="0"/>
                </a:br>
                <a:r>
                  <a:rPr lang="en-US" dirty="0"/>
                  <a:t>14 cents can be made with one </a:t>
                </a:r>
                <a14:m>
                  <m:oMath xmlns:m="http://schemas.openxmlformats.org/officeDocument/2006/math">
                    <m:r>
                      <a:rPr lang="en-US" b="0" i="1" smtClean="0">
                        <a:latin typeface="Cambria Math" panose="02040503050406030204" pitchFamily="18" charset="0"/>
                      </a:rPr>
                      <m:t>4</m:t>
                    </m:r>
                  </m:oMath>
                </a14:m>
                <a:r>
                  <a:rPr lang="en-US" dirty="0"/>
                  <a:t> cent stamp and two </a:t>
                </a:r>
                <a14:m>
                  <m:oMath xmlns:m="http://schemas.openxmlformats.org/officeDocument/2006/math">
                    <m:r>
                      <a:rPr lang="en-US" b="0" i="1" smtClean="0">
                        <a:latin typeface="Cambria Math" panose="02040503050406030204" pitchFamily="18" charset="0"/>
                      </a:rPr>
                      <m:t>5 </m:t>
                    </m:r>
                  </m:oMath>
                </a14:m>
                <a:r>
                  <a:rPr lang="en-US" dirty="0"/>
                  <a:t>cent stamps.</a:t>
                </a:r>
                <a:br>
                  <a:rPr lang="en-US" dirty="0"/>
                </a:br>
                <a:r>
                  <a:rPr lang="en-US" dirty="0"/>
                  <a:t>15 cents can be made with three 5 cent stamps.</a:t>
                </a:r>
              </a:p>
              <a:p>
                <a:r>
                  <a:rPr lang="en-US" dirty="0"/>
                  <a:t>Inductive Hypothesis Suppose </a:t>
                </a: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b="0" i="0"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≥15</m:t>
                    </m:r>
                  </m:oMath>
                </a14:m>
                <a:r>
                  <a:rPr lang="en-US" dirty="0"/>
                  <a:t>.</a:t>
                </a:r>
              </a:p>
              <a:p>
                <a:r>
                  <a:rPr lang="en-US" dirty="0"/>
                  <a:t>Inductive Step:</a:t>
                </a:r>
              </a:p>
              <a:p>
                <a:r>
                  <a:rPr lang="en-US" dirty="0"/>
                  <a:t>We want to make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cents of stamps. By IH we can make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 cents exactly with stamps. Adding another </a:t>
                </a:r>
                <a14:m>
                  <m:oMath xmlns:m="http://schemas.openxmlformats.org/officeDocument/2006/math">
                    <m:r>
                      <a:rPr lang="en-US" b="0" i="1" smtClean="0">
                        <a:latin typeface="Cambria Math" panose="02040503050406030204" pitchFamily="18" charset="0"/>
                      </a:rPr>
                      <m:t>4</m:t>
                    </m:r>
                  </m:oMath>
                </a14:m>
                <a:r>
                  <a:rPr lang="en-US" dirty="0"/>
                  <a:t> cent stamp gives exactly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cents. </a:t>
                </a:r>
              </a:p>
            </p:txBody>
          </p:sp>
        </mc:Choice>
        <mc:Fallback xmlns="">
          <p:sp>
            <p:nvSpPr>
              <p:cNvPr id="3" name="Content Placeholder 2">
                <a:extLst>
                  <a:ext uri="{FF2B5EF4-FFF2-40B4-BE49-F238E27FC236}">
                    <a16:creationId xmlns:a16="http://schemas.microsoft.com/office/drawing/2014/main" id="{6D5ECFC1-CAB3-41B8-9FA3-757AB76F14A5}"/>
                  </a:ext>
                </a:extLst>
              </p:cNvPr>
              <p:cNvSpPr>
                <a:spLocks noGrp="1" noRot="1" noChangeAspect="1" noMove="1" noResize="1" noEditPoints="1" noAdjustHandles="1" noChangeArrowheads="1" noChangeShapeType="1" noTextEdit="1"/>
              </p:cNvSpPr>
              <p:nvPr>
                <p:ph idx="1"/>
              </p:nvPr>
            </p:nvSpPr>
            <p:spPr>
              <a:xfrm>
                <a:off x="380999" y="1463857"/>
                <a:ext cx="11630025" cy="4845504"/>
              </a:xfrm>
              <a:blipFill>
                <a:blip r:embed="rId2"/>
                <a:stretch>
                  <a:fillRect l="-524" t="-2642" r="-1153"/>
                </a:stretch>
              </a:blipFill>
            </p:spPr>
            <p:txBody>
              <a:bodyPr/>
              <a:lstStyle/>
              <a:p>
                <a:r>
                  <a:rPr lang="en-US">
                    <a:noFill/>
                  </a:rPr>
                  <a:t> </a:t>
                </a:r>
              </a:p>
            </p:txBody>
          </p:sp>
        </mc:Fallback>
      </mc:AlternateContent>
    </p:spTree>
    <p:extLst>
      <p:ext uri="{BB962C8B-B14F-4D97-AF65-F5344CB8AC3E}">
        <p14:creationId xmlns:p14="http://schemas.microsoft.com/office/powerpoint/2010/main" val="174529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06D3-C208-4B9C-B093-9EB976ED53FF}"/>
              </a:ext>
            </a:extLst>
          </p:cNvPr>
          <p:cNvSpPr>
            <a:spLocks noGrp="1"/>
          </p:cNvSpPr>
          <p:nvPr>
            <p:ph type="title"/>
          </p:nvPr>
        </p:nvSpPr>
        <p:spPr/>
        <p:txBody>
          <a:bodyPr/>
          <a:lstStyle/>
          <a:p>
            <a:r>
              <a:rPr lang="en-US" dirty="0"/>
              <a:t>A good last check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B82AC2-13D7-4B61-82DE-7C7CA1334483}"/>
                  </a:ext>
                </a:extLst>
              </p:cNvPr>
              <p:cNvSpPr>
                <a:spLocks noGrp="1"/>
              </p:cNvSpPr>
              <p:nvPr>
                <p:ph idx="1"/>
              </p:nvPr>
            </p:nvSpPr>
            <p:spPr/>
            <p:txBody>
              <a:bodyPr/>
              <a:lstStyle/>
              <a:p>
                <a:r>
                  <a:rPr lang="en-US" dirty="0"/>
                  <a:t>After you’ve finished writing an inductive proof, pause.</a:t>
                </a:r>
              </a:p>
              <a:p>
                <a:endParaRPr lang="en-US" dirty="0"/>
              </a:p>
              <a:p>
                <a:r>
                  <a:rPr lang="en-US" dirty="0"/>
                  <a:t>If your inductive step always goes back </a:t>
                </a:r>
                <a14:m>
                  <m:oMath xmlns:m="http://schemas.openxmlformats.org/officeDocument/2006/math">
                    <m:r>
                      <a:rPr lang="en-US" b="0" i="1" smtClean="0">
                        <a:latin typeface="Cambria Math" panose="02040503050406030204" pitchFamily="18" charset="0"/>
                      </a:rPr>
                      <m:t>𝑠</m:t>
                    </m:r>
                  </m:oMath>
                </a14:m>
                <a:r>
                  <a:rPr lang="en-US" dirty="0"/>
                  <a:t> steps, you need </a:t>
                </a:r>
                <a14:m>
                  <m:oMath xmlns:m="http://schemas.openxmlformats.org/officeDocument/2006/math">
                    <m:r>
                      <a:rPr lang="en-US" b="0" i="1" smtClean="0">
                        <a:latin typeface="Cambria Math" panose="02040503050406030204" pitchFamily="18" charset="0"/>
                      </a:rPr>
                      <m:t>𝑠</m:t>
                    </m:r>
                  </m:oMath>
                </a14:m>
                <a:r>
                  <a:rPr lang="en-US" dirty="0"/>
                  <a:t> base cases (otherwise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+1</m:t>
                    </m:r>
                  </m:oMath>
                </a14:m>
                <a:r>
                  <a:rPr lang="en-US" dirty="0"/>
                  <a:t> will go back before the base cases you’ve shown). And make sure your inductive hypothesis is strong enough.</a:t>
                </a:r>
              </a:p>
              <a:p>
                <a:endParaRPr lang="en-US" dirty="0"/>
              </a:p>
              <a:p>
                <a:r>
                  <a:rPr lang="en-US" dirty="0"/>
                  <a:t>If your inductive step is going back a varying (unknown) number of steps, check the first few values above the base case, make sure your cases are really covered. And make sure your IH is strong.</a:t>
                </a:r>
              </a:p>
            </p:txBody>
          </p:sp>
        </mc:Choice>
        <mc:Fallback xmlns="">
          <p:sp>
            <p:nvSpPr>
              <p:cNvPr id="3" name="Content Placeholder 2">
                <a:extLst>
                  <a:ext uri="{FF2B5EF4-FFF2-40B4-BE49-F238E27FC236}">
                    <a16:creationId xmlns:a16="http://schemas.microsoft.com/office/drawing/2014/main" id="{62B82AC2-13D7-4B61-82DE-7C7CA1334483}"/>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56779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B8C0-5D94-4A66-9A62-86E441833397}"/>
              </a:ext>
            </a:extLst>
          </p:cNvPr>
          <p:cNvSpPr>
            <a:spLocks noGrp="1"/>
          </p:cNvSpPr>
          <p:nvPr>
            <p:ph type="title"/>
          </p:nvPr>
        </p:nvSpPr>
        <p:spPr/>
        <p:txBody>
          <a:bodyPr/>
          <a:lstStyle/>
          <a:p>
            <a:r>
              <a:rPr lang="en-US" dirty="0"/>
              <a:t>Making Induction Proofs Pretty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BE7E85-1D19-4677-844E-C905CD980E0C}"/>
                  </a:ext>
                </a:extLst>
              </p:cNvPr>
              <p:cNvSpPr>
                <a:spLocks noGrp="1"/>
              </p:cNvSpPr>
              <p:nvPr>
                <p:ph idx="1"/>
              </p:nvPr>
            </p:nvSpPr>
            <p:spPr>
              <a:xfrm>
                <a:off x="228600" y="1482907"/>
                <a:ext cx="11728938" cy="4845504"/>
              </a:xfrm>
            </p:spPr>
            <p:txBody>
              <a:bodyPr>
                <a:normAutofit/>
              </a:bodyPr>
              <a:lstStyle/>
              <a:p>
                <a:r>
                  <a:rPr lang="en-US" dirty="0"/>
                  <a:t>All of our induction proofs will come in 5 easy(?) steps!</a:t>
                </a:r>
              </a:p>
              <a:p>
                <a:r>
                  <a:rPr lang="en-US" dirty="0"/>
                  <a:t>1. 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State that your proof is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2. Base Cases: Show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𝑚𝑖𝑛</m:t>
                            </m:r>
                          </m:sub>
                        </m:sSub>
                      </m:e>
                    </m:d>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𝑚𝑖𝑛</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oMath>
                </a14:m>
                <a:r>
                  <a:rPr lang="en-US" dirty="0"/>
                  <a:t> i.e. show the base cases</a:t>
                </a:r>
              </a:p>
              <a:p>
                <a:r>
                  <a:rPr lang="en-US" dirty="0"/>
                  <a:t>3. Inductive Hypothesis: Suppose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𝑚𝑖𝑛</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𝑚𝑖𝑛</m:t>
                            </m:r>
                          </m:sub>
                        </m:sSub>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𝑚𝑎𝑥</m:t>
                        </m:r>
                      </m:sub>
                    </m:sSub>
                  </m:oMath>
                </a14:m>
                <a:r>
                  <a:rPr lang="en-US" dirty="0"/>
                  <a:t>. (The smallest value of </a:t>
                </a:r>
                <a14:m>
                  <m:oMath xmlns:m="http://schemas.openxmlformats.org/officeDocument/2006/math">
                    <m:r>
                      <a:rPr lang="en-US" b="0" i="1" smtClean="0">
                        <a:latin typeface="Cambria Math" panose="02040503050406030204" pitchFamily="18" charset="0"/>
                      </a:rPr>
                      <m:t>𝑘</m:t>
                    </m:r>
                  </m:oMath>
                </a14:m>
                <a:r>
                  <a:rPr lang="en-US" dirty="0"/>
                  <a:t> assumes </a:t>
                </a:r>
                <a:r>
                  <a:rPr lang="en-US" b="1" dirty="0"/>
                  <a:t>all</a:t>
                </a:r>
                <a:r>
                  <a:rPr lang="en-US" dirty="0"/>
                  <a:t> bases cases, but nothing else)</a:t>
                </a:r>
              </a:p>
              <a:p>
                <a:r>
                  <a:rPr lang="en-US" dirty="0"/>
                  <a:t>4. Inductive Step: Show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(i.e. get </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P</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b</m:t>
                        </m:r>
                      </m:e>
                      <m:sub>
                        <m:r>
                          <a:rPr lang="en-US" b="0" i="1" smtClean="0">
                            <a:latin typeface="Cambria Math" panose="02040503050406030204" pitchFamily="18" charset="0"/>
                          </a:rPr>
                          <m:t>𝑚𝑖𝑛</m:t>
                        </m:r>
                      </m:sub>
                    </m:sSub>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5. Conclude by saying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𝑚𝑖𝑛</m:t>
                        </m:r>
                      </m:sub>
                    </m:sSub>
                  </m:oMath>
                </a14:m>
                <a:r>
                  <a:rPr lang="en-US" dirty="0"/>
                  <a:t> by the principle of induction. </a:t>
                </a:r>
              </a:p>
            </p:txBody>
          </p:sp>
        </mc:Choice>
        <mc:Fallback xmlns="">
          <p:sp>
            <p:nvSpPr>
              <p:cNvPr id="3" name="Content Placeholder 2">
                <a:extLst>
                  <a:ext uri="{FF2B5EF4-FFF2-40B4-BE49-F238E27FC236}">
                    <a16:creationId xmlns:a16="http://schemas.microsoft.com/office/drawing/2014/main" id="{FEBE7E85-1D19-4677-844E-C905CD980E0C}"/>
                  </a:ext>
                </a:extLst>
              </p:cNvPr>
              <p:cNvSpPr>
                <a:spLocks noGrp="1" noRot="1" noChangeAspect="1" noMove="1" noResize="1" noEditPoints="1" noAdjustHandles="1" noChangeArrowheads="1" noChangeShapeType="1" noTextEdit="1"/>
              </p:cNvSpPr>
              <p:nvPr>
                <p:ph idx="1"/>
              </p:nvPr>
            </p:nvSpPr>
            <p:spPr>
              <a:xfrm>
                <a:off x="228600" y="1482907"/>
                <a:ext cx="11728938" cy="4845504"/>
              </a:xfrm>
              <a:blipFill>
                <a:blip r:embed="rId2"/>
                <a:stretch>
                  <a:fillRect l="-676" t="-2138" r="-624"/>
                </a:stretch>
              </a:blipFill>
            </p:spPr>
            <p:txBody>
              <a:bodyPr/>
              <a:lstStyle/>
              <a:p>
                <a:r>
                  <a:rPr lang="en-US">
                    <a:noFill/>
                  </a:rPr>
                  <a:t> </a:t>
                </a:r>
              </a:p>
            </p:txBody>
          </p:sp>
        </mc:Fallback>
      </mc:AlternateContent>
    </p:spTree>
    <p:extLst>
      <p:ext uri="{BB962C8B-B14F-4D97-AF65-F5344CB8AC3E}">
        <p14:creationId xmlns:p14="http://schemas.microsoft.com/office/powerpoint/2010/main" val="326941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7899-A15B-4E40-9A51-56CD530759F7}"/>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EFE376-B7E6-4B13-8CB5-F94638E19DC9}"/>
                  </a:ext>
                </a:extLst>
              </p:cNvPr>
              <p:cNvSpPr>
                <a:spLocks noGrp="1"/>
              </p:cNvSpPr>
              <p:nvPr>
                <p:ph idx="1"/>
              </p:nvPr>
            </p:nvSpPr>
            <p:spPr/>
            <p:txBody>
              <a:bodyPr/>
              <a:lstStyle/>
              <a:p>
                <a:r>
                  <a:rPr lang="en-US" dirty="0"/>
                  <a:t>How many base cases do you need?</a:t>
                </a:r>
              </a:p>
              <a:p>
                <a:pPr lvl="1"/>
                <a:r>
                  <a:rPr lang="en-US" dirty="0"/>
                  <a:t>Always at least one.</a:t>
                </a:r>
              </a:p>
              <a:p>
                <a:pPr lvl="1"/>
                <a:r>
                  <a:rPr lang="en-US" dirty="0"/>
                  <a:t>If you’re analyzing recursive code or a recursive function, at least one for each base case of the code/function.</a:t>
                </a:r>
              </a:p>
              <a:p>
                <a:pPr lvl="1"/>
                <a:r>
                  <a:rPr lang="en-US" dirty="0"/>
                  <a:t>If you always go back </a:t>
                </a:r>
                <a14:m>
                  <m:oMath xmlns:m="http://schemas.openxmlformats.org/officeDocument/2006/math">
                    <m:r>
                      <a:rPr lang="en-US" b="0" i="1" smtClean="0">
                        <a:latin typeface="Cambria Math" panose="02040503050406030204" pitchFamily="18" charset="0"/>
                      </a:rPr>
                      <m:t>𝑠</m:t>
                    </m:r>
                  </m:oMath>
                </a14:m>
                <a:r>
                  <a:rPr lang="en-US" dirty="0"/>
                  <a:t> steps, at least </a:t>
                </a:r>
                <a14:m>
                  <m:oMath xmlns:m="http://schemas.openxmlformats.org/officeDocument/2006/math">
                    <m:r>
                      <a:rPr lang="en-US" b="0" i="1" smtClean="0">
                        <a:latin typeface="Cambria Math" panose="02040503050406030204" pitchFamily="18" charset="0"/>
                      </a:rPr>
                      <m:t>𝑠</m:t>
                    </m:r>
                  </m:oMath>
                </a14:m>
                <a:r>
                  <a:rPr lang="en-US" dirty="0"/>
                  <a:t> consecutive base cases.</a:t>
                </a:r>
              </a:p>
              <a:p>
                <a:pPr lvl="1"/>
                <a:r>
                  <a:rPr lang="en-US" dirty="0"/>
                  <a:t>Enough to make sure every case is handled.</a:t>
                </a:r>
              </a:p>
            </p:txBody>
          </p:sp>
        </mc:Choice>
        <mc:Fallback xmlns="">
          <p:sp>
            <p:nvSpPr>
              <p:cNvPr id="3" name="Content Placeholder 2">
                <a:extLst>
                  <a:ext uri="{FF2B5EF4-FFF2-40B4-BE49-F238E27FC236}">
                    <a16:creationId xmlns:a16="http://schemas.microsoft.com/office/drawing/2014/main" id="{C8EFE376-B7E6-4B13-8CB5-F94638E19DC9}"/>
                  </a:ext>
                </a:extLst>
              </p:cNvPr>
              <p:cNvSpPr>
                <a:spLocks noGrp="1" noRot="1" noChangeAspect="1" noMove="1" noResize="1" noEditPoints="1" noAdjustHandles="1" noChangeArrowheads="1" noChangeShapeType="1" noTextEdit="1"/>
              </p:cNvSpPr>
              <p:nvPr>
                <p:ph idx="1"/>
              </p:nvPr>
            </p:nvSpPr>
            <p:spPr>
              <a:blipFill>
                <a:blip r:embed="rId2"/>
                <a:stretch>
                  <a:fillRect l="-654"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214423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6548-9D7D-4D11-810D-B623A0EA867A}"/>
              </a:ext>
            </a:extLst>
          </p:cNvPr>
          <p:cNvSpPr>
            <a:spLocks noGrp="1"/>
          </p:cNvSpPr>
          <p:nvPr>
            <p:ph type="title"/>
          </p:nvPr>
        </p:nvSpPr>
        <p:spPr/>
        <p:txBody>
          <a:bodyPr/>
          <a:lstStyle/>
          <a:p>
            <a:r>
              <a:rPr lang="en-US" dirty="0"/>
              <a:t>Stamp Collection, Done Wrong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27564B-4522-4B94-BDFF-6ED91ACABFD2}"/>
                  </a:ext>
                </a:extLst>
              </p:cNvPr>
              <p:cNvSpPr>
                <a:spLocks noGrp="1"/>
              </p:cNvSpPr>
              <p:nvPr>
                <p:ph idx="1"/>
              </p:nvPr>
            </p:nvSpPr>
            <p:spPr/>
            <p:txBody>
              <a:bodyPr>
                <a:normAutofit lnSpcReduction="10000"/>
              </a:bodyPr>
              <a:lstStyle/>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 can make </a:t>
                </a:r>
                <a14:m>
                  <m:oMath xmlns:m="http://schemas.openxmlformats.org/officeDocument/2006/math">
                    <m:r>
                      <a:rPr lang="en-US" b="0" i="1" smtClean="0">
                        <a:latin typeface="Cambria Math" panose="02040503050406030204" pitchFamily="18" charset="0"/>
                      </a:rPr>
                      <m:t>𝑛</m:t>
                    </m:r>
                  </m:oMath>
                </a14:m>
                <a:r>
                  <a:rPr lang="en-US" dirty="0"/>
                  <a:t> cents of stamps with just </a:t>
                </a:r>
                <a14:m>
                  <m:oMath xmlns:m="http://schemas.openxmlformats.org/officeDocument/2006/math">
                    <m:r>
                      <a:rPr lang="en-US" b="0" i="1" smtClean="0">
                        <a:latin typeface="Cambria Math" panose="02040503050406030204" pitchFamily="18" charset="0"/>
                      </a:rPr>
                      <m:t>4</m:t>
                    </m:r>
                  </m:oMath>
                </a14:m>
                <a:r>
                  <a:rPr lang="en-US" dirty="0"/>
                  <a:t> and </a:t>
                </a:r>
                <a14:m>
                  <m:oMath xmlns:m="http://schemas.openxmlformats.org/officeDocument/2006/math">
                    <m:r>
                      <a:rPr lang="en-US" b="0" i="1" smtClean="0">
                        <a:latin typeface="Cambria Math" panose="02040503050406030204" pitchFamily="18" charset="0"/>
                      </a:rPr>
                      <m:t>5</m:t>
                    </m:r>
                  </m:oMath>
                </a14:m>
                <a:r>
                  <a:rPr lang="en-US" dirty="0"/>
                  <a:t> cent stamps.</a:t>
                </a:r>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a:t>
                </a:r>
              </a:p>
              <a:p>
                <a:r>
                  <a:rPr lang="en-US" dirty="0"/>
                  <a:t>12 cents can be made with three </a:t>
                </a:r>
                <a14:m>
                  <m:oMath xmlns:m="http://schemas.openxmlformats.org/officeDocument/2006/math">
                    <m:r>
                      <a:rPr lang="en-US" b="0" i="1" smtClean="0">
                        <a:latin typeface="Cambria Math" panose="02040503050406030204" pitchFamily="18" charset="0"/>
                      </a:rPr>
                      <m:t>4</m:t>
                    </m:r>
                  </m:oMath>
                </a14:m>
                <a:r>
                  <a:rPr lang="en-US" dirty="0"/>
                  <a:t> cent stamps.</a:t>
                </a:r>
                <a:br>
                  <a:rPr lang="en-US" dirty="0"/>
                </a:b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≥12</m:t>
                    </m:r>
                  </m:oMath>
                </a14:m>
                <a:r>
                  <a:rPr lang="en-US" dirty="0"/>
                  <a:t>.</a:t>
                </a:r>
              </a:p>
              <a:p>
                <a:r>
                  <a:rPr lang="en-US" dirty="0"/>
                  <a:t>Inductive Step:</a:t>
                </a:r>
              </a:p>
              <a:p>
                <a:r>
                  <a:rPr lang="en-US" dirty="0"/>
                  <a:t>We want to make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cents of stamps. By IH we can make </a:t>
                </a:r>
                <a14:m>
                  <m:oMath xmlns:m="http://schemas.openxmlformats.org/officeDocument/2006/math">
                    <m:r>
                      <a:rPr lang="en-US" b="0" i="1" smtClean="0">
                        <a:latin typeface="Cambria Math" panose="02040503050406030204" pitchFamily="18" charset="0"/>
                      </a:rPr>
                      <m:t>𝑘</m:t>
                    </m:r>
                  </m:oMath>
                </a14:m>
                <a:r>
                  <a:rPr lang="en-US" dirty="0"/>
                  <a:t> cents exactly with stamps. Replace one of the 4 cent stamps with a 5 cent stamp.</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oMath>
                </a14:m>
                <a:r>
                  <a:rPr lang="en-US" dirty="0"/>
                  <a:t> by the principle of induction.</a:t>
                </a:r>
              </a:p>
              <a:p>
                <a:endParaRPr lang="en-US" dirty="0"/>
              </a:p>
            </p:txBody>
          </p:sp>
        </mc:Choice>
        <mc:Fallback xmlns="">
          <p:sp>
            <p:nvSpPr>
              <p:cNvPr id="3" name="Content Placeholder 2">
                <a:extLst>
                  <a:ext uri="{FF2B5EF4-FFF2-40B4-BE49-F238E27FC236}">
                    <a16:creationId xmlns:a16="http://schemas.microsoft.com/office/drawing/2014/main" id="{3D27564B-4522-4B94-BDFF-6ED91ACABFD2}"/>
                  </a:ext>
                </a:extLst>
              </p:cNvPr>
              <p:cNvSpPr>
                <a:spLocks noGrp="1" noRot="1" noChangeAspect="1" noMove="1" noResize="1" noEditPoints="1" noAdjustHandles="1" noChangeArrowheads="1" noChangeShapeType="1" noTextEdit="1"/>
              </p:cNvSpPr>
              <p:nvPr>
                <p:ph idx="1"/>
              </p:nvPr>
            </p:nvSpPr>
            <p:spPr>
              <a:blipFill>
                <a:blip r:embed="rId2"/>
                <a:stretch>
                  <a:fillRect l="-708" t="-3019" r="-10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23D89B2-BE77-47E4-BDE2-993D35E8FEE3}"/>
              </a:ext>
            </a:extLst>
          </p:cNvPr>
          <p:cNvSpPr/>
          <p:nvPr/>
        </p:nvSpPr>
        <p:spPr>
          <a:xfrm>
            <a:off x="84666" y="47625"/>
            <a:ext cx="12022667" cy="67627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32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6548-9D7D-4D11-810D-B623A0EA867A}"/>
              </a:ext>
            </a:extLst>
          </p:cNvPr>
          <p:cNvSpPr>
            <a:spLocks noGrp="1"/>
          </p:cNvSpPr>
          <p:nvPr>
            <p:ph type="title"/>
          </p:nvPr>
        </p:nvSpPr>
        <p:spPr/>
        <p:txBody>
          <a:bodyPr/>
          <a:lstStyle/>
          <a:p>
            <a:r>
              <a:rPr lang="en-US" dirty="0"/>
              <a:t>Stamp Collection, Done Wrong</a:t>
            </a:r>
          </a:p>
        </p:txBody>
      </p:sp>
      <p:sp>
        <p:nvSpPr>
          <p:cNvPr id="3" name="Content Placeholder 2">
            <a:extLst>
              <a:ext uri="{FF2B5EF4-FFF2-40B4-BE49-F238E27FC236}">
                <a16:creationId xmlns:a16="http://schemas.microsoft.com/office/drawing/2014/main" id="{3D27564B-4522-4B94-BDFF-6ED91ACABFD2}"/>
              </a:ext>
            </a:extLst>
          </p:cNvPr>
          <p:cNvSpPr>
            <a:spLocks noGrp="1"/>
          </p:cNvSpPr>
          <p:nvPr>
            <p:ph idx="1"/>
          </p:nvPr>
        </p:nvSpPr>
        <p:spPr/>
        <p:txBody>
          <a:bodyPr>
            <a:normAutofit/>
          </a:bodyPr>
          <a:lstStyle/>
          <a:p>
            <a:pPr marL="0" indent="0">
              <a:buNone/>
            </a:pPr>
            <a:r>
              <a:rPr lang="en-US" dirty="0"/>
              <a:t>What if the starting point doesn’t have any 4 cent stamps?</a:t>
            </a:r>
          </a:p>
          <a:p>
            <a:pPr marL="0" indent="0">
              <a:buNone/>
            </a:pPr>
            <a:r>
              <a:rPr lang="en-US" dirty="0"/>
              <a:t>Like, say, 15 cents = 5+5+5.</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723D89B2-BE77-47E4-BDE2-993D35E8FEE3}"/>
              </a:ext>
            </a:extLst>
          </p:cNvPr>
          <p:cNvSpPr/>
          <p:nvPr/>
        </p:nvSpPr>
        <p:spPr>
          <a:xfrm>
            <a:off x="84666" y="47625"/>
            <a:ext cx="12022667" cy="67627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047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CCBC-2D31-4074-BAC3-A62D6011C30E}"/>
              </a:ext>
            </a:extLst>
          </p:cNvPr>
          <p:cNvSpPr>
            <a:spLocks noGrp="1"/>
          </p:cNvSpPr>
          <p:nvPr>
            <p:ph type="title"/>
          </p:nvPr>
        </p:nvSpPr>
        <p:spPr/>
        <p:txBody>
          <a:bodyPr/>
          <a:lstStyle/>
          <a:p>
            <a:r>
              <a:rPr lang="en-US" dirty="0"/>
              <a:t>Gridding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247A21-2FDB-4EA1-87BA-C180B35C5C2D}"/>
                  </a:ext>
                </a:extLst>
              </p:cNvPr>
              <p:cNvSpPr>
                <a:spLocks noGrp="1"/>
              </p:cNvSpPr>
              <p:nvPr>
                <p:ph idx="1"/>
              </p:nvPr>
            </p:nvSpPr>
            <p:spPr/>
            <p:txBody>
              <a:bodyPr/>
              <a:lstStyle/>
              <a:p>
                <a:r>
                  <a:rPr lang="en-US" dirty="0"/>
                  <a:t>I’ve got a bunch of these 3 piece tiles.</a:t>
                </a:r>
              </a:p>
              <a:p>
                <a:r>
                  <a:rPr lang="en-US" dirty="0"/>
                  <a:t>I want to fill 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x</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𝑛</m:t>
                        </m:r>
                      </m:sup>
                    </m:sSup>
                  </m:oMath>
                </a14:m>
                <a:r>
                  <a:rPr lang="en-US" dirty="0"/>
                  <a:t> grid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r>
                      <a:rPr lang="en-US" b="0" i="0" smtClean="0">
                        <a:latin typeface="Cambria Math" panose="02040503050406030204" pitchFamily="18" charset="0"/>
                      </a:rPr>
                      <m:t> </m:t>
                    </m:r>
                  </m:oMath>
                </a14:m>
                <a:r>
                  <a:rPr lang="en-US" dirty="0"/>
                  <a:t>with the pieces, except for a </a:t>
                </a:r>
                <a14:m>
                  <m:oMath xmlns:m="http://schemas.openxmlformats.org/officeDocument/2006/math">
                    <m:r>
                      <a:rPr lang="en-US" b="0" i="1" smtClean="0">
                        <a:latin typeface="Cambria Math" panose="02040503050406030204" pitchFamily="18" charset="0"/>
                      </a:rPr>
                      <m:t>1</m:t>
                    </m:r>
                  </m:oMath>
                </a14:m>
                <a:r>
                  <a:rPr lang="en-US" b="0" i="0" dirty="0"/>
                  <a:t>x</a:t>
                </a:r>
                <a14:m>
                  <m:oMath xmlns:m="http://schemas.openxmlformats.org/officeDocument/2006/math">
                    <m:r>
                      <a:rPr lang="en-US" b="0" i="1" smtClean="0">
                        <a:latin typeface="Cambria Math" panose="02040503050406030204" pitchFamily="18" charset="0"/>
                      </a:rPr>
                      <m:t>1</m:t>
                    </m:r>
                  </m:oMath>
                </a14:m>
                <a:r>
                  <a:rPr lang="en-US" dirty="0"/>
                  <a:t> spot in a corner.  </a:t>
                </a:r>
              </a:p>
            </p:txBody>
          </p:sp>
        </mc:Choice>
        <mc:Fallback xmlns="">
          <p:sp>
            <p:nvSpPr>
              <p:cNvPr id="3" name="Content Placeholder 2">
                <a:extLst>
                  <a:ext uri="{FF2B5EF4-FFF2-40B4-BE49-F238E27FC236}">
                    <a16:creationId xmlns:a16="http://schemas.microsoft.com/office/drawing/2014/main" id="{88247A21-2FDB-4EA1-87BA-C180B35C5C2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C25AB651-5F99-4120-929C-F28EA2E2885D}"/>
              </a:ext>
            </a:extLst>
          </p:cNvPr>
          <p:cNvGrpSpPr/>
          <p:nvPr/>
        </p:nvGrpSpPr>
        <p:grpSpPr>
          <a:xfrm>
            <a:off x="6572249" y="854258"/>
            <a:ext cx="609599" cy="609599"/>
            <a:chOff x="3933824" y="3019424"/>
            <a:chExt cx="1809750" cy="1809751"/>
          </a:xfrm>
          <a:solidFill>
            <a:srgbClr val="FFC000"/>
          </a:solidFill>
        </p:grpSpPr>
        <p:sp>
          <p:nvSpPr>
            <p:cNvPr id="4" name="Rectangle 3">
              <a:extLst>
                <a:ext uri="{FF2B5EF4-FFF2-40B4-BE49-F238E27FC236}">
                  <a16:creationId xmlns:a16="http://schemas.microsoft.com/office/drawing/2014/main" id="{6CD220FC-3156-44F3-9CE3-3D0528B5A946}"/>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715F4F-2469-4BA5-8496-274F3DBD678F}"/>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A1B5FE-B95E-44FF-8515-0B1F8F916A87}"/>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FAF9B6F-E7A1-42C2-B9EA-F7959A5919D4}"/>
              </a:ext>
            </a:extLst>
          </p:cNvPr>
          <p:cNvGrpSpPr/>
          <p:nvPr/>
        </p:nvGrpSpPr>
        <p:grpSpPr>
          <a:xfrm>
            <a:off x="3295649" y="3581809"/>
            <a:ext cx="1223960" cy="1219198"/>
            <a:chOff x="3295649" y="3581809"/>
            <a:chExt cx="1223960" cy="1219198"/>
          </a:xfrm>
        </p:grpSpPr>
        <p:grpSp>
          <p:nvGrpSpPr>
            <p:cNvPr id="20" name="Group 19">
              <a:extLst>
                <a:ext uri="{FF2B5EF4-FFF2-40B4-BE49-F238E27FC236}">
                  <a16:creationId xmlns:a16="http://schemas.microsoft.com/office/drawing/2014/main" id="{CEBDC50F-031C-46AB-A033-8AED2DB0E6C3}"/>
                </a:ext>
              </a:extLst>
            </p:cNvPr>
            <p:cNvGrpSpPr/>
            <p:nvPr/>
          </p:nvGrpSpPr>
          <p:grpSpPr>
            <a:xfrm>
              <a:off x="3295649" y="3581809"/>
              <a:ext cx="609600" cy="609599"/>
              <a:chOff x="3295649" y="3581809"/>
              <a:chExt cx="609600" cy="609599"/>
            </a:xfrm>
          </p:grpSpPr>
          <p:sp>
            <p:nvSpPr>
              <p:cNvPr id="11" name="Rectangle 10">
                <a:extLst>
                  <a:ext uri="{FF2B5EF4-FFF2-40B4-BE49-F238E27FC236}">
                    <a16:creationId xmlns:a16="http://schemas.microsoft.com/office/drawing/2014/main" id="{36262FCB-C9AF-4BDB-93FC-2E9FEA4C7EAE}"/>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7B3227-ACEA-4AF4-97BD-E18C6763AA42}"/>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5DA3E-0D90-4B6B-92A2-427A2C7FB4B2}"/>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AF2828F-35F6-4FA9-8B7B-23007EE71E27}"/>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A9DDF6A-E681-4A70-A5D3-041BC865937B}"/>
                </a:ext>
              </a:extLst>
            </p:cNvPr>
            <p:cNvGrpSpPr/>
            <p:nvPr/>
          </p:nvGrpSpPr>
          <p:grpSpPr>
            <a:xfrm>
              <a:off x="3300409" y="4191408"/>
              <a:ext cx="609600" cy="609599"/>
              <a:chOff x="3295649" y="3581809"/>
              <a:chExt cx="609600" cy="609599"/>
            </a:xfrm>
          </p:grpSpPr>
          <p:sp>
            <p:nvSpPr>
              <p:cNvPr id="22" name="Rectangle 21">
                <a:extLst>
                  <a:ext uri="{FF2B5EF4-FFF2-40B4-BE49-F238E27FC236}">
                    <a16:creationId xmlns:a16="http://schemas.microsoft.com/office/drawing/2014/main" id="{FFC77C96-29C2-47A3-9DFE-2E8E4A841B29}"/>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2476A1-73D0-4664-B61E-BC1ED586B5B4}"/>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45A8DDB-509E-4885-A1A8-8D8E3B6B1DC8}"/>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CCC7DC-0BEE-407A-8B58-D35F4D80B236}"/>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7ECF3B81-1D9E-4773-A11F-35B9B4106D1C}"/>
                </a:ext>
              </a:extLst>
            </p:cNvPr>
            <p:cNvGrpSpPr/>
            <p:nvPr/>
          </p:nvGrpSpPr>
          <p:grpSpPr>
            <a:xfrm>
              <a:off x="3910009" y="4191407"/>
              <a:ext cx="609600" cy="609599"/>
              <a:chOff x="3295649" y="3581809"/>
              <a:chExt cx="609600" cy="609599"/>
            </a:xfrm>
          </p:grpSpPr>
          <p:sp>
            <p:nvSpPr>
              <p:cNvPr id="27" name="Rectangle 26">
                <a:extLst>
                  <a:ext uri="{FF2B5EF4-FFF2-40B4-BE49-F238E27FC236}">
                    <a16:creationId xmlns:a16="http://schemas.microsoft.com/office/drawing/2014/main" id="{83CFDD1B-409D-4718-B1C9-458902DA38D9}"/>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EDF3E5-4B32-4512-A4A3-5A83E51DABA5}"/>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1BA69BE-8F75-40F0-8804-D0BCDAC703E2}"/>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8EBA9F0-A9D1-4E8E-8D33-5124632219AA}"/>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724302E5-5DFC-4690-BE7A-D65ECBDE02C3}"/>
                </a:ext>
              </a:extLst>
            </p:cNvPr>
            <p:cNvGrpSpPr/>
            <p:nvPr/>
          </p:nvGrpSpPr>
          <p:grpSpPr>
            <a:xfrm>
              <a:off x="3910009" y="3581809"/>
              <a:ext cx="609600" cy="609599"/>
              <a:chOff x="3295649" y="3581809"/>
              <a:chExt cx="609600" cy="609599"/>
            </a:xfrm>
          </p:grpSpPr>
          <p:sp>
            <p:nvSpPr>
              <p:cNvPr id="32" name="Rectangle 31">
                <a:extLst>
                  <a:ext uri="{FF2B5EF4-FFF2-40B4-BE49-F238E27FC236}">
                    <a16:creationId xmlns:a16="http://schemas.microsoft.com/office/drawing/2014/main" id="{33B4E30D-1176-4311-8F69-19AF7F2F3B93}"/>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5DC5AA0-29C1-4CD8-85D8-42E6F5C3A43E}"/>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BCFF461-1D90-453B-BAFE-F7017DA857AE}"/>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18B4FDC-C758-4C6B-A2A4-6C35E1E4166D}"/>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7" name="Group 36">
            <a:extLst>
              <a:ext uri="{FF2B5EF4-FFF2-40B4-BE49-F238E27FC236}">
                <a16:creationId xmlns:a16="http://schemas.microsoft.com/office/drawing/2014/main" id="{617160F9-3CCE-48C4-9490-72AFEF7BDFA3}"/>
              </a:ext>
            </a:extLst>
          </p:cNvPr>
          <p:cNvGrpSpPr/>
          <p:nvPr/>
        </p:nvGrpSpPr>
        <p:grpSpPr>
          <a:xfrm>
            <a:off x="4524369" y="3581808"/>
            <a:ext cx="1223960" cy="1219198"/>
            <a:chOff x="3295649" y="3581809"/>
            <a:chExt cx="1223960" cy="1219198"/>
          </a:xfrm>
        </p:grpSpPr>
        <p:grpSp>
          <p:nvGrpSpPr>
            <p:cNvPr id="38" name="Group 37">
              <a:extLst>
                <a:ext uri="{FF2B5EF4-FFF2-40B4-BE49-F238E27FC236}">
                  <a16:creationId xmlns:a16="http://schemas.microsoft.com/office/drawing/2014/main" id="{185FC0B8-947F-4021-802E-0B095B48FB05}"/>
                </a:ext>
              </a:extLst>
            </p:cNvPr>
            <p:cNvGrpSpPr/>
            <p:nvPr/>
          </p:nvGrpSpPr>
          <p:grpSpPr>
            <a:xfrm>
              <a:off x="3295649" y="3581809"/>
              <a:ext cx="609600" cy="609599"/>
              <a:chOff x="3295649" y="3581809"/>
              <a:chExt cx="609600" cy="609599"/>
            </a:xfrm>
          </p:grpSpPr>
          <p:sp>
            <p:nvSpPr>
              <p:cNvPr id="54" name="Rectangle 53">
                <a:extLst>
                  <a:ext uri="{FF2B5EF4-FFF2-40B4-BE49-F238E27FC236}">
                    <a16:creationId xmlns:a16="http://schemas.microsoft.com/office/drawing/2014/main" id="{E73A9642-1505-4E6E-9772-2823378DE545}"/>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F21EB77-CF4B-40E2-ACAC-0CFBF8AD36DB}"/>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D02D3F1-E42D-4030-891D-79DD79279064}"/>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65BC087-C25F-4B29-BE62-FDFA5479206A}"/>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AC15916B-310A-425B-A03E-1CF525EEBE92}"/>
                </a:ext>
              </a:extLst>
            </p:cNvPr>
            <p:cNvGrpSpPr/>
            <p:nvPr/>
          </p:nvGrpSpPr>
          <p:grpSpPr>
            <a:xfrm>
              <a:off x="3300409" y="4191408"/>
              <a:ext cx="609600" cy="609599"/>
              <a:chOff x="3295649" y="3581809"/>
              <a:chExt cx="609600" cy="609599"/>
            </a:xfrm>
          </p:grpSpPr>
          <p:sp>
            <p:nvSpPr>
              <p:cNvPr id="50" name="Rectangle 49">
                <a:extLst>
                  <a:ext uri="{FF2B5EF4-FFF2-40B4-BE49-F238E27FC236}">
                    <a16:creationId xmlns:a16="http://schemas.microsoft.com/office/drawing/2014/main" id="{F9D83F49-7BD8-46F1-A11A-FD1DCA3DF1FB}"/>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E4771FE-44D7-4CAC-9F0E-12981AEDA171}"/>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BADFFAD7-37E6-4471-98C3-30C03C99A5DB}"/>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580CC97-733C-4602-B004-1A3FE27AB455}"/>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773B803B-9FEC-4A7F-A8AE-0E70FBB93151}"/>
                </a:ext>
              </a:extLst>
            </p:cNvPr>
            <p:cNvGrpSpPr/>
            <p:nvPr/>
          </p:nvGrpSpPr>
          <p:grpSpPr>
            <a:xfrm>
              <a:off x="3910009" y="4191407"/>
              <a:ext cx="609600" cy="609599"/>
              <a:chOff x="3295649" y="3581809"/>
              <a:chExt cx="609600" cy="609599"/>
            </a:xfrm>
          </p:grpSpPr>
          <p:sp>
            <p:nvSpPr>
              <p:cNvPr id="46" name="Rectangle 45">
                <a:extLst>
                  <a:ext uri="{FF2B5EF4-FFF2-40B4-BE49-F238E27FC236}">
                    <a16:creationId xmlns:a16="http://schemas.microsoft.com/office/drawing/2014/main" id="{AED5056A-6997-441E-A482-526E762A947D}"/>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FE3EA1A-99C8-43A4-B154-4FEA627B8F41}"/>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8636409-0346-4189-B9F6-29E9FB358805}"/>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85C79D-2F9E-4780-AD64-29641BC03EB7}"/>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5F614BC9-DBFB-407A-BAF1-C63A36DE1E54}"/>
                </a:ext>
              </a:extLst>
            </p:cNvPr>
            <p:cNvGrpSpPr/>
            <p:nvPr/>
          </p:nvGrpSpPr>
          <p:grpSpPr>
            <a:xfrm>
              <a:off x="3910009" y="3581809"/>
              <a:ext cx="609600" cy="609599"/>
              <a:chOff x="3295649" y="3581809"/>
              <a:chExt cx="609600" cy="609599"/>
            </a:xfrm>
          </p:grpSpPr>
          <p:sp>
            <p:nvSpPr>
              <p:cNvPr id="42" name="Rectangle 41">
                <a:extLst>
                  <a:ext uri="{FF2B5EF4-FFF2-40B4-BE49-F238E27FC236}">
                    <a16:creationId xmlns:a16="http://schemas.microsoft.com/office/drawing/2014/main" id="{8158AA12-814F-4D03-8310-7B15256B73D7}"/>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E9EFEBE-F8E3-45A1-AB6A-19631D3EA3C1}"/>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17BD98A-9243-4DC4-83A9-B00A4F3981C9}"/>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F180DB6-94D7-4BFE-B7B4-BC7E04F3EA77}"/>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8" name="Group 57">
            <a:extLst>
              <a:ext uri="{FF2B5EF4-FFF2-40B4-BE49-F238E27FC236}">
                <a16:creationId xmlns:a16="http://schemas.microsoft.com/office/drawing/2014/main" id="{1C72E7FD-FD89-49FC-8DED-03F88C719FEB}"/>
              </a:ext>
            </a:extLst>
          </p:cNvPr>
          <p:cNvGrpSpPr/>
          <p:nvPr/>
        </p:nvGrpSpPr>
        <p:grpSpPr>
          <a:xfrm>
            <a:off x="3293263" y="4801411"/>
            <a:ext cx="1223960" cy="1219198"/>
            <a:chOff x="3295649" y="3581809"/>
            <a:chExt cx="1223960" cy="1219198"/>
          </a:xfrm>
        </p:grpSpPr>
        <p:grpSp>
          <p:nvGrpSpPr>
            <p:cNvPr id="59" name="Group 58">
              <a:extLst>
                <a:ext uri="{FF2B5EF4-FFF2-40B4-BE49-F238E27FC236}">
                  <a16:creationId xmlns:a16="http://schemas.microsoft.com/office/drawing/2014/main" id="{A84498CB-47DB-4388-AD32-5A85A66D2094}"/>
                </a:ext>
              </a:extLst>
            </p:cNvPr>
            <p:cNvGrpSpPr/>
            <p:nvPr/>
          </p:nvGrpSpPr>
          <p:grpSpPr>
            <a:xfrm>
              <a:off x="3295649" y="3581809"/>
              <a:ext cx="609600" cy="609599"/>
              <a:chOff x="3295649" y="3581809"/>
              <a:chExt cx="609600" cy="609599"/>
            </a:xfrm>
          </p:grpSpPr>
          <p:sp>
            <p:nvSpPr>
              <p:cNvPr id="75" name="Rectangle 74">
                <a:extLst>
                  <a:ext uri="{FF2B5EF4-FFF2-40B4-BE49-F238E27FC236}">
                    <a16:creationId xmlns:a16="http://schemas.microsoft.com/office/drawing/2014/main" id="{2D08F74A-51A4-46B0-867B-C75A0D67E5B7}"/>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81F08EC-DCE8-4029-B79F-21E752AEE1A7}"/>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D9066CC-8EDF-43B8-918A-1708188B2B41}"/>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D061F85-2B2B-42F3-8235-F532A886E218}"/>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BF99D53B-4EAC-4431-9614-F28E99160290}"/>
                </a:ext>
              </a:extLst>
            </p:cNvPr>
            <p:cNvGrpSpPr/>
            <p:nvPr/>
          </p:nvGrpSpPr>
          <p:grpSpPr>
            <a:xfrm>
              <a:off x="3300409" y="4191408"/>
              <a:ext cx="609600" cy="609599"/>
              <a:chOff x="3295649" y="3581809"/>
              <a:chExt cx="609600" cy="609599"/>
            </a:xfrm>
          </p:grpSpPr>
          <p:sp>
            <p:nvSpPr>
              <p:cNvPr id="71" name="Rectangle 70">
                <a:extLst>
                  <a:ext uri="{FF2B5EF4-FFF2-40B4-BE49-F238E27FC236}">
                    <a16:creationId xmlns:a16="http://schemas.microsoft.com/office/drawing/2014/main" id="{6E9DC246-917E-4C48-9762-AF34DC97F0C5}"/>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8172A4D-D8DF-42F7-97C8-D442CBC40905}"/>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E3BCDF5F-5F77-4CDC-9C7C-DFDD63B17B5D}"/>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0A977A-2B8C-4BCF-BC4B-AEEED903AE0B}"/>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id="{25851622-3D3F-48DE-AD27-CC924D2CBB55}"/>
                </a:ext>
              </a:extLst>
            </p:cNvPr>
            <p:cNvGrpSpPr/>
            <p:nvPr/>
          </p:nvGrpSpPr>
          <p:grpSpPr>
            <a:xfrm>
              <a:off x="3910009" y="4191407"/>
              <a:ext cx="609600" cy="609599"/>
              <a:chOff x="3295649" y="3581809"/>
              <a:chExt cx="609600" cy="609599"/>
            </a:xfrm>
          </p:grpSpPr>
          <p:sp>
            <p:nvSpPr>
              <p:cNvPr id="67" name="Rectangle 66">
                <a:extLst>
                  <a:ext uri="{FF2B5EF4-FFF2-40B4-BE49-F238E27FC236}">
                    <a16:creationId xmlns:a16="http://schemas.microsoft.com/office/drawing/2014/main" id="{ADF6E187-DFC0-4AF1-80E2-BA110B88B51C}"/>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8342AB0-7DEA-49B0-9CC4-70F8ECB4C321}"/>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6DAEE823-3264-40AD-8B4C-191DB848C0CD}"/>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712F79D-E02B-47FD-9DE3-DB99B11B595F}"/>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4058C303-0B29-4EBC-BC20-7B96DA00499B}"/>
                </a:ext>
              </a:extLst>
            </p:cNvPr>
            <p:cNvGrpSpPr/>
            <p:nvPr/>
          </p:nvGrpSpPr>
          <p:grpSpPr>
            <a:xfrm>
              <a:off x="3910009" y="3581809"/>
              <a:ext cx="609600" cy="609599"/>
              <a:chOff x="3295649" y="3581809"/>
              <a:chExt cx="609600" cy="609599"/>
            </a:xfrm>
          </p:grpSpPr>
          <p:sp>
            <p:nvSpPr>
              <p:cNvPr id="63" name="Rectangle 62">
                <a:extLst>
                  <a:ext uri="{FF2B5EF4-FFF2-40B4-BE49-F238E27FC236}">
                    <a16:creationId xmlns:a16="http://schemas.microsoft.com/office/drawing/2014/main" id="{E2544A08-C32E-4C85-B022-E0D9F956B20F}"/>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0565F9A-74C1-43A3-B946-7392C4831D66}"/>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DEF6A51-7681-4232-8FCF-11D54784DE8A}"/>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C45597E-6719-47E9-8628-3272E3919828}"/>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0" name="Group 79">
            <a:extLst>
              <a:ext uri="{FF2B5EF4-FFF2-40B4-BE49-F238E27FC236}">
                <a16:creationId xmlns:a16="http://schemas.microsoft.com/office/drawing/2014/main" id="{7F80E716-6DD9-4679-96DD-ABA75C0BAF14}"/>
              </a:ext>
            </a:extLst>
          </p:cNvPr>
          <p:cNvGrpSpPr/>
          <p:nvPr/>
        </p:nvGrpSpPr>
        <p:grpSpPr>
          <a:xfrm>
            <a:off x="4526749" y="4796995"/>
            <a:ext cx="609600" cy="609599"/>
            <a:chOff x="3295649" y="3581809"/>
            <a:chExt cx="609600" cy="609599"/>
          </a:xfrm>
        </p:grpSpPr>
        <p:sp>
          <p:nvSpPr>
            <p:cNvPr id="96" name="Rectangle 95">
              <a:extLst>
                <a:ext uri="{FF2B5EF4-FFF2-40B4-BE49-F238E27FC236}">
                  <a16:creationId xmlns:a16="http://schemas.microsoft.com/office/drawing/2014/main" id="{88E71083-776E-41FB-978D-7E3522A00E5F}"/>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380E148-9439-4CE7-96E8-D38221F36655}"/>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1B04381C-B43B-4F37-BA1C-0B46372C708B}"/>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D06345B-151D-4C83-8252-B4F83CB80395}"/>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E6682DE8-C5DF-41E9-9BF0-F8169A993132}"/>
              </a:ext>
            </a:extLst>
          </p:cNvPr>
          <p:cNvGrpSpPr/>
          <p:nvPr/>
        </p:nvGrpSpPr>
        <p:grpSpPr>
          <a:xfrm>
            <a:off x="4531509" y="5406594"/>
            <a:ext cx="609600" cy="609599"/>
            <a:chOff x="3295649" y="3581809"/>
            <a:chExt cx="609600" cy="609599"/>
          </a:xfrm>
        </p:grpSpPr>
        <p:sp>
          <p:nvSpPr>
            <p:cNvPr id="92" name="Rectangle 91">
              <a:extLst>
                <a:ext uri="{FF2B5EF4-FFF2-40B4-BE49-F238E27FC236}">
                  <a16:creationId xmlns:a16="http://schemas.microsoft.com/office/drawing/2014/main" id="{403A6087-2CEB-4041-875E-E14F4CA60EF2}"/>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4299EF1-E8F7-4C82-A6E5-187D3751A682}"/>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D6C331BA-0A59-4A85-BC3B-E654E650D0F8}"/>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D352F02B-3D05-4951-984C-DD4CC4211815}"/>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8" name="Rectangle 87">
            <a:extLst>
              <a:ext uri="{FF2B5EF4-FFF2-40B4-BE49-F238E27FC236}">
                <a16:creationId xmlns:a16="http://schemas.microsoft.com/office/drawing/2014/main" id="{6D035F0A-ADC8-4FEA-B80A-6DDB8865F677}"/>
              </a:ext>
            </a:extLst>
          </p:cNvPr>
          <p:cNvSpPr/>
          <p:nvPr/>
        </p:nvSpPr>
        <p:spPr>
          <a:xfrm>
            <a:off x="5141109" y="5711393"/>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74DDBE8-F1C8-41CC-AD2C-F094A0300906}"/>
              </a:ext>
            </a:extLst>
          </p:cNvPr>
          <p:cNvSpPr/>
          <p:nvPr/>
        </p:nvSpPr>
        <p:spPr>
          <a:xfrm>
            <a:off x="5141109" y="5406593"/>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1E5675E0-58DA-478F-9CD1-ACC6DA252A41}"/>
              </a:ext>
            </a:extLst>
          </p:cNvPr>
          <p:cNvSpPr/>
          <p:nvPr/>
        </p:nvSpPr>
        <p:spPr>
          <a:xfrm>
            <a:off x="5445909" y="5406593"/>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D641931B-EF64-49EF-A9F5-48D57D5F65C3}"/>
              </a:ext>
            </a:extLst>
          </p:cNvPr>
          <p:cNvGrpSpPr/>
          <p:nvPr/>
        </p:nvGrpSpPr>
        <p:grpSpPr>
          <a:xfrm>
            <a:off x="5141109" y="4796995"/>
            <a:ext cx="609600" cy="609599"/>
            <a:chOff x="3295649" y="3581809"/>
            <a:chExt cx="609600" cy="609599"/>
          </a:xfrm>
        </p:grpSpPr>
        <p:sp>
          <p:nvSpPr>
            <p:cNvPr id="84" name="Rectangle 83">
              <a:extLst>
                <a:ext uri="{FF2B5EF4-FFF2-40B4-BE49-F238E27FC236}">
                  <a16:creationId xmlns:a16="http://schemas.microsoft.com/office/drawing/2014/main" id="{BCF79FD2-9132-4617-A7D1-5C2ECD8C2C2F}"/>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9F8D9AF-FBB9-41E2-9393-D5A6FAAE00A8}"/>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76468961-5269-4CB2-B579-E3BC7F554E14}"/>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CAAA231-4E08-4A75-A571-60005D541BC1}"/>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7682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A23E-30FC-4B8C-9DAB-36C47BC63648}"/>
              </a:ext>
            </a:extLst>
          </p:cNvPr>
          <p:cNvSpPr>
            <a:spLocks noGrp="1"/>
          </p:cNvSpPr>
          <p:nvPr>
            <p:ph type="title"/>
          </p:nvPr>
        </p:nvSpPr>
        <p:spPr/>
        <p:txBody>
          <a:bodyPr/>
          <a:lstStyle/>
          <a:p>
            <a:r>
              <a:rPr lang="en-US" dirty="0"/>
              <a:t>Gridding: Not a formal proof, just a sketch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F4B857-0FED-4887-9865-8B2EF9F636F3}"/>
                  </a:ext>
                </a:extLst>
              </p:cNvPr>
              <p:cNvSpPr>
                <a:spLocks noGrp="1"/>
              </p:cNvSpPr>
              <p:nvPr>
                <p:ph idx="1"/>
              </p:nvPr>
            </p:nvSpPr>
            <p:spPr/>
            <p:txBody>
              <a:bodyPr/>
              <a:lstStyle/>
              <a:p>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b="0" dirty="0"/>
              </a:p>
              <a:p>
                <a:endParaRPr lang="en-US" dirty="0"/>
              </a:p>
              <a:p>
                <a:endParaRPr lang="en-US" dirty="0"/>
              </a:p>
              <a:p>
                <a:r>
                  <a:rPr lang="en-US" dirty="0"/>
                  <a:t>Inductive hypothesis: Suppose you can tile 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oMath>
                </a14:m>
                <a:r>
                  <a:rPr lang="en-US" dirty="0"/>
                  <a:t>x</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𝑘</m:t>
                        </m:r>
                      </m:sup>
                    </m:sSup>
                  </m:oMath>
                </a14:m>
                <a:r>
                  <a:rPr lang="en-US" dirty="0"/>
                  <a:t> grid, except for a corner. </a:t>
                </a:r>
              </a:p>
              <a:p>
                <a:r>
                  <a:rPr lang="en-US" b="0" dirty="0"/>
                  <a:t>Inductive step: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r>
                          <a:rPr lang="en-US" b="0" i="1" smtClean="0">
                            <a:latin typeface="Cambria Math" panose="02040503050406030204" pitchFamily="18" charset="0"/>
                          </a:rPr>
                          <m:t>+1</m:t>
                        </m:r>
                      </m:sup>
                    </m:sSup>
                  </m:oMath>
                </a14:m>
                <a:r>
                  <a:rPr lang="en-US" dirty="0"/>
                  <a:t>x</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𝑘</m:t>
                        </m:r>
                        <m:r>
                          <a:rPr lang="en-US" b="0" i="1" dirty="0" smtClean="0">
                            <a:latin typeface="Cambria Math" panose="02040503050406030204" pitchFamily="18" charset="0"/>
                          </a:rPr>
                          <m:t>+1</m:t>
                        </m:r>
                      </m:sup>
                    </m:sSup>
                  </m:oMath>
                </a14:m>
                <a:r>
                  <a:rPr lang="en-US" dirty="0"/>
                  <a:t>, divide into quarters. By IH can tile…</a:t>
                </a:r>
              </a:p>
            </p:txBody>
          </p:sp>
        </mc:Choice>
        <mc:Fallback xmlns="">
          <p:sp>
            <p:nvSpPr>
              <p:cNvPr id="3" name="Content Placeholder 2">
                <a:extLst>
                  <a:ext uri="{FF2B5EF4-FFF2-40B4-BE49-F238E27FC236}">
                    <a16:creationId xmlns:a16="http://schemas.microsoft.com/office/drawing/2014/main" id="{B7F4B857-0FED-4887-9865-8B2EF9F636F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5DE519B2-96ED-4615-84FB-DB734EF4B8AD}"/>
              </a:ext>
            </a:extLst>
          </p:cNvPr>
          <p:cNvGrpSpPr/>
          <p:nvPr/>
        </p:nvGrpSpPr>
        <p:grpSpPr>
          <a:xfrm>
            <a:off x="4667249" y="1663883"/>
            <a:ext cx="609600" cy="609599"/>
            <a:chOff x="3295649" y="3581809"/>
            <a:chExt cx="609600" cy="609599"/>
          </a:xfrm>
        </p:grpSpPr>
        <p:sp>
          <p:nvSpPr>
            <p:cNvPr id="9" name="Rectangle 8">
              <a:extLst>
                <a:ext uri="{FF2B5EF4-FFF2-40B4-BE49-F238E27FC236}">
                  <a16:creationId xmlns:a16="http://schemas.microsoft.com/office/drawing/2014/main" id="{83342EC2-1536-49D7-993D-AB6A3ED65271}"/>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A9895A-FBB3-4A8E-A43D-6B37B7085B62}"/>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2816B8A-7AB9-4AC7-BA94-B7FFE1B38CD5}"/>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497688-55E4-4F4C-A192-CD25A0F5479D}"/>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473BDBE-E53E-44D7-A6E1-94133AF565FB}"/>
              </a:ext>
            </a:extLst>
          </p:cNvPr>
          <p:cNvGrpSpPr/>
          <p:nvPr/>
        </p:nvGrpSpPr>
        <p:grpSpPr>
          <a:xfrm>
            <a:off x="3038474" y="4819651"/>
            <a:ext cx="609600" cy="609599"/>
            <a:chOff x="3295649" y="3581809"/>
            <a:chExt cx="609600" cy="609599"/>
          </a:xfrm>
        </p:grpSpPr>
        <p:sp>
          <p:nvSpPr>
            <p:cNvPr id="14" name="Rectangle 13">
              <a:extLst>
                <a:ext uri="{FF2B5EF4-FFF2-40B4-BE49-F238E27FC236}">
                  <a16:creationId xmlns:a16="http://schemas.microsoft.com/office/drawing/2014/main" id="{A00C5305-6EF1-437E-BB87-3625E8CFB500}"/>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DEA5FF-EB28-4031-90F6-CA9ABE50D7F9}"/>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A07570A-642B-445F-961E-ED1F554A47FD}"/>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2641B3-C79B-466C-A24D-2795733CA7EC}"/>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59F7D468-76D2-48D0-93D9-D2EF5A0C2A1C}"/>
              </a:ext>
            </a:extLst>
          </p:cNvPr>
          <p:cNvGrpSpPr/>
          <p:nvPr/>
        </p:nvGrpSpPr>
        <p:grpSpPr>
          <a:xfrm>
            <a:off x="3038475" y="4819651"/>
            <a:ext cx="609599" cy="609599"/>
            <a:chOff x="3933824" y="3019424"/>
            <a:chExt cx="1809750" cy="1809751"/>
          </a:xfrm>
          <a:solidFill>
            <a:srgbClr val="FFC000"/>
          </a:solidFill>
        </p:grpSpPr>
        <p:sp>
          <p:nvSpPr>
            <p:cNvPr id="19" name="Rectangle 18">
              <a:extLst>
                <a:ext uri="{FF2B5EF4-FFF2-40B4-BE49-F238E27FC236}">
                  <a16:creationId xmlns:a16="http://schemas.microsoft.com/office/drawing/2014/main" id="{BF8B199B-6145-4BAC-B1A2-1E1A66D19327}"/>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454707-DF82-4912-B7B3-260052C589E5}"/>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7771BF-CD51-4E5E-A92B-E902E38CEDE5}"/>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61F58A70-DA25-450C-BA89-125E25CE545E}"/>
              </a:ext>
            </a:extLst>
          </p:cNvPr>
          <p:cNvGrpSpPr/>
          <p:nvPr/>
        </p:nvGrpSpPr>
        <p:grpSpPr>
          <a:xfrm>
            <a:off x="3038474" y="5699762"/>
            <a:ext cx="609600" cy="609599"/>
            <a:chOff x="3295649" y="3581809"/>
            <a:chExt cx="609600" cy="609599"/>
          </a:xfrm>
        </p:grpSpPr>
        <p:sp>
          <p:nvSpPr>
            <p:cNvPr id="23" name="Rectangle 22">
              <a:extLst>
                <a:ext uri="{FF2B5EF4-FFF2-40B4-BE49-F238E27FC236}">
                  <a16:creationId xmlns:a16="http://schemas.microsoft.com/office/drawing/2014/main" id="{3CDDDD10-C1DD-44C8-9912-5BDC586392E8}"/>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197701F-A24A-48B6-80DA-D184130BC13B}"/>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7F3CB49-8583-4481-87C3-7F37D9E9A69C}"/>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B4C9CA-F4C1-4A5B-8E18-BFEF2B326C70}"/>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5C956A82-BBF7-43EE-918F-BC1A63164EAF}"/>
              </a:ext>
            </a:extLst>
          </p:cNvPr>
          <p:cNvGrpSpPr/>
          <p:nvPr/>
        </p:nvGrpSpPr>
        <p:grpSpPr>
          <a:xfrm>
            <a:off x="3038475" y="5699762"/>
            <a:ext cx="609599" cy="609599"/>
            <a:chOff x="3933824" y="3019424"/>
            <a:chExt cx="1809750" cy="1809751"/>
          </a:xfrm>
          <a:solidFill>
            <a:srgbClr val="FFC000"/>
          </a:solidFill>
        </p:grpSpPr>
        <p:sp>
          <p:nvSpPr>
            <p:cNvPr id="28" name="Rectangle 27">
              <a:extLst>
                <a:ext uri="{FF2B5EF4-FFF2-40B4-BE49-F238E27FC236}">
                  <a16:creationId xmlns:a16="http://schemas.microsoft.com/office/drawing/2014/main" id="{B5C98690-6855-4A58-83CF-474544FCD505}"/>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AB36A4F-02F4-446E-94A7-C401A304BA98}"/>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488059C-8402-4A2F-9874-4803341A2AB7}"/>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C2DB03A2-A398-4EF3-A6CB-B515018BD0CC}"/>
              </a:ext>
            </a:extLst>
          </p:cNvPr>
          <p:cNvGrpSpPr/>
          <p:nvPr/>
        </p:nvGrpSpPr>
        <p:grpSpPr>
          <a:xfrm>
            <a:off x="3939607" y="4841694"/>
            <a:ext cx="609600" cy="609599"/>
            <a:chOff x="3295649" y="3581809"/>
            <a:chExt cx="609600" cy="609599"/>
          </a:xfrm>
        </p:grpSpPr>
        <p:sp>
          <p:nvSpPr>
            <p:cNvPr id="32" name="Rectangle 31">
              <a:extLst>
                <a:ext uri="{FF2B5EF4-FFF2-40B4-BE49-F238E27FC236}">
                  <a16:creationId xmlns:a16="http://schemas.microsoft.com/office/drawing/2014/main" id="{154CAC1C-62ED-4FF5-B2D3-99F7FD157084}"/>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D12688E-E909-406F-B7A6-336E68B062C6}"/>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DCFC2F7-E266-49D9-88E4-2CF324AF2F09}"/>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B8D0BC-BA32-4420-95A8-0F4887AE8355}"/>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CF5B315B-BFAA-4E38-8C7E-5F26B525779B}"/>
              </a:ext>
            </a:extLst>
          </p:cNvPr>
          <p:cNvGrpSpPr/>
          <p:nvPr/>
        </p:nvGrpSpPr>
        <p:grpSpPr>
          <a:xfrm>
            <a:off x="3939608" y="4841694"/>
            <a:ext cx="609599" cy="609599"/>
            <a:chOff x="3933824" y="3019424"/>
            <a:chExt cx="1809750" cy="1809751"/>
          </a:xfrm>
          <a:solidFill>
            <a:srgbClr val="FFC000"/>
          </a:solidFill>
        </p:grpSpPr>
        <p:sp>
          <p:nvSpPr>
            <p:cNvPr id="37" name="Rectangle 36">
              <a:extLst>
                <a:ext uri="{FF2B5EF4-FFF2-40B4-BE49-F238E27FC236}">
                  <a16:creationId xmlns:a16="http://schemas.microsoft.com/office/drawing/2014/main" id="{286EF863-9FE3-4D6F-971F-47D7C77782DA}"/>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A5BDC8D-3072-4A9D-9913-02C00CBA9EC0}"/>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63088EA-77C9-4DC1-8C20-FA5B80427754}"/>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561A76E7-B2F7-436C-9632-A00F1248A81A}"/>
              </a:ext>
            </a:extLst>
          </p:cNvPr>
          <p:cNvGrpSpPr/>
          <p:nvPr/>
        </p:nvGrpSpPr>
        <p:grpSpPr>
          <a:xfrm>
            <a:off x="3952874" y="5699761"/>
            <a:ext cx="609600" cy="609599"/>
            <a:chOff x="3295649" y="3581809"/>
            <a:chExt cx="609600" cy="609599"/>
          </a:xfrm>
        </p:grpSpPr>
        <p:sp>
          <p:nvSpPr>
            <p:cNvPr id="41" name="Rectangle 40">
              <a:extLst>
                <a:ext uri="{FF2B5EF4-FFF2-40B4-BE49-F238E27FC236}">
                  <a16:creationId xmlns:a16="http://schemas.microsoft.com/office/drawing/2014/main" id="{DFCF03FA-9E3A-4340-BC72-355C1F02DE16}"/>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C737D7B-347A-4B61-8328-28886D9A5013}"/>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9B4D5F89-1BD3-4987-8FE3-46B9682E5822}"/>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6151592-0E2E-4EC7-9182-2F4E8B568499}"/>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7B09DB11-0559-4E03-AADB-FA776E73914B}"/>
              </a:ext>
            </a:extLst>
          </p:cNvPr>
          <p:cNvGrpSpPr/>
          <p:nvPr/>
        </p:nvGrpSpPr>
        <p:grpSpPr>
          <a:xfrm>
            <a:off x="3952875" y="5699761"/>
            <a:ext cx="609599" cy="609599"/>
            <a:chOff x="3933824" y="3019424"/>
            <a:chExt cx="1809750" cy="1809751"/>
          </a:xfrm>
          <a:solidFill>
            <a:srgbClr val="FFC000"/>
          </a:solidFill>
        </p:grpSpPr>
        <p:sp>
          <p:nvSpPr>
            <p:cNvPr id="46" name="Rectangle 45">
              <a:extLst>
                <a:ext uri="{FF2B5EF4-FFF2-40B4-BE49-F238E27FC236}">
                  <a16:creationId xmlns:a16="http://schemas.microsoft.com/office/drawing/2014/main" id="{D1C79514-5FF7-4302-A142-DC81B182C9F9}"/>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44DA8E0-DFB8-41C6-B03C-249C23008A48}"/>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0FA61A4-0122-4BFC-B3D8-5754B7D54785}"/>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853A05BC-F9BD-4B9C-8ED8-3D5D04844AA9}"/>
              </a:ext>
            </a:extLst>
          </p:cNvPr>
          <p:cNvGrpSpPr/>
          <p:nvPr/>
        </p:nvGrpSpPr>
        <p:grpSpPr>
          <a:xfrm>
            <a:off x="3752849" y="1663883"/>
            <a:ext cx="609599" cy="609599"/>
            <a:chOff x="3933824" y="3019424"/>
            <a:chExt cx="1809750" cy="1809751"/>
          </a:xfrm>
          <a:solidFill>
            <a:srgbClr val="FFC000"/>
          </a:solidFill>
        </p:grpSpPr>
        <p:sp>
          <p:nvSpPr>
            <p:cNvPr id="5" name="Rectangle 4">
              <a:extLst>
                <a:ext uri="{FF2B5EF4-FFF2-40B4-BE49-F238E27FC236}">
                  <a16:creationId xmlns:a16="http://schemas.microsoft.com/office/drawing/2014/main" id="{C38FAC6F-A5A4-492B-85CB-88910CE74315}"/>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57B945-934D-407E-9365-6396162118E0}"/>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F495C4-7326-40F2-BFB2-1DFFBFE0AB58}"/>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24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96296E-6 L 0.075 2.96296E-6 " pathEditMode="relative" rAng="0" ptsTypes="AA">
                                      <p:cBhvr>
                                        <p:cTn id="6" dur="2000" fill="hold"/>
                                        <p:tgtEl>
                                          <p:spTgt spid="4"/>
                                        </p:tgtEl>
                                        <p:attrNameLst>
                                          <p:attrName>ppt_x</p:attrName>
                                          <p:attrName>ppt_y</p:attrName>
                                        </p:attrNameLst>
                                      </p:cBhvr>
                                      <p:rCtr x="3750" y="0"/>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8"/>
                                        </p:tgtEl>
                                        <p:attrNameLst>
                                          <p:attrName>r</p:attrName>
                                        </p:attrNameLst>
                                      </p:cBhvr>
                                    </p:animRot>
                                  </p:childTnLst>
                                </p:cTn>
                              </p:par>
                              <p:par>
                                <p:cTn id="11" presetID="8" presetClass="emph" presetSubtype="0" fill="hold" nodeType="withEffect">
                                  <p:stCondLst>
                                    <p:cond delay="0"/>
                                  </p:stCondLst>
                                  <p:childTnLst>
                                    <p:animRot by="16200000">
                                      <p:cBhvr>
                                        <p:cTn id="12" dur="2000" fill="hold"/>
                                        <p:tgtEl>
                                          <p:spTgt spid="27"/>
                                        </p:tgtEl>
                                        <p:attrNameLst>
                                          <p:attrName>r</p:attrName>
                                        </p:attrNameLst>
                                      </p:cBhvr>
                                    </p:animRot>
                                  </p:childTnLst>
                                </p:cTn>
                              </p:par>
                              <p:par>
                                <p:cTn id="13" presetID="8" presetClass="emph" presetSubtype="0" fill="hold" nodeType="withEffect">
                                  <p:stCondLst>
                                    <p:cond delay="0"/>
                                  </p:stCondLst>
                                  <p:childTnLst>
                                    <p:animRot by="5400000">
                                      <p:cBhvr>
                                        <p:cTn id="14" dur="2000" fill="hold"/>
                                        <p:tgtEl>
                                          <p:spTgt spid="36"/>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16200000">
                                      <p:cBhvr>
                                        <p:cTn id="18" dur="2000" fill="hold"/>
                                        <p:tgtEl>
                                          <p:spTgt spid="22"/>
                                        </p:tgtEl>
                                        <p:attrNameLst>
                                          <p:attrName>r</p:attrName>
                                        </p:attrNameLst>
                                      </p:cBhvr>
                                    </p:animRot>
                                  </p:childTnLst>
                                </p:cTn>
                              </p:par>
                              <p:par>
                                <p:cTn id="19" presetID="8" presetClass="emph" presetSubtype="0" fill="hold" nodeType="withEffect">
                                  <p:stCondLst>
                                    <p:cond delay="0"/>
                                  </p:stCondLst>
                                  <p:childTnLst>
                                    <p:animRot by="5400000">
                                      <p:cBhvr>
                                        <p:cTn id="20" dur="2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1B47-221D-4783-BC6F-FC341361874B}"/>
              </a:ext>
            </a:extLst>
          </p:cNvPr>
          <p:cNvSpPr>
            <a:spLocks noGrp="1"/>
          </p:cNvSpPr>
          <p:nvPr>
            <p:ph type="title"/>
          </p:nvPr>
        </p:nvSpPr>
        <p:spPr/>
        <p:txBody>
          <a:bodyPr/>
          <a:lstStyle/>
          <a:p>
            <a:r>
              <a:rPr lang="en-US" dirty="0"/>
              <a:t>Recursively Defined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138BA7-8680-4DD6-80E9-67D7F2071022}"/>
                  </a:ext>
                </a:extLst>
              </p:cNvPr>
              <p:cNvSpPr>
                <a:spLocks noGrp="1"/>
              </p:cNvSpPr>
              <p:nvPr>
                <p:ph idx="1"/>
              </p:nvPr>
            </p:nvSpPr>
            <p:spPr/>
            <p:txBody>
              <a:bodyPr>
                <a:normAutofit/>
              </a:bodyPr>
              <a:lstStyle/>
              <a:p>
                <a:r>
                  <a:rPr lang="en-US" dirty="0"/>
                  <a:t>Just like induction works will with recursive code, it also works well for recursively-defined functions.</a:t>
                </a:r>
              </a:p>
              <a:p>
                <a:endParaRPr lang="en-US" dirty="0"/>
              </a:p>
              <a:p>
                <a:r>
                  <a:rPr lang="en-US" dirty="0"/>
                  <a:t>Define the Fibonacci numbers as follows:</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oMath>
                </a14:m>
                <a:endParaRPr lang="en-US"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m:t>
                    </m:r>
                  </m:oMath>
                </a14:m>
                <a:endParaRPr lang="en-US" b="0"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r>
                  <a:rPr lang="en-US" dirty="0"/>
                  <a:t>*This is a somewhat unusual definition,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=0,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m:t>
                    </m:r>
                  </m:oMath>
                </a14:m>
                <a:r>
                  <a:rPr lang="en-US" dirty="0"/>
                  <a:t> is more common.</a:t>
                </a:r>
              </a:p>
            </p:txBody>
          </p:sp>
        </mc:Choice>
        <mc:Fallback xmlns="">
          <p:sp>
            <p:nvSpPr>
              <p:cNvPr id="3" name="Content Placeholder 2">
                <a:extLst>
                  <a:ext uri="{FF2B5EF4-FFF2-40B4-BE49-F238E27FC236}">
                    <a16:creationId xmlns:a16="http://schemas.microsoft.com/office/drawing/2014/main" id="{4B138BA7-8680-4DD6-80E9-67D7F207102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1727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466F-9CC8-4614-96AC-055BCD37F91F}"/>
              </a:ext>
            </a:extLst>
          </p:cNvPr>
          <p:cNvSpPr>
            <a:spLocks noGrp="1"/>
          </p:cNvSpPr>
          <p:nvPr>
            <p:ph type="title"/>
          </p:nvPr>
        </p:nvSpPr>
        <p:spPr/>
        <p:txBody>
          <a:bodyPr/>
          <a:lstStyle/>
          <a:p>
            <a:r>
              <a:rPr lang="en-US" dirty="0"/>
              <a:t>Fibonacci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65710-7C2C-422A-9627-D19202DEFE01}"/>
                  </a:ext>
                </a:extLst>
              </p:cNvPr>
              <p:cNvSpPr>
                <a:spLocks noGrp="1"/>
              </p:cNvSpPr>
              <p:nvPr>
                <p:ph idx="1"/>
              </p:nvPr>
            </p:nvSpPr>
            <p:spPr/>
            <p:txBody>
              <a:bodyPr/>
              <a:lstStyle/>
              <a:p>
                <a:r>
                  <a:rPr lang="en-US" dirty="0"/>
                  <a:t>Show that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r>
                      <a:rPr lang="en-US" b="0" i="0" smtClean="0">
                        <a:latin typeface="Cambria Math" panose="02040503050406030204" pitchFamily="18" charset="0"/>
                      </a:rPr>
                      <m:t> </m:t>
                    </m:r>
                  </m:oMath>
                </a14:m>
                <a:r>
                  <a:rPr lang="en-US" dirty="0"/>
                  <a:t>by induction.</a:t>
                </a:r>
              </a:p>
            </p:txBody>
          </p:sp>
        </mc:Choice>
        <mc:Fallback xmlns="">
          <p:sp>
            <p:nvSpPr>
              <p:cNvPr id="3" name="Content Placeholder 2">
                <a:extLst>
                  <a:ext uri="{FF2B5EF4-FFF2-40B4-BE49-F238E27FC236}">
                    <a16:creationId xmlns:a16="http://schemas.microsoft.com/office/drawing/2014/main" id="{F3265710-7C2C-422A-9627-D19202DEFE01}"/>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D038862-AF9B-45D9-A5D5-2A81BBBA81BE}"/>
                  </a:ext>
                </a:extLst>
              </p:cNvPr>
              <p:cNvSpPr/>
              <p:nvPr/>
            </p:nvSpPr>
            <p:spPr>
              <a:xfrm>
                <a:off x="6840069" y="6091535"/>
                <a:ext cx="5267569" cy="646331"/>
              </a:xfrm>
              <a:prstGeom prst="rect">
                <a:avLst/>
              </a:prstGeom>
              <a:ln w="28575">
                <a:solidFill>
                  <a:schemeClr val="accent3"/>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m:t>
                      </m:r>
                      <m:r>
                        <a:rPr lang="en-US" b="0" i="0" smtClean="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=1</m:t>
                      </m:r>
                    </m:oMath>
                  </m:oMathPara>
                </a14:m>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m:t>
                    </m:r>
                  </m:oMath>
                </a14:m>
                <a:r>
                  <a:rPr lang="en-US" dirty="0"/>
                  <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ℕ</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≥2.</m:t>
                    </m:r>
                  </m:oMath>
                </a14:m>
                <a:endParaRPr lang="en-US" dirty="0"/>
              </a:p>
            </p:txBody>
          </p:sp>
        </mc:Choice>
        <mc:Fallback xmlns="">
          <p:sp>
            <p:nvSpPr>
              <p:cNvPr id="4" name="Rectangle 3">
                <a:extLst>
                  <a:ext uri="{FF2B5EF4-FFF2-40B4-BE49-F238E27FC236}">
                    <a16:creationId xmlns:a16="http://schemas.microsoft.com/office/drawing/2014/main" id="{0D038862-AF9B-45D9-A5D5-2A81BBBA81BE}"/>
                  </a:ext>
                </a:extLst>
              </p:cNvPr>
              <p:cNvSpPr>
                <a:spLocks noRot="1" noChangeAspect="1" noMove="1" noResize="1" noEditPoints="1" noAdjustHandles="1" noChangeArrowheads="1" noChangeShapeType="1" noTextEdit="1"/>
              </p:cNvSpPr>
              <p:nvPr/>
            </p:nvSpPr>
            <p:spPr>
              <a:xfrm>
                <a:off x="6840069" y="6091535"/>
                <a:ext cx="5267569" cy="646331"/>
              </a:xfrm>
              <a:prstGeom prst="rect">
                <a:avLst/>
              </a:prstGeom>
              <a:blipFill>
                <a:blip r:embed="rId3"/>
                <a:stretch>
                  <a:fillRect l="-115" b="-10811"/>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301600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A328-31E8-4896-A7EC-F0572055436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5A686D43-3AF5-4EC2-BEE5-16F402E9B88B}"/>
              </a:ext>
            </a:extLst>
          </p:cNvPr>
          <p:cNvSpPr>
            <a:spLocks noGrp="1"/>
          </p:cNvSpPr>
          <p:nvPr>
            <p:ph idx="1"/>
          </p:nvPr>
        </p:nvSpPr>
        <p:spPr/>
        <p:txBody>
          <a:bodyPr/>
          <a:lstStyle/>
          <a:p>
            <a:r>
              <a:rPr lang="en-US" dirty="0"/>
              <a:t>HW5 due date delayed until Wednesday.</a:t>
            </a:r>
          </a:p>
          <a:p>
            <a:pPr lvl="1"/>
            <a:r>
              <a:rPr lang="en-US" dirty="0"/>
              <a:t>Affects our ability to get feedback to you before midterm ends.</a:t>
            </a:r>
          </a:p>
          <a:p>
            <a:pPr lvl="1"/>
            <a:endParaRPr lang="en-US" dirty="0"/>
          </a:p>
          <a:p>
            <a:r>
              <a:rPr lang="en-US" dirty="0"/>
              <a:t>Today is just more induction practice.</a:t>
            </a:r>
          </a:p>
          <a:p>
            <a:r>
              <a:rPr lang="en-US" dirty="0"/>
              <a:t>Monday is another kind of induction (structural induction)</a:t>
            </a:r>
          </a:p>
          <a:p>
            <a:pPr lvl="1"/>
            <a:r>
              <a:rPr lang="en-US" dirty="0"/>
              <a:t>No problem on the midterm will require structural induction (but if you figure out how to use it, we’ll take it). Slide deck from Wednesday (including stuff repeated today) is fair game.</a:t>
            </a:r>
          </a:p>
          <a:p>
            <a:pPr lvl="1"/>
            <a:endParaRPr lang="en-US" dirty="0"/>
          </a:p>
          <a:p>
            <a:pPr lvl="1"/>
            <a:r>
              <a:rPr lang="en-US" dirty="0"/>
              <a:t>More midterm details coming soon.</a:t>
            </a:r>
          </a:p>
          <a:p>
            <a:endParaRPr lang="en-US" dirty="0"/>
          </a:p>
        </p:txBody>
      </p:sp>
    </p:spTree>
    <p:extLst>
      <p:ext uri="{BB962C8B-B14F-4D97-AF65-F5344CB8AC3E}">
        <p14:creationId xmlns:p14="http://schemas.microsoft.com/office/powerpoint/2010/main" val="324669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466F-9CC8-4614-96AC-055BCD37F91F}"/>
              </a:ext>
            </a:extLst>
          </p:cNvPr>
          <p:cNvSpPr>
            <a:spLocks noGrp="1"/>
          </p:cNvSpPr>
          <p:nvPr>
            <p:ph type="title"/>
          </p:nvPr>
        </p:nvSpPr>
        <p:spPr/>
        <p:txBody>
          <a:bodyPr/>
          <a:lstStyle/>
          <a:p>
            <a:r>
              <a:rPr lang="en-US" dirty="0"/>
              <a:t>Fibonacci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65710-7C2C-422A-9627-D19202DEFE01}"/>
                  </a:ext>
                </a:extLst>
              </p:cNvPr>
              <p:cNvSpPr>
                <a:spLocks noGrp="1"/>
              </p:cNvSpPr>
              <p:nvPr>
                <p:ph idx="1"/>
              </p:nvPr>
            </p:nvSpPr>
            <p:spPr/>
            <p:txBody>
              <a:bodyPr>
                <a:normAutofit lnSpcReduction="10000"/>
              </a:bodyPr>
              <a:lstStyle/>
              <a:p>
                <a:r>
                  <a:rPr lang="en-US" dirty="0"/>
                  <a:t>Show that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r>
                      <a:rPr lang="en-US" b="0" i="0" smtClean="0">
                        <a:latin typeface="Cambria Math" panose="02040503050406030204" pitchFamily="18" charset="0"/>
                      </a:rPr>
                      <m:t> </m:t>
                    </m:r>
                  </m:oMath>
                </a14:m>
                <a:r>
                  <a:rPr lang="en-US" dirty="0"/>
                  <a:t>by induction.</a:t>
                </a:r>
              </a:p>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Base Cases: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=0</m:t>
                        </m:r>
                      </m:e>
                    </m:d>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0" smtClean="0">
                        <a:latin typeface="Cambria Math" panose="02040503050406030204" pitchFamily="18" charset="0"/>
                      </a:rPr>
                      <m:t>1</m:t>
                    </m:r>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0</m:t>
                        </m:r>
                      </m:sup>
                    </m:sSup>
                    <m:r>
                      <a:rPr lang="en-US" b="0" i="1" smtClean="0">
                        <a:latin typeface="Cambria Math" panose="02040503050406030204" pitchFamily="18" charset="0"/>
                      </a:rPr>
                      <m:t>. </m:t>
                    </m:r>
                  </m:oMath>
                </a14:m>
                <a:endParaRPr lang="en-US" dirty="0"/>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m:t>
                        </m:r>
                      </m:sup>
                    </m:sSup>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Inductive step:</a:t>
                </a:r>
              </a:p>
              <a:p>
                <a:endParaRPr lang="en-US" dirty="0"/>
              </a:p>
              <a:p>
                <a:r>
                  <a:rPr lang="en-US" dirty="0"/>
                  <a:t>Target: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i.e.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r>
                          <a:rPr lang="en-US" b="0" i="1" smtClean="0">
                            <a:latin typeface="Cambria Math" panose="02040503050406030204" pitchFamily="18" charset="0"/>
                          </a:rPr>
                          <m:t>+1</m:t>
                        </m:r>
                      </m:sup>
                    </m:sSup>
                  </m:oMath>
                </a14:m>
                <a:endParaRPr lang="en-US" dirty="0"/>
              </a:p>
            </p:txBody>
          </p:sp>
        </mc:Choice>
        <mc:Fallback xmlns="">
          <p:sp>
            <p:nvSpPr>
              <p:cNvPr id="3" name="Content Placeholder 2">
                <a:extLst>
                  <a:ext uri="{FF2B5EF4-FFF2-40B4-BE49-F238E27FC236}">
                    <a16:creationId xmlns:a16="http://schemas.microsoft.com/office/drawing/2014/main" id="{F3265710-7C2C-422A-9627-D19202DEFE01}"/>
                  </a:ext>
                </a:extLst>
              </p:cNvPr>
              <p:cNvSpPr>
                <a:spLocks noGrp="1" noRot="1" noChangeAspect="1" noMove="1" noResize="1" noEditPoints="1" noAdjustHandles="1" noChangeArrowheads="1" noChangeShapeType="1" noTextEdit="1"/>
              </p:cNvSpPr>
              <p:nvPr>
                <p:ph idx="1"/>
              </p:nvPr>
            </p:nvSpPr>
            <p:spPr>
              <a:blipFill>
                <a:blip r:embed="rId2"/>
                <a:stretch>
                  <a:fillRect l="-708" t="-3019" b="-16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47EDC5F-60BE-4FD7-8ADA-70E8CB62B37A}"/>
                  </a:ext>
                </a:extLst>
              </p:cNvPr>
              <p:cNvSpPr/>
              <p:nvPr/>
            </p:nvSpPr>
            <p:spPr>
              <a:xfrm>
                <a:off x="6835587" y="77362"/>
                <a:ext cx="5267569" cy="646331"/>
              </a:xfrm>
              <a:prstGeom prst="rect">
                <a:avLst/>
              </a:prstGeom>
              <a:ln w="28575">
                <a:solidFill>
                  <a:schemeClr val="accent3"/>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m:t>
                      </m:r>
                      <m:r>
                        <a:rPr lang="en-US" b="0" i="0" smtClean="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=1</m:t>
                      </m:r>
                    </m:oMath>
                  </m:oMathPara>
                </a14:m>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m:t>
                    </m:r>
                  </m:oMath>
                </a14:m>
                <a:r>
                  <a:rPr lang="en-US" dirty="0"/>
                  <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ℕ</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≥2.</m:t>
                    </m:r>
                  </m:oMath>
                </a14:m>
                <a:endParaRPr lang="en-US" dirty="0"/>
              </a:p>
            </p:txBody>
          </p:sp>
        </mc:Choice>
        <mc:Fallback xmlns="">
          <p:sp>
            <p:nvSpPr>
              <p:cNvPr id="4" name="Rectangle 3">
                <a:extLst>
                  <a:ext uri="{FF2B5EF4-FFF2-40B4-BE49-F238E27FC236}">
                    <a16:creationId xmlns:a16="http://schemas.microsoft.com/office/drawing/2014/main" id="{847EDC5F-60BE-4FD7-8ADA-70E8CB62B37A}"/>
                  </a:ext>
                </a:extLst>
              </p:cNvPr>
              <p:cNvSpPr>
                <a:spLocks noRot="1" noChangeAspect="1" noMove="1" noResize="1" noEditPoints="1" noAdjustHandles="1" noChangeArrowheads="1" noChangeShapeType="1" noTextEdit="1"/>
              </p:cNvSpPr>
              <p:nvPr/>
            </p:nvSpPr>
            <p:spPr>
              <a:xfrm>
                <a:off x="6835587" y="77362"/>
                <a:ext cx="5267569" cy="646331"/>
              </a:xfrm>
              <a:prstGeom prst="rect">
                <a:avLst/>
              </a:prstGeom>
              <a:blipFill>
                <a:blip r:embed="rId3"/>
                <a:stretch>
                  <a:fillRect l="-115" b="-10811"/>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66950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466F-9CC8-4614-96AC-055BCD37F91F}"/>
              </a:ext>
            </a:extLst>
          </p:cNvPr>
          <p:cNvSpPr>
            <a:spLocks noGrp="1"/>
          </p:cNvSpPr>
          <p:nvPr>
            <p:ph type="title"/>
          </p:nvPr>
        </p:nvSpPr>
        <p:spPr/>
        <p:txBody>
          <a:bodyPr/>
          <a:lstStyle/>
          <a:p>
            <a:r>
              <a:rPr lang="en-US" dirty="0"/>
              <a:t>Fibonacci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65710-7C2C-422A-9627-D19202DEFE01}"/>
                  </a:ext>
                </a:extLst>
              </p:cNvPr>
              <p:cNvSpPr>
                <a:spLocks noGrp="1"/>
              </p:cNvSpPr>
              <p:nvPr>
                <p:ph idx="1"/>
              </p:nvPr>
            </p:nvSpPr>
            <p:spPr/>
            <p:txBody>
              <a:bodyPr>
                <a:normAutofit fontScale="92500"/>
              </a:bodyPr>
              <a:lstStyle/>
              <a:p>
                <a:r>
                  <a:rPr lang="en-US" dirty="0"/>
                  <a:t>Show that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r>
                      <a:rPr lang="en-US" b="0" i="0" smtClean="0">
                        <a:latin typeface="Cambria Math" panose="02040503050406030204" pitchFamily="18" charset="0"/>
                      </a:rPr>
                      <m:t> </m:t>
                    </m:r>
                  </m:oMath>
                </a14:m>
                <a:r>
                  <a:rPr lang="en-US" dirty="0"/>
                  <a:t>by induction.</a:t>
                </a:r>
              </a:p>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Base Cases: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=0</m:t>
                        </m:r>
                      </m:e>
                    </m:d>
                    <m:r>
                      <a:rPr lang="en-US" i="1">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0</m:t>
                        </m:r>
                      </m:sup>
                    </m:sSup>
                    <m:r>
                      <a:rPr lang="en-US" i="1">
                        <a:latin typeface="Cambria Math" panose="02040503050406030204" pitchFamily="18" charset="0"/>
                      </a:rPr>
                      <m:t>. </m:t>
                    </m:r>
                  </m:oMath>
                </a14:m>
                <a:endParaRPr lang="en-US" dirty="0"/>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=1≤2=</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1</m:t>
                        </m:r>
                      </m:sup>
                    </m:sSup>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Inductive step: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by the definition of the Fibonacci numbers. Applying IH twice, we have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oMath>
                </a14:m>
                <a:endParaRPr lang="en-US" dirty="0"/>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F3265710-7C2C-422A-9627-D19202DEFE01}"/>
                  </a:ext>
                </a:extLst>
              </p:cNvPr>
              <p:cNvSpPr>
                <a:spLocks noGrp="1" noRot="1" noChangeAspect="1" noMove="1" noResize="1" noEditPoints="1" noAdjustHandles="1" noChangeArrowheads="1" noChangeShapeType="1" noTextEdit="1"/>
              </p:cNvSpPr>
              <p:nvPr>
                <p:ph idx="1"/>
              </p:nvPr>
            </p:nvSpPr>
            <p:spPr>
              <a:blipFill>
                <a:blip r:embed="rId2"/>
                <a:stretch>
                  <a:fillRect l="-545" t="-1887" r="-545" b="-11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78ED784-15AD-4F1F-AA85-931ECBF2EAAB}"/>
                  </a:ext>
                </a:extLst>
              </p:cNvPr>
              <p:cNvSpPr/>
              <p:nvPr/>
            </p:nvSpPr>
            <p:spPr>
              <a:xfrm>
                <a:off x="6772834" y="179311"/>
                <a:ext cx="5267569" cy="646331"/>
              </a:xfrm>
              <a:prstGeom prst="rect">
                <a:avLst/>
              </a:prstGeom>
              <a:ln w="28575">
                <a:solidFill>
                  <a:schemeClr val="accent3"/>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m:t>
                      </m:r>
                      <m:r>
                        <a:rPr lang="en-US" b="0" i="0" smtClean="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=1</m:t>
                      </m:r>
                    </m:oMath>
                  </m:oMathPara>
                </a14:m>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m:t>
                    </m:r>
                  </m:oMath>
                </a14:m>
                <a:r>
                  <a:rPr lang="en-US" dirty="0"/>
                  <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ℕ</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≥2.</m:t>
                    </m:r>
                  </m:oMath>
                </a14:m>
                <a:endParaRPr lang="en-US" dirty="0"/>
              </a:p>
            </p:txBody>
          </p:sp>
        </mc:Choice>
        <mc:Fallback xmlns="">
          <p:sp>
            <p:nvSpPr>
              <p:cNvPr id="4" name="Rectangle 3">
                <a:extLst>
                  <a:ext uri="{FF2B5EF4-FFF2-40B4-BE49-F238E27FC236}">
                    <a16:creationId xmlns:a16="http://schemas.microsoft.com/office/drawing/2014/main" id="{D78ED784-15AD-4F1F-AA85-931ECBF2EAAB}"/>
                  </a:ext>
                </a:extLst>
              </p:cNvPr>
              <p:cNvSpPr>
                <a:spLocks noRot="1" noChangeAspect="1" noMove="1" noResize="1" noEditPoints="1" noAdjustHandles="1" noChangeArrowheads="1" noChangeShapeType="1" noTextEdit="1"/>
              </p:cNvSpPr>
              <p:nvPr/>
            </p:nvSpPr>
            <p:spPr>
              <a:xfrm>
                <a:off x="6772834" y="179311"/>
                <a:ext cx="5267569" cy="646331"/>
              </a:xfrm>
              <a:prstGeom prst="rect">
                <a:avLst/>
              </a:prstGeom>
              <a:blipFill>
                <a:blip r:embed="rId3"/>
                <a:stretch>
                  <a:fillRect l="-115" b="-10811"/>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26029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0ECADC9-8D24-400B-B8E9-F230EE5DB084}"/>
                  </a:ext>
                </a:extLst>
              </p:cNvPr>
              <p:cNvSpPr>
                <a:spLocks noGrp="1"/>
              </p:cNvSpPr>
              <p:nvPr>
                <p:ph type="title"/>
              </p:nvPr>
            </p:nvSpPr>
            <p:spPr/>
            <p:txBody>
              <a:bodyPr>
                <a:normAutofit/>
              </a:bodyPr>
              <a:lstStyle/>
              <a:p>
                <a:r>
                  <a:rPr lang="en-US" b="0" dirty="0"/>
                  <a:t>Claim: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
                      <a:rPr lang="en-US" b="0" i="1" smtClean="0">
                        <a:latin typeface="Cambria Math" panose="02040503050406030204" pitchFamily="18" charset="0"/>
                      </a:rPr>
                      <m:t>−1)</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a:t>
                </a:r>
              </a:p>
            </p:txBody>
          </p:sp>
        </mc:Choice>
        <mc:Fallback xmlns="">
          <p:sp>
            <p:nvSpPr>
              <p:cNvPr id="2" name="Title 1">
                <a:extLst>
                  <a:ext uri="{FF2B5EF4-FFF2-40B4-BE49-F238E27FC236}">
                    <a16:creationId xmlns:a16="http://schemas.microsoft.com/office/drawing/2014/main" id="{D0ECADC9-8D24-400B-B8E9-F230EE5DB084}"/>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C61918-A4EE-4E38-AA50-B95C2F84585D}"/>
                  </a:ext>
                </a:extLst>
              </p:cNvPr>
              <p:cNvSpPr>
                <a:spLocks noGrp="1"/>
              </p:cNvSpPr>
              <p:nvPr>
                <p:ph idx="1"/>
              </p:nvPr>
            </p:nvSpPr>
            <p:spPr/>
            <p:txBody>
              <a:bodyPr/>
              <a:lstStyle/>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p>
                <a:endParaRPr lang="en-US" dirty="0"/>
              </a:p>
              <a:p>
                <a:r>
                  <a:rPr lang="en-US" dirty="0"/>
                  <a:t>Base Case</a:t>
                </a:r>
              </a:p>
              <a:p>
                <a:r>
                  <a:rPr lang="en-US" dirty="0"/>
                  <a:t>Inductive Hypothesis</a:t>
                </a:r>
              </a:p>
              <a:p>
                <a:r>
                  <a:rPr lang="en-US" dirty="0"/>
                  <a:t>Inductive Step</a:t>
                </a:r>
              </a:p>
              <a:p>
                <a:endParaRPr lang="en-US" dirty="0"/>
              </a:p>
              <a:p>
                <a:endParaRPr lang="en-US" dirty="0"/>
              </a:p>
              <a:p>
                <a:r>
                  <a:rPr lang="en-US" dirty="0"/>
                  <a:t>[conclusion]</a:t>
                </a:r>
              </a:p>
            </p:txBody>
          </p:sp>
        </mc:Choice>
        <mc:Fallback xmlns="">
          <p:sp>
            <p:nvSpPr>
              <p:cNvPr id="3" name="Content Placeholder 2">
                <a:extLst>
                  <a:ext uri="{FF2B5EF4-FFF2-40B4-BE49-F238E27FC236}">
                    <a16:creationId xmlns:a16="http://schemas.microsoft.com/office/drawing/2014/main" id="{49C61918-A4EE-4E38-AA50-B95C2F84585D}"/>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757238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0ECADC9-8D24-400B-B8E9-F230EE5DB084}"/>
                  </a:ext>
                </a:extLst>
              </p:cNvPr>
              <p:cNvSpPr>
                <a:spLocks noGrp="1"/>
              </p:cNvSpPr>
              <p:nvPr>
                <p:ph type="title"/>
              </p:nvPr>
            </p:nvSpPr>
            <p:spPr/>
            <p:txBody>
              <a:bodyPr>
                <a:normAutofit/>
              </a:bodyPr>
              <a:lstStyle/>
              <a:p>
                <a:r>
                  <a:rPr lang="en-US" b="0" dirty="0"/>
                  <a:t>Claim: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
                      <a:rPr lang="en-US" b="0" i="1" smtClean="0">
                        <a:latin typeface="Cambria Math" panose="02040503050406030204" pitchFamily="18" charset="0"/>
                      </a:rPr>
                      <m:t>−1)</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a:t>
                </a:r>
              </a:p>
            </p:txBody>
          </p:sp>
        </mc:Choice>
        <mc:Fallback xmlns="">
          <p:sp>
            <p:nvSpPr>
              <p:cNvPr id="2" name="Title 1">
                <a:extLst>
                  <a:ext uri="{FF2B5EF4-FFF2-40B4-BE49-F238E27FC236}">
                    <a16:creationId xmlns:a16="http://schemas.microsoft.com/office/drawing/2014/main" id="{D0ECADC9-8D24-400B-B8E9-F230EE5DB084}"/>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C61918-A4EE-4E38-AA50-B95C2F84585D}"/>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be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note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0</m:t>
                        </m:r>
                      </m:sup>
                    </m:sSup>
                    <m:r>
                      <a:rPr lang="en-US" b="0" i="1" smtClean="0">
                        <a:latin typeface="Cambria Math" panose="02040503050406030204" pitchFamily="18" charset="0"/>
                      </a:rPr>
                      <m:t>−1=0.</m:t>
                    </m:r>
                  </m:oMath>
                </a14:m>
                <a:r>
                  <a:rPr lang="en-US" dirty="0"/>
                  <a:t> Since </a:t>
                </a:r>
                <a14:m>
                  <m:oMath xmlns:m="http://schemas.openxmlformats.org/officeDocument/2006/math">
                    <m:r>
                      <a:rPr lang="en-US" b="0" i="1" smtClean="0">
                        <a:latin typeface="Cambria Math" panose="02040503050406030204" pitchFamily="18" charset="0"/>
                      </a:rPr>
                      <m:t>3⋅0=0</m:t>
                    </m:r>
                  </m:oMath>
                </a14:m>
                <a:r>
                  <a:rPr lang="en-US" dirty="0"/>
                  <a:t>, and </a:t>
                </a:r>
                <a14:m>
                  <m:oMath xmlns:m="http://schemas.openxmlformats.org/officeDocument/2006/math">
                    <m:r>
                      <a:rPr lang="en-US" b="0" i="1" smtClean="0">
                        <a:latin typeface="Cambria Math" panose="02040503050406030204" pitchFamily="18" charset="0"/>
                      </a:rPr>
                      <m:t>0</m:t>
                    </m:r>
                  </m:oMath>
                </a14:m>
                <a:r>
                  <a:rPr lang="en-US" dirty="0"/>
                  <a:t> is an integer, </a:t>
                </a:r>
                <a14:m>
                  <m:oMath xmlns:m="http://schemas.openxmlformats.org/officeDocument/2006/math">
                    <m:r>
                      <a:rPr lang="en-US" b="0" i="1" smtClean="0">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b="0" i="1" smtClean="0">
                            <a:latin typeface="Cambria Math" panose="02040503050406030204" pitchFamily="18" charset="0"/>
                          </a:rPr>
                          <m:t>⋅0</m:t>
                        </m:r>
                      </m:sup>
                    </m:sSup>
                    <m:r>
                      <a:rPr lang="en-US" i="1">
                        <a:latin typeface="Cambria Math" panose="02040503050406030204" pitchFamily="18" charset="0"/>
                      </a:rPr>
                      <m:t>−1)</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r>
                  <a:rPr lang="en-US" dirty="0"/>
                  <a:t>Inductive Step: </a:t>
                </a:r>
              </a:p>
              <a:p>
                <a:endParaRPr lang="en-US" dirty="0"/>
              </a:p>
              <a:p>
                <a:endParaRPr lang="en-US" dirty="0"/>
              </a:p>
              <a:p>
                <a:r>
                  <a:rPr lang="en-US" dirty="0"/>
                  <a:t>Target: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i.e. </a:t>
                </a:r>
                <a14:m>
                  <m:oMath xmlns:m="http://schemas.openxmlformats.org/officeDocument/2006/math">
                    <m:r>
                      <a:rPr lang="en-US" b="0" i="1" smtClean="0">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i="1">
                        <a:latin typeface="Cambria Math" panose="02040503050406030204" pitchFamily="18" charset="0"/>
                      </a:rPr>
                      <m:t>−1)</m:t>
                    </m:r>
                  </m:oMath>
                </a14:m>
                <a:endParaRPr lang="en-US" dirty="0"/>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49C61918-A4EE-4E38-AA50-B95C2F84585D}"/>
                  </a:ext>
                </a:extLst>
              </p:cNvPr>
              <p:cNvSpPr>
                <a:spLocks noGrp="1" noRot="1" noChangeAspect="1" noMove="1" noResize="1" noEditPoints="1" noAdjustHandles="1" noChangeArrowheads="1" noChangeShapeType="1" noTextEdit="1"/>
              </p:cNvSpPr>
              <p:nvPr>
                <p:ph idx="1"/>
              </p:nvPr>
            </p:nvSpPr>
            <p:spPr>
              <a:blipFill>
                <a:blip r:embed="rId3"/>
                <a:stretch>
                  <a:fillRect l="-654" t="-2138" b="-2767"/>
                </a:stretch>
              </a:blipFill>
            </p:spPr>
            <p:txBody>
              <a:bodyPr/>
              <a:lstStyle/>
              <a:p>
                <a:r>
                  <a:rPr lang="en-US">
                    <a:noFill/>
                  </a:rPr>
                  <a:t> </a:t>
                </a:r>
              </a:p>
            </p:txBody>
          </p:sp>
        </mc:Fallback>
      </mc:AlternateContent>
    </p:spTree>
    <p:extLst>
      <p:ext uri="{BB962C8B-B14F-4D97-AF65-F5344CB8AC3E}">
        <p14:creationId xmlns:p14="http://schemas.microsoft.com/office/powerpoint/2010/main" val="155345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0ECADC9-8D24-400B-B8E9-F230EE5DB084}"/>
                  </a:ext>
                </a:extLst>
              </p:cNvPr>
              <p:cNvSpPr>
                <a:spLocks noGrp="1"/>
              </p:cNvSpPr>
              <p:nvPr>
                <p:ph type="title"/>
              </p:nvPr>
            </p:nvSpPr>
            <p:spPr/>
            <p:txBody>
              <a:bodyPr>
                <a:normAutofit/>
              </a:bodyPr>
              <a:lstStyle/>
              <a:p>
                <a:r>
                  <a:rPr lang="en-US" b="0" dirty="0"/>
                  <a:t>Claim: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
                      <a:rPr lang="en-US" b="0" i="1" smtClean="0">
                        <a:latin typeface="Cambria Math" panose="02040503050406030204" pitchFamily="18" charset="0"/>
                      </a:rPr>
                      <m:t>−1)</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a:t>
                </a:r>
              </a:p>
            </p:txBody>
          </p:sp>
        </mc:Choice>
        <mc:Fallback xmlns="">
          <p:sp>
            <p:nvSpPr>
              <p:cNvPr id="2" name="Title 1">
                <a:extLst>
                  <a:ext uri="{FF2B5EF4-FFF2-40B4-BE49-F238E27FC236}">
                    <a16:creationId xmlns:a16="http://schemas.microsoft.com/office/drawing/2014/main" id="{D0ECADC9-8D24-400B-B8E9-F230EE5DB084}"/>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9C61918-A4EE-4E38-AA50-B95C2F84585D}"/>
                  </a:ext>
                </a:extLst>
              </p:cNvPr>
              <p:cNvSpPr>
                <a:spLocks noGrp="1"/>
              </p:cNvSpPr>
              <p:nvPr>
                <p:ph idx="1"/>
              </p:nvPr>
            </p:nvSpPr>
            <p:spPr/>
            <p:txBody>
              <a:bodyPr>
                <a:normAutofit fontScale="92500" lnSpcReduction="20000"/>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be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note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0</m:t>
                        </m:r>
                      </m:sup>
                    </m:sSup>
                    <m:r>
                      <a:rPr lang="en-US" b="0" i="1" smtClean="0">
                        <a:latin typeface="Cambria Math" panose="02040503050406030204" pitchFamily="18" charset="0"/>
                      </a:rPr>
                      <m:t>−1=0.</m:t>
                    </m:r>
                  </m:oMath>
                </a14:m>
                <a:r>
                  <a:rPr lang="en-US" dirty="0"/>
                  <a:t> Since </a:t>
                </a:r>
                <a14:m>
                  <m:oMath xmlns:m="http://schemas.openxmlformats.org/officeDocument/2006/math">
                    <m:r>
                      <a:rPr lang="en-US" b="0" i="1" smtClean="0">
                        <a:latin typeface="Cambria Math" panose="02040503050406030204" pitchFamily="18" charset="0"/>
                      </a:rPr>
                      <m:t>3⋅0=0</m:t>
                    </m:r>
                  </m:oMath>
                </a14:m>
                <a:r>
                  <a:rPr lang="en-US" dirty="0"/>
                  <a:t>, and </a:t>
                </a:r>
                <a14:m>
                  <m:oMath xmlns:m="http://schemas.openxmlformats.org/officeDocument/2006/math">
                    <m:r>
                      <a:rPr lang="en-US" b="0" i="1" smtClean="0">
                        <a:latin typeface="Cambria Math" panose="02040503050406030204" pitchFamily="18" charset="0"/>
                      </a:rPr>
                      <m:t>0</m:t>
                    </m:r>
                  </m:oMath>
                </a14:m>
                <a:r>
                  <a:rPr lang="en-US" dirty="0"/>
                  <a:t> is an integer, </a:t>
                </a:r>
                <a14:m>
                  <m:oMath xmlns:m="http://schemas.openxmlformats.org/officeDocument/2006/math">
                    <m:r>
                      <a:rPr lang="en-US" b="0" i="1" smtClean="0">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b="0" i="1" smtClean="0">
                            <a:latin typeface="Cambria Math" panose="02040503050406030204" pitchFamily="18" charset="0"/>
                          </a:rPr>
                          <m:t>⋅0</m:t>
                        </m:r>
                      </m:sup>
                    </m:sSup>
                    <m:r>
                      <a:rPr lang="en-US" i="1">
                        <a:latin typeface="Cambria Math" panose="02040503050406030204" pitchFamily="18" charset="0"/>
                      </a:rPr>
                      <m:t>−1)</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r>
                  <a:rPr lang="en-US" dirty="0"/>
                  <a:t>Inductive Step: By inductive hypothesis,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𝑘</m:t>
                        </m:r>
                      </m:sup>
                    </m:sSup>
                    <m:r>
                      <a:rPr lang="en-US" b="0" i="1" smtClean="0">
                        <a:latin typeface="Cambria Math" panose="02040503050406030204" pitchFamily="18" charset="0"/>
                      </a:rPr>
                      <m:t>−1)</m:t>
                    </m:r>
                  </m:oMath>
                </a14:m>
                <a:r>
                  <a:rPr lang="en-US" dirty="0"/>
                  <a:t>. i.e. there is an integer </a:t>
                </a:r>
                <a14:m>
                  <m:oMath xmlns:m="http://schemas.openxmlformats.org/officeDocument/2006/math">
                    <m:r>
                      <a:rPr lang="en-US" b="0" i="1" smtClean="0">
                        <a:latin typeface="Cambria Math" panose="02040503050406030204" pitchFamily="18" charset="0"/>
                      </a:rPr>
                      <m:t>𝑗</m:t>
                    </m:r>
                  </m:oMath>
                </a14:m>
                <a:r>
                  <a:rPr lang="en-US" dirty="0"/>
                  <a:t> such that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𝑗</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𝑘</m:t>
                        </m:r>
                      </m:sup>
                    </m:sSup>
                    <m:r>
                      <a:rPr lang="en-US" b="0" i="1" smtClean="0">
                        <a:latin typeface="Cambria Math" panose="02040503050406030204" pitchFamily="18" charset="0"/>
                      </a:rPr>
                      <m:t>−1</m:t>
                    </m:r>
                  </m:oMath>
                </a14:m>
                <a:r>
                  <a:rPr lang="en-US" dirty="0"/>
                  <a:t>. </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−1=4⋅</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𝑘</m:t>
                        </m:r>
                      </m:sup>
                    </m:sSup>
                    <m:r>
                      <a:rPr lang="en-US" b="0" i="1" smtClean="0">
                        <a:latin typeface="Cambria Math" panose="02040503050406030204" pitchFamily="18" charset="0"/>
                      </a:rPr>
                      <m:t>−1</m:t>
                    </m:r>
                  </m:oMath>
                </a14:m>
                <a:endParaRPr lang="en-US" b="0" dirty="0"/>
              </a:p>
              <a:p>
                <a:endParaRPr lang="en-US" dirty="0"/>
              </a:p>
              <a:p>
                <a:endParaRPr lang="en-US" dirty="0"/>
              </a:p>
              <a:p>
                <a:r>
                  <a:rPr lang="en-US" dirty="0"/>
                  <a:t>Target: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i.e. </a:t>
                </a:r>
                <a14:m>
                  <m:oMath xmlns:m="http://schemas.openxmlformats.org/officeDocument/2006/math">
                    <m:r>
                      <a:rPr lang="en-US" b="0" i="1" smtClean="0">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i="1">
                        <a:latin typeface="Cambria Math" panose="02040503050406030204" pitchFamily="18" charset="0"/>
                      </a:rPr>
                      <m:t>−1)</m:t>
                    </m:r>
                  </m:oMath>
                </a14:m>
                <a:endParaRPr lang="en-US" dirty="0"/>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by the principle of induction.</a:t>
                </a:r>
              </a:p>
            </p:txBody>
          </p:sp>
        </mc:Choice>
        <mc:Fallback>
          <p:sp>
            <p:nvSpPr>
              <p:cNvPr id="3" name="Content Placeholder 2">
                <a:extLst>
                  <a:ext uri="{FF2B5EF4-FFF2-40B4-BE49-F238E27FC236}">
                    <a16:creationId xmlns:a16="http://schemas.microsoft.com/office/drawing/2014/main" id="{49C61918-A4EE-4E38-AA50-B95C2F84585D}"/>
                  </a:ext>
                </a:extLst>
              </p:cNvPr>
              <p:cNvSpPr>
                <a:spLocks noGrp="1" noRot="1" noChangeAspect="1" noMove="1" noResize="1" noEditPoints="1" noAdjustHandles="1" noChangeArrowheads="1" noChangeShapeType="1" noTextEdit="1"/>
              </p:cNvSpPr>
              <p:nvPr>
                <p:ph idx="1"/>
              </p:nvPr>
            </p:nvSpPr>
            <p:spPr>
              <a:blipFill>
                <a:blip r:embed="rId3"/>
                <a:stretch>
                  <a:fillRect l="-545" t="-3396" r="-185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7E2E237-22C5-4FAF-B4DA-5C9A4D3A4C4A}"/>
              </a:ext>
            </a:extLst>
          </p:cNvPr>
          <p:cNvSpPr/>
          <p:nvPr/>
        </p:nvSpPr>
        <p:spPr>
          <a:xfrm>
            <a:off x="4728882" y="3778624"/>
            <a:ext cx="7158318" cy="1201270"/>
          </a:xfrm>
          <a:prstGeom prst="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FORCE the expression in your IH to appear</a:t>
            </a:r>
          </a:p>
        </p:txBody>
      </p:sp>
    </p:spTree>
    <p:extLst>
      <p:ext uri="{BB962C8B-B14F-4D97-AF65-F5344CB8AC3E}">
        <p14:creationId xmlns:p14="http://schemas.microsoft.com/office/powerpoint/2010/main" val="50262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0ECADC9-8D24-400B-B8E9-F230EE5DB084}"/>
                  </a:ext>
                </a:extLst>
              </p:cNvPr>
              <p:cNvSpPr>
                <a:spLocks noGrp="1"/>
              </p:cNvSpPr>
              <p:nvPr>
                <p:ph type="title"/>
              </p:nvPr>
            </p:nvSpPr>
            <p:spPr/>
            <p:txBody>
              <a:bodyPr>
                <a:normAutofit/>
              </a:bodyPr>
              <a:lstStyle/>
              <a:p>
                <a:r>
                  <a:rPr lang="en-US" b="0" dirty="0"/>
                  <a:t>Claim: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
                      <a:rPr lang="en-US" b="0" i="1" smtClean="0">
                        <a:latin typeface="Cambria Math" panose="02040503050406030204" pitchFamily="18" charset="0"/>
                      </a:rPr>
                      <m:t>−1)</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a:t>
                </a:r>
              </a:p>
            </p:txBody>
          </p:sp>
        </mc:Choice>
        <mc:Fallback xmlns="">
          <p:sp>
            <p:nvSpPr>
              <p:cNvPr id="2" name="Title 1">
                <a:extLst>
                  <a:ext uri="{FF2B5EF4-FFF2-40B4-BE49-F238E27FC236}">
                    <a16:creationId xmlns:a16="http://schemas.microsoft.com/office/drawing/2014/main" id="{D0ECADC9-8D24-400B-B8E9-F230EE5DB084}"/>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9C61918-A4EE-4E38-AA50-B95C2F84585D}"/>
                  </a:ext>
                </a:extLst>
              </p:cNvPr>
              <p:cNvSpPr>
                <a:spLocks noGrp="1"/>
              </p:cNvSpPr>
              <p:nvPr>
                <p:ph idx="1"/>
              </p:nvPr>
            </p:nvSpPr>
            <p:spPr/>
            <p:txBody>
              <a:bodyPr>
                <a:normAutofit fontScale="77500" lnSpcReduction="20000"/>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be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note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0</m:t>
                        </m:r>
                      </m:sup>
                    </m:sSup>
                    <m:r>
                      <a:rPr lang="en-US" b="0" i="1" smtClean="0">
                        <a:latin typeface="Cambria Math" panose="02040503050406030204" pitchFamily="18" charset="0"/>
                      </a:rPr>
                      <m:t>−1=0.</m:t>
                    </m:r>
                  </m:oMath>
                </a14:m>
                <a:r>
                  <a:rPr lang="en-US" dirty="0"/>
                  <a:t> Since </a:t>
                </a:r>
                <a14:m>
                  <m:oMath xmlns:m="http://schemas.openxmlformats.org/officeDocument/2006/math">
                    <m:r>
                      <a:rPr lang="en-US" b="0" i="1" smtClean="0">
                        <a:latin typeface="Cambria Math" panose="02040503050406030204" pitchFamily="18" charset="0"/>
                      </a:rPr>
                      <m:t>3⋅0=0</m:t>
                    </m:r>
                  </m:oMath>
                </a14:m>
                <a:r>
                  <a:rPr lang="en-US" dirty="0"/>
                  <a:t>, and </a:t>
                </a:r>
                <a14:m>
                  <m:oMath xmlns:m="http://schemas.openxmlformats.org/officeDocument/2006/math">
                    <m:r>
                      <a:rPr lang="en-US" b="0" i="1" smtClean="0">
                        <a:latin typeface="Cambria Math" panose="02040503050406030204" pitchFamily="18" charset="0"/>
                      </a:rPr>
                      <m:t>0</m:t>
                    </m:r>
                  </m:oMath>
                </a14:m>
                <a:r>
                  <a:rPr lang="en-US" dirty="0"/>
                  <a:t> is an integer, </a:t>
                </a:r>
                <a14:m>
                  <m:oMath xmlns:m="http://schemas.openxmlformats.org/officeDocument/2006/math">
                    <m:r>
                      <a:rPr lang="en-US" b="0" i="1" smtClean="0">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b="0" i="1" smtClean="0">
                            <a:latin typeface="Cambria Math" panose="02040503050406030204" pitchFamily="18" charset="0"/>
                          </a:rPr>
                          <m:t>⋅0</m:t>
                        </m:r>
                      </m:sup>
                    </m:sSup>
                    <m:r>
                      <a:rPr lang="en-US" i="1">
                        <a:latin typeface="Cambria Math" panose="02040503050406030204" pitchFamily="18" charset="0"/>
                      </a:rPr>
                      <m:t>−1)</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r>
                  <a:rPr lang="en-US" dirty="0"/>
                  <a:t>Inductive Step: By inductive hypothesis,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𝑘</m:t>
                        </m:r>
                      </m:sup>
                    </m:sSup>
                    <m:r>
                      <a:rPr lang="en-US" b="0" i="1" smtClean="0">
                        <a:latin typeface="Cambria Math" panose="02040503050406030204" pitchFamily="18" charset="0"/>
                      </a:rPr>
                      <m:t>−1)</m:t>
                    </m:r>
                  </m:oMath>
                </a14:m>
                <a:r>
                  <a:rPr lang="en-US" dirty="0"/>
                  <a:t>. i.e. there is an integer </a:t>
                </a:r>
                <a14:m>
                  <m:oMath xmlns:m="http://schemas.openxmlformats.org/officeDocument/2006/math">
                    <m:r>
                      <a:rPr lang="en-US" b="0" i="1" smtClean="0">
                        <a:latin typeface="Cambria Math" panose="02040503050406030204" pitchFamily="18" charset="0"/>
                      </a:rPr>
                      <m:t>𝑗</m:t>
                    </m:r>
                  </m:oMath>
                </a14:m>
                <a:r>
                  <a:rPr lang="en-US" dirty="0"/>
                  <a:t> such that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𝑗</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𝑘</m:t>
                        </m:r>
                      </m:sup>
                    </m:sSup>
                    <m:r>
                      <a:rPr lang="en-US" b="0" i="1" smtClean="0">
                        <a:latin typeface="Cambria Math" panose="02040503050406030204" pitchFamily="18" charset="0"/>
                      </a:rPr>
                      <m:t>−1</m:t>
                    </m:r>
                  </m:oMath>
                </a14:m>
                <a:r>
                  <a:rPr lang="en-US" dirty="0"/>
                  <a:t>. </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−1=4⋅</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𝑘</m:t>
                        </m:r>
                      </m:sup>
                    </m:sSup>
                    <m:r>
                      <a:rPr lang="en-US" b="0" i="1" smtClean="0">
                        <a:latin typeface="Cambria Math" panose="02040503050406030204" pitchFamily="18" charset="0"/>
                      </a:rPr>
                      <m:t>−1=4</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𝑘</m:t>
                            </m:r>
                          </m:sup>
                        </m:sSup>
                        <m:r>
                          <a:rPr lang="en-US" b="0" i="1" smtClean="0">
                            <a:latin typeface="Cambria Math" panose="02040503050406030204" pitchFamily="18" charset="0"/>
                          </a:rPr>
                          <m:t>−1</m:t>
                        </m:r>
                      </m:e>
                    </m:d>
                    <m:r>
                      <a:rPr lang="en-US" b="0" i="1" smtClean="0">
                        <a:latin typeface="Cambria Math" panose="02040503050406030204" pitchFamily="18" charset="0"/>
                      </a:rPr>
                      <m:t>+4−1</m:t>
                    </m:r>
                  </m:oMath>
                </a14:m>
                <a:endParaRPr lang="en-US" dirty="0"/>
              </a:p>
              <a:p>
                <a:r>
                  <a:rPr lang="en-US" dirty="0"/>
                  <a:t>By IH, we can replace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𝑘</m:t>
                        </m:r>
                      </m:sup>
                    </m:sSup>
                    <m:r>
                      <a:rPr lang="en-US" b="0" i="1" smtClean="0">
                        <a:latin typeface="Cambria Math" panose="02040503050406030204" pitchFamily="18" charset="0"/>
                      </a:rPr>
                      <m:t>−1</m:t>
                    </m:r>
                  </m:oMath>
                </a14:m>
                <a:r>
                  <a:rPr lang="en-US" dirty="0"/>
                  <a:t> with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𝑗</m:t>
                    </m:r>
                  </m:oMath>
                </a14:m>
                <a:r>
                  <a:rPr lang="en-US" dirty="0"/>
                  <a:t> for an integer </a:t>
                </a:r>
                <a14:m>
                  <m:oMath xmlns:m="http://schemas.openxmlformats.org/officeDocument/2006/math">
                    <m:r>
                      <a:rPr lang="en-US" b="0" i="1" smtClean="0">
                        <a:latin typeface="Cambria Math" panose="02040503050406030204" pitchFamily="18" charset="0"/>
                      </a:rPr>
                      <m:t>𝑗</m:t>
                    </m:r>
                  </m:oMath>
                </a14:m>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−1=4</m:t>
                    </m:r>
                    <m:d>
                      <m:dPr>
                        <m:ctrlPr>
                          <a:rPr lang="en-US" b="0"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𝑗</m:t>
                        </m:r>
                      </m:e>
                    </m:d>
                    <m:r>
                      <a:rPr lang="en-US" b="0" i="1" smtClean="0">
                        <a:latin typeface="Cambria Math" panose="02040503050406030204" pitchFamily="18" charset="0"/>
                      </a:rPr>
                      <m:t>+4−1=3</m:t>
                    </m:r>
                    <m:d>
                      <m:dPr>
                        <m:ctrlPr>
                          <a:rPr lang="en-US" b="0" i="1" smtClean="0">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𝑗</m:t>
                        </m:r>
                      </m:e>
                    </m:d>
                    <m:r>
                      <a:rPr lang="en-US" b="0" i="1" smtClean="0">
                        <a:latin typeface="Cambria Math" panose="02040503050406030204" pitchFamily="18" charset="0"/>
                      </a:rPr>
                      <m:t>+3=3</m:t>
                    </m:r>
                    <m:d>
                      <m:dPr>
                        <m:ctrlPr>
                          <a:rPr lang="en-US" b="0" i="1" smtClean="0">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𝑗</m:t>
                        </m:r>
                        <m:r>
                          <a:rPr lang="en-US" b="0" i="1" smtClean="0">
                            <a:latin typeface="Cambria Math" panose="02040503050406030204" pitchFamily="18" charset="0"/>
                          </a:rPr>
                          <m:t>+1</m:t>
                        </m:r>
                      </m:e>
                    </m:d>
                  </m:oMath>
                </a14:m>
                <a:endParaRPr lang="en-US" b="0" dirty="0"/>
              </a:p>
              <a:p>
                <a:r>
                  <a:rPr lang="en-US" dirty="0"/>
                  <a:t>Since </a:t>
                </a:r>
                <a14:m>
                  <m:oMath xmlns:m="http://schemas.openxmlformats.org/officeDocument/2006/math">
                    <m:r>
                      <a:rPr lang="en-US" b="0" i="0" smtClean="0">
                        <a:latin typeface="Cambria Math" panose="02040503050406030204" pitchFamily="18" charset="0"/>
                      </a:rPr>
                      <m:t>4</m:t>
                    </m:r>
                    <m:r>
                      <a:rPr lang="en-US" b="0" i="1" smtClean="0">
                        <a:latin typeface="Cambria Math" panose="02040503050406030204" pitchFamily="18" charset="0"/>
                      </a:rPr>
                      <m:t>𝑗</m:t>
                    </m:r>
                    <m:r>
                      <a:rPr lang="en-US" b="0" i="1" smtClean="0">
                        <a:latin typeface="Cambria Math" panose="02040503050406030204" pitchFamily="18" charset="0"/>
                      </a:rPr>
                      <m:t>+1</m:t>
                    </m:r>
                  </m:oMath>
                </a14:m>
                <a:r>
                  <a:rPr lang="en-US" dirty="0"/>
                  <a:t> is an integer, we meet the definition of divides and we have:</a:t>
                </a:r>
              </a:p>
              <a:p>
                <a:r>
                  <a:rPr lang="en-US" dirty="0"/>
                  <a:t>Target: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i.e. </a:t>
                </a:r>
                <a14:m>
                  <m:oMath xmlns:m="http://schemas.openxmlformats.org/officeDocument/2006/math">
                    <m:r>
                      <a:rPr lang="en-US" b="0" i="1" smtClean="0">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i="1">
                        <a:latin typeface="Cambria Math" panose="02040503050406030204" pitchFamily="18" charset="0"/>
                      </a:rPr>
                      <m:t>−1)</m:t>
                    </m:r>
                  </m:oMath>
                </a14:m>
                <a:endParaRPr lang="en-US" dirty="0"/>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by the principle of induction.</a:t>
                </a:r>
              </a:p>
            </p:txBody>
          </p:sp>
        </mc:Choice>
        <mc:Fallback>
          <p:sp>
            <p:nvSpPr>
              <p:cNvPr id="3" name="Content Placeholder 2">
                <a:extLst>
                  <a:ext uri="{FF2B5EF4-FFF2-40B4-BE49-F238E27FC236}">
                    <a16:creationId xmlns:a16="http://schemas.microsoft.com/office/drawing/2014/main" id="{49C61918-A4EE-4E38-AA50-B95C2F84585D}"/>
                  </a:ext>
                </a:extLst>
              </p:cNvPr>
              <p:cNvSpPr>
                <a:spLocks noGrp="1" noRot="1" noChangeAspect="1" noMove="1" noResize="1" noEditPoints="1" noAdjustHandles="1" noChangeArrowheads="1" noChangeShapeType="1" noTextEdit="1"/>
              </p:cNvSpPr>
              <p:nvPr>
                <p:ph idx="1"/>
              </p:nvPr>
            </p:nvSpPr>
            <p:spPr>
              <a:blipFill>
                <a:blip r:embed="rId3"/>
                <a:stretch>
                  <a:fillRect l="-272" t="-2767" b="-126"/>
                </a:stretch>
              </a:blipFill>
            </p:spPr>
            <p:txBody>
              <a:bodyPr/>
              <a:lstStyle/>
              <a:p>
                <a:r>
                  <a:rPr lang="en-US">
                    <a:noFill/>
                  </a:rPr>
                  <a:t> </a:t>
                </a:r>
              </a:p>
            </p:txBody>
          </p:sp>
        </mc:Fallback>
      </mc:AlternateContent>
    </p:spTree>
    <p:extLst>
      <p:ext uri="{BB962C8B-B14F-4D97-AF65-F5344CB8AC3E}">
        <p14:creationId xmlns:p14="http://schemas.microsoft.com/office/powerpoint/2010/main" val="1069776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0ECADC9-8D24-400B-B8E9-F230EE5DB084}"/>
                  </a:ext>
                </a:extLst>
              </p:cNvPr>
              <p:cNvSpPr>
                <a:spLocks noGrp="1"/>
              </p:cNvSpPr>
              <p:nvPr>
                <p:ph type="title"/>
              </p:nvPr>
            </p:nvSpPr>
            <p:spPr/>
            <p:txBody>
              <a:bodyPr>
                <a:normAutofit/>
              </a:bodyPr>
              <a:lstStyle/>
              <a:p>
                <a:r>
                  <a:rPr lang="en-US" b="0" dirty="0"/>
                  <a:t>Claim: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
                      <a:rPr lang="en-US" b="0" i="1" smtClean="0">
                        <a:latin typeface="Cambria Math" panose="02040503050406030204" pitchFamily="18" charset="0"/>
                      </a:rPr>
                      <m:t>−1)</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a:t>
                </a:r>
              </a:p>
            </p:txBody>
          </p:sp>
        </mc:Choice>
        <mc:Fallback xmlns="">
          <p:sp>
            <p:nvSpPr>
              <p:cNvPr id="2" name="Title 1">
                <a:extLst>
                  <a:ext uri="{FF2B5EF4-FFF2-40B4-BE49-F238E27FC236}">
                    <a16:creationId xmlns:a16="http://schemas.microsoft.com/office/drawing/2014/main" id="{D0ECADC9-8D24-400B-B8E9-F230EE5DB084}"/>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C61918-A4EE-4E38-AA50-B95C2F84585D}"/>
                  </a:ext>
                </a:extLst>
              </p:cNvPr>
              <p:cNvSpPr>
                <a:spLocks noGrp="1"/>
              </p:cNvSpPr>
              <p:nvPr>
                <p:ph idx="1"/>
              </p:nvPr>
            </p:nvSpPr>
            <p:spPr/>
            <p:txBody>
              <a:bodyPr>
                <a:normAutofit fontScale="92500"/>
              </a:bodyPr>
              <a:lstStyle/>
              <a:p>
                <a:r>
                  <a:rPr lang="en-US" dirty="0"/>
                  <a:t>That inductive step might still seem like magic. </a:t>
                </a:r>
              </a:p>
              <a:p>
                <a:endParaRPr lang="en-US" dirty="0"/>
              </a:p>
              <a:p>
                <a:r>
                  <a:rPr lang="en-US" dirty="0"/>
                  <a:t>It sometimes helps to run through examples, and look for patterns: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2⋅0</m:t>
                        </m:r>
                      </m:sup>
                    </m:sSup>
                    <m:r>
                      <a:rPr lang="en-US" b="0" i="1" smtClean="0">
                        <a:latin typeface="Cambria Math" panose="02040503050406030204" pitchFamily="18" charset="0"/>
                      </a:rPr>
                      <m:t>−1=0=3⋅0</m:t>
                    </m:r>
                  </m:oMath>
                </a14:m>
                <a:endParaRPr lang="en-US" dirty="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b="0" i="1" smtClean="0">
                            <a:latin typeface="Cambria Math" panose="02040503050406030204" pitchFamily="18" charset="0"/>
                          </a:rPr>
                          <m:t>1</m:t>
                        </m:r>
                      </m:sup>
                    </m:sSup>
                    <m:r>
                      <a:rPr lang="en-US" i="1">
                        <a:latin typeface="Cambria Math" panose="02040503050406030204" pitchFamily="18" charset="0"/>
                      </a:rPr>
                      <m:t>−1=</m:t>
                    </m:r>
                    <m:r>
                      <a:rPr lang="en-US" b="0" i="1" smtClean="0">
                        <a:latin typeface="Cambria Math" panose="02040503050406030204" pitchFamily="18" charset="0"/>
                      </a:rPr>
                      <m:t>3=</m:t>
                    </m:r>
                    <m:r>
                      <a:rPr lang="en-US" i="1">
                        <a:latin typeface="Cambria Math" panose="02040503050406030204" pitchFamily="18" charset="0"/>
                      </a:rPr>
                      <m:t>3⋅</m:t>
                    </m:r>
                    <m:r>
                      <a:rPr lang="en-US" b="0" i="1" smtClean="0">
                        <a:latin typeface="Cambria Math" panose="02040503050406030204" pitchFamily="18" charset="0"/>
                      </a:rPr>
                      <m:t>1</m:t>
                    </m:r>
                  </m:oMath>
                </a14:m>
                <a:endParaRPr lang="en-US" b="0" dirty="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b="0" i="1" smtClean="0">
                            <a:latin typeface="Cambria Math" panose="02040503050406030204" pitchFamily="18" charset="0"/>
                          </a:rPr>
                          <m:t>2</m:t>
                        </m:r>
                      </m:sup>
                    </m:sSup>
                    <m:r>
                      <a:rPr lang="en-US" i="1">
                        <a:latin typeface="Cambria Math" panose="02040503050406030204" pitchFamily="18" charset="0"/>
                      </a:rPr>
                      <m:t>−1=</m:t>
                    </m:r>
                    <m:r>
                      <a:rPr lang="en-US" b="0" i="1" smtClean="0">
                        <a:latin typeface="Cambria Math" panose="02040503050406030204" pitchFamily="18" charset="0"/>
                      </a:rPr>
                      <m:t>15</m:t>
                    </m:r>
                    <m:r>
                      <a:rPr lang="en-US" i="1">
                        <a:latin typeface="Cambria Math" panose="02040503050406030204" pitchFamily="18" charset="0"/>
                      </a:rPr>
                      <m:t>=3⋅</m:t>
                    </m:r>
                    <m:r>
                      <a:rPr lang="en-US" b="0" i="1" smtClean="0">
                        <a:latin typeface="Cambria Math" panose="02040503050406030204" pitchFamily="18" charset="0"/>
                      </a:rPr>
                      <m:t>5</m:t>
                    </m:r>
                  </m:oMath>
                </a14:m>
                <a:endParaRPr lang="en-US" b="0" dirty="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b="0" i="1" smtClean="0">
                            <a:latin typeface="Cambria Math" panose="02040503050406030204" pitchFamily="18" charset="0"/>
                          </a:rPr>
                          <m:t>3</m:t>
                        </m:r>
                      </m:sup>
                    </m:sSup>
                    <m:r>
                      <a:rPr lang="en-US" i="1">
                        <a:latin typeface="Cambria Math" panose="02040503050406030204" pitchFamily="18" charset="0"/>
                      </a:rPr>
                      <m:t>−1=</m:t>
                    </m:r>
                    <m:r>
                      <a:rPr lang="en-US" b="0" i="1" smtClean="0">
                        <a:latin typeface="Cambria Math" panose="02040503050406030204" pitchFamily="18" charset="0"/>
                      </a:rPr>
                      <m:t>63</m:t>
                    </m:r>
                    <m:r>
                      <a:rPr lang="en-US" i="1">
                        <a:latin typeface="Cambria Math" panose="02040503050406030204" pitchFamily="18" charset="0"/>
                      </a:rPr>
                      <m:t>=3⋅</m:t>
                    </m:r>
                    <m:r>
                      <a:rPr lang="en-US" b="0" i="1" smtClean="0">
                        <a:latin typeface="Cambria Math" panose="02040503050406030204" pitchFamily="18" charset="0"/>
                      </a:rPr>
                      <m:t>21</m:t>
                    </m:r>
                  </m:oMath>
                </a14:m>
                <a:endParaRPr lang="en-US" b="0" dirty="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b="0" i="1" smtClean="0">
                            <a:latin typeface="Cambria Math" panose="02040503050406030204" pitchFamily="18" charset="0"/>
                          </a:rPr>
                          <m:t>4</m:t>
                        </m:r>
                      </m:sup>
                    </m:sSup>
                    <m:r>
                      <a:rPr lang="en-US" i="1">
                        <a:latin typeface="Cambria Math" panose="02040503050406030204" pitchFamily="18" charset="0"/>
                      </a:rPr>
                      <m:t>−1=255=3⋅85</m:t>
                    </m:r>
                  </m:oMath>
                </a14:m>
                <a:endParaRPr lang="en-US" dirty="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b="0" i="1" smtClean="0">
                            <a:latin typeface="Cambria Math" panose="02040503050406030204" pitchFamily="18" charset="0"/>
                          </a:rPr>
                          <m:t>5</m:t>
                        </m:r>
                      </m:sup>
                    </m:sSup>
                    <m:r>
                      <a:rPr lang="en-US" i="1">
                        <a:latin typeface="Cambria Math" panose="02040503050406030204" pitchFamily="18" charset="0"/>
                      </a:rPr>
                      <m:t>−1=</m:t>
                    </m:r>
                    <m:r>
                      <a:rPr lang="en-US" b="0" i="1" smtClean="0">
                        <a:latin typeface="Cambria Math" panose="02040503050406030204" pitchFamily="18" charset="0"/>
                      </a:rPr>
                      <m:t>1023</m:t>
                    </m:r>
                    <m:r>
                      <a:rPr lang="en-US" i="1">
                        <a:latin typeface="Cambria Math" panose="02040503050406030204" pitchFamily="18" charset="0"/>
                      </a:rPr>
                      <m:t>=3⋅</m:t>
                    </m:r>
                    <m:r>
                      <a:rPr lang="en-US" b="0" i="1" smtClean="0">
                        <a:latin typeface="Cambria Math" panose="02040503050406030204" pitchFamily="18" charset="0"/>
                      </a:rPr>
                      <m:t>341</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49C61918-A4EE-4E38-AA50-B95C2F84585D}"/>
                  </a:ext>
                </a:extLst>
              </p:cNvPr>
              <p:cNvSpPr>
                <a:spLocks noGrp="1" noRot="1" noChangeAspect="1" noMove="1" noResize="1" noEditPoints="1" noAdjustHandles="1" noChangeArrowheads="1" noChangeShapeType="1" noTextEdit="1"/>
              </p:cNvSpPr>
              <p:nvPr>
                <p:ph idx="1"/>
              </p:nvPr>
            </p:nvSpPr>
            <p:spPr>
              <a:blipFill>
                <a:blip r:embed="rId3"/>
                <a:stretch>
                  <a:fillRect l="-545" t="-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3C45559-E3D8-4877-B3CF-7E7698AA9ADE}"/>
                  </a:ext>
                </a:extLst>
              </p:cNvPr>
              <p:cNvSpPr txBox="1"/>
              <p:nvPr/>
            </p:nvSpPr>
            <p:spPr>
              <a:xfrm>
                <a:off x="5490882" y="3680012"/>
                <a:ext cx="4509247" cy="2308324"/>
              </a:xfrm>
              <a:prstGeom prst="rect">
                <a:avLst/>
              </a:prstGeom>
              <a:noFill/>
            </p:spPr>
            <p:txBody>
              <a:bodyPr wrap="square" rtlCol="0">
                <a:spAutoFit/>
              </a:bodyPr>
              <a:lstStyle/>
              <a:p>
                <a:pPr/>
                <a:r>
                  <a:rPr lang="en-US" dirty="0">
                    <a:latin typeface="Segoe UI Semilight" panose="020B0402040204020203" pitchFamily="34" charset="0"/>
                    <a:cs typeface="Segoe UI Semilight" panose="020B0402040204020203" pitchFamily="34" charset="0"/>
                  </a:rPr>
                  <a:t>The divisor goes from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latin typeface="Segoe UI Semilight" panose="020B0402040204020203" pitchFamily="34" charset="0"/>
                    <a:cs typeface="Segoe UI Semilight" panose="020B0402040204020203" pitchFamily="34" charset="0"/>
                  </a:rPr>
                  <a:t>to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latin typeface="Segoe UI Semilight" panose="020B0402040204020203" pitchFamily="34" charset="0"/>
                    <a:cs typeface="Segoe UI Semilight" panose="020B0402040204020203" pitchFamily="34" charset="0"/>
                  </a:rPr>
                  <a:t> </a:t>
                </a:r>
                <a:br>
                  <a:rPr lang="en-US" dirty="0">
                    <a:latin typeface="Segoe UI Semilight" panose="020B0402040204020203" pitchFamily="34" charset="0"/>
                    <a:cs typeface="Segoe UI Semilight" panose="020B0402040204020203" pitchFamily="34" charset="0"/>
                  </a:rPr>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0→4⋅0+1=1</m:t>
                      </m:r>
                    </m:oMath>
                  </m:oMathPara>
                </a14:m>
                <a:endParaRPr lang="en-US"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1→4⋅1+1=5</m:t>
                      </m:r>
                    </m:oMath>
                  </m:oMathPara>
                </a14:m>
                <a:endParaRPr lang="en-US"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5→4⋅5+1=21</m:t>
                      </m:r>
                    </m:oMath>
                  </m:oMathPara>
                </a14:m>
                <a:endParaRPr lang="en-US" b="0"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a:t>
                </a:r>
              </a:p>
              <a:p>
                <a:r>
                  <a:rPr lang="en-US" dirty="0">
                    <a:latin typeface="Segoe UI Semilight" panose="020B0402040204020203" pitchFamily="34" charset="0"/>
                    <a:cs typeface="Segoe UI Semilight" panose="020B0402040204020203" pitchFamily="34" charset="0"/>
                  </a:rPr>
                  <a:t>That might give us a hint that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latin typeface="Segoe UI Semilight" panose="020B0402040204020203" pitchFamily="34" charset="0"/>
                    <a:cs typeface="Segoe UI Semilight" panose="020B0402040204020203" pitchFamily="34" charset="0"/>
                  </a:rPr>
                  <a:t> will be in the algebra somewhere, and give us another intermediate target.</a:t>
                </a:r>
              </a:p>
            </p:txBody>
          </p:sp>
        </mc:Choice>
        <mc:Fallback xmlns="">
          <p:sp>
            <p:nvSpPr>
              <p:cNvPr id="4" name="TextBox 3">
                <a:extLst>
                  <a:ext uri="{FF2B5EF4-FFF2-40B4-BE49-F238E27FC236}">
                    <a16:creationId xmlns:a16="http://schemas.microsoft.com/office/drawing/2014/main" id="{C3C45559-E3D8-4877-B3CF-7E7698AA9ADE}"/>
                  </a:ext>
                </a:extLst>
              </p:cNvPr>
              <p:cNvSpPr txBox="1">
                <a:spLocks noRot="1" noChangeAspect="1" noMove="1" noResize="1" noEditPoints="1" noAdjustHandles="1" noChangeArrowheads="1" noChangeShapeType="1" noTextEdit="1"/>
              </p:cNvSpPr>
              <p:nvPr/>
            </p:nvSpPr>
            <p:spPr>
              <a:xfrm>
                <a:off x="5490882" y="3680012"/>
                <a:ext cx="4509247" cy="2308324"/>
              </a:xfrm>
              <a:prstGeom prst="rect">
                <a:avLst/>
              </a:prstGeom>
              <a:blipFill>
                <a:blip r:embed="rId4"/>
                <a:stretch>
                  <a:fillRect l="-1218" t="-1323" r="-1488" b="-3704"/>
                </a:stretch>
              </a:blipFill>
            </p:spPr>
            <p:txBody>
              <a:bodyPr/>
              <a:lstStyle/>
              <a:p>
                <a:r>
                  <a:rPr lang="en-US">
                    <a:noFill/>
                  </a:rPr>
                  <a:t> </a:t>
                </a:r>
              </a:p>
            </p:txBody>
          </p:sp>
        </mc:Fallback>
      </mc:AlternateContent>
    </p:spTree>
    <p:extLst>
      <p:ext uri="{BB962C8B-B14F-4D97-AF65-F5344CB8AC3E}">
        <p14:creationId xmlns:p14="http://schemas.microsoft.com/office/powerpoint/2010/main" val="181055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3A84-A7FD-4010-8D2A-89B2DD24C83C}"/>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61BBB0-E8F1-4C74-BE4A-E263C0887CAA}"/>
                  </a:ext>
                </a:extLst>
              </p:cNvPr>
              <p:cNvSpPr>
                <a:spLocks noGrp="1"/>
              </p:cNvSpPr>
              <p:nvPr>
                <p:ph idx="1"/>
              </p:nvPr>
            </p:nvSpPr>
            <p:spPr/>
            <p:txBody>
              <a:bodyPr/>
              <a:lstStyle/>
              <a:p>
                <a:r>
                  <a:rPr lang="en-US" dirty="0"/>
                  <a:t>You have </a:t>
                </a:r>
                <a14:m>
                  <m:oMath xmlns:m="http://schemas.openxmlformats.org/officeDocument/2006/math">
                    <m:r>
                      <a:rPr lang="en-US" b="0" i="1" smtClean="0">
                        <a:latin typeface="Cambria Math" panose="02040503050406030204" pitchFamily="18" charset="0"/>
                      </a:rPr>
                      <m:t>𝑛</m:t>
                    </m:r>
                  </m:oMath>
                </a14:m>
                <a:r>
                  <a:rPr lang="en-US" dirty="0"/>
                  <a:t> people in a line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Each of them wears either a </a:t>
                </a:r>
                <a:r>
                  <a:rPr lang="en-US" b="1" dirty="0">
                    <a:solidFill>
                      <a:schemeClr val="accent3"/>
                    </a:solidFill>
                  </a:rPr>
                  <a:t>purple hat </a:t>
                </a:r>
                <a:r>
                  <a:rPr lang="en-US" dirty="0"/>
                  <a:t>or a </a:t>
                </a:r>
                <a:r>
                  <a:rPr lang="en-US" b="1" dirty="0">
                    <a:solidFill>
                      <a:schemeClr val="accent4"/>
                    </a:solidFill>
                  </a:rPr>
                  <a:t>gold hat</a:t>
                </a:r>
                <a:r>
                  <a:rPr lang="en-US" dirty="0"/>
                  <a:t>. The person at the front of the line wears a purple hat. The person at the back of the line wears a gold hat. </a:t>
                </a:r>
              </a:p>
              <a:p>
                <a:r>
                  <a:rPr lang="en-US" dirty="0"/>
                  <a:t>Show that there is a person with a purple hat next to someone with a gold hat. </a:t>
                </a:r>
              </a:p>
              <a:p>
                <a:endParaRPr lang="en-US" dirty="0"/>
              </a:p>
              <a:p>
                <a:r>
                  <a:rPr lang="en-US" dirty="0"/>
                  <a:t>Yes this is </a:t>
                </a:r>
                <a:r>
                  <a:rPr lang="en-US" dirty="0" err="1"/>
                  <a:t>kinda</a:t>
                </a:r>
                <a:r>
                  <a:rPr lang="en-US" dirty="0"/>
                  <a:t> obvious. I promise this is good induction practice.</a:t>
                </a:r>
              </a:p>
              <a:p>
                <a:r>
                  <a:rPr lang="en-US" dirty="0"/>
                  <a:t>Yes you could argue this by contradiction. I promise this is good induction practice.</a:t>
                </a:r>
              </a:p>
            </p:txBody>
          </p:sp>
        </mc:Choice>
        <mc:Fallback xmlns="">
          <p:sp>
            <p:nvSpPr>
              <p:cNvPr id="3" name="Content Placeholder 2">
                <a:extLst>
                  <a:ext uri="{FF2B5EF4-FFF2-40B4-BE49-F238E27FC236}">
                    <a16:creationId xmlns:a16="http://schemas.microsoft.com/office/drawing/2014/main" id="{7A61BBB0-E8F1-4C74-BE4A-E263C0887CAA}"/>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08260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925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a line of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pPr marL="0" indent="0">
                  <a:buNone/>
                </a:pPr>
                <a:r>
                  <a:rPr lang="en-US" dirty="0"/>
                  <a:t>Inductive Hypothesis:</a:t>
                </a:r>
              </a:p>
              <a:p>
                <a:pPr marL="0" indent="0">
                  <a:buNone/>
                </a:pPr>
                <a:r>
                  <a:rPr lang="en-US" dirty="0"/>
                  <a:t>Inductive Step: </a:t>
                </a:r>
              </a:p>
              <a:p>
                <a:pPr marL="0" indent="0">
                  <a:buNone/>
                </a:pPr>
                <a:endParaRPr lang="en-US" dirty="0"/>
              </a:p>
              <a:p>
                <a:pPr marL="0" indent="0">
                  <a:buNone/>
                </a:pPr>
                <a:endParaRPr lang="en-US" dirty="0"/>
              </a:p>
              <a:p>
                <a:pPr marL="0" indent="0">
                  <a:buNone/>
                </a:pPr>
                <a:endParaRPr lang="en-US" dirty="0"/>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1362" t="-3396"/>
                </a:stretch>
              </a:blipFill>
            </p:spPr>
            <p:txBody>
              <a:bodyPr/>
              <a:lstStyle/>
              <a:p>
                <a:r>
                  <a:rPr lang="en-US">
                    <a:noFill/>
                  </a:rPr>
                  <a:t> </a:t>
                </a:r>
              </a:p>
            </p:txBody>
          </p:sp>
        </mc:Fallback>
      </mc:AlternateContent>
    </p:spTree>
    <p:extLst>
      <p:ext uri="{BB962C8B-B14F-4D97-AF65-F5344CB8AC3E}">
        <p14:creationId xmlns:p14="http://schemas.microsoft.com/office/powerpoint/2010/main" val="2577780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75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a line of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endParaRPr lang="en-US" dirty="0"/>
              </a:p>
              <a:p>
                <a:pPr marL="0" indent="0">
                  <a:buNone/>
                </a:pPr>
                <a:endParaRPr lang="en-US" dirty="0"/>
              </a:p>
              <a:p>
                <a:pPr marL="0" indent="0">
                  <a:buNone/>
                </a:pPr>
                <a:endParaRPr lang="en-US" dirty="0"/>
              </a:p>
              <a:p>
                <a:pPr marL="0" indent="0">
                  <a:buNone/>
                </a:pPr>
                <a:r>
                  <a:rPr lang="en-US" dirty="0"/>
                  <a:t>Target: there is someone in a purple hat next to someone in a gold hat.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1089" t="-2767" r="-1144" b="-629"/>
                </a:stretch>
              </a:blipFill>
            </p:spPr>
            <p:txBody>
              <a:bodyPr/>
              <a:lstStyle/>
              <a:p>
                <a:r>
                  <a:rPr lang="en-US">
                    <a:noFill/>
                  </a:rPr>
                  <a:t> </a:t>
                </a:r>
              </a:p>
            </p:txBody>
          </p:sp>
        </mc:Fallback>
      </mc:AlternateContent>
    </p:spTree>
    <p:extLst>
      <p:ext uri="{BB962C8B-B14F-4D97-AF65-F5344CB8AC3E}">
        <p14:creationId xmlns:p14="http://schemas.microsoft.com/office/powerpoint/2010/main" val="355450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7FE7-7338-402D-8E35-7F85BDAEDDCA}"/>
              </a:ext>
            </a:extLst>
          </p:cNvPr>
          <p:cNvSpPr>
            <a:spLocks noGrp="1"/>
          </p:cNvSpPr>
          <p:nvPr>
            <p:ph type="title"/>
          </p:nvPr>
        </p:nvSpPr>
        <p:spPr/>
        <p:txBody>
          <a:bodyPr/>
          <a:lstStyle/>
          <a:p>
            <a:r>
              <a:rPr lang="en-US" dirty="0"/>
              <a:t>Induction on Primes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0A642C-02E0-4DA2-A782-AD6D08DDFCD8}"/>
                  </a:ext>
                </a:extLst>
              </p:cNvPr>
              <p:cNvSpPr>
                <a:spLocks noGrp="1"/>
              </p:cNvSpPr>
              <p:nvPr>
                <p:ph idx="1"/>
              </p:nvPr>
            </p:nvSpPr>
            <p:spPr/>
            <p:txBody>
              <a:bodyPr>
                <a:normAutofit fontScale="85000" lnSpcReduction="20000"/>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be “</a:t>
                </a:r>
                <a14:m>
                  <m:oMath xmlns:m="http://schemas.openxmlformats.org/officeDocument/2006/math">
                    <m:r>
                      <a:rPr lang="en-US" b="0" i="1" smtClean="0">
                        <a:latin typeface="Cambria Math" panose="02040503050406030204" pitchFamily="18" charset="0"/>
                      </a:rPr>
                      <m:t>𝑖</m:t>
                    </m:r>
                  </m:oMath>
                </a14:m>
                <a:r>
                  <a:rPr lang="en-US" dirty="0"/>
                  <a:t> can be written as a product of primes.”</a:t>
                </a:r>
              </a:p>
              <a:p>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b="1" dirty="0"/>
                  <a:t>Base Case (</a:t>
                </a:r>
                <a14:m>
                  <m:oMath xmlns:m="http://schemas.openxmlformats.org/officeDocument/2006/math">
                    <m:r>
                      <a:rPr lang="en-US" b="1" i="1" dirty="0" smtClean="0">
                        <a:latin typeface="Cambria Math" panose="02040503050406030204" pitchFamily="18" charset="0"/>
                      </a:rPr>
                      <m:t>𝒏</m:t>
                    </m:r>
                    <m:r>
                      <a:rPr lang="en-US" b="1" i="1" dirty="0" smtClean="0">
                        <a:latin typeface="Cambria Math" panose="02040503050406030204" pitchFamily="18" charset="0"/>
                      </a:rPr>
                      <m:t>=</m:t>
                    </m:r>
                    <m:r>
                      <a:rPr lang="en-US" b="1" i="1" dirty="0" smtClean="0">
                        <a:latin typeface="Cambria Math" panose="02040503050406030204" pitchFamily="18" charset="0"/>
                      </a:rPr>
                      <m:t>𝟐</m:t>
                    </m:r>
                  </m:oMath>
                </a14:m>
                <a:r>
                  <a:rPr lang="en-US" b="1" dirty="0"/>
                  <a:t>): </a:t>
                </a:r>
                <a14:m>
                  <m:oMath xmlns:m="http://schemas.openxmlformats.org/officeDocument/2006/math">
                    <m:r>
                      <a:rPr lang="en-US" b="0" i="1" smtClean="0">
                        <a:latin typeface="Cambria Math" panose="02040503050406030204" pitchFamily="18" charset="0"/>
                      </a:rPr>
                      <m:t>2</m:t>
                    </m:r>
                  </m:oMath>
                </a14:m>
                <a:r>
                  <a:rPr lang="en-US" dirty="0"/>
                  <a:t> is a product of just itself. Since </a:t>
                </a:r>
                <a14:m>
                  <m:oMath xmlns:m="http://schemas.openxmlformats.org/officeDocument/2006/math">
                    <m:r>
                      <a:rPr lang="en-US" b="0" i="1" smtClean="0">
                        <a:latin typeface="Cambria Math" panose="02040503050406030204" pitchFamily="18" charset="0"/>
                      </a:rPr>
                      <m:t>2</m:t>
                    </m:r>
                  </m:oMath>
                </a14:m>
                <a:r>
                  <a:rPr lang="en-US" dirty="0"/>
                  <a:t> is prime, it is written as a product of primes. </a:t>
                </a:r>
              </a:p>
              <a:p>
                <a:r>
                  <a:rPr lang="en-US" b="1" dirty="0"/>
                  <a:t>Inductive Hypothesis:</a:t>
                </a:r>
                <a:r>
                  <a:rPr lang="en-US" dirty="0"/>
                  <a:t> Suppose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dirty="0"/>
                  <a:t> hold for an arbitrary integer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r>
                  <a:rPr lang="en-US" b="1" dirty="0"/>
                  <a:t>Inductive Step: </a:t>
                </a:r>
                <a:br>
                  <a:rPr lang="en-US" b="1" dirty="0"/>
                </a:br>
                <a:r>
                  <a:rPr lang="en-US" dirty="0"/>
                  <a:t>Case 1,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+1 </m:t>
                    </m:r>
                  </m:oMath>
                </a14:m>
                <a:r>
                  <a:rPr lang="en-US" dirty="0"/>
                  <a:t>is prime: then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automatically written as a product of primes.</a:t>
                </a:r>
              </a:p>
              <a:p>
                <a:r>
                  <a:rPr lang="en-US" dirty="0"/>
                  <a:t>Case 2,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composite: We can write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r>
                      <a:rPr lang="en-US" b="0" i="1" smtClean="0">
                        <a:latin typeface="Cambria Math" panose="02040503050406030204" pitchFamily="18" charset="0"/>
                      </a:rPr>
                      <m:t>𝑠𝑡</m:t>
                    </m:r>
                  </m:oMath>
                </a14:m>
                <a:r>
                  <a:rPr lang="en-US" dirty="0"/>
                  <a:t> for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nontrivial divisors (i.e.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𝑠</m:t>
                    </m:r>
                    <m:r>
                      <a:rPr lang="en-US" b="0" i="1" smtClean="0">
                        <a:latin typeface="Cambria Math" panose="02040503050406030204" pitchFamily="18" charset="0"/>
                      </a:rPr>
                      <m:t>&lt;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𝑡</m:t>
                    </m:r>
                    <m:r>
                      <a:rPr lang="en-US" b="0" i="1" smtClean="0">
                        <a:latin typeface="Cambria Math" panose="02040503050406030204" pitchFamily="18" charset="0"/>
                      </a:rPr>
                      <m:t>&lt;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By inductive hypothesis, we can write </a:t>
                </a:r>
                <a14:m>
                  <m:oMath xmlns:m="http://schemas.openxmlformats.org/officeDocument/2006/math">
                    <m:r>
                      <a:rPr lang="en-US" b="0" i="1" smtClean="0">
                        <a:latin typeface="Cambria Math" panose="02040503050406030204" pitchFamily="18" charset="0"/>
                      </a:rPr>
                      <m:t>𝑠</m:t>
                    </m:r>
                  </m:oMath>
                </a14:m>
                <a:r>
                  <a:rPr lang="en-US" dirty="0"/>
                  <a:t> as a product of primes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𝑗</m:t>
                        </m:r>
                      </m:sub>
                    </m:sSub>
                  </m:oMath>
                </a14:m>
                <a:r>
                  <a:rPr lang="en-US" dirty="0"/>
                  <a:t> and </a:t>
                </a:r>
                <a14:m>
                  <m:oMath xmlns:m="http://schemas.openxmlformats.org/officeDocument/2006/math">
                    <m:r>
                      <a:rPr lang="en-US" b="0" i="1" smtClean="0">
                        <a:latin typeface="Cambria Math" panose="02040503050406030204" pitchFamily="18" charset="0"/>
                      </a:rPr>
                      <m:t>𝑡</m:t>
                    </m:r>
                  </m:oMath>
                </a14:m>
                <a:r>
                  <a:rPr lang="en-US" dirty="0"/>
                  <a:t> as a product of primes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ℓ</m:t>
                        </m:r>
                      </m:sub>
                    </m:sSub>
                    <m:r>
                      <a:rPr lang="en-US" b="0" i="0" smtClean="0">
                        <a:latin typeface="Cambria Math" panose="02040503050406030204" pitchFamily="18" charset="0"/>
                      </a:rPr>
                      <m:t>. </m:t>
                    </m:r>
                  </m:oMath>
                </a14:m>
                <a:r>
                  <a:rPr lang="en-US" dirty="0"/>
                  <a:t>Multiplying these representations,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ℓ</m:t>
                        </m:r>
                      </m:sub>
                    </m:sSub>
                  </m:oMath>
                </a14:m>
                <a:r>
                  <a:rPr lang="en-US" dirty="0"/>
                  <a:t>, which is a product of primes.</a:t>
                </a:r>
              </a:p>
              <a:p>
                <a:r>
                  <a:rPr lang="en-US" dirty="0"/>
                  <a:t>Therefore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the principle of induction. </a:t>
                </a:r>
              </a:p>
            </p:txBody>
          </p:sp>
        </mc:Choice>
        <mc:Fallback xmlns="">
          <p:sp>
            <p:nvSpPr>
              <p:cNvPr id="3" name="Content Placeholder 2">
                <a:extLst>
                  <a:ext uri="{FF2B5EF4-FFF2-40B4-BE49-F238E27FC236}">
                    <a16:creationId xmlns:a16="http://schemas.microsoft.com/office/drawing/2014/main" id="{200A642C-02E0-4DA2-A782-AD6D08DDFCD8}"/>
                  </a:ext>
                </a:extLst>
              </p:cNvPr>
              <p:cNvSpPr>
                <a:spLocks noGrp="1" noRot="1" noChangeAspect="1" noMove="1" noResize="1" noEditPoints="1" noAdjustHandles="1" noChangeArrowheads="1" noChangeShapeType="1" noTextEdit="1"/>
              </p:cNvSpPr>
              <p:nvPr>
                <p:ph idx="1"/>
              </p:nvPr>
            </p:nvSpPr>
            <p:spPr>
              <a:blipFill>
                <a:blip r:embed="rId2"/>
                <a:stretch>
                  <a:fillRect l="-1253" t="-3019" b="-126"/>
                </a:stretch>
              </a:blipFill>
            </p:spPr>
            <p:txBody>
              <a:bodyPr/>
              <a:lstStyle/>
              <a:p>
                <a:r>
                  <a:rPr lang="en-US">
                    <a:noFill/>
                  </a:rPr>
                  <a:t> </a:t>
                </a:r>
              </a:p>
            </p:txBody>
          </p:sp>
        </mc:Fallback>
      </mc:AlternateContent>
    </p:spTree>
    <p:extLst>
      <p:ext uri="{BB962C8B-B14F-4D97-AF65-F5344CB8AC3E}">
        <p14:creationId xmlns:p14="http://schemas.microsoft.com/office/powerpoint/2010/main" val="1998166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00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a line of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r>
                  <a:rPr lang="en-US" dirty="0"/>
                  <a:t>Case 1: There is someone with a purple hat next to the person in the gold hat at one end. Then those people are the required adjacent opposite hats.</a:t>
                </a:r>
              </a:p>
              <a:p>
                <a:pPr marL="0" indent="0">
                  <a:buNone/>
                </a:pPr>
                <a:r>
                  <a:rPr lang="en-US" dirty="0"/>
                  <a:t>Case 2:. There is a person with a gold hat next to the person in the gold hat at the end. Then the line from the second person to the end is length </a:t>
                </a:r>
                <a14:m>
                  <m:oMath xmlns:m="http://schemas.openxmlformats.org/officeDocument/2006/math">
                    <m:r>
                      <a:rPr lang="en-US" b="0" i="1" smtClean="0">
                        <a:latin typeface="Cambria Math" panose="02040503050406030204" pitchFamily="18" charset="0"/>
                      </a:rPr>
                      <m:t>𝑘</m:t>
                    </m:r>
                    <m:r>
                      <a:rPr lang="en-US" b="0" i="0" smtClean="0">
                        <a:latin typeface="Cambria Math" panose="02040503050406030204" pitchFamily="18" charset="0"/>
                      </a:rPr>
                      <m:t>, </m:t>
                    </m:r>
                  </m:oMath>
                </a14:m>
                <a:r>
                  <a:rPr lang="en-US" dirty="0"/>
                  <a:t>has a gold hat at one end and a purple hat at the other. Applying the inductive hypothesis, there is an adjacent, opposite-hat wearing pair.</a:t>
                </a:r>
              </a:p>
              <a:p>
                <a:pPr marL="0" indent="0">
                  <a:buNone/>
                </a:pPr>
                <a:r>
                  <a:rPr lang="en-US" dirty="0"/>
                  <a:t>In either case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980" t="-2390" r="-109"/>
                </a:stretch>
              </a:blipFill>
            </p:spPr>
            <p:txBody>
              <a:bodyPr/>
              <a:lstStyle/>
              <a:p>
                <a:r>
                  <a:rPr lang="en-US">
                    <a:noFill/>
                  </a:rPr>
                  <a:t> </a:t>
                </a:r>
              </a:p>
            </p:txBody>
          </p:sp>
        </mc:Fallback>
      </mc:AlternateContent>
    </p:spTree>
    <p:extLst>
      <p:ext uri="{BB962C8B-B14F-4D97-AF65-F5344CB8AC3E}">
        <p14:creationId xmlns:p14="http://schemas.microsoft.com/office/powerpoint/2010/main" val="1272498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466F-9CC8-4614-96AC-055BCD37F91F}"/>
              </a:ext>
            </a:extLst>
          </p:cNvPr>
          <p:cNvSpPr>
            <a:spLocks noGrp="1"/>
          </p:cNvSpPr>
          <p:nvPr>
            <p:ph type="title"/>
          </p:nvPr>
        </p:nvSpPr>
        <p:spPr/>
        <p:txBody>
          <a:bodyPr/>
          <a:lstStyle/>
          <a:p>
            <a:r>
              <a:rPr lang="en-US" dirty="0"/>
              <a:t>Fibonacci Inequality Two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65710-7C2C-422A-9627-D19202DEFE01}"/>
                  </a:ext>
                </a:extLst>
              </p:cNvPr>
              <p:cNvSpPr>
                <a:spLocks noGrp="1"/>
              </p:cNvSpPr>
              <p:nvPr>
                <p:ph idx="1"/>
              </p:nvPr>
            </p:nvSpPr>
            <p:spPr/>
            <p:txBody>
              <a:bodyPr>
                <a:normAutofit fontScale="92500" lnSpcReduction="20000"/>
              </a:bodyPr>
              <a:lstStyle/>
              <a:p>
                <a:r>
                  <a:rPr lang="en-US" dirty="0"/>
                  <a:t>Show that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0" smtClean="0">
                        <a:latin typeface="Cambria Math" panose="02040503050406030204" pitchFamily="18" charset="0"/>
                      </a:rPr>
                      <m:t>2 </m:t>
                    </m:r>
                  </m:oMath>
                </a14:m>
                <a:r>
                  <a:rPr lang="en-US" dirty="0"/>
                  <a:t>by induction.</a:t>
                </a:r>
              </a:p>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p>
                <a:r>
                  <a:rPr lang="en-US" dirty="0"/>
                  <a:t>Base Cases: </a:t>
                </a:r>
              </a:p>
              <a:p>
                <a:endParaRPr lang="en-US" dirty="0"/>
              </a:p>
              <a:p>
                <a:r>
                  <a:rPr lang="en-US" dirty="0"/>
                  <a:t>Inductive Hypothesis:</a:t>
                </a:r>
              </a:p>
              <a:p>
                <a:r>
                  <a:rPr lang="en-US" dirty="0"/>
                  <a:t>Inductive step: </a:t>
                </a:r>
              </a:p>
              <a:p>
                <a:endParaRPr lang="en-US" dirty="0"/>
              </a:p>
              <a:p>
                <a:endParaRPr lang="en-US" dirty="0"/>
              </a:p>
              <a:p>
                <a:endParaRPr lang="en-US" dirty="0"/>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F3265710-7C2C-422A-9627-D19202DEFE01}"/>
                  </a:ext>
                </a:extLst>
              </p:cNvPr>
              <p:cNvSpPr>
                <a:spLocks noGrp="1" noRot="1" noChangeAspect="1" noMove="1" noResize="1" noEditPoints="1" noAdjustHandles="1" noChangeArrowheads="1" noChangeShapeType="1" noTextEdit="1"/>
              </p:cNvSpPr>
              <p:nvPr>
                <p:ph idx="1"/>
              </p:nvPr>
            </p:nvSpPr>
            <p:spPr>
              <a:blipFill>
                <a:blip r:embed="rId2"/>
                <a:stretch>
                  <a:fillRect l="-545" t="-32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78ED784-15AD-4F1F-AA85-931ECBF2EAAB}"/>
                  </a:ext>
                </a:extLst>
              </p:cNvPr>
              <p:cNvSpPr/>
              <p:nvPr/>
            </p:nvSpPr>
            <p:spPr>
              <a:xfrm>
                <a:off x="6772834" y="179311"/>
                <a:ext cx="5267569" cy="646331"/>
              </a:xfrm>
              <a:prstGeom prst="rect">
                <a:avLst/>
              </a:prstGeom>
              <a:ln w="28575">
                <a:solidFill>
                  <a:schemeClr val="accent3"/>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m:t>
                      </m:r>
                      <m:r>
                        <a:rPr lang="en-US" b="0" i="0" smtClean="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=1</m:t>
                      </m:r>
                    </m:oMath>
                  </m:oMathPara>
                </a14:m>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m:t>
                    </m:r>
                  </m:oMath>
                </a14:m>
                <a:r>
                  <a:rPr lang="en-US" dirty="0"/>
                  <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ℕ</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≥2.</m:t>
                    </m:r>
                  </m:oMath>
                </a14:m>
                <a:endParaRPr lang="en-US" dirty="0"/>
              </a:p>
            </p:txBody>
          </p:sp>
        </mc:Choice>
        <mc:Fallback xmlns="">
          <p:sp>
            <p:nvSpPr>
              <p:cNvPr id="4" name="Rectangle 3">
                <a:extLst>
                  <a:ext uri="{FF2B5EF4-FFF2-40B4-BE49-F238E27FC236}">
                    <a16:creationId xmlns:a16="http://schemas.microsoft.com/office/drawing/2014/main" id="{D78ED784-15AD-4F1F-AA85-931ECBF2EAAB}"/>
                  </a:ext>
                </a:extLst>
              </p:cNvPr>
              <p:cNvSpPr>
                <a:spLocks noRot="1" noChangeAspect="1" noMove="1" noResize="1" noEditPoints="1" noAdjustHandles="1" noChangeArrowheads="1" noChangeShapeType="1" noTextEdit="1"/>
              </p:cNvSpPr>
              <p:nvPr/>
            </p:nvSpPr>
            <p:spPr>
              <a:xfrm>
                <a:off x="6772834" y="179311"/>
                <a:ext cx="5267569" cy="646331"/>
              </a:xfrm>
              <a:prstGeom prst="rect">
                <a:avLst/>
              </a:prstGeom>
              <a:blipFill>
                <a:blip r:embed="rId3"/>
                <a:stretch>
                  <a:fillRect l="-115" b="-10811"/>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725339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466F-9CC8-4614-96AC-055BCD37F91F}"/>
              </a:ext>
            </a:extLst>
          </p:cNvPr>
          <p:cNvSpPr>
            <a:spLocks noGrp="1"/>
          </p:cNvSpPr>
          <p:nvPr>
            <p:ph type="title"/>
          </p:nvPr>
        </p:nvSpPr>
        <p:spPr/>
        <p:txBody>
          <a:bodyPr/>
          <a:lstStyle/>
          <a:p>
            <a:r>
              <a:rPr lang="en-US" dirty="0"/>
              <a:t>Fibonacci Inequality Two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65710-7C2C-422A-9627-D19202DEFE01}"/>
                  </a:ext>
                </a:extLst>
              </p:cNvPr>
              <p:cNvSpPr>
                <a:spLocks noGrp="1"/>
              </p:cNvSpPr>
              <p:nvPr>
                <p:ph idx="1"/>
              </p:nvPr>
            </p:nvSpPr>
            <p:spPr/>
            <p:txBody>
              <a:bodyPr>
                <a:normAutofit fontScale="70000" lnSpcReduction="20000"/>
              </a:bodyPr>
              <a:lstStyle/>
              <a:p>
                <a:r>
                  <a:rPr lang="en-US" dirty="0"/>
                  <a:t>Show that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0" smtClean="0">
                        <a:latin typeface="Cambria Math" panose="02040503050406030204" pitchFamily="18" charset="0"/>
                      </a:rPr>
                      <m:t>2 </m:t>
                    </m:r>
                  </m:oMath>
                </a14:m>
                <a:r>
                  <a:rPr lang="en-US" dirty="0"/>
                  <a:t>by induction.</a:t>
                </a:r>
              </a:p>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Base Cases: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=2≥2=</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2/2</m:t>
                        </m:r>
                      </m:sup>
                    </m:sSup>
                  </m:oMath>
                </a14:m>
                <a:endParaRPr lang="en-US"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=2+1=3=2⋅</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1.5</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3</m:t>
                        </m:r>
                        <m:r>
                          <a:rPr lang="en-US" i="1">
                            <a:latin typeface="Cambria Math" panose="02040503050406030204" pitchFamily="18" charset="0"/>
                          </a:rPr>
                          <m:t>/2</m:t>
                        </m:r>
                      </m:sup>
                    </m:sSup>
                  </m:oMath>
                </a14:m>
                <a:endParaRPr lang="en-US" dirty="0"/>
              </a:p>
              <a:p>
                <a:r>
                  <a:rPr lang="en-US" dirty="0"/>
                  <a:t>Inductive Hypothesis: Suppose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Inductive step: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by the definition of the Fibonacci numbers. Applying IH twice, we have </a:t>
                </a:r>
              </a:p>
              <a:p>
                <a:endParaRPr lang="en-US" b="0" dirty="0"/>
              </a:p>
              <a:p>
                <a:endParaRPr lang="en-US" dirty="0"/>
              </a:p>
              <a:p>
                <a:endParaRPr lang="en-US" dirty="0"/>
              </a:p>
              <a:p>
                <a:r>
                  <a:rPr lang="en-US" dirty="0"/>
                  <a:t>Target: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+1)/2</m:t>
                        </m:r>
                      </m:sup>
                    </m:sSup>
                  </m:oMath>
                </a14:m>
                <a:endParaRPr lang="en-US" dirty="0"/>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F3265710-7C2C-422A-9627-D19202DEFE01}"/>
                  </a:ext>
                </a:extLst>
              </p:cNvPr>
              <p:cNvSpPr>
                <a:spLocks noGrp="1" noRot="1" noChangeAspect="1" noMove="1" noResize="1" noEditPoints="1" noAdjustHandles="1" noChangeArrowheads="1" noChangeShapeType="1" noTextEdit="1"/>
              </p:cNvSpPr>
              <p:nvPr>
                <p:ph idx="1"/>
              </p:nvPr>
            </p:nvSpPr>
            <p:spPr>
              <a:blipFill>
                <a:blip r:embed="rId2"/>
                <a:stretch>
                  <a:fillRect l="-980" t="-22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78ED784-15AD-4F1F-AA85-931ECBF2EAAB}"/>
                  </a:ext>
                </a:extLst>
              </p:cNvPr>
              <p:cNvSpPr/>
              <p:nvPr/>
            </p:nvSpPr>
            <p:spPr>
              <a:xfrm>
                <a:off x="6772834" y="179311"/>
                <a:ext cx="5267569" cy="646331"/>
              </a:xfrm>
              <a:prstGeom prst="rect">
                <a:avLst/>
              </a:prstGeom>
              <a:ln w="28575">
                <a:solidFill>
                  <a:schemeClr val="accent3"/>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m:t>
                      </m:r>
                      <m:r>
                        <a:rPr lang="en-US" b="0" i="0" smtClean="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=1</m:t>
                      </m:r>
                    </m:oMath>
                  </m:oMathPara>
                </a14:m>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m:t>
                    </m:r>
                  </m:oMath>
                </a14:m>
                <a:r>
                  <a:rPr lang="en-US" dirty="0"/>
                  <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ℕ</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≥2.</m:t>
                    </m:r>
                  </m:oMath>
                </a14:m>
                <a:endParaRPr lang="en-US" dirty="0"/>
              </a:p>
            </p:txBody>
          </p:sp>
        </mc:Choice>
        <mc:Fallback xmlns="">
          <p:sp>
            <p:nvSpPr>
              <p:cNvPr id="4" name="Rectangle 3">
                <a:extLst>
                  <a:ext uri="{FF2B5EF4-FFF2-40B4-BE49-F238E27FC236}">
                    <a16:creationId xmlns:a16="http://schemas.microsoft.com/office/drawing/2014/main" id="{D78ED784-15AD-4F1F-AA85-931ECBF2EAAB}"/>
                  </a:ext>
                </a:extLst>
              </p:cNvPr>
              <p:cNvSpPr>
                <a:spLocks noRot="1" noChangeAspect="1" noMove="1" noResize="1" noEditPoints="1" noAdjustHandles="1" noChangeArrowheads="1" noChangeShapeType="1" noTextEdit="1"/>
              </p:cNvSpPr>
              <p:nvPr/>
            </p:nvSpPr>
            <p:spPr>
              <a:xfrm>
                <a:off x="6772834" y="179311"/>
                <a:ext cx="5267569" cy="646331"/>
              </a:xfrm>
              <a:prstGeom prst="rect">
                <a:avLst/>
              </a:prstGeom>
              <a:blipFill>
                <a:blip r:embed="rId3"/>
                <a:stretch>
                  <a:fillRect l="-115" b="-10811"/>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3611404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466F-9CC8-4614-96AC-055BCD37F91F}"/>
              </a:ext>
            </a:extLst>
          </p:cNvPr>
          <p:cNvSpPr>
            <a:spLocks noGrp="1"/>
          </p:cNvSpPr>
          <p:nvPr>
            <p:ph type="title"/>
          </p:nvPr>
        </p:nvSpPr>
        <p:spPr/>
        <p:txBody>
          <a:bodyPr/>
          <a:lstStyle/>
          <a:p>
            <a:r>
              <a:rPr lang="en-US" dirty="0"/>
              <a:t>Fibonacci Inequality Two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65710-7C2C-422A-9627-D19202DEFE01}"/>
                  </a:ext>
                </a:extLst>
              </p:cNvPr>
              <p:cNvSpPr>
                <a:spLocks noGrp="1"/>
              </p:cNvSpPr>
              <p:nvPr>
                <p:ph idx="1"/>
              </p:nvPr>
            </p:nvSpPr>
            <p:spPr/>
            <p:txBody>
              <a:bodyPr>
                <a:normAutofit fontScale="70000" lnSpcReduction="20000"/>
              </a:bodyPr>
              <a:lstStyle/>
              <a:p>
                <a:r>
                  <a:rPr lang="en-US" dirty="0"/>
                  <a:t>Show that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0" smtClean="0">
                        <a:latin typeface="Cambria Math" panose="02040503050406030204" pitchFamily="18" charset="0"/>
                      </a:rPr>
                      <m:t>2 </m:t>
                    </m:r>
                  </m:oMath>
                </a14:m>
                <a:r>
                  <a:rPr lang="en-US" dirty="0"/>
                  <a:t>by induction.</a:t>
                </a:r>
              </a:p>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Base Cases: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=2≥2=</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2/2</m:t>
                        </m:r>
                      </m:sup>
                    </m:sSup>
                  </m:oMath>
                </a14:m>
                <a:endParaRPr lang="en-US"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=2+1=3=2⋅</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1.5</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3</m:t>
                        </m:r>
                        <m:r>
                          <a:rPr lang="en-US" i="1">
                            <a:latin typeface="Cambria Math" panose="02040503050406030204" pitchFamily="18" charset="0"/>
                          </a:rPr>
                          <m:t>/2</m:t>
                        </m:r>
                      </m:sup>
                    </m:sSup>
                  </m:oMath>
                </a14:m>
                <a:endParaRPr lang="en-US" dirty="0"/>
              </a:p>
              <a:p>
                <a:r>
                  <a:rPr lang="en-US" dirty="0"/>
                  <a:t>Inductive Hypothesis: Suppose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Inductive step: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by the definition of the Fibonacci numbers. Applying IH twice, we have </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−1)/2</m:t>
                        </m:r>
                      </m:sup>
                    </m:sSup>
                  </m:oMath>
                </a14:m>
                <a:endParaRPr lang="en-US" dirty="0"/>
              </a:p>
              <a:p>
                <a:r>
                  <a:rPr lang="en-US" dirty="0"/>
                  <a:t>              </a:t>
                </a:r>
                <a:endParaRPr lang="en-US" b="0" dirty="0"/>
              </a:p>
              <a:p>
                <a:endParaRPr lang="en-US" dirty="0"/>
              </a:p>
              <a:p>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+1)/2</m:t>
                        </m:r>
                      </m:sup>
                    </m:sSup>
                  </m:oMath>
                </a14:m>
                <a:endParaRPr lang="en-US" dirty="0"/>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F3265710-7C2C-422A-9627-D19202DEFE01}"/>
                  </a:ext>
                </a:extLst>
              </p:cNvPr>
              <p:cNvSpPr>
                <a:spLocks noGrp="1" noRot="1" noChangeAspect="1" noMove="1" noResize="1" noEditPoints="1" noAdjustHandles="1" noChangeArrowheads="1" noChangeShapeType="1" noTextEdit="1"/>
              </p:cNvSpPr>
              <p:nvPr>
                <p:ph idx="1"/>
              </p:nvPr>
            </p:nvSpPr>
            <p:spPr>
              <a:blipFill>
                <a:blip r:embed="rId2"/>
                <a:stretch>
                  <a:fillRect l="-980" t="-22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78ED784-15AD-4F1F-AA85-931ECBF2EAAB}"/>
                  </a:ext>
                </a:extLst>
              </p:cNvPr>
              <p:cNvSpPr/>
              <p:nvPr/>
            </p:nvSpPr>
            <p:spPr>
              <a:xfrm>
                <a:off x="6772834" y="179311"/>
                <a:ext cx="5267569" cy="646331"/>
              </a:xfrm>
              <a:prstGeom prst="rect">
                <a:avLst/>
              </a:prstGeom>
              <a:ln w="28575">
                <a:solidFill>
                  <a:schemeClr val="accent3"/>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m:t>
                      </m:r>
                      <m:r>
                        <a:rPr lang="en-US" b="0" i="0" smtClean="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=1</m:t>
                      </m:r>
                    </m:oMath>
                  </m:oMathPara>
                </a14:m>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m:t>
                    </m:r>
                  </m:oMath>
                </a14:m>
                <a:r>
                  <a:rPr lang="en-US" dirty="0"/>
                  <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ℕ</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≥2.</m:t>
                    </m:r>
                  </m:oMath>
                </a14:m>
                <a:endParaRPr lang="en-US" dirty="0"/>
              </a:p>
            </p:txBody>
          </p:sp>
        </mc:Choice>
        <mc:Fallback xmlns="">
          <p:sp>
            <p:nvSpPr>
              <p:cNvPr id="4" name="Rectangle 3">
                <a:extLst>
                  <a:ext uri="{FF2B5EF4-FFF2-40B4-BE49-F238E27FC236}">
                    <a16:creationId xmlns:a16="http://schemas.microsoft.com/office/drawing/2014/main" id="{D78ED784-15AD-4F1F-AA85-931ECBF2EAAB}"/>
                  </a:ext>
                </a:extLst>
              </p:cNvPr>
              <p:cNvSpPr>
                <a:spLocks noRot="1" noChangeAspect="1" noMove="1" noResize="1" noEditPoints="1" noAdjustHandles="1" noChangeArrowheads="1" noChangeShapeType="1" noTextEdit="1"/>
              </p:cNvSpPr>
              <p:nvPr/>
            </p:nvSpPr>
            <p:spPr>
              <a:xfrm>
                <a:off x="6772834" y="179311"/>
                <a:ext cx="5267569" cy="646331"/>
              </a:xfrm>
              <a:prstGeom prst="rect">
                <a:avLst/>
              </a:prstGeom>
              <a:blipFill>
                <a:blip r:embed="rId3"/>
                <a:stretch>
                  <a:fillRect l="-115" b="-10811"/>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2463647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466F-9CC8-4614-96AC-055BCD37F91F}"/>
              </a:ext>
            </a:extLst>
          </p:cNvPr>
          <p:cNvSpPr>
            <a:spLocks noGrp="1"/>
          </p:cNvSpPr>
          <p:nvPr>
            <p:ph type="title"/>
          </p:nvPr>
        </p:nvSpPr>
        <p:spPr/>
        <p:txBody>
          <a:bodyPr/>
          <a:lstStyle/>
          <a:p>
            <a:r>
              <a:rPr lang="en-US" dirty="0"/>
              <a:t>Fibonacci Inequality Two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65710-7C2C-422A-9627-D19202DEFE01}"/>
                  </a:ext>
                </a:extLst>
              </p:cNvPr>
              <p:cNvSpPr>
                <a:spLocks noGrp="1"/>
              </p:cNvSpPr>
              <p:nvPr>
                <p:ph idx="1"/>
              </p:nvPr>
            </p:nvSpPr>
            <p:spPr/>
            <p:txBody>
              <a:bodyPr>
                <a:normAutofit fontScale="70000" lnSpcReduction="20000"/>
              </a:bodyPr>
              <a:lstStyle/>
              <a:p>
                <a:r>
                  <a:rPr lang="en-US" dirty="0"/>
                  <a:t>Show that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0" smtClean="0">
                        <a:latin typeface="Cambria Math" panose="02040503050406030204" pitchFamily="18" charset="0"/>
                      </a:rPr>
                      <m:t>2 </m:t>
                    </m:r>
                  </m:oMath>
                </a14:m>
                <a:r>
                  <a:rPr lang="en-US" dirty="0"/>
                  <a:t>by induction.</a:t>
                </a:r>
              </a:p>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Base Cases: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=2≥2=</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2/2</m:t>
                        </m:r>
                      </m:sup>
                    </m:sSup>
                  </m:oMath>
                </a14:m>
                <a:endParaRPr lang="en-US"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=2+1=3=2⋅</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1.5</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3</m:t>
                        </m:r>
                        <m:r>
                          <a:rPr lang="en-US" i="1">
                            <a:latin typeface="Cambria Math" panose="02040503050406030204" pitchFamily="18" charset="0"/>
                          </a:rPr>
                          <m:t>/2</m:t>
                        </m:r>
                      </m:sup>
                    </m:sSup>
                  </m:oMath>
                </a14:m>
                <a:endParaRPr lang="en-US" dirty="0"/>
              </a:p>
              <a:p>
                <a:r>
                  <a:rPr lang="en-US" dirty="0"/>
                  <a:t>Inductive Hypothesis: Suppose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Inductive step: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by the definition of the Fibonacci numbers. Applying IH twice, we have </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−1)/2</m:t>
                        </m:r>
                      </m:sup>
                    </m:sSup>
                  </m:oMath>
                </a14:m>
                <a:endParaRPr lang="en-US" dirty="0"/>
              </a:p>
              <a:p>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−1)/2</m:t>
                        </m:r>
                      </m:sup>
                    </m:sSup>
                    <m:d>
                      <m:dPr>
                        <m:ctrlPr>
                          <a:rPr lang="en-US" b="0" i="1" smtClean="0">
                            <a:latin typeface="Cambria Math" panose="02040503050406030204" pitchFamily="18" charset="0"/>
                          </a:rPr>
                        </m:ctrlPr>
                      </m:dPr>
                      <m:e>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rPr>
                          <m:t>+1</m:t>
                        </m:r>
                      </m:e>
                    </m:d>
                  </m:oMath>
                </a14:m>
                <a:endParaRPr lang="en-US" b="0" dirty="0"/>
              </a:p>
              <a:p>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−1)/2</m:t>
                        </m:r>
                      </m:sup>
                    </m:sSup>
                  </m:oMath>
                </a14:m>
                <a:r>
                  <a:rPr lang="en-US" dirty="0"/>
                  <a:t> </a:t>
                </a:r>
                <a14:m>
                  <m:oMath xmlns:m="http://schemas.openxmlformats.org/officeDocument/2006/math">
                    <m:r>
                      <a:rPr lang="en-US" b="0" i="1" dirty="0" smtClean="0">
                        <a:latin typeface="Cambria Math" panose="02040503050406030204" pitchFamily="18" charset="0"/>
                      </a:rPr>
                      <m:t>⋅2</m:t>
                    </m:r>
                  </m:oMath>
                </a14:m>
                <a:r>
                  <a:rPr lang="en-US" dirty="0"/>
                  <a:t> </a:t>
                </a:r>
              </a:p>
              <a:p>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+1)/2</m:t>
                        </m:r>
                      </m:sup>
                    </m:sSup>
                  </m:oMath>
                </a14:m>
                <a:endParaRPr lang="en-US" dirty="0"/>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F3265710-7C2C-422A-9627-D19202DEFE01}"/>
                  </a:ext>
                </a:extLst>
              </p:cNvPr>
              <p:cNvSpPr>
                <a:spLocks noGrp="1" noRot="1" noChangeAspect="1" noMove="1" noResize="1" noEditPoints="1" noAdjustHandles="1" noChangeArrowheads="1" noChangeShapeType="1" noTextEdit="1"/>
              </p:cNvSpPr>
              <p:nvPr>
                <p:ph idx="1"/>
              </p:nvPr>
            </p:nvSpPr>
            <p:spPr>
              <a:blipFill>
                <a:blip r:embed="rId2"/>
                <a:stretch>
                  <a:fillRect l="-980" t="-2264" b="-5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78ED784-15AD-4F1F-AA85-931ECBF2EAAB}"/>
                  </a:ext>
                </a:extLst>
              </p:cNvPr>
              <p:cNvSpPr/>
              <p:nvPr/>
            </p:nvSpPr>
            <p:spPr>
              <a:xfrm>
                <a:off x="6772834" y="179311"/>
                <a:ext cx="5267569" cy="646331"/>
              </a:xfrm>
              <a:prstGeom prst="rect">
                <a:avLst/>
              </a:prstGeom>
              <a:ln w="28575">
                <a:solidFill>
                  <a:schemeClr val="accent3"/>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m:t>
                      </m:r>
                      <m:r>
                        <a:rPr lang="en-US" b="0" i="0" smtClean="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=1</m:t>
                      </m:r>
                    </m:oMath>
                  </m:oMathPara>
                </a14:m>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m:t>
                    </m:r>
                  </m:oMath>
                </a14:m>
                <a:r>
                  <a:rPr lang="en-US" dirty="0"/>
                  <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ℕ</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≥2.</m:t>
                    </m:r>
                  </m:oMath>
                </a14:m>
                <a:endParaRPr lang="en-US" dirty="0"/>
              </a:p>
            </p:txBody>
          </p:sp>
        </mc:Choice>
        <mc:Fallback xmlns="">
          <p:sp>
            <p:nvSpPr>
              <p:cNvPr id="4" name="Rectangle 3">
                <a:extLst>
                  <a:ext uri="{FF2B5EF4-FFF2-40B4-BE49-F238E27FC236}">
                    <a16:creationId xmlns:a16="http://schemas.microsoft.com/office/drawing/2014/main" id="{D78ED784-15AD-4F1F-AA85-931ECBF2EAAB}"/>
                  </a:ext>
                </a:extLst>
              </p:cNvPr>
              <p:cNvSpPr>
                <a:spLocks noRot="1" noChangeAspect="1" noMove="1" noResize="1" noEditPoints="1" noAdjustHandles="1" noChangeArrowheads="1" noChangeShapeType="1" noTextEdit="1"/>
              </p:cNvSpPr>
              <p:nvPr/>
            </p:nvSpPr>
            <p:spPr>
              <a:xfrm>
                <a:off x="6772834" y="179311"/>
                <a:ext cx="5267569" cy="646331"/>
              </a:xfrm>
              <a:prstGeom prst="rect">
                <a:avLst/>
              </a:prstGeom>
              <a:blipFill>
                <a:blip r:embed="rId3"/>
                <a:stretch>
                  <a:fillRect l="-115" b="-10811"/>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2997403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C99FD-057A-42F8-B23A-12D9255EFEBC}"/>
              </a:ext>
            </a:extLst>
          </p:cNvPr>
          <p:cNvSpPr>
            <a:spLocks noGrp="1"/>
          </p:cNvSpPr>
          <p:nvPr>
            <p:ph type="title"/>
          </p:nvPr>
        </p:nvSpPr>
        <p:spPr/>
        <p:txBody>
          <a:bodyPr/>
          <a:lstStyle/>
          <a:p>
            <a:r>
              <a:rPr lang="en-US" dirty="0"/>
              <a:t>More Practice</a:t>
            </a:r>
          </a:p>
        </p:txBody>
      </p:sp>
      <p:sp>
        <p:nvSpPr>
          <p:cNvPr id="5" name="Text Placeholder 4">
            <a:extLst>
              <a:ext uri="{FF2B5EF4-FFF2-40B4-BE49-F238E27FC236}">
                <a16:creationId xmlns:a16="http://schemas.microsoft.com/office/drawing/2014/main" id="{8B753A14-A59F-4663-87E1-C83EE4DE151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0623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ED3BA-0FF7-46FC-9DA0-DD3632D36810}"/>
              </a:ext>
            </a:extLst>
          </p:cNvPr>
          <p:cNvSpPr>
            <a:spLocks noGrp="1"/>
          </p:cNvSpPr>
          <p:nvPr>
            <p:ph type="title"/>
          </p:nvPr>
        </p:nvSpPr>
        <p:spPr/>
        <p:txBody>
          <a:bodyPr/>
          <a:lstStyle/>
          <a:p>
            <a:r>
              <a:rPr lang="en-US" dirty="0"/>
              <a:t>Even More Induction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36DCF4-7131-4594-96E8-1B9DD9229131}"/>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=0</m:t>
                            </m:r>
                          </m:e>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r>
                  <a:rPr lang="en-US" dirty="0"/>
                  <a:t>Let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𝑛</m:t>
                        </m:r>
                      </m:sup>
                    </m:sSup>
                  </m:oMath>
                </a14:m>
                <a:endParaRPr lang="en-US" dirty="0"/>
              </a:p>
              <a:p>
                <a:endParaRPr lang="en-US" dirty="0"/>
              </a:p>
              <a:p>
                <a:r>
                  <a:rPr lang="en-US" dirty="0"/>
                  <a:t>Claim: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8536DCF4-7131-4594-96E8-1B9DD9229131}"/>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742302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6982-69A0-4A91-9E4D-86F4B225C31C}"/>
              </a:ext>
            </a:extLst>
          </p:cNvPr>
          <p:cNvSpPr>
            <a:spLocks noGrp="1"/>
          </p:cNvSpPr>
          <p:nvPr>
            <p:ph type="title"/>
          </p:nvPr>
        </p:nvSpPr>
        <p:spPr/>
        <p:txBody>
          <a:bodyPr/>
          <a:lstStyle/>
          <a:p>
            <a:r>
              <a:rPr lang="en-US" dirty="0"/>
              <a:t>Even More Induction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A9ACEE-4CA2-47C8-BCD7-1B26B41286C9}"/>
                  </a:ext>
                </a:extLst>
              </p:cNvPr>
              <p:cNvSpPr>
                <a:spLocks noGrp="1"/>
              </p:cNvSpPr>
              <p:nvPr>
                <p:ph idx="1"/>
              </p:nvPr>
            </p:nvSpPr>
            <p:spPr/>
            <p:txBody>
              <a:bodyPr>
                <a:normAutofit fontScale="70000" lnSpcReduction="20000"/>
              </a:bodyPr>
              <a:lstStyle/>
              <a:p>
                <a:r>
                  <a:rPr lang="en-US" dirty="0"/>
                  <a:t>Define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to be “</a:t>
                </a:r>
                <a14:m>
                  <m:oMath xmlns:m="http://schemas.openxmlformats.org/officeDocument/2006/math">
                    <m:r>
                      <m:rPr>
                        <m:sty m:val="p"/>
                      </m:rPr>
                      <a:rPr lang="en-US" b="0" i="0"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a:p>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Base Case</a:t>
                </a:r>
              </a:p>
              <a:p>
                <a:r>
                  <a:rPr lang="en-US" dirty="0"/>
                  <a:t>Inductive Hypothesis:</a:t>
                </a:r>
              </a:p>
              <a:p>
                <a:r>
                  <a:rPr lang="en-US" dirty="0"/>
                  <a:t>Inductive Step: </a:t>
                </a:r>
              </a:p>
              <a:p>
                <a:endParaRPr lang="en-US" b="0" dirty="0"/>
              </a:p>
              <a:p>
                <a:endParaRPr lang="en-US" dirty="0"/>
              </a:p>
              <a:p>
                <a:endParaRPr lang="en-US" dirty="0"/>
              </a:p>
              <a:p>
                <a:endParaRPr lang="en-US" dirty="0"/>
              </a:p>
              <a:p>
                <a:endParaRPr lang="en-US" dirty="0"/>
              </a:p>
              <a:p>
                <a:r>
                  <a:rPr lang="en-US" dirty="0"/>
                  <a:t>Thus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holds. </a:t>
                </a:r>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73A9ACEE-4CA2-47C8-BCD7-1B26B41286C9}"/>
                  </a:ext>
                </a:extLst>
              </p:cNvPr>
              <p:cNvSpPr>
                <a:spLocks noGrp="1" noRot="1" noChangeAspect="1" noMove="1" noResize="1" noEditPoints="1" noAdjustHandles="1" noChangeArrowheads="1" noChangeShapeType="1" noTextEdit="1"/>
              </p:cNvSpPr>
              <p:nvPr>
                <p:ph idx="1"/>
              </p:nvPr>
            </p:nvSpPr>
            <p:spPr>
              <a:blipFill>
                <a:blip r:embed="rId2"/>
                <a:stretch>
                  <a:fillRect l="-163" t="-2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A27B783-5AA9-43AC-A846-1C9DA6BAF5E2}"/>
                  </a:ext>
                </a:extLst>
              </p:cNvPr>
              <p:cNvSpPr/>
              <p:nvPr/>
            </p:nvSpPr>
            <p:spPr>
              <a:xfrm>
                <a:off x="7884459" y="5607531"/>
                <a:ext cx="4132729" cy="987193"/>
              </a:xfrm>
              <a:prstGeom prst="rect">
                <a:avLst/>
              </a:prstGeom>
              <a:ln w="28575">
                <a:solidFill>
                  <a:schemeClr val="accent3"/>
                </a:solidFill>
              </a:ln>
            </p:spPr>
            <p:txBody>
              <a:bodyPr wrap="square">
                <a:spAutoFit/>
              </a:bodyPr>
              <a:lstStyle/>
              <a:p>
                <a:r>
                  <a:rPr lang="en-US" dirty="0"/>
                  <a:t>Let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 </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1                       </m:t>
                            </m:r>
                            <m:r>
                              <m:rPr>
                                <m:sty m:val="p"/>
                              </m:rPr>
                              <a:rPr lang="en-US">
                                <a:latin typeface="Cambria Math" panose="02040503050406030204" pitchFamily="18" charset="0"/>
                              </a:rPr>
                              <m:t>if</m:t>
                            </m:r>
                            <m:r>
                              <a:rPr lang="en-US">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=0</m:t>
                            </m:r>
                          </m:e>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r>
                  <a:rPr lang="en-US" dirty="0"/>
                  <a:t>Let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𝑛</m:t>
                        </m:r>
                      </m:sup>
                    </m:sSup>
                  </m:oMath>
                </a14:m>
                <a:endParaRPr lang="en-US" dirty="0"/>
              </a:p>
            </p:txBody>
          </p:sp>
        </mc:Choice>
        <mc:Fallback xmlns="">
          <p:sp>
            <p:nvSpPr>
              <p:cNvPr id="4" name="Rectangle 3">
                <a:extLst>
                  <a:ext uri="{FF2B5EF4-FFF2-40B4-BE49-F238E27FC236}">
                    <a16:creationId xmlns:a16="http://schemas.microsoft.com/office/drawing/2014/main" id="{BA27B783-5AA9-43AC-A846-1C9DA6BAF5E2}"/>
                  </a:ext>
                </a:extLst>
              </p:cNvPr>
              <p:cNvSpPr>
                <a:spLocks noRot="1" noChangeAspect="1" noMove="1" noResize="1" noEditPoints="1" noAdjustHandles="1" noChangeArrowheads="1" noChangeShapeType="1" noTextEdit="1"/>
              </p:cNvSpPr>
              <p:nvPr/>
            </p:nvSpPr>
            <p:spPr>
              <a:xfrm>
                <a:off x="7884459" y="5607531"/>
                <a:ext cx="4132729" cy="987193"/>
              </a:xfrm>
              <a:prstGeom prst="rect">
                <a:avLst/>
              </a:prstGeom>
              <a:blipFill>
                <a:blip r:embed="rId3"/>
                <a:stretch>
                  <a:fillRect l="-878" b="-7186"/>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2015795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6982-69A0-4A91-9E4D-86F4B225C31C}"/>
              </a:ext>
            </a:extLst>
          </p:cNvPr>
          <p:cNvSpPr>
            <a:spLocks noGrp="1"/>
          </p:cNvSpPr>
          <p:nvPr>
            <p:ph type="title"/>
          </p:nvPr>
        </p:nvSpPr>
        <p:spPr/>
        <p:txBody>
          <a:bodyPr/>
          <a:lstStyle/>
          <a:p>
            <a:r>
              <a:rPr lang="en-US" dirty="0"/>
              <a:t>Even More Induction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A9ACEE-4CA2-47C8-BCD7-1B26B41286C9}"/>
                  </a:ext>
                </a:extLst>
              </p:cNvPr>
              <p:cNvSpPr>
                <a:spLocks noGrp="1"/>
              </p:cNvSpPr>
              <p:nvPr>
                <p:ph idx="1"/>
              </p:nvPr>
            </p:nvSpPr>
            <p:spPr/>
            <p:txBody>
              <a:bodyPr>
                <a:normAutofit fontScale="70000" lnSpcReduction="20000"/>
              </a:bodyPr>
              <a:lstStyle/>
              <a:p>
                <a:r>
                  <a:rPr lang="en-US" dirty="0"/>
                  <a:t>Define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to be “</a:t>
                </a:r>
                <a14:m>
                  <m:oMath xmlns:m="http://schemas.openxmlformats.org/officeDocument/2006/math">
                    <m:r>
                      <m:rPr>
                        <m:sty m:val="p"/>
                      </m:rPr>
                      <a:rPr lang="en-US" b="0" i="0"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a:p>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Base Case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h</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𝑛</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1</m:t>
                        </m:r>
                      </m:e>
                      <m:sup>
                        <m:r>
                          <a:rPr lang="en-US" b="0" i="1" dirty="0" smtClean="0">
                            <a:latin typeface="Cambria Math" panose="02040503050406030204" pitchFamily="18" charset="0"/>
                          </a:rPr>
                          <m:t>1</m:t>
                        </m:r>
                      </m:sup>
                    </m:sSup>
                    <m:r>
                      <a:rPr lang="en-US" b="0" i="1" dirty="0" smtClean="0">
                        <a:latin typeface="Cambria Math" panose="02040503050406030204" pitchFamily="18" charset="0"/>
                      </a:rPr>
                      <m:t>=1≥1=1⋅1=1⋅</m:t>
                    </m:r>
                    <m:r>
                      <a:rPr lang="en-US" b="0" i="1" dirty="0" smtClean="0">
                        <a:latin typeface="Cambria Math" panose="02040503050406030204" pitchFamily="18" charset="0"/>
                      </a:rPr>
                      <m:t>𝑔</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m:t>
                        </m:r>
                      </m:e>
                    </m:d>
                    <m:r>
                      <a:rPr lang="en-US" b="0" i="1" dirty="0" smtClean="0">
                        <a:latin typeface="Cambria Math" panose="02040503050406030204" pitchFamily="18" charset="0"/>
                      </a:rPr>
                      <m:t>=</m:t>
                    </m:r>
                    <m:r>
                      <a:rPr lang="en-US" b="0" i="1" dirty="0" smtClean="0">
                        <a:latin typeface="Cambria Math" panose="02040503050406030204" pitchFamily="18" charset="0"/>
                      </a:rPr>
                      <m:t>𝑔</m:t>
                    </m:r>
                    <m:r>
                      <a:rPr lang="en-US" b="0" i="1" dirty="0" smtClean="0">
                        <a:latin typeface="Cambria Math" panose="02040503050406030204" pitchFamily="18" charset="0"/>
                      </a:rPr>
                      <m:t>(1)</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true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Inductive Step: </a:t>
                </a:r>
              </a:p>
              <a:p>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b="0" dirty="0"/>
              </a:p>
              <a:p>
                <a:r>
                  <a:rPr lang="en-US" dirty="0"/>
                  <a:t>               </a:t>
                </a:r>
                <a:endParaRPr lang="en-US" b="0" dirty="0"/>
              </a:p>
              <a:p>
                <a:endParaRPr lang="en-US" dirty="0"/>
              </a:p>
              <a:p>
                <a:endParaRPr lang="en-US" dirty="0"/>
              </a:p>
              <a:p>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oMath>
                </a14:m>
                <a:r>
                  <a:rPr lang="en-US" dirty="0"/>
                  <a:t>.</a:t>
                </a:r>
              </a:p>
              <a:p>
                <a:r>
                  <a:rPr lang="en-US" dirty="0"/>
                  <a:t>Thus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holds. </a:t>
                </a:r>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73A9ACEE-4CA2-47C8-BCD7-1B26B41286C9}"/>
                  </a:ext>
                </a:extLst>
              </p:cNvPr>
              <p:cNvSpPr>
                <a:spLocks noGrp="1" noRot="1" noChangeAspect="1" noMove="1" noResize="1" noEditPoints="1" noAdjustHandles="1" noChangeArrowheads="1" noChangeShapeType="1" noTextEdit="1"/>
              </p:cNvSpPr>
              <p:nvPr>
                <p:ph idx="1"/>
              </p:nvPr>
            </p:nvSpPr>
            <p:spPr>
              <a:blipFill>
                <a:blip r:embed="rId2"/>
                <a:stretch>
                  <a:fillRect l="-980" t="-2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A27B783-5AA9-43AC-A846-1C9DA6BAF5E2}"/>
                  </a:ext>
                </a:extLst>
              </p:cNvPr>
              <p:cNvSpPr/>
              <p:nvPr/>
            </p:nvSpPr>
            <p:spPr>
              <a:xfrm>
                <a:off x="7884459" y="5607531"/>
                <a:ext cx="4132729" cy="987193"/>
              </a:xfrm>
              <a:prstGeom prst="rect">
                <a:avLst/>
              </a:prstGeom>
              <a:ln w="28575">
                <a:solidFill>
                  <a:schemeClr val="accent3"/>
                </a:solidFill>
              </a:ln>
            </p:spPr>
            <p:txBody>
              <a:bodyPr wrap="square">
                <a:spAutoFit/>
              </a:bodyPr>
              <a:lstStyle/>
              <a:p>
                <a:r>
                  <a:rPr lang="en-US" dirty="0"/>
                  <a:t>Let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 </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1                       </m:t>
                            </m:r>
                            <m:r>
                              <m:rPr>
                                <m:sty m:val="p"/>
                              </m:rPr>
                              <a:rPr lang="en-US">
                                <a:latin typeface="Cambria Math" panose="02040503050406030204" pitchFamily="18" charset="0"/>
                              </a:rPr>
                              <m:t>if</m:t>
                            </m:r>
                            <m:r>
                              <a:rPr lang="en-US">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=0</m:t>
                            </m:r>
                          </m:e>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r>
                  <a:rPr lang="en-US" dirty="0"/>
                  <a:t>Let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𝑛</m:t>
                        </m:r>
                      </m:sup>
                    </m:sSup>
                  </m:oMath>
                </a14:m>
                <a:endParaRPr lang="en-US" dirty="0"/>
              </a:p>
            </p:txBody>
          </p:sp>
        </mc:Choice>
        <mc:Fallback xmlns="">
          <p:sp>
            <p:nvSpPr>
              <p:cNvPr id="4" name="Rectangle 3">
                <a:extLst>
                  <a:ext uri="{FF2B5EF4-FFF2-40B4-BE49-F238E27FC236}">
                    <a16:creationId xmlns:a16="http://schemas.microsoft.com/office/drawing/2014/main" id="{BA27B783-5AA9-43AC-A846-1C9DA6BAF5E2}"/>
                  </a:ext>
                </a:extLst>
              </p:cNvPr>
              <p:cNvSpPr>
                <a:spLocks noRot="1" noChangeAspect="1" noMove="1" noResize="1" noEditPoints="1" noAdjustHandles="1" noChangeArrowheads="1" noChangeShapeType="1" noTextEdit="1"/>
              </p:cNvSpPr>
              <p:nvPr/>
            </p:nvSpPr>
            <p:spPr>
              <a:xfrm>
                <a:off x="7884459" y="5607531"/>
                <a:ext cx="4132729" cy="987193"/>
              </a:xfrm>
              <a:prstGeom prst="rect">
                <a:avLst/>
              </a:prstGeom>
              <a:blipFill>
                <a:blip r:embed="rId3"/>
                <a:stretch>
                  <a:fillRect l="-878" b="-7186"/>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3460486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6982-69A0-4A91-9E4D-86F4B225C31C}"/>
              </a:ext>
            </a:extLst>
          </p:cNvPr>
          <p:cNvSpPr>
            <a:spLocks noGrp="1"/>
          </p:cNvSpPr>
          <p:nvPr>
            <p:ph type="title"/>
          </p:nvPr>
        </p:nvSpPr>
        <p:spPr/>
        <p:txBody>
          <a:bodyPr/>
          <a:lstStyle/>
          <a:p>
            <a:r>
              <a:rPr lang="en-US" dirty="0"/>
              <a:t>Even More Induction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A9ACEE-4CA2-47C8-BCD7-1B26B41286C9}"/>
                  </a:ext>
                </a:extLst>
              </p:cNvPr>
              <p:cNvSpPr>
                <a:spLocks noGrp="1"/>
              </p:cNvSpPr>
              <p:nvPr>
                <p:ph idx="1"/>
              </p:nvPr>
            </p:nvSpPr>
            <p:spPr/>
            <p:txBody>
              <a:bodyPr>
                <a:normAutofit fontScale="70000" lnSpcReduction="20000"/>
              </a:bodyPr>
              <a:lstStyle/>
              <a:p>
                <a:r>
                  <a:rPr lang="en-US" dirty="0"/>
                  <a:t>Define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to be “</a:t>
                </a:r>
                <a14:m>
                  <m:oMath xmlns:m="http://schemas.openxmlformats.org/officeDocument/2006/math">
                    <m:r>
                      <m:rPr>
                        <m:sty m:val="p"/>
                      </m:rPr>
                      <a:rPr lang="en-US" b="0" i="0"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a:p>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Base Case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h</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𝑛</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1</m:t>
                        </m:r>
                      </m:e>
                      <m:sup>
                        <m:r>
                          <a:rPr lang="en-US" b="0" i="1" dirty="0" smtClean="0">
                            <a:latin typeface="Cambria Math" panose="02040503050406030204" pitchFamily="18" charset="0"/>
                          </a:rPr>
                          <m:t>1</m:t>
                        </m:r>
                      </m:sup>
                    </m:sSup>
                    <m:r>
                      <a:rPr lang="en-US" b="0" i="1" dirty="0" smtClean="0">
                        <a:latin typeface="Cambria Math" panose="02040503050406030204" pitchFamily="18" charset="0"/>
                      </a:rPr>
                      <m:t>=1≥1=1⋅1=1⋅</m:t>
                    </m:r>
                    <m:r>
                      <a:rPr lang="en-US" b="0" i="1" dirty="0" smtClean="0">
                        <a:latin typeface="Cambria Math" panose="02040503050406030204" pitchFamily="18" charset="0"/>
                      </a:rPr>
                      <m:t>𝑔</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m:t>
                        </m:r>
                      </m:e>
                    </m:d>
                    <m:r>
                      <a:rPr lang="en-US" b="0" i="1" dirty="0" smtClean="0">
                        <a:latin typeface="Cambria Math" panose="02040503050406030204" pitchFamily="18" charset="0"/>
                      </a:rPr>
                      <m:t>=</m:t>
                    </m:r>
                    <m:r>
                      <a:rPr lang="en-US" b="0" i="1" dirty="0" smtClean="0">
                        <a:latin typeface="Cambria Math" panose="02040503050406030204" pitchFamily="18" charset="0"/>
                      </a:rPr>
                      <m:t>𝑔</m:t>
                    </m:r>
                    <m:r>
                      <a:rPr lang="en-US" b="0" i="1" dirty="0" smtClean="0">
                        <a:latin typeface="Cambria Math" panose="02040503050406030204" pitchFamily="18" charset="0"/>
                      </a:rPr>
                      <m:t>(1)</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true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Inductive Step: </a:t>
                </a:r>
              </a:p>
              <a:p>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b="0" dirty="0"/>
              </a:p>
              <a:p>
                <a:r>
                  <a:rPr lang="en-US" dirty="0"/>
                  <a: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by IH.</a:t>
                </a:r>
              </a:p>
              <a:p>
                <a:r>
                  <a:rPr lang="en-US" dirty="0"/>
                  <a:t>               </a:t>
                </a:r>
                <a:endParaRPr lang="en-US" b="0" dirty="0"/>
              </a:p>
              <a:p>
                <a:endParaRPr lang="en-US" dirty="0"/>
              </a:p>
              <a:p>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oMath>
                </a14:m>
                <a:r>
                  <a:rPr lang="en-US" dirty="0"/>
                  <a:t>.</a:t>
                </a:r>
              </a:p>
              <a:p>
                <a:r>
                  <a:rPr lang="en-US" dirty="0"/>
                  <a:t>Thus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holds. </a:t>
                </a:r>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73A9ACEE-4CA2-47C8-BCD7-1B26B41286C9}"/>
                  </a:ext>
                </a:extLst>
              </p:cNvPr>
              <p:cNvSpPr>
                <a:spLocks noGrp="1" noRot="1" noChangeAspect="1" noMove="1" noResize="1" noEditPoints="1" noAdjustHandles="1" noChangeArrowheads="1" noChangeShapeType="1" noTextEdit="1"/>
              </p:cNvSpPr>
              <p:nvPr>
                <p:ph idx="1"/>
              </p:nvPr>
            </p:nvSpPr>
            <p:spPr>
              <a:blipFill>
                <a:blip r:embed="rId2"/>
                <a:stretch>
                  <a:fillRect l="-980" t="-2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A27B783-5AA9-43AC-A846-1C9DA6BAF5E2}"/>
                  </a:ext>
                </a:extLst>
              </p:cNvPr>
              <p:cNvSpPr/>
              <p:nvPr/>
            </p:nvSpPr>
            <p:spPr>
              <a:xfrm>
                <a:off x="7884459" y="5607531"/>
                <a:ext cx="4132729" cy="987193"/>
              </a:xfrm>
              <a:prstGeom prst="rect">
                <a:avLst/>
              </a:prstGeom>
              <a:ln w="28575">
                <a:solidFill>
                  <a:schemeClr val="accent3"/>
                </a:solidFill>
              </a:ln>
            </p:spPr>
            <p:txBody>
              <a:bodyPr wrap="square">
                <a:spAutoFit/>
              </a:bodyPr>
              <a:lstStyle/>
              <a:p>
                <a:r>
                  <a:rPr lang="en-US" dirty="0"/>
                  <a:t>Let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 </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1                       </m:t>
                            </m:r>
                            <m:r>
                              <m:rPr>
                                <m:sty m:val="p"/>
                              </m:rPr>
                              <a:rPr lang="en-US">
                                <a:latin typeface="Cambria Math" panose="02040503050406030204" pitchFamily="18" charset="0"/>
                              </a:rPr>
                              <m:t>if</m:t>
                            </m:r>
                            <m:r>
                              <a:rPr lang="en-US">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=0</m:t>
                            </m:r>
                          </m:e>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r>
                  <a:rPr lang="en-US" dirty="0"/>
                  <a:t>Let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𝑛</m:t>
                        </m:r>
                      </m:sup>
                    </m:sSup>
                  </m:oMath>
                </a14:m>
                <a:endParaRPr lang="en-US" dirty="0"/>
              </a:p>
            </p:txBody>
          </p:sp>
        </mc:Choice>
        <mc:Fallback xmlns="">
          <p:sp>
            <p:nvSpPr>
              <p:cNvPr id="4" name="Rectangle 3">
                <a:extLst>
                  <a:ext uri="{FF2B5EF4-FFF2-40B4-BE49-F238E27FC236}">
                    <a16:creationId xmlns:a16="http://schemas.microsoft.com/office/drawing/2014/main" id="{BA27B783-5AA9-43AC-A846-1C9DA6BAF5E2}"/>
                  </a:ext>
                </a:extLst>
              </p:cNvPr>
              <p:cNvSpPr>
                <a:spLocks noRot="1" noChangeAspect="1" noMove="1" noResize="1" noEditPoints="1" noAdjustHandles="1" noChangeArrowheads="1" noChangeShapeType="1" noTextEdit="1"/>
              </p:cNvSpPr>
              <p:nvPr/>
            </p:nvSpPr>
            <p:spPr>
              <a:xfrm>
                <a:off x="7884459" y="5607531"/>
                <a:ext cx="4132729" cy="987193"/>
              </a:xfrm>
              <a:prstGeom prst="rect">
                <a:avLst/>
              </a:prstGeom>
              <a:blipFill>
                <a:blip r:embed="rId3"/>
                <a:stretch>
                  <a:fillRect l="-878" b="-7186"/>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130510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3852-620E-49D7-A2EF-F1D8CB17FB1A}"/>
              </a:ext>
            </a:extLst>
          </p:cNvPr>
          <p:cNvSpPr>
            <a:spLocks noGrp="1"/>
          </p:cNvSpPr>
          <p:nvPr>
            <p:ph type="title"/>
          </p:nvPr>
        </p:nvSpPr>
        <p:spPr/>
        <p:txBody>
          <a:bodyPr/>
          <a:lstStyle/>
          <a:p>
            <a:r>
              <a:rPr lang="en-US" dirty="0"/>
              <a:t>Strong Induction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026680-D46B-4EFE-B5C7-0F261659C4A1}"/>
                  </a:ext>
                </a:extLst>
              </p:cNvPr>
              <p:cNvSpPr>
                <a:spLocks noGrp="1"/>
              </p:cNvSpPr>
              <p:nvPr>
                <p:ph idx="1"/>
              </p:nvPr>
            </p:nvSpPr>
            <p:spPr/>
            <p:txBody>
              <a:bodyPr>
                <a:normAutofit/>
              </a:bodyPr>
              <a:lstStyle/>
              <a:p>
                <a:r>
                  <a:rPr lang="en-US" dirty="0"/>
                  <a:t>That hypothesis where we assume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base</m:t>
                        </m:r>
                        <m:r>
                          <a:rPr lang="en-US" b="0" i="0" smtClean="0">
                            <a:latin typeface="Cambria Math" panose="02040503050406030204" pitchFamily="18" charset="0"/>
                          </a:rPr>
                          <m:t> </m:t>
                        </m:r>
                        <m:r>
                          <m:rPr>
                            <m:sty m:val="p"/>
                          </m:rPr>
                          <a:rPr lang="en-US" b="0" i="0" smtClean="0">
                            <a:latin typeface="Cambria Math" panose="02040503050406030204" pitchFamily="18" charset="0"/>
                          </a:rPr>
                          <m:t>case</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instead of just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called a strong inductive hypothesis. </a:t>
                </a:r>
              </a:p>
              <a:p>
                <a:endParaRPr lang="en-US" dirty="0"/>
              </a:p>
              <a:p>
                <a:r>
                  <a:rPr lang="en-US" dirty="0"/>
                  <a:t>Strong induction is the same fundamental idea as weak (“regular”) induction.</a:t>
                </a:r>
              </a:p>
            </p:txBody>
          </p:sp>
        </mc:Choice>
        <mc:Fallback xmlns="">
          <p:sp>
            <p:nvSpPr>
              <p:cNvPr id="3" name="Content Placeholder 2">
                <a:extLst>
                  <a:ext uri="{FF2B5EF4-FFF2-40B4-BE49-F238E27FC236}">
                    <a16:creationId xmlns:a16="http://schemas.microsoft.com/office/drawing/2014/main" id="{AE026680-D46B-4EFE-B5C7-0F261659C4A1}"/>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671900B-9E1E-46B3-9B2F-31F4922127AC}"/>
                  </a:ext>
                </a:extLst>
              </p:cNvPr>
              <p:cNvSpPr txBox="1"/>
              <p:nvPr/>
            </p:nvSpPr>
            <p:spPr>
              <a:xfrm>
                <a:off x="575239" y="3926541"/>
                <a:ext cx="4633255"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(0)</m:t>
                    </m:r>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0</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(2)</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(3)</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3</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3</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(4)</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4</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t>
                </a:r>
              </a:p>
            </p:txBody>
          </p:sp>
        </mc:Choice>
        <mc:Fallback xmlns="">
          <p:sp>
            <p:nvSpPr>
              <p:cNvPr id="4" name="TextBox 3">
                <a:extLst>
                  <a:ext uri="{FF2B5EF4-FFF2-40B4-BE49-F238E27FC236}">
                    <a16:creationId xmlns:a16="http://schemas.microsoft.com/office/drawing/2014/main" id="{5671900B-9E1E-46B3-9B2F-31F4922127AC}"/>
                  </a:ext>
                </a:extLst>
              </p:cNvPr>
              <p:cNvSpPr txBox="1">
                <a:spLocks noRot="1" noChangeAspect="1" noMove="1" noResize="1" noEditPoints="1" noAdjustHandles="1" noChangeArrowheads="1" noChangeShapeType="1" noTextEdit="1"/>
              </p:cNvSpPr>
              <p:nvPr/>
            </p:nvSpPr>
            <p:spPr>
              <a:xfrm>
                <a:off x="575239" y="3926541"/>
                <a:ext cx="4633255" cy="2308324"/>
              </a:xfrm>
              <a:prstGeom prst="rect">
                <a:avLst/>
              </a:prstGeom>
              <a:blipFill>
                <a:blip r:embed="rId3"/>
                <a:stretch>
                  <a:fillRect l="-1974" t="-1847" b="-5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57E1FD-0E8E-422F-887D-DA33C715D958}"/>
                  </a:ext>
                </a:extLst>
              </p:cNvPr>
              <p:cNvSpPr txBox="1"/>
              <p:nvPr/>
            </p:nvSpPr>
            <p:spPr>
              <a:xfrm>
                <a:off x="5523757" y="3886609"/>
                <a:ext cx="5758325"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(0)</m:t>
                    </m:r>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0</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m:rPr>
                        <m:sty m:val="p"/>
                      </m:rPr>
                      <a:rPr lang="en-US" sz="2400" dirty="0">
                        <a:latin typeface="Cambria Math" panose="02040503050406030204" pitchFamily="18" charset="0"/>
                      </a:rPr>
                      <m:t>P</m:t>
                    </m:r>
                    <m:d>
                      <m:dPr>
                        <m:ctrlPr>
                          <a:rPr lang="en-US" sz="2400" b="0" i="1" dirty="0" smtClean="0">
                            <a:latin typeface="Cambria Math" panose="02040503050406030204" pitchFamily="18" charset="0"/>
                          </a:rPr>
                        </m:ctrlPr>
                      </m:dPr>
                      <m:e>
                        <m:r>
                          <a:rPr lang="en-US" sz="2400" b="0" i="0" dirty="0" smtClean="0">
                            <a:latin typeface="Cambria Math" panose="02040503050406030204" pitchFamily="18" charset="0"/>
                          </a:rPr>
                          <m:t>0</m:t>
                        </m:r>
                      </m:e>
                    </m:d>
                    <m:r>
                      <a:rPr lang="en-US" sz="2400" b="0" i="1" dirty="0"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(2)</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b="0" i="0" smtClean="0">
                        <a:latin typeface="Cambria Math" panose="02040503050406030204" pitchFamily="18" charset="0"/>
                      </a:rPr>
                      <m:t>[</m:t>
                    </m:r>
                    <m:r>
                      <m:rPr>
                        <m:sty m:val="p"/>
                      </m:rPr>
                      <a:rPr lang="en-US" sz="2400" b="0" i="0" smtClean="0">
                        <a:latin typeface="Cambria Math" panose="02040503050406030204" pitchFamily="18" charset="0"/>
                      </a:rPr>
                      <m:t>P</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(3)</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3</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a:t>
                </a:r>
                <a14:m>
                  <m:oMath xmlns:m="http://schemas.openxmlformats.org/officeDocument/2006/math">
                    <m:r>
                      <a:rPr lang="en-US" sz="2400">
                        <a:latin typeface="Cambria Math" panose="02040503050406030204" pitchFamily="18" charset="0"/>
                      </a:rPr>
                      <m:t>[</m:t>
                    </m:r>
                    <m:r>
                      <m:rPr>
                        <m:sty m:val="p"/>
                      </m:rPr>
                      <a:rPr lang="en-US" sz="2400">
                        <a:latin typeface="Cambria Math" panose="02040503050406030204" pitchFamily="18" charset="0"/>
                      </a:rPr>
                      <m:t>P</m:t>
                    </m:r>
                    <m:d>
                      <m:dPr>
                        <m:ctrlPr>
                          <a:rPr lang="en-US" sz="2400" i="1">
                            <a:latin typeface="Cambria Math" panose="02040503050406030204" pitchFamily="18" charset="0"/>
                          </a:rPr>
                        </m:ctrlPr>
                      </m:dPr>
                      <m:e>
                        <m:r>
                          <a:rPr lang="en-US" sz="2400" i="1">
                            <a:latin typeface="Cambria Math" panose="02040503050406030204" pitchFamily="18" charset="0"/>
                          </a:rPr>
                          <m:t>0</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0" i="1" smtClean="0">
                            <a:latin typeface="Cambria Math" panose="02040503050406030204" pitchFamily="18" charset="0"/>
                          </a:rPr>
                          <m:t>3</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(4)</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4</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a:extLst>
                  <a:ext uri="{FF2B5EF4-FFF2-40B4-BE49-F238E27FC236}">
                    <a16:creationId xmlns:a16="http://schemas.microsoft.com/office/drawing/2014/main" id="{D557E1FD-0E8E-422F-887D-DA33C715D958}"/>
                  </a:ext>
                </a:extLst>
              </p:cNvPr>
              <p:cNvSpPr txBox="1">
                <a:spLocks noRot="1" noChangeAspect="1" noMove="1" noResize="1" noEditPoints="1" noAdjustHandles="1" noChangeArrowheads="1" noChangeShapeType="1" noTextEdit="1"/>
              </p:cNvSpPr>
              <p:nvPr/>
            </p:nvSpPr>
            <p:spPr>
              <a:xfrm>
                <a:off x="5523757" y="3886609"/>
                <a:ext cx="5758325" cy="2308324"/>
              </a:xfrm>
              <a:prstGeom prst="rect">
                <a:avLst/>
              </a:prstGeom>
              <a:blipFill>
                <a:blip r:embed="rId4"/>
                <a:stretch>
                  <a:fillRect l="-1587" t="-1852" b="-5556"/>
                </a:stretch>
              </a:blipFill>
            </p:spPr>
            <p:txBody>
              <a:bodyPr/>
              <a:lstStyle/>
              <a:p>
                <a:r>
                  <a:rPr lang="en-US">
                    <a:noFill/>
                  </a:rPr>
                  <a:t> </a:t>
                </a:r>
              </a:p>
            </p:txBody>
          </p:sp>
        </mc:Fallback>
      </mc:AlternateContent>
    </p:spTree>
    <p:extLst>
      <p:ext uri="{BB962C8B-B14F-4D97-AF65-F5344CB8AC3E}">
        <p14:creationId xmlns:p14="http://schemas.microsoft.com/office/powerpoint/2010/main" val="2221655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6982-69A0-4A91-9E4D-86F4B225C31C}"/>
              </a:ext>
            </a:extLst>
          </p:cNvPr>
          <p:cNvSpPr>
            <a:spLocks noGrp="1"/>
          </p:cNvSpPr>
          <p:nvPr>
            <p:ph type="title"/>
          </p:nvPr>
        </p:nvSpPr>
        <p:spPr/>
        <p:txBody>
          <a:bodyPr/>
          <a:lstStyle/>
          <a:p>
            <a:r>
              <a:rPr lang="en-US" dirty="0"/>
              <a:t>Even More Induction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A9ACEE-4CA2-47C8-BCD7-1B26B41286C9}"/>
                  </a:ext>
                </a:extLst>
              </p:cNvPr>
              <p:cNvSpPr>
                <a:spLocks noGrp="1"/>
              </p:cNvSpPr>
              <p:nvPr>
                <p:ph idx="1"/>
              </p:nvPr>
            </p:nvSpPr>
            <p:spPr/>
            <p:txBody>
              <a:bodyPr>
                <a:normAutofit fontScale="70000" lnSpcReduction="20000"/>
              </a:bodyPr>
              <a:lstStyle/>
              <a:p>
                <a:r>
                  <a:rPr lang="en-US" dirty="0"/>
                  <a:t>Define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to be “</a:t>
                </a:r>
                <a14:m>
                  <m:oMath xmlns:m="http://schemas.openxmlformats.org/officeDocument/2006/math">
                    <m:r>
                      <m:rPr>
                        <m:sty m:val="p"/>
                      </m:rPr>
                      <a:rPr lang="en-US" b="0" i="0"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a:p>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Base Case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h</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𝑛</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1</m:t>
                        </m:r>
                      </m:e>
                      <m:sup>
                        <m:r>
                          <a:rPr lang="en-US" b="0" i="1" dirty="0" smtClean="0">
                            <a:latin typeface="Cambria Math" panose="02040503050406030204" pitchFamily="18" charset="0"/>
                          </a:rPr>
                          <m:t>1</m:t>
                        </m:r>
                      </m:sup>
                    </m:sSup>
                    <m:r>
                      <a:rPr lang="en-US" b="0" i="1" dirty="0" smtClean="0">
                        <a:latin typeface="Cambria Math" panose="02040503050406030204" pitchFamily="18" charset="0"/>
                      </a:rPr>
                      <m:t>=1≥1=1⋅1=1⋅</m:t>
                    </m:r>
                    <m:r>
                      <a:rPr lang="en-US" b="0" i="1" dirty="0" smtClean="0">
                        <a:latin typeface="Cambria Math" panose="02040503050406030204" pitchFamily="18" charset="0"/>
                      </a:rPr>
                      <m:t>𝑔</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m:t>
                        </m:r>
                      </m:e>
                    </m:d>
                    <m:r>
                      <a:rPr lang="en-US" b="0" i="1" dirty="0" smtClean="0">
                        <a:latin typeface="Cambria Math" panose="02040503050406030204" pitchFamily="18" charset="0"/>
                      </a:rPr>
                      <m:t>=</m:t>
                    </m:r>
                    <m:r>
                      <a:rPr lang="en-US" b="0" i="1" dirty="0" smtClean="0">
                        <a:latin typeface="Cambria Math" panose="02040503050406030204" pitchFamily="18" charset="0"/>
                      </a:rPr>
                      <m:t>𝑔</m:t>
                    </m:r>
                    <m:r>
                      <a:rPr lang="en-US" b="0" i="1" dirty="0" smtClean="0">
                        <a:latin typeface="Cambria Math" panose="02040503050406030204" pitchFamily="18" charset="0"/>
                      </a:rPr>
                      <m:t>(1)</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true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Inductive Step: </a:t>
                </a:r>
              </a:p>
              <a:p>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b="0" dirty="0"/>
              </a:p>
              <a:p>
                <a:r>
                  <a:rPr lang="en-US" dirty="0"/>
                  <a: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by IH.</a:t>
                </a:r>
              </a:p>
              <a:p>
                <a:r>
                  <a:rPr lang="en-US" dirty="0"/>
                  <a: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𝑘</m:t>
                        </m:r>
                      </m:sup>
                    </m:sSup>
                  </m:oMath>
                </a14:m>
                <a:r>
                  <a:rPr lang="en-US" b="0" dirty="0"/>
                  <a:t>           by definition of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b="0" dirty="0"/>
              </a:p>
              <a:p>
                <a:r>
                  <a:rPr lang="en-US" dirty="0"/>
                  <a: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e>
                      <m:sup>
                        <m:r>
                          <a:rPr lang="en-US" b="0" i="1" smtClean="0">
                            <a:latin typeface="Cambria Math" panose="02040503050406030204" pitchFamily="18" charset="0"/>
                          </a:rPr>
                          <m:t>𝑘</m:t>
                        </m:r>
                      </m:sup>
                    </m:sSup>
                  </m:oMath>
                </a14:m>
                <a:endParaRPr lang="en-US" b="0" dirty="0"/>
              </a:p>
              <a:p>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oMath>
                </a14:m>
                <a:r>
                  <a:rPr lang="en-US" dirty="0"/>
                  <a:t>.</a:t>
                </a:r>
              </a:p>
              <a:p>
                <a:r>
                  <a:rPr lang="en-US" dirty="0"/>
                  <a:t>Thus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holds. </a:t>
                </a:r>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73A9ACEE-4CA2-47C8-BCD7-1B26B41286C9}"/>
                  </a:ext>
                </a:extLst>
              </p:cNvPr>
              <p:cNvSpPr>
                <a:spLocks noGrp="1" noRot="1" noChangeAspect="1" noMove="1" noResize="1" noEditPoints="1" noAdjustHandles="1" noChangeArrowheads="1" noChangeShapeType="1" noTextEdit="1"/>
              </p:cNvSpPr>
              <p:nvPr>
                <p:ph idx="1"/>
              </p:nvPr>
            </p:nvSpPr>
            <p:spPr>
              <a:blipFill>
                <a:blip r:embed="rId2"/>
                <a:stretch>
                  <a:fillRect l="-980" t="-2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A27B783-5AA9-43AC-A846-1C9DA6BAF5E2}"/>
                  </a:ext>
                </a:extLst>
              </p:cNvPr>
              <p:cNvSpPr/>
              <p:nvPr/>
            </p:nvSpPr>
            <p:spPr>
              <a:xfrm>
                <a:off x="7884459" y="5607531"/>
                <a:ext cx="4132729" cy="987193"/>
              </a:xfrm>
              <a:prstGeom prst="rect">
                <a:avLst/>
              </a:prstGeom>
              <a:ln w="28575">
                <a:solidFill>
                  <a:schemeClr val="accent3"/>
                </a:solidFill>
              </a:ln>
            </p:spPr>
            <p:txBody>
              <a:bodyPr wrap="square">
                <a:spAutoFit/>
              </a:bodyPr>
              <a:lstStyle/>
              <a:p>
                <a:r>
                  <a:rPr lang="en-US" dirty="0"/>
                  <a:t>Let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 </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1                       </m:t>
                            </m:r>
                            <m:r>
                              <m:rPr>
                                <m:sty m:val="p"/>
                              </m:rPr>
                              <a:rPr lang="en-US">
                                <a:latin typeface="Cambria Math" panose="02040503050406030204" pitchFamily="18" charset="0"/>
                              </a:rPr>
                              <m:t>if</m:t>
                            </m:r>
                            <m:r>
                              <a:rPr lang="en-US">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=0</m:t>
                            </m:r>
                          </m:e>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r>
                  <a:rPr lang="en-US" dirty="0"/>
                  <a:t>Let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𝑛</m:t>
                        </m:r>
                      </m:sup>
                    </m:sSup>
                  </m:oMath>
                </a14:m>
                <a:endParaRPr lang="en-US" dirty="0"/>
              </a:p>
            </p:txBody>
          </p:sp>
        </mc:Choice>
        <mc:Fallback xmlns="">
          <p:sp>
            <p:nvSpPr>
              <p:cNvPr id="4" name="Rectangle 3">
                <a:extLst>
                  <a:ext uri="{FF2B5EF4-FFF2-40B4-BE49-F238E27FC236}">
                    <a16:creationId xmlns:a16="http://schemas.microsoft.com/office/drawing/2014/main" id="{BA27B783-5AA9-43AC-A846-1C9DA6BAF5E2}"/>
                  </a:ext>
                </a:extLst>
              </p:cNvPr>
              <p:cNvSpPr>
                <a:spLocks noRot="1" noChangeAspect="1" noMove="1" noResize="1" noEditPoints="1" noAdjustHandles="1" noChangeArrowheads="1" noChangeShapeType="1" noTextEdit="1"/>
              </p:cNvSpPr>
              <p:nvPr/>
            </p:nvSpPr>
            <p:spPr>
              <a:xfrm>
                <a:off x="7884459" y="5607531"/>
                <a:ext cx="4132729" cy="987193"/>
              </a:xfrm>
              <a:prstGeom prst="rect">
                <a:avLst/>
              </a:prstGeom>
              <a:blipFill>
                <a:blip r:embed="rId3"/>
                <a:stretch>
                  <a:fillRect l="-878" b="-7186"/>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3730659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6982-69A0-4A91-9E4D-86F4B225C31C}"/>
              </a:ext>
            </a:extLst>
          </p:cNvPr>
          <p:cNvSpPr>
            <a:spLocks noGrp="1"/>
          </p:cNvSpPr>
          <p:nvPr>
            <p:ph type="title"/>
          </p:nvPr>
        </p:nvSpPr>
        <p:spPr/>
        <p:txBody>
          <a:bodyPr/>
          <a:lstStyle/>
          <a:p>
            <a:r>
              <a:rPr lang="en-US" dirty="0"/>
              <a:t>Even More Induction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A9ACEE-4CA2-47C8-BCD7-1B26B41286C9}"/>
                  </a:ext>
                </a:extLst>
              </p:cNvPr>
              <p:cNvSpPr>
                <a:spLocks noGrp="1"/>
              </p:cNvSpPr>
              <p:nvPr>
                <p:ph idx="1"/>
              </p:nvPr>
            </p:nvSpPr>
            <p:spPr/>
            <p:txBody>
              <a:bodyPr>
                <a:normAutofit fontScale="70000" lnSpcReduction="20000"/>
              </a:bodyPr>
              <a:lstStyle/>
              <a:p>
                <a:r>
                  <a:rPr lang="en-US" dirty="0"/>
                  <a:t>Define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to be “</a:t>
                </a:r>
                <a14:m>
                  <m:oMath xmlns:m="http://schemas.openxmlformats.org/officeDocument/2006/math">
                    <m:r>
                      <m:rPr>
                        <m:sty m:val="p"/>
                      </m:rPr>
                      <a:rPr lang="en-US" b="0" i="0"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a:p>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Base Case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h</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𝑛</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1</m:t>
                        </m:r>
                      </m:e>
                      <m:sup>
                        <m:r>
                          <a:rPr lang="en-US" b="0" i="1" dirty="0" smtClean="0">
                            <a:latin typeface="Cambria Math" panose="02040503050406030204" pitchFamily="18" charset="0"/>
                          </a:rPr>
                          <m:t>1</m:t>
                        </m:r>
                      </m:sup>
                    </m:sSup>
                    <m:r>
                      <a:rPr lang="en-US" b="0" i="1" dirty="0" smtClean="0">
                        <a:latin typeface="Cambria Math" panose="02040503050406030204" pitchFamily="18" charset="0"/>
                      </a:rPr>
                      <m:t>=1≥1=1⋅1=1⋅</m:t>
                    </m:r>
                    <m:r>
                      <a:rPr lang="en-US" b="0" i="1" dirty="0" smtClean="0">
                        <a:latin typeface="Cambria Math" panose="02040503050406030204" pitchFamily="18" charset="0"/>
                      </a:rPr>
                      <m:t>𝑔</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m:t>
                        </m:r>
                      </m:e>
                    </m:d>
                    <m:r>
                      <a:rPr lang="en-US" b="0" i="1" dirty="0" smtClean="0">
                        <a:latin typeface="Cambria Math" panose="02040503050406030204" pitchFamily="18" charset="0"/>
                      </a:rPr>
                      <m:t>=</m:t>
                    </m:r>
                    <m:r>
                      <a:rPr lang="en-US" b="0" i="1" dirty="0" smtClean="0">
                        <a:latin typeface="Cambria Math" panose="02040503050406030204" pitchFamily="18" charset="0"/>
                      </a:rPr>
                      <m:t>𝑔</m:t>
                    </m:r>
                    <m:r>
                      <a:rPr lang="en-US" b="0" i="1" dirty="0" smtClean="0">
                        <a:latin typeface="Cambria Math" panose="02040503050406030204" pitchFamily="18" charset="0"/>
                      </a:rPr>
                      <m:t>(1)</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true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Inductive Step: </a:t>
                </a:r>
              </a:p>
              <a:p>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b="0" dirty="0"/>
              </a:p>
              <a:p>
                <a:r>
                  <a:rPr lang="en-US" dirty="0"/>
                  <a: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by IH.</a:t>
                </a:r>
              </a:p>
              <a:p>
                <a:r>
                  <a:rPr lang="en-US" dirty="0"/>
                  <a: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𝑘</m:t>
                        </m:r>
                      </m:sup>
                    </m:sSup>
                  </m:oMath>
                </a14:m>
                <a:r>
                  <a:rPr lang="en-US" b="0" dirty="0"/>
                  <a:t>           by definition of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b="0" dirty="0"/>
              </a:p>
              <a:p>
                <a:r>
                  <a:rPr lang="en-US" dirty="0"/>
                  <a: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e>
                      <m:sup>
                        <m:r>
                          <a:rPr lang="en-US" b="0" i="1" smtClean="0">
                            <a:latin typeface="Cambria Math" panose="02040503050406030204" pitchFamily="18" charset="0"/>
                          </a:rPr>
                          <m:t>𝑘</m:t>
                        </m:r>
                      </m:sup>
                    </m:sSup>
                  </m:oMath>
                </a14:m>
                <a:endParaRPr lang="en-US" b="0" dirty="0"/>
              </a:p>
              <a:p>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oMath>
                </a14:m>
                <a:r>
                  <a:rPr lang="en-US" dirty="0"/>
                  <a:t>.</a:t>
                </a:r>
              </a:p>
              <a:p>
                <a:r>
                  <a:rPr lang="en-US" dirty="0"/>
                  <a:t>Thus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holds. </a:t>
                </a:r>
              </a:p>
              <a:p>
                <a:r>
                  <a:rPr lang="en-US" dirty="0"/>
                  <a:t>Therefore,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by induction 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73A9ACEE-4CA2-47C8-BCD7-1B26B41286C9}"/>
                  </a:ext>
                </a:extLst>
              </p:cNvPr>
              <p:cNvSpPr>
                <a:spLocks noGrp="1" noRot="1" noChangeAspect="1" noMove="1" noResize="1" noEditPoints="1" noAdjustHandles="1" noChangeArrowheads="1" noChangeShapeType="1" noTextEdit="1"/>
              </p:cNvSpPr>
              <p:nvPr>
                <p:ph idx="1"/>
              </p:nvPr>
            </p:nvSpPr>
            <p:spPr>
              <a:blipFill>
                <a:blip r:embed="rId2"/>
                <a:stretch>
                  <a:fillRect l="-980" t="-2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A27B783-5AA9-43AC-A846-1C9DA6BAF5E2}"/>
                  </a:ext>
                </a:extLst>
              </p:cNvPr>
              <p:cNvSpPr/>
              <p:nvPr/>
            </p:nvSpPr>
            <p:spPr>
              <a:xfrm>
                <a:off x="7884459" y="5607531"/>
                <a:ext cx="4132729" cy="987193"/>
              </a:xfrm>
              <a:prstGeom prst="rect">
                <a:avLst/>
              </a:prstGeom>
              <a:ln w="28575">
                <a:solidFill>
                  <a:schemeClr val="accent3"/>
                </a:solidFill>
              </a:ln>
            </p:spPr>
            <p:txBody>
              <a:bodyPr wrap="square">
                <a:spAutoFit/>
              </a:bodyPr>
              <a:lstStyle/>
              <a:p>
                <a:r>
                  <a:rPr lang="en-US" dirty="0"/>
                  <a:t>Let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 </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1                       </m:t>
                            </m:r>
                            <m:r>
                              <m:rPr>
                                <m:sty m:val="p"/>
                              </m:rPr>
                              <a:rPr lang="en-US">
                                <a:latin typeface="Cambria Math" panose="02040503050406030204" pitchFamily="18" charset="0"/>
                              </a:rPr>
                              <m:t>if</m:t>
                            </m:r>
                            <m:r>
                              <a:rPr lang="en-US">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=0</m:t>
                            </m:r>
                          </m:e>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r>
                  <a:rPr lang="en-US" dirty="0"/>
                  <a:t>Let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𝑛</m:t>
                        </m:r>
                      </m:sup>
                    </m:sSup>
                  </m:oMath>
                </a14:m>
                <a:endParaRPr lang="en-US" dirty="0"/>
              </a:p>
            </p:txBody>
          </p:sp>
        </mc:Choice>
        <mc:Fallback xmlns="">
          <p:sp>
            <p:nvSpPr>
              <p:cNvPr id="4" name="Rectangle 3">
                <a:extLst>
                  <a:ext uri="{FF2B5EF4-FFF2-40B4-BE49-F238E27FC236}">
                    <a16:creationId xmlns:a16="http://schemas.microsoft.com/office/drawing/2014/main" id="{BA27B783-5AA9-43AC-A846-1C9DA6BAF5E2}"/>
                  </a:ext>
                </a:extLst>
              </p:cNvPr>
              <p:cNvSpPr>
                <a:spLocks noRot="1" noChangeAspect="1" noMove="1" noResize="1" noEditPoints="1" noAdjustHandles="1" noChangeArrowheads="1" noChangeShapeType="1" noTextEdit="1"/>
              </p:cNvSpPr>
              <p:nvPr/>
            </p:nvSpPr>
            <p:spPr>
              <a:xfrm>
                <a:off x="7884459" y="5607531"/>
                <a:ext cx="4132729" cy="987193"/>
              </a:xfrm>
              <a:prstGeom prst="rect">
                <a:avLst/>
              </a:prstGeom>
              <a:blipFill>
                <a:blip r:embed="rId3"/>
                <a:stretch>
                  <a:fillRect l="-878" b="-7186"/>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116087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204F-B719-492D-977F-F805B8FEFF07}"/>
              </a:ext>
            </a:extLst>
          </p:cNvPr>
          <p:cNvSpPr>
            <a:spLocks noGrp="1"/>
          </p:cNvSpPr>
          <p:nvPr>
            <p:ph type="title"/>
          </p:nvPr>
        </p:nvSpPr>
        <p:spPr/>
        <p:txBody>
          <a:bodyPr/>
          <a:lstStyle/>
          <a:p>
            <a:r>
              <a:rPr lang="en-US" dirty="0"/>
              <a:t>Even More Induction Practice: Sums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670CB7-AC5A-45B7-AFEF-7DEB4A96785C}"/>
                  </a:ext>
                </a:extLst>
              </p:cNvPr>
              <p:cNvSpPr>
                <a:spLocks noGrp="1"/>
              </p:cNvSpPr>
              <p:nvPr>
                <p:ph idx="1"/>
              </p:nvPr>
            </p:nvSpPr>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sup>
                      <m:e>
                        <m:r>
                          <a:rPr lang="en-US" b="0" i="1" smtClean="0">
                            <a:latin typeface="Cambria Math" panose="02040503050406030204" pitchFamily="18" charset="0"/>
                          </a:rPr>
                          <m:t>2+3</m:t>
                        </m:r>
                        <m:r>
                          <a:rPr lang="en-US" b="0" i="1" smtClean="0">
                            <a:latin typeface="Cambria Math" panose="02040503050406030204" pitchFamily="18" charset="0"/>
                          </a:rPr>
                          <m:t>𝑖</m:t>
                        </m:r>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𝑛</m:t>
                            </m:r>
                            <m:r>
                              <a:rPr lang="en-US" b="0" i="1" smtClean="0">
                                <a:latin typeface="Cambria Math" panose="02040503050406030204" pitchFamily="18" charset="0"/>
                              </a:rPr>
                              <m:t>+4</m:t>
                            </m:r>
                          </m:e>
                        </m:d>
                      </m:num>
                      <m:den>
                        <m:r>
                          <a:rPr lang="en-US" b="0" i="1" smtClean="0">
                            <a:latin typeface="Cambria Math" panose="02040503050406030204" pitchFamily="18" charset="0"/>
                          </a:rPr>
                          <m:t>2</m:t>
                        </m:r>
                      </m:den>
                    </m:f>
                  </m:oMath>
                </a14:m>
                <a:endParaRPr lang="en-US" dirty="0"/>
              </a:p>
              <a:p>
                <a:r>
                  <a:rPr lang="en-US" dirty="0"/>
                  <a:t>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a:t>
                </a:r>
              </a:p>
              <a:p>
                <a:r>
                  <a:rPr lang="en-US" dirty="0"/>
                  <a:t>Inductive Hypothesis:</a:t>
                </a:r>
              </a:p>
              <a:p>
                <a:r>
                  <a:rPr lang="en-US" dirty="0"/>
                  <a:t>Inductive Step: </a:t>
                </a:r>
              </a:p>
              <a:p>
                <a:r>
                  <a:rPr lang="en-US" dirty="0"/>
                  <a:t>[Conclusion]</a:t>
                </a:r>
                <a:endParaRPr lang="en-US"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9C670CB7-AC5A-45B7-AFEF-7DEB4A96785C}"/>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4269927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204F-B719-492D-977F-F805B8FEFF07}"/>
              </a:ext>
            </a:extLst>
          </p:cNvPr>
          <p:cNvSpPr>
            <a:spLocks noGrp="1"/>
          </p:cNvSpPr>
          <p:nvPr>
            <p:ph type="title"/>
          </p:nvPr>
        </p:nvSpPr>
        <p:spPr/>
        <p:txBody>
          <a:bodyPr/>
          <a:lstStyle/>
          <a:p>
            <a:r>
              <a:rPr lang="en-US" dirty="0"/>
              <a:t>Even More Induction Practice: Sums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670CB7-AC5A-45B7-AFEF-7DEB4A96785C}"/>
                  </a:ext>
                </a:extLst>
              </p:cNvPr>
              <p:cNvSpPr>
                <a:spLocks noGrp="1"/>
              </p:cNvSpPr>
              <p:nvPr>
                <p:ph idx="1"/>
              </p:nvPr>
            </p:nvSpPr>
            <p:spPr/>
            <p:txBody>
              <a:bodyPr>
                <a:normAutofit fontScale="85000" lnSpcReduction="20000"/>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sup>
                      <m:e>
                        <m:r>
                          <a:rPr lang="en-US" b="0" i="1" smtClean="0">
                            <a:latin typeface="Cambria Math" panose="02040503050406030204" pitchFamily="18" charset="0"/>
                          </a:rPr>
                          <m:t>2+3</m:t>
                        </m:r>
                        <m:r>
                          <a:rPr lang="en-US" b="0" i="1" smtClean="0">
                            <a:latin typeface="Cambria Math" panose="02040503050406030204" pitchFamily="18" charset="0"/>
                          </a:rPr>
                          <m:t>𝑖</m:t>
                        </m:r>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𝑛</m:t>
                            </m:r>
                            <m:r>
                              <a:rPr lang="en-US" b="0" i="1" smtClean="0">
                                <a:latin typeface="Cambria Math" panose="02040503050406030204" pitchFamily="18" charset="0"/>
                              </a:rPr>
                              <m:t>+4</m:t>
                            </m:r>
                          </m:e>
                        </m:d>
                      </m:num>
                      <m:den>
                        <m:r>
                          <a:rPr lang="en-US" b="0" i="1" smtClean="0">
                            <a:latin typeface="Cambria Math" panose="02040503050406030204" pitchFamily="18" charset="0"/>
                          </a:rPr>
                          <m:t>2</m:t>
                        </m:r>
                      </m:den>
                    </m:f>
                  </m:oMath>
                </a14:m>
                <a:endParaRPr lang="en-US" dirty="0"/>
              </a:p>
              <a:p>
                <a:r>
                  <a:rPr lang="en-US" dirty="0"/>
                  <a:t>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a:t>
                </a:r>
                <a14:m>
                  <m:oMath xmlns:m="http://schemas.openxmlformats.org/officeDocument/2006/math">
                    <m:nary>
                      <m:naryPr>
                        <m:chr m:val="∑"/>
                        <m:ctrlPr>
                          <a:rPr lang="en-US"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r>
                          <a:rPr lang="en-US" b="0" i="1" dirty="0" smtClean="0">
                            <a:latin typeface="Cambria Math" panose="02040503050406030204" pitchFamily="18" charset="0"/>
                          </a:rPr>
                          <m:t>0</m:t>
                        </m:r>
                      </m:sup>
                      <m:e>
                        <m:r>
                          <a:rPr lang="en-US" b="0" i="1" dirty="0" smtClean="0">
                            <a:latin typeface="Cambria Math" panose="02040503050406030204" pitchFamily="18" charset="0"/>
                          </a:rPr>
                          <m:t>2+3</m:t>
                        </m:r>
                        <m:r>
                          <a:rPr lang="en-US" b="0" i="1" dirty="0" smtClean="0">
                            <a:latin typeface="Cambria Math" panose="02040503050406030204" pitchFamily="18" charset="0"/>
                          </a:rPr>
                          <m:t>𝑖</m:t>
                        </m:r>
                      </m:e>
                    </m:nary>
                    <m:r>
                      <a:rPr lang="en-US" b="0" i="1" dirty="0" smtClean="0">
                        <a:latin typeface="Cambria Math" panose="02040503050406030204" pitchFamily="18" charset="0"/>
                      </a:rPr>
                      <m:t>=2=</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d>
                          <m:dPr>
                            <m:ctrlPr>
                              <a:rPr lang="en-US" b="0" i="1" dirty="0" smtClean="0">
                                <a:latin typeface="Cambria Math" panose="02040503050406030204" pitchFamily="18" charset="0"/>
                              </a:rPr>
                            </m:ctrlPr>
                          </m:dPr>
                          <m:e>
                            <m:r>
                              <a:rPr lang="en-US" b="0" i="1" dirty="0" smtClean="0">
                                <a:latin typeface="Cambria Math" panose="02040503050406030204" pitchFamily="18" charset="0"/>
                              </a:rPr>
                              <m:t>0+1</m:t>
                            </m:r>
                          </m:e>
                        </m:d>
                        <m:d>
                          <m:dPr>
                            <m:ctrlPr>
                              <a:rPr lang="en-US" b="0" i="1" dirty="0" smtClean="0">
                                <a:latin typeface="Cambria Math" panose="02040503050406030204" pitchFamily="18" charset="0"/>
                              </a:rPr>
                            </m:ctrlPr>
                          </m:dPr>
                          <m:e>
                            <m:r>
                              <a:rPr lang="en-US" b="0" i="1" dirty="0" smtClean="0">
                                <a:latin typeface="Cambria Math" panose="02040503050406030204" pitchFamily="18" charset="0"/>
                              </a:rPr>
                              <m:t>3⋅0+4</m:t>
                            </m:r>
                          </m:e>
                        </m:d>
                      </m:num>
                      <m:den>
                        <m:r>
                          <a:rPr lang="en-US" b="0" i="1" dirty="0" smtClean="0">
                            <a:latin typeface="Cambria Math" panose="02040503050406030204" pitchFamily="18" charset="0"/>
                          </a:rPr>
                          <m:t>2</m:t>
                        </m:r>
                      </m:den>
                    </m:f>
                  </m:oMath>
                </a14:m>
                <a:endParaRPr lang="en-US" dirty="0"/>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true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r>
                  <a:rPr lang="en-US" dirty="0"/>
                  <a:t>Inductive Step: </a:t>
                </a: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r>
                  <a:rPr lang="en-US" dirty="0"/>
                  <a:t>Target: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b="0" i="1" smtClean="0">
                            <a:latin typeface="Cambria Math" panose="02040503050406030204" pitchFamily="18" charset="0"/>
                          </a:rPr>
                          <m:t>𝑘</m:t>
                        </m:r>
                        <m:r>
                          <a:rPr lang="en-US" b="0" i="1" smtClean="0">
                            <a:latin typeface="Cambria Math" panose="02040503050406030204" pitchFamily="18" charset="0"/>
                          </a:rPr>
                          <m:t>+1</m:t>
                        </m:r>
                      </m:sup>
                      <m:e>
                        <m:r>
                          <a:rPr lang="en-US" i="1">
                            <a:latin typeface="Cambria Math" panose="02040503050406030204" pitchFamily="18" charset="0"/>
                          </a:rPr>
                          <m:t>2+3</m:t>
                        </m:r>
                        <m:r>
                          <a:rPr lang="en-US" i="1">
                            <a:latin typeface="Cambria Math" panose="02040503050406030204" pitchFamily="18" charset="0"/>
                          </a:rPr>
                          <m:t>𝑖</m:t>
                        </m:r>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k</m:t>
                                </m:r>
                                <m:r>
                                  <a:rPr lang="en-US" b="0" i="0" smtClean="0">
                                    <a:latin typeface="Cambria Math" panose="02040503050406030204" pitchFamily="18" charset="0"/>
                                  </a:rPr>
                                  <m:t>+1</m:t>
                                </m:r>
                              </m:e>
                            </m:d>
                            <m:r>
                              <a:rPr lang="en-US" b="0" i="0" smtClean="0">
                                <a:latin typeface="Cambria Math" panose="02040503050406030204" pitchFamily="18" charset="0"/>
                              </a:rPr>
                              <m:t>+1</m:t>
                            </m:r>
                          </m:e>
                        </m:d>
                        <m:d>
                          <m:dPr>
                            <m:ctrlPr>
                              <a:rPr lang="en-US" b="0" i="1" smtClean="0">
                                <a:latin typeface="Cambria Math" panose="02040503050406030204" pitchFamily="18" charset="0"/>
                              </a:rPr>
                            </m:ctrlPr>
                          </m:dPr>
                          <m:e>
                            <m:r>
                              <a:rPr lang="en-US" b="0" i="0" smtClean="0">
                                <a:latin typeface="Cambria Math" panose="02040503050406030204" pitchFamily="18" charset="0"/>
                              </a:rPr>
                              <m:t>3</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k</m:t>
                                </m:r>
                                <m:r>
                                  <a:rPr lang="en-US" b="0" i="0" smtClean="0">
                                    <a:latin typeface="Cambria Math" panose="02040503050406030204" pitchFamily="18" charset="0"/>
                                  </a:rPr>
                                  <m:t>+1</m:t>
                                </m:r>
                              </m:e>
                            </m:d>
                            <m:r>
                              <a:rPr lang="en-US" b="0" i="0" smtClean="0">
                                <a:latin typeface="Cambria Math" panose="02040503050406030204" pitchFamily="18" charset="0"/>
                              </a:rPr>
                              <m:t>+4</m:t>
                            </m:r>
                          </m:e>
                        </m:d>
                      </m:num>
                      <m:den>
                        <m:r>
                          <a:rPr lang="en-US" b="0" i="0" smtClean="0">
                            <a:latin typeface="Cambria Math" panose="02040503050406030204" pitchFamily="18" charset="0"/>
                          </a:rPr>
                          <m:t>2</m:t>
                        </m:r>
                      </m:den>
                    </m:f>
                  </m:oMath>
                </a14:m>
                <a:endParaRPr lang="en-US" dirty="0"/>
              </a:p>
            </p:txBody>
          </p:sp>
        </mc:Choice>
        <mc:Fallback xmlns="">
          <p:sp>
            <p:nvSpPr>
              <p:cNvPr id="3" name="Content Placeholder 2">
                <a:extLst>
                  <a:ext uri="{FF2B5EF4-FFF2-40B4-BE49-F238E27FC236}">
                    <a16:creationId xmlns:a16="http://schemas.microsoft.com/office/drawing/2014/main" id="{9C670CB7-AC5A-45B7-AFEF-7DEB4A96785C}"/>
                  </a:ext>
                </a:extLst>
              </p:cNvPr>
              <p:cNvSpPr>
                <a:spLocks noGrp="1" noRot="1" noChangeAspect="1" noMove="1" noResize="1" noEditPoints="1" noAdjustHandles="1" noChangeArrowheads="1" noChangeShapeType="1" noTextEdit="1"/>
              </p:cNvSpPr>
              <p:nvPr>
                <p:ph idx="1"/>
              </p:nvPr>
            </p:nvSpPr>
            <p:spPr>
              <a:blipFill>
                <a:blip r:embed="rId2"/>
                <a:stretch>
                  <a:fillRect l="-436" t="-1509"/>
                </a:stretch>
              </a:blipFill>
            </p:spPr>
            <p:txBody>
              <a:bodyPr/>
              <a:lstStyle/>
              <a:p>
                <a:r>
                  <a:rPr lang="en-US">
                    <a:noFill/>
                  </a:rPr>
                  <a:t> </a:t>
                </a:r>
              </a:p>
            </p:txBody>
          </p:sp>
        </mc:Fallback>
      </mc:AlternateContent>
    </p:spTree>
    <p:extLst>
      <p:ext uri="{BB962C8B-B14F-4D97-AF65-F5344CB8AC3E}">
        <p14:creationId xmlns:p14="http://schemas.microsoft.com/office/powerpoint/2010/main" val="2355339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204F-B719-492D-977F-F805B8FEFF07}"/>
              </a:ext>
            </a:extLst>
          </p:cNvPr>
          <p:cNvSpPr>
            <a:spLocks noGrp="1"/>
          </p:cNvSpPr>
          <p:nvPr>
            <p:ph type="title"/>
          </p:nvPr>
        </p:nvSpPr>
        <p:spPr/>
        <p:txBody>
          <a:bodyPr/>
          <a:lstStyle/>
          <a:p>
            <a:r>
              <a:rPr lang="en-US" dirty="0"/>
              <a:t>Even More Induction Practice: Sums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670CB7-AC5A-45B7-AFEF-7DEB4A96785C}"/>
                  </a:ext>
                </a:extLst>
              </p:cNvPr>
              <p:cNvSpPr>
                <a:spLocks noGrp="1"/>
              </p:cNvSpPr>
              <p:nvPr>
                <p:ph idx="1"/>
              </p:nvPr>
            </p:nvSpPr>
            <p:spPr/>
            <p:txBody>
              <a:bodyPr>
                <a:normAutofit fontScale="85000" lnSpcReduction="20000"/>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sup>
                      <m:e>
                        <m:r>
                          <a:rPr lang="en-US" b="0" i="1" smtClean="0">
                            <a:latin typeface="Cambria Math" panose="02040503050406030204" pitchFamily="18" charset="0"/>
                          </a:rPr>
                          <m:t>2+3</m:t>
                        </m:r>
                        <m:r>
                          <a:rPr lang="en-US" b="0" i="1" smtClean="0">
                            <a:latin typeface="Cambria Math" panose="02040503050406030204" pitchFamily="18" charset="0"/>
                          </a:rPr>
                          <m:t>𝑖</m:t>
                        </m:r>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𝑛</m:t>
                            </m:r>
                            <m:r>
                              <a:rPr lang="en-US" b="0" i="1" smtClean="0">
                                <a:latin typeface="Cambria Math" panose="02040503050406030204" pitchFamily="18" charset="0"/>
                              </a:rPr>
                              <m:t>+4</m:t>
                            </m:r>
                          </m:e>
                        </m:d>
                      </m:num>
                      <m:den>
                        <m:r>
                          <a:rPr lang="en-US" b="0" i="1" smtClean="0">
                            <a:latin typeface="Cambria Math" panose="02040503050406030204" pitchFamily="18" charset="0"/>
                          </a:rPr>
                          <m:t>2</m:t>
                        </m:r>
                      </m:den>
                    </m:f>
                  </m:oMath>
                </a14:m>
                <a:endParaRPr lang="en-US" dirty="0"/>
              </a:p>
              <a:p>
                <a:r>
                  <a:rPr lang="en-US" dirty="0"/>
                  <a:t>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a:t>
                </a:r>
                <a14:m>
                  <m:oMath xmlns:m="http://schemas.openxmlformats.org/officeDocument/2006/math">
                    <m:nary>
                      <m:naryPr>
                        <m:chr m:val="∑"/>
                        <m:ctrlPr>
                          <a:rPr lang="en-US"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r>
                          <a:rPr lang="en-US" b="0" i="1" dirty="0" smtClean="0">
                            <a:latin typeface="Cambria Math" panose="02040503050406030204" pitchFamily="18" charset="0"/>
                          </a:rPr>
                          <m:t>0</m:t>
                        </m:r>
                      </m:sup>
                      <m:e>
                        <m:r>
                          <a:rPr lang="en-US" b="0" i="1" dirty="0" smtClean="0">
                            <a:latin typeface="Cambria Math" panose="02040503050406030204" pitchFamily="18" charset="0"/>
                          </a:rPr>
                          <m:t>2+3</m:t>
                        </m:r>
                        <m:r>
                          <a:rPr lang="en-US" b="0" i="1" dirty="0" smtClean="0">
                            <a:latin typeface="Cambria Math" panose="02040503050406030204" pitchFamily="18" charset="0"/>
                          </a:rPr>
                          <m:t>𝑖</m:t>
                        </m:r>
                      </m:e>
                    </m:nary>
                    <m:r>
                      <a:rPr lang="en-US" b="0" i="1" dirty="0" smtClean="0">
                        <a:latin typeface="Cambria Math" panose="02040503050406030204" pitchFamily="18" charset="0"/>
                      </a:rPr>
                      <m:t>=2=</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d>
                          <m:dPr>
                            <m:ctrlPr>
                              <a:rPr lang="en-US" b="0" i="1" dirty="0" smtClean="0">
                                <a:latin typeface="Cambria Math" panose="02040503050406030204" pitchFamily="18" charset="0"/>
                              </a:rPr>
                            </m:ctrlPr>
                          </m:dPr>
                          <m:e>
                            <m:r>
                              <a:rPr lang="en-US" b="0" i="1" dirty="0" smtClean="0">
                                <a:latin typeface="Cambria Math" panose="02040503050406030204" pitchFamily="18" charset="0"/>
                              </a:rPr>
                              <m:t>0+1</m:t>
                            </m:r>
                          </m:e>
                        </m:d>
                        <m:d>
                          <m:dPr>
                            <m:ctrlPr>
                              <a:rPr lang="en-US" b="0" i="1" dirty="0" smtClean="0">
                                <a:latin typeface="Cambria Math" panose="02040503050406030204" pitchFamily="18" charset="0"/>
                              </a:rPr>
                            </m:ctrlPr>
                          </m:dPr>
                          <m:e>
                            <m:r>
                              <a:rPr lang="en-US" b="0" i="1" dirty="0" smtClean="0">
                                <a:latin typeface="Cambria Math" panose="02040503050406030204" pitchFamily="18" charset="0"/>
                              </a:rPr>
                              <m:t>3⋅0+4</m:t>
                            </m:r>
                          </m:e>
                        </m:d>
                      </m:num>
                      <m:den>
                        <m:r>
                          <a:rPr lang="en-US" b="0" i="1" dirty="0" smtClean="0">
                            <a:latin typeface="Cambria Math" panose="02040503050406030204" pitchFamily="18" charset="0"/>
                          </a:rPr>
                          <m:t>2</m:t>
                        </m:r>
                      </m:den>
                    </m:f>
                  </m:oMath>
                </a14:m>
                <a:endParaRPr lang="en-US" dirty="0"/>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true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r>
                  <a:rPr lang="en-US" dirty="0"/>
                  <a:t>Inductive Step: </a:t>
                </a:r>
              </a:p>
              <a:p>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b="0" i="1" smtClean="0">
                            <a:latin typeface="Cambria Math" panose="02040503050406030204" pitchFamily="18" charset="0"/>
                          </a:rPr>
                          <m:t>𝑘</m:t>
                        </m:r>
                        <m:r>
                          <a:rPr lang="en-US" b="0" i="1" smtClean="0">
                            <a:latin typeface="Cambria Math" panose="02040503050406030204" pitchFamily="18" charset="0"/>
                          </a:rPr>
                          <m:t>+1</m:t>
                        </m:r>
                      </m:sup>
                      <m:e>
                        <m:r>
                          <a:rPr lang="en-US" i="1">
                            <a:latin typeface="Cambria Math" panose="02040503050406030204" pitchFamily="18" charset="0"/>
                          </a:rPr>
                          <m:t>2+3</m:t>
                        </m:r>
                        <m:r>
                          <a:rPr lang="en-US" i="1">
                            <a:latin typeface="Cambria Math" panose="02040503050406030204" pitchFamily="18" charset="0"/>
                          </a:rPr>
                          <m:t>𝑖</m:t>
                        </m:r>
                      </m:e>
                    </m:nary>
                    <m:r>
                      <a:rPr lang="en-US" b="0" i="1" smtClean="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=0</m:t>
                        </m:r>
                      </m:sub>
                      <m:sup>
                        <m:r>
                          <a:rPr lang="en-US" b="0" i="1" dirty="0" smtClean="0">
                            <a:latin typeface="Cambria Math" panose="02040503050406030204" pitchFamily="18" charset="0"/>
                          </a:rPr>
                          <m:t>𝑘</m:t>
                        </m:r>
                      </m:sup>
                      <m:e>
                        <m:r>
                          <a:rPr lang="en-US" i="1" dirty="0">
                            <a:latin typeface="Cambria Math" panose="02040503050406030204" pitchFamily="18" charset="0"/>
                          </a:rPr>
                          <m:t>2+3</m:t>
                        </m:r>
                        <m:r>
                          <a:rPr lang="en-US" i="1" dirty="0">
                            <a:latin typeface="Cambria Math" panose="02040503050406030204" pitchFamily="18" charset="0"/>
                          </a:rPr>
                          <m:t>𝑖</m:t>
                        </m:r>
                      </m:e>
                    </m:nary>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2+3</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r>
                              <a:rPr lang="en-US" b="0" i="1" dirty="0" smtClean="0">
                                <a:latin typeface="Cambria Math" panose="02040503050406030204" pitchFamily="18" charset="0"/>
                              </a:rPr>
                              <m:t>+1</m:t>
                            </m:r>
                          </m:e>
                        </m:d>
                      </m:e>
                    </m:d>
                  </m:oMath>
                </a14:m>
                <a:r>
                  <a:rPr lang="en-US" dirty="0"/>
                  <a:t>. By IH, we have:</a:t>
                </a:r>
              </a:p>
              <a:p>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𝑘</m:t>
                        </m:r>
                        <m:r>
                          <a:rPr lang="en-US" i="1">
                            <a:latin typeface="Cambria Math" panose="02040503050406030204" pitchFamily="18" charset="0"/>
                          </a:rPr>
                          <m:t>+1</m:t>
                        </m:r>
                      </m:sup>
                      <m:e>
                        <m:r>
                          <a:rPr lang="en-US" i="1">
                            <a:latin typeface="Cambria Math" panose="02040503050406030204" pitchFamily="18" charset="0"/>
                          </a:rPr>
                          <m:t>2+3</m:t>
                        </m:r>
                        <m:r>
                          <a:rPr lang="en-US" i="1">
                            <a:latin typeface="Cambria Math" panose="02040503050406030204" pitchFamily="18" charset="0"/>
                          </a:rPr>
                          <m:t>𝑖</m:t>
                        </m:r>
                      </m:e>
                    </m:nary>
                    <m:r>
                      <a:rPr lang="en-US" i="1">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k</m:t>
                            </m:r>
                            <m:r>
                              <a:rPr lang="en-US" b="0" i="0" smtClean="0">
                                <a:latin typeface="Cambria Math" panose="02040503050406030204" pitchFamily="18" charset="0"/>
                              </a:rPr>
                              <m:t>+1</m:t>
                            </m:r>
                          </m:e>
                        </m:d>
                        <m:d>
                          <m:dPr>
                            <m:ctrlPr>
                              <a:rPr lang="en-US" b="0" i="1" smtClean="0">
                                <a:latin typeface="Cambria Math" panose="02040503050406030204" pitchFamily="18" charset="0"/>
                              </a:rPr>
                            </m:ctrlPr>
                          </m:dPr>
                          <m:e>
                            <m:r>
                              <a:rPr lang="en-US" b="0" i="0" smtClean="0">
                                <a:latin typeface="Cambria Math" panose="02040503050406030204" pitchFamily="18" charset="0"/>
                              </a:rPr>
                              <m:t>3</m:t>
                            </m:r>
                            <m:r>
                              <m:rPr>
                                <m:sty m:val="p"/>
                              </m:rPr>
                              <a:rPr lang="en-US" b="0" i="0" smtClean="0">
                                <a:latin typeface="Cambria Math" panose="02040503050406030204" pitchFamily="18" charset="0"/>
                              </a:rPr>
                              <m:t>k</m:t>
                            </m:r>
                            <m:r>
                              <a:rPr lang="en-US" b="0" i="0" smtClean="0">
                                <a:latin typeface="Cambria Math" panose="02040503050406030204" pitchFamily="18" charset="0"/>
                              </a:rPr>
                              <m:t>+4</m:t>
                            </m:r>
                          </m:e>
                        </m:d>
                      </m:num>
                      <m:den>
                        <m:r>
                          <a:rPr lang="en-US" b="0" i="0" smtClean="0">
                            <a:latin typeface="Cambria Math" panose="02040503050406030204" pitchFamily="18" charset="0"/>
                          </a:rPr>
                          <m:t>2</m:t>
                        </m:r>
                      </m:den>
                    </m:f>
                    <m:r>
                      <a:rPr lang="en-US" b="0" i="0" smtClean="0">
                        <a:latin typeface="Cambria Math" panose="02040503050406030204" pitchFamily="18" charset="0"/>
                      </a:rPr>
                      <m:t>+2+3</m:t>
                    </m:r>
                    <m:r>
                      <m:rPr>
                        <m:sty m:val="p"/>
                      </m:rPr>
                      <a:rPr lang="en-US" b="0" i="0" smtClean="0">
                        <a:latin typeface="Cambria Math" panose="02040503050406030204" pitchFamily="18" charset="0"/>
                      </a:rPr>
                      <m:t>k</m:t>
                    </m:r>
                    <m:r>
                      <a:rPr lang="en-US" b="0" i="0" smtClean="0">
                        <a:latin typeface="Cambria Math" panose="02040503050406030204" pitchFamily="18" charset="0"/>
                      </a:rPr>
                      <m:t>+3=????</m:t>
                    </m:r>
                  </m:oMath>
                </a14:m>
                <a:br>
                  <a:rPr lang="en-US" b="0" i="0" dirty="0">
                    <a:latin typeface="Cambria Math" panose="02040503050406030204" pitchFamily="18" charset="0"/>
                  </a:rPr>
                </a:br>
                <a:br>
                  <a:rPr lang="en-US" b="0" i="0" dirty="0">
                    <a:latin typeface="Cambria Math" panose="02040503050406030204" pitchFamily="18" charset="0"/>
                  </a:rPr>
                </a:br>
                <a:br>
                  <a:rPr lang="en-US" b="0" i="0" dirty="0">
                    <a:latin typeface="Cambria Math" panose="02040503050406030204" pitchFamily="18" charset="0"/>
                  </a:rPr>
                </a:br>
                <a14:m>
                  <m:oMath xmlns:m="http://schemas.openxmlformats.org/officeDocument/2006/math">
                    <m:r>
                      <a:rPr lang="en-US" b="0" i="0"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k</m:t>
                                </m:r>
                                <m:r>
                                  <a:rPr lang="en-US" b="0" i="0" smtClean="0">
                                    <a:latin typeface="Cambria Math" panose="02040503050406030204" pitchFamily="18" charset="0"/>
                                  </a:rPr>
                                  <m:t>+1</m:t>
                                </m:r>
                              </m:e>
                            </m:d>
                            <m:r>
                              <a:rPr lang="en-US" b="0" i="0" smtClean="0">
                                <a:latin typeface="Cambria Math" panose="02040503050406030204" pitchFamily="18" charset="0"/>
                              </a:rPr>
                              <m:t>+1</m:t>
                            </m:r>
                          </m:e>
                        </m:d>
                        <m:d>
                          <m:dPr>
                            <m:ctrlPr>
                              <a:rPr lang="en-US" b="0" i="1" smtClean="0">
                                <a:latin typeface="Cambria Math" panose="02040503050406030204" pitchFamily="18" charset="0"/>
                              </a:rPr>
                            </m:ctrlPr>
                          </m:dPr>
                          <m:e>
                            <m:r>
                              <a:rPr lang="en-US" b="0" i="0" smtClean="0">
                                <a:latin typeface="Cambria Math" panose="02040503050406030204" pitchFamily="18" charset="0"/>
                              </a:rPr>
                              <m:t>3</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k</m:t>
                                </m:r>
                                <m:r>
                                  <a:rPr lang="en-US" b="0" i="0" smtClean="0">
                                    <a:latin typeface="Cambria Math" panose="02040503050406030204" pitchFamily="18" charset="0"/>
                                  </a:rPr>
                                  <m:t>+1</m:t>
                                </m:r>
                              </m:e>
                            </m:d>
                            <m:r>
                              <a:rPr lang="en-US" b="0" i="0" smtClean="0">
                                <a:latin typeface="Cambria Math" panose="02040503050406030204" pitchFamily="18" charset="0"/>
                              </a:rPr>
                              <m:t>+4</m:t>
                            </m:r>
                          </m:e>
                        </m:d>
                      </m:num>
                      <m:den>
                        <m:r>
                          <a:rPr lang="en-US" b="0" i="0" smtClean="0">
                            <a:latin typeface="Cambria Math" panose="02040503050406030204" pitchFamily="18" charset="0"/>
                          </a:rPr>
                          <m:t>2</m:t>
                        </m:r>
                      </m:den>
                    </m:f>
                  </m:oMath>
                </a14:m>
                <a:endParaRPr lang="en-US" dirty="0"/>
              </a:p>
            </p:txBody>
          </p:sp>
        </mc:Choice>
        <mc:Fallback xmlns="">
          <p:sp>
            <p:nvSpPr>
              <p:cNvPr id="3" name="Content Placeholder 2">
                <a:extLst>
                  <a:ext uri="{FF2B5EF4-FFF2-40B4-BE49-F238E27FC236}">
                    <a16:creationId xmlns:a16="http://schemas.microsoft.com/office/drawing/2014/main" id="{9C670CB7-AC5A-45B7-AFEF-7DEB4A96785C}"/>
                  </a:ext>
                </a:extLst>
              </p:cNvPr>
              <p:cNvSpPr>
                <a:spLocks noGrp="1" noRot="1" noChangeAspect="1" noMove="1" noResize="1" noEditPoints="1" noAdjustHandles="1" noChangeArrowheads="1" noChangeShapeType="1" noTextEdit="1"/>
              </p:cNvSpPr>
              <p:nvPr>
                <p:ph idx="1"/>
              </p:nvPr>
            </p:nvSpPr>
            <p:spPr>
              <a:blipFill>
                <a:blip r:embed="rId2"/>
                <a:stretch>
                  <a:fillRect l="-436" t="-1509"/>
                </a:stretch>
              </a:blipFill>
            </p:spPr>
            <p:txBody>
              <a:bodyPr/>
              <a:lstStyle/>
              <a:p>
                <a:r>
                  <a:rPr lang="en-US">
                    <a:noFill/>
                  </a:rPr>
                  <a:t> </a:t>
                </a:r>
              </a:p>
            </p:txBody>
          </p:sp>
        </mc:Fallback>
      </mc:AlternateContent>
    </p:spTree>
    <p:extLst>
      <p:ext uri="{BB962C8B-B14F-4D97-AF65-F5344CB8AC3E}">
        <p14:creationId xmlns:p14="http://schemas.microsoft.com/office/powerpoint/2010/main" val="3582627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204F-B719-492D-977F-F805B8FEFF07}"/>
              </a:ext>
            </a:extLst>
          </p:cNvPr>
          <p:cNvSpPr>
            <a:spLocks noGrp="1"/>
          </p:cNvSpPr>
          <p:nvPr>
            <p:ph type="title"/>
          </p:nvPr>
        </p:nvSpPr>
        <p:spPr/>
        <p:txBody>
          <a:bodyPr/>
          <a:lstStyle/>
          <a:p>
            <a:r>
              <a:rPr lang="en-US" dirty="0"/>
              <a:t>Even More Induction Practice: Sums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670CB7-AC5A-45B7-AFEF-7DEB4A96785C}"/>
                  </a:ext>
                </a:extLst>
              </p:cNvPr>
              <p:cNvSpPr>
                <a:spLocks noGrp="1"/>
              </p:cNvSpPr>
              <p:nvPr>
                <p:ph idx="1"/>
              </p:nvPr>
            </p:nvSpPr>
            <p:spPr/>
            <p:txBody>
              <a:bodyPr>
                <a:normAutofit fontScale="92500" lnSpcReduction="20000"/>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sup>
                      <m:e>
                        <m:r>
                          <a:rPr lang="en-US" b="0" i="1" smtClean="0">
                            <a:latin typeface="Cambria Math" panose="02040503050406030204" pitchFamily="18" charset="0"/>
                          </a:rPr>
                          <m:t>2+3</m:t>
                        </m:r>
                        <m:r>
                          <a:rPr lang="en-US" b="0" i="1" smtClean="0">
                            <a:latin typeface="Cambria Math" panose="02040503050406030204" pitchFamily="18" charset="0"/>
                          </a:rPr>
                          <m:t>𝑖</m:t>
                        </m:r>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𝑛</m:t>
                            </m:r>
                            <m:r>
                              <a:rPr lang="en-US" b="0" i="1" smtClean="0">
                                <a:latin typeface="Cambria Math" panose="02040503050406030204" pitchFamily="18" charset="0"/>
                              </a:rPr>
                              <m:t>+4</m:t>
                            </m:r>
                          </m:e>
                        </m:d>
                      </m:num>
                      <m:den>
                        <m:r>
                          <a:rPr lang="en-US" b="0" i="1" smtClean="0">
                            <a:latin typeface="Cambria Math" panose="02040503050406030204" pitchFamily="18" charset="0"/>
                          </a:rPr>
                          <m:t>2</m:t>
                        </m:r>
                      </m:den>
                    </m:f>
                  </m:oMath>
                </a14:m>
                <a:endParaRPr lang="en-US" dirty="0"/>
              </a:p>
              <a:p>
                <a:r>
                  <a:rPr lang="en-US" dirty="0"/>
                  <a:t>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a:t>
                </a:r>
                <a14:m>
                  <m:oMath xmlns:m="http://schemas.openxmlformats.org/officeDocument/2006/math">
                    <m:nary>
                      <m:naryPr>
                        <m:chr m:val="∑"/>
                        <m:ctrlPr>
                          <a:rPr lang="en-US"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r>
                          <a:rPr lang="en-US" b="0" i="1" dirty="0" smtClean="0">
                            <a:latin typeface="Cambria Math" panose="02040503050406030204" pitchFamily="18" charset="0"/>
                          </a:rPr>
                          <m:t>0</m:t>
                        </m:r>
                      </m:sup>
                      <m:e>
                        <m:r>
                          <a:rPr lang="en-US" b="0" i="1" dirty="0" smtClean="0">
                            <a:latin typeface="Cambria Math" panose="02040503050406030204" pitchFamily="18" charset="0"/>
                          </a:rPr>
                          <m:t>2+3</m:t>
                        </m:r>
                        <m:r>
                          <a:rPr lang="en-US" b="0" i="1" dirty="0" smtClean="0">
                            <a:latin typeface="Cambria Math" panose="02040503050406030204" pitchFamily="18" charset="0"/>
                          </a:rPr>
                          <m:t>𝑖</m:t>
                        </m:r>
                      </m:e>
                    </m:nary>
                    <m:r>
                      <a:rPr lang="en-US" b="0" i="1" dirty="0" smtClean="0">
                        <a:latin typeface="Cambria Math" panose="02040503050406030204" pitchFamily="18" charset="0"/>
                      </a:rPr>
                      <m:t>=2=</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d>
                          <m:dPr>
                            <m:ctrlPr>
                              <a:rPr lang="en-US" b="0" i="1" dirty="0" smtClean="0">
                                <a:latin typeface="Cambria Math" panose="02040503050406030204" pitchFamily="18" charset="0"/>
                              </a:rPr>
                            </m:ctrlPr>
                          </m:dPr>
                          <m:e>
                            <m:r>
                              <a:rPr lang="en-US" b="0" i="1" dirty="0" smtClean="0">
                                <a:latin typeface="Cambria Math" panose="02040503050406030204" pitchFamily="18" charset="0"/>
                              </a:rPr>
                              <m:t>0+1</m:t>
                            </m:r>
                          </m:e>
                        </m:d>
                        <m:d>
                          <m:dPr>
                            <m:ctrlPr>
                              <a:rPr lang="en-US" b="0" i="1" dirty="0" smtClean="0">
                                <a:latin typeface="Cambria Math" panose="02040503050406030204" pitchFamily="18" charset="0"/>
                              </a:rPr>
                            </m:ctrlPr>
                          </m:dPr>
                          <m:e>
                            <m:r>
                              <a:rPr lang="en-US" b="0" i="1" dirty="0" smtClean="0">
                                <a:latin typeface="Cambria Math" panose="02040503050406030204" pitchFamily="18" charset="0"/>
                              </a:rPr>
                              <m:t>3⋅0+4</m:t>
                            </m:r>
                          </m:e>
                        </m:d>
                      </m:num>
                      <m:den>
                        <m:r>
                          <a:rPr lang="en-US" b="0" i="1" dirty="0" smtClean="0">
                            <a:latin typeface="Cambria Math" panose="02040503050406030204" pitchFamily="18" charset="0"/>
                          </a:rPr>
                          <m:t>2</m:t>
                        </m:r>
                      </m:den>
                    </m:f>
                  </m:oMath>
                </a14:m>
                <a:endParaRPr lang="en-US" dirty="0"/>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true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r>
                  <a:rPr lang="en-US" dirty="0"/>
                  <a:t>Inductive Step: </a:t>
                </a:r>
              </a:p>
              <a:p>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b="0" i="1" smtClean="0">
                            <a:latin typeface="Cambria Math" panose="02040503050406030204" pitchFamily="18" charset="0"/>
                          </a:rPr>
                          <m:t>𝑘</m:t>
                        </m:r>
                        <m:r>
                          <a:rPr lang="en-US" b="0" i="1" smtClean="0">
                            <a:latin typeface="Cambria Math" panose="02040503050406030204" pitchFamily="18" charset="0"/>
                          </a:rPr>
                          <m:t>+1</m:t>
                        </m:r>
                      </m:sup>
                      <m:e>
                        <m:r>
                          <a:rPr lang="en-US" i="1">
                            <a:latin typeface="Cambria Math" panose="02040503050406030204" pitchFamily="18" charset="0"/>
                          </a:rPr>
                          <m:t>2+3</m:t>
                        </m:r>
                        <m:r>
                          <a:rPr lang="en-US" i="1">
                            <a:latin typeface="Cambria Math" panose="02040503050406030204" pitchFamily="18" charset="0"/>
                          </a:rPr>
                          <m:t>𝑖</m:t>
                        </m:r>
                      </m:e>
                    </m:nary>
                    <m:r>
                      <a:rPr lang="en-US" b="0" i="1" smtClean="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=0</m:t>
                        </m:r>
                      </m:sub>
                      <m:sup>
                        <m:r>
                          <a:rPr lang="en-US" b="0" i="1" dirty="0" smtClean="0">
                            <a:latin typeface="Cambria Math" panose="02040503050406030204" pitchFamily="18" charset="0"/>
                          </a:rPr>
                          <m:t>𝑘</m:t>
                        </m:r>
                      </m:sup>
                      <m:e>
                        <m:r>
                          <a:rPr lang="en-US" i="1" dirty="0">
                            <a:latin typeface="Cambria Math" panose="02040503050406030204" pitchFamily="18" charset="0"/>
                          </a:rPr>
                          <m:t>2+3</m:t>
                        </m:r>
                        <m:r>
                          <a:rPr lang="en-US" i="1" dirty="0">
                            <a:latin typeface="Cambria Math" panose="02040503050406030204" pitchFamily="18" charset="0"/>
                          </a:rPr>
                          <m:t>𝑖</m:t>
                        </m:r>
                      </m:e>
                    </m:nary>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2+3</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r>
                              <a:rPr lang="en-US" b="0" i="1" dirty="0" smtClean="0">
                                <a:latin typeface="Cambria Math" panose="02040503050406030204" pitchFamily="18" charset="0"/>
                              </a:rPr>
                              <m:t>+1</m:t>
                            </m:r>
                          </m:e>
                        </m:d>
                      </m:e>
                    </m:d>
                  </m:oMath>
                </a14:m>
                <a:r>
                  <a:rPr lang="en-US" dirty="0"/>
                  <a:t>. By IH, we have:</a:t>
                </a:r>
              </a:p>
              <a:p>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𝑘</m:t>
                        </m:r>
                        <m:r>
                          <a:rPr lang="en-US" i="1">
                            <a:latin typeface="Cambria Math" panose="02040503050406030204" pitchFamily="18" charset="0"/>
                          </a:rPr>
                          <m:t>+1</m:t>
                        </m:r>
                      </m:sup>
                      <m:e>
                        <m:r>
                          <a:rPr lang="en-US" i="1">
                            <a:latin typeface="Cambria Math" panose="02040503050406030204" pitchFamily="18" charset="0"/>
                          </a:rPr>
                          <m:t>2+3</m:t>
                        </m:r>
                        <m:r>
                          <a:rPr lang="en-US" i="1">
                            <a:latin typeface="Cambria Math" panose="02040503050406030204" pitchFamily="18" charset="0"/>
                          </a:rPr>
                          <m:t>𝑖</m:t>
                        </m:r>
                      </m:e>
                    </m:nary>
                    <m:r>
                      <a:rPr lang="en-US" i="1">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k</m:t>
                            </m:r>
                            <m:r>
                              <a:rPr lang="en-US" b="0" i="0" smtClean="0">
                                <a:latin typeface="Cambria Math" panose="02040503050406030204" pitchFamily="18" charset="0"/>
                              </a:rPr>
                              <m:t>+1</m:t>
                            </m:r>
                          </m:e>
                        </m:d>
                        <m:d>
                          <m:dPr>
                            <m:ctrlPr>
                              <a:rPr lang="en-US" b="0" i="1" smtClean="0">
                                <a:latin typeface="Cambria Math" panose="02040503050406030204" pitchFamily="18" charset="0"/>
                              </a:rPr>
                            </m:ctrlPr>
                          </m:dPr>
                          <m:e>
                            <m:r>
                              <a:rPr lang="en-US" b="0" i="0" smtClean="0">
                                <a:latin typeface="Cambria Math" panose="02040503050406030204" pitchFamily="18" charset="0"/>
                              </a:rPr>
                              <m:t>3</m:t>
                            </m:r>
                            <m:r>
                              <m:rPr>
                                <m:sty m:val="p"/>
                              </m:rPr>
                              <a:rPr lang="en-US" b="0" i="0" smtClean="0">
                                <a:latin typeface="Cambria Math" panose="02040503050406030204" pitchFamily="18" charset="0"/>
                              </a:rPr>
                              <m:t>k</m:t>
                            </m:r>
                            <m:r>
                              <a:rPr lang="en-US" b="0" i="0" smtClean="0">
                                <a:latin typeface="Cambria Math" panose="02040503050406030204" pitchFamily="18" charset="0"/>
                              </a:rPr>
                              <m:t>+4</m:t>
                            </m:r>
                          </m:e>
                        </m:d>
                      </m:num>
                      <m:den>
                        <m:r>
                          <a:rPr lang="en-US" b="0" i="0" smtClean="0">
                            <a:latin typeface="Cambria Math" panose="02040503050406030204" pitchFamily="18" charset="0"/>
                          </a:rPr>
                          <m:t>2</m:t>
                        </m:r>
                      </m:den>
                    </m:f>
                    <m:r>
                      <a:rPr lang="en-US" b="0" i="0" smtClean="0">
                        <a:latin typeface="Cambria Math" panose="02040503050406030204" pitchFamily="18" charset="0"/>
                      </a:rPr>
                      <m:t>+2+3</m:t>
                    </m:r>
                    <m:r>
                      <m:rPr>
                        <m:sty m:val="p"/>
                      </m:rPr>
                      <a:rPr lang="en-US" b="0" i="0" smtClean="0">
                        <a:latin typeface="Cambria Math" panose="02040503050406030204" pitchFamily="18" charset="0"/>
                      </a:rPr>
                      <m:t>k</m:t>
                    </m:r>
                    <m:r>
                      <a:rPr lang="en-US" b="0" i="0" smtClean="0">
                        <a:latin typeface="Cambria Math" panose="02040503050406030204" pitchFamily="18" charset="0"/>
                      </a:rPr>
                      <m:t>+3=</m:t>
                    </m:r>
                    <m:f>
                      <m:fPr>
                        <m:ctrlPr>
                          <a:rPr lang="en-US" b="0" i="1" smtClean="0">
                            <a:latin typeface="Cambria Math" panose="02040503050406030204" pitchFamily="18" charset="0"/>
                          </a:rPr>
                        </m:ctrlPr>
                      </m:fPr>
                      <m:num>
                        <m:r>
                          <a:rPr lang="en-US">
                            <a:latin typeface="Cambria Math" panose="02040503050406030204" pitchFamily="18" charset="0"/>
                          </a:rPr>
                          <m:t>3</m:t>
                        </m:r>
                        <m:sSup>
                          <m:sSupPr>
                            <m:ctrlPr>
                              <a:rPr lang="en-US" i="1">
                                <a:latin typeface="Cambria Math" panose="02040503050406030204" pitchFamily="18" charset="0"/>
                              </a:rPr>
                            </m:ctrlPr>
                          </m:sSupPr>
                          <m:e>
                            <m:r>
                              <m:rPr>
                                <m:sty m:val="p"/>
                              </m:rPr>
                              <a:rPr lang="en-US">
                                <a:latin typeface="Cambria Math" panose="02040503050406030204" pitchFamily="18" charset="0"/>
                              </a:rPr>
                              <m:t>k</m:t>
                            </m:r>
                          </m:e>
                          <m:sup>
                            <m:r>
                              <a:rPr lang="en-US">
                                <a:latin typeface="Cambria Math" panose="02040503050406030204" pitchFamily="18" charset="0"/>
                              </a:rPr>
                              <m:t>2</m:t>
                            </m:r>
                          </m:sup>
                        </m:sSup>
                        <m:r>
                          <a:rPr lang="en-US">
                            <a:latin typeface="Cambria Math" panose="02040503050406030204" pitchFamily="18" charset="0"/>
                          </a:rPr>
                          <m:t>+7</m:t>
                        </m:r>
                        <m:r>
                          <m:rPr>
                            <m:sty m:val="p"/>
                          </m:rPr>
                          <a:rPr lang="en-US">
                            <a:latin typeface="Cambria Math" panose="02040503050406030204" pitchFamily="18" charset="0"/>
                          </a:rPr>
                          <m:t>k</m:t>
                        </m:r>
                        <m:r>
                          <a:rPr lang="en-US">
                            <a:latin typeface="Cambria Math" panose="02040503050406030204" pitchFamily="18" charset="0"/>
                          </a:rPr>
                          <m:t>+4</m:t>
                        </m:r>
                      </m:num>
                      <m:den>
                        <m:r>
                          <a:rPr lang="en-US" b="0" i="0" smtClean="0">
                            <a:latin typeface="Cambria Math" panose="02040503050406030204" pitchFamily="18" charset="0"/>
                          </a:rPr>
                          <m:t>2</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a:latin typeface="Cambria Math" panose="02040503050406030204" pitchFamily="18" charset="0"/>
                          </a:rPr>
                          <m:t>6</m:t>
                        </m:r>
                        <m:r>
                          <m:rPr>
                            <m:sty m:val="p"/>
                          </m:rPr>
                          <a:rPr lang="en-US">
                            <a:latin typeface="Cambria Math" panose="02040503050406030204" pitchFamily="18" charset="0"/>
                          </a:rPr>
                          <m:t>k</m:t>
                        </m:r>
                        <m:r>
                          <a:rPr lang="en-US">
                            <a:latin typeface="Cambria Math" panose="02040503050406030204" pitchFamily="18" charset="0"/>
                          </a:rPr>
                          <m:t>+</m:t>
                        </m:r>
                        <m:r>
                          <a:rPr lang="en-US" b="0" i="1" smtClean="0">
                            <a:latin typeface="Cambria Math" panose="02040503050406030204" pitchFamily="18" charset="0"/>
                          </a:rPr>
                          <m:t>10</m:t>
                        </m:r>
                      </m:num>
                      <m:den>
                        <m:r>
                          <a:rPr lang="en-US" b="0" i="0" smtClean="0">
                            <a:latin typeface="Cambria Math" panose="02040503050406030204" pitchFamily="18" charset="0"/>
                          </a:rPr>
                          <m:t>2</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a:latin typeface="Cambria Math" panose="02040503050406030204" pitchFamily="18" charset="0"/>
                          </a:rPr>
                          <m:t>3</m:t>
                        </m:r>
                        <m:sSup>
                          <m:sSupPr>
                            <m:ctrlPr>
                              <a:rPr lang="en-US" i="1">
                                <a:latin typeface="Cambria Math" panose="02040503050406030204" pitchFamily="18" charset="0"/>
                              </a:rPr>
                            </m:ctrlPr>
                          </m:sSupPr>
                          <m:e>
                            <m:r>
                              <m:rPr>
                                <m:sty m:val="p"/>
                              </m:rPr>
                              <a:rPr lang="en-US">
                                <a:latin typeface="Cambria Math" panose="02040503050406030204" pitchFamily="18" charset="0"/>
                              </a:rPr>
                              <m:t>k</m:t>
                            </m:r>
                          </m:e>
                          <m:sup>
                            <m:r>
                              <a:rPr lang="en-US">
                                <a:latin typeface="Cambria Math" panose="02040503050406030204" pitchFamily="18" charset="0"/>
                              </a:rPr>
                              <m:t>2</m:t>
                            </m:r>
                          </m:sup>
                        </m:sSup>
                        <m:r>
                          <a:rPr lang="en-US">
                            <a:latin typeface="Cambria Math" panose="02040503050406030204" pitchFamily="18" charset="0"/>
                          </a:rPr>
                          <m:t>+13</m:t>
                        </m:r>
                        <m:r>
                          <m:rPr>
                            <m:sty m:val="p"/>
                          </m:rPr>
                          <a:rPr lang="en-US">
                            <a:latin typeface="Cambria Math" panose="02040503050406030204" pitchFamily="18" charset="0"/>
                          </a:rPr>
                          <m:t>k</m:t>
                        </m:r>
                        <m:r>
                          <a:rPr lang="en-US">
                            <a:latin typeface="Cambria Math" panose="02040503050406030204" pitchFamily="18" charset="0"/>
                          </a:rPr>
                          <m:t>+</m:t>
                        </m:r>
                        <m:r>
                          <a:rPr lang="en-US" b="0" i="1" smtClean="0">
                            <a:latin typeface="Cambria Math" panose="02040503050406030204" pitchFamily="18" charset="0"/>
                          </a:rPr>
                          <m:t>14</m:t>
                        </m:r>
                      </m:num>
                      <m:den>
                        <m:r>
                          <a:rPr lang="en-US" b="0" i="0" smtClean="0">
                            <a:latin typeface="Cambria Math" panose="02040503050406030204" pitchFamily="18" charset="0"/>
                          </a:rPr>
                          <m:t>2</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0" smtClean="0">
                                <a:latin typeface="Cambria Math" panose="02040503050406030204" pitchFamily="18" charset="0"/>
                              </a:rPr>
                              <m:t>3</m:t>
                            </m:r>
                            <m:r>
                              <m:rPr>
                                <m:sty m:val="p"/>
                              </m:rPr>
                              <a:rPr lang="en-US" b="0" i="0" smtClean="0">
                                <a:latin typeface="Cambria Math" panose="02040503050406030204" pitchFamily="18" charset="0"/>
                              </a:rPr>
                              <m:t>k</m:t>
                            </m:r>
                            <m:r>
                              <a:rPr lang="en-US" b="0" i="0" smtClean="0">
                                <a:latin typeface="Cambria Math" panose="02040503050406030204" pitchFamily="18" charset="0"/>
                              </a:rPr>
                              <m:t>+7</m:t>
                            </m:r>
                          </m:e>
                        </m:d>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k</m:t>
                            </m:r>
                            <m:r>
                              <a:rPr lang="en-US" b="0" i="0" smtClean="0">
                                <a:latin typeface="Cambria Math" panose="02040503050406030204" pitchFamily="18" charset="0"/>
                              </a:rPr>
                              <m:t>+2</m:t>
                            </m:r>
                          </m:e>
                        </m:d>
                      </m:num>
                      <m:den>
                        <m:r>
                          <a:rPr lang="en-US" b="0" i="0" smtClean="0">
                            <a:latin typeface="Cambria Math" panose="02040503050406030204" pitchFamily="18" charset="0"/>
                          </a:rPr>
                          <m:t>2</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k</m:t>
                                </m:r>
                                <m:r>
                                  <a:rPr lang="en-US" b="0" i="0" smtClean="0">
                                    <a:latin typeface="Cambria Math" panose="02040503050406030204" pitchFamily="18" charset="0"/>
                                  </a:rPr>
                                  <m:t>+1</m:t>
                                </m:r>
                              </m:e>
                            </m:d>
                            <m:r>
                              <a:rPr lang="en-US" b="0" i="0" smtClean="0">
                                <a:latin typeface="Cambria Math" panose="02040503050406030204" pitchFamily="18" charset="0"/>
                              </a:rPr>
                              <m:t>+1</m:t>
                            </m:r>
                          </m:e>
                        </m:d>
                        <m:d>
                          <m:dPr>
                            <m:ctrlPr>
                              <a:rPr lang="en-US" b="0" i="1" smtClean="0">
                                <a:latin typeface="Cambria Math" panose="02040503050406030204" pitchFamily="18" charset="0"/>
                              </a:rPr>
                            </m:ctrlPr>
                          </m:dPr>
                          <m:e>
                            <m:r>
                              <a:rPr lang="en-US" b="0" i="0" smtClean="0">
                                <a:latin typeface="Cambria Math" panose="02040503050406030204" pitchFamily="18" charset="0"/>
                              </a:rPr>
                              <m:t>3</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k</m:t>
                                </m:r>
                                <m:r>
                                  <a:rPr lang="en-US" b="0" i="0" smtClean="0">
                                    <a:latin typeface="Cambria Math" panose="02040503050406030204" pitchFamily="18" charset="0"/>
                                  </a:rPr>
                                  <m:t>+1</m:t>
                                </m:r>
                              </m:e>
                            </m:d>
                            <m:r>
                              <a:rPr lang="en-US" b="0" i="0" smtClean="0">
                                <a:latin typeface="Cambria Math" panose="02040503050406030204" pitchFamily="18" charset="0"/>
                              </a:rPr>
                              <m:t>+4</m:t>
                            </m:r>
                          </m:e>
                        </m:d>
                      </m:num>
                      <m:den>
                        <m:r>
                          <a:rPr lang="en-US" b="0" i="0" smtClean="0">
                            <a:latin typeface="Cambria Math" panose="02040503050406030204" pitchFamily="18" charset="0"/>
                          </a:rPr>
                          <m:t>2</m:t>
                        </m:r>
                      </m:den>
                    </m:f>
                  </m:oMath>
                </a14:m>
                <a:endParaRPr lang="en-US" dirty="0"/>
              </a:p>
              <a:p>
                <a:r>
                  <a:rPr lang="en-US" dirty="0"/>
                  <a:t>Therefore,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p:txBody>
          </p:sp>
        </mc:Choice>
        <mc:Fallback xmlns="">
          <p:sp>
            <p:nvSpPr>
              <p:cNvPr id="3" name="Content Placeholder 2">
                <a:extLst>
                  <a:ext uri="{FF2B5EF4-FFF2-40B4-BE49-F238E27FC236}">
                    <a16:creationId xmlns:a16="http://schemas.microsoft.com/office/drawing/2014/main" id="{9C670CB7-AC5A-45B7-AFEF-7DEB4A96785C}"/>
                  </a:ext>
                </a:extLst>
              </p:cNvPr>
              <p:cNvSpPr>
                <a:spLocks noGrp="1" noRot="1" noChangeAspect="1" noMove="1" noResize="1" noEditPoints="1" noAdjustHandles="1" noChangeArrowheads="1" noChangeShapeType="1" noTextEdit="1"/>
              </p:cNvSpPr>
              <p:nvPr>
                <p:ph idx="1"/>
              </p:nvPr>
            </p:nvSpPr>
            <p:spPr>
              <a:blipFill>
                <a:blip r:embed="rId2"/>
                <a:stretch>
                  <a:fillRect l="-545" t="-1635"/>
                </a:stretch>
              </a:blipFill>
            </p:spPr>
            <p:txBody>
              <a:bodyPr/>
              <a:lstStyle/>
              <a:p>
                <a:r>
                  <a:rPr lang="en-US">
                    <a:noFill/>
                  </a:rPr>
                  <a:t> </a:t>
                </a:r>
              </a:p>
            </p:txBody>
          </p:sp>
        </mc:Fallback>
      </mc:AlternateContent>
    </p:spTree>
    <p:extLst>
      <p:ext uri="{BB962C8B-B14F-4D97-AF65-F5344CB8AC3E}">
        <p14:creationId xmlns:p14="http://schemas.microsoft.com/office/powerpoint/2010/main" val="58173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B8C0-5D94-4A66-9A62-86E441833397}"/>
              </a:ext>
            </a:extLst>
          </p:cNvPr>
          <p:cNvSpPr>
            <a:spLocks noGrp="1"/>
          </p:cNvSpPr>
          <p:nvPr>
            <p:ph type="title"/>
          </p:nvPr>
        </p:nvSpPr>
        <p:spPr/>
        <p:txBody>
          <a:bodyPr/>
          <a:lstStyle/>
          <a:p>
            <a:r>
              <a:rPr lang="en-US" dirty="0"/>
              <a:t>Making Induction Proofs Pretty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BE7E85-1D19-4677-844E-C905CD980E0C}"/>
                  </a:ext>
                </a:extLst>
              </p:cNvPr>
              <p:cNvSpPr>
                <a:spLocks noGrp="1"/>
              </p:cNvSpPr>
              <p:nvPr>
                <p:ph idx="1"/>
              </p:nvPr>
            </p:nvSpPr>
            <p:spPr>
              <a:xfrm>
                <a:off x="575240" y="1482907"/>
                <a:ext cx="11187258" cy="4845504"/>
              </a:xfrm>
            </p:spPr>
            <p:txBody>
              <a:bodyPr/>
              <a:lstStyle/>
              <a:p>
                <a:r>
                  <a:rPr lang="en-US" dirty="0"/>
                  <a:t>All of our </a:t>
                </a:r>
                <a:r>
                  <a:rPr lang="en-US" b="1" dirty="0">
                    <a:solidFill>
                      <a:schemeClr val="accent3"/>
                    </a:solidFill>
                  </a:rPr>
                  <a:t>strong</a:t>
                </a:r>
                <a:r>
                  <a:rPr lang="en-US" dirty="0"/>
                  <a:t> induction proofs will come in 5 easy(?) steps!</a:t>
                </a:r>
              </a:p>
              <a:p>
                <a:r>
                  <a:rPr lang="en-US" dirty="0"/>
                  <a:t>1. 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State that your proof is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2. Base Case: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i.e. show the base case</a:t>
                </a:r>
              </a:p>
              <a:p>
                <a:r>
                  <a:rPr lang="en-US" dirty="0"/>
                  <a:t>3. Inductive Hypothesis: Suppose </a:t>
                </a:r>
                <a14:m>
                  <m:oMath xmlns:m="http://schemas.openxmlformats.org/officeDocument/2006/math">
                    <m:r>
                      <m:rPr>
                        <m:sty m:val="p"/>
                      </m:rPr>
                      <a:rPr lang="en-US" b="0" i="0" smtClean="0">
                        <a:solidFill>
                          <a:schemeClr val="accent3"/>
                        </a:solidFill>
                        <a:latin typeface="Cambria Math" panose="02040503050406030204" pitchFamily="18" charset="0"/>
                      </a:rPr>
                      <m:t>P</m:t>
                    </m:r>
                    <m:d>
                      <m:dPr>
                        <m:ctrlPr>
                          <a:rPr lang="en-US" b="0" i="1" smtClean="0">
                            <a:solidFill>
                              <a:schemeClr val="accent3"/>
                            </a:solidFill>
                            <a:latin typeface="Cambria Math" panose="02040503050406030204" pitchFamily="18" charset="0"/>
                          </a:rPr>
                        </m:ctrlPr>
                      </m:dPr>
                      <m:e>
                        <m:r>
                          <m:rPr>
                            <m:sty m:val="p"/>
                          </m:rPr>
                          <a:rPr lang="en-US" b="0" i="0" smtClean="0">
                            <a:solidFill>
                              <a:schemeClr val="accent3"/>
                            </a:solidFill>
                            <a:latin typeface="Cambria Math" panose="02040503050406030204" pitchFamily="18" charset="0"/>
                          </a:rPr>
                          <m:t>b</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𝑘</m:t>
                    </m:r>
                    <m:r>
                      <a:rPr lang="en-US" b="0" i="1" smtClean="0">
                        <a:solidFill>
                          <a:schemeClr val="accent3"/>
                        </a:solidFill>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r>
                  <a:rPr lang="en-US" dirty="0"/>
                  <a:t>4. Inductive Step: Show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(i.e. get </a:t>
                </a:r>
                <a14:m>
                  <m:oMath xmlns:m="http://schemas.openxmlformats.org/officeDocument/2006/math">
                    <m:r>
                      <a:rPr lang="en-US" b="0" i="1" smtClean="0">
                        <a:solidFill>
                          <a:schemeClr val="accent3"/>
                        </a:solidFill>
                        <a:latin typeface="Cambria Math" panose="02040503050406030204" pitchFamily="18" charset="0"/>
                      </a:rPr>
                      <m:t>[</m:t>
                    </m:r>
                    <m:r>
                      <m:rPr>
                        <m:sty m:val="p"/>
                      </m:rPr>
                      <a:rPr lang="en-US">
                        <a:solidFill>
                          <a:schemeClr val="accent3"/>
                        </a:solidFill>
                        <a:latin typeface="Cambria Math" panose="02040503050406030204" pitchFamily="18" charset="0"/>
                      </a:rPr>
                      <m:t>P</m:t>
                    </m:r>
                    <m:d>
                      <m:dPr>
                        <m:ctrlPr>
                          <a:rPr lang="en-US" i="1">
                            <a:solidFill>
                              <a:schemeClr val="accent3"/>
                            </a:solidFill>
                            <a:latin typeface="Cambria Math" panose="02040503050406030204" pitchFamily="18" charset="0"/>
                          </a:rPr>
                        </m:ctrlPr>
                      </m:dPr>
                      <m:e>
                        <m:r>
                          <m:rPr>
                            <m:sty m:val="p"/>
                          </m:rPr>
                          <a:rPr lang="en-US">
                            <a:solidFill>
                              <a:schemeClr val="accent3"/>
                            </a:solidFill>
                            <a:latin typeface="Cambria Math" panose="02040503050406030204" pitchFamily="18" charset="0"/>
                          </a:rPr>
                          <m:t>b</m:t>
                        </m:r>
                      </m:e>
                    </m:d>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𝑃</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𝑘</m:t>
                    </m:r>
                    <m:r>
                      <a:rPr lang="en-US" i="1">
                        <a:solidFill>
                          <a:schemeClr val="accent3"/>
                        </a:solidFill>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5. Conclude by saying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by the principle of induction. </a:t>
                </a:r>
              </a:p>
            </p:txBody>
          </p:sp>
        </mc:Choice>
        <mc:Fallback xmlns="">
          <p:sp>
            <p:nvSpPr>
              <p:cNvPr id="3" name="Content Placeholder 2">
                <a:extLst>
                  <a:ext uri="{FF2B5EF4-FFF2-40B4-BE49-F238E27FC236}">
                    <a16:creationId xmlns:a16="http://schemas.microsoft.com/office/drawing/2014/main" id="{FEBE7E85-1D19-4677-844E-C905CD980E0C}"/>
                  </a:ext>
                </a:extLst>
              </p:cNvPr>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320270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CEED-56E1-448C-BB25-54D22DFABE98}"/>
              </a:ext>
            </a:extLst>
          </p:cNvPr>
          <p:cNvSpPr>
            <a:spLocks noGrp="1"/>
          </p:cNvSpPr>
          <p:nvPr>
            <p:ph type="title"/>
          </p:nvPr>
        </p:nvSpPr>
        <p:spPr/>
        <p:txBody>
          <a:bodyPr/>
          <a:lstStyle/>
          <a:p>
            <a:r>
              <a:rPr lang="en-US" dirty="0"/>
              <a:t>Strong Induction vs. Weak Induction</a:t>
            </a:r>
          </a:p>
        </p:txBody>
      </p:sp>
      <p:sp>
        <p:nvSpPr>
          <p:cNvPr id="3" name="Content Placeholder 2">
            <a:extLst>
              <a:ext uri="{FF2B5EF4-FFF2-40B4-BE49-F238E27FC236}">
                <a16:creationId xmlns:a16="http://schemas.microsoft.com/office/drawing/2014/main" id="{0BF981B7-9897-4000-8B88-652E29F7492C}"/>
              </a:ext>
            </a:extLst>
          </p:cNvPr>
          <p:cNvSpPr>
            <a:spLocks noGrp="1"/>
          </p:cNvSpPr>
          <p:nvPr>
            <p:ph idx="1"/>
          </p:nvPr>
        </p:nvSpPr>
        <p:spPr/>
        <p:txBody>
          <a:bodyPr>
            <a:normAutofit lnSpcReduction="10000"/>
          </a:bodyPr>
          <a:lstStyle/>
          <a:p>
            <a:r>
              <a:rPr lang="en-US" dirty="0"/>
              <a:t>Think of strong induction as “my recursive call might be on LOTS of smaller values” (like </a:t>
            </a:r>
            <a:r>
              <a:rPr lang="en-US" dirty="0" err="1"/>
              <a:t>mergesort</a:t>
            </a:r>
            <a:r>
              <a:rPr lang="en-US" dirty="0"/>
              <a:t> – you cut your array in half)</a:t>
            </a:r>
          </a:p>
          <a:p>
            <a:endParaRPr lang="en-US" dirty="0"/>
          </a:p>
          <a:p>
            <a:r>
              <a:rPr lang="en-US" dirty="0"/>
              <a:t>Think of weak induction as “my recursive call is always on one step smaller.”</a:t>
            </a:r>
          </a:p>
          <a:p>
            <a:r>
              <a:rPr lang="en-US" dirty="0"/>
              <a:t>Practical advice:</a:t>
            </a:r>
          </a:p>
          <a:p>
            <a:r>
              <a:rPr lang="en-US" dirty="0"/>
              <a:t>A strong hypothesis isn’t wrong when you only need a weak one (but a weak one is wrong when you need a strong one). Some people just always write strong hypotheses. But it’s easier to typo a strong hypothesis.</a:t>
            </a:r>
          </a:p>
          <a:p>
            <a:r>
              <a:rPr lang="en-US" dirty="0"/>
              <a:t>Robbie leaves a blank spot where the IH is, and fills it in after the step.</a:t>
            </a:r>
          </a:p>
        </p:txBody>
      </p:sp>
    </p:spTree>
    <p:extLst>
      <p:ext uri="{BB962C8B-B14F-4D97-AF65-F5344CB8AC3E}">
        <p14:creationId xmlns:p14="http://schemas.microsoft.com/office/powerpoint/2010/main" val="266152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6F73-E5F7-4C7E-9436-654CA1417F86}"/>
              </a:ext>
            </a:extLst>
          </p:cNvPr>
          <p:cNvSpPr>
            <a:spLocks noGrp="1"/>
          </p:cNvSpPr>
          <p:nvPr>
            <p:ph type="title"/>
          </p:nvPr>
        </p:nvSpPr>
        <p:spPr/>
        <p:txBody>
          <a:bodyPr/>
          <a:lstStyle/>
          <a:p>
            <a:r>
              <a:rPr lang="en-US" dirty="0"/>
              <a:t>Let’s Try Another! Stamp Collecting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F0FBEE-8DA1-44C9-9742-C41035D6155C}"/>
                  </a:ext>
                </a:extLst>
              </p:cNvPr>
              <p:cNvSpPr>
                <a:spLocks noGrp="1"/>
              </p:cNvSpPr>
              <p:nvPr>
                <p:ph idx="1"/>
              </p:nvPr>
            </p:nvSpPr>
            <p:spPr/>
            <p:txBody>
              <a:bodyPr/>
              <a:lstStyle/>
              <a:p>
                <a:r>
                  <a:rPr lang="en-US" dirty="0"/>
                  <a:t>I have 4 cent stamps and 5 cent stamps (as many as I want of each). Prove that I can make exactly </a:t>
                </a:r>
                <a14:m>
                  <m:oMath xmlns:m="http://schemas.openxmlformats.org/officeDocument/2006/math">
                    <m:r>
                      <a:rPr lang="en-US" b="0" i="1" smtClean="0">
                        <a:latin typeface="Cambria Math" panose="02040503050406030204" pitchFamily="18" charset="0"/>
                      </a:rPr>
                      <m:t>𝑛</m:t>
                    </m:r>
                  </m:oMath>
                </a14:m>
                <a:r>
                  <a:rPr lang="en-US" dirty="0"/>
                  <a:t> cents worth of stamps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≥12</m:t>
                    </m:r>
                  </m:oMath>
                </a14:m>
                <a:r>
                  <a:rPr lang="en-US" dirty="0"/>
                  <a:t>.</a:t>
                </a:r>
              </a:p>
              <a:p>
                <a:endParaRPr lang="en-US" dirty="0"/>
              </a:p>
              <a:p>
                <a:r>
                  <a:rPr lang="en-US" dirty="0"/>
                  <a:t>Try for a few values.</a:t>
                </a:r>
              </a:p>
              <a:p>
                <a:r>
                  <a:rPr lang="en-US" dirty="0"/>
                  <a:t>Then think…how would the inductive step go?</a:t>
                </a:r>
              </a:p>
            </p:txBody>
          </p:sp>
        </mc:Choice>
        <mc:Fallback xmlns="">
          <p:sp>
            <p:nvSpPr>
              <p:cNvPr id="3" name="Content Placeholder 2">
                <a:extLst>
                  <a:ext uri="{FF2B5EF4-FFF2-40B4-BE49-F238E27FC236}">
                    <a16:creationId xmlns:a16="http://schemas.microsoft.com/office/drawing/2014/main" id="{EAF0FBEE-8DA1-44C9-9742-C41035D6155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71519AA-9C73-4A5E-AAEF-3117E88DC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869" y="2688492"/>
            <a:ext cx="3127131" cy="4169508"/>
          </a:xfrm>
          <a:prstGeom prst="rect">
            <a:avLst/>
          </a:prstGeom>
        </p:spPr>
      </p:pic>
    </p:spTree>
    <p:extLst>
      <p:ext uri="{BB962C8B-B14F-4D97-AF65-F5344CB8AC3E}">
        <p14:creationId xmlns:p14="http://schemas.microsoft.com/office/powerpoint/2010/main" val="399759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D03B-F587-4BA1-B339-B7A031CD2F3B}"/>
              </a:ext>
            </a:extLst>
          </p:cNvPr>
          <p:cNvSpPr>
            <a:spLocks noGrp="1"/>
          </p:cNvSpPr>
          <p:nvPr>
            <p:ph type="title"/>
          </p:nvPr>
        </p:nvSpPr>
        <p:spPr/>
        <p:txBody>
          <a:bodyPr/>
          <a:lstStyle/>
          <a:p>
            <a:r>
              <a:rPr lang="en-US" dirty="0"/>
              <a:t>Stamp Collection (attempt)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5ECFC1-CAB3-41B8-9FA3-757AB76F14A5}"/>
                  </a:ext>
                </a:extLst>
              </p:cNvPr>
              <p:cNvSpPr>
                <a:spLocks noGrp="1"/>
              </p:cNvSpPr>
              <p:nvPr>
                <p:ph idx="1"/>
              </p:nvPr>
            </p:nvSpPr>
            <p:spPr>
              <a:xfrm>
                <a:off x="380999" y="1463857"/>
                <a:ext cx="11630025" cy="4845504"/>
              </a:xfrm>
            </p:spPr>
            <p:txBody>
              <a:bodyPr>
                <a:normAutofit lnSpcReduction="10000"/>
              </a:bodyPr>
              <a:lstStyle/>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 can make </a:t>
                </a:r>
                <a14:m>
                  <m:oMath xmlns:m="http://schemas.openxmlformats.org/officeDocument/2006/math">
                    <m:r>
                      <a:rPr lang="en-US" b="0" i="1" smtClean="0">
                        <a:latin typeface="Cambria Math" panose="02040503050406030204" pitchFamily="18" charset="0"/>
                      </a:rPr>
                      <m:t>𝑛</m:t>
                    </m:r>
                  </m:oMath>
                </a14:m>
                <a:r>
                  <a:rPr lang="en-US" dirty="0"/>
                  <a:t> cents of stamps with just </a:t>
                </a:r>
                <a14:m>
                  <m:oMath xmlns:m="http://schemas.openxmlformats.org/officeDocument/2006/math">
                    <m:r>
                      <a:rPr lang="en-US" b="0" i="1" smtClean="0">
                        <a:latin typeface="Cambria Math" panose="02040503050406030204" pitchFamily="18" charset="0"/>
                      </a:rPr>
                      <m:t>4</m:t>
                    </m:r>
                  </m:oMath>
                </a14:m>
                <a:r>
                  <a:rPr lang="en-US" dirty="0"/>
                  <a:t> and </a:t>
                </a:r>
                <a14:m>
                  <m:oMath xmlns:m="http://schemas.openxmlformats.org/officeDocument/2006/math">
                    <m:r>
                      <a:rPr lang="en-US" b="0" i="1" smtClean="0">
                        <a:latin typeface="Cambria Math" panose="02040503050406030204" pitchFamily="18" charset="0"/>
                      </a:rPr>
                      <m:t>5</m:t>
                    </m:r>
                  </m:oMath>
                </a14:m>
                <a:r>
                  <a:rPr lang="en-US" dirty="0"/>
                  <a:t> cent stamps.</a:t>
                </a:r>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a:t>
                </a:r>
              </a:p>
              <a:p>
                <a:r>
                  <a:rPr lang="en-US" dirty="0"/>
                  <a:t>12 cents can be made with three </a:t>
                </a:r>
                <a14:m>
                  <m:oMath xmlns:m="http://schemas.openxmlformats.org/officeDocument/2006/math">
                    <m:r>
                      <a:rPr lang="en-US" b="0" i="1" smtClean="0">
                        <a:latin typeface="Cambria Math" panose="02040503050406030204" pitchFamily="18" charset="0"/>
                      </a:rPr>
                      <m:t>4</m:t>
                    </m:r>
                  </m:oMath>
                </a14:m>
                <a:r>
                  <a:rPr lang="en-US" dirty="0"/>
                  <a:t> cent stamps.</a:t>
                </a:r>
              </a:p>
              <a:p>
                <a:r>
                  <a:rPr lang="en-US" dirty="0"/>
                  <a:t>Inductive Hypothesis Suppose [maybe some other stuff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≥12</m:t>
                    </m:r>
                  </m:oMath>
                </a14:m>
                <a:r>
                  <a:rPr lang="en-US" dirty="0"/>
                  <a:t>.</a:t>
                </a:r>
              </a:p>
              <a:p>
                <a:r>
                  <a:rPr lang="en-US" dirty="0"/>
                  <a:t>Inductive Step:</a:t>
                </a:r>
              </a:p>
              <a:p>
                <a:r>
                  <a:rPr lang="en-US" dirty="0"/>
                  <a:t>We want to make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cents of stamps. By IH we can make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 cents exactly with stamps. Adding another </a:t>
                </a:r>
                <a14:m>
                  <m:oMath xmlns:m="http://schemas.openxmlformats.org/officeDocument/2006/math">
                    <m:r>
                      <a:rPr lang="en-US" b="0" i="1" smtClean="0">
                        <a:latin typeface="Cambria Math" panose="02040503050406030204" pitchFamily="18" charset="0"/>
                      </a:rPr>
                      <m:t>4</m:t>
                    </m:r>
                  </m:oMath>
                </a14:m>
                <a:r>
                  <a:rPr lang="en-US" dirty="0"/>
                  <a:t> cent stamp gives exactly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cents. </a:t>
                </a:r>
              </a:p>
            </p:txBody>
          </p:sp>
        </mc:Choice>
        <mc:Fallback xmlns="">
          <p:sp>
            <p:nvSpPr>
              <p:cNvPr id="3" name="Content Placeholder 2">
                <a:extLst>
                  <a:ext uri="{FF2B5EF4-FFF2-40B4-BE49-F238E27FC236}">
                    <a16:creationId xmlns:a16="http://schemas.microsoft.com/office/drawing/2014/main" id="{6D5ECFC1-CAB3-41B8-9FA3-757AB76F14A5}"/>
                  </a:ext>
                </a:extLst>
              </p:cNvPr>
              <p:cNvSpPr>
                <a:spLocks noGrp="1" noRot="1" noChangeAspect="1" noMove="1" noResize="1" noEditPoints="1" noAdjustHandles="1" noChangeArrowheads="1" noChangeShapeType="1" noTextEdit="1"/>
              </p:cNvSpPr>
              <p:nvPr>
                <p:ph idx="1"/>
              </p:nvPr>
            </p:nvSpPr>
            <p:spPr>
              <a:xfrm>
                <a:off x="380999" y="1463857"/>
                <a:ext cx="11630025" cy="4845504"/>
              </a:xfrm>
              <a:blipFill>
                <a:blip r:embed="rId2"/>
                <a:stretch>
                  <a:fillRect l="-629" t="-3019"/>
                </a:stretch>
              </a:blipFill>
            </p:spPr>
            <p:txBody>
              <a:bodyPr/>
              <a:lstStyle/>
              <a:p>
                <a:r>
                  <a:rPr lang="en-US">
                    <a:noFill/>
                  </a:rPr>
                  <a:t> </a:t>
                </a:r>
              </a:p>
            </p:txBody>
          </p:sp>
        </mc:Fallback>
      </mc:AlternateContent>
    </p:spTree>
    <p:extLst>
      <p:ext uri="{BB962C8B-B14F-4D97-AF65-F5344CB8AC3E}">
        <p14:creationId xmlns:p14="http://schemas.microsoft.com/office/powerpoint/2010/main" val="268947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C06B-3F19-4403-9202-B3FE9228ED1C}"/>
              </a:ext>
            </a:extLst>
          </p:cNvPr>
          <p:cNvSpPr>
            <a:spLocks noGrp="1"/>
          </p:cNvSpPr>
          <p:nvPr>
            <p:ph type="title"/>
          </p:nvPr>
        </p:nvSpPr>
        <p:spPr/>
        <p:txBody>
          <a:bodyPr/>
          <a:lstStyle/>
          <a:p>
            <a:r>
              <a:rPr lang="en-US" dirty="0"/>
              <a:t>Stamp Collection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61A772-E9FF-43F5-9493-BD430AE137B6}"/>
                  </a:ext>
                </a:extLst>
              </p:cNvPr>
              <p:cNvSpPr>
                <a:spLocks noGrp="1"/>
              </p:cNvSpPr>
              <p:nvPr>
                <p:ph idx="1"/>
              </p:nvPr>
            </p:nvSpPr>
            <p:spPr/>
            <p:txBody>
              <a:bodyPr/>
              <a:lstStyle/>
              <a:p>
                <a:r>
                  <a:rPr lang="en-US" dirty="0"/>
                  <a:t>Is the proof right?</a:t>
                </a:r>
              </a:p>
              <a:p>
                <a:endParaRPr lang="en-US" dirty="0"/>
              </a:p>
              <a:p>
                <a:r>
                  <a:rPr lang="en-US" dirty="0"/>
                  <a:t>How do we know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(13)</m:t>
                    </m:r>
                  </m:oMath>
                </a14:m>
                <a:endParaRPr lang="en-US" dirty="0"/>
              </a:p>
              <a:p>
                <a:r>
                  <a:rPr lang="en-US" dirty="0"/>
                  <a:t>We’re not the base case, so our inductive hypothesis assumes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(12)</m:t>
                    </m:r>
                  </m:oMath>
                </a14:m>
                <a:r>
                  <a:rPr lang="en-US" dirty="0"/>
                  <a:t>, and then we say if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9</m:t>
                        </m:r>
                      </m:e>
                    </m:d>
                  </m:oMath>
                </a14:m>
                <a:r>
                  <a:rPr lang="en-US" dirty="0"/>
                  <a:t> then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(13)</m:t>
                    </m:r>
                  </m:oMath>
                </a14:m>
                <a:r>
                  <a:rPr lang="en-US" dirty="0"/>
                  <a:t>.</a:t>
                </a:r>
              </a:p>
              <a:p>
                <a:endParaRPr lang="en-US" dirty="0"/>
              </a:p>
              <a:p>
                <a:r>
                  <a:rPr lang="en-US" dirty="0"/>
                  <a:t>Wait a second….</a:t>
                </a:r>
              </a:p>
              <a:p>
                <a:r>
                  <a:rPr lang="en-US" dirty="0"/>
                  <a:t>If you go back </a:t>
                </a:r>
                <a14:m>
                  <m:oMath xmlns:m="http://schemas.openxmlformats.org/officeDocument/2006/math">
                    <m:r>
                      <a:rPr lang="en-US" b="0" i="1" smtClean="0">
                        <a:latin typeface="Cambria Math" panose="02040503050406030204" pitchFamily="18" charset="0"/>
                      </a:rPr>
                      <m:t>𝑠</m:t>
                    </m:r>
                  </m:oMath>
                </a14:m>
                <a:r>
                  <a:rPr lang="en-US" dirty="0"/>
                  <a:t> steps every time, you need </a:t>
                </a:r>
                <a14:m>
                  <m:oMath xmlns:m="http://schemas.openxmlformats.org/officeDocument/2006/math">
                    <m:r>
                      <a:rPr lang="en-US" b="0" i="1" smtClean="0">
                        <a:latin typeface="Cambria Math" panose="02040503050406030204" pitchFamily="18" charset="0"/>
                      </a:rPr>
                      <m:t>𝑠</m:t>
                    </m:r>
                  </m:oMath>
                </a14:m>
                <a:r>
                  <a:rPr lang="en-US" dirty="0"/>
                  <a:t> base cases. </a:t>
                </a:r>
              </a:p>
              <a:p>
                <a:r>
                  <a:rPr lang="en-US" dirty="0"/>
                  <a:t>Or else the first few values aren’t proven.</a:t>
                </a:r>
              </a:p>
            </p:txBody>
          </p:sp>
        </mc:Choice>
        <mc:Fallback xmlns="">
          <p:sp>
            <p:nvSpPr>
              <p:cNvPr id="3" name="Content Placeholder 2">
                <a:extLst>
                  <a:ext uri="{FF2B5EF4-FFF2-40B4-BE49-F238E27FC236}">
                    <a16:creationId xmlns:a16="http://schemas.microsoft.com/office/drawing/2014/main" id="{7C61A772-E9FF-43F5-9493-BD430AE137B6}"/>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1686812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967</TotalTime>
  <Words>5162</Words>
  <Application>Microsoft Office PowerPoint</Application>
  <PresentationFormat>Widescreen</PresentationFormat>
  <Paragraphs>419</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Cambria Math</vt:lpstr>
      <vt:lpstr>Segoe UI</vt:lpstr>
      <vt:lpstr>Segoe UI Light</vt:lpstr>
      <vt:lpstr>Segoe UI Semibold</vt:lpstr>
      <vt:lpstr>Segoe UI Semilight</vt:lpstr>
      <vt:lpstr>Tw Cen MT</vt:lpstr>
      <vt:lpstr>Wingdings 3</vt:lpstr>
      <vt:lpstr>Integral</vt:lpstr>
      <vt:lpstr>Even More Induction</vt:lpstr>
      <vt:lpstr>Announcements</vt:lpstr>
      <vt:lpstr>Induction on Primes</vt:lpstr>
      <vt:lpstr>Strong Induction</vt:lpstr>
      <vt:lpstr>Making Induction Proofs Pretty</vt:lpstr>
      <vt:lpstr>Strong Induction vs. Weak Induction</vt:lpstr>
      <vt:lpstr>Let’s Try Another! Stamp Collecting</vt:lpstr>
      <vt:lpstr>Stamp Collection (attempt)</vt:lpstr>
      <vt:lpstr>Stamp Collection</vt:lpstr>
      <vt:lpstr>Stamp Collection</vt:lpstr>
      <vt:lpstr>A good last check</vt:lpstr>
      <vt:lpstr>Making Induction Proofs Pretty</vt:lpstr>
      <vt:lpstr>Practical Advice</vt:lpstr>
      <vt:lpstr>Stamp Collection, Done Wrong</vt:lpstr>
      <vt:lpstr>Stamp Collection, Done Wrong</vt:lpstr>
      <vt:lpstr>Gridding</vt:lpstr>
      <vt:lpstr>Gridding: Not a formal proof, just a sketch</vt:lpstr>
      <vt:lpstr>Recursively Defined Functions</vt:lpstr>
      <vt:lpstr>Fibonacci Inequality</vt:lpstr>
      <vt:lpstr>Fibonacci Inequality</vt:lpstr>
      <vt:lpstr>Fibonacci Inequality</vt:lpstr>
      <vt:lpstr>Claim: 3|〖(2〗^2n-1) for all n∈N.</vt:lpstr>
      <vt:lpstr>Claim: 3|〖(2〗^2n-1) for all n∈N.</vt:lpstr>
      <vt:lpstr>Claim: 3|〖(2〗^2n-1) for all n∈N.</vt:lpstr>
      <vt:lpstr>Claim: 3|〖(2〗^2n-1) for all n∈N.</vt:lpstr>
      <vt:lpstr>Claim: 3|〖(2〗^2n-1) for all n∈N.</vt:lpstr>
      <vt:lpstr>Induction: Hats!</vt:lpstr>
      <vt:lpstr>Induction: Hats!</vt:lpstr>
      <vt:lpstr>Induction: Hats!</vt:lpstr>
      <vt:lpstr>Induction: Hats!</vt:lpstr>
      <vt:lpstr>Fibonacci Inequality Two</vt:lpstr>
      <vt:lpstr>Fibonacci Inequality Two</vt:lpstr>
      <vt:lpstr>Fibonacci Inequality Two</vt:lpstr>
      <vt:lpstr>Fibonacci Inequality Two</vt:lpstr>
      <vt:lpstr>More Practice</vt:lpstr>
      <vt:lpstr>Even More Induction Practice</vt:lpstr>
      <vt:lpstr>Even More Induction Practice</vt:lpstr>
      <vt:lpstr>Even More Induction Practice</vt:lpstr>
      <vt:lpstr>Even More Induction Practice</vt:lpstr>
      <vt:lpstr>Even More Induction Practice</vt:lpstr>
      <vt:lpstr>Even More Induction Practice</vt:lpstr>
      <vt:lpstr>Even More Induction Practice: Sums</vt:lpstr>
      <vt:lpstr>Even More Induction Practice: Sums</vt:lpstr>
      <vt:lpstr>Even More Induction Practice: Sums</vt:lpstr>
      <vt:lpstr>Even More Induction Practice: Sums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 More Induction</dc:title>
  <dc:creator>rtweber2</dc:creator>
  <cp:lastModifiedBy>rtweber2</cp:lastModifiedBy>
  <cp:revision>24</cp:revision>
  <dcterms:created xsi:type="dcterms:W3CDTF">2020-11-06T01:35:54Z</dcterms:created>
  <dcterms:modified xsi:type="dcterms:W3CDTF">2020-11-10T22:16:47Z</dcterms:modified>
</cp:coreProperties>
</file>