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3" r:id="rId3"/>
    <p:sldId id="375" r:id="rId4"/>
    <p:sldId id="368" r:id="rId5"/>
    <p:sldId id="327" r:id="rId6"/>
    <p:sldId id="333" r:id="rId7"/>
    <p:sldId id="329" r:id="rId8"/>
    <p:sldId id="334" r:id="rId9"/>
    <p:sldId id="330" r:id="rId10"/>
    <p:sldId id="335" r:id="rId11"/>
    <p:sldId id="331" r:id="rId12"/>
    <p:sldId id="328" r:id="rId13"/>
    <p:sldId id="339" r:id="rId14"/>
    <p:sldId id="340" r:id="rId15"/>
    <p:sldId id="342" r:id="rId16"/>
    <p:sldId id="369" r:id="rId17"/>
    <p:sldId id="344" r:id="rId18"/>
    <p:sldId id="346" r:id="rId19"/>
    <p:sldId id="347" r:id="rId20"/>
    <p:sldId id="349" r:id="rId21"/>
    <p:sldId id="350" r:id="rId22"/>
    <p:sldId id="370" r:id="rId23"/>
    <p:sldId id="371" r:id="rId24"/>
    <p:sldId id="351" r:id="rId25"/>
    <p:sldId id="348" r:id="rId26"/>
    <p:sldId id="352" r:id="rId27"/>
    <p:sldId id="353" r:id="rId28"/>
    <p:sldId id="354" r:id="rId29"/>
    <p:sldId id="372" r:id="rId30"/>
    <p:sldId id="345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6" r:id="rId42"/>
    <p:sldId id="367" r:id="rId43"/>
    <p:sldId id="376" r:id="rId44"/>
    <p:sldId id="377" r:id="rId45"/>
    <p:sldId id="323" r:id="rId46"/>
    <p:sldId id="373" r:id="rId47"/>
    <p:sldId id="374" r:id="rId48"/>
    <p:sldId id="307" r:id="rId49"/>
    <p:sldId id="308" r:id="rId50"/>
    <p:sldId id="310" r:id="rId51"/>
    <p:sldId id="31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32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5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8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47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9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8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D88BCD-1113-45C7-A24A-C3F850003D7A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08C055C-4AFE-4002-B964-83CBF9099A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FA26-8B27-46DC-B5C1-430037B9D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Theory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BECEC-3650-4266-95EB-D75691B6E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</a:t>
            </a:r>
          </a:p>
          <a:p>
            <a:r>
              <a:rPr lang="en-US" dirty="0"/>
              <a:t>Lecture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6BCBC-9FDE-4B3B-91D8-C275F3F38AF7}"/>
                  </a:ext>
                </a:extLst>
              </p:cNvPr>
              <p:cNvSpPr txBox="1"/>
              <p:nvPr/>
            </p:nvSpPr>
            <p:spPr>
              <a:xfrm>
                <a:off x="349624" y="407894"/>
                <a:ext cx="8130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 Show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even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6BCBC-9FDE-4B3B-91D8-C275F3F38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407894"/>
                <a:ext cx="8130988" cy="523220"/>
              </a:xfrm>
              <a:prstGeom prst="rect">
                <a:avLst/>
              </a:prstGeom>
              <a:blipFill>
                <a:blip r:embed="rId2"/>
                <a:stretch>
                  <a:fillRect l="-149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90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1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70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0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0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dirty="0"/>
                  <a:t> is a multiplicative inverse.</a:t>
                </a:r>
              </a:p>
              <a:p>
                <a:r>
                  <a:rPr lang="en-US" dirty="0"/>
                  <a:t>We’ll write it as 15,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blipFill>
                <a:blip r:embed="rId3"/>
                <a:stretch>
                  <a:fillRect l="-1083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6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1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5FBC-F532-4AA8-B18D-83987F3E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Multiplicative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6A130F-9123-48DC-BA8B-A20CD74A4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 then the multiplicative inverse exists.</a:t>
                </a:r>
              </a:p>
              <a:p>
                <a:r>
                  <a:rPr lang="en-US" dirty="0"/>
                  <a:t>If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)≠1</m:t>
                    </m:r>
                  </m:oMath>
                </a14:m>
                <a:r>
                  <a:rPr lang="en-US" dirty="0"/>
                  <a:t> then the inverse does not exist.</a:t>
                </a:r>
              </a:p>
              <a:p>
                <a:r>
                  <a:rPr lang="en-US" dirty="0"/>
                  <a:t>Arithmetic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prime is really nice for that reason.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Sometimes equivalences still have solutions when you don’t have inverses (but sometimes they don’t) – you’ll experiment with these facts on HW5.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6A130F-9123-48DC-BA8B-A20CD74A4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71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51A2A0-B8FF-449C-A73F-702A109C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0E5E9-0377-4713-9BC5-83072C994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If your proof is right,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7A00-FD25-4289-9D9A-4DB6BB3D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D06D-D23D-4FDA-89C3-7EB1EDFD4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HW5 is coming out this evening. </a:t>
            </a:r>
          </a:p>
          <a:p>
            <a:r>
              <a:rPr lang="en-US" dirty="0"/>
              <a:t>It’s due Monday November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It’s also a little longer than usual, so don’t think this is an excuse to put it off.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“Part I” of the homework is on number theory – these slides have everything you need.</a:t>
            </a:r>
          </a:p>
          <a:p>
            <a:pPr lvl="1"/>
            <a:r>
              <a:rPr lang="en-US" dirty="0"/>
              <a:t>“Part II” is on induction, the topic for next week.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want to give you feedback on induction proofs before the midterm, hence the different setup. </a:t>
            </a:r>
          </a:p>
        </p:txBody>
      </p:sp>
    </p:spTree>
    <p:extLst>
      <p:ext uri="{BB962C8B-B14F-4D97-AF65-F5344CB8AC3E}">
        <p14:creationId xmlns:p14="http://schemas.microsoft.com/office/powerpoint/2010/main" val="28641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 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is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2"/>
                <a:stretch>
                  <a:fillRect l="-54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 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is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  <a:blipFill>
                <a:blip r:embed="rId2"/>
                <a:stretch>
                  <a:fillRect l="-871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38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 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even,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even,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That’s is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  <a:blipFill>
                <a:blip r:embed="rId2"/>
                <a:stretch>
                  <a:fillRect l="-871" t="-1771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5ED0-0F89-42F6-8051-CDF856C8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D98-0801-40E6-A803-ECD945B0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gets an extra late day!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HW3 grades aren’t back out yet, we want to make sure you don’t repeat mistakes if you learn from them. They’ll be out this afternoon.</a:t>
            </a:r>
          </a:p>
          <a:p>
            <a:pPr lvl="1"/>
            <a:r>
              <a:rPr lang="en-US" dirty="0"/>
              <a:t>And HWs 3 and 4 seem to be taking some folks longer than anticipated.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this as a learning opportunity; 311 </a:t>
            </a:r>
            <a:r>
              <a:rPr lang="en-US" dirty="0" err="1"/>
              <a:t>homeworks</a:t>
            </a:r>
            <a:r>
              <a:rPr lang="en-US" dirty="0"/>
              <a:t> are not like calculus </a:t>
            </a:r>
            <a:r>
              <a:rPr lang="en-US" dirty="0" err="1"/>
              <a:t>homeworks</a:t>
            </a:r>
            <a:r>
              <a:rPr lang="en-US" dirty="0"/>
              <a:t> where it’s easy to predict exactly how long it will take. Get started early.</a:t>
            </a:r>
          </a:p>
        </p:txBody>
      </p:sp>
    </p:spTree>
    <p:extLst>
      <p:ext uri="{BB962C8B-B14F-4D97-AF65-F5344CB8AC3E}">
        <p14:creationId xmlns:p14="http://schemas.microsoft.com/office/powerpoint/2010/main" val="2160601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fact? You can prove it in the extra credit problem on HW5.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8E05-199D-457A-9B3F-00B6C687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4981-015D-41E0-A86E-1AB1AFDD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Daylight Saving Time ends this Sunday.</a:t>
            </a:r>
          </a:p>
          <a:p>
            <a:r>
              <a:rPr lang="en-US" dirty="0"/>
              <a:t>If you’re in a part of the U.S. that observes Daylight Saving Time, enjoy your extra hour of sleep.</a:t>
            </a:r>
          </a:p>
          <a:p>
            <a:endParaRPr lang="en-US" dirty="0"/>
          </a:p>
          <a:p>
            <a:r>
              <a:rPr lang="en-US" dirty="0"/>
              <a:t>If you’re not…the time of everything relative to you probably shifts by an hour Sunday (Seattle time). :/ </a:t>
            </a:r>
          </a:p>
        </p:txBody>
      </p:sp>
    </p:spTree>
    <p:extLst>
      <p:ext uri="{BB962C8B-B14F-4D97-AF65-F5344CB8AC3E}">
        <p14:creationId xmlns:p14="http://schemas.microsoft.com/office/powerpoint/2010/main" val="2373339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a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for even more proofs!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odd.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09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odd.</a:t>
                </a:r>
              </a:p>
              <a:p>
                <a:r>
                  <a:rPr lang="en-US" b="0" dirty="0"/>
                  <a:t>By definition of odd,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Factoring,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by definition.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2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4063695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1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29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83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2220</TotalTime>
  <Words>3865</Words>
  <Application>Microsoft Office PowerPoint</Application>
  <PresentationFormat>Widescreen</PresentationFormat>
  <Paragraphs>441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 Proofs</vt:lpstr>
      <vt:lpstr>Announcements</vt:lpstr>
      <vt:lpstr>Announcements</vt:lpstr>
      <vt:lpstr>Announcements 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So…what’s it good for?</vt:lpstr>
      <vt:lpstr>Try it</vt:lpstr>
      <vt:lpstr>Finding the inverse…</vt:lpstr>
      <vt:lpstr>Try it</vt:lpstr>
      <vt:lpstr>Multiplicative Inverse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What’s the difference?</vt:lpstr>
      <vt:lpstr>Another Proof By Contradiction</vt:lpstr>
      <vt:lpstr>Another Proof By Contradiction</vt:lpstr>
      <vt:lpstr>Another Proof By Contradiction</vt:lpstr>
      <vt:lpstr>Another Proof By Contradiction</vt:lpstr>
      <vt:lpstr>Fast Exponentiation Algorithm</vt:lpstr>
      <vt:lpstr>An application of all of this modular arithmetic</vt:lpstr>
      <vt:lpstr>How big are those numbers?</vt:lpstr>
      <vt:lpstr>How do we accomplish those steps?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And now, for even more proofs!</vt:lpstr>
      <vt:lpstr>If a^2 is even then a is even</vt:lpstr>
      <vt:lpstr>If a^2 is even then a is even</vt:lpstr>
      <vt:lpstr>GCD fact</vt:lpstr>
      <vt:lpstr>gcd(a,b) = gcd(b, a % b)</vt:lpstr>
      <vt:lpstr>gcd(a,b) = gcd(b, a % b)</vt:lpstr>
      <vt:lpstr>gcd(a,b) = gcd(b, a %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 Proofs</dc:title>
  <dc:creator>Robert Weber</dc:creator>
  <cp:lastModifiedBy>Robert Weber</cp:lastModifiedBy>
  <cp:revision>36</cp:revision>
  <dcterms:created xsi:type="dcterms:W3CDTF">2020-10-29T15:28:33Z</dcterms:created>
  <dcterms:modified xsi:type="dcterms:W3CDTF">2020-11-02T16:58:10Z</dcterms:modified>
</cp:coreProperties>
</file>