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53" r:id="rId1"/>
    <p:sldMasterId id="2147483655" r:id="rId2"/>
    <p:sldMasterId id="2147483703" r:id="rId3"/>
  </p:sldMasterIdLst>
  <p:notesMasterIdLst>
    <p:notesMasterId r:id="rId65"/>
  </p:notesMasterIdLst>
  <p:handoutMasterIdLst>
    <p:handoutMasterId r:id="rId66"/>
  </p:handoutMasterIdLst>
  <p:sldIdLst>
    <p:sldId id="1156" r:id="rId4"/>
    <p:sldId id="1157" r:id="rId5"/>
    <p:sldId id="1158" r:id="rId6"/>
    <p:sldId id="1159" r:id="rId7"/>
    <p:sldId id="1160" r:id="rId8"/>
    <p:sldId id="1161" r:id="rId9"/>
    <p:sldId id="1162" r:id="rId10"/>
    <p:sldId id="1193" r:id="rId11"/>
    <p:sldId id="1163" r:id="rId12"/>
    <p:sldId id="1164" r:id="rId13"/>
    <p:sldId id="1168" r:id="rId14"/>
    <p:sldId id="1169" r:id="rId15"/>
    <p:sldId id="1170" r:id="rId16"/>
    <p:sldId id="1171" r:id="rId17"/>
    <p:sldId id="1173" r:id="rId18"/>
    <p:sldId id="1172" r:id="rId19"/>
    <p:sldId id="1174" r:id="rId20"/>
    <p:sldId id="1175" r:id="rId21"/>
    <p:sldId id="1176" r:id="rId22"/>
    <p:sldId id="1177" r:id="rId23"/>
    <p:sldId id="1178" r:id="rId24"/>
    <p:sldId id="1179" r:id="rId25"/>
    <p:sldId id="1180" r:id="rId26"/>
    <p:sldId id="1181" r:id="rId27"/>
    <p:sldId id="1182" r:id="rId28"/>
    <p:sldId id="1212" r:id="rId29"/>
    <p:sldId id="1183" r:id="rId30"/>
    <p:sldId id="1213" r:id="rId31"/>
    <p:sldId id="1184" r:id="rId32"/>
    <p:sldId id="1185" r:id="rId33"/>
    <p:sldId id="1186" r:id="rId34"/>
    <p:sldId id="1194" r:id="rId35"/>
    <p:sldId id="1187" r:id="rId36"/>
    <p:sldId id="1188" r:id="rId37"/>
    <p:sldId id="1189" r:id="rId38"/>
    <p:sldId id="1190" r:id="rId39"/>
    <p:sldId id="1191" r:id="rId40"/>
    <p:sldId id="1192" r:id="rId41"/>
    <p:sldId id="1214" r:id="rId42"/>
    <p:sldId id="1200" r:id="rId43"/>
    <p:sldId id="1203" r:id="rId44"/>
    <p:sldId id="1202" r:id="rId45"/>
    <p:sldId id="1205" r:id="rId46"/>
    <p:sldId id="1208" r:id="rId47"/>
    <p:sldId id="1209" r:id="rId48"/>
    <p:sldId id="1207" r:id="rId49"/>
    <p:sldId id="1210" r:id="rId50"/>
    <p:sldId id="1211" r:id="rId51"/>
    <p:sldId id="1217" r:id="rId52"/>
    <p:sldId id="1215" r:id="rId53"/>
    <p:sldId id="1219" r:id="rId54"/>
    <p:sldId id="1220" r:id="rId55"/>
    <p:sldId id="1221" r:id="rId56"/>
    <p:sldId id="1218" r:id="rId57"/>
    <p:sldId id="1197" r:id="rId58"/>
    <p:sldId id="1199" r:id="rId59"/>
    <p:sldId id="1201" r:id="rId60"/>
    <p:sldId id="1216" r:id="rId61"/>
    <p:sldId id="1198" r:id="rId62"/>
    <p:sldId id="1196" r:id="rId63"/>
    <p:sldId id="1195" r:id="rId6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Cambria Math" panose="02040503050406030204" pitchFamily="18" charset="0"/>
      <p:regular r:id="rId71"/>
    </p:embeddedFont>
    <p:embeddedFont>
      <p:font typeface="Constantia" panose="02030602050306030303" pitchFamily="18" charset="0"/>
      <p:regular r:id="rId72"/>
      <p:bold r:id="rId73"/>
      <p:italic r:id="rId74"/>
      <p:boldItalic r:id="rId75"/>
    </p:embeddedFont>
    <p:embeddedFont>
      <p:font typeface="Calibri Light" panose="020F0302020204030204" pitchFamily="34" charset="0"/>
      <p:regular r:id="rId76"/>
      <p:italic r:id="rId77"/>
    </p:embeddedFont>
    <p:embeddedFont>
      <p:font typeface="Wingdings 2" panose="05020102010507070707" pitchFamily="18" charset="2"/>
      <p:regular r:id="rId78"/>
    </p:embeddedFont>
    <p:embeddedFont>
      <p:font typeface="Segoe UI" panose="020B0502040204020203" pitchFamily="34" charset="0"/>
      <p:regular r:id="rId79"/>
      <p:bold r:id="rId80"/>
      <p:italic r:id="rId81"/>
      <p:boldItalic r:id="rId8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66"/>
    <a:srgbClr val="0033CC"/>
    <a:srgbClr val="006600"/>
    <a:srgbClr val="008000"/>
    <a:srgbClr val="33CC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8" autoAdjust="0"/>
    <p:restoredTop sz="94660"/>
  </p:normalViewPr>
  <p:slideViewPr>
    <p:cSldViewPr>
      <p:cViewPr varScale="1">
        <p:scale>
          <a:sx n="96" d="100"/>
          <a:sy n="96" d="100"/>
        </p:scale>
        <p:origin x="752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094"/>
    </p:cViewPr>
  </p:sorterViewPr>
  <p:notesViewPr>
    <p:cSldViewPr>
      <p:cViewPr varScale="1">
        <p:scale>
          <a:sx n="57" d="100"/>
          <a:sy n="57" d="100"/>
        </p:scale>
        <p:origin x="-14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font" Target="fonts/font2.fntdata"/><Relationship Id="rId76" Type="http://schemas.openxmlformats.org/officeDocument/2006/relationships/font" Target="fonts/font10.fntdata"/><Relationship Id="rId84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74" Type="http://schemas.openxmlformats.org/officeDocument/2006/relationships/font" Target="fonts/font8.fntdata"/><Relationship Id="rId79" Type="http://schemas.openxmlformats.org/officeDocument/2006/relationships/font" Target="fonts/font13.fntdata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font" Target="fonts/font16.fntdata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6.fntdata"/><Relationship Id="rId80" Type="http://schemas.openxmlformats.org/officeDocument/2006/relationships/font" Target="fonts/font14.fntdata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1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7.fntdata"/><Relationship Id="rId78" Type="http://schemas.openxmlformats.org/officeDocument/2006/relationships/font" Target="fonts/font12.fntdata"/><Relationship Id="rId81" Type="http://schemas.openxmlformats.org/officeDocument/2006/relationships/font" Target="fonts/font15.fntdata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7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6BCA2E-8575-47F9-B653-612B07879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76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24T19:50:45.14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ignorePressure" value="1"/>
    </inkml:brush>
  </inkml:definitions>
  <inkml:traceGroup>
    <inkml:annotationXML>
      <emma:emma xmlns:emma="http://www.w3.org/2003/04/emma" version="1.0">
        <emma:interpretation id="{4767202C-5BDA-4D3D-9CCD-47D6A1E87738}" emma:medium="tactile" emma:mode="ink">
          <msink:context xmlns:msink="http://schemas.microsoft.com/ink/2010/main" type="writingRegion" rotatedBoundingBox="26185,10330 26200,10330 26200,10345 26185,10345"/>
        </emma:interpretation>
      </emma:emma>
    </inkml:annotationXML>
    <inkml:traceGroup>
      <inkml:annotationXML>
        <emma:emma xmlns:emma="http://www.w3.org/2003/04/emma" version="1.0">
          <emma:interpretation id="{7EE686F2-3BB7-440D-AEA2-BFDFD919E48D}" emma:medium="tactile" emma:mode="ink">
            <msink:context xmlns:msink="http://schemas.microsoft.com/ink/2010/main" type="paragraph" rotatedBoundingBox="26185,10330 26200,10330 26200,10345 26185,10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C475EA-2A1D-4439-8A5B-1D958D171D04}" emma:medium="tactile" emma:mode="ink">
              <msink:context xmlns:msink="http://schemas.microsoft.com/ink/2010/main" type="line" rotatedBoundingBox="26185,10330 26200,10330 26200,10345 26185,10345"/>
            </emma:interpretation>
          </emma:emma>
        </inkml:annotationXML>
        <inkml:traceGroup>
          <inkml:annotationXML>
            <emma:emma xmlns:emma="http://www.w3.org/2003/04/emma" version="1.0">
              <emma:interpretation id="{FA5C781E-5A80-47BD-9A4A-9832572EA5FA}" emma:medium="tactile" emma:mode="ink">
                <msink:context xmlns:msink="http://schemas.microsoft.com/ink/2010/main" type="inkWord" rotatedBoundingBox="26185,10330 26200,10330 26200,10345 26185,10345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7268 2664,'0'0,"0"0,0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24T19:50:45.14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ignorePressure" value="1"/>
    </inkml:brush>
  </inkml:definitions>
  <inkml:trace contextRef="#ctx0" brushRef="#br0">7268 2664,'0'0,"0"0,0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24T19:50:45.14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ignorePressure" value="1"/>
    </inkml:brush>
  </inkml:definitions>
  <inkml:trace contextRef="#ctx0" brushRef="#br0">7268 2664,'0'0,"0"0,0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24T19:50:45.14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ignorePressure" value="1"/>
    </inkml:brush>
  </inkml:definitions>
  <inkml:trace contextRef="#ctx0" brushRef="#br0">7268 2664,'0'0,"0"0,0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24T19:50:45.14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ignorePressure" value="1"/>
    </inkml:brush>
  </inkml:definitions>
  <inkml:trace contextRef="#ctx0" brushRef="#br0">7268 2664,'0'0,"0"0,0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24T19:50:45.14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ignorePressure" value="1"/>
    </inkml:brush>
  </inkml:definitions>
  <inkml:trace contextRef="#ctx0" brushRef="#br0">7268 2664,'0'0,"0"0,0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24T19:50:45.14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ignorePressure" value="1"/>
    </inkml:brush>
  </inkml:definitions>
  <inkml:trace contextRef="#ctx0" brushRef="#br0">7268 2664,'0'0,"0"0,0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24T19:50:45.14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ignorePressure" value="1"/>
    </inkml:brush>
  </inkml:definitions>
  <inkml:trace contextRef="#ctx0" brushRef="#br0">7268 2664,'0'0,"0"0,0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24T19:50:45.14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ignorePressure" value="1"/>
    </inkml:brush>
  </inkml:definitions>
  <inkml:trace contextRef="#ctx0" brushRef="#br0">7268 2664,'0'0,"0"0,0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24T19:50:45.14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ignorePressure" value="1"/>
    </inkml:brush>
  </inkml:definitions>
  <inkml:trace contextRef="#ctx0" brushRef="#br0">7268 2664,'0'0,"0"0,0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9T19:55:20.23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1377 2751 2688,'-13'-23'1280,"-4"17"-1024,13 6 1792,-1 0-2048,-3-5 0,0 2 0,3 3 128,5 0-256,5-9 128,3 3 0,5-6 0,3 7 0,7 2 128,-2-2 0,8-1 128,-3 6-128,5-8 128,3 8-128,5 3 128,0 2-128,8-2 0,0-3-128,13 0 128,5 0 0,3-3 0,1-5-128,1 4 0,2-4 128,-8 5 0,9-2-128,-5 5 128,2 0-128,3 0 128,0 0 0,0-6 0,4-2-128,-4-4 0,5 4 0,3-4 128,-3 9-128,-2-5 128,-3 8 0,1 0 0,-5 3-128,-14 2 128,2-2-128,-2 0 0,5-3 0,0 0 128,0 5-128,6-1 0,-3-4 0,2-4 0,3 8 0,-8-4 128,-3 8 0,-1-5 0,-5 6-128,1-1 128,-2-5-128,7 0 128,-5 5-128,3-5 0,1-3 0,0 5 0,8-1 0,-2-1 0,-7 2 0,-3-5 0,-5 0 0,-5 3 0,2 5 0,-2 0 0,2-4 0,4 7 128,2-2-128,-1-6 0,11 0 0,-5 2 0,10-2 0,-2 0 128,-3-3-128,0 5 0,0 1 0,6 2 0,-6 0 0,0-8 0,0 9 0,4-2 0,10 1 0,-9 0 0,-2-5 0,2 0 0,3-3 0,5 0 0,0-3 0,0 0 0,-3 3 0,2 0 128,-8-5-128,7-1 0,-11 1 0,3 5 128,-6-3-128,6-1 0,7-1 0,-10 1 0,0-4 0,4 5 0,0 3 0,1-5 0,-5 2 0,-8 0 0,-1-2 0,1 5 128,0 0-128,3-3 0,-3 0 0,0 3 0,3 0 0,-3 0 0,8-5 0,-5 5 0,5 0 0,0-3 0,-8 0 0,0 3 128,3 0-128,2-6 128,-2 6-128,-3 0 0,-1-3 0,1 6 128,5-3-128,-2 0 0,-3 6 0,0-6 0,3 0 0,-3 0 0,-2-6 0,2 3 0,0 0 0,0-2 0,-1 2 0,1-1 128,-5 4-256,0 0 128,5 0 0,-5 0 0,0 0 0,0 4 0,5-4 0,-8 0 0,3 0 0,0 0 128,1-4-128,-1 4 128,-1 0-128,-2 4 0,-1-4 0,4 0 128,-3 0-128,3-4 0,3-1 0,7 10 128,-10-5-128,0 0 0,0 0 0,0 0 128,0 0-128,1 0 128,-1 0-128,2 4 128,-8-4 0,3 0 0,3 0 0,1 0 0,7 0-128,-3 0 128,-5-4 0,-9 4 0,2 0-128,-6 0 0,0 0 0,-8 7 0,8-7 0,-8 8 0,0-5 0,-5 6 0,0-6-640,-7 2 128,-2-5-1152,-7-23 128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24T19:50:45.14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ignorePressure" value="1"/>
    </inkml:brush>
  </inkml:definitions>
  <inkml:traceGroup>
    <inkml:annotationXML>
      <emma:emma xmlns:emma="http://www.w3.org/2003/04/emma" version="1.0">
        <emma:interpretation id="{C909DF35-24EB-4EE3-847A-D0B183385C6E}" emma:medium="tactile" emma:mode="ink">
          <msink:context xmlns:msink="http://schemas.microsoft.com/ink/2010/main" type="inkDrawing" rotatedBoundingBox="26185,10330 26200,10330 26200,10345 26185,10345" shapeName="Other"/>
        </emma:interpretation>
      </emma:emma>
    </inkml:annotationXML>
    <inkml:trace contextRef="#ctx0" brushRef="#br0">7268 2664,'0'0,"0"0,0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9T19:55:22.94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1376 4111 384,'-13'-5'128,"3"-10"128,10 7 256,0 2-128,0-2 128,-3 0 384,3 4 0,-5-1-1152,5-2 128,-5 7 768,2 0 0,-2 0-256,5 0 0,0 0-128,0 0 128,8 4-256,10-4 128,0 0 0,6 0 0,-6 0 0,3 3 0,0 2 0,5-1 0,0 0 0,8 0 0,1-1-128,3 2 128,6-5-128,-1-5 0,4 2-128,5 3 128,0 0-128,0 0 0,-2-4 0,2 4 128,-9 0-128,0 0 128,9 0-128,3 0 128,5 0-128,0-4 128,0 4-128,6 0 128,-1 0-128,3-4 0,-4-1 0,-8 2 128,-1 3-128,5 0 128,1 3-128,-18-3 128,9 5-128,8-5 128,1 4-128,-1 0 0,0-4 0,3 0 0,-11-4 0,0-5 128,3 2-128,2-1 0,-2 5 0,2-2 128,-2 2-128,0 3 0,-8-3 0,5 3 0,13 0 0,-10 0 0,-3-5 0,-4 5 128,-1 0-128,5 0 0,0 0 0,-2 0 0,7 0 0,-5 0 0,-2 0 0,2 5 0,8-2 0,-3-3 128,-2 0-128,1-3 128,-9 3-128,5 0 128,8 0-128,-8 0 0,13 3 0,-10-3 0,-3 8 0,3-1 0,2 1 0,-2-5 128,5 2-128,-8-5 0,-5 0 0,5 0 0,4 4 0,4-4 128,4 4-128,-8 0 128,12-4-128,-8 8 0,0-8 0,5 3 128,-8-3-128,-2 0 0,0 0 0,5 0 0,5 0 0,1 0 0,2 3 0,-13 2 0,2-5 0,-2 6 0,5 3 0,-3-6 0,-7 6 0,-1-6 0,-2 2 0,13-2 128,-5 2-128,10-2 128,-5-3-128,-4-3 0,4 3 0,0 0 128,0 0-128,0 0 128,-3 3-128,-14-3 0,9 0 0,8 0 0,-8 0 0,11-3 0,-3 3 0,-3-8 0,-2 3 128,5 2 0,0-1 0,0-1 0,-8 2-128,0 3 128,3-4 0,2-1 0,3 2-256,4 0 0,-4-2 128,5-1 0,-1 6 0,0 0 0,-4 0 0,-8 0 0,4 0 128,-5 3 0,1 0-128,0 2 0,3-2 0,2 0 0,-2 2 0,0-5 128,6 4-128,-1-1 0,5 2 0,-13-1 0,0-1 0,3 2 0,0-2 0,2 2 0,-2-5 0,5 3 0,-3 0 0,-2-3 0,1-3 0,4 3 128,4 0-128,-12 0 0,0 0 0,-1 3 0,-15 2-640,-7-2 0,-8-11-1024,-34-14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9T19:55:26.34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1727 3250 2432,'-14'3'1152,"14"2"-896,0-5 1280,0 0-1408,0 0 0,0-8 128,0 0 0,0 8-256,5-3 0,4 0 256,-1 3 0,0-5-128,4 1 128,1 4-128,1 0 128,3 0-128,4 9 128,6-3-128,-2-1 128,2 1-128,1-1 128,4-2-128,5 2 0,-2 2-128,16-2 128,-7-10 0,3 5 0,-8 8-128,0-16 0,3 16 128,5-11 0,0 3-128,5-9 0,0 1 0,4-3 0,-4 3 0,0 5 0,8 3 0,0-8 0,-10 8 0,-6 0 0,8 0 0,-10 0 128,2 0-128,3 5 0,0-2 0,0-3 0,5 0 0,-5 8 128,4-5-128,9 0 0,-3 2 0,-2-2 128,-3-3-128,0 0 0,3 5 0,2-5 128,-2 0-128,5 0 128,-5 0-128,-3 3 0,8-6 0,-3-2 128,3 2-128,0-5 128,-10 0-128,2 5 0,0 0 0,4 3 128,0-5-128,0 1 0,-1 8 0,2 1 0,-2 1 0,2-6 128,-7 8-128,10-8 0,-8 0 0,5-8 0,-2 5 0,0 0 128,6 3-128,-9 0 0,8 3 0,-8 5 0,-6 3 0,6-8 128,-1 5-128,1 1 0,5-6 0,-15-3 0,5 0 0,5 0 0,3 4 0,2 1 0,3-10 0,-5 10 0,-3 1 0,0-1 0,-1-2 0,6 5 128,-5-8-128,3 3 128,-3-3-128,-2-3 0,2-8 0,8 6 128,-3-1-128,3 6 0,0 0 0,-9 3 128,5-3-128,0 8 0,0-8 0,0 0 128,-1-5-128,2-1 128,7 1-128,0-2 0,1-2 0,-2-2 0,8 11 0,-8-5 0,-1 2 0,6 0 0,-16 9 0,-2-1 0,2-2 0,13 2 0,-2-2 0,7 1 128,-6-8-128,5 4 0,-1 0 0,1-3 128,-4 3-128,0 0 128,-5-8-128,0 3 128,0 5-128,0 0 0,5 0 0,-5 0 128,0 5-128,0-10 0,0 10 0,3-5 0,-11-5 0,0 2 128,0 3-128,4-8 128,-4 5-128,0 3 0,-2 0 0,2 3 0,0 2 0,0-2 128,-10 5-128,18-5 0,-8-3 0,-9 0 0,9 0 0,-6-3 128,1 3-128,1-8 0,-1 8 0,2 0 0,-2 3 0,0 2 0,-5-2 0,2 2 0,3-2 0,-5 1 0,-3 4 0,0-4 0,3 1 0,-11-2 0,-2 0 0,-2 2 128,-7-2 0,-1 5 0,-6-5-128,-5-3 128,1 0-384,-1-3 0,0-2-1408,-16-33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9T19:55:27.24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3943 3332 640,'-6'-37'256,"12"27"-512,-6 0 384,0 0 384,-6 2 0,0-7 1024,2 9 128,-2 2-1664,0-6 0,2 10 1024,-8 6 128,7-2-384,-1 0 128,6-4-640,0 10 128,6 1-256,11-7 0,3 6-128,13-2 0,9 2 0,13 4 0,4 1 0,6-5 128,10 8-128,-6-18 0,-4 10 128,-6 0 0,0-6-128,-11 0 128,1-4-128,-6 7 128,-11-3 0,-5-4 0,-11 6-128,-16-6 128,-23 4-256,-25 0 128,-21 6-1408,-33-10 128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9T19:57:48.265"/>
    </inkml:context>
    <inkml:brush xml:id="br0">
      <inkml:brushProperty name="width" value="0.13333" units="cm"/>
      <inkml:brushProperty name="height" value="0.13333" units="cm"/>
      <inkml:brushProperty name="color" value="#ED1C24"/>
    </inkml:brush>
  </inkml:definitions>
  <inkml:traceGroup>
    <inkml:annotationXML>
      <emma:emma xmlns:emma="http://www.w3.org/2003/04/emma" version="1.0">
        <emma:interpretation id="{543784EE-42EF-4B85-9C3B-7D4A40F114E8}" emma:medium="tactile" emma:mode="ink">
          <msink:context xmlns:msink="http://schemas.microsoft.com/ink/2010/main" type="inkDrawing" rotatedBoundingBox="4460,5525 9254,5568 9242,6897 4448,6854" hotPoints="9396,6373 6777,6939 4162,6355 6781,5789" semanticType="enclosure" shapeName="Ellipse"/>
        </emma:interpretation>
      </emma:emma>
    </inkml:annotationXML>
    <inkml:trace contextRef="#ctx0" brushRef="#br0">5047 1635 3456,'-65'-5'1664,"-37"2"-2048,71 3 1792,-12 0-2176,-9 0 128,-16-3-384,-9-2 0,-5-2 1536,-22-1 0,5 0-640,-12 4 128,-18 8 384,-13 0 0,5 3 128,-5 5 128,1-1-256,-2 5 0,-3 7-384,10 8 128,2 11-128,-4 0 0,9-5 0,9 5 0,4 7 0,13 2 128,17-6 0,13 6 0,21-3-128,5 11 128,21-18 0,23 9 0,11-8 0,21 3 0,18-2 0,13 7 0,18-1 0,8-10 0,8-2 0,18 2 0,13 3-128,12-4 128,10-8 0,17-3 0,16-5-128,8-11 0,10 2 0,0-6 0,9-2 128,-1 1 0,-5-6-128,-2 0 128,-3 5 0,-6-5 0,-1-5 0,-12-9 0,-2-6-128,-11 6 128,3-10-128,-20-3 0,-6-4 128,-16 2 0,-5-13-128,-21-5 128,-18 1 0,-15-7 128,-14-1-128,-19-3 0,-25 0 0,-16-11 0,-17-1-128,-19-3 128,-32-4-128,-19-9 0,-38 1-128,-36 4 128,-24 7-128,-35 12 128,-43 12-768,-56 18 0,-50 12-640,-66-27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9T19:55:45.21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3708 2046 1152,'-13'16'512,"8"10"-384,1-26 640,4 0-256,0 5 128,0-1 128,4-1 128,6-3-1152,-2-3 0,4 3 768,6 0 128,-1 3-384,-4 2 0,-1-2-128,7 0 128,-3 2-256,1-2 128,5 0-128,4-3 0,3 0 0,5-3 0,2 0 0,1-2 0,-1 2 0,1 3 0,2-3 256,0 3 0,0 3 0,0 5 128,-5-2-384,5 2 0,-1 1 256,-2-1 0,-3-5-256,6 0 128,12 2-128,-7-5 0,11 0 256,-3 0 0,3 0-256,5 0 128,-8 0-128,0 7 128,0-7-128,-5 0 0,0 4 0,0 0 128,0 4-128,0-5 0,1-3 0,-1 0 0,0 0 0,5-3 0,-6 3 0,-2 0 0,-4 3 0,-6 0 0,4 3 0,-3 0 128,2-1-128,7-2 0,-10-3 0,0 3 0,5-3 0,0 0 0,0-3 0,0 3 0,-2-3 0,7 6 128,-5-3-128,-5 3 0,5 2 0,8-5 0,1-5 0,4 5 0,-2 0 0,-6 5 0,6-10 0,-6 2 0,-2 3 0,2 0 0,11-8 0,-8 8 128,1 0-128,0 0 0,3-6 0,6 6 0,-7 0 0,7 0 0,-5-6 0,-6 6 0,1-11 0,1 8 0,-1-5 0,5 4 0,-5-4 0,5 5 128,-5-5-128,0 8 0,4-3 0,6-9 0,-2 12 0,2-11 0,-16 3 0,11 0 0,0 5 0,3-6 0,-3 2 0,0 2 128,-1 2-128,1 3 0,-5 0 0,0-5 0,5 5 0,0 0 0,-1 0 0,1 0 0,-8-3 0,-8 3 0,8 0 0,-1-3 0,-7 6 0,10-6 128,-8 3-128,-7 0 0,11 0 0,2 0 0,-5 6 0,-2-6 0,12 0 0,-15 0 0,13 5 0,0-10 0,-4 5 0,-13 0 128,4 0-128,-8 0 0,13-3 0,4 0 0,1-2 0,3 2 0,-1 0 0,1 3 0,1 0 0,-1 0 0,-3 0 0,6 0 0,2 3 0,-5 5 0,-8-5 0,-5 0 0,1 2 0,3-5 0,1 0 0,0 0 128,4-5-128,3 5 0,1 0 0,-3 5 0,-1-2 0,1 6 0,3-1 0,5-1 0,-6 1 0,2-5 0,-6 2 0,10-5 128,0 0-256,8 0 128,0 0 0,5 0 0,-1 0 0,1 3 0,-1 0 0,-4 5 0,-4-8 0,-9 3 128,0-3-128,5 6 0,0-6 0,3 0 0,5-6 0,0 3 0,5 0 0,9 6 0,-10-6 0,-4 3 0,-9 3 0,1 0 0,21 3 0,-5-3 128,-3 2-128,-5-5 128,-3 3-128,6 0 0,-6 2 0,3-5 128,-5 0-128,-3 7 0,-5 1 0,-12-8 0,8-4 0,-5 4 128,1 4-128,5-1 0,-3-3 0,7 0 0,8 5 0,0-2 128,-1-3-256,-3 9 128,-5-6-256,-3 0 128,-10 5-1280,-13-5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9T19:55:46.55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2173 2299 2816,'-10'-11'1408,"2"-16"-1024,8 20 1536,0 2-1920,0 2 128,0 3-256,8-8 128,5 8 0,5-8 0,3 5 0,0 3 128,10-3-128,-10-2 128,5 2 0,5 3 128,3 0-128,0 0 128,9 8-256,0-2 128,4 5-128,5-6 128,-1 7-128,13-4 0,2-2 128,-6-9 0,5 6 0,6-3 128,2-3-128,0 3 0,18 3 0,-10-3 0,2 0-128,-10 0 128,-2-3-128,3 3 0,8-3 0,0-2 128,-1 5-128,2-3 128,1 3-128,2-4 128,-8-1-128,0-3 128,3 2-128,-4-2 0,1 8 0,-6-3 128,-3-5-128,1 8 128,-7 3-128,-3-6 0,0 0 0,5 3 128,-5-5-128,13 2 0,0-1 0,-7 4 0,-2 0 0,0 0 0,-4 0 0,0 4 0,-4-4 0,-5 3 128,6 2-128,6-10 128,2 10-128,-5-5 128,5 0-128,0-5 0,3 10 0,6-5 0,-10 0 0,-16 0 128,2 3-128,-6 0 0,2 5 0,1-5 0,1 5 0,-1-5 0,0 5 0,0-8 0,2 9 128,-2-1 0,0 3 0,0 0 0,-5-4 0,2 0 0,-5 2 0,-2-2 0,-6 0-768,-2-2 128,7-13-896,-28-19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9T19:55:53.97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3597 3523 768,'-8'5'384,"0"-5"-384,8 0 384,0 0-640,0 0 0,0 0-128,0 0 128,0 0 640,0 0 0,0 0-256,0 0 128,0 0 384,0 0 0,0 0 0,3 3 128,2 0-256,3-3 128,2 0-256,6 0 128,7-3-256,-2 0 0,5-2-128,0 1 128,-2 1 0,2 3 0,0 0 0,-5 0 128,10 0-128,-5 0 0,4 0 0,3 0 128,3 0-256,-2-5 0,-5 2-128,3 3 128,-4-5-128,4 5 0,1 5 0,2-2 128,-1 2-128,4-2 128,-3-3-128,4 9 0,4-6 0,0 0 128,4 2-128,-3-2 128,-2 0-128,0 2 128,2-5-128,-10 0 128,1 0-128,-2 0 128,-2 0-128,-2 0 0,2 3 0,4 1 128,-2 0-128,-1-1 0,1 1 0,-2 0 128,4 0-128,3-4 0,-8 0 0,0 0 0,0 0 0,0 0 128,5 4-256,-6 0 128,-3 0 0,5 0 0,-2-4 0,2 4 0,-2-4 0,2-4 0,3-4 0,5 0 128,3 0-128,2 1 0,-1-1 0,0 5 0,-6-2 0,3 2 0,-10 3 0,0 3 0,1 2-128,-2-2 128,5 1 0,4 0 128,-3-4-128,1 0 0,-3 0 0,-11 3 0,7-3 0,-6 4 0,3 0 0,3 0 128,2 0-128,6 4 0,-5-4 0,9 0 128,-2-8-128,1 4 0,-1-4 0,-6 4 0,7-4 0,2 4 0,-4 0 0,5 0 0,-4 0 0,-5 0 0,-3 4 0,-2-4 0,2 0 0,3 0 0,5 0 0,3 0 0,2 0-128,3 0 128,-4-4 0,1 4 128,-3 0-128,6 0 0,-11-4 0,15 4 0,-7 0 0,-6 0 0,0 0 0,1 0 0,0 0 0,0 0 0,8 0 0,-5 0 128,2-4-128,-1 0 0,-5 4 0,1 0 0,-4 0 0,-2-4 0,6 12 0,-4-8 0,3 0 0,1 0 128,4 0-128,-13 0 0,9-4 0,-12 0 0,10 0 0,-1 4 128,1 0-128,6 0 0,-3 0 0,-3 4 128,2 0-128,0 4 0,-5 0 0,1 0 0,0 0 0,-1-5 0,5 5 0,3-8 128,0-5-128,-2 5 128,4 0-128,-3-6 128,3 1-128,7 2 0,-7 3 0,3 0 128,0 0-256,0 0 128,-8 0 0,0 0 0,0 0 0,-1 0 128,0 0-128,1 0 0,4 0 0,-8 0 0,-6 3 0,3 5 0,-8-5 0,7 2 0,-1-2 0,5 0 0,3-3 0,0 0 0,1 0 0,0 0 128,3 0-128,-3 0 0,-5 0 0,10 0 0,-5 0 0,3 0 0,2 0-128,-6 0 128,-3-3 0,-1 0 128,0-5-128,5 5 128,3-9-128,2 8 128,4 0-128,-7 4 0,3 0 0,-6 0 0,-2 0-128,-3 4 0,2 0 128,4 0 128,-1-4 0,0 0 0,1 0-128,-5 0 128,-3 0 0,8 8 0,-10-8-128,15-5 0,-2 5 0,-2 5 0,6-5 0,-4 3 0,2-3 0,-4 3 0,-7 2 0,10-5 0,1 0 0,-2 0 0,5 0 0,-8-5 0,0 2 0,0 0 128,0-2-128,-2 5 128,2-7-128,1-1 0,-7 8 0,2 0 0,-2-4 0,3 0 0,-1 4 0,4 0 0,-6 0 0,-6 4 128,2-4-128,2 4 0,-6-4 0,5 0 128,0 0-128,0 0 128,0 0-128,-8 0 0,-1 0 0,-3 0 0,-2 0 0,2 0 0,-2 0-128,2 4 128,0-4 0,-2 8 0,5-8 0,2 0 0,2 3 0,0 2 128,6-5-128,-5 0 0,8 0 0,-5 0 0,7 0 0,-6 0 0,-9 0 0,10 0 0,2 0 0,7-5 0,-12 5 0,8-3 0,-6 3 0,-9 0 0,10 0 0,-10 0 128,10 0-128,-2-4 0,10 4-128,-5-4 128,0 0 0,5-4 0,-5 8 0,0 0 0,2 0 0,-7 0 0,2-4 0,-7 4 0,7 4 0,4 0 0,-2 4 0,2 0 0,4-5-128,-5 5 128,2 0-256,-3-5 128,6-3-896,-4-3 128,-6-16-768,-16-27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9T19:55:55.10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2145 3746 1280,'-12'-8'640,"8"-13"768,4 21 640,0-8-1664,0 8 128,0 0 0,10-6 128,0 2-896,7 4 0,5 0 512,-2 0 0,13 4-256,-1-4 128,1 10 0,-1-10 128,5 0 0,-5 4 0,1 2 0,-1-2 128,1 0-256,-1 3 128,5-3-128,1 0 0,5 2-128,-7-6 0,3 0 0,0-6 128,3 2-128,-5 0 0,-5-3 0,7 3 128,-13 0-128,-10-2 128,5 2-128,-5 0 128,-4-2-128,4 2 128,-5 0-128,-11 4 128,0 0-128,0 0 0,0-6 128,-11 2 0,11 4-128,-16 0 128,4 0-128,8 4 128,-8 2-128,-9 2 128,5 2 0,0 0 0,-10-2-128,-13 3 128,2 3-128,-7 0 128,7 0-128,-1-4 128,1 1-640,-6-7 0,-5-8-896,-11-11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9T19:55:56.12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3557 3536 3712,'0'-3'1792,"0"0"-1664,0 3 1792,8-9-1920,0 1 0,-3 0 0,3 5 0,5 3 0,5 3 0,-5 5 128,-5 0 128,5 7-128,0 1 128,0 2 0,3 2 0,2-4 0,3-2 0,6 6-128,3-9 0,0 0 0,0-3 128,4 4-128,9-5 0,0 9-128,-1 1 128,2-3 0,3-3 0,4-5-128,14-1 0,16-13-384,18-6 0,18-11-1024,3-4 128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29T19:56:00.68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2156 4054 1152,'3'0'512,"10"-20"640,-3 20 512,-2 0-1408,0-4 128,-3 4 128,3 0 128,2 4-768,-7 0 128,2 0 512,-2 4 128,3-4-256,2 4 0,4-5-128,11-3 128,2 0-256,-3-3 128,0-1-256,6 0 128,12 4-128,-6-7 128,9 7 0,-4 0 0,-1 0 0,6-5 0,8 1-128,-2 0 128,7-3-128,3 7 128,-5-5-128,2-1 128,-2-2-128,1 8 0,0-3 0,-4 9 128,4-6 0,-4 5 0,3-2-128,10 0 128,-10 2 0,2-2 0,-7-6-128,2-2 128,0 2-128,0-5 0,-2 5 0,-2 3 128,4-3-128,-5 6 0,-4 0 0,4 2 128,0 1-128,1 2 0,-1 0 0,8-4 0,-3 1 0,0-5 128,3-5-128,10 1 0,0-4 0,-10 8 128,2 0-128,-2 0 128,-3 0-128,-2 4 0,2 0 0,0 0 128,-4-4-128,-1 0 0,0-4 0,5-4 0,0 8 0,3-3 0,-3-2 0,-5 2 128,5-5-256,-5 8 128,0 0 0,0 5 128,0-5-128,-3 3 0,-1 0 0,-2 5 0,8 0 0,-6 1 0,4-6 0,0 1 0,0-4 0,0 0 0,4 0 0,1 4 128,4 0-128,-4-1 0,3 2-128,-3 1 128,5 2 0,-7-5 0,7 2 0,-2 2 0,6-7 0,-4 0 128,-7 0-128,7-4 128,-7 4-128,2-3 0,-1 3 0,1 0 0,-1 0 0,1 0 0,0-5 0,3 2 0,5 0 0,-3-5 0,-1 8 0,1-8 128,-2 1-128,-3-1 128,-6 5-128,9-2 0,-7 5 0,-4-8 0,-2 4 0,2 1 0,-2-2 0,2 2 0,-2 0 0,5-2 0,-3 2 0,3-5 0,-5 5 0,-3 3 128,4 0-128,1 0 0,-6 3 0,0-6 128,1-1-128,0-1 128,-1 5-128,2-3 0,-3-1 0,2 0 128,5 4-128,-5-7 128,-2 7-256,2 0 128,0 0 0,-5 0 128,5 0-128,3 0 0,2 0 0,-5 0 128,-5-5-128,8 5 128,-10-3-128,7-2 0,-14 5 0,-1 0 0,3 0 0,-6-3 0,2 3 0,2 3 0,0-3 0,6 5 0,-2-5 0,6 0 0,3-5 0,-2 2 0,1 3-1664,-27-3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24T19:50:45.14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ignorePressure" value="1"/>
    </inkml:brush>
  </inkml:definitions>
  <inkml:traceGroup>
    <inkml:annotationXML>
      <emma:emma xmlns:emma="http://www.w3.org/2003/04/emma" version="1.0">
        <emma:interpretation id="{CD3619F1-4767-4901-9E6C-D26E72BFBFE3}" emma:medium="tactile" emma:mode="ink">
          <msink:context xmlns:msink="http://schemas.microsoft.com/ink/2010/main" type="inkDrawing"/>
        </emma:interpretation>
      </emma:emma>
    </inkml:annotationXML>
    <inkml:trace contextRef="#ctx0" brushRef="#br0">7268 2664,'0'0,"0"0,0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24T19:50:45.14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ignorePressure" value="1"/>
    </inkml:brush>
  </inkml:definitions>
  <inkml:trace contextRef="#ctx0" brushRef="#br0">7268 2664,'0'0,"0"0,0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24T19:50:45.14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ignorePressure" value="1"/>
    </inkml:brush>
  </inkml:definitions>
  <inkml:trace contextRef="#ctx0" brushRef="#br0">7268 2664,'0'0,"0"0,0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24T19:50:45.14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ignorePressure" value="1"/>
    </inkml:brush>
  </inkml:definitions>
  <inkml:trace contextRef="#ctx0" brushRef="#br0">7268 2664,'0'0,"0"0,0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24T19:50:45.14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ignorePressure" value="1"/>
    </inkml:brush>
  </inkml:definitions>
  <inkml:trace contextRef="#ctx0" brushRef="#br0">7268 2664,'0'0,"0"0,0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24T19:50:45.14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ignorePressure" value="1"/>
    </inkml:brush>
  </inkml:definitions>
  <inkml:trace contextRef="#ctx0" brushRef="#br0">7268 2664,'0'0,"0"0,0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24T19:50:45.14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ignorePressure" value="1"/>
    </inkml:brush>
  </inkml:definitions>
  <inkml:trace contextRef="#ctx0" brushRef="#br0">7268 2664,'0'0,"0"0,0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24T19:50:45.14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ignorePressure" value="1"/>
    </inkml:brush>
  </inkml:definitions>
  <inkml:trace contextRef="#ctx0" brushRef="#br0">7268 2664,'0'0,"0"0,0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24T19:50:45.14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ignorePressure" value="1"/>
    </inkml:brush>
  </inkml:definitions>
  <inkml:trace contextRef="#ctx0" brushRef="#br0">7268 2664,'0'0,"0"0,0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24T19:50:45.14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ignorePressure" value="1"/>
    </inkml:brush>
  </inkml:definitions>
  <inkml:trace contextRef="#ctx0" brushRef="#br0">7268 2664,'0'0,"0"0,0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4F6472-8A95-4E0B-80C1-D5FD29C2A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3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619A2-21B0-4F82-9098-9A67F05C8F2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4370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9543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954372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pic>
          <p:nvPicPr>
            <p:cNvPr id="954373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5437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5437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54376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85DE2D4-A2C9-44D8-B4B4-FB9B42EACCB9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95437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B6A85C-2B3F-4F95-B1D4-6CBFFBAC32BA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30799-6121-485C-BE72-08CEE7FE5F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B970F-9E45-4B97-9787-32387857EC8E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4A66F-C5E4-4BA3-9996-12369F66B9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6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7442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9574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957444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pic>
          <p:nvPicPr>
            <p:cNvPr id="957445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5744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5744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57448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7321F2F-54CA-4E44-8F6D-89070AD8FDFE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95744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796129-F8E9-49E0-9D3C-5D0EB33C52C7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AA7F-84BF-44D1-A30B-18B502A85A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66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2B3266-DD25-4A31-AAF4-18157FDD1733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165FD-3892-4876-BA12-6339E9A2D0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1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0AAEA9-423D-41E3-AEE0-1261624B95C0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A0A6F-9955-43D7-BAD2-7687474F12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57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621EE3-7F72-4539-A277-905E14E6D6C1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6CC5E-069D-43CB-9BBC-BE8586101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86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65FA4-B042-4073-8B87-E0DAEB234DB6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2AAC6-93A7-489E-B85A-8930E2FFF9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3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0BBDF5-010C-4EFF-9E0B-80468EEEA2AD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F0D7A-2BA4-4C44-9B13-8974933CFE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82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04E264-DDFD-4C55-9F3F-5B2A755A2664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F3D89-40B0-4C94-97B8-21EAE93C2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8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B8328-B8A4-4490-A777-8283D069BC09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A5938-D98B-4372-A8D8-7A9F123FB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48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472089-5C65-4846-BD43-683C33550F2E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5C541-BC27-42AC-AD06-A7BD28E976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71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FDDC83-E279-4384-9DD2-3D7B8D2928D2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7195B-5F27-4849-A0B8-1A53EB803F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88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89B6E1-5938-4A6A-9CD3-92E03C8FC393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34974-1C2C-42FD-BF2F-224F1776A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5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9890-6936-4C62-B24B-87CE1F6DFF2B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862C-6852-4F5A-A8DF-AF5322836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A2B8D007-51B5-4E4D-9637-579C08C8B83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191334E-80FF-4BAD-A4CD-380B12E803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FC1-583D-41A2-87F5-6C29D753554A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62AD-5C13-42F6-AFC0-01E2B1E75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83A8-4DEF-4765-8F55-6841ACE183A0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D16F-1022-4111-85CC-C84C95DBB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C7DE-CA18-42D2-97DC-4B5024092A84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03BA-B6A5-49CD-A610-3D366A458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1D55-9858-40DA-9679-FC40722B01AA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8E3B-0F7B-41BE-835D-064420278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4DF3-6975-4B27-970D-8045D0478F14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85-5BF2-4E05-8A61-C57A627C9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31313-A902-4978-9E17-44D59C670B3E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E0966-951D-4CBE-B5C4-9303EFFBD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1944-6015-48CA-B86A-2E20A43C9FA5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0854-DA81-4FB5-AF99-41A615D02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492A-AF74-449A-8DA5-C0CD7926A71A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90A900-991B-4C4A-B33C-2E365D3EE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A841-0C88-4FAB-88E1-2821686610B9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DEA2-F66F-48E2-869F-4B40150A0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3597-EFCF-4229-B340-F6CD77E23B4A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03D-4053-4913-B66C-51AA4B1A2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F5E122-9B55-4E40-9117-725EBBAB1585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D1780-6ADD-4503-8ACC-ADC980F898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7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B548-0718-46B2-8C11-8BDCE6674307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6BFFC-908F-46BF-B0D3-887C5B0A81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2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4B8DEC-639E-4B17-B311-FA5A266FFAB5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81B58-E2CA-4144-830B-687D5F7B22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9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BC784E-0581-4996-A3DB-3976FBCA43BA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90FB-F317-4305-931A-BB1AF85CB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99D087-5F09-4A4B-9CE0-B9A7064657AD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8C540-4456-4F1C-A509-0E8E0DFEC8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9D80A-B4BF-42CC-9D80-25BD0D9339A5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AF33B-2B02-491B-9C03-51CD45DF41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7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3346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9533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953348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pic>
          <p:nvPicPr>
            <p:cNvPr id="953349" name="Picture 5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533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533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33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098BFFB7-C38B-402F-8AA0-4A417B41216E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9533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9533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7F5BD60-60DF-4D07-A21F-04C0B05DC7D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6418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9564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956420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pic>
          <p:nvPicPr>
            <p:cNvPr id="956421" name="Picture 5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564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564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64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E59B3E2D-BE54-4E63-B77B-E75D8BB2098D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9564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9564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619B32A-47AB-4435-B96A-2EAB34EF39C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A8DC62-C8C6-449A-ACE3-09F0B78AAAB4}" type="datetime4">
              <a:rPr lang="en-US" smtClean="0"/>
              <a:t>November 30, 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F5BD60-60DF-4D07-A21F-04C0B05DC7D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2.emf"/><Relationship Id="rId4" Type="http://schemas.openxmlformats.org/officeDocument/2006/relationships/image" Target="../media/image4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63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2.png"/><Relationship Id="rId7" Type="http://schemas.openxmlformats.org/officeDocument/2006/relationships/image" Target="../media/image66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12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1.png"/><Relationship Id="rId11" Type="http://schemas.openxmlformats.org/officeDocument/2006/relationships/customXml" Target="../ink/ink23.xml"/><Relationship Id="rId5" Type="http://schemas.openxmlformats.org/officeDocument/2006/relationships/customXml" Target="../ink/ink20.xml"/><Relationship Id="rId10" Type="http://schemas.openxmlformats.org/officeDocument/2006/relationships/image" Target="../media/image73.png"/><Relationship Id="rId4" Type="http://schemas.openxmlformats.org/officeDocument/2006/relationships/image" Target="../media/image70.png"/><Relationship Id="rId9" Type="http://schemas.openxmlformats.org/officeDocument/2006/relationships/customXml" Target="../ink/ink2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customXml" Target="../ink/ink29.xml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12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7.png"/><Relationship Id="rId11" Type="http://schemas.openxmlformats.org/officeDocument/2006/relationships/customXml" Target="../ink/ink28.xml"/><Relationship Id="rId5" Type="http://schemas.openxmlformats.org/officeDocument/2006/relationships/customXml" Target="../ink/ink25.xml"/><Relationship Id="rId10" Type="http://schemas.openxmlformats.org/officeDocument/2006/relationships/image" Target="../media/image79.png"/><Relationship Id="rId4" Type="http://schemas.openxmlformats.org/officeDocument/2006/relationships/image" Target="../media/image76.png"/><Relationship Id="rId9" Type="http://schemas.openxmlformats.org/officeDocument/2006/relationships/customXml" Target="../ink/ink27.xml"/><Relationship Id="rId14" Type="http://schemas.openxmlformats.org/officeDocument/2006/relationships/image" Target="../media/image8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rgbClr val="92D050"/>
                </a:solidFill>
              </a:rPr>
              <a:t>Practical Aspects of        Modern Cryptography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8750"/>
            <a:ext cx="53340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solidFill>
                  <a:srgbClr val="FFFF66"/>
                </a:solidFill>
              </a:rPr>
              <a:t>Guest Lecturer: Michael Naehrig</a:t>
            </a:r>
          </a:p>
          <a:p>
            <a:endParaRPr lang="en-US" sz="3600">
              <a:solidFill>
                <a:srgbClr val="FFFF66"/>
              </a:solidFill>
            </a:endParaRPr>
          </a:p>
          <a:p>
            <a:r>
              <a:rPr lang="en-US" sz="3600">
                <a:solidFill>
                  <a:srgbClr val="FFFF66"/>
                </a:solidFill>
              </a:rPr>
              <a:t>Tolga </a:t>
            </a:r>
            <a:r>
              <a:rPr lang="en-US" sz="3600" dirty="0">
                <a:solidFill>
                  <a:srgbClr val="FFFF66"/>
                </a:solidFill>
              </a:rPr>
              <a:t>Acar</a:t>
            </a:r>
          </a:p>
          <a:p>
            <a:r>
              <a:rPr lang="en-US" sz="3600" dirty="0">
                <a:solidFill>
                  <a:srgbClr val="FFFF66"/>
                </a:solidFill>
              </a:rPr>
              <a:t>Josh Benaloh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3352800"/>
            <a:ext cx="2741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BD0D9">
                    <a:lumMod val="60000"/>
                    <a:lumOff val="40000"/>
                  </a:srgbClr>
                </a:solidFill>
                <a:latin typeface="Calibri"/>
              </a:rPr>
              <a:t>Autumn 2016</a:t>
            </a:r>
          </a:p>
        </p:txBody>
      </p:sp>
    </p:spTree>
    <p:extLst>
      <p:ext uri="{BB962C8B-B14F-4D97-AF65-F5344CB8AC3E}">
        <p14:creationId xmlns:p14="http://schemas.microsoft.com/office/powerpoint/2010/main" val="74605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Quantum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1388"/>
            <a:ext cx="8386676" cy="4083211"/>
          </a:xfrm>
        </p:spPr>
        <p:txBody>
          <a:bodyPr>
            <a:no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Measurement: per qubit can only obtain one single classical bit of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0"/>
            <a:ext cx="6324600" cy="73284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65" y="4937141"/>
            <a:ext cx="5658470" cy="10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1631950"/>
            <a:ext cx="5105400" cy="4757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Quantum cryptanalysis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3581400" cy="4419599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Shor (1994)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Polynomial-time quantum algorithm for factoring and DL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Uses quantum parallelism and quantum Fourier transform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69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1631950"/>
            <a:ext cx="5105400" cy="4757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Quantum cryptanalysis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6" y="2430978"/>
            <a:ext cx="3267490" cy="130593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42" y="4320799"/>
            <a:ext cx="3769741" cy="110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83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1631950"/>
            <a:ext cx="5105400" cy="4757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Quantum cryptanalysis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84" name="Picture 1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6938"/>
            <a:ext cx="5827802" cy="42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60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6400"/>
            <a:ext cx="4591617" cy="4807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Quantum cryptanalysis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114800" cy="4419599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Grover (1996)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Quadratic speedup for unstructured search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(only quadratic)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Invert one-way function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Find (2nd) preimage of a hash 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5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Is cryptography dead?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4800600" cy="4191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RSA: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Classical algorithm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GNFS: sub-exponential time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Quantum algorithm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Shor: polynomial time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factoring 2048-bit RSA modulus, Shor’s algorithm needs 4099 logical qubits 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66" y="2016151"/>
            <a:ext cx="2988665" cy="15276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3712847"/>
            <a:ext cx="2788200" cy="264350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60897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Is cryptography dead?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876800" cy="44195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Similar picture for ECDH/ECDSA: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Classical algorithm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Pollard rho: exponential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Quantum algorithm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Shor: polynomial time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ECDLP-Shor likely to need less qubits than factoring at comparable classical security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91000"/>
            <a:ext cx="3228231" cy="1659906"/>
          </a:xfrm>
          <a:prstGeom prst="rect">
            <a:avLst/>
          </a:prstGeom>
          <a:ln w="25400">
            <a:solidFill>
              <a:srgbClr val="3165BB"/>
            </a:solidFill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315" y="2057400"/>
            <a:ext cx="3352800" cy="178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9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Is cryptography dead?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6824"/>
            <a:ext cx="8458200" cy="4419599"/>
          </a:xfrm>
        </p:spPr>
        <p:txBody>
          <a:bodyPr>
            <a:noAutofit/>
          </a:bodyPr>
          <a:lstStyle/>
          <a:p>
            <a:pPr marL="457200" indent="-457200">
              <a:spcAft>
                <a:spcPts val="24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it is possible to build a large-scale quantum computer with thousands of logical qubits,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likely RSA and ECC are dead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spcAft>
                <a:spcPts val="24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Increasing parameters to make quantum attacks infeasible will be intolerable.</a:t>
            </a:r>
          </a:p>
          <a:p>
            <a:pPr marL="457200" indent="-457200">
              <a:spcAft>
                <a:spcPts val="24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But there are survivors and alternatives…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17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What is post-quantum crypto?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66824"/>
            <a:ext cx="8458200" cy="44195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Cryptographic schemes that are believed to be secure even if there exists a large quantum computer.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Also referred to as “quantum-safe”, “quantum-resistant”.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Efficient classical schemes which resist the best known classical and quantum attacks.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Different from quantum cryptography, e.g. quantum key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945409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Why not quantum crypto?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66824"/>
            <a:ext cx="8458200" cy="44195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Bruce Schneier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Blog post “Quantum Cryptography: As Awesome As It Is Pointless” (10/2008)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 don't see any commercial value in it. I don't believe it solves any security problem that needs solving. […] There are far more serious security problems to worry about, and it makes much more sense to spend effort securing those.”</a:t>
            </a:r>
          </a:p>
        </p:txBody>
      </p:sp>
    </p:spTree>
    <p:extLst>
      <p:ext uri="{BB962C8B-B14F-4D97-AF65-F5344CB8AC3E}">
        <p14:creationId xmlns:p14="http://schemas.microsoft.com/office/powerpoint/2010/main" val="8731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A large-scale quantum computer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break most public-key schemes used in practice today: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RSA public-key encryption and digital signatures,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Diffie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-Hellman key exchange (DH(E)),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Digital Signature Algorithm (DSA),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Elliptic curve key exchange (ECDH(E)),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digital signatures (ECDSA).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93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Why not quantum crypto?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66824"/>
            <a:ext cx="8458200" cy="44195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CESG: the information security arm of GCHQ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White paper “Quantum Key Distribution” (02/2016)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“QKD has fundamental practical limitations, does not address large parts of the security problem, and is poorly understood in terms of potential attacks.  By contrast, post-quantum public key cryptography appears to offer much more effective mitigations for real-world communications systems from the threat of future quantum computers.”</a:t>
            </a:r>
          </a:p>
        </p:txBody>
      </p:sp>
    </p:spTree>
    <p:extLst>
      <p:ext uri="{BB962C8B-B14F-4D97-AF65-F5344CB8AC3E}">
        <p14:creationId xmlns:p14="http://schemas.microsoft.com/office/powerpoint/2010/main" val="2455986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Why should we care now?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66824"/>
            <a:ext cx="8458200" cy="44195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don’t have a large-scale quantum computer yet.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But we might have one in 15 years.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long does it take to migrate the whole internet (or the whole world) to post-quantum crypto?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Some of today’s data and communications still need to be secure in 20 years.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long does it take to migrate encryption systems to (re-)encrypt this data with post-quantum schemes?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79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Why should we care now?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66824"/>
            <a:ext cx="8458200" cy="44195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don’t have a large-scale quantum computer yet.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Does the NSA have one already? Or some other well-funded organization?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Even if quantum computers cannot be built: Have alternatives and increase </a:t>
            </a: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cryptographic agility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92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Hypothetical 15-year 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33600"/>
            <a:ext cx="8607400" cy="368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62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NIST timeline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62200"/>
            <a:ext cx="8531514" cy="317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00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Post-quantum candidates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66824"/>
            <a:ext cx="8458200" cy="4419599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Symmetric algorithms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Hash-based digital signatures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Code-based cryptography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Lattice-based cryptography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Based on multivariate quadratic equations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Based on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supersingular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elliptic curve isogenies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47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Post-quantum candidates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66824"/>
            <a:ext cx="8458200" cy="4419599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Symmetric algorithms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Hash-based digital signatures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Code-based cryptography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Lattice-based cryptography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Based on multivariate quadratic equations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Based on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supersingular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elliptic curve isogenies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79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Symmetric algorithms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66824"/>
            <a:ext cx="8458200" cy="4419599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Current block ciphers, stream ciphers, hash functions remain efficient and secure.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Grover’s algorithm only provides up to a quadratic speedup for the attacker.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E.g. double the key sizes for AES.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But not post-quantum if used with keys negotiated through finite field or elliptic curve DH.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84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Post-quantum candidates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66824"/>
            <a:ext cx="8458200" cy="4419599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Symmetric algorithms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Hash-based digital signatures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Code-based cryptography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Lattice-based cryptography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Based on multivariate quadratic equations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Based on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supersingular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elliptic curve isogenies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64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Hash-based digital signatures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4230" y="2119313"/>
            <a:ext cx="8077200" cy="44195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hash trees (1979)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Use hash-based one-time signatures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such as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Lamport-Diffie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(1979),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Winternitz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(1979)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And hash trees to authenticate many one-time signature verification keys by a single public key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001706"/>
            <a:ext cx="2511770" cy="7132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5715000"/>
            <a:ext cx="7772400" cy="523220"/>
          </a:xfrm>
          <a:prstGeom prst="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…relies on standard properties of hash functions.</a:t>
            </a:r>
          </a:p>
        </p:txBody>
      </p:sp>
    </p:spTree>
    <p:extLst>
      <p:ext uri="{BB962C8B-B14F-4D97-AF65-F5344CB8AC3E}">
        <p14:creationId xmlns:p14="http://schemas.microsoft.com/office/powerpoint/2010/main" val="426481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Public-key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50208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RSA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Rivest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Shamir,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Adleman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1978)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Public-key encryption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Digital signatures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001706"/>
            <a:ext cx="2511770" cy="7132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5715000"/>
            <a:ext cx="8077200" cy="523220"/>
          </a:xfrm>
          <a:prstGeom prst="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…relies on the difficulty of factoring large integers.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41" y="2286000"/>
            <a:ext cx="269152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76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Lamport-Diffie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one-time signatures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0" y="1967230"/>
            <a:ext cx="8229600" cy="4389120"/>
          </a:xfrm>
        </p:spPr>
        <p:txBody>
          <a:bodyPr/>
          <a:lstStyle/>
          <a:p>
            <a:pPr marL="457200" indent="-457200">
              <a:spcBef>
                <a:spcPts val="1200"/>
              </a:spcBef>
            </a:pPr>
            <a:r>
              <a:rPr lang="en-US" dirty="0"/>
              <a:t>Use a one-way function</a:t>
            </a:r>
          </a:p>
          <a:p>
            <a:pPr marL="457200" indent="-457200">
              <a:spcBef>
                <a:spcPts val="1200"/>
              </a:spcBef>
              <a:buNone/>
            </a:pPr>
            <a:endParaRPr lang="en-US" dirty="0"/>
          </a:p>
          <a:p>
            <a:pPr marL="457200" indent="-457200">
              <a:spcBef>
                <a:spcPts val="1200"/>
              </a:spcBef>
            </a:pPr>
            <a:r>
              <a:rPr lang="en-US" dirty="0"/>
              <a:t>And a cryptographic hash function</a:t>
            </a:r>
          </a:p>
          <a:p>
            <a:pPr marL="457200" indent="-457200">
              <a:spcBef>
                <a:spcPts val="1200"/>
              </a:spcBef>
              <a:buNone/>
            </a:pPr>
            <a:endParaRPr lang="en-US" dirty="0"/>
          </a:p>
          <a:p>
            <a:pPr marL="457200" indent="-457200">
              <a:spcBef>
                <a:spcPts val="1200"/>
              </a:spcBef>
            </a:pPr>
            <a:r>
              <a:rPr lang="en-US" dirty="0"/>
              <a:t>Signature key: 2𝑛 random 𝑛-bit strings</a:t>
            </a:r>
          </a:p>
          <a:p>
            <a:pPr marL="457200" indent="-457200">
              <a:spcBef>
                <a:spcPts val="1200"/>
              </a:spcBef>
              <a:buNone/>
            </a:pPr>
            <a:endParaRPr lang="en-US" dirty="0"/>
          </a:p>
          <a:p>
            <a:pPr marL="457200" indent="-457200">
              <a:spcBef>
                <a:spcPts val="1200"/>
              </a:spcBef>
            </a:pPr>
            <a:r>
              <a:rPr lang="en-US" dirty="0"/>
              <a:t>Verification key: their values under the one-way </a:t>
            </a:r>
            <a:r>
              <a:rPr lang="en-US" dirty="0" err="1"/>
              <a:t>funct</a:t>
            </a:r>
            <a:r>
              <a:rPr lang="en-US" dirty="0"/>
              <a:t>.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9426863" y="3719068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2743" y="3694948"/>
                <a:ext cx="48600" cy="4860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561" y="2362200"/>
            <a:ext cx="3518878" cy="76902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526196"/>
            <a:ext cx="3773680" cy="703773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78" y="4538725"/>
            <a:ext cx="6331439" cy="754434"/>
          </a:xfrm>
          <a:prstGeom prst="rect">
            <a:avLst/>
          </a:prstGeom>
        </p:spPr>
      </p:pic>
      <p:pic>
        <p:nvPicPr>
          <p:cNvPr id="271" name="Picture 2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97" y="5702721"/>
            <a:ext cx="7543800" cy="76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74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Lamport-Diffie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one-time signatures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0" y="1967230"/>
            <a:ext cx="8229600" cy="438912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</a:pPr>
            <a:r>
              <a:rPr lang="en-US" dirty="0"/>
              <a:t>Signature key: 2𝑛 random 𝑛-bit strings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457200" indent="-457200">
              <a:spcBef>
                <a:spcPts val="1200"/>
              </a:spcBef>
            </a:pPr>
            <a:endParaRPr lang="en-US" dirty="0"/>
          </a:p>
          <a:p>
            <a:pPr marL="457200" indent="-457200">
              <a:spcBef>
                <a:spcPts val="1200"/>
              </a:spcBef>
            </a:pPr>
            <a:r>
              <a:rPr lang="en-US" dirty="0"/>
              <a:t>Signature</a:t>
            </a:r>
          </a:p>
          <a:p>
            <a:pPr marL="457200" indent="-457200">
              <a:spcBef>
                <a:spcPts val="1200"/>
              </a:spcBef>
            </a:pPr>
            <a:endParaRPr lang="en-US" dirty="0"/>
          </a:p>
          <a:p>
            <a:pPr marL="457200" indent="-457200">
              <a:spcBef>
                <a:spcPts val="1200"/>
              </a:spcBef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9426863" y="3719068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2743" y="3694948"/>
                <a:ext cx="48600" cy="48600"/>
              </a:xfrm>
              <a:prstGeom prst="rect">
                <a:avLst/>
              </a:prstGeom>
            </p:spPr>
          </p:pic>
        </mc:Fallback>
      </mc:AlternateContent>
      <p:pic>
        <p:nvPicPr>
          <p:cNvPr id="189" name="Picture 1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77" y="2376510"/>
            <a:ext cx="6331439" cy="75443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169492"/>
            <a:ext cx="5791200" cy="114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73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Lamport-Diffie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one-time signatures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0" y="1967230"/>
            <a:ext cx="8229600" cy="438912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</a:pPr>
            <a:r>
              <a:rPr lang="en-US" dirty="0"/>
              <a:t>Signature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457200" indent="-457200">
              <a:spcBef>
                <a:spcPts val="1200"/>
              </a:spcBef>
            </a:pPr>
            <a:r>
              <a:rPr lang="en-US" dirty="0"/>
              <a:t>Verification: Hash message, check whether values of signature strings under the one-way function are equal to values in verification key</a:t>
            </a:r>
          </a:p>
          <a:p>
            <a:pPr marL="457200" indent="-457200">
              <a:spcBef>
                <a:spcPts val="1200"/>
              </a:spcBef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9426863" y="3719068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2743" y="3694948"/>
                <a:ext cx="48600" cy="48600"/>
              </a:xfrm>
              <a:prstGeom prst="rect">
                <a:avLst/>
              </a:prstGeom>
            </p:spPr>
          </p:pic>
        </mc:Fallback>
      </mc:AlternateContent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72094"/>
            <a:ext cx="5791200" cy="1148309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3" y="5530710"/>
            <a:ext cx="7543800" cy="76556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77" y="4562758"/>
            <a:ext cx="3095940" cy="90788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27905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Merkle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hash trees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9426863" y="3719068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2743" y="3694948"/>
                <a:ext cx="48600" cy="486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9" y="2209800"/>
            <a:ext cx="8383372" cy="3994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85" y="1558618"/>
            <a:ext cx="3700978" cy="131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74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Merkle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hash trees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9426863" y="3719068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2743" y="3694948"/>
                <a:ext cx="48600" cy="4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945650"/>
            <a:ext cx="8229600" cy="42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39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Merkle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hash trees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9426863" y="3719068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2743" y="3694948"/>
                <a:ext cx="48600" cy="4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5172"/>
            <a:ext cx="8224736" cy="419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32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Merkle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hash trees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9426863" y="3719068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2743" y="3694948"/>
                <a:ext cx="48600" cy="4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82419"/>
            <a:ext cx="852593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52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Merkle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hash trees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9426863" y="3719068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2743" y="3694948"/>
                <a:ext cx="48600" cy="4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6582"/>
            <a:ext cx="8686800" cy="411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84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Hash-based digital signatures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9426863" y="3719068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2743" y="3694948"/>
                <a:ext cx="486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19313"/>
                <a:ext cx="6477000" cy="4419599"/>
              </a:xfrm>
            </p:spPr>
            <p:txBody>
              <a:bodyPr>
                <a:noAutofit/>
              </a:bodyPr>
              <a:lstStyle/>
              <a:p>
                <a:pPr marL="457200" indent="-457200"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Pseudo-random generation of OTS signing keys from short secret key (seed)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Use multi-tree structure to make key generation more efficient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Efficient authentication path computation requires state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Recent candidate schemes: </a:t>
                </a:r>
                <a:b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XMM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S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MT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SPHINCS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(stateless)</a:t>
                </a:r>
              </a:p>
              <a:p>
                <a:pPr marL="0" indent="0">
                  <a:spcBef>
                    <a:spcPts val="0"/>
                  </a:spcBef>
                  <a:spcAft>
                    <a:spcPts val="1800"/>
                  </a:spcAft>
                  <a:buNone/>
                </a:pP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19313"/>
                <a:ext cx="6477000" cy="4419599"/>
              </a:xfrm>
              <a:blipFill>
                <a:blip r:embed="rId4"/>
                <a:stretch>
                  <a:fillRect l="-1317" t="-1379" r="-1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505200"/>
            <a:ext cx="2293526" cy="229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07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Post-quantum candidates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66824"/>
            <a:ext cx="8458200" cy="4419599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Symmetric algorithms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Hash-based digital signatures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Code-based cryptography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Lattice-based cryptography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Based on multivariate quadratic equations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Based on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supersingular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elliptic curve isogenies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9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Public-key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1388"/>
            <a:ext cx="8229600" cy="4083211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DH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Diffie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Hellman, 1977)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ECDH (Miller,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Koblitz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1985)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Key exchange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67178"/>
            <a:ext cx="2511770" cy="7132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4788" y="5380472"/>
            <a:ext cx="8272012" cy="954107"/>
          </a:xfrm>
          <a:prstGeom prst="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…relies on the difficulty of computing discrete logarithms in a finite field or on an elliptic curve.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568" y="2241389"/>
            <a:ext cx="2900232" cy="28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332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Lattice-based cryptography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9426863" y="3719068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2743" y="3694948"/>
                <a:ext cx="48600" cy="486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6934200" cy="21955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Early schemes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Ajtai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(1996): one-way function family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Ajtai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Dwork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(1997): public-key encryption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36828"/>
            <a:ext cx="3853294" cy="132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98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Lattice-based cryptography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9426863" y="3719068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2743" y="3694948"/>
                <a:ext cx="48600" cy="486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119313"/>
            <a:ext cx="8153400" cy="2681287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NTRU (1996): encryption, signatures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ring-based scheme with additional structure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49474"/>
            <a:ext cx="4508178" cy="290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96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Learning with errors (LWE)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9426863" y="3719068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2743" y="3694948"/>
                <a:ext cx="48600" cy="486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119313"/>
            <a:ext cx="8229600" cy="44195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Regev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(2005)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More efficient than previous works with proofs of security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LWE problem at least as hard as solving worst-case lattice problems (quantum reduction)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9" y="5011886"/>
            <a:ext cx="2511770" cy="7132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3919" y="5725180"/>
            <a:ext cx="7976681" cy="523220"/>
          </a:xfrm>
          <a:prstGeom prst="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…relies on the difficulty the LWE problem</a:t>
            </a:r>
          </a:p>
        </p:txBody>
      </p:sp>
    </p:spTree>
    <p:extLst>
      <p:ext uri="{BB962C8B-B14F-4D97-AF65-F5344CB8AC3E}">
        <p14:creationId xmlns:p14="http://schemas.microsoft.com/office/powerpoint/2010/main" val="31910285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Learning with errors (LWE)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60975" y="2237484"/>
            <a:ext cx="530025" cy="532409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60975" y="2769893"/>
            <a:ext cx="530025" cy="532409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60975" y="3302301"/>
            <a:ext cx="530025" cy="532409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60975" y="3834710"/>
            <a:ext cx="530025" cy="532409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10404" y="2235006"/>
            <a:ext cx="545539" cy="530287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10404" y="2765293"/>
            <a:ext cx="545539" cy="530287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10404" y="3295581"/>
            <a:ext cx="545539" cy="530287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10409" y="3825868"/>
            <a:ext cx="545540" cy="530289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10404" y="4356156"/>
            <a:ext cx="545539" cy="530287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10404" y="4886443"/>
            <a:ext cx="545539" cy="530287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10404" y="5416731"/>
            <a:ext cx="545539" cy="530287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81112" y="2251386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81112" y="2778845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81112" y="3306304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181112" y="3833763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81112" y="4361223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181112" y="4888682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81112" y="5416141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19025" y="2251386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19025" y="2778845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619025" y="3306304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19025" y="3833763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619025" y="4361223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619025" y="4888682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619025" y="5416141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056937" y="2251385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56937" y="2778845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056937" y="3306304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56937" y="3833763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56937" y="4361223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056937" y="4888682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056937" y="5416141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99573" y="2251386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99573" y="2778845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99573" y="3306304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99573" y="3833763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99573" y="4361223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99573" y="4888682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99573" y="5416141"/>
            <a:ext cx="562088" cy="527459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7667488" y="2235006"/>
            <a:ext cx="549221" cy="3712012"/>
            <a:chOff x="5564505" y="2274570"/>
            <a:chExt cx="453390" cy="3360420"/>
          </a:xfrm>
          <a:solidFill>
            <a:srgbClr val="00B0F0"/>
          </a:solidFill>
        </p:grpSpPr>
        <p:sp>
          <p:nvSpPr>
            <p:cNvPr id="54" name="Rectangle 53"/>
            <p:cNvSpPr/>
            <p:nvPr/>
          </p:nvSpPr>
          <p:spPr>
            <a:xfrm>
              <a:off x="5564505" y="2274570"/>
              <a:ext cx="453390" cy="480060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564505" y="2754630"/>
              <a:ext cx="453390" cy="480060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564505" y="3234690"/>
              <a:ext cx="453390" cy="480060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564505" y="3714750"/>
              <a:ext cx="453390" cy="480060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564505" y="4194810"/>
              <a:ext cx="453390" cy="480060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564505" y="4674870"/>
              <a:ext cx="453390" cy="480060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564505" y="5154930"/>
              <a:ext cx="453390" cy="480060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777948" y="3505200"/>
                <a:ext cx="651052" cy="719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948" y="3505200"/>
                <a:ext cx="651052" cy="7196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419600" y="3505200"/>
                <a:ext cx="651052" cy="719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505200"/>
                <a:ext cx="651052" cy="719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486195" y="3519062"/>
                <a:ext cx="651052" cy="719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195" y="3519062"/>
                <a:ext cx="651052" cy="719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056937" y="1752600"/>
                <a:ext cx="1337002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Z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𝑚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×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937" y="1752600"/>
                <a:ext cx="1337002" cy="490199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387398" y="1752600"/>
                <a:ext cx="1337002" cy="496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Z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×1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398" y="1752600"/>
                <a:ext cx="1337002" cy="496867"/>
              </a:xfrm>
              <a:prstGeom prst="rect">
                <a:avLst/>
              </a:prstGeom>
              <a:blipFill>
                <a:blip r:embed="rId6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014683" y="1712933"/>
                <a:ext cx="1337002" cy="496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Z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𝑚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×1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683" y="1712933"/>
                <a:ext cx="1337002" cy="496867"/>
              </a:xfrm>
              <a:prstGeom prst="rect">
                <a:avLst/>
              </a:prstGeom>
              <a:blipFill>
                <a:blip r:embed="rId7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73598" y="1712933"/>
                <a:ext cx="1337002" cy="496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Z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𝑚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×1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598" y="1712933"/>
                <a:ext cx="1337002" cy="496867"/>
              </a:xfrm>
              <a:prstGeom prst="rect">
                <a:avLst/>
              </a:prstGeom>
              <a:blipFill>
                <a:blip r:embed="rId8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1685739" y="6007320"/>
            <a:ext cx="742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LWE problem: given 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find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1286584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Learning with errors (LWE)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9426863" y="3719068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2743" y="3694948"/>
                <a:ext cx="48600" cy="486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658" y="2029810"/>
            <a:ext cx="622300" cy="368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2617" y="1684259"/>
            <a:ext cx="977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2626" y="1684259"/>
            <a:ext cx="8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secret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92917" y="1684259"/>
            <a:ext cx="1311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small noise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78164" y="1684259"/>
            <a:ext cx="15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looks random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318" y="2029810"/>
            <a:ext cx="609600" cy="368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4953" y="2029810"/>
            <a:ext cx="609600" cy="368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0210" y="2029810"/>
            <a:ext cx="609600" cy="36830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48982" y="2625272"/>
          <a:ext cx="2206012" cy="3546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7837940" y="2625272"/>
          <a:ext cx="551503" cy="3546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720572"/>
              </p:ext>
            </p:extLst>
          </p:nvPr>
        </p:nvGraphicFramePr>
        <p:xfrm>
          <a:off x="4148308" y="2625272"/>
          <a:ext cx="551503" cy="2026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670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27836"/>
              </p:ext>
            </p:extLst>
          </p:nvPr>
        </p:nvGraphicFramePr>
        <p:xfrm>
          <a:off x="5993124" y="2625272"/>
          <a:ext cx="551503" cy="3546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670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338786" y="344864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×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3602" y="344864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28417" y="344864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268127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Learning with errors (LWE)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9426863" y="3719068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2743" y="3694948"/>
                <a:ext cx="48600" cy="486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658" y="2029810"/>
            <a:ext cx="622300" cy="368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2617" y="1684259"/>
            <a:ext cx="977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2626" y="1684259"/>
            <a:ext cx="8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secret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92917" y="1684259"/>
            <a:ext cx="1311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small noise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78164" y="1684259"/>
            <a:ext cx="15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looks random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318" y="2029810"/>
            <a:ext cx="609600" cy="368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4953" y="2029810"/>
            <a:ext cx="609600" cy="368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0210" y="2029810"/>
            <a:ext cx="609600" cy="36830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48982" y="2625272"/>
          <a:ext cx="2206012" cy="3546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7837940" y="2625272"/>
          <a:ext cx="551503" cy="3546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148308" y="2625272"/>
          <a:ext cx="551503" cy="2026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5993124" y="2625272"/>
          <a:ext cx="551503" cy="3546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338786" y="344864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×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3602" y="344864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28417" y="344864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52850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Toy vs. real-world example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46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9426863" y="3719068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2743" y="3694948"/>
                <a:ext cx="48600" cy="486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464" y="1912232"/>
            <a:ext cx="622300" cy="3683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036294"/>
              </p:ext>
            </p:extLst>
          </p:nvPr>
        </p:nvGraphicFramePr>
        <p:xfrm>
          <a:off x="384788" y="2507694"/>
          <a:ext cx="2206012" cy="3546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Left Brace 8"/>
          <p:cNvSpPr/>
          <p:nvPr/>
        </p:nvSpPr>
        <p:spPr>
          <a:xfrm>
            <a:off x="3597764" y="3202353"/>
            <a:ext cx="265471" cy="2523179"/>
          </a:xfrm>
          <a:prstGeom prst="leftBrace">
            <a:avLst>
              <a:gd name="adj1" fmla="val 112037"/>
              <a:gd name="adj2" fmla="val 50000"/>
            </a:avLst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16200000">
            <a:off x="6244612" y="609358"/>
            <a:ext cx="250160" cy="4680780"/>
          </a:xfrm>
          <a:prstGeom prst="rightBrace">
            <a:avLst>
              <a:gd name="adj1" fmla="val 173409"/>
              <a:gd name="adj2" fmla="val 50000"/>
            </a:avLst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403644"/>
              </p:ext>
            </p:extLst>
          </p:nvPr>
        </p:nvGraphicFramePr>
        <p:xfrm>
          <a:off x="4016993" y="3227229"/>
          <a:ext cx="4910400" cy="2498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2738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3842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3345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2979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2896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595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3607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377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1575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2760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48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797545" y="4171554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69582" y="2303553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256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4268" y="5791200"/>
            <a:ext cx="4470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640 × 256 × 12 bits =   </a:t>
            </a:r>
            <a:r>
              <a:rPr lang="en-US" sz="2400" b="1" dirty="0">
                <a:solidFill>
                  <a:srgbClr val="FF0000"/>
                </a:solidFill>
              </a:rPr>
              <a:t>245 </a:t>
            </a:r>
            <a:r>
              <a:rPr lang="en-US" sz="2400" b="1" dirty="0" err="1">
                <a:solidFill>
                  <a:srgbClr val="FF0000"/>
                </a:solidFill>
              </a:rPr>
              <a:t>KiB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671" y="1912232"/>
            <a:ext cx="1104900" cy="368300"/>
          </a:xfrm>
          <a:prstGeom prst="rect">
            <a:avLst/>
          </a:prstGeom>
        </p:spPr>
      </p:pic>
      <p:sp>
        <p:nvSpPr>
          <p:cNvPr id="16" name="Donut 15"/>
          <p:cNvSpPr/>
          <p:nvPr/>
        </p:nvSpPr>
        <p:spPr>
          <a:xfrm>
            <a:off x="7279309" y="5516543"/>
            <a:ext cx="1479562" cy="1010977"/>
          </a:xfrm>
          <a:prstGeom prst="donut">
            <a:avLst>
              <a:gd name="adj" fmla="val 781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001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Ring-LWE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47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9426863" y="3719068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2743" y="3694948"/>
                <a:ext cx="48600" cy="486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119313"/>
            <a:ext cx="8229600" cy="44195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Lyubashevsky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Peikert,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Regev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(2010)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Additional ring structure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Most promising in terms of efficiency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There are already efficient implementations for key exchange (in OpenSSL), signatures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9" y="5011886"/>
            <a:ext cx="2511770" cy="7132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3919" y="5725180"/>
            <a:ext cx="7976681" cy="523220"/>
          </a:xfrm>
          <a:prstGeom prst="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…relies on the difficulty the Ring-LWE problem</a:t>
            </a:r>
          </a:p>
        </p:txBody>
      </p:sp>
    </p:spTree>
    <p:extLst>
      <p:ext uri="{BB962C8B-B14F-4D97-AF65-F5344CB8AC3E}">
        <p14:creationId xmlns:p14="http://schemas.microsoft.com/office/powerpoint/2010/main" val="42741992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Basic R-LWE-DH key agreement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9426863" y="3719068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2743" y="3694948"/>
                <a:ext cx="48600" cy="486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1828800" y="1933732"/>
            <a:ext cx="636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public: “big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” </a:t>
            </a:r>
            <a:r>
              <a:rPr lang="en-US" sz="2800" i="1" dirty="0">
                <a:latin typeface="+mj-lt"/>
                <a:cs typeface="Segoe UI" panose="020B0502040204020203" pitchFamily="34" charset="0"/>
              </a:rPr>
              <a:t>a </a:t>
            </a:r>
            <a:r>
              <a:rPr lang="en-US" sz="2800" dirty="0">
                <a:latin typeface="+mj-lt"/>
                <a:cs typeface="Segoe UI" panose="020B0502040204020203" pitchFamily="34" charset="0"/>
              </a:rPr>
              <a:t>in </a:t>
            </a:r>
            <a:r>
              <a:rPr lang="en-US" sz="2800" i="1" dirty="0" err="1">
                <a:latin typeface="+mj-lt"/>
                <a:cs typeface="Segoe UI" panose="020B0502040204020203" pitchFamily="34" charset="0"/>
              </a:rPr>
              <a:t>R</a:t>
            </a:r>
            <a:r>
              <a:rPr lang="en-US" sz="2800" i="1" baseline="-25000" dirty="0" err="1">
                <a:latin typeface="+mj-lt"/>
                <a:cs typeface="Segoe UI" panose="020B0502040204020203" pitchFamily="34" charset="0"/>
              </a:rPr>
              <a:t>q</a:t>
            </a:r>
            <a:r>
              <a:rPr lang="en-US" sz="2800" i="1" dirty="0">
                <a:latin typeface="+mj-lt"/>
                <a:cs typeface="Segoe UI" panose="020B0502040204020203" pitchFamily="34" charset="0"/>
              </a:rPr>
              <a:t> = </a:t>
            </a:r>
            <a:r>
              <a:rPr lang="en-US" sz="2800" b="1" dirty="0" err="1">
                <a:latin typeface="+mj-lt"/>
                <a:cs typeface="Segoe UI" panose="020B0502040204020203" pitchFamily="34" charset="0"/>
              </a:rPr>
              <a:t>Z</a:t>
            </a:r>
            <a:r>
              <a:rPr lang="en-US" sz="2800" i="1" baseline="-25000" dirty="0" err="1">
                <a:latin typeface="+mj-lt"/>
                <a:cs typeface="Segoe UI" panose="020B0502040204020203" pitchFamily="34" charset="0"/>
              </a:rPr>
              <a:t>q</a:t>
            </a:r>
            <a:r>
              <a:rPr lang="en-US" sz="2800" dirty="0">
                <a:latin typeface="+mj-lt"/>
                <a:cs typeface="Segoe UI" panose="020B0502040204020203" pitchFamily="34" charset="0"/>
              </a:rPr>
              <a:t>[</a:t>
            </a:r>
            <a:r>
              <a:rPr lang="en-US" sz="2800" i="1" dirty="0">
                <a:latin typeface="+mj-lt"/>
                <a:cs typeface="Segoe UI" panose="020B0502040204020203" pitchFamily="34" charset="0"/>
              </a:rPr>
              <a:t>x</a:t>
            </a:r>
            <a:r>
              <a:rPr lang="en-US" sz="2800" dirty="0">
                <a:latin typeface="+mj-lt"/>
                <a:cs typeface="Segoe UI" panose="020B0502040204020203" pitchFamily="34" charset="0"/>
              </a:rPr>
              <a:t>]</a:t>
            </a:r>
            <a:r>
              <a:rPr lang="en-US" sz="2800" i="1" dirty="0">
                <a:latin typeface="+mj-lt"/>
                <a:cs typeface="Segoe UI" panose="020B0502040204020203" pitchFamily="34" charset="0"/>
              </a:rPr>
              <a:t>/</a:t>
            </a:r>
            <a:r>
              <a:rPr lang="en-US" sz="2800" dirty="0">
                <a:latin typeface="+mj-lt"/>
                <a:cs typeface="Segoe UI" panose="020B0502040204020203" pitchFamily="34" charset="0"/>
              </a:rPr>
              <a:t>(</a:t>
            </a:r>
            <a:r>
              <a:rPr lang="en-US" sz="2800" i="1" dirty="0">
                <a:latin typeface="+mj-lt"/>
                <a:cs typeface="Segoe UI" panose="020B0502040204020203" pitchFamily="34" charset="0"/>
              </a:rPr>
              <a:t>x</a:t>
            </a:r>
            <a:r>
              <a:rPr lang="en-US" sz="2800" i="1" baseline="30000" dirty="0">
                <a:latin typeface="+mj-lt"/>
                <a:cs typeface="Segoe UI" panose="020B0502040204020203" pitchFamily="34" charset="0"/>
              </a:rPr>
              <a:t>n</a:t>
            </a:r>
            <a:r>
              <a:rPr lang="en-US" sz="2800" i="1" dirty="0">
                <a:latin typeface="+mj-lt"/>
                <a:cs typeface="Segoe UI" panose="020B0502040204020203" pitchFamily="34" charset="0"/>
              </a:rPr>
              <a:t>+</a:t>
            </a:r>
            <a:r>
              <a:rPr lang="en-US" sz="2800" dirty="0">
                <a:latin typeface="+mj-lt"/>
                <a:cs typeface="Segoe UI" panose="020B0502040204020203" pitchFamily="34" charset="0"/>
              </a:rPr>
              <a:t>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8840" y="2632945"/>
            <a:ext cx="2840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  <a:cs typeface="Segoe UI" panose="020B0502040204020203" pitchFamily="34" charset="0"/>
              </a:rPr>
              <a:t>Alice’s </a:t>
            </a:r>
            <a:r>
              <a:rPr lang="en-US" sz="2000" dirty="0">
                <a:latin typeface="+mj-lt"/>
                <a:cs typeface="Segoe UI" panose="020B0502040204020203" pitchFamily="34" charset="0"/>
              </a:rPr>
              <a:t>secret: </a:t>
            </a:r>
            <a:br>
              <a:rPr lang="en-US" sz="2000" dirty="0">
                <a:latin typeface="+mj-lt"/>
                <a:cs typeface="Segoe UI" panose="020B0502040204020203" pitchFamily="34" charset="0"/>
              </a:rPr>
            </a:br>
            <a:r>
              <a:rPr lang="en-US" sz="2000" dirty="0">
                <a:latin typeface="+mj-lt"/>
                <a:cs typeface="Segoe UI" panose="020B0502040204020203" pitchFamily="34" charset="0"/>
              </a:rPr>
              <a:t>random “small” s, e in </a:t>
            </a:r>
            <a:r>
              <a:rPr lang="en-US" sz="2000" i="1" dirty="0" err="1">
                <a:cs typeface="Segoe UI" panose="020B0502040204020203" pitchFamily="34" charset="0"/>
              </a:rPr>
              <a:t>R</a:t>
            </a:r>
            <a:r>
              <a:rPr lang="en-US" sz="2000" i="1" baseline="-25000" dirty="0" err="1">
                <a:cs typeface="Segoe UI" panose="020B0502040204020203" pitchFamily="34" charset="0"/>
              </a:rPr>
              <a:t>q</a:t>
            </a:r>
            <a:r>
              <a:rPr lang="en-US" sz="2000" i="1" dirty="0">
                <a:cs typeface="Segoe UI" panose="020B0502040204020203" pitchFamily="34" charset="0"/>
              </a:rPr>
              <a:t> </a:t>
            </a:r>
            <a:endParaRPr lang="en-US" sz="2000" dirty="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2636650"/>
            <a:ext cx="2880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  <a:cs typeface="Segoe UI" panose="020B0502040204020203" pitchFamily="34" charset="0"/>
              </a:rPr>
              <a:t>Bob’s</a:t>
            </a:r>
            <a:r>
              <a:rPr lang="en-US" sz="2000" dirty="0">
                <a:latin typeface="+mj-lt"/>
                <a:cs typeface="Segoe UI" panose="020B0502040204020203" pitchFamily="34" charset="0"/>
              </a:rPr>
              <a:t> secret:</a:t>
            </a:r>
            <a:br>
              <a:rPr lang="en-US" sz="2000" dirty="0">
                <a:latin typeface="+mj-lt"/>
                <a:cs typeface="Segoe UI" panose="020B0502040204020203" pitchFamily="34" charset="0"/>
              </a:rPr>
            </a:br>
            <a:r>
              <a:rPr lang="en-US" sz="2000" dirty="0">
                <a:latin typeface="+mj-lt"/>
                <a:cs typeface="Segoe UI" panose="020B0502040204020203" pitchFamily="34" charset="0"/>
              </a:rPr>
              <a:t>random “small” s’, e’ in </a:t>
            </a:r>
            <a:r>
              <a:rPr lang="en-US" sz="2000" i="1" dirty="0" err="1">
                <a:cs typeface="Segoe UI" panose="020B0502040204020203" pitchFamily="34" charset="0"/>
              </a:rPr>
              <a:t>R</a:t>
            </a:r>
            <a:r>
              <a:rPr lang="en-US" sz="2000" i="1" baseline="-25000" dirty="0" err="1">
                <a:cs typeface="Segoe UI" panose="020B0502040204020203" pitchFamily="34" charset="0"/>
              </a:rPr>
              <a:t>q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43200" y="3896745"/>
            <a:ext cx="34571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11207" y="3329213"/>
                <a:ext cx="22083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𝑏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𝑎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⋅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+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𝑒</m:t>
                      </m:r>
                    </m:oMath>
                  </m:oMathPara>
                </a14:m>
                <a:endParaRPr lang="en-US" sz="2800" i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207" y="3329213"/>
                <a:ext cx="220836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11207" y="4048780"/>
                <a:ext cx="24641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𝑏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′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𝑎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⋅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′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+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𝑒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′</m:t>
                      </m:r>
                    </m:oMath>
                  </m:oMathPara>
                </a14:m>
                <a:endParaRPr lang="en-US" sz="2800" i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207" y="4048780"/>
                <a:ext cx="246413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H="1">
            <a:off x="2786832" y="4572000"/>
            <a:ext cx="34571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3416" y="4800600"/>
                <a:ext cx="3822457" cy="756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sz="2000" dirty="0">
                    <a:latin typeface="+mj-lt"/>
                    <a:cs typeface="Segoe UI" panose="020B0502040204020203" pitchFamily="34" charset="0"/>
                  </a:rPr>
                  <a:t>shared secret: </a:t>
                </a:r>
                <a:br>
                  <a:rPr lang="en-US" sz="2000" dirty="0">
                    <a:latin typeface="+mj-lt"/>
                    <a:cs typeface="Segoe UI" panose="020B0502040204020203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𝑠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⋅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𝑏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′=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𝑠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⋅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𝑎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≈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𝑠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⋅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𝑎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⋅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𝑠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′</m:t>
                      </m:r>
                    </m:oMath>
                  </m:oMathPara>
                </a14:m>
                <a:endParaRPr lang="en-US" sz="2000" dirty="0">
                  <a:latin typeface="+mj-lt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16" y="4800600"/>
                <a:ext cx="3822457" cy="756617"/>
              </a:xfrm>
              <a:prstGeom prst="rect">
                <a:avLst/>
              </a:prstGeom>
              <a:blipFill>
                <a:blip r:embed="rId6"/>
                <a:stretch>
                  <a:fillRect l="-1595" t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81600" y="4754405"/>
                <a:ext cx="3756349" cy="731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sz="2000" dirty="0">
                    <a:latin typeface="+mj-lt"/>
                    <a:cs typeface="Segoe UI" panose="020B0502040204020203" pitchFamily="34" charset="0"/>
                  </a:rPr>
                  <a:t>shared secret: </a:t>
                </a:r>
                <a:br>
                  <a:rPr lang="en-US" sz="2000" dirty="0">
                    <a:latin typeface="+mj-lt"/>
                    <a:cs typeface="Segoe UI" panose="020B0502040204020203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𝑏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⋅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𝑎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⋅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𝑠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+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𝑒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⋅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≈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𝑎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⋅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𝑠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⋅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𝑠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′</m:t>
                      </m:r>
                    </m:oMath>
                  </m:oMathPara>
                </a14:m>
                <a:endParaRPr lang="en-US" sz="2000" dirty="0">
                  <a:latin typeface="+mj-lt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754405"/>
                <a:ext cx="3756349" cy="731995"/>
              </a:xfrm>
              <a:prstGeom prst="rect">
                <a:avLst/>
              </a:prstGeom>
              <a:blipFill>
                <a:blip r:embed="rId7"/>
                <a:stretch>
                  <a:fillRect l="-1623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419100" y="5557299"/>
            <a:ext cx="8305800" cy="776965"/>
            <a:chOff x="457200" y="5935891"/>
            <a:chExt cx="8229600" cy="776965"/>
          </a:xfrm>
          <a:solidFill>
            <a:srgbClr val="4B88C0"/>
          </a:solidFill>
        </p:grpSpPr>
        <p:sp>
          <p:nvSpPr>
            <p:cNvPr id="23" name="Up Arrow 22"/>
            <p:cNvSpPr/>
            <p:nvPr/>
          </p:nvSpPr>
          <p:spPr>
            <a:xfrm>
              <a:off x="6708019" y="5935891"/>
              <a:ext cx="362857" cy="389916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Up Arrow 23"/>
            <p:cNvSpPr/>
            <p:nvPr/>
          </p:nvSpPr>
          <p:spPr>
            <a:xfrm>
              <a:off x="2604213" y="5966128"/>
              <a:ext cx="362857" cy="389916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57200" y="6253237"/>
              <a:ext cx="8229600" cy="45961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  <a:cs typeface="Segoe UI" panose="020B0502040204020203" pitchFamily="34" charset="0"/>
                </a:rPr>
                <a:t>These are only approximately equal =&gt; need rounding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0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Exact R-LWE-DH key agreement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9426863" y="3719068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2743" y="3694948"/>
                <a:ext cx="48600" cy="486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1828800" y="1933732"/>
            <a:ext cx="636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public: “big</a:t>
            </a:r>
            <a:r>
              <a:rPr lang="en-US" sz="2800" dirty="0">
                <a:latin typeface="+mj-lt"/>
                <a:cs typeface="Calibri" panose="020F0502020204030204" pitchFamily="34" charset="0"/>
              </a:rPr>
              <a:t>” </a:t>
            </a:r>
            <a:r>
              <a:rPr lang="en-US" sz="2800" i="1" dirty="0">
                <a:latin typeface="+mj-lt"/>
                <a:cs typeface="Segoe UI" panose="020B0502040204020203" pitchFamily="34" charset="0"/>
              </a:rPr>
              <a:t>a </a:t>
            </a:r>
            <a:r>
              <a:rPr lang="en-US" sz="2800" dirty="0">
                <a:latin typeface="+mj-lt"/>
                <a:cs typeface="Segoe UI" panose="020B0502040204020203" pitchFamily="34" charset="0"/>
              </a:rPr>
              <a:t>in </a:t>
            </a:r>
            <a:r>
              <a:rPr lang="en-US" sz="2800" i="1" dirty="0" err="1">
                <a:latin typeface="+mj-lt"/>
                <a:cs typeface="Segoe UI" panose="020B0502040204020203" pitchFamily="34" charset="0"/>
              </a:rPr>
              <a:t>R</a:t>
            </a:r>
            <a:r>
              <a:rPr lang="en-US" sz="2800" i="1" baseline="-25000" dirty="0" err="1">
                <a:latin typeface="+mj-lt"/>
                <a:cs typeface="Segoe UI" panose="020B0502040204020203" pitchFamily="34" charset="0"/>
              </a:rPr>
              <a:t>q</a:t>
            </a:r>
            <a:r>
              <a:rPr lang="en-US" sz="2800" i="1" dirty="0">
                <a:latin typeface="+mj-lt"/>
                <a:cs typeface="Segoe UI" panose="020B0502040204020203" pitchFamily="34" charset="0"/>
              </a:rPr>
              <a:t> = </a:t>
            </a:r>
            <a:r>
              <a:rPr lang="en-US" sz="2800" b="1" dirty="0" err="1">
                <a:latin typeface="+mj-lt"/>
                <a:cs typeface="Segoe UI" panose="020B0502040204020203" pitchFamily="34" charset="0"/>
              </a:rPr>
              <a:t>Z</a:t>
            </a:r>
            <a:r>
              <a:rPr lang="en-US" sz="2800" i="1" baseline="-25000" dirty="0" err="1">
                <a:latin typeface="+mj-lt"/>
                <a:cs typeface="Segoe UI" panose="020B0502040204020203" pitchFamily="34" charset="0"/>
              </a:rPr>
              <a:t>q</a:t>
            </a:r>
            <a:r>
              <a:rPr lang="en-US" sz="2800" dirty="0">
                <a:latin typeface="+mj-lt"/>
                <a:cs typeface="Segoe UI" panose="020B0502040204020203" pitchFamily="34" charset="0"/>
              </a:rPr>
              <a:t>[</a:t>
            </a:r>
            <a:r>
              <a:rPr lang="en-US" sz="2800" i="1" dirty="0">
                <a:latin typeface="+mj-lt"/>
                <a:cs typeface="Segoe UI" panose="020B0502040204020203" pitchFamily="34" charset="0"/>
              </a:rPr>
              <a:t>x</a:t>
            </a:r>
            <a:r>
              <a:rPr lang="en-US" sz="2800" dirty="0">
                <a:latin typeface="+mj-lt"/>
                <a:cs typeface="Segoe UI" panose="020B0502040204020203" pitchFamily="34" charset="0"/>
              </a:rPr>
              <a:t>]</a:t>
            </a:r>
            <a:r>
              <a:rPr lang="en-US" sz="2800" i="1" dirty="0">
                <a:latin typeface="+mj-lt"/>
                <a:cs typeface="Segoe UI" panose="020B0502040204020203" pitchFamily="34" charset="0"/>
              </a:rPr>
              <a:t>/</a:t>
            </a:r>
            <a:r>
              <a:rPr lang="en-US" sz="2800" dirty="0">
                <a:latin typeface="+mj-lt"/>
                <a:cs typeface="Segoe UI" panose="020B0502040204020203" pitchFamily="34" charset="0"/>
              </a:rPr>
              <a:t>(</a:t>
            </a:r>
            <a:r>
              <a:rPr lang="en-US" sz="2800" i="1" dirty="0">
                <a:latin typeface="+mj-lt"/>
                <a:cs typeface="Segoe UI" panose="020B0502040204020203" pitchFamily="34" charset="0"/>
              </a:rPr>
              <a:t>x</a:t>
            </a:r>
            <a:r>
              <a:rPr lang="en-US" sz="2800" i="1" baseline="30000" dirty="0">
                <a:latin typeface="+mj-lt"/>
                <a:cs typeface="Segoe UI" panose="020B0502040204020203" pitchFamily="34" charset="0"/>
              </a:rPr>
              <a:t>n</a:t>
            </a:r>
            <a:r>
              <a:rPr lang="en-US" sz="2800" i="1" dirty="0">
                <a:latin typeface="+mj-lt"/>
                <a:cs typeface="Segoe UI" panose="020B0502040204020203" pitchFamily="34" charset="0"/>
              </a:rPr>
              <a:t>+</a:t>
            </a:r>
            <a:r>
              <a:rPr lang="en-US" sz="2800" dirty="0">
                <a:latin typeface="+mj-lt"/>
                <a:cs typeface="Segoe UI" panose="020B0502040204020203" pitchFamily="34" charset="0"/>
              </a:rPr>
              <a:t>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8840" y="2632945"/>
            <a:ext cx="2840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  <a:cs typeface="Segoe UI" panose="020B0502040204020203" pitchFamily="34" charset="0"/>
              </a:rPr>
              <a:t>Alice’s </a:t>
            </a:r>
            <a:r>
              <a:rPr lang="en-US" sz="2000" dirty="0">
                <a:latin typeface="+mj-lt"/>
                <a:cs typeface="Segoe UI" panose="020B0502040204020203" pitchFamily="34" charset="0"/>
              </a:rPr>
              <a:t>secret: </a:t>
            </a:r>
            <a:br>
              <a:rPr lang="en-US" sz="2000" dirty="0">
                <a:latin typeface="+mj-lt"/>
                <a:cs typeface="Segoe UI" panose="020B0502040204020203" pitchFamily="34" charset="0"/>
              </a:rPr>
            </a:br>
            <a:r>
              <a:rPr lang="en-US" sz="2000" dirty="0">
                <a:latin typeface="+mj-lt"/>
                <a:cs typeface="Segoe UI" panose="020B0502040204020203" pitchFamily="34" charset="0"/>
              </a:rPr>
              <a:t>random “small” s, e in </a:t>
            </a:r>
            <a:r>
              <a:rPr lang="en-US" sz="2000" i="1" dirty="0" err="1">
                <a:cs typeface="Segoe UI" panose="020B0502040204020203" pitchFamily="34" charset="0"/>
              </a:rPr>
              <a:t>R</a:t>
            </a:r>
            <a:r>
              <a:rPr lang="en-US" sz="2000" i="1" baseline="-25000" dirty="0" err="1">
                <a:cs typeface="Segoe UI" panose="020B0502040204020203" pitchFamily="34" charset="0"/>
              </a:rPr>
              <a:t>q</a:t>
            </a:r>
            <a:r>
              <a:rPr lang="en-US" sz="2000" i="1" dirty="0">
                <a:cs typeface="Segoe UI" panose="020B0502040204020203" pitchFamily="34" charset="0"/>
              </a:rPr>
              <a:t> </a:t>
            </a:r>
            <a:endParaRPr lang="en-US" sz="2000" dirty="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2636650"/>
            <a:ext cx="2880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  <a:cs typeface="Segoe UI" panose="020B0502040204020203" pitchFamily="34" charset="0"/>
              </a:rPr>
              <a:t>Bob’s</a:t>
            </a:r>
            <a:r>
              <a:rPr lang="en-US" sz="2000" dirty="0">
                <a:latin typeface="+mj-lt"/>
                <a:cs typeface="Segoe UI" panose="020B0502040204020203" pitchFamily="34" charset="0"/>
              </a:rPr>
              <a:t> secret:</a:t>
            </a:r>
            <a:br>
              <a:rPr lang="en-US" sz="2000" dirty="0">
                <a:latin typeface="+mj-lt"/>
                <a:cs typeface="Segoe UI" panose="020B0502040204020203" pitchFamily="34" charset="0"/>
              </a:rPr>
            </a:br>
            <a:r>
              <a:rPr lang="en-US" sz="2000" dirty="0">
                <a:latin typeface="+mj-lt"/>
                <a:cs typeface="Segoe UI" panose="020B0502040204020203" pitchFamily="34" charset="0"/>
              </a:rPr>
              <a:t>random “small” s’, e’ in </a:t>
            </a:r>
            <a:r>
              <a:rPr lang="en-US" sz="2000" i="1" dirty="0" err="1">
                <a:cs typeface="Segoe UI" panose="020B0502040204020203" pitchFamily="34" charset="0"/>
              </a:rPr>
              <a:t>R</a:t>
            </a:r>
            <a:r>
              <a:rPr lang="en-US" sz="2000" i="1" baseline="-25000" dirty="0" err="1">
                <a:cs typeface="Segoe UI" panose="020B0502040204020203" pitchFamily="34" charset="0"/>
              </a:rPr>
              <a:t>q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38400" y="3886200"/>
            <a:ext cx="4523911" cy="10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11207" y="3329213"/>
                <a:ext cx="22083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𝑏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𝑎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⋅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+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𝑒</m:t>
                      </m:r>
                    </m:oMath>
                  </m:oMathPara>
                </a14:m>
                <a:endParaRPr lang="en-US" sz="2800" i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207" y="3329213"/>
                <a:ext cx="220836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22391" y="4048780"/>
                <a:ext cx="44021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′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𝑎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′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𝑣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∈{    ,    }</m:t>
                    </m:r>
                  </m:oMath>
                </a14:m>
                <a:r>
                  <a:rPr lang="en-US" sz="2800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391" y="4048780"/>
                <a:ext cx="44021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H="1">
            <a:off x="2442858" y="4572000"/>
            <a:ext cx="45194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1993" y="5125180"/>
                <a:ext cx="4318362" cy="720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sz="2000" dirty="0">
                    <a:latin typeface="+mj-lt"/>
                    <a:cs typeface="Segoe UI" panose="020B0502040204020203" pitchFamily="34" charset="0"/>
                  </a:rPr>
                  <a:t>shared secret: </a:t>
                </a:r>
                <a:br>
                  <a:rPr lang="en-US" sz="2000" dirty="0">
                    <a:latin typeface="+mj-lt"/>
                    <a:cs typeface="Segoe UI" panose="020B0502040204020203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Round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v</m:t>
                          </m:r>
                        </m:sub>
                      </m:sSub>
                      <m:r>
                        <a:rPr lang="en-US" sz="1800" b="0" i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18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𝑠</m:t>
                      </m:r>
                      <m:r>
                        <a:rPr lang="en-US" sz="18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⋅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18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  <m:r>
                        <a:rPr lang="en-US" sz="18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Round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v</m:t>
                          </m:r>
                        </m:sub>
                      </m:sSub>
                      <m:r>
                        <a:rPr lang="en-US" sz="1800" b="0" i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18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𝑠</m:t>
                      </m:r>
                      <m:r>
                        <a:rPr lang="en-US" sz="18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⋅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18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𝑎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80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80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8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80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800" b="0" i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latin typeface="+mj-lt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93" y="5125180"/>
                <a:ext cx="4318362" cy="720967"/>
              </a:xfrm>
              <a:prstGeom prst="rect">
                <a:avLst/>
              </a:prstGeom>
              <a:blipFill>
                <a:blip r:embed="rId6"/>
                <a:stretch>
                  <a:fillRect l="-1554" t="-5085" b="-4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00600" y="5136304"/>
                <a:ext cx="4246419" cy="698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sz="2000" dirty="0">
                    <a:latin typeface="+mj-lt"/>
                    <a:cs typeface="Segoe UI" panose="020B0502040204020203" pitchFamily="34" charset="0"/>
                  </a:rPr>
                  <a:t>shared secret: </a:t>
                </a:r>
                <a:br>
                  <a:rPr lang="en-US" sz="2000" dirty="0">
                    <a:latin typeface="+mj-lt"/>
                    <a:cs typeface="Segoe UI" panose="020B0502040204020203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Round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v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18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𝑏</m:t>
                      </m:r>
                      <m:r>
                        <a:rPr lang="en-US" sz="18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⋅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18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US" sz="18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  <m:r>
                        <a:rPr lang="en-US" sz="18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Round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v</m:t>
                          </m:r>
                        </m:sub>
                      </m:sSub>
                      <m:r>
                        <a:rPr lang="en-US" sz="1800" b="0" i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18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𝑎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⋅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𝑠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+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𝑒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⋅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18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US" sz="180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latin typeface="+mj-lt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136304"/>
                <a:ext cx="4246419" cy="698717"/>
              </a:xfrm>
              <a:prstGeom prst="rect">
                <a:avLst/>
              </a:prstGeom>
              <a:blipFill>
                <a:blip r:embed="rId7"/>
                <a:stretch>
                  <a:fillRect l="-1580" t="-5263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5943600" y="4214195"/>
            <a:ext cx="688090" cy="270052"/>
            <a:chOff x="7739213" y="4382856"/>
            <a:chExt cx="688090" cy="25446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39213" y="4382856"/>
              <a:ext cx="260561" cy="25148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90099" y="4385842"/>
              <a:ext cx="237204" cy="251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7084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Quantum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1388"/>
            <a:ext cx="4212915" cy="4083211"/>
          </a:xfrm>
        </p:spPr>
        <p:txBody>
          <a:bodyPr>
            <a:no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Qubit: unit of quantum information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Unit vector in a two-dimensional complex vector space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Linear superposition of basis states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05443"/>
            <a:ext cx="3810000" cy="19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794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PQ key exchange in Chrome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1981200"/>
            <a:ext cx="3686382" cy="44760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81199"/>
            <a:ext cx="5511447" cy="38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6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PQ key exchange in Chrome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151425"/>
            <a:ext cx="8305800" cy="17310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14" y="3733800"/>
            <a:ext cx="5372566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207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PQ key exchange in Chrome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40088"/>
            <a:ext cx="6843406" cy="40934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518562" y="3594687"/>
              <a:ext cx="3519360" cy="75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642" y="3529167"/>
                <a:ext cx="35784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540162" y="5659287"/>
              <a:ext cx="3206880" cy="460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4242" y="5586927"/>
                <a:ext cx="32680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/>
              <p14:cNvContentPartPr/>
              <p14:nvPr/>
            </p14:nvContentPartPr>
            <p14:xfrm>
              <a:off x="1091322" y="4522767"/>
              <a:ext cx="3132360" cy="320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5762" y="4447887"/>
                <a:ext cx="31953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/>
              <p14:cNvContentPartPr/>
              <p14:nvPr/>
            </p14:nvContentPartPr>
            <p14:xfrm>
              <a:off x="4223322" y="4515927"/>
              <a:ext cx="241560" cy="54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97153" y="4468821"/>
                <a:ext cx="296199" cy="154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/>
              <p14:cNvContentPartPr/>
              <p14:nvPr/>
            </p14:nvContentPartPr>
            <p14:xfrm>
              <a:off x="1603242" y="1997007"/>
              <a:ext cx="1726200" cy="4802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89202" y="1984047"/>
                <a:ext cx="1757880" cy="50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5919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PQ key exchange in Chrome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56" y="1810993"/>
            <a:ext cx="6209287" cy="46290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932802" y="2820327"/>
              <a:ext cx="3376800" cy="61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0482" y="2751207"/>
                <a:ext cx="34293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1726722" y="3044967"/>
              <a:ext cx="1755720" cy="468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0082" y="2976927"/>
                <a:ext cx="18111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3779442" y="4919847"/>
              <a:ext cx="3616560" cy="42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59282" y="4852527"/>
                <a:ext cx="36669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1690002" y="5179767"/>
              <a:ext cx="261360" cy="36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68438" y="5122455"/>
                <a:ext cx="311102" cy="150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3745602" y="4918767"/>
              <a:ext cx="388440" cy="925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17162" y="4861527"/>
                <a:ext cx="4446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1728522" y="5563527"/>
              <a:ext cx="2597400" cy="536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14122" y="5481447"/>
                <a:ext cx="2646000" cy="2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74713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Post-quantum candidates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66824"/>
            <a:ext cx="8458200" cy="4419599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Symmetric algorithms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Hash-based digital signatures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Code-based cryptography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Lattice-based cryptography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Based on multivariate quadratic equations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supersingular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elliptic curve isogenies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785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Supersingular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elliptic curve isogenies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5021905" cy="40385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Jao and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DeFeo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(2011)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DH-like key agreement (SIDH) and public-key encryption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Does not rely on difficulty of ECDLP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Moving around in a huge set of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supersingular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elliptic curves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86000"/>
            <a:ext cx="2807240" cy="272926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758892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Supersingular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elliptic curve isogenies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602" name="Picture 60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847088"/>
            <a:ext cx="7543800" cy="432242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46891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Supersingular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elliptic curve isogenies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0714" y="2362200"/>
            <a:ext cx="6407285" cy="4038599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Ephemeral SIDH key exchange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Slow, but relatively small key sizes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9" y="4199999"/>
            <a:ext cx="2511770" cy="7132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3919" y="4913293"/>
            <a:ext cx="7824281" cy="954107"/>
          </a:xfrm>
          <a:prstGeom prst="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…relies on the difficulty of computing an isogeny of a certain degree between two elliptic curves.</a:t>
            </a:r>
          </a:p>
        </p:txBody>
      </p:sp>
    </p:spTree>
    <p:extLst>
      <p:ext uri="{BB962C8B-B14F-4D97-AF65-F5344CB8AC3E}">
        <p14:creationId xmlns:p14="http://schemas.microsoft.com/office/powerpoint/2010/main" val="9323614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Post-quantum candidates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66824"/>
            <a:ext cx="8458200" cy="4419599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Symmetric algorithms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Hash-based digital signatures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Code-based cryptography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Lattice-based cryptography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Based on multivariate quadratic equations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Based on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supersingular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elliptic curve isogenies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886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Code-based cryptography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59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9426863" y="3719068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2743" y="3694948"/>
                <a:ext cx="48600" cy="486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119313"/>
            <a:ext cx="5105400" cy="44195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McEliece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(1978) public-key encryption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Uses error correcting codes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Secret key is a randomly chosen binary Goppa code (allows efficient decoding)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Hide the code structure by random transformations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099" y="1966044"/>
            <a:ext cx="3004701" cy="43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1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Quantum computing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41388"/>
                <a:ext cx="8386676" cy="4083211"/>
              </a:xfrm>
            </p:spPr>
            <p:txBody>
              <a:bodyPr>
                <a:noAutofit/>
              </a:bodyPr>
              <a:lstStyle/>
              <a:p>
                <a:pPr marL="457200" indent="-457200"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Multiple qubits correspond to tensor product</a:t>
                </a:r>
              </a:p>
              <a:p>
                <a:pPr marL="457200" indent="-457200"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qubit system: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-dimensional state space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41388"/>
                <a:ext cx="8386676" cy="4083211"/>
              </a:xfrm>
              <a:blipFill>
                <a:blip r:embed="rId2"/>
                <a:stretch>
                  <a:fillRect l="-1163" t="-1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0"/>
            <a:ext cx="3810000" cy="230860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696" y="4107490"/>
            <a:ext cx="3548483" cy="8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32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Code-based cryptography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60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9426863" y="3719068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2743" y="3694948"/>
                <a:ext cx="48600" cy="486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9" y="2119313"/>
            <a:ext cx="8358539" cy="199548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McEliece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(1978) public-key encryption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Encryption: encode message and randomly flip a certain number of bits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08" y="3783743"/>
            <a:ext cx="3920917" cy="2083657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7199" y="4022238"/>
            <a:ext cx="4495801" cy="192053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Decryption: undo permutation, correct errors with the fast decoding algorithm</a:t>
            </a:r>
          </a:p>
          <a:p>
            <a:pPr marL="457200" indent="-457200" fontAlgn="auto">
              <a:spcBef>
                <a:spcPts val="0"/>
              </a:spcBef>
              <a:spcAft>
                <a:spcPts val="1800"/>
              </a:spcAft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21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Code-based cryptography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61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9426863" y="3719068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2743" y="3694948"/>
                <a:ext cx="48600" cy="486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005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McEliece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(1978) public-key encryption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Fast, but keys are large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9" y="4419600"/>
            <a:ext cx="2511770" cy="7132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3919" y="5132894"/>
            <a:ext cx="8052881" cy="523220"/>
          </a:xfrm>
          <a:prstGeom prst="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…relies on difficulty of decoding a random linear code.</a:t>
            </a:r>
          </a:p>
        </p:txBody>
      </p:sp>
    </p:spTree>
    <p:extLst>
      <p:ext uri="{BB962C8B-B14F-4D97-AF65-F5344CB8AC3E}">
        <p14:creationId xmlns:p14="http://schemas.microsoft.com/office/powerpoint/2010/main" val="170595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Quantum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1388"/>
            <a:ext cx="8386676" cy="4083211"/>
          </a:xfrm>
        </p:spPr>
        <p:txBody>
          <a:bodyPr>
            <a:no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Quantum parallelism: e.g. work on a (uniform) superposition of all possible values (bit strings)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89" y="3490408"/>
            <a:ext cx="1906621" cy="716600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38" y="4282993"/>
            <a:ext cx="4495800" cy="86728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38" y="5211380"/>
            <a:ext cx="5562600" cy="96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1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Quantum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1388"/>
            <a:ext cx="8386676" cy="4083211"/>
          </a:xfrm>
        </p:spPr>
        <p:txBody>
          <a:bodyPr>
            <a:no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Entanglement: state of a composite system that cannot be written as a product of component states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Two-qubit state that cannot be written as a product of single qubit states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70" y="4648200"/>
            <a:ext cx="5734659" cy="120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4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Quantum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1388"/>
            <a:ext cx="8386676" cy="4083211"/>
          </a:xfrm>
        </p:spPr>
        <p:txBody>
          <a:bodyPr>
            <a:no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Quantum gates: unitary operations on the vector space, i.e. only reversible operations allowed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833-84AC-4C17-BF04-DF2C65CBCE94}" type="datetime4">
              <a:rPr lang="en-US" smtClean="0"/>
              <a:t>November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85085"/>
            <a:ext cx="1630870" cy="161181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321" y="4648200"/>
            <a:ext cx="1703049" cy="162492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09" y="3477084"/>
            <a:ext cx="1524191" cy="1227820"/>
          </a:xfrm>
          <a:prstGeom prst="rect">
            <a:avLst/>
          </a:prstGeom>
          <a:ln w="25400">
            <a:solidFill>
              <a:srgbClr val="3165BB"/>
            </a:solidFill>
          </a:ln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19" y="4929732"/>
            <a:ext cx="3248361" cy="12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1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ock And Key">
  <a:themeElements>
    <a:clrScheme name="1_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1_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83468</TotalTime>
  <Words>1915</Words>
  <Application>Microsoft Office PowerPoint</Application>
  <PresentationFormat>On-screen Show (4:3)</PresentationFormat>
  <Paragraphs>556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Calibri</vt:lpstr>
      <vt:lpstr>Symbol</vt:lpstr>
      <vt:lpstr>Cambria Math</vt:lpstr>
      <vt:lpstr>Constantia</vt:lpstr>
      <vt:lpstr>Calibri Light</vt:lpstr>
      <vt:lpstr>Wingdings 2</vt:lpstr>
      <vt:lpstr>Arial</vt:lpstr>
      <vt:lpstr>Times New Roman</vt:lpstr>
      <vt:lpstr>Segoe UI</vt:lpstr>
      <vt:lpstr>Lock And Key</vt:lpstr>
      <vt:lpstr>1_Lock And Key</vt:lpstr>
      <vt:lpstr>Flow</vt:lpstr>
      <vt:lpstr>Practical Aspects of        Modern Cryptography</vt:lpstr>
      <vt:lpstr>A large-scale quantum computer</vt:lpstr>
      <vt:lpstr>Public-key cryptography</vt:lpstr>
      <vt:lpstr>Public-key cryptography</vt:lpstr>
      <vt:lpstr>Quantum computing</vt:lpstr>
      <vt:lpstr>Quantum computing</vt:lpstr>
      <vt:lpstr>Quantum computing</vt:lpstr>
      <vt:lpstr>Quantum computing</vt:lpstr>
      <vt:lpstr>Quantum computing</vt:lpstr>
      <vt:lpstr>Quantum computing</vt:lpstr>
      <vt:lpstr>Quantum cryptanalysis</vt:lpstr>
      <vt:lpstr>Quantum cryptanalysis</vt:lpstr>
      <vt:lpstr>Quantum cryptanalysis</vt:lpstr>
      <vt:lpstr>Quantum cryptanalysis</vt:lpstr>
      <vt:lpstr>Is cryptography dead?</vt:lpstr>
      <vt:lpstr>Is cryptography dead?</vt:lpstr>
      <vt:lpstr>Is cryptography dead?</vt:lpstr>
      <vt:lpstr>What is post-quantum crypto?</vt:lpstr>
      <vt:lpstr>Why not quantum crypto?</vt:lpstr>
      <vt:lpstr>Why not quantum crypto?</vt:lpstr>
      <vt:lpstr>Why should we care now?</vt:lpstr>
      <vt:lpstr>Why should we care now?</vt:lpstr>
      <vt:lpstr>Hypothetical 15-year view</vt:lpstr>
      <vt:lpstr>NIST timeline</vt:lpstr>
      <vt:lpstr>Post-quantum candidates</vt:lpstr>
      <vt:lpstr>Post-quantum candidates</vt:lpstr>
      <vt:lpstr>Symmetric algorithms</vt:lpstr>
      <vt:lpstr>Post-quantum candidates</vt:lpstr>
      <vt:lpstr>Hash-based digital signatures</vt:lpstr>
      <vt:lpstr>Lamport-Diffie one-time signatures</vt:lpstr>
      <vt:lpstr>Lamport-Diffie one-time signatures</vt:lpstr>
      <vt:lpstr>Lamport-Diffie one-time signatures</vt:lpstr>
      <vt:lpstr>Merkle hash trees</vt:lpstr>
      <vt:lpstr>Merkle hash trees</vt:lpstr>
      <vt:lpstr>Merkle hash trees</vt:lpstr>
      <vt:lpstr>Merkle hash trees</vt:lpstr>
      <vt:lpstr>Merkle hash trees</vt:lpstr>
      <vt:lpstr>Hash-based digital signatures</vt:lpstr>
      <vt:lpstr>Post-quantum candidates</vt:lpstr>
      <vt:lpstr>Lattice-based cryptography</vt:lpstr>
      <vt:lpstr>Lattice-based cryptography</vt:lpstr>
      <vt:lpstr>Learning with errors (LWE)</vt:lpstr>
      <vt:lpstr>Learning with errors (LWE)</vt:lpstr>
      <vt:lpstr>Learning with errors (LWE)</vt:lpstr>
      <vt:lpstr>Learning with errors (LWE)</vt:lpstr>
      <vt:lpstr>Toy vs. real-world example </vt:lpstr>
      <vt:lpstr>Ring-LWE</vt:lpstr>
      <vt:lpstr>Basic R-LWE-DH key agreement</vt:lpstr>
      <vt:lpstr>Exact R-LWE-DH key agreement</vt:lpstr>
      <vt:lpstr>PQ key exchange in Chrome</vt:lpstr>
      <vt:lpstr>PQ key exchange in Chrome</vt:lpstr>
      <vt:lpstr>PQ key exchange in Chrome</vt:lpstr>
      <vt:lpstr>PQ key exchange in Chrome</vt:lpstr>
      <vt:lpstr>Post-quantum candidates</vt:lpstr>
      <vt:lpstr>Supersingular elliptic curve isogenies</vt:lpstr>
      <vt:lpstr>Supersingular elliptic curve isogenies</vt:lpstr>
      <vt:lpstr>Supersingular elliptic curve isogenies</vt:lpstr>
      <vt:lpstr>Post-quantum candidates</vt:lpstr>
      <vt:lpstr>Code-based cryptography</vt:lpstr>
      <vt:lpstr>Code-based cryptography</vt:lpstr>
      <vt:lpstr>Code-based cryptography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Cryptography</dc:title>
  <dc:creator>Josh Benaloh</dc:creator>
  <cp:lastModifiedBy>Tolga Acar</cp:lastModifiedBy>
  <cp:revision>325</cp:revision>
  <dcterms:created xsi:type="dcterms:W3CDTF">1999-01-07T23:01:52Z</dcterms:created>
  <dcterms:modified xsi:type="dcterms:W3CDTF">2016-11-30T16:48:50Z</dcterms:modified>
</cp:coreProperties>
</file>