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90" r:id="rId4"/>
    <p:sldId id="291" r:id="rId5"/>
    <p:sldId id="292" r:id="rId6"/>
    <p:sldId id="296" r:id="rId7"/>
    <p:sldId id="297" r:id="rId8"/>
    <p:sldId id="298" r:id="rId9"/>
    <p:sldId id="295" r:id="rId10"/>
    <p:sldId id="327" r:id="rId11"/>
    <p:sldId id="328" r:id="rId12"/>
    <p:sldId id="326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16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C65E5-6054-4AED-A0FA-5932DAB5B13B}" v="6" dt="2020-04-06T05:58:16.7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55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Relationship Id="rId5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19BC65E5-6054-4AED-A0FA-5932DAB5B13B}"/>
    <pc:docChg chg="addSld delSld modSld">
      <pc:chgData name="Richard Anderson" userId="4654cc452026b74c" providerId="LiveId" clId="{19BC65E5-6054-4AED-A0FA-5932DAB5B13B}" dt="2020-04-06T05:59:28.295" v="123" actId="20577"/>
      <pc:docMkLst>
        <pc:docMk/>
      </pc:docMkLst>
      <pc:sldChg chg="del">
        <pc:chgData name="Richard Anderson" userId="4654cc452026b74c" providerId="LiveId" clId="{19BC65E5-6054-4AED-A0FA-5932DAB5B13B}" dt="2020-04-06T05:48:14.297" v="39" actId="2696"/>
        <pc:sldMkLst>
          <pc:docMk/>
          <pc:sldMk cId="7440596" sldId="276"/>
        </pc:sldMkLst>
      </pc:sldChg>
      <pc:sldChg chg="modSp mod">
        <pc:chgData name="Richard Anderson" userId="4654cc452026b74c" providerId="LiveId" clId="{19BC65E5-6054-4AED-A0FA-5932DAB5B13B}" dt="2020-04-06T05:08:03.562" v="38" actId="20577"/>
        <pc:sldMkLst>
          <pc:docMk/>
          <pc:sldMk cId="900917179" sldId="290"/>
        </pc:sldMkLst>
        <pc:spChg chg="mod">
          <ac:chgData name="Richard Anderson" userId="4654cc452026b74c" providerId="LiveId" clId="{19BC65E5-6054-4AED-A0FA-5932DAB5B13B}" dt="2020-04-06T05:08:03.562" v="38" actId="20577"/>
          <ac:spMkLst>
            <pc:docMk/>
            <pc:sldMk cId="900917179" sldId="290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19BC65E5-6054-4AED-A0FA-5932DAB5B13B}" dt="2020-04-06T05:50:56.276" v="72" actId="14100"/>
        <pc:sldMkLst>
          <pc:docMk/>
          <pc:sldMk cId="2971066175" sldId="300"/>
        </pc:sldMkLst>
        <pc:spChg chg="mod">
          <ac:chgData name="Richard Anderson" userId="4654cc452026b74c" providerId="LiveId" clId="{19BC65E5-6054-4AED-A0FA-5932DAB5B13B}" dt="2020-04-06T05:50:31.193" v="63" actId="20577"/>
          <ac:spMkLst>
            <pc:docMk/>
            <pc:sldMk cId="2971066175" sldId="300"/>
            <ac:spMk id="2" creationId="{00000000-0000-0000-0000-000000000000}"/>
          </ac:spMkLst>
        </pc:spChg>
        <pc:spChg chg="mod">
          <ac:chgData name="Richard Anderson" userId="4654cc452026b74c" providerId="LiveId" clId="{19BC65E5-6054-4AED-A0FA-5932DAB5B13B}" dt="2020-04-06T05:50:40.628" v="70" actId="20577"/>
          <ac:spMkLst>
            <pc:docMk/>
            <pc:sldMk cId="2971066175" sldId="300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0:56.276" v="72" actId="14100"/>
          <ac:picMkLst>
            <pc:docMk/>
            <pc:sldMk cId="2971066175" sldId="300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1:07.770" v="73" actId="1076"/>
        <pc:sldMkLst>
          <pc:docMk/>
          <pc:sldMk cId="1341529380" sldId="301"/>
        </pc:sldMkLst>
        <pc:picChg chg="mod">
          <ac:chgData name="Richard Anderson" userId="4654cc452026b74c" providerId="LiveId" clId="{19BC65E5-6054-4AED-A0FA-5932DAB5B13B}" dt="2020-04-06T05:51:07.770" v="73" actId="1076"/>
          <ac:picMkLst>
            <pc:docMk/>
            <pc:sldMk cId="1341529380" sldId="301"/>
            <ac:picMk id="11" creationId="{01171907-E9D3-4F5D-A6A5-AE159F95A261}"/>
          </ac:picMkLst>
        </pc:picChg>
      </pc:sldChg>
      <pc:sldChg chg="modSp mod">
        <pc:chgData name="Richard Anderson" userId="4654cc452026b74c" providerId="LiveId" clId="{19BC65E5-6054-4AED-A0FA-5932DAB5B13B}" dt="2020-04-06T05:52:26.047" v="77" actId="14100"/>
        <pc:sldMkLst>
          <pc:docMk/>
          <pc:sldMk cId="2423627996" sldId="302"/>
        </pc:sldMkLst>
        <pc:picChg chg="mod">
          <ac:chgData name="Richard Anderson" userId="4654cc452026b74c" providerId="LiveId" clId="{19BC65E5-6054-4AED-A0FA-5932DAB5B13B}" dt="2020-04-06T05:52:19.994" v="75" actId="1076"/>
          <ac:picMkLst>
            <pc:docMk/>
            <pc:sldMk cId="2423627996" sldId="302"/>
            <ac:picMk id="7" creationId="{950DEC9D-7417-44E2-AE94-A6F29BF90FF6}"/>
          </ac:picMkLst>
        </pc:picChg>
        <pc:picChg chg="mod">
          <ac:chgData name="Richard Anderson" userId="4654cc452026b74c" providerId="LiveId" clId="{19BC65E5-6054-4AED-A0FA-5932DAB5B13B}" dt="2020-04-06T05:52:26.047" v="77" actId="14100"/>
          <ac:picMkLst>
            <pc:docMk/>
            <pc:sldMk cId="2423627996" sldId="302"/>
            <ac:picMk id="8" creationId="{B40F92DA-871F-47D6-839A-DF9FDA52B5F9}"/>
          </ac:picMkLst>
        </pc:picChg>
        <pc:picChg chg="mod">
          <ac:chgData name="Richard Anderson" userId="4654cc452026b74c" providerId="LiveId" clId="{19BC65E5-6054-4AED-A0FA-5932DAB5B13B}" dt="2020-04-06T05:52:16.571" v="74" actId="1076"/>
          <ac:picMkLst>
            <pc:docMk/>
            <pc:sldMk cId="2423627996" sldId="302"/>
            <ac:picMk id="9" creationId="{478335B2-70C6-4F3C-A3A8-956CA017CB82}"/>
          </ac:picMkLst>
        </pc:picChg>
      </pc:sldChg>
      <pc:sldChg chg="modSp">
        <pc:chgData name="Richard Anderson" userId="4654cc452026b74c" providerId="LiveId" clId="{19BC65E5-6054-4AED-A0FA-5932DAB5B13B}" dt="2020-04-06T05:53:09.766" v="78" actId="1076"/>
        <pc:sldMkLst>
          <pc:docMk/>
          <pc:sldMk cId="2028275230" sldId="306"/>
        </pc:sldMkLst>
        <pc:picChg chg="mod">
          <ac:chgData name="Richard Anderson" userId="4654cc452026b74c" providerId="LiveId" clId="{19BC65E5-6054-4AED-A0FA-5932DAB5B13B}" dt="2020-04-06T05:53:09.766" v="78" actId="1076"/>
          <ac:picMkLst>
            <pc:docMk/>
            <pc:sldMk cId="2028275230" sldId="306"/>
            <ac:picMk id="8" creationId="{B0658BED-2F05-454D-A17D-A81578105999}"/>
          </ac:picMkLst>
        </pc:picChg>
      </pc:sldChg>
      <pc:sldChg chg="modSp">
        <pc:chgData name="Richard Anderson" userId="4654cc452026b74c" providerId="LiveId" clId="{19BC65E5-6054-4AED-A0FA-5932DAB5B13B}" dt="2020-04-06T05:53:22.150" v="80" actId="1076"/>
        <pc:sldMkLst>
          <pc:docMk/>
          <pc:sldMk cId="2258655079" sldId="307"/>
        </pc:sldMkLst>
        <pc:picChg chg="mod">
          <ac:chgData name="Richard Anderson" userId="4654cc452026b74c" providerId="LiveId" clId="{19BC65E5-6054-4AED-A0FA-5932DAB5B13B}" dt="2020-04-06T05:53:22.150" v="80" actId="1076"/>
          <ac:picMkLst>
            <pc:docMk/>
            <pc:sldMk cId="2258655079" sldId="307"/>
            <ac:picMk id="12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3:40.931" v="81" actId="1076"/>
        <pc:sldMkLst>
          <pc:docMk/>
          <pc:sldMk cId="2483866293" sldId="308"/>
        </pc:sldMkLst>
        <pc:spChg chg="mod">
          <ac:chgData name="Richard Anderson" userId="4654cc452026b74c" providerId="LiveId" clId="{19BC65E5-6054-4AED-A0FA-5932DAB5B13B}" dt="2020-04-06T05:53:40.931" v="81" actId="1076"/>
          <ac:spMkLst>
            <pc:docMk/>
            <pc:sldMk cId="2483866293" sldId="308"/>
            <ac:spMk id="9" creationId="{CB090320-D94C-469E-88C8-365FA11AE141}"/>
          </ac:spMkLst>
        </pc:spChg>
      </pc:sldChg>
      <pc:sldChg chg="modSp mod">
        <pc:chgData name="Richard Anderson" userId="4654cc452026b74c" providerId="LiveId" clId="{19BC65E5-6054-4AED-A0FA-5932DAB5B13B}" dt="2020-04-06T05:54:08.937" v="86" actId="1076"/>
        <pc:sldMkLst>
          <pc:docMk/>
          <pc:sldMk cId="1979081711" sldId="311"/>
        </pc:sldMkLst>
        <pc:picChg chg="mod">
          <ac:chgData name="Richard Anderson" userId="4654cc452026b74c" providerId="LiveId" clId="{19BC65E5-6054-4AED-A0FA-5932DAB5B13B}" dt="2020-04-06T05:54:00.837" v="82" actId="1076"/>
          <ac:picMkLst>
            <pc:docMk/>
            <pc:sldMk cId="1979081711" sldId="311"/>
            <ac:picMk id="7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2.794" v="83" actId="1076"/>
          <ac:picMkLst>
            <pc:docMk/>
            <pc:sldMk cId="1979081711" sldId="311"/>
            <ac:picMk id="8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4.412" v="84" actId="1076"/>
          <ac:picMkLst>
            <pc:docMk/>
            <pc:sldMk cId="1979081711" sldId="311"/>
            <ac:picMk id="9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6.690" v="85" actId="1076"/>
          <ac:picMkLst>
            <pc:docMk/>
            <pc:sldMk cId="1979081711" sldId="311"/>
            <ac:picMk id="10" creationId="{00000000-0000-0000-0000-000000000000}"/>
          </ac:picMkLst>
        </pc:picChg>
        <pc:picChg chg="mod">
          <ac:chgData name="Richard Anderson" userId="4654cc452026b74c" providerId="LiveId" clId="{19BC65E5-6054-4AED-A0FA-5932DAB5B13B}" dt="2020-04-06T05:54:08.937" v="86" actId="1076"/>
          <ac:picMkLst>
            <pc:docMk/>
            <pc:sldMk cId="1979081711" sldId="311"/>
            <ac:picMk id="11" creationId="{00000000-0000-0000-0000-000000000000}"/>
          </ac:picMkLst>
        </pc:picChg>
      </pc:sldChg>
      <pc:sldChg chg="modSp mod">
        <pc:chgData name="Richard Anderson" userId="4654cc452026b74c" providerId="LiveId" clId="{19BC65E5-6054-4AED-A0FA-5932DAB5B13B}" dt="2020-04-06T05:54:16.961" v="87" actId="1076"/>
        <pc:sldMkLst>
          <pc:docMk/>
          <pc:sldMk cId="3274398617" sldId="312"/>
        </pc:sldMkLst>
        <pc:picChg chg="mod">
          <ac:chgData name="Richard Anderson" userId="4654cc452026b74c" providerId="LiveId" clId="{19BC65E5-6054-4AED-A0FA-5932DAB5B13B}" dt="2020-04-06T05:54:16.961" v="87" actId="1076"/>
          <ac:picMkLst>
            <pc:docMk/>
            <pc:sldMk cId="3274398617" sldId="312"/>
            <ac:picMk id="7" creationId="{00000000-0000-0000-0000-000000000000}"/>
          </ac:picMkLst>
        </pc:picChg>
      </pc:sldChg>
      <pc:sldChg chg="modSp">
        <pc:chgData name="Richard Anderson" userId="4654cc452026b74c" providerId="LiveId" clId="{19BC65E5-6054-4AED-A0FA-5932DAB5B13B}" dt="2020-04-06T05:54:27.854" v="88" actId="1076"/>
        <pc:sldMkLst>
          <pc:docMk/>
          <pc:sldMk cId="717998172" sldId="313"/>
        </pc:sldMkLst>
        <pc:picChg chg="mod">
          <ac:chgData name="Richard Anderson" userId="4654cc452026b74c" providerId="LiveId" clId="{19BC65E5-6054-4AED-A0FA-5932DAB5B13B}" dt="2020-04-06T05:54:27.854" v="88" actId="1076"/>
          <ac:picMkLst>
            <pc:docMk/>
            <pc:sldMk cId="717998172" sldId="313"/>
            <ac:picMk id="7" creationId="{AC1784B7-A575-485C-85CC-ACCE3430B411}"/>
          </ac:picMkLst>
        </pc:picChg>
      </pc:sldChg>
      <pc:sldChg chg="modSp mod">
        <pc:chgData name="Richard Anderson" userId="4654cc452026b74c" providerId="LiveId" clId="{19BC65E5-6054-4AED-A0FA-5932DAB5B13B}" dt="2020-04-06T05:54:55.361" v="96" actId="1076"/>
        <pc:sldMkLst>
          <pc:docMk/>
          <pc:sldMk cId="1330596376" sldId="314"/>
        </pc:sldMkLst>
        <pc:picChg chg="mod">
          <ac:chgData name="Richard Anderson" userId="4654cc452026b74c" providerId="LiveId" clId="{19BC65E5-6054-4AED-A0FA-5932DAB5B13B}" dt="2020-04-06T05:54:39.936" v="89" actId="1076"/>
          <ac:picMkLst>
            <pc:docMk/>
            <pc:sldMk cId="1330596376" sldId="314"/>
            <ac:picMk id="12" creationId="{8B0184C0-9310-4EDD-9C06-39976925CDC7}"/>
          </ac:picMkLst>
        </pc:picChg>
        <pc:picChg chg="mod">
          <ac:chgData name="Richard Anderson" userId="4654cc452026b74c" providerId="LiveId" clId="{19BC65E5-6054-4AED-A0FA-5932DAB5B13B}" dt="2020-04-06T05:54:41.585" v="90" actId="1076"/>
          <ac:picMkLst>
            <pc:docMk/>
            <pc:sldMk cId="1330596376" sldId="314"/>
            <ac:picMk id="13" creationId="{688E0B58-1B3B-4433-96CB-BF884037CB2E}"/>
          </ac:picMkLst>
        </pc:picChg>
        <pc:picChg chg="mod">
          <ac:chgData name="Richard Anderson" userId="4654cc452026b74c" providerId="LiveId" clId="{19BC65E5-6054-4AED-A0FA-5932DAB5B13B}" dt="2020-04-06T05:54:44.622" v="91" actId="1076"/>
          <ac:picMkLst>
            <pc:docMk/>
            <pc:sldMk cId="1330596376" sldId="314"/>
            <ac:picMk id="14" creationId="{F16F13F4-30E4-4A59-AA20-71510598A4E2}"/>
          </ac:picMkLst>
        </pc:picChg>
        <pc:picChg chg="mod">
          <ac:chgData name="Richard Anderson" userId="4654cc452026b74c" providerId="LiveId" clId="{19BC65E5-6054-4AED-A0FA-5932DAB5B13B}" dt="2020-04-06T05:54:46.346" v="92" actId="1076"/>
          <ac:picMkLst>
            <pc:docMk/>
            <pc:sldMk cId="1330596376" sldId="314"/>
            <ac:picMk id="15" creationId="{8B80E24A-AFD3-4A27-A5A4-BC384627F21D}"/>
          </ac:picMkLst>
        </pc:picChg>
        <pc:picChg chg="mod">
          <ac:chgData name="Richard Anderson" userId="4654cc452026b74c" providerId="LiveId" clId="{19BC65E5-6054-4AED-A0FA-5932DAB5B13B}" dt="2020-04-06T05:54:51.159" v="94" actId="1076"/>
          <ac:picMkLst>
            <pc:docMk/>
            <pc:sldMk cId="1330596376" sldId="314"/>
            <ac:picMk id="16" creationId="{E0EABDCB-D7F5-4FC4-928D-1D69A4CD615B}"/>
          </ac:picMkLst>
        </pc:picChg>
        <pc:picChg chg="mod">
          <ac:chgData name="Richard Anderson" userId="4654cc452026b74c" providerId="LiveId" clId="{19BC65E5-6054-4AED-A0FA-5932DAB5B13B}" dt="2020-04-06T05:54:48.623" v="93" actId="1076"/>
          <ac:picMkLst>
            <pc:docMk/>
            <pc:sldMk cId="1330596376" sldId="314"/>
            <ac:picMk id="17" creationId="{1BE6702E-49FE-4FAD-9531-EBA0075E3D58}"/>
          </ac:picMkLst>
        </pc:picChg>
        <pc:picChg chg="mod">
          <ac:chgData name="Richard Anderson" userId="4654cc452026b74c" providerId="LiveId" clId="{19BC65E5-6054-4AED-A0FA-5932DAB5B13B}" dt="2020-04-06T05:54:52.823" v="95" actId="1076"/>
          <ac:picMkLst>
            <pc:docMk/>
            <pc:sldMk cId="1330596376" sldId="314"/>
            <ac:picMk id="18" creationId="{DF7AF249-C3DB-4051-85D4-9B9D82FD2FB1}"/>
          </ac:picMkLst>
        </pc:picChg>
        <pc:picChg chg="mod">
          <ac:chgData name="Richard Anderson" userId="4654cc452026b74c" providerId="LiveId" clId="{19BC65E5-6054-4AED-A0FA-5932DAB5B13B}" dt="2020-04-06T05:54:55.361" v="96" actId="1076"/>
          <ac:picMkLst>
            <pc:docMk/>
            <pc:sldMk cId="1330596376" sldId="314"/>
            <ac:picMk id="19" creationId="{8BD7F16A-05C9-4150-AA7F-582A17D3DDAC}"/>
          </ac:picMkLst>
        </pc:picChg>
      </pc:sldChg>
      <pc:sldChg chg="modSp mod">
        <pc:chgData name="Richard Anderson" userId="4654cc452026b74c" providerId="LiveId" clId="{19BC65E5-6054-4AED-A0FA-5932DAB5B13B}" dt="2020-04-06T05:55:31.519" v="99" actId="14100"/>
        <pc:sldMkLst>
          <pc:docMk/>
          <pc:sldMk cId="283961749" sldId="316"/>
        </pc:sldMkLst>
        <pc:spChg chg="mod">
          <ac:chgData name="Richard Anderson" userId="4654cc452026b74c" providerId="LiveId" clId="{19BC65E5-6054-4AED-A0FA-5932DAB5B13B}" dt="2020-04-06T05:55:22.438" v="97" actId="1076"/>
          <ac:spMkLst>
            <pc:docMk/>
            <pc:sldMk cId="283961749" sldId="316"/>
            <ac:spMk id="3" creationId="{00000000-0000-0000-0000-000000000000}"/>
          </ac:spMkLst>
        </pc:spChg>
        <pc:picChg chg="mod">
          <ac:chgData name="Richard Anderson" userId="4654cc452026b74c" providerId="LiveId" clId="{19BC65E5-6054-4AED-A0FA-5932DAB5B13B}" dt="2020-04-06T05:55:31.519" v="99" actId="14100"/>
          <ac:picMkLst>
            <pc:docMk/>
            <pc:sldMk cId="283961749" sldId="316"/>
            <ac:picMk id="7" creationId="{00000000-0000-0000-0000-000000000000}"/>
          </ac:picMkLst>
        </pc:picChg>
      </pc:sldChg>
      <pc:sldChg chg="modSp add mod">
        <pc:chgData name="Richard Anderson" userId="4654cc452026b74c" providerId="LiveId" clId="{19BC65E5-6054-4AED-A0FA-5932DAB5B13B}" dt="2020-04-06T05:59:28.295" v="123" actId="20577"/>
        <pc:sldMkLst>
          <pc:docMk/>
          <pc:sldMk cId="3517059423" sldId="327"/>
        </pc:sldMkLst>
        <pc:spChg chg="mod">
          <ac:chgData name="Richard Anderson" userId="4654cc452026b74c" providerId="LiveId" clId="{19BC65E5-6054-4AED-A0FA-5932DAB5B13B}" dt="2020-04-06T05:59:28.295" v="123" actId="20577"/>
          <ac:spMkLst>
            <pc:docMk/>
            <pc:sldMk cId="3517059423" sldId="327"/>
            <ac:spMk id="2" creationId="{185C5588-888E-4249-B0DE-72088939094C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9B64F6-5A1A-4B3E-9B31-A160476F259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46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cs.washington.edu/courses/csep590b/20sp/readings/ccm.pdf" TargetMode="External"/><Relationship Id="rId2" Type="http://schemas.openxmlformats.org/officeDocument/2006/relationships/hyperlink" Target="https://courses.cs.washington.edu/courses/csep590b/20sp/readings/Heimerl_ITID_2015.pdf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CSEP 590 B</a:t>
            </a:r>
          </a:p>
          <a:p>
            <a:r>
              <a:rPr lang="en-US" dirty="0" smtClean="0"/>
              <a:t>Community Cellular Networks</a:t>
            </a:r>
            <a:endParaRPr lang="en-US" dirty="0"/>
          </a:p>
          <a:p>
            <a:r>
              <a:rPr lang="en-US" dirty="0"/>
              <a:t>Richard </a:t>
            </a:r>
            <a:r>
              <a:rPr lang="en-US" dirty="0" smtClean="0"/>
              <a:t>Anderson</a:t>
            </a:r>
          </a:p>
          <a:p>
            <a:r>
              <a:rPr lang="en-US" dirty="0" smtClean="0"/>
              <a:t>April 13, 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 to you Kurtis . . 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38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slides if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79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0925"/>
            <a:ext cx="7772400" cy="2387600"/>
          </a:xfrm>
        </p:spPr>
        <p:txBody>
          <a:bodyPr/>
          <a:lstStyle/>
          <a:p>
            <a:r>
              <a:rPr lang="en-US" dirty="0"/>
              <a:t>Communications Infrastructure</a:t>
            </a:r>
          </a:p>
        </p:txBody>
      </p:sp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2F5F7BAA-443D-4E49-AB23-B188C17399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-107" r="2625" b="4449"/>
          <a:stretch/>
        </p:blipFill>
        <p:spPr bwMode="auto">
          <a:xfrm>
            <a:off x="3887932" y="3335256"/>
            <a:ext cx="5017898" cy="328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792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Phones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Mobile phones have had a dramatic impact worldwide</a:t>
            </a:r>
          </a:p>
          <a:p>
            <a:r>
              <a:rPr lang="en-US" dirty="0"/>
              <a:t>Most adults have access to a mobile phone</a:t>
            </a:r>
          </a:p>
          <a:p>
            <a:r>
              <a:rPr lang="en-US" dirty="0"/>
              <a:t>Leap frog technology – did not replace land-lines</a:t>
            </a:r>
          </a:p>
          <a:p>
            <a:r>
              <a:rPr lang="en-US" dirty="0"/>
              <a:t>Biggest impact is making communication possible where it wasn’t previously</a:t>
            </a:r>
          </a:p>
          <a:p>
            <a:r>
              <a:rPr lang="en-US" dirty="0"/>
              <a:t>Primarily commercially driven – private or semi-private companies making oodles of money</a:t>
            </a:r>
          </a:p>
          <a:p>
            <a:r>
              <a:rPr lang="en-US" dirty="0"/>
              <a:t>Mobile phones have transformed many activities and industries</a:t>
            </a:r>
          </a:p>
          <a:p>
            <a:r>
              <a:rPr lang="en-US" dirty="0"/>
              <a:t>Adoption path across different groups has been uneven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52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Handset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Mobile Phones</a:t>
            </a:r>
          </a:p>
          <a:p>
            <a:r>
              <a:rPr lang="en-US" dirty="0"/>
              <a:t>Feature Phones</a:t>
            </a:r>
          </a:p>
          <a:p>
            <a:r>
              <a:rPr lang="en-US" dirty="0"/>
              <a:t>Smart Phones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 descr="Image result for feature phon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r="22443"/>
          <a:stretch/>
        </p:blipFill>
        <p:spPr bwMode="auto">
          <a:xfrm>
            <a:off x="6705600" y="1997209"/>
            <a:ext cx="990600" cy="206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basic mobile pho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3895" r="13022" b="6690"/>
          <a:stretch/>
        </p:blipFill>
        <p:spPr bwMode="auto">
          <a:xfrm>
            <a:off x="6324601" y="149225"/>
            <a:ext cx="1752601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low cost smartphone indi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4" r="24114"/>
          <a:stretch/>
        </p:blipFill>
        <p:spPr bwMode="auto">
          <a:xfrm>
            <a:off x="6553200" y="4240801"/>
            <a:ext cx="12954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638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876" y="422805"/>
            <a:ext cx="7886700" cy="1325563"/>
          </a:xfrm>
        </p:spPr>
        <p:txBody>
          <a:bodyPr/>
          <a:lstStyle/>
          <a:p>
            <a:r>
              <a:rPr lang="en-US" dirty="0"/>
              <a:t>Cell Phone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112" y="2135709"/>
            <a:ext cx="7196614" cy="396455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1G: Analog</a:t>
            </a:r>
          </a:p>
          <a:p>
            <a:pPr lvl="1"/>
            <a:r>
              <a:rPr lang="en-US" dirty="0"/>
              <a:t>Demonstration 1973.  Commercial Launch: Japan 1979 (fully covered in 1984),  Nordic countries 1981, USA 1983</a:t>
            </a:r>
          </a:p>
          <a:p>
            <a:r>
              <a:rPr lang="en-US" dirty="0"/>
              <a:t>2G: Digital</a:t>
            </a:r>
          </a:p>
          <a:p>
            <a:pPr lvl="1"/>
            <a:r>
              <a:rPr lang="en-US" dirty="0"/>
              <a:t>GSM (Global System for Mobiles) </a:t>
            </a:r>
          </a:p>
          <a:p>
            <a:pPr lvl="2"/>
            <a:r>
              <a:rPr lang="en-US" dirty="0"/>
              <a:t>Commercially launched in Finland in 1991.</a:t>
            </a:r>
          </a:p>
          <a:p>
            <a:pPr lvl="2"/>
            <a:r>
              <a:rPr lang="en-US" dirty="0"/>
              <a:t>Mandated by European Union in 1987</a:t>
            </a:r>
          </a:p>
          <a:p>
            <a:pPr lvl="2"/>
            <a:r>
              <a:rPr lang="en-US" dirty="0"/>
              <a:t>In USA: ATT,  T-Mobile</a:t>
            </a:r>
          </a:p>
          <a:p>
            <a:pPr lvl="2"/>
            <a:r>
              <a:rPr lang="en-US" dirty="0"/>
              <a:t>Globally Dominant</a:t>
            </a:r>
          </a:p>
          <a:p>
            <a:pPr lvl="1"/>
            <a:r>
              <a:rPr lang="en-US" dirty="0"/>
              <a:t>CDMA (Code Division Multiple Access)</a:t>
            </a:r>
          </a:p>
          <a:p>
            <a:pPr lvl="2"/>
            <a:r>
              <a:rPr lang="en-US" dirty="0"/>
              <a:t>Commercially Introduced in USA in 1995.</a:t>
            </a:r>
          </a:p>
          <a:p>
            <a:pPr lvl="2"/>
            <a:r>
              <a:rPr lang="en-US" dirty="0"/>
              <a:t>Dominated by Qualcomm.</a:t>
            </a:r>
          </a:p>
          <a:p>
            <a:pPr lvl="2"/>
            <a:r>
              <a:rPr lang="en-US" dirty="0"/>
              <a:t>In USA: Sprint, Verizon, US Cellular.</a:t>
            </a:r>
          </a:p>
          <a:p>
            <a:r>
              <a:rPr lang="en-US" dirty="0"/>
              <a:t>2.5 G, 2.75 G: Enhanced Digital</a:t>
            </a:r>
          </a:p>
          <a:p>
            <a:pPr lvl="1"/>
            <a:r>
              <a:rPr lang="en-US" dirty="0"/>
              <a:t>GPRS (General Packet Radio Service)</a:t>
            </a:r>
          </a:p>
          <a:p>
            <a:pPr lvl="1"/>
            <a:r>
              <a:rPr lang="en-US" dirty="0"/>
              <a:t>Enhanced Data Rates for GSM Evolution (EDGE)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52650" y="6356352"/>
            <a:ext cx="2057400" cy="365125"/>
          </a:xfrm>
        </p:spPr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52950" y="6356352"/>
            <a:ext cx="3086100" cy="365125"/>
          </a:xfrm>
        </p:spPr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 descr="https://upload.wikimedia.org/wikipedia/commons/thumb/d/d6/Mobile_phone_evolution.jpg/800px-Mobile_phone_evolution.jpg">
            <a:extLst>
              <a:ext uri="{FF2B5EF4-FFF2-40B4-BE49-F238E27FC236}">
                <a16:creationId xmlns:a16="http://schemas.microsoft.com/office/drawing/2014/main" id="{C42257B6-4F4C-4410-B5DC-FC0CD01F2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993" y="2331480"/>
            <a:ext cx="2643035" cy="396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651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Marketing terms for multiple technologies</a:t>
            </a:r>
          </a:p>
          <a:p>
            <a:r>
              <a:rPr lang="en-US" dirty="0"/>
              <a:t>3G</a:t>
            </a:r>
          </a:p>
          <a:p>
            <a:pPr lvl="1"/>
            <a:r>
              <a:rPr lang="en-US" dirty="0"/>
              <a:t>Faster data speeds</a:t>
            </a:r>
          </a:p>
          <a:p>
            <a:pPr lvl="1"/>
            <a:r>
              <a:rPr lang="en-US" dirty="0"/>
              <a:t>Roll out: 2001 Japan,  2001 Isle of Man, 2003 USA</a:t>
            </a:r>
          </a:p>
          <a:p>
            <a:pPr lvl="1"/>
            <a:r>
              <a:rPr lang="en-US" dirty="0"/>
              <a:t>Issue in release of new phones</a:t>
            </a:r>
          </a:p>
          <a:p>
            <a:pPr lvl="1"/>
            <a:r>
              <a:rPr lang="en-US" dirty="0"/>
              <a:t>Different spectrum than 2G</a:t>
            </a:r>
          </a:p>
          <a:p>
            <a:pPr lvl="1"/>
            <a:r>
              <a:rPr lang="en-US" dirty="0"/>
              <a:t>Widespread by 2007</a:t>
            </a:r>
          </a:p>
          <a:p>
            <a:r>
              <a:rPr lang="en-US" dirty="0"/>
              <a:t>4G</a:t>
            </a:r>
          </a:p>
          <a:p>
            <a:pPr lvl="1"/>
            <a:r>
              <a:rPr lang="en-US" dirty="0"/>
              <a:t>Long Term Evolution (LTE) standard</a:t>
            </a:r>
          </a:p>
          <a:p>
            <a:pPr lvl="1"/>
            <a:r>
              <a:rPr lang="en-US" dirty="0"/>
              <a:t>Even faster data speeds</a:t>
            </a:r>
          </a:p>
          <a:p>
            <a:pPr lvl="1"/>
            <a:r>
              <a:rPr lang="en-US" dirty="0"/>
              <a:t>Internet Packet (IP) packet-switched technologies</a:t>
            </a:r>
          </a:p>
          <a:p>
            <a:pPr lvl="1"/>
            <a:r>
              <a:rPr lang="en-US" dirty="0"/>
              <a:t>Introduced around 2009  / 2010</a:t>
            </a:r>
          </a:p>
          <a:p>
            <a:r>
              <a:rPr lang="en-US" dirty="0"/>
              <a:t>5G</a:t>
            </a:r>
          </a:p>
          <a:p>
            <a:pPr lvl="1"/>
            <a:r>
              <a:rPr lang="en-US" dirty="0"/>
              <a:t>2018-2020</a:t>
            </a:r>
          </a:p>
          <a:p>
            <a:pPr lvl="1"/>
            <a:r>
              <a:rPr lang="en-US" dirty="0"/>
              <a:t>Even faster data speeds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16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4E667-2BCF-4DD5-9CC8-D0BD56CF9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Broadband Applications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D9EE9DC-FD80-43E8-A6C6-1251E6BC4B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8242" y="1825625"/>
            <a:ext cx="5995516" cy="4351338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48162-F466-4BC5-886E-1679D4A46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18B91-F60F-42E5-9C74-BDBB9C37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E9621-DD0A-400E-9D70-B474A5823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73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Worldwide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670" y="1295400"/>
            <a:ext cx="8932661" cy="46427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095750" y="60960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Mobile Subscriptions per 100 inhabitants</a:t>
            </a:r>
          </a:p>
        </p:txBody>
      </p:sp>
    </p:spTree>
    <p:extLst>
      <p:ext uri="{BB962C8B-B14F-4D97-AF65-F5344CB8AC3E}">
        <p14:creationId xmlns:p14="http://schemas.microsoft.com/office/powerpoint/2010/main" val="2626877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phone subscriptions, 1985-2017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9828" y="1825625"/>
            <a:ext cx="3096572" cy="181781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829" y="3962400"/>
            <a:ext cx="3133271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018" y="3949688"/>
            <a:ext cx="3036182" cy="1765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806" y="1825625"/>
            <a:ext cx="3064867" cy="18178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15667" y="2016192"/>
            <a:ext cx="756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World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11087" y="21473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South Asia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7000" y="4176320"/>
            <a:ext cx="85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Europe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36535" y="4176320"/>
            <a:ext cx="195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Sub-Saharan Africa</a:t>
            </a:r>
          </a:p>
        </p:txBody>
      </p:sp>
      <p:sp>
        <p:nvSpPr>
          <p:cNvPr id="18" name="Down Arrow 17"/>
          <p:cNvSpPr/>
          <p:nvPr/>
        </p:nvSpPr>
        <p:spPr>
          <a:xfrm flipV="1">
            <a:off x="3756212" y="5640609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flipV="1">
            <a:off x="3733800" y="3610575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flipV="1">
            <a:off x="7467600" y="5680542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flipV="1">
            <a:off x="7467600" y="3594554"/>
            <a:ext cx="253982" cy="261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105401" y="4176320"/>
            <a:ext cx="417699" cy="31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293866" y="5105400"/>
            <a:ext cx="697735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1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</a:p>
          <a:p>
            <a:r>
              <a:rPr lang="en-US" dirty="0" smtClean="0"/>
              <a:t>Kurtis Heimerl – Community Cellular Networks</a:t>
            </a:r>
          </a:p>
          <a:p>
            <a:r>
              <a:rPr lang="en-US" dirty="0" smtClean="0"/>
              <a:t>Discussions with Kurtis</a:t>
            </a:r>
          </a:p>
          <a:p>
            <a:r>
              <a:rPr lang="en-US" dirty="0" smtClean="0"/>
              <a:t>Cellular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 prices in Kerala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by Robert Jensen of the wholesale price of fish at beach markets in Kerala,  India</a:t>
            </a:r>
          </a:p>
          <a:p>
            <a:r>
              <a:rPr lang="en-US" dirty="0"/>
              <a:t>Studied prices as cell towers were build moving up the coast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 descr="https://www.steyn.pro/kerala/Valiathura/DSC00090-7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-1"/>
            <a:ext cx="2268071" cy="170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4" descr="Kerala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3230563"/>
            <a:ext cx="3146816" cy="3125788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400" y="3248492"/>
            <a:ext cx="3967784" cy="297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7788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Mobile </a:t>
            </a:r>
            <a:r>
              <a:rPr lang="en-US" dirty="0" smtClean="0"/>
              <a:t>Phones  (October, 2018)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21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34" y="1541929"/>
            <a:ext cx="997016" cy="20164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07977" y="1541929"/>
            <a:ext cx="138953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Nokia 105</a:t>
            </a:r>
          </a:p>
          <a:p>
            <a:r>
              <a:rPr lang="en-US" sz="1200" dirty="0"/>
              <a:t>Quad band, GSM, Dual Sim</a:t>
            </a:r>
          </a:p>
          <a:p>
            <a:r>
              <a:rPr lang="en-US" sz="1200" dirty="0"/>
              <a:t>999 </a:t>
            </a:r>
            <a:r>
              <a:rPr lang="en-US" sz="1200" dirty="0" err="1"/>
              <a:t>rs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1" y="3908612"/>
            <a:ext cx="1404443" cy="19610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93459" y="3908612"/>
            <a:ext cx="138953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Viva V1</a:t>
            </a:r>
          </a:p>
          <a:p>
            <a:r>
              <a:rPr lang="en-US" sz="1200" dirty="0"/>
              <a:t>Single Sim,  2G</a:t>
            </a:r>
          </a:p>
          <a:p>
            <a:r>
              <a:rPr lang="en-US" sz="1200" dirty="0"/>
              <a:t>Flashlight, Snake</a:t>
            </a:r>
          </a:p>
          <a:p>
            <a:r>
              <a:rPr lang="en-US" sz="1200" dirty="0"/>
              <a:t>432 </a:t>
            </a:r>
            <a:r>
              <a:rPr lang="en-US" sz="1200" dirty="0" err="1"/>
              <a:t>rs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145" y="1495147"/>
            <a:ext cx="966721" cy="22588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96737" y="1553155"/>
            <a:ext cx="145698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/>
              <a:t>Fero</a:t>
            </a:r>
            <a:r>
              <a:rPr lang="en-US" sz="1200" dirty="0"/>
              <a:t> F1100</a:t>
            </a:r>
          </a:p>
          <a:p>
            <a:r>
              <a:rPr lang="en-US" sz="1200" dirty="0"/>
              <a:t>1.2 MP Camera</a:t>
            </a:r>
          </a:p>
          <a:p>
            <a:r>
              <a:rPr lang="en-US" sz="1200" dirty="0"/>
              <a:t>900/1800Mhz</a:t>
            </a:r>
          </a:p>
          <a:p>
            <a:r>
              <a:rPr lang="en-US" sz="1200" dirty="0"/>
              <a:t>GPRS</a:t>
            </a:r>
          </a:p>
          <a:p>
            <a:r>
              <a:rPr lang="en-US" sz="1200" dirty="0" err="1"/>
              <a:t>BlueTooth</a:t>
            </a:r>
            <a:endParaRPr lang="en-US" sz="1200" dirty="0"/>
          </a:p>
          <a:p>
            <a:r>
              <a:rPr lang="en-US" sz="1200" dirty="0"/>
              <a:t>1050 </a:t>
            </a:r>
            <a:r>
              <a:rPr lang="en-US" sz="1200" dirty="0" err="1"/>
              <a:t>Ksh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257" y="3916765"/>
            <a:ext cx="1023608" cy="21632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96737" y="3916766"/>
            <a:ext cx="145698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/>
              <a:t>Tecno</a:t>
            </a:r>
            <a:r>
              <a:rPr lang="en-US" sz="1200" dirty="0"/>
              <a:t> T350</a:t>
            </a:r>
          </a:p>
          <a:p>
            <a:r>
              <a:rPr lang="en-US" sz="1200" dirty="0"/>
              <a:t>GSM 900 </a:t>
            </a:r>
            <a:r>
              <a:rPr lang="en-US" sz="1200" dirty="0" err="1"/>
              <a:t>Mhz</a:t>
            </a:r>
            <a:endParaRPr lang="en-US" sz="1200" dirty="0"/>
          </a:p>
          <a:p>
            <a:r>
              <a:rPr lang="en-US" sz="1200" dirty="0"/>
              <a:t>Camera, Radio, Facebook, </a:t>
            </a:r>
            <a:r>
              <a:rPr lang="en-US" sz="1200" dirty="0" err="1"/>
              <a:t>Palmchat</a:t>
            </a:r>
            <a:endParaRPr lang="en-US" sz="1200" dirty="0"/>
          </a:p>
          <a:p>
            <a:r>
              <a:rPr lang="en-US" sz="1200" dirty="0"/>
              <a:t>5100 </a:t>
            </a:r>
            <a:r>
              <a:rPr lang="en-US" sz="1200" dirty="0" err="1"/>
              <a:t>Ngn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90754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Handset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Connectivity</a:t>
            </a:r>
          </a:p>
          <a:p>
            <a:r>
              <a:rPr lang="en-US" dirty="0" err="1"/>
              <a:t>Simcard</a:t>
            </a:r>
            <a:r>
              <a:rPr lang="en-US" dirty="0"/>
              <a:t> Ownership</a:t>
            </a:r>
          </a:p>
          <a:p>
            <a:r>
              <a:rPr lang="en-US" dirty="0" err="1"/>
              <a:t>Simcard</a:t>
            </a:r>
            <a:r>
              <a:rPr lang="en-US" dirty="0"/>
              <a:t> Registration</a:t>
            </a:r>
          </a:p>
          <a:p>
            <a:r>
              <a:rPr lang="en-US" dirty="0"/>
              <a:t>Airtime Balance</a:t>
            </a:r>
          </a:p>
          <a:p>
            <a:r>
              <a:rPr lang="en-US" dirty="0"/>
              <a:t>Electrical charging</a:t>
            </a:r>
          </a:p>
          <a:p>
            <a:r>
              <a:rPr lang="en-US" dirty="0"/>
              <a:t>Handset Cost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01A205AB-DF83-4B1F-9571-08A0BD47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97924"/>
            <a:ext cx="306705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cell phone electrical charging">
            <a:extLst>
              <a:ext uri="{FF2B5EF4-FFF2-40B4-BE49-F238E27FC236}">
                <a16:creationId xmlns:a16="http://schemas.microsoft.com/office/drawing/2014/main" id="{ACEE9FC9-6FC3-4E8D-B172-AAA863D7D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495" y="3607752"/>
            <a:ext cx="3657600" cy="244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681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Mobile Phones  (GSM Standard)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Voice</a:t>
            </a:r>
          </a:p>
          <a:p>
            <a:r>
              <a:rPr lang="en-US" dirty="0"/>
              <a:t>DTMF</a:t>
            </a:r>
          </a:p>
          <a:p>
            <a:pPr lvl="1"/>
            <a:r>
              <a:rPr lang="en-US" dirty="0"/>
              <a:t>Dual Tone Multi-Frequency</a:t>
            </a:r>
          </a:p>
          <a:p>
            <a:r>
              <a:rPr lang="en-US" dirty="0"/>
              <a:t>SMS</a:t>
            </a:r>
          </a:p>
          <a:p>
            <a:pPr lvl="1"/>
            <a:r>
              <a:rPr lang="en-US" dirty="0"/>
              <a:t>Short Message Service</a:t>
            </a:r>
          </a:p>
          <a:p>
            <a:r>
              <a:rPr lang="en-US" dirty="0"/>
              <a:t>USSD</a:t>
            </a:r>
          </a:p>
          <a:p>
            <a:pPr lvl="1"/>
            <a:r>
              <a:rPr lang="en-US" dirty="0"/>
              <a:t>Unstructured Supplementary Service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70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ECE31-DFEE-4067-B4AE-F7353BD03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Voice + DTMF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4EC3F-DCFE-454E-B68E-65C59EA9B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685" y="1311183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Analog signal for sound waves</a:t>
            </a:r>
          </a:p>
          <a:p>
            <a:r>
              <a:rPr lang="en-US" dirty="0"/>
              <a:t>Converted by handset to digital data for transmission</a:t>
            </a:r>
          </a:p>
          <a:p>
            <a:r>
              <a:rPr lang="en-US" dirty="0"/>
              <a:t>Multiple codecs can be used for conversion</a:t>
            </a:r>
          </a:p>
          <a:p>
            <a:r>
              <a:rPr lang="en-US" dirty="0"/>
              <a:t>Voice Fundamental Frequency:  </a:t>
            </a:r>
          </a:p>
          <a:p>
            <a:pPr lvl="1"/>
            <a:r>
              <a:rPr lang="en-US" dirty="0"/>
              <a:t>Male (85 to 180 Hz),  Female (165 to 255 Hz)</a:t>
            </a:r>
          </a:p>
          <a:p>
            <a:r>
              <a:rPr lang="en-US" dirty="0"/>
              <a:t>Speaking frequency 20Hz to 20000 Hz</a:t>
            </a:r>
          </a:p>
          <a:p>
            <a:r>
              <a:rPr lang="en-US" dirty="0"/>
              <a:t>Audible through 20000 Hz</a:t>
            </a:r>
          </a:p>
          <a:p>
            <a:r>
              <a:rPr lang="en-US" dirty="0"/>
              <a:t>Telephony:  Frequency band 300Hz to 3400 Hz.</a:t>
            </a:r>
          </a:p>
          <a:p>
            <a:r>
              <a:rPr lang="en-US" dirty="0"/>
              <a:t>Sampling at 8000 Hz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29668-C56E-4DF9-B35D-844D46F9E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0DDDC-3D78-4D11-9B00-4583A383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1E44D-0363-4CDB-8490-76DACC38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238" y="4941704"/>
            <a:ext cx="3276600" cy="1666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1" y="4601373"/>
            <a:ext cx="22955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370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FD796-A750-4A89-922E-945479192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SMS (Short Messaging Service)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191E3-F0B6-468F-9A1A-AA7C6A18E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Defined in 1985 as part of the GSM Standard</a:t>
            </a:r>
          </a:p>
          <a:p>
            <a:r>
              <a:rPr lang="en-US" dirty="0"/>
              <a:t>Protocol allows seeing of up to 160 character alpha-numeric messages</a:t>
            </a:r>
          </a:p>
          <a:p>
            <a:r>
              <a:rPr lang="en-US" dirty="0"/>
              <a:t>The hard thing in designing SMS was getting an agreed upon standard</a:t>
            </a:r>
          </a:p>
          <a:p>
            <a:pPr lvl="1"/>
            <a:r>
              <a:rPr lang="en-US" dirty="0"/>
              <a:t>Deutsche Telekom + France Telecom</a:t>
            </a:r>
          </a:p>
          <a:p>
            <a:r>
              <a:rPr lang="en-US" dirty="0"/>
              <a:t>The first SMS was sent over Vodafone GSM Network on December 3, 1992 in the UK</a:t>
            </a:r>
          </a:p>
          <a:p>
            <a:r>
              <a:rPr lang="en-US" dirty="0"/>
              <a:t>Initial growth was very slow, significant growth around 2000</a:t>
            </a:r>
          </a:p>
          <a:p>
            <a:pPr lvl="1"/>
            <a:r>
              <a:rPr lang="en-US" dirty="0"/>
              <a:t>Designed for Engineers</a:t>
            </a:r>
          </a:p>
          <a:p>
            <a:pPr lvl="1"/>
            <a:r>
              <a:rPr lang="en-US" dirty="0"/>
              <a:t>Took off when European Teenagers </a:t>
            </a:r>
            <a:r>
              <a:rPr lang="en-US"/>
              <a:t>started using it </a:t>
            </a:r>
            <a:endParaRPr lang="en-US" dirty="0"/>
          </a:p>
          <a:p>
            <a:r>
              <a:rPr lang="en-US" dirty="0"/>
              <a:t>SMS Gateway services are very important for building SMS applications – more later</a:t>
            </a:r>
          </a:p>
          <a:p>
            <a:r>
              <a:rPr lang="en-US" dirty="0"/>
              <a:t>Hack: You can send SMS from email – 2065551212@tmomail.net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1A784-A184-408A-9F70-B496C9B3A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E4C74-64DE-43F9-9F02-69F2BEB1E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7CCE-86B2-4CB1-AB28-7C6BC16A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629A8-4C35-43D8-9872-A4A2E699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E6C1E-AFF9-428D-8BB2-F4BF6BBA7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was the content of the first voice call?  (Alexander Graham Bell to Thomas Watson,  March 10, 1876)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was the content of the first text message?  (Neil Papworth to Richard Jarvis,  December 3, 1992)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Why are SMS messages limited to 160 Characters.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8106B0-C9EC-4DC1-880F-A8DCB27E7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3D9F3-55DF-4B4E-84A1-9CCA2B3EB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D7769-29B7-4589-ACAE-3C20DDDB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26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89DED-A480-430F-99EF-5EB0B1E56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SMS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D1DBD-88D7-4D68-8F4A-B39BEB6D2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Character limitation</a:t>
            </a:r>
          </a:p>
          <a:p>
            <a:r>
              <a:rPr lang="en-US" dirty="0"/>
              <a:t>Expense</a:t>
            </a:r>
          </a:p>
          <a:p>
            <a:r>
              <a:rPr lang="en-US" dirty="0"/>
              <a:t>Character Set – restricted to basic Latin characters (7-bit characters)</a:t>
            </a:r>
          </a:p>
          <a:p>
            <a:pPr lvl="1"/>
            <a:r>
              <a:rPr lang="en-US" dirty="0"/>
              <a:t>Unicode extensions require 16 bit – greatly reducing message length</a:t>
            </a:r>
          </a:p>
          <a:p>
            <a:r>
              <a:rPr lang="en-US" dirty="0"/>
              <a:t>Difficulty of entering letters on a keypad</a:t>
            </a:r>
          </a:p>
          <a:p>
            <a:r>
              <a:rPr lang="en-US" dirty="0"/>
              <a:t>Reliability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AC5A3-B6F2-4B06-B116-86A578D10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E783B-B4AD-4E1E-93CF-26D48F590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1C502-50B4-4738-B251-13AE55933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026" name="Picture 2" descr="Image result for t9 keypad">
            <a:extLst>
              <a:ext uri="{FF2B5EF4-FFF2-40B4-BE49-F238E27FC236}">
                <a16:creationId xmlns:a16="http://schemas.microsoft.com/office/drawing/2014/main" id="{B9434130-C40C-4D7C-82B8-139F50934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36015"/>
            <a:ext cx="2686050" cy="20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1457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45971-2B9A-4271-B2FF-9F2416319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USSD Unstructured Supplementary </a:t>
            </a:r>
            <a:br>
              <a:rPr lang="en-US" dirty="0"/>
            </a:br>
            <a:r>
              <a:rPr lang="en-US" dirty="0"/>
              <a:t>Service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0CBFE-56D9-42F0-8E55-DD9ECEBF3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Session based protocol for communicating by text between handset and service provider</a:t>
            </a:r>
          </a:p>
          <a:p>
            <a:r>
              <a:rPr lang="en-US" dirty="0"/>
              <a:t>Initiated with a short code, e.g., *144# to check Safaricom balance</a:t>
            </a:r>
          </a:p>
          <a:p>
            <a:r>
              <a:rPr lang="en-US" dirty="0"/>
              <a:t>160 character strings sent back and forth between  handset and provider until session is terminated</a:t>
            </a:r>
          </a:p>
          <a:p>
            <a:r>
              <a:rPr lang="en-US" dirty="0"/>
              <a:t>Key differences from SMS</a:t>
            </a:r>
          </a:p>
          <a:p>
            <a:pPr lvl="1"/>
            <a:r>
              <a:rPr lang="en-US" dirty="0"/>
              <a:t>Synchronized communication</a:t>
            </a:r>
          </a:p>
          <a:p>
            <a:pPr lvl="1"/>
            <a:r>
              <a:rPr lang="en-US" dirty="0"/>
              <a:t>Direct with service provider:  better security</a:t>
            </a:r>
          </a:p>
          <a:p>
            <a:pPr lvl="1"/>
            <a:r>
              <a:rPr lang="en-US" dirty="0"/>
              <a:t>Does not leave messages on the phone</a:t>
            </a:r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Adding services to cell service</a:t>
            </a:r>
          </a:p>
          <a:p>
            <a:pPr lvl="1"/>
            <a:r>
              <a:rPr lang="en-US" dirty="0"/>
              <a:t>Mobile Money</a:t>
            </a:r>
          </a:p>
          <a:p>
            <a:pPr lvl="1"/>
            <a:r>
              <a:rPr lang="en-US" dirty="0"/>
              <a:t>Yellow Pages Directory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D3A3D-B54E-46F8-A03B-81DC044C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00AD7-C5B6-4B60-8A98-BDFFEB6D8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6BFF2-0AD1-444D-AD95-DD420B24B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139FEE-BC2E-4C41-BA23-547F98677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5694" y="0"/>
            <a:ext cx="1107313" cy="176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93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B6AFD-343E-4C86-86E0-B16DDAF79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</a:t>
            </a:r>
            <a:r>
              <a:rPr lang="en-US" dirty="0" smtClean="0"/>
              <a:t>Apps  (Trevor Perrier)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58BD5-3263-47A2-8AAA-6DEA7AD7F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8E317-083D-46EB-95C3-7BF63EA4F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FB8C7-6D4C-4A35-9BAE-ED3F6DA7D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7B130-3EEF-4811-A07E-6F876423A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908FE5-D0E0-4211-95E7-154FBDC40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097" y="1798731"/>
            <a:ext cx="7754030" cy="399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218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Discussion Sections – Zoom – Attend one</a:t>
            </a:r>
          </a:p>
          <a:p>
            <a:pPr lvl="1"/>
            <a:r>
              <a:rPr lang="en-US" dirty="0" smtClean="0"/>
              <a:t>Wednesday: 3:00-4:00 pm</a:t>
            </a:r>
          </a:p>
          <a:p>
            <a:pPr lvl="1"/>
            <a:r>
              <a:rPr lang="en-US" dirty="0" smtClean="0"/>
              <a:t>Wednesday: 5:00-6:00 pm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Homework </a:t>
            </a:r>
            <a:r>
              <a:rPr lang="en-US" dirty="0" smtClean="0"/>
              <a:t>2,  </a:t>
            </a:r>
            <a:r>
              <a:rPr lang="en-US" dirty="0"/>
              <a:t>Due April </a:t>
            </a:r>
            <a:r>
              <a:rPr lang="en-US" dirty="0" smtClean="0"/>
              <a:t>20.</a:t>
            </a:r>
            <a:endParaRPr lang="en-US" dirty="0" smtClean="0"/>
          </a:p>
          <a:p>
            <a:pPr lvl="1"/>
            <a:r>
              <a:rPr lang="en-US" dirty="0" smtClean="0"/>
              <a:t>Submit by email</a:t>
            </a:r>
          </a:p>
          <a:p>
            <a:pPr lvl="1"/>
            <a:r>
              <a:rPr lang="en-US" dirty="0" smtClean="0"/>
              <a:t>Course grade based on 7 of 9 assignments</a:t>
            </a:r>
          </a:p>
          <a:p>
            <a:pPr lvl="1"/>
            <a:endParaRPr lang="en-US" dirty="0"/>
          </a:p>
          <a:p>
            <a:r>
              <a:rPr lang="en-US" dirty="0" smtClean="0"/>
              <a:t>Readings:</a:t>
            </a:r>
          </a:p>
          <a:p>
            <a:pPr lvl="1"/>
            <a:r>
              <a:rPr lang="en-US" dirty="0">
                <a:hlinkClick r:id="rId2"/>
              </a:rPr>
              <a:t>A Longitudinal Study of Local, Sustainable, Small-Scale Cellular Networks, Heimerl et al., Information Technologies &amp; International Development, 11(1), 1–19, 2014</a:t>
            </a:r>
            <a:r>
              <a:rPr lang="en-US" dirty="0" smtClean="0">
                <a:hlinkClick r:id="rId2"/>
              </a:rPr>
              <a:t>.</a:t>
            </a:r>
            <a:endParaRPr lang="en-US" dirty="0" smtClean="0"/>
          </a:p>
          <a:p>
            <a:pPr lvl="1"/>
            <a:r>
              <a:rPr lang="en-US" dirty="0">
                <a:hlinkClick r:id="rId3"/>
              </a:rPr>
              <a:t>Scaling Community Cellular Networks with </a:t>
            </a:r>
            <a:r>
              <a:rPr lang="en-US" dirty="0" err="1">
                <a:hlinkClick r:id="rId3"/>
              </a:rPr>
              <a:t>CommunityCellularManager</a:t>
            </a:r>
            <a:r>
              <a:rPr lang="en-US" dirty="0">
                <a:hlinkClick r:id="rId3"/>
              </a:rPr>
              <a:t>, Heimerl et al., NSDI 2019.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17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 Service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128969-A52F-400D-A8B4-8C409E4C39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Copper wire to house</a:t>
            </a:r>
          </a:p>
          <a:p>
            <a:r>
              <a:rPr lang="en-US" dirty="0"/>
              <a:t>Phone connected to wire</a:t>
            </a:r>
          </a:p>
          <a:p>
            <a:r>
              <a:rPr lang="en-US" dirty="0"/>
              <a:t>Physical exchange to connect calls</a:t>
            </a:r>
          </a:p>
          <a:p>
            <a:r>
              <a:rPr lang="en-US" dirty="0"/>
              <a:t>Monopoly</a:t>
            </a:r>
          </a:p>
          <a:p>
            <a:r>
              <a:rPr lang="en-US" dirty="0"/>
              <a:t>Development of standards to allow international calls</a:t>
            </a:r>
          </a:p>
          <a:p>
            <a:pPr lvl="1"/>
            <a:r>
              <a:rPr lang="en-US" dirty="0"/>
              <a:t>Technical</a:t>
            </a:r>
          </a:p>
          <a:p>
            <a:pPr lvl="1"/>
            <a:r>
              <a:rPr lang="en-US" dirty="0"/>
              <a:t>Billing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30</a:t>
            </a:fld>
            <a:endParaRPr lang="en-US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75DBB4B4-5D2E-4F65-8BBB-3DDAC369FED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95" y="3995641"/>
            <a:ext cx="3886200" cy="218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telephone">
            <a:extLst>
              <a:ext uri="{FF2B5EF4-FFF2-40B4-BE49-F238E27FC236}">
                <a16:creationId xmlns:a16="http://schemas.microsoft.com/office/drawing/2014/main" id="{B087ECB0-7D75-4191-A582-7C8CEB864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380" y="7817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telephone lines">
            <a:extLst>
              <a:ext uri="{FF2B5EF4-FFF2-40B4-BE49-F238E27FC236}">
                <a16:creationId xmlns:a16="http://schemas.microsoft.com/office/drawing/2014/main" id="{EE1A27DC-4DBD-418C-B863-F58D19C86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98" y="136524"/>
            <a:ext cx="25717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94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744C3-B26C-4617-960F-1E4862B6C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FD2EA-B39F-4CCD-8543-C0E89D23DEB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Cell Tower</a:t>
            </a:r>
          </a:p>
          <a:p>
            <a:pPr lvl="1"/>
            <a:r>
              <a:rPr lang="en-US" dirty="0"/>
              <a:t>Radio transceiver</a:t>
            </a:r>
          </a:p>
          <a:p>
            <a:pPr lvl="1"/>
            <a:r>
              <a:rPr lang="en-US" dirty="0"/>
              <a:t>Power source</a:t>
            </a:r>
          </a:p>
          <a:p>
            <a:pPr lvl="1"/>
            <a:r>
              <a:rPr lang="en-US" dirty="0"/>
              <a:t>Range: Up to 40 miles, limited by </a:t>
            </a:r>
          </a:p>
          <a:p>
            <a:pPr lvl="2"/>
            <a:r>
              <a:rPr lang="en-US" dirty="0"/>
              <a:t>Terrain</a:t>
            </a:r>
          </a:p>
          <a:p>
            <a:pPr lvl="2"/>
            <a:r>
              <a:rPr lang="en-US" dirty="0"/>
              <a:t>Technology</a:t>
            </a:r>
          </a:p>
          <a:p>
            <a:pPr lvl="2"/>
            <a:r>
              <a:rPr lang="en-US" dirty="0"/>
              <a:t>Capacity</a:t>
            </a:r>
          </a:p>
          <a:p>
            <a:pPr lvl="1"/>
            <a:endParaRPr lang="en-US" dirty="0"/>
          </a:p>
          <a:p>
            <a:r>
              <a:rPr lang="en-US" dirty="0"/>
              <a:t>Aside</a:t>
            </a:r>
          </a:p>
          <a:p>
            <a:pPr lvl="1"/>
            <a:r>
              <a:rPr lang="en-US" dirty="0" err="1"/>
              <a:t>OpenBTS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88E38-495E-4B7A-9ECE-83214FB891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36A3CB-3A2E-4534-BBC0-AD821607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D46BA-2C09-4810-A503-AAB2B825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DBCA0B-6DD9-4FA1-A49D-8EFE96DA3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31</a:t>
            </a:fld>
            <a:endParaRPr lang="en-US"/>
          </a:p>
        </p:txBody>
      </p:sp>
      <p:pic>
        <p:nvPicPr>
          <p:cNvPr id="2050" name="Picture 2" descr="Cell tower tdocomo.jpg">
            <a:extLst>
              <a:ext uri="{FF2B5EF4-FFF2-40B4-BE49-F238E27FC236}">
                <a16:creationId xmlns:a16="http://schemas.microsoft.com/office/drawing/2014/main" id="{6DBBF162-66CB-490F-87FB-D6A4DC595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807" y="79438"/>
            <a:ext cx="1458321" cy="417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Openbts-logo.svg">
            <a:extLst>
              <a:ext uri="{FF2B5EF4-FFF2-40B4-BE49-F238E27FC236}">
                <a16:creationId xmlns:a16="http://schemas.microsoft.com/office/drawing/2014/main" id="{F284069E-FC1A-4E75-A447-E8453B1F6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44" y="5030789"/>
            <a:ext cx="102360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ell tower generator noise">
            <a:extLst>
              <a:ext uri="{FF2B5EF4-FFF2-40B4-BE49-F238E27FC236}">
                <a16:creationId xmlns:a16="http://schemas.microsoft.com/office/drawing/2014/main" id="{677165E1-D43F-41C8-94F4-0EF1106A0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4497669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727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13775-A3F9-410C-AB7A-27A2EFB61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D03DE-8558-455B-8D46-7F3E48AE90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Backhaul</a:t>
            </a:r>
          </a:p>
          <a:p>
            <a:pPr lvl="1"/>
            <a:r>
              <a:rPr lang="en-US" dirty="0"/>
              <a:t>Connecting base station to main network</a:t>
            </a:r>
          </a:p>
          <a:p>
            <a:pPr lvl="1"/>
            <a:r>
              <a:rPr lang="en-US" dirty="0"/>
              <a:t>Wired backhaul</a:t>
            </a:r>
          </a:p>
          <a:p>
            <a:pPr lvl="2"/>
            <a:r>
              <a:rPr lang="en-US" dirty="0"/>
              <a:t>Optical </a:t>
            </a:r>
            <a:r>
              <a:rPr lang="en-US" dirty="0" err="1"/>
              <a:t>Fibre</a:t>
            </a:r>
            <a:r>
              <a:rPr lang="en-US" dirty="0"/>
              <a:t> or Copper</a:t>
            </a:r>
          </a:p>
          <a:p>
            <a:pPr lvl="1"/>
            <a:r>
              <a:rPr lang="en-US" dirty="0"/>
              <a:t>Wireless</a:t>
            </a:r>
          </a:p>
          <a:p>
            <a:pPr lvl="2"/>
            <a:r>
              <a:rPr lang="en-US" dirty="0"/>
              <a:t>Microwave radio relay</a:t>
            </a:r>
          </a:p>
          <a:p>
            <a:pPr lvl="2"/>
            <a:r>
              <a:rPr lang="en-US" dirty="0"/>
              <a:t>High capacity radio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49032F-DE23-4811-AFCA-DDA1B60997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A96BF0-83BA-47F7-AAEB-A4F8760A4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4E574-DE62-45AC-836A-B2E531A43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5A2AF-6F23-405A-8951-D0F7270C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32</a:t>
            </a:fld>
            <a:endParaRPr lang="en-US"/>
          </a:p>
        </p:txBody>
      </p:sp>
      <p:pic>
        <p:nvPicPr>
          <p:cNvPr id="3074" name="Picture 2" descr="Microwave backhaul, Point to point, point to multipoint">
            <a:extLst>
              <a:ext uri="{FF2B5EF4-FFF2-40B4-BE49-F238E27FC236}">
                <a16:creationId xmlns:a16="http://schemas.microsoft.com/office/drawing/2014/main" id="{A7772048-D6A6-4DD8-82BD-F3B05F5C5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044" y="122237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optical fiber installation">
            <a:extLst>
              <a:ext uri="{FF2B5EF4-FFF2-40B4-BE49-F238E27FC236}">
                <a16:creationId xmlns:a16="http://schemas.microsoft.com/office/drawing/2014/main" id="{E52B1617-15CE-46F9-A648-5D72B9D76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045" y="3349626"/>
            <a:ext cx="2306319" cy="288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7501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5350E-5AAD-42EE-970E-D161AA1B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Connections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688AC-C59B-4DFC-9175-F791E2C59CE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Cell towers must connect to all phones in radius</a:t>
            </a:r>
          </a:p>
          <a:p>
            <a:pPr lvl="1"/>
            <a:r>
              <a:rPr lang="en-US" dirty="0"/>
              <a:t>Protocol for identifying phones</a:t>
            </a:r>
          </a:p>
          <a:p>
            <a:pPr lvl="1"/>
            <a:r>
              <a:rPr lang="en-US" dirty="0"/>
              <a:t>Needs to know to initiate action to a phone or from a phone</a:t>
            </a:r>
          </a:p>
          <a:p>
            <a:r>
              <a:rPr lang="en-US" dirty="0"/>
              <a:t>Cell tower handoff</a:t>
            </a:r>
          </a:p>
          <a:p>
            <a:pPr lvl="1"/>
            <a:r>
              <a:rPr lang="en-US" dirty="0"/>
              <a:t>Mobile communication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ED132B-A272-4FB0-877D-9B1243E676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Connectivity info</a:t>
            </a:r>
          </a:p>
          <a:p>
            <a:pPr lvl="1"/>
            <a:r>
              <a:rPr lang="en-US" dirty="0"/>
              <a:t>Cell tower logs</a:t>
            </a:r>
          </a:p>
          <a:p>
            <a:pPr lvl="1"/>
            <a:r>
              <a:rPr lang="en-US" dirty="0"/>
              <a:t>TAC – type allocation code</a:t>
            </a:r>
          </a:p>
          <a:p>
            <a:pPr lvl="1"/>
            <a:r>
              <a:rPr lang="en-US" dirty="0"/>
              <a:t>Records all (turned on) phones</a:t>
            </a:r>
          </a:p>
          <a:p>
            <a:pPr lvl="2"/>
            <a:r>
              <a:rPr lang="en-US" dirty="0"/>
              <a:t>Not just making calls or on the network</a:t>
            </a:r>
          </a:p>
          <a:p>
            <a:r>
              <a:rPr lang="en-US" dirty="0"/>
              <a:t>Call Data Records</a:t>
            </a:r>
          </a:p>
          <a:p>
            <a:pPr lvl="1"/>
            <a:r>
              <a:rPr lang="en-US" dirty="0"/>
              <a:t>Data for individual calls</a:t>
            </a:r>
          </a:p>
          <a:p>
            <a:pPr lvl="2"/>
            <a:r>
              <a:rPr lang="en-US" dirty="0"/>
              <a:t>Phone numbers,  time, duration, cell tower ids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91D83-8B47-4059-98D8-3FA58BC3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F411BB-0AEF-45E2-9B9B-23A64F935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45515-E247-4791-A9AF-4A3A6166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034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Cellular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762A7C-62EF-4166-A65C-6866F668D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345" y="1813961"/>
            <a:ext cx="3224514" cy="4363002"/>
          </a:xfrm>
          <a:prstGeom prst="rect">
            <a:avLst/>
          </a:prstGeom>
        </p:spPr>
      </p:pic>
      <p:pic>
        <p:nvPicPr>
          <p:cNvPr id="3074" name="Picture 2" descr="Image result for t mobile cellular coverage map">
            <a:extLst>
              <a:ext uri="{FF2B5EF4-FFF2-40B4-BE49-F238E27FC236}">
                <a16:creationId xmlns:a16="http://schemas.microsoft.com/office/drawing/2014/main" id="{5DDD4243-EACC-41C3-8FE9-AD78860F6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839" y="2510117"/>
            <a:ext cx="4218823" cy="263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3962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18F66-AB6E-4380-A72A-122A0E468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Cellular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28141-5E30-4E3B-A250-5D8F7BAF7F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Finding good cellular coverage maps is a challenge</a:t>
            </a:r>
          </a:p>
          <a:p>
            <a:r>
              <a:rPr lang="en-US" dirty="0"/>
              <a:t>Areas with high population will be covered</a:t>
            </a:r>
          </a:p>
          <a:p>
            <a:r>
              <a:rPr lang="en-US" dirty="0"/>
              <a:t>Low coverage in remote/mountainous areas</a:t>
            </a:r>
          </a:p>
          <a:p>
            <a:r>
              <a:rPr lang="en-US" dirty="0"/>
              <a:t>Coverage between carriers is highly variable</a:t>
            </a:r>
          </a:p>
          <a:p>
            <a:r>
              <a:rPr lang="en-US" dirty="0"/>
              <a:t>Often there are carriers focusing urban areas, and carriers with a rural focus</a:t>
            </a:r>
          </a:p>
          <a:p>
            <a:r>
              <a:rPr lang="en-US" dirty="0"/>
              <a:t>Crowd sourced cellular data not that useful – need telco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088DB-C728-4592-9264-A30D369BAB8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015DA-AA6C-4B68-84BE-D6E85B92B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C718DF-D0BC-477D-9355-8C1DF9E40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A96E1-622F-47B0-AEB1-E2DD6D8A2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35</a:t>
            </a:fld>
            <a:endParaRPr lang="en-US"/>
          </a:p>
        </p:txBody>
      </p:sp>
      <p:pic>
        <p:nvPicPr>
          <p:cNvPr id="4098" name="Picture 2" descr="Image result for itu cellular coverage map">
            <a:extLst>
              <a:ext uri="{FF2B5EF4-FFF2-40B4-BE49-F238E27FC236}">
                <a16:creationId xmlns:a16="http://schemas.microsoft.com/office/drawing/2014/main" id="{E988EBB4-F093-4565-A24B-90CF6C2DB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689411"/>
            <a:ext cx="3886199" cy="274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7273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EBBD-0FDD-403B-9CE2-13BAE1364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Telcos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5D3D9-498D-47DA-8DDC-B11CF3FAB30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Big, global companies</a:t>
            </a:r>
          </a:p>
          <a:p>
            <a:r>
              <a:rPr lang="en-US" dirty="0"/>
              <a:t>Most countries seem to have about three to five competing mobile operators</a:t>
            </a:r>
          </a:p>
          <a:p>
            <a:pPr lvl="1"/>
            <a:r>
              <a:rPr lang="en-US" dirty="0"/>
              <a:t>Possibly with some government ownership</a:t>
            </a:r>
          </a:p>
          <a:p>
            <a:pPr lvl="1"/>
            <a:r>
              <a:rPr lang="en-US" dirty="0"/>
              <a:t>A few countries have government monopolies</a:t>
            </a:r>
          </a:p>
          <a:p>
            <a:r>
              <a:rPr lang="en-US" dirty="0"/>
              <a:t>List of top 15 mobile telecommunications company</a:t>
            </a:r>
          </a:p>
          <a:p>
            <a:pPr lvl="1"/>
            <a:r>
              <a:rPr lang="en-US" dirty="0"/>
              <a:t>Companies either focus on one large market or serve many countries</a:t>
            </a:r>
          </a:p>
          <a:p>
            <a:pPr lvl="1"/>
            <a:r>
              <a:rPr lang="en-US" dirty="0"/>
              <a:t>USA barely appears on this list</a:t>
            </a:r>
          </a:p>
          <a:p>
            <a:pPr lvl="2"/>
            <a:r>
              <a:rPr lang="en-US" dirty="0"/>
              <a:t>T-Mobile (Deutsche Telekom)</a:t>
            </a:r>
          </a:p>
          <a:p>
            <a:pPr lvl="2"/>
            <a:r>
              <a:rPr lang="en-US" dirty="0"/>
              <a:t>TracFone (America </a:t>
            </a:r>
            <a:r>
              <a:rPr lang="en-US" dirty="0" err="1"/>
              <a:t>Movil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US Based </a:t>
            </a:r>
            <a:r>
              <a:rPr lang="en-US" dirty="0" err="1"/>
              <a:t>Telcos</a:t>
            </a:r>
            <a:r>
              <a:rPr lang="en-US" dirty="0"/>
              <a:t> do not have a global presence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ECBB0E-FBC8-4688-B5CF-0F662342C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Largest companies (by subscriptions)</a:t>
            </a:r>
          </a:p>
          <a:p>
            <a:pPr lvl="1"/>
            <a:r>
              <a:rPr lang="en-US" dirty="0"/>
              <a:t>China Mobile</a:t>
            </a:r>
          </a:p>
          <a:p>
            <a:pPr lvl="1"/>
            <a:r>
              <a:rPr lang="en-US" dirty="0"/>
              <a:t>Vodaphone Idea (India)</a:t>
            </a:r>
          </a:p>
          <a:p>
            <a:pPr lvl="1"/>
            <a:r>
              <a:rPr lang="en-US" dirty="0"/>
              <a:t>Airtel (India) [20 countries]</a:t>
            </a:r>
          </a:p>
          <a:p>
            <a:pPr lvl="1"/>
            <a:r>
              <a:rPr lang="en-US" dirty="0"/>
              <a:t>Vodaphone (UK) [26 countries]</a:t>
            </a:r>
          </a:p>
          <a:p>
            <a:pPr lvl="1"/>
            <a:r>
              <a:rPr lang="en-US" dirty="0"/>
              <a:t>China </a:t>
            </a:r>
            <a:r>
              <a:rPr lang="en-US" dirty="0" err="1"/>
              <a:t>Unacom</a:t>
            </a:r>
            <a:endParaRPr lang="en-US" dirty="0"/>
          </a:p>
          <a:p>
            <a:pPr lvl="1"/>
            <a:r>
              <a:rPr lang="en-US" dirty="0"/>
              <a:t>China Telecom</a:t>
            </a:r>
          </a:p>
          <a:p>
            <a:pPr lvl="1"/>
            <a:r>
              <a:rPr lang="en-US" dirty="0"/>
              <a:t>America </a:t>
            </a:r>
            <a:r>
              <a:rPr lang="en-US" dirty="0" err="1"/>
              <a:t>Movil</a:t>
            </a:r>
            <a:r>
              <a:rPr lang="en-US" dirty="0"/>
              <a:t> (Mex) [22 countries] Claro</a:t>
            </a:r>
          </a:p>
          <a:p>
            <a:pPr lvl="1"/>
            <a:r>
              <a:rPr lang="en-US" dirty="0"/>
              <a:t>Telefonica (</a:t>
            </a:r>
            <a:r>
              <a:rPr lang="en-US" dirty="0" err="1"/>
              <a:t>Sp</a:t>
            </a:r>
            <a:r>
              <a:rPr lang="en-US" dirty="0"/>
              <a:t>) [20 countries] Movistar</a:t>
            </a:r>
          </a:p>
          <a:p>
            <a:pPr lvl="1"/>
            <a:r>
              <a:rPr lang="en-US" dirty="0" err="1"/>
              <a:t>Veon</a:t>
            </a:r>
            <a:r>
              <a:rPr lang="en-US" dirty="0"/>
              <a:t> (</a:t>
            </a:r>
            <a:r>
              <a:rPr lang="en-US" dirty="0" err="1"/>
              <a:t>Neth</a:t>
            </a:r>
            <a:r>
              <a:rPr lang="en-US" dirty="0"/>
              <a:t>)[14 countries]</a:t>
            </a:r>
          </a:p>
          <a:p>
            <a:pPr lvl="1"/>
            <a:r>
              <a:rPr lang="en-US" dirty="0"/>
              <a:t>Reliance </a:t>
            </a:r>
            <a:r>
              <a:rPr lang="en-US" dirty="0" err="1"/>
              <a:t>Jio</a:t>
            </a:r>
            <a:r>
              <a:rPr lang="en-US" dirty="0"/>
              <a:t> (India)</a:t>
            </a:r>
          </a:p>
          <a:p>
            <a:pPr lvl="1"/>
            <a:r>
              <a:rPr lang="en-US" dirty="0"/>
              <a:t>MTN (SA) [20 countries]</a:t>
            </a:r>
          </a:p>
          <a:p>
            <a:pPr lvl="1"/>
            <a:r>
              <a:rPr lang="en-US" dirty="0"/>
              <a:t>Orange (France) [25 countries]</a:t>
            </a:r>
          </a:p>
          <a:p>
            <a:pPr lvl="1"/>
            <a:r>
              <a:rPr lang="en-US" dirty="0" err="1"/>
              <a:t>Telkomsel</a:t>
            </a:r>
            <a:r>
              <a:rPr lang="en-US" dirty="0"/>
              <a:t> (Indonesia)</a:t>
            </a:r>
          </a:p>
          <a:p>
            <a:pPr lvl="1"/>
            <a:r>
              <a:rPr lang="en-US" dirty="0"/>
              <a:t>Telenor (Norway) [12 countries]</a:t>
            </a:r>
          </a:p>
          <a:p>
            <a:pPr lvl="1"/>
            <a:r>
              <a:rPr lang="en-US" dirty="0"/>
              <a:t>Deutsche Telekom (Ger) [16 countries] T-Mobile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BA6E6-9F28-4703-AC28-0B22E2FF5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D8ECC-7FF8-4224-94D9-1A14DDE3B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524B2-5697-4524-9E6F-807C89A1D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36</a:t>
            </a:fld>
            <a:endParaRPr lang="en-US"/>
          </a:p>
        </p:txBody>
      </p:sp>
      <p:pic>
        <p:nvPicPr>
          <p:cNvPr id="5122" name="Picture 2" descr="Image result for telenor logo">
            <a:extLst>
              <a:ext uri="{FF2B5EF4-FFF2-40B4-BE49-F238E27FC236}">
                <a16:creationId xmlns:a16="http://schemas.microsoft.com/office/drawing/2014/main" id="{1E0FFD46-3A0B-4F5E-B711-078FE72B3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005" y="230191"/>
            <a:ext cx="1757901" cy="77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airtel logo">
            <a:extLst>
              <a:ext uri="{FF2B5EF4-FFF2-40B4-BE49-F238E27FC236}">
                <a16:creationId xmlns:a16="http://schemas.microsoft.com/office/drawing/2014/main" id="{BEEF393F-C28D-4344-A13F-424842850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548" y="203671"/>
            <a:ext cx="855402" cy="92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mtn logo">
            <a:extLst>
              <a:ext uri="{FF2B5EF4-FFF2-40B4-BE49-F238E27FC236}">
                <a16:creationId xmlns:a16="http://schemas.microsoft.com/office/drawing/2014/main" id="{F651860D-D74A-49CC-9A07-9131F6AA6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088" y="203155"/>
            <a:ext cx="928407" cy="92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 result for vodafone logo">
            <a:extLst>
              <a:ext uri="{FF2B5EF4-FFF2-40B4-BE49-F238E27FC236}">
                <a16:creationId xmlns:a16="http://schemas.microsoft.com/office/drawing/2014/main" id="{9C796EC2-DC17-4CFC-86E7-F49006A97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553" y="203154"/>
            <a:ext cx="1160508" cy="92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Image result for orange logo">
            <a:extLst>
              <a:ext uri="{FF2B5EF4-FFF2-40B4-BE49-F238E27FC236}">
                <a16:creationId xmlns:a16="http://schemas.microsoft.com/office/drawing/2014/main" id="{8153CF89-1EEB-47F3-AA9F-EF42A2316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594" y="5517710"/>
            <a:ext cx="1318506" cy="131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Image result for claro logo">
            <a:extLst>
              <a:ext uri="{FF2B5EF4-FFF2-40B4-BE49-F238E27FC236}">
                <a16:creationId xmlns:a16="http://schemas.microsoft.com/office/drawing/2014/main" id="{B8BC7C37-06B0-49BF-97E1-1DE689613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644" y="5594257"/>
            <a:ext cx="1165412" cy="11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Image result for movistar logo">
            <a:extLst>
              <a:ext uri="{FF2B5EF4-FFF2-40B4-BE49-F238E27FC236}">
                <a16:creationId xmlns:a16="http://schemas.microsoft.com/office/drawing/2014/main" id="{D2898882-9EE7-4214-A30E-F5AC53BFE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07405"/>
            <a:ext cx="1205600" cy="116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6992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E402-4BA4-43BF-A288-1B43B05C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Charging for Calls and 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3EB5B-4792-4FC8-B762-B887B18E27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Telcos</a:t>
            </a:r>
            <a:r>
              <a:rPr lang="en-US" dirty="0"/>
              <a:t> want to maximize ARPU</a:t>
            </a:r>
          </a:p>
          <a:p>
            <a:r>
              <a:rPr lang="en-US" dirty="0"/>
              <a:t>Charging for service</a:t>
            </a:r>
          </a:p>
          <a:p>
            <a:pPr lvl="1"/>
            <a:r>
              <a:rPr lang="en-US" dirty="0"/>
              <a:t>Call cost</a:t>
            </a:r>
          </a:p>
          <a:p>
            <a:pPr lvl="1"/>
            <a:r>
              <a:rPr lang="en-US" dirty="0"/>
              <a:t>SMS </a:t>
            </a:r>
            <a:r>
              <a:rPr lang="en-US" dirty="0" smtClean="0"/>
              <a:t>cost</a:t>
            </a:r>
          </a:p>
          <a:p>
            <a:r>
              <a:rPr lang="en-US" dirty="0" smtClean="0"/>
              <a:t>Wide range of costs in different markets</a:t>
            </a:r>
          </a:p>
          <a:p>
            <a:pPr lvl="1"/>
            <a:r>
              <a:rPr lang="en-US" dirty="0" smtClean="0"/>
              <a:t>Costs may be very high relative to income</a:t>
            </a:r>
            <a:endParaRPr lang="en-US" dirty="0"/>
          </a:p>
          <a:p>
            <a:r>
              <a:rPr lang="en-US" dirty="0"/>
              <a:t>Charging for calls across networks</a:t>
            </a:r>
          </a:p>
          <a:p>
            <a:pPr lvl="1"/>
            <a:r>
              <a:rPr lang="en-US" dirty="0"/>
              <a:t>In-network vs. out of network</a:t>
            </a:r>
          </a:p>
          <a:p>
            <a:pPr lvl="1"/>
            <a:r>
              <a:rPr lang="en-US" dirty="0"/>
              <a:t>Charge incoming and out going</a:t>
            </a:r>
          </a:p>
          <a:p>
            <a:r>
              <a:rPr lang="en-US" dirty="0"/>
              <a:t>Bundling of handset and services</a:t>
            </a: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3193C-F2C8-41F5-9FE2-CBA0FBA53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0764E-F60C-4ED4-95B3-0012263AE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D901D-8726-4600-8352-46EDB390F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37</a:t>
            </a:fld>
            <a:endParaRPr lang="en-US"/>
          </a:p>
        </p:txBody>
      </p:sp>
      <p:pic>
        <p:nvPicPr>
          <p:cNvPr id="2050" name="Picture 2" descr="Image result for old time accountant">
            <a:extLst>
              <a:ext uri="{FF2B5EF4-FFF2-40B4-BE49-F238E27FC236}">
                <a16:creationId xmlns:a16="http://schemas.microsoft.com/office/drawing/2014/main" id="{7F55C3FE-5D12-490B-B582-BDAFFFDF759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706759"/>
            <a:ext cx="3886200" cy="258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838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BCC34-D03E-45BF-AB55-D8BEC74E4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Paying for calls and SMS</a:t>
            </a:r>
            <a:br>
              <a:rPr lang="en-US" dirty="0"/>
            </a:br>
            <a:r>
              <a:rPr lang="en-US" dirty="0"/>
              <a:t>Prepaid vs Postpaid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5FB88-F38A-4EDA-A1AD-6E4D151F59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Utilities are often of poor quality in developing countries</a:t>
            </a:r>
          </a:p>
          <a:p>
            <a:r>
              <a:rPr lang="en-US" dirty="0"/>
              <a:t>Cell phones are different with pre-paid models</a:t>
            </a:r>
          </a:p>
          <a:p>
            <a:pPr lvl="1"/>
            <a:r>
              <a:rPr lang="en-US" dirty="0"/>
              <a:t>Buy credit from vender</a:t>
            </a:r>
          </a:p>
          <a:p>
            <a:pPr lvl="1"/>
            <a:r>
              <a:rPr lang="en-US" dirty="0"/>
              <a:t>Buy scratch card from vendor</a:t>
            </a:r>
          </a:p>
          <a:p>
            <a:r>
              <a:rPr lang="en-US" dirty="0"/>
              <a:t>Behavior when calls are very expensive (relative to income)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614E57-F40E-4E01-8C57-B7B0BF06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24E91-E968-4DD4-8E2C-0A34446CC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57BAA-BA36-4F92-8597-1792D36BC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38</a:t>
            </a:fld>
            <a:endParaRPr lang="en-US"/>
          </a:p>
        </p:txBody>
      </p:sp>
      <p:pic>
        <p:nvPicPr>
          <p:cNvPr id="1026" name="Picture 2" descr="Image result for safaricom scratch cards">
            <a:extLst>
              <a:ext uri="{FF2B5EF4-FFF2-40B4-BE49-F238E27FC236}">
                <a16:creationId xmlns:a16="http://schemas.microsoft.com/office/drawing/2014/main" id="{452D41F6-DA06-4716-A5C2-307B3D09436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53" y="1825625"/>
            <a:ext cx="341799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834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Schedule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684434"/>
              </p:ext>
            </p:extLst>
          </p:nvPr>
        </p:nvGraphicFramePr>
        <p:xfrm>
          <a:off x="838200" y="1825625"/>
          <a:ext cx="10515600" cy="3745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08">
                  <a:extLst>
                    <a:ext uri="{9D8B030D-6E8A-4147-A177-3AD203B41FA5}">
                      <a16:colId xmlns:a16="http://schemas.microsoft.com/office/drawing/2014/main" val="3413856400"/>
                    </a:ext>
                  </a:extLst>
                </a:gridCol>
                <a:gridCol w="5122492">
                  <a:extLst>
                    <a:ext uri="{9D8B030D-6E8A-4147-A177-3AD203B41FA5}">
                      <a16:colId xmlns:a16="http://schemas.microsoft.com/office/drawing/2014/main" val="142174452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00038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Lead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0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Engineering the Vaccine Cold Chain</a:t>
                      </a:r>
                    </a:p>
                  </a:txBody>
                  <a:tcPr marL="66675" marR="66675" marT="66675" marB="66675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327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Community Cellular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Kurtis Heimerl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846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Remote Temperature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Martin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Lukac</a:t>
                      </a:r>
                      <a:r>
                        <a:rPr lang="en-US" baseline="0" dirty="0" smtClean="0"/>
                        <a:t>,  </a:t>
                      </a:r>
                      <a:r>
                        <a:rPr lang="en-US" baseline="0" dirty="0" err="1" smtClean="0"/>
                        <a:t>Nexleaf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61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April</a:t>
                      </a:r>
                      <a:r>
                        <a:rPr lang="en-US" baseline="0" dirty="0"/>
                        <a:t>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Election</a:t>
                      </a:r>
                      <a:r>
                        <a:rPr lang="en-US" baseline="0" dirty="0"/>
                        <a:t> Monitoring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James Long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763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Voice Based Social</a:t>
                      </a:r>
                      <a:r>
                        <a:rPr lang="en-US" baseline="0" dirty="0"/>
                        <a:t> Networks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Aditya Vashistha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27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227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Fintech for Rural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Jenny Aker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676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May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861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June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Open</a:t>
                      </a:r>
                      <a:r>
                        <a:rPr lang="en-US" baseline="0" dirty="0"/>
                        <a:t> Data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Waylon Brunette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226420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9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04957" y="1535562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Technological interventions to improve human and economic conditions in low-resource settings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04957" y="3161126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Technical aspects of development engineering</a:t>
            </a:r>
          </a:p>
          <a:p>
            <a:r>
              <a:rPr lang="en-US" sz="3200" dirty="0" smtClean="0"/>
              <a:t>Context for development engineering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CSEP 590B,  Development Engineering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04957" y="4786690"/>
            <a:ext cx="8879080" cy="13542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is development engineering practiced in different settings and domain</a:t>
            </a:r>
            <a:endParaRPr lang="en-US" sz="3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9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Engineering and Immunization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down environment</a:t>
            </a:r>
          </a:p>
          <a:p>
            <a:pPr lvl="1"/>
            <a:r>
              <a:rPr lang="en-US" dirty="0" smtClean="0"/>
              <a:t>Policy set from above</a:t>
            </a:r>
          </a:p>
          <a:p>
            <a:pPr lvl="1"/>
            <a:r>
              <a:rPr lang="en-US" dirty="0" smtClean="0"/>
              <a:t>Country level implementation</a:t>
            </a:r>
          </a:p>
          <a:p>
            <a:pPr lvl="1"/>
            <a:endParaRPr lang="en-US" dirty="0"/>
          </a:p>
          <a:p>
            <a:r>
              <a:rPr lang="en-US" dirty="0" smtClean="0"/>
              <a:t>Where is development engineering going to take place:</a:t>
            </a:r>
          </a:p>
          <a:p>
            <a:pPr lvl="1"/>
            <a:r>
              <a:rPr lang="en-US" dirty="0" smtClean="0"/>
              <a:t>Big NGOs</a:t>
            </a:r>
          </a:p>
          <a:p>
            <a:pPr lvl="1"/>
            <a:r>
              <a:rPr lang="en-US" dirty="0" smtClean="0"/>
              <a:t>Technologists</a:t>
            </a:r>
          </a:p>
          <a:p>
            <a:pPr lvl="1"/>
            <a:r>
              <a:rPr lang="en-US" dirty="0" smtClean="0"/>
              <a:t>Corporate</a:t>
            </a:r>
          </a:p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 descr="http://www.topnews.in/health/files/w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7593" y="1519520"/>
            <a:ext cx="1524000" cy="1552576"/>
          </a:xfrm>
          <a:prstGeom prst="rect">
            <a:avLst/>
          </a:prstGeom>
          <a:noFill/>
        </p:spPr>
      </p:pic>
      <p:pic>
        <p:nvPicPr>
          <p:cNvPr id="9" name="Picture 4" descr="Ministry of Health (Uganda)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975" y="1519520"/>
            <a:ext cx="1385285" cy="148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interfaces.com/blog/wp-content/uploads/2012/02/NextLeaf-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378" y="4060349"/>
            <a:ext cx="1519497" cy="64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upload.wikimedia.org/wikipedia/en/0/02/JSI_Logo_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951046"/>
            <a:ext cx="1252978" cy="94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modernizeaid.net/wp-content/uploads/2010/09/PATH_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282" y="5074343"/>
            <a:ext cx="1833156" cy="75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UNIVERSITY OF OSLO Jobs | THEunijob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378" y="4986571"/>
            <a:ext cx="1737177" cy="91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estfrost Logo / Electronics / Logonoid.com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266" y="4039237"/>
            <a:ext cx="1597233" cy="79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roduct Overview Temperature Monitoring Devices- Berlinger &amp; Co. A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975" y="5162838"/>
            <a:ext cx="1799445" cy="66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58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Impact on development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5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Engineering and Cellular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Global Engineering – </a:t>
            </a:r>
          </a:p>
          <a:p>
            <a:r>
              <a:rPr lang="en-US" dirty="0" smtClean="0"/>
              <a:t>Central players are going to be telecommunications companies and regulators</a:t>
            </a:r>
          </a:p>
          <a:p>
            <a:pPr lvl="1"/>
            <a:r>
              <a:rPr lang="en-US" dirty="0" smtClean="0"/>
              <a:t>Tremendous capital required</a:t>
            </a:r>
          </a:p>
          <a:p>
            <a:pPr lvl="1"/>
            <a:r>
              <a:rPr lang="en-US" dirty="0" smtClean="0"/>
              <a:t>Needed standardization</a:t>
            </a:r>
          </a:p>
          <a:p>
            <a:pPr lvl="1"/>
            <a:r>
              <a:rPr lang="en-US" dirty="0" smtClean="0"/>
              <a:t>Regulation of spectrum</a:t>
            </a:r>
          </a:p>
          <a:p>
            <a:r>
              <a:rPr lang="en-US" dirty="0" smtClean="0"/>
              <a:t>Is there an opportunity for Development Engineering in this domain</a:t>
            </a:r>
          </a:p>
          <a:p>
            <a:r>
              <a:rPr lang="en-US" dirty="0" smtClean="0"/>
              <a:t>Extend connectivity beyond where </a:t>
            </a:r>
            <a:r>
              <a:rPr lang="en-US" dirty="0" err="1" smtClean="0"/>
              <a:t>Telcos</a:t>
            </a:r>
            <a:r>
              <a:rPr lang="en-US" dirty="0" smtClean="0"/>
              <a:t> can be profitable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590B,  Development Engineering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25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 – </a:t>
            </a:r>
            <a:r>
              <a:rPr lang="en-US" dirty="0" smtClean="0"/>
              <a:t>Community Cellular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Kurtis Heimerl</a:t>
            </a:r>
          </a:p>
          <a:p>
            <a:pPr lvl="1"/>
            <a:r>
              <a:rPr lang="en-US" dirty="0" smtClean="0"/>
              <a:t>Assistant Professor,  UW CSE</a:t>
            </a:r>
          </a:p>
          <a:p>
            <a:pPr lvl="1"/>
            <a:r>
              <a:rPr lang="en-US" dirty="0" smtClean="0"/>
              <a:t>PhD,  UC Berkeley (2013)</a:t>
            </a:r>
          </a:p>
          <a:p>
            <a:pPr lvl="1"/>
            <a:r>
              <a:rPr lang="en-US" dirty="0" smtClean="0"/>
              <a:t>BS,  UW CSE (2007)</a:t>
            </a:r>
          </a:p>
          <a:p>
            <a:pPr lvl="1"/>
            <a:endParaRPr lang="en-US" dirty="0"/>
          </a:p>
          <a:p>
            <a:r>
              <a:rPr lang="en-US" dirty="0" smtClean="0"/>
              <a:t>Research builds community based systems for rural areas</a:t>
            </a:r>
          </a:p>
          <a:p>
            <a:endParaRPr lang="en-US" dirty="0"/>
          </a:p>
          <a:p>
            <a:r>
              <a:rPr lang="en-US" dirty="0" smtClean="0"/>
              <a:t>UW Early Career Diamond award, MIT TR-35, ISIF Asia Community Network Award,  NSDI Community Award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4/13/2020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CSEP 590B,  Development Engineering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9</a:t>
            </a:fld>
            <a:endParaRPr lang="en-US"/>
          </a:p>
        </p:txBody>
      </p:sp>
      <p:pic>
        <p:nvPicPr>
          <p:cNvPr id="9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96163" y="1387971"/>
            <a:ext cx="2790825" cy="496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08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1802</Words>
  <Application>Microsoft Office PowerPoint</Application>
  <PresentationFormat>Widescreen</PresentationFormat>
  <Paragraphs>427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Development Engineering</vt:lpstr>
      <vt:lpstr>Today</vt:lpstr>
      <vt:lpstr>Announcements</vt:lpstr>
      <vt:lpstr>Course Schedule</vt:lpstr>
      <vt:lpstr>Development Engineering</vt:lpstr>
      <vt:lpstr>Development Engineering and Immunization</vt:lpstr>
      <vt:lpstr>Cell Phones</vt:lpstr>
      <vt:lpstr>Development Engineering and Cellular Communication</vt:lpstr>
      <vt:lpstr>Today – Community Cellular Networks</vt:lpstr>
      <vt:lpstr>Over to you Kurtis . . .</vt:lpstr>
      <vt:lpstr>Additional slides if needed</vt:lpstr>
      <vt:lpstr>Communications Infrastructure</vt:lpstr>
      <vt:lpstr>Mobile Phones and Development</vt:lpstr>
      <vt:lpstr>Handset Types</vt:lpstr>
      <vt:lpstr>Cell Phone timeline</vt:lpstr>
      <vt:lpstr>Cell Phone timeline</vt:lpstr>
      <vt:lpstr>Broadband Applications</vt:lpstr>
      <vt:lpstr>Cell Phone Worldwide Growth</vt:lpstr>
      <vt:lpstr>Cell phone subscriptions, 1985-2017</vt:lpstr>
      <vt:lpstr>Fish prices in Kerala</vt:lpstr>
      <vt:lpstr>Basic Mobile Phones  (October, 2018)</vt:lpstr>
      <vt:lpstr>Handset Constraints</vt:lpstr>
      <vt:lpstr>Basic Mobile Phones  (GSM Standard)</vt:lpstr>
      <vt:lpstr>Voice + DTMF</vt:lpstr>
      <vt:lpstr>SMS (Short Messaging Service)</vt:lpstr>
      <vt:lpstr>Trivia</vt:lpstr>
      <vt:lpstr>SMS Challenges</vt:lpstr>
      <vt:lpstr>USSD Unstructured Supplementary  Service Data</vt:lpstr>
      <vt:lpstr>Universal Apps  (Trevor Perrier)</vt:lpstr>
      <vt:lpstr>Phone Service</vt:lpstr>
      <vt:lpstr>Cellular Service</vt:lpstr>
      <vt:lpstr>Cellular Technology</vt:lpstr>
      <vt:lpstr>Cellular Connections</vt:lpstr>
      <vt:lpstr>Global Cellular Coverage</vt:lpstr>
      <vt:lpstr>Global Cellular Coverage</vt:lpstr>
      <vt:lpstr>Telcos</vt:lpstr>
      <vt:lpstr>Charging for Calls and SMS</vt:lpstr>
      <vt:lpstr>Paying for calls and SMS Prepaid vs Postpaid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46</cp:revision>
  <dcterms:created xsi:type="dcterms:W3CDTF">2020-03-29T19:49:02Z</dcterms:created>
  <dcterms:modified xsi:type="dcterms:W3CDTF">2020-04-13T20:11:01Z</dcterms:modified>
</cp:coreProperties>
</file>