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6"/>
  </p:notesMasterIdLst>
  <p:sldIdLst>
    <p:sldId id="256" r:id="rId2"/>
    <p:sldId id="351" r:id="rId3"/>
    <p:sldId id="303" r:id="rId4"/>
    <p:sldId id="448" r:id="rId5"/>
    <p:sldId id="449" r:id="rId6"/>
    <p:sldId id="423" r:id="rId7"/>
    <p:sldId id="408" r:id="rId8"/>
    <p:sldId id="409" r:id="rId9"/>
    <p:sldId id="410" r:id="rId10"/>
    <p:sldId id="422" r:id="rId11"/>
    <p:sldId id="424" r:id="rId12"/>
    <p:sldId id="425" r:id="rId13"/>
    <p:sldId id="427" r:id="rId14"/>
    <p:sldId id="428" r:id="rId15"/>
    <p:sldId id="431" r:id="rId16"/>
    <p:sldId id="429" r:id="rId17"/>
    <p:sldId id="430" r:id="rId18"/>
    <p:sldId id="432" r:id="rId19"/>
    <p:sldId id="433" r:id="rId20"/>
    <p:sldId id="434" r:id="rId21"/>
    <p:sldId id="435" r:id="rId22"/>
    <p:sldId id="436" r:id="rId23"/>
    <p:sldId id="437" r:id="rId24"/>
    <p:sldId id="439" r:id="rId25"/>
    <p:sldId id="440" r:id="rId26"/>
    <p:sldId id="450" r:id="rId27"/>
    <p:sldId id="441" r:id="rId28"/>
    <p:sldId id="442" r:id="rId29"/>
    <p:sldId id="443" r:id="rId30"/>
    <p:sldId id="444" r:id="rId31"/>
    <p:sldId id="445" r:id="rId32"/>
    <p:sldId id="446" r:id="rId33"/>
    <p:sldId id="447" r:id="rId34"/>
    <p:sldId id="389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2" d="100"/>
          <a:sy n="112" d="100"/>
        </p:scale>
        <p:origin x="-900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20DCB-6788-4A24-9A0A-D13D4DF91C6A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CE325-1507-4EBC-8A06-20B3285D1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818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68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822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546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25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729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61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23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660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876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364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561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University of Washington, Winter 2015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37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470025"/>
          </a:xfrm>
        </p:spPr>
        <p:txBody>
          <a:bodyPr>
            <a:noAutofit/>
          </a:bodyPr>
          <a:lstStyle/>
          <a:p>
            <a:r>
              <a:rPr lang="en-US" sz="3200" dirty="0" smtClean="0"/>
              <a:t>Computing and Global Health</a:t>
            </a:r>
            <a:br>
              <a:rPr lang="en-US" sz="3200" dirty="0" smtClean="0"/>
            </a:br>
            <a:r>
              <a:rPr lang="en-US" sz="3200" dirty="0" smtClean="0"/>
              <a:t>Lecture 7</a:t>
            </a:r>
            <a:br>
              <a:rPr lang="en-US" sz="3200" dirty="0" smtClean="0"/>
            </a:br>
            <a:r>
              <a:rPr lang="en-US" sz="3200" dirty="0" smtClean="0"/>
              <a:t> Treatment support and mobile devices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1000"/>
            <a:ext cx="6400800" cy="1752600"/>
          </a:xfrm>
        </p:spPr>
        <p:txBody>
          <a:bodyPr/>
          <a:lstStyle/>
          <a:p>
            <a:r>
              <a:rPr lang="en-US" dirty="0" smtClean="0"/>
              <a:t>Winter 2015</a:t>
            </a:r>
          </a:p>
          <a:p>
            <a:r>
              <a:rPr lang="en-US" dirty="0" smtClean="0"/>
              <a:t>Richard Anderson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8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Pill box notifications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Pill box records openings</a:t>
            </a:r>
          </a:p>
          <a:p>
            <a:r>
              <a:rPr lang="en-US" dirty="0" smtClean="0"/>
              <a:t>Dispense a fixed amount each day</a:t>
            </a:r>
          </a:p>
          <a:p>
            <a:r>
              <a:rPr lang="en-US" dirty="0" err="1" smtClean="0"/>
              <a:t>SimPill</a:t>
            </a:r>
            <a:r>
              <a:rPr lang="en-US" dirty="0" smtClean="0"/>
              <a:t> – built in SMS modem and </a:t>
            </a:r>
            <a:r>
              <a:rPr lang="en-US" dirty="0" err="1" smtClean="0"/>
              <a:t>simcard</a:t>
            </a:r>
            <a:endParaRPr lang="en-US" dirty="0" smtClean="0"/>
          </a:p>
          <a:p>
            <a:pPr lvl="1"/>
            <a:r>
              <a:rPr lang="en-US" dirty="0" smtClean="0"/>
              <a:t>Automatic notifications</a:t>
            </a:r>
          </a:p>
          <a:p>
            <a:pPr lvl="1"/>
            <a:r>
              <a:rPr lang="en-US" dirty="0" smtClean="0"/>
              <a:t>Initial development for low resource settings but commercialized for developed world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2052" name="Picture 4" descr="http://photos1.blogger.com/blogger/353/70/320/simpil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726351"/>
            <a:ext cx="1525950" cy="152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ages.techhive.com/images/idge/imported/imageapi/2014/06/25/22/slide_image_4_simpill-100327845-or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635" y="4495800"/>
            <a:ext cx="2334590" cy="175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An MIT student and collaborators have designed the uBox, a 'smart' pillbox that dispenses pills, alerts the patient that it's time to take the medication, records the time the pill was taken and prevents double-dosing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133" y="1752600"/>
            <a:ext cx="3355399" cy="251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38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Delivery of health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Routine care delivered by Nurses or CHWs</a:t>
            </a:r>
          </a:p>
          <a:p>
            <a:endParaRPr lang="en-US" dirty="0"/>
          </a:p>
          <a:p>
            <a:r>
              <a:rPr lang="en-US" dirty="0" smtClean="0"/>
              <a:t>Problems to solve </a:t>
            </a:r>
          </a:p>
          <a:p>
            <a:pPr lvl="1"/>
            <a:r>
              <a:rPr lang="en-US" dirty="0" smtClean="0"/>
              <a:t>Consistent delivery of services</a:t>
            </a:r>
          </a:p>
          <a:p>
            <a:pPr lvl="2"/>
            <a:r>
              <a:rPr lang="en-US" dirty="0" smtClean="0"/>
              <a:t>Standards based</a:t>
            </a:r>
          </a:p>
          <a:p>
            <a:pPr lvl="2"/>
            <a:r>
              <a:rPr lang="en-US" dirty="0" smtClean="0"/>
              <a:t>Competent</a:t>
            </a:r>
          </a:p>
          <a:p>
            <a:pPr lvl="1"/>
            <a:r>
              <a:rPr lang="en-US" dirty="0" smtClean="0"/>
              <a:t>Availability</a:t>
            </a:r>
          </a:p>
          <a:p>
            <a:pPr lvl="1"/>
            <a:r>
              <a:rPr lang="en-US" dirty="0" smtClean="0"/>
              <a:t>Appropriate escalation and </a:t>
            </a:r>
            <a:r>
              <a:rPr lang="en-US" dirty="0" err="1" smtClean="0"/>
              <a:t>referal</a:t>
            </a:r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37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Vision versus reality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9" name="Picture 8" descr="LinkWorkersinClinic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590800"/>
            <a:ext cx="4040321" cy="267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52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WHO Designed protocol on diagnosing/treating childhood illness</a:t>
            </a:r>
          </a:p>
          <a:p>
            <a:r>
              <a:rPr lang="en-US" dirty="0" smtClean="0"/>
              <a:t>Step through diseases with flow chart</a:t>
            </a:r>
          </a:p>
          <a:p>
            <a:r>
              <a:rPr lang="en-US" dirty="0" smtClean="0"/>
              <a:t>Target nurses/health workers</a:t>
            </a:r>
          </a:p>
          <a:p>
            <a:r>
              <a:rPr lang="en-US" dirty="0" smtClean="0"/>
              <a:t>Standardize care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026" name="Picture 2" descr="http://upload.wikimedia.org/wikipedia/commons/5/51/Who-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4" y="76200"/>
            <a:ext cx="1368425" cy="1391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76400"/>
            <a:ext cx="373388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18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1" y="1600200"/>
            <a:ext cx="4038600" cy="341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10" y="1600200"/>
            <a:ext cx="3604989" cy="33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771" y="5073229"/>
            <a:ext cx="2562448" cy="1645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5088467"/>
            <a:ext cx="2594163" cy="1645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381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Tanzania e-IMCI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Implement IMCI on a PDA </a:t>
            </a:r>
            <a:endParaRPr lang="en-US" dirty="0"/>
          </a:p>
          <a:p>
            <a:r>
              <a:rPr lang="en-US" dirty="0" smtClean="0"/>
              <a:t>Goal:</a:t>
            </a:r>
          </a:p>
          <a:p>
            <a:pPr lvl="1"/>
            <a:r>
              <a:rPr lang="en-US" dirty="0" smtClean="0"/>
              <a:t>Demonstrate improved compliance to IMCI protocol</a:t>
            </a:r>
          </a:p>
          <a:p>
            <a:pPr lvl="1"/>
            <a:r>
              <a:rPr lang="en-US" dirty="0" smtClean="0"/>
              <a:t>No increase in time of visits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219200"/>
            <a:ext cx="3657600" cy="2630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038600"/>
            <a:ext cx="2485576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594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Data Kit 1.0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Collect</a:t>
            </a:r>
          </a:p>
          <a:p>
            <a:pPr lvl="1"/>
            <a:r>
              <a:rPr lang="en-US" dirty="0" smtClean="0"/>
              <a:t>Forms based data collection application running on Android device</a:t>
            </a:r>
          </a:p>
          <a:p>
            <a:r>
              <a:rPr lang="en-US" dirty="0" err="1" smtClean="0"/>
              <a:t>XLSForm</a:t>
            </a:r>
            <a:endParaRPr lang="en-US" dirty="0" smtClean="0"/>
          </a:p>
          <a:p>
            <a:pPr lvl="1"/>
            <a:r>
              <a:rPr lang="en-US" dirty="0" smtClean="0"/>
              <a:t>Form creation tool reading in Excel spreadsheet</a:t>
            </a:r>
          </a:p>
          <a:p>
            <a:r>
              <a:rPr lang="en-US" dirty="0" smtClean="0"/>
              <a:t>Aggregate</a:t>
            </a:r>
          </a:p>
          <a:p>
            <a:pPr lvl="1"/>
            <a:r>
              <a:rPr lang="en-US" dirty="0" smtClean="0"/>
              <a:t>Backend server to </a:t>
            </a:r>
            <a:r>
              <a:rPr lang="en-US" smtClean="0"/>
              <a:t>receive data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733800"/>
            <a:ext cx="3789275" cy="28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image.slidesharecdn.com/odk-130429050638-phpapp01/95/prsentation-open-data-kit-12-638.jpg?cb=13672300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513" y="1447800"/>
            <a:ext cx="2672673" cy="200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72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IMCI to ODK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Convert IMCI Protocol to decision tree</a:t>
            </a:r>
          </a:p>
          <a:p>
            <a:r>
              <a:rPr lang="en-US" dirty="0" smtClean="0"/>
              <a:t>Encode in forms</a:t>
            </a:r>
          </a:p>
          <a:p>
            <a:r>
              <a:rPr lang="en-US" dirty="0" smtClean="0"/>
              <a:t>Establish branching logic</a:t>
            </a:r>
          </a:p>
          <a:p>
            <a:r>
              <a:rPr lang="en-US" dirty="0" smtClean="0"/>
              <a:t>Implement in spreadsheet </a:t>
            </a:r>
          </a:p>
          <a:p>
            <a:pPr lvl="1"/>
            <a:r>
              <a:rPr lang="en-US" dirty="0" smtClean="0"/>
              <a:t>Compile to ODK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 Challenges</a:t>
            </a:r>
          </a:p>
          <a:p>
            <a:pPr lvl="1"/>
            <a:r>
              <a:rPr lang="en-US" dirty="0" smtClean="0"/>
              <a:t>Extracting the decision tree</a:t>
            </a:r>
          </a:p>
          <a:p>
            <a:pPr lvl="1"/>
            <a:r>
              <a:rPr lang="en-US" dirty="0" smtClean="0"/>
              <a:t>Verification of wording and workflow</a:t>
            </a:r>
          </a:p>
          <a:p>
            <a:pPr lvl="1"/>
            <a:r>
              <a:rPr lang="en-US" dirty="0" smtClean="0"/>
              <a:t>Usability</a:t>
            </a:r>
          </a:p>
          <a:p>
            <a:r>
              <a:rPr lang="en-US" dirty="0" smtClean="0"/>
              <a:t>Medical review of IMCI</a:t>
            </a:r>
          </a:p>
          <a:p>
            <a:pPr lvl="1"/>
            <a:r>
              <a:rPr lang="en-US" dirty="0" smtClean="0"/>
              <a:t>Difficulty in adapting protocol</a:t>
            </a:r>
          </a:p>
          <a:p>
            <a:pPr lvl="1"/>
            <a:r>
              <a:rPr lang="en-US" dirty="0" smtClean="0"/>
              <a:t>Official approval of protocol</a:t>
            </a:r>
          </a:p>
          <a:p>
            <a:pPr lvl="1"/>
            <a:r>
              <a:rPr lang="en-US" dirty="0" smtClean="0"/>
              <a:t>Determining correspondence of electronic and </a:t>
            </a:r>
            <a:r>
              <a:rPr lang="en-US" smtClean="0"/>
              <a:t>paper version</a:t>
            </a: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05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IMCI + Pulse Oximetry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Measure blood oxygen level</a:t>
            </a:r>
          </a:p>
          <a:p>
            <a:r>
              <a:rPr lang="en-US" dirty="0" smtClean="0"/>
              <a:t>Low oxygen levels can indicate pneumonia</a:t>
            </a:r>
          </a:p>
          <a:p>
            <a:r>
              <a:rPr lang="en-US" dirty="0" smtClean="0"/>
              <a:t>Add blood oxygen level into pneumonia questions</a:t>
            </a:r>
          </a:p>
          <a:p>
            <a:r>
              <a:rPr lang="en-US" dirty="0" smtClean="0"/>
              <a:t>Pulse oximeter connected to mobile phone so readings entered automatically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8" name="Picture 7" descr="Screen Shot 2014-09-14 at 3.52.4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822170"/>
            <a:ext cx="1987861" cy="2880582"/>
          </a:xfrm>
          <a:prstGeom prst="rect">
            <a:avLst/>
          </a:prstGeom>
        </p:spPr>
      </p:pic>
      <p:pic>
        <p:nvPicPr>
          <p:cNvPr id="9" name="Content Placeholder 5" descr="Screen Shot 2014-09-14 at 3.15.42 AM.png"/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002" r="-15002"/>
          <a:stretch>
            <a:fillRect/>
          </a:stretch>
        </p:blipFill>
        <p:spPr>
          <a:xfrm>
            <a:off x="4268279" y="3810000"/>
            <a:ext cx="2581255" cy="289275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519" y="1219200"/>
            <a:ext cx="2183974" cy="222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5" t="38662" r="53669" b="40260"/>
          <a:stretch/>
        </p:blipFill>
        <p:spPr>
          <a:xfrm>
            <a:off x="7020307" y="1981200"/>
            <a:ext cx="1702774" cy="114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5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Issues</a:t>
            </a:r>
          </a:p>
          <a:p>
            <a:pPr lvl="1"/>
            <a:r>
              <a:rPr lang="en-US" dirty="0" smtClean="0"/>
              <a:t>Cost of test</a:t>
            </a:r>
          </a:p>
          <a:p>
            <a:pPr lvl="1"/>
            <a:r>
              <a:rPr lang="en-US" dirty="0" smtClean="0"/>
              <a:t>Precision of test</a:t>
            </a:r>
          </a:p>
          <a:p>
            <a:pPr lvl="1"/>
            <a:r>
              <a:rPr lang="en-US" dirty="0" smtClean="0"/>
              <a:t>Accuracy of test</a:t>
            </a:r>
          </a:p>
          <a:p>
            <a:pPr lvl="2"/>
            <a:r>
              <a:rPr lang="en-US" dirty="0" smtClean="0"/>
              <a:t>Error profile</a:t>
            </a:r>
          </a:p>
          <a:p>
            <a:pPr lvl="1"/>
            <a:r>
              <a:rPr lang="en-US" dirty="0" smtClean="0"/>
              <a:t>Action on positive test</a:t>
            </a:r>
          </a:p>
          <a:p>
            <a:pPr lvl="1"/>
            <a:r>
              <a:rPr lang="en-US" dirty="0" smtClean="0"/>
              <a:t>Action on negative test</a:t>
            </a:r>
          </a:p>
          <a:p>
            <a:pPr lvl="1"/>
            <a:r>
              <a:rPr lang="en-US" dirty="0" smtClean="0"/>
              <a:t>Goals</a:t>
            </a:r>
          </a:p>
          <a:p>
            <a:pPr lvl="2"/>
            <a:r>
              <a:rPr lang="en-US" dirty="0" smtClean="0"/>
              <a:t>Individual treatment</a:t>
            </a:r>
          </a:p>
          <a:p>
            <a:pPr lvl="2"/>
            <a:r>
              <a:rPr lang="en-US" dirty="0" smtClean="0"/>
              <a:t>Public health goals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400800" y="2895600"/>
            <a:ext cx="1143000" cy="1066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True Positive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43800" y="2895600"/>
            <a:ext cx="1143000" cy="1066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False Negative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00800" y="3962400"/>
            <a:ext cx="1143000" cy="1066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False Positive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543800" y="3962400"/>
            <a:ext cx="1143000" cy="1066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True Negative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0" y="2303790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Negative Test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6553200" y="2286000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Positive Test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5410200" y="3167390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Have disease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5410200" y="4234190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Don’t have disease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3306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71" y="304800"/>
            <a:ext cx="7620000" cy="1143000"/>
          </a:xfrm>
        </p:spPr>
        <p:txBody>
          <a:bodyPr/>
          <a:lstStyle/>
          <a:p>
            <a:r>
              <a:rPr lang="en-US" dirty="0" smtClean="0"/>
              <a:t>Today’s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Aditya </a:t>
            </a:r>
            <a:r>
              <a:rPr lang="en-US" dirty="0" err="1" smtClean="0"/>
              <a:t>Vashistha</a:t>
            </a:r>
            <a:endParaRPr lang="en-US" dirty="0" smtClean="0"/>
          </a:p>
          <a:p>
            <a:pPr lvl="1"/>
            <a:r>
              <a:rPr lang="en-US" dirty="0" smtClean="0"/>
              <a:t>Voice based messaging</a:t>
            </a:r>
          </a:p>
          <a:p>
            <a:r>
              <a:rPr lang="en-US" dirty="0" smtClean="0"/>
              <a:t>Treatment Support</a:t>
            </a:r>
          </a:p>
          <a:p>
            <a:pPr lvl="1"/>
            <a:r>
              <a:rPr lang="en-US" dirty="0" smtClean="0"/>
              <a:t>Adherence</a:t>
            </a:r>
          </a:p>
          <a:p>
            <a:pPr lvl="1"/>
            <a:r>
              <a:rPr lang="en-US" dirty="0" smtClean="0"/>
              <a:t>Protocol Support</a:t>
            </a:r>
          </a:p>
          <a:p>
            <a:pPr lvl="1"/>
            <a:r>
              <a:rPr lang="en-US" dirty="0" smtClean="0"/>
              <a:t>Diagnostics</a:t>
            </a:r>
          </a:p>
          <a:p>
            <a:r>
              <a:rPr lang="en-US" dirty="0" smtClean="0"/>
              <a:t>Gadgets</a:t>
            </a:r>
          </a:p>
          <a:p>
            <a:pPr lvl="1"/>
            <a:r>
              <a:rPr lang="en-US" dirty="0" smtClean="0"/>
              <a:t>Hijack</a:t>
            </a:r>
          </a:p>
          <a:p>
            <a:pPr lvl="1"/>
            <a:r>
              <a:rPr lang="en-US" dirty="0" smtClean="0"/>
              <a:t>ODK Sensors</a:t>
            </a:r>
          </a:p>
          <a:p>
            <a:pPr lvl="1"/>
            <a:r>
              <a:rPr lang="en-US" dirty="0" err="1" smtClean="0"/>
              <a:t>FoneAstra</a:t>
            </a:r>
            <a:endParaRPr lang="en-US" dirty="0" smtClean="0"/>
          </a:p>
          <a:p>
            <a:pPr lvl="1"/>
            <a:r>
              <a:rPr lang="en-US" dirty="0" err="1" smtClean="0"/>
              <a:t>Partopen</a:t>
            </a:r>
            <a:endParaRPr lang="en-US" dirty="0" smtClean="0"/>
          </a:p>
          <a:p>
            <a:pPr lvl="1"/>
            <a:r>
              <a:rPr lang="en-US" dirty="0" err="1" smtClean="0"/>
              <a:t>CellScope</a:t>
            </a:r>
            <a:endParaRPr lang="en-US" dirty="0" smtClean="0"/>
          </a:p>
          <a:p>
            <a:pPr lvl="1"/>
            <a:r>
              <a:rPr lang="en-US" dirty="0" err="1" smtClean="0"/>
              <a:t>ColdTrace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026" name="Picture 2" descr="http://www.livemint.com/rf/Image-621x414/LiveMint/Period1/2013/07/01/Photos/Aditya%20Vashistha_Bill%20Thies2--621x4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3" t="29844" r="14261"/>
          <a:stretch/>
        </p:blipFill>
        <p:spPr bwMode="auto">
          <a:xfrm>
            <a:off x="6306209" y="1"/>
            <a:ext cx="2820858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64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Diagnostics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Highly accurate tests</a:t>
            </a:r>
          </a:p>
          <a:p>
            <a:pPr lvl="1"/>
            <a:r>
              <a:rPr lang="en-US" dirty="0" smtClean="0"/>
              <a:t>E.g., Enzyme-linked </a:t>
            </a:r>
            <a:r>
              <a:rPr lang="en-US" dirty="0" err="1"/>
              <a:t>immunosorbent</a:t>
            </a:r>
            <a:r>
              <a:rPr lang="en-US" dirty="0"/>
              <a:t> assay (ELISA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Microscopy</a:t>
            </a:r>
          </a:p>
          <a:p>
            <a:r>
              <a:rPr lang="en-US" dirty="0" smtClean="0"/>
              <a:t>Requires infrastructure, trained staff, equipment</a:t>
            </a:r>
          </a:p>
          <a:p>
            <a:r>
              <a:rPr lang="en-US" dirty="0" smtClean="0"/>
              <a:t>Issues</a:t>
            </a:r>
          </a:p>
          <a:p>
            <a:pPr lvl="1"/>
            <a:r>
              <a:rPr lang="en-US" dirty="0" smtClean="0"/>
              <a:t>Costs</a:t>
            </a:r>
          </a:p>
          <a:p>
            <a:pPr lvl="1"/>
            <a:r>
              <a:rPr lang="en-US" dirty="0" smtClean="0"/>
              <a:t>Transport of samples</a:t>
            </a:r>
          </a:p>
          <a:p>
            <a:pPr lvl="1"/>
            <a:r>
              <a:rPr lang="en-US" dirty="0" smtClean="0"/>
              <a:t>Delays in processing or notification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026" name="Picture 2" descr="http://www.irinnews.org/photo/Download.aspx?Source=Report&amp;Year=2011&amp;ImageID=201102011321320125&amp;Width=4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114800"/>
            <a:ext cx="2686171" cy="201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lab2.nl/media/editor/Africa%20la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199" y="2057400"/>
            <a:ext cx="2686171" cy="1779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icrotiter pl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" y="228599"/>
            <a:ext cx="1667933" cy="125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wadsworth.org/chemheme/heme/glass/cytopix/slide013_malaria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688" y="228599"/>
            <a:ext cx="1662312" cy="125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56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Information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Internal lab management</a:t>
            </a:r>
          </a:p>
          <a:p>
            <a:r>
              <a:rPr lang="en-US" dirty="0" smtClean="0"/>
              <a:t>Tracking of samples and tests</a:t>
            </a:r>
          </a:p>
          <a:p>
            <a:r>
              <a:rPr lang="en-US" dirty="0" smtClean="0"/>
              <a:t>Interoperability with medical records</a:t>
            </a:r>
          </a:p>
          <a:p>
            <a:r>
              <a:rPr lang="en-US" dirty="0" smtClean="0"/>
              <a:t>Notifications</a:t>
            </a:r>
          </a:p>
          <a:p>
            <a:r>
              <a:rPr lang="en-US" dirty="0" smtClean="0"/>
              <a:t>Probably not much difference between developed and developing world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1" y="3668070"/>
            <a:ext cx="3505200" cy="303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961" y="1371599"/>
            <a:ext cx="2573279" cy="2064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350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Rapid Diagnostic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Point of Care Tests</a:t>
            </a:r>
          </a:p>
          <a:p>
            <a:pPr lvl="1"/>
            <a:r>
              <a:rPr lang="en-US" dirty="0" smtClean="0"/>
              <a:t>Deliver results without sending test to lab</a:t>
            </a:r>
          </a:p>
          <a:p>
            <a:pPr lvl="1"/>
            <a:r>
              <a:rPr lang="en-US" dirty="0" smtClean="0"/>
              <a:t>Fast turn around </a:t>
            </a:r>
          </a:p>
          <a:p>
            <a:pPr lvl="1"/>
            <a:r>
              <a:rPr lang="en-US" dirty="0" smtClean="0"/>
              <a:t>Limited test preparation</a:t>
            </a:r>
          </a:p>
          <a:p>
            <a:r>
              <a:rPr lang="en-US" dirty="0" smtClean="0"/>
              <a:t>Lateral flow </a:t>
            </a:r>
            <a:r>
              <a:rPr lang="en-US" dirty="0" err="1" smtClean="0"/>
              <a:t>immunochromatographic</a:t>
            </a:r>
            <a:r>
              <a:rPr lang="en-US" dirty="0" smtClean="0"/>
              <a:t> assays</a:t>
            </a:r>
          </a:p>
          <a:p>
            <a:r>
              <a:rPr lang="en-US" dirty="0" smtClean="0"/>
              <a:t>Large number of tests available</a:t>
            </a:r>
          </a:p>
          <a:p>
            <a:pPr lvl="1"/>
            <a:r>
              <a:rPr lang="en-US" dirty="0" smtClean="0"/>
              <a:t>Blood,  Urine</a:t>
            </a:r>
          </a:p>
          <a:p>
            <a:pPr lvl="1"/>
            <a:r>
              <a:rPr lang="en-US" dirty="0" smtClean="0"/>
              <a:t>HIV, Malaria, Syphilis</a:t>
            </a:r>
          </a:p>
          <a:p>
            <a:pPr lvl="1"/>
            <a:endParaRPr lang="en-US" dirty="0"/>
          </a:p>
          <a:p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3074" name="Picture 2" descr="http://www.cell.com/cms/attachment/556867/3985919/gr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399" y="1718733"/>
            <a:ext cx="3176589" cy="1300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00.i.aliimg.com/img/pb/948/731/420/420731948_3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124200"/>
            <a:ext cx="1750359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995" y="3124200"/>
            <a:ext cx="1231993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IMG_053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74"/>
          <a:stretch/>
        </p:blipFill>
        <p:spPr bwMode="auto">
          <a:xfrm>
            <a:off x="5105399" y="4724400"/>
            <a:ext cx="1656412" cy="83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56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ODK Diagnostics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Nicki Dell, Gaetano </a:t>
            </a:r>
            <a:r>
              <a:rPr lang="en-US" dirty="0" err="1" smtClean="0"/>
              <a:t>Borriello</a:t>
            </a:r>
            <a:endParaRPr lang="en-US" dirty="0" smtClean="0"/>
          </a:p>
          <a:p>
            <a:r>
              <a:rPr lang="en-US" dirty="0" smtClean="0"/>
              <a:t>Image analysis on </a:t>
            </a:r>
            <a:r>
              <a:rPr lang="en-US" dirty="0" err="1" smtClean="0"/>
              <a:t>SmartPhone</a:t>
            </a:r>
            <a:r>
              <a:rPr lang="en-US" dirty="0" smtClean="0"/>
              <a:t> to read RDT</a:t>
            </a:r>
          </a:p>
          <a:p>
            <a:pPr lvl="1"/>
            <a:r>
              <a:rPr lang="en-US" dirty="0" smtClean="0"/>
              <a:t>Computation done locally</a:t>
            </a:r>
          </a:p>
          <a:p>
            <a:pPr lvl="1"/>
            <a:r>
              <a:rPr lang="en-US" dirty="0" smtClean="0"/>
              <a:t>Template to adapt to multiple tests</a:t>
            </a:r>
          </a:p>
          <a:p>
            <a:r>
              <a:rPr lang="en-US" dirty="0" smtClean="0"/>
              <a:t>Use cases</a:t>
            </a:r>
          </a:p>
          <a:p>
            <a:pPr lvl="1"/>
            <a:r>
              <a:rPr lang="en-US" dirty="0" smtClean="0"/>
              <a:t>Enable lesser trained health workers to conduct tests</a:t>
            </a:r>
          </a:p>
          <a:p>
            <a:pPr lvl="1"/>
            <a:r>
              <a:rPr lang="en-US" dirty="0" smtClean="0"/>
              <a:t>Support tests which are not frequently used</a:t>
            </a:r>
          </a:p>
          <a:p>
            <a:pPr lvl="1"/>
            <a:r>
              <a:rPr lang="en-US" dirty="0" smtClean="0"/>
              <a:t>Supervision</a:t>
            </a:r>
          </a:p>
          <a:p>
            <a:pPr lvl="1"/>
            <a:r>
              <a:rPr lang="en-US" dirty="0" smtClean="0"/>
              <a:t>Quality control</a:t>
            </a:r>
          </a:p>
          <a:p>
            <a:r>
              <a:rPr lang="en-US" dirty="0" smtClean="0"/>
              <a:t>Field trials</a:t>
            </a:r>
          </a:p>
          <a:p>
            <a:pPr lvl="1"/>
            <a:r>
              <a:rPr lang="en-US" dirty="0" smtClean="0"/>
              <a:t>Zimbabwe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16"/>
          <a:stretch/>
        </p:blipFill>
        <p:spPr bwMode="auto">
          <a:xfrm>
            <a:off x="5460733" y="1371600"/>
            <a:ext cx="2995286" cy="1717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371600" cy="1476569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64"/>
          <a:stretch/>
        </p:blipFill>
        <p:spPr bwMode="auto">
          <a:xfrm>
            <a:off x="5486400" y="3149600"/>
            <a:ext cx="2969619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70"/>
          <a:stretch/>
        </p:blipFill>
        <p:spPr bwMode="auto">
          <a:xfrm>
            <a:off x="5486400" y="4123266"/>
            <a:ext cx="3017365" cy="2556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402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Gadgets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55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Hijack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Sensor interface through audio jack</a:t>
            </a:r>
            <a:endParaRPr lang="en-US" dirty="0"/>
          </a:p>
          <a:p>
            <a:r>
              <a:rPr lang="en-US" dirty="0" smtClean="0"/>
              <a:t>EKG Interface</a:t>
            </a:r>
          </a:p>
          <a:p>
            <a:r>
              <a:rPr lang="en-US" dirty="0" smtClean="0"/>
              <a:t>Soil temperature monitor</a:t>
            </a:r>
          </a:p>
          <a:p>
            <a:r>
              <a:rPr lang="en-US" dirty="0" smtClean="0"/>
              <a:t>UBC Pulse Oximeter for iPhone</a:t>
            </a:r>
          </a:p>
          <a:p>
            <a:r>
              <a:rPr lang="en-US" dirty="0" smtClean="0"/>
              <a:t>HIV Diagnostic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00200"/>
            <a:ext cx="4038600" cy="2913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691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Smartphone for point of care diagnosis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Recent press attention on HIV/Syphilis diagnosis by Columbia University</a:t>
            </a:r>
          </a:p>
          <a:p>
            <a:r>
              <a:rPr lang="en-US" dirty="0" smtClean="0"/>
              <a:t>Laboratory quality immunoassay</a:t>
            </a:r>
          </a:p>
          <a:p>
            <a:r>
              <a:rPr lang="en-US" dirty="0" smtClean="0"/>
              <a:t>Ultra low power</a:t>
            </a:r>
          </a:p>
          <a:p>
            <a:r>
              <a:rPr lang="en-US" dirty="0" smtClean="0"/>
              <a:t>Power from cell phone </a:t>
            </a:r>
          </a:p>
          <a:p>
            <a:pPr lvl="1"/>
            <a:r>
              <a:rPr lang="en-US" dirty="0" smtClean="0"/>
              <a:t>iPhone = Battery</a:t>
            </a:r>
          </a:p>
          <a:p>
            <a:pPr lvl="1"/>
            <a:r>
              <a:rPr lang="en-US" dirty="0" smtClean="0"/>
              <a:t>Signal processing on cell phone to generate results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977" y="1828800"/>
            <a:ext cx="2159957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117" y="3733800"/>
            <a:ext cx="4257675" cy="1570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448407"/>
            <a:ext cx="3805238" cy="1409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334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ODK Sensors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>
              <a:defRPr/>
            </a:pPr>
            <a:r>
              <a:rPr lang="en-US" sz="2800" dirty="0"/>
              <a:t>Build a user-level sensing framework with sensor drivers </a:t>
            </a:r>
          </a:p>
          <a:p>
            <a:pPr lvl="1">
              <a:defRPr/>
            </a:pPr>
            <a:r>
              <a:rPr lang="en-US" sz="2400" dirty="0"/>
              <a:t>No operating system modifications</a:t>
            </a:r>
          </a:p>
          <a:p>
            <a:pPr lvl="1"/>
            <a:r>
              <a:rPr lang="en-US" sz="2400" dirty="0"/>
              <a:t>Allows convenient reuse between applications</a:t>
            </a:r>
          </a:p>
          <a:p>
            <a:pPr lvl="0"/>
            <a:r>
              <a:rPr lang="en-US" sz="2800" dirty="0" smtClean="0"/>
              <a:t>Create </a:t>
            </a:r>
            <a:r>
              <a:rPr lang="en-US" sz="2800" dirty="0"/>
              <a:t>a single sensor interface </a:t>
            </a:r>
          </a:p>
          <a:p>
            <a:pPr lvl="1"/>
            <a:r>
              <a:rPr lang="en-US" sz="2400" dirty="0"/>
              <a:t>Access wired, wireless, and built-in sensors </a:t>
            </a:r>
          </a:p>
          <a:p>
            <a:pPr lvl="1"/>
            <a:r>
              <a:rPr lang="en-US" sz="2400" dirty="0"/>
              <a:t>Support multiple sensors over multiple channels</a:t>
            </a:r>
          </a:p>
          <a:p>
            <a:r>
              <a:rPr lang="en-US" sz="2800" dirty="0" smtClean="0"/>
              <a:t>Focus </a:t>
            </a:r>
            <a:r>
              <a:rPr lang="en-US" sz="2800" dirty="0"/>
              <a:t>on ease of deployment and development </a:t>
            </a:r>
          </a:p>
          <a:p>
            <a:pPr lvl="1"/>
            <a:r>
              <a:rPr lang="en-US" sz="2400" dirty="0"/>
              <a:t>Distribution through existing app store model</a:t>
            </a:r>
          </a:p>
          <a:p>
            <a:pPr lvl="1"/>
            <a:r>
              <a:rPr lang="en-US" sz="2400" dirty="0"/>
              <a:t>Reduce complexity</a:t>
            </a:r>
          </a:p>
          <a:p>
            <a:pPr lvl="1"/>
            <a:r>
              <a:rPr lang="en-US" sz="2400" dirty="0"/>
              <a:t>Without adverse effects on performance</a:t>
            </a: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EECE1"/>
              </a:clrFrom>
              <a:clrTo>
                <a:srgbClr val="EEEC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948670"/>
            <a:ext cx="2333625" cy="1909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859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Fone</a:t>
            </a:r>
            <a:r>
              <a:rPr lang="en-US" dirty="0" smtClean="0"/>
              <a:t> Astra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Sensor connection to low cost phone</a:t>
            </a:r>
          </a:p>
          <a:p>
            <a:pPr lvl="1"/>
            <a:r>
              <a:rPr lang="en-US" dirty="0" smtClean="0"/>
              <a:t>Phone for communication and output</a:t>
            </a:r>
          </a:p>
          <a:p>
            <a:r>
              <a:rPr lang="en-US" dirty="0" smtClean="0"/>
              <a:t>$25 board + $25 phone</a:t>
            </a:r>
          </a:p>
          <a:p>
            <a:r>
              <a:rPr lang="en-US" dirty="0" smtClean="0"/>
              <a:t>Temperature monitoring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" t="697" r="-2576" b="-697"/>
          <a:stretch/>
        </p:blipFill>
        <p:spPr bwMode="auto">
          <a:xfrm rot="16200000">
            <a:off x="5402639" y="921963"/>
            <a:ext cx="4007227" cy="2620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204" y="4333346"/>
            <a:ext cx="316230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18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Android </a:t>
            </a:r>
            <a:r>
              <a:rPr lang="en-US" dirty="0" err="1" smtClean="0"/>
              <a:t>Fone</a:t>
            </a:r>
            <a:r>
              <a:rPr lang="en-US" dirty="0" smtClean="0"/>
              <a:t> Astra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Version 2 of </a:t>
            </a:r>
            <a:r>
              <a:rPr lang="en-US" dirty="0" err="1" smtClean="0"/>
              <a:t>FoneAstra</a:t>
            </a:r>
            <a:r>
              <a:rPr lang="en-US" dirty="0" smtClean="0"/>
              <a:t> replaced basic phone with Android phone</a:t>
            </a:r>
          </a:p>
          <a:p>
            <a:r>
              <a:rPr lang="en-US" dirty="0" smtClean="0"/>
              <a:t>Communication by </a:t>
            </a:r>
            <a:r>
              <a:rPr lang="en-US" dirty="0" err="1" smtClean="0"/>
              <a:t>bluetooth</a:t>
            </a:r>
            <a:r>
              <a:rPr lang="en-US" dirty="0" smtClean="0"/>
              <a:t> or USB</a:t>
            </a:r>
          </a:p>
          <a:p>
            <a:r>
              <a:rPr lang="en-US" dirty="0" smtClean="0"/>
              <a:t>Separate power for </a:t>
            </a:r>
            <a:r>
              <a:rPr lang="en-US" dirty="0" err="1" smtClean="0"/>
              <a:t>FoneAstra</a:t>
            </a:r>
            <a:r>
              <a:rPr lang="en-US" dirty="0" smtClean="0"/>
              <a:t> device</a:t>
            </a:r>
          </a:p>
          <a:p>
            <a:r>
              <a:rPr lang="en-US" dirty="0" smtClean="0"/>
              <a:t>Programmability and UI on phone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752600"/>
            <a:ext cx="2667000" cy="2159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IMG_024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867576" y="3581225"/>
            <a:ext cx="1890546" cy="3110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34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Readings and 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 </a:t>
            </a:r>
            <a:r>
              <a:rPr lang="en-US" dirty="0" smtClean="0"/>
              <a:t>Readings</a:t>
            </a:r>
          </a:p>
          <a:p>
            <a:pPr lvl="1"/>
            <a:r>
              <a:rPr lang="en-US" dirty="0" err="1" smtClean="0"/>
              <a:t>eIMCI</a:t>
            </a:r>
            <a:endParaRPr lang="en-US" dirty="0" smtClean="0"/>
          </a:p>
          <a:p>
            <a:pPr lvl="1"/>
            <a:r>
              <a:rPr lang="en-US" dirty="0" err="1" smtClean="0"/>
              <a:t>CellScope</a:t>
            </a:r>
            <a:endParaRPr lang="en-US" dirty="0" smtClean="0"/>
          </a:p>
          <a:p>
            <a:pPr lvl="1"/>
            <a:r>
              <a:rPr lang="en-US" dirty="0" smtClean="0"/>
              <a:t>Hijack</a:t>
            </a:r>
            <a:endParaRPr lang="en-US" dirty="0"/>
          </a:p>
          <a:p>
            <a:r>
              <a:rPr lang="en-US" dirty="0" smtClean="0"/>
              <a:t>Homework 6</a:t>
            </a:r>
          </a:p>
          <a:p>
            <a:pPr lvl="1"/>
            <a:r>
              <a:rPr lang="en-US" dirty="0" smtClean="0"/>
              <a:t>Design an SMS syntax for cold chain reporting</a:t>
            </a:r>
          </a:p>
          <a:p>
            <a:r>
              <a:rPr lang="en-US" dirty="0" smtClean="0"/>
              <a:t>Homework </a:t>
            </a:r>
            <a:r>
              <a:rPr lang="en-US" dirty="0" smtClean="0"/>
              <a:t>7</a:t>
            </a:r>
          </a:p>
          <a:p>
            <a:pPr lvl="1"/>
            <a:r>
              <a:rPr lang="en-US" dirty="0" smtClean="0"/>
              <a:t>Paper prototype of medical protocol</a:t>
            </a:r>
          </a:p>
          <a:p>
            <a:pPr lvl="2"/>
            <a:r>
              <a:rPr lang="en-US" dirty="0" smtClean="0"/>
              <a:t>Details TBD</a:t>
            </a:r>
            <a:endParaRPr lang="en-US" dirty="0" smtClean="0"/>
          </a:p>
          <a:p>
            <a:r>
              <a:rPr lang="en-US" dirty="0" smtClean="0"/>
              <a:t>Homework 8</a:t>
            </a:r>
          </a:p>
          <a:p>
            <a:pPr lvl="1"/>
            <a:r>
              <a:rPr lang="en-US" dirty="0" smtClean="0"/>
              <a:t>Open Data Kit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2" t="2588" r="-10198" b="1671"/>
          <a:stretch/>
        </p:blipFill>
        <p:spPr bwMode="auto">
          <a:xfrm>
            <a:off x="4876800" y="1447800"/>
            <a:ext cx="402006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1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Milk Pasteurization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Human milk pasteurization</a:t>
            </a:r>
          </a:p>
          <a:p>
            <a:r>
              <a:rPr lang="en-US" dirty="0" smtClean="0"/>
              <a:t>Replace high price pasteurizer with hotplate</a:t>
            </a:r>
          </a:p>
          <a:p>
            <a:r>
              <a:rPr lang="en-US" dirty="0" smtClean="0"/>
              <a:t>Temperature monitoring to ensure proper heating and verify quality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5259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8" name="Picture 2" descr="C:\Users\kisrael-ballard\Desktop\FA user manual\pictures\IMG_01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581400"/>
            <a:ext cx="2156463" cy="2917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IMG_0826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2" r="4350"/>
          <a:stretch/>
        </p:blipFill>
        <p:spPr>
          <a:xfrm>
            <a:off x="6781799" y="1428844"/>
            <a:ext cx="2156463" cy="1978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IMG_024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3206" y="3657600"/>
            <a:ext cx="1128546" cy="1856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0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PartoPen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Paper record of birth progress</a:t>
            </a:r>
          </a:p>
          <a:p>
            <a:pPr lvl="1"/>
            <a:r>
              <a:rPr lang="en-US" dirty="0" smtClean="0"/>
              <a:t>Plot dilation versus time</a:t>
            </a:r>
          </a:p>
          <a:p>
            <a:pPr lvl="1"/>
            <a:r>
              <a:rPr lang="en-US" dirty="0" smtClean="0"/>
              <a:t>Too slow, issue an alert</a:t>
            </a:r>
          </a:p>
          <a:p>
            <a:r>
              <a:rPr lang="en-US" dirty="0" smtClean="0"/>
              <a:t>Idea</a:t>
            </a:r>
          </a:p>
          <a:p>
            <a:pPr lvl="1"/>
            <a:r>
              <a:rPr lang="en-US" dirty="0" smtClean="0"/>
              <a:t>Implement using a </a:t>
            </a:r>
            <a:r>
              <a:rPr lang="en-US" dirty="0" err="1" smtClean="0"/>
              <a:t>LiveScribe</a:t>
            </a:r>
            <a:r>
              <a:rPr lang="en-US" dirty="0" smtClean="0"/>
              <a:t> digital pen</a:t>
            </a:r>
          </a:p>
          <a:p>
            <a:r>
              <a:rPr lang="en-US" dirty="0" smtClean="0"/>
              <a:t>Deployment</a:t>
            </a:r>
          </a:p>
          <a:p>
            <a:pPr lvl="1"/>
            <a:r>
              <a:rPr lang="en-US" dirty="0" smtClean="0"/>
              <a:t>Nurses in Kenya, in both training and practice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600199"/>
            <a:ext cx="2516945" cy="353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354168"/>
            <a:ext cx="2033588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995" y="5354168"/>
            <a:ext cx="1333500" cy="1487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124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UC Berkeley project</a:t>
            </a:r>
          </a:p>
          <a:p>
            <a:pPr lvl="1"/>
            <a:r>
              <a:rPr lang="en-US" dirty="0" smtClean="0"/>
              <a:t>Dan Fletcher,  Bioengineering</a:t>
            </a:r>
            <a:endParaRPr lang="en-US" dirty="0" smtClean="0"/>
          </a:p>
          <a:p>
            <a:pPr lvl="1"/>
            <a:r>
              <a:rPr lang="en-US" dirty="0" smtClean="0"/>
              <a:t>Build a cheaper microscope for diagnostics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030" y="1600200"/>
            <a:ext cx="3815321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097" y="4191000"/>
            <a:ext cx="2178553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090988"/>
            <a:ext cx="2846093" cy="2171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97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Cold Trace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Remote temperature monitoring</a:t>
            </a:r>
          </a:p>
          <a:p>
            <a:r>
              <a:rPr lang="en-US" dirty="0" smtClean="0"/>
              <a:t>Connection through audio port to Android phone</a:t>
            </a:r>
          </a:p>
          <a:p>
            <a:r>
              <a:rPr lang="en-US" dirty="0" smtClean="0"/>
              <a:t>Deployments now rely on a single model of low cost Android phone</a:t>
            </a:r>
          </a:p>
          <a:p>
            <a:r>
              <a:rPr lang="en-US" dirty="0" smtClean="0"/>
              <a:t>Well engineered product with substantial support</a:t>
            </a:r>
          </a:p>
          <a:p>
            <a:r>
              <a:rPr lang="en-US" dirty="0" smtClean="0"/>
              <a:t>Need for multi sensor device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2/18/2015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601409"/>
            <a:ext cx="2286001" cy="1632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599" y="3581400"/>
            <a:ext cx="4386263" cy="189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http://d3uifzcxlzuvqz.cloudfront.net/images/stories/jreviews/1552_coldtrace2-13728751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0" y="160140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07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week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Supporting the health worker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03"/>
          <a:stretch/>
        </p:blipFill>
        <p:spPr>
          <a:xfrm>
            <a:off x="0" y="4587864"/>
            <a:ext cx="3209906" cy="2270136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958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 7: SMS Reporting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139" y="1600200"/>
            <a:ext cx="601372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266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 7: Solutions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33068"/>
            <a:ext cx="2708534" cy="348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524000"/>
            <a:ext cx="4543425" cy="1356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067" y="3132667"/>
            <a:ext cx="4076700" cy="1428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067" y="4800600"/>
            <a:ext cx="5044816" cy="1810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091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Medication Adherence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TB and HIV</a:t>
            </a:r>
          </a:p>
          <a:p>
            <a:pPr lvl="1"/>
            <a:r>
              <a:rPr lang="en-US" dirty="0" smtClean="0"/>
              <a:t>Concerns about drug resistant strains</a:t>
            </a:r>
          </a:p>
          <a:p>
            <a:pPr lvl="1"/>
            <a:endParaRPr lang="en-US" dirty="0"/>
          </a:p>
          <a:p>
            <a:r>
              <a:rPr lang="en-US" dirty="0" smtClean="0"/>
              <a:t>Adherence obstacles</a:t>
            </a:r>
          </a:p>
          <a:p>
            <a:pPr lvl="1"/>
            <a:r>
              <a:rPr lang="en-US" dirty="0" smtClean="0"/>
              <a:t>Side effects, inconvenience, perceived cure, stigma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08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Adherence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Direct Observation Therapy</a:t>
            </a:r>
          </a:p>
          <a:p>
            <a:pPr lvl="1"/>
            <a:r>
              <a:rPr lang="en-US" dirty="0" smtClean="0"/>
              <a:t>Health worker observes daily medication</a:t>
            </a:r>
          </a:p>
          <a:p>
            <a:pPr lvl="2"/>
            <a:r>
              <a:rPr lang="en-US" dirty="0" smtClean="0"/>
              <a:t>Home or clinic</a:t>
            </a:r>
          </a:p>
          <a:p>
            <a:pPr lvl="2"/>
            <a:r>
              <a:rPr lang="en-US" dirty="0" smtClean="0"/>
              <a:t>Considered burdensome</a:t>
            </a:r>
          </a:p>
          <a:p>
            <a:pPr lvl="1"/>
            <a:r>
              <a:rPr lang="en-US" dirty="0" smtClean="0"/>
              <a:t>Variations</a:t>
            </a:r>
          </a:p>
          <a:p>
            <a:pPr lvl="2"/>
            <a:r>
              <a:rPr lang="en-US" dirty="0" smtClean="0"/>
              <a:t>Family member observes</a:t>
            </a:r>
          </a:p>
          <a:p>
            <a:pPr lvl="2"/>
            <a:r>
              <a:rPr lang="en-US" dirty="0" smtClean="0"/>
              <a:t>Pick up medication every few days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" name="Picture 6" descr="C:\Users\Administrator\Documents\PATH\HMIS\Workshop photos\P5090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295400"/>
            <a:ext cx="2590800" cy="19431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724400" y="3429000"/>
            <a:ext cx="4343400" cy="329320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fontAlgn="base"/>
            <a:r>
              <a:rPr lang="en-US" sz="1600" b="1" dirty="0" smtClean="0"/>
              <a:t>WHO TB Strategy</a:t>
            </a:r>
          </a:p>
          <a:p>
            <a:pPr fontAlgn="base"/>
            <a:r>
              <a:rPr lang="en-US" sz="1600" b="1" dirty="0" smtClean="0"/>
              <a:t>Pursue </a:t>
            </a:r>
            <a:r>
              <a:rPr lang="en-US" sz="1600" b="1" dirty="0"/>
              <a:t>high-quality DOTS expansion and enhancement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600" dirty="0"/>
              <a:t>Secure political commitment, with adequate and sustained financing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600" dirty="0"/>
              <a:t>Ensure early case detection, and diagnosis through quality-assured bacteriology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600" dirty="0"/>
              <a:t>Provide standardized treatment with supervision, and patient support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600" dirty="0"/>
              <a:t>Ensure effective drug supply and management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600" dirty="0"/>
              <a:t>Monitor and evaluate performance and impact</a:t>
            </a:r>
          </a:p>
        </p:txBody>
      </p:sp>
    </p:spTree>
    <p:extLst>
      <p:ext uri="{BB962C8B-B14F-4D97-AF65-F5344CB8AC3E}">
        <p14:creationId xmlns:p14="http://schemas.microsoft.com/office/powerpoint/2010/main" val="93786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TB Drug Distribution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Fingerprint scanning in drug distribution</a:t>
            </a:r>
          </a:p>
          <a:p>
            <a:pPr lvl="1"/>
            <a:r>
              <a:rPr lang="en-US" dirty="0" smtClean="0"/>
              <a:t>Reduce record keeping and increase accuracy</a:t>
            </a:r>
          </a:p>
          <a:p>
            <a:pPr lvl="1"/>
            <a:r>
              <a:rPr lang="en-US" dirty="0" smtClean="0"/>
              <a:t>Verification of drug pick up</a:t>
            </a:r>
          </a:p>
          <a:p>
            <a:pPr lvl="1"/>
            <a:r>
              <a:rPr lang="en-US" dirty="0" smtClean="0"/>
              <a:t>Allow follow up of non-compliant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86200"/>
            <a:ext cx="413238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12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SMS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Send confirmation code associated with each pill to a given number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2/18/2015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11266" name="Picture 2" descr="http://t4.thpservices.com/fotos/thum4/010/689/ibr-832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38940"/>
            <a:ext cx="3429000" cy="226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6"/>
          <p:cNvSpPr/>
          <p:nvPr/>
        </p:nvSpPr>
        <p:spPr>
          <a:xfrm>
            <a:off x="6324600" y="3505200"/>
            <a:ext cx="990600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4387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69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19343</TotalTime>
  <Words>1124</Words>
  <Application>Microsoft Office PowerPoint</Application>
  <PresentationFormat>On-screen Show (4:3)</PresentationFormat>
  <Paragraphs>331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Computing and Global Health Lecture 7  Treatment support and mobile devices</vt:lpstr>
      <vt:lpstr>Today’s topics</vt:lpstr>
      <vt:lpstr>Readings and Assignments</vt:lpstr>
      <vt:lpstr>Homework 7: SMS Reporting</vt:lpstr>
      <vt:lpstr>Homework 7: Solutions</vt:lpstr>
      <vt:lpstr>Medication Adherence</vt:lpstr>
      <vt:lpstr>Adherence</vt:lpstr>
      <vt:lpstr>TB Drug Distribution</vt:lpstr>
      <vt:lpstr>SMS Reporting</vt:lpstr>
      <vt:lpstr>Pill box notifications</vt:lpstr>
      <vt:lpstr>Delivery of health services</vt:lpstr>
      <vt:lpstr>Vision versus reality</vt:lpstr>
      <vt:lpstr>IMCI</vt:lpstr>
      <vt:lpstr>IMCI</vt:lpstr>
      <vt:lpstr>Tanzania e-IMCI Study</vt:lpstr>
      <vt:lpstr>Open Data Kit 1.0</vt:lpstr>
      <vt:lpstr>IMCI to ODK</vt:lpstr>
      <vt:lpstr>IMCI + Pulse Oximetry</vt:lpstr>
      <vt:lpstr>Diagnostics</vt:lpstr>
      <vt:lpstr>Lab Diagnostics</vt:lpstr>
      <vt:lpstr>Lab Information System</vt:lpstr>
      <vt:lpstr>Rapid Diagnostic Tests</vt:lpstr>
      <vt:lpstr>ODK Diagnostics</vt:lpstr>
      <vt:lpstr>Gadgets</vt:lpstr>
      <vt:lpstr>Hijack</vt:lpstr>
      <vt:lpstr>Smartphone for point of care diagnosis</vt:lpstr>
      <vt:lpstr>ODK Sensors</vt:lpstr>
      <vt:lpstr>Fone Astra</vt:lpstr>
      <vt:lpstr>Android Fone Astra</vt:lpstr>
      <vt:lpstr>Milk Pasteurization</vt:lpstr>
      <vt:lpstr>PartoPen</vt:lpstr>
      <vt:lpstr>Cell Scope</vt:lpstr>
      <vt:lpstr>Cold Trace</vt:lpstr>
      <vt:lpstr>Next week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 Anderson</dc:creator>
  <cp:lastModifiedBy>Richard Anderson</cp:lastModifiedBy>
  <cp:revision>429</cp:revision>
  <dcterms:created xsi:type="dcterms:W3CDTF">2006-08-16T00:00:00Z</dcterms:created>
  <dcterms:modified xsi:type="dcterms:W3CDTF">2015-02-19T01:33:12Z</dcterms:modified>
</cp:coreProperties>
</file>