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38"/>
  </p:notesMasterIdLst>
  <p:sldIdLst>
    <p:sldId id="256" r:id="rId2"/>
    <p:sldId id="351" r:id="rId3"/>
    <p:sldId id="303" r:id="rId4"/>
    <p:sldId id="373" r:id="rId5"/>
    <p:sldId id="375" r:id="rId6"/>
    <p:sldId id="376" r:id="rId7"/>
    <p:sldId id="377" r:id="rId8"/>
    <p:sldId id="378" r:id="rId9"/>
    <p:sldId id="352" r:id="rId10"/>
    <p:sldId id="353" r:id="rId11"/>
    <p:sldId id="371" r:id="rId12"/>
    <p:sldId id="354" r:id="rId13"/>
    <p:sldId id="379" r:id="rId14"/>
    <p:sldId id="380" r:id="rId15"/>
    <p:sldId id="381" r:id="rId16"/>
    <p:sldId id="355" r:id="rId17"/>
    <p:sldId id="356" r:id="rId18"/>
    <p:sldId id="357" r:id="rId19"/>
    <p:sldId id="370" r:id="rId20"/>
    <p:sldId id="358" r:id="rId21"/>
    <p:sldId id="359" r:id="rId22"/>
    <p:sldId id="360" r:id="rId23"/>
    <p:sldId id="361" r:id="rId24"/>
    <p:sldId id="369" r:id="rId25"/>
    <p:sldId id="363" r:id="rId26"/>
    <p:sldId id="384" r:id="rId27"/>
    <p:sldId id="385" r:id="rId28"/>
    <p:sldId id="362" r:id="rId29"/>
    <p:sldId id="364" r:id="rId30"/>
    <p:sldId id="383" r:id="rId31"/>
    <p:sldId id="366" r:id="rId32"/>
    <p:sldId id="367" r:id="rId33"/>
    <p:sldId id="386" r:id="rId34"/>
    <p:sldId id="387" r:id="rId35"/>
    <p:sldId id="388" r:id="rId36"/>
    <p:sldId id="389"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2" d="100"/>
          <a:sy n="112" d="100"/>
        </p:scale>
        <p:origin x="-900"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620DCB-6788-4A24-9A0A-D13D4DF91C6A}" type="datetimeFigureOut">
              <a:rPr lang="en-US" smtClean="0"/>
              <a:t>2/4/2015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ACE325-1507-4EBC-8A06-20B3285D1642}" type="slidenum">
              <a:rPr lang="en-US" smtClean="0"/>
              <a:t>‹#›</a:t>
            </a:fld>
            <a:endParaRPr lang="en-US"/>
          </a:p>
        </p:txBody>
      </p:sp>
    </p:spTree>
    <p:extLst>
      <p:ext uri="{BB962C8B-B14F-4D97-AF65-F5344CB8AC3E}">
        <p14:creationId xmlns:p14="http://schemas.microsoft.com/office/powerpoint/2010/main" val="3576818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p:txBody>
          <a:bodyPr/>
          <a:lstStyle/>
          <a:p>
            <a:r>
              <a:rPr lang="en-US" smtClean="0"/>
              <a:t>1/28/2015</a:t>
            </a:r>
            <a:endParaRPr lang="en-US"/>
          </a:p>
        </p:txBody>
      </p:sp>
      <p:sp>
        <p:nvSpPr>
          <p:cNvPr id="9" name="Footer Placeholder 8"/>
          <p:cNvSpPr>
            <a:spLocks noGrp="1"/>
          </p:cNvSpPr>
          <p:nvPr>
            <p:ph type="ftr" sz="quarter" idx="11"/>
          </p:nvPr>
        </p:nvSpPr>
        <p:spPr/>
        <p:txBody>
          <a:bodyPr/>
          <a:lstStyle/>
          <a:p>
            <a:r>
              <a:rPr lang="en-US" smtClean="0"/>
              <a:t>University of Washington, Winter 2015</a:t>
            </a:r>
            <a:endParaRPr lang="en-US" dirty="0"/>
          </a:p>
        </p:txBody>
      </p:sp>
      <p:sp>
        <p:nvSpPr>
          <p:cNvPr id="10" name="Slide Number Placeholder 9"/>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53687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64822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85546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77425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52729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8961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1/28/2015</a:t>
            </a:r>
            <a:endParaRPr lang="en-US"/>
          </a:p>
        </p:txBody>
      </p:sp>
      <p:sp>
        <p:nvSpPr>
          <p:cNvPr id="8" name="Footer Placeholder 7"/>
          <p:cNvSpPr>
            <a:spLocks noGrp="1"/>
          </p:cNvSpPr>
          <p:nvPr>
            <p:ph type="ftr" sz="quarter" idx="11"/>
          </p:nvPr>
        </p:nvSpPr>
        <p:spPr/>
        <p:txBody>
          <a:bodyPr/>
          <a:lstStyle/>
          <a:p>
            <a:r>
              <a:rPr lang="en-US" smtClean="0"/>
              <a:t>University of Washington, Winter 2015</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5323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1/28/2015</a:t>
            </a:r>
            <a:endParaRPr lang="en-US"/>
          </a:p>
        </p:txBody>
      </p:sp>
      <p:sp>
        <p:nvSpPr>
          <p:cNvPr id="4" name="Footer Placeholder 3"/>
          <p:cNvSpPr>
            <a:spLocks noGrp="1"/>
          </p:cNvSpPr>
          <p:nvPr>
            <p:ph type="ftr" sz="quarter" idx="11"/>
          </p:nvPr>
        </p:nvSpPr>
        <p:spPr/>
        <p:txBody>
          <a:bodyPr/>
          <a:lstStyle/>
          <a:p>
            <a:r>
              <a:rPr lang="en-US" smtClean="0"/>
              <a:t>University of Washington, Winter 2015</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21660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1/28/2015</a:t>
            </a:r>
            <a:endParaRPr lang="en-US"/>
          </a:p>
        </p:txBody>
      </p:sp>
      <p:sp>
        <p:nvSpPr>
          <p:cNvPr id="3" name="Footer Placeholder 2"/>
          <p:cNvSpPr>
            <a:spLocks noGrp="1"/>
          </p:cNvSpPr>
          <p:nvPr>
            <p:ph type="ftr" sz="quarter" idx="11"/>
          </p:nvPr>
        </p:nvSpPr>
        <p:spPr/>
        <p:txBody>
          <a:bodyPr/>
          <a:lstStyle/>
          <a:p>
            <a:r>
              <a:rPr lang="en-US" smtClean="0"/>
              <a:t>University of Washington, Winter 2015</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97876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76364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90561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1/28/2015</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University of Washington, Winter 2015</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9623759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58.jpeg"/><Relationship Id="rId13" Type="http://schemas.openxmlformats.org/officeDocument/2006/relationships/image" Target="../media/image63.jpg"/><Relationship Id="rId3" Type="http://schemas.openxmlformats.org/officeDocument/2006/relationships/image" Target="../media/image54.jpeg"/><Relationship Id="rId7" Type="http://schemas.openxmlformats.org/officeDocument/2006/relationships/image" Target="../media/image57.jpeg"/><Relationship Id="rId12" Type="http://schemas.openxmlformats.org/officeDocument/2006/relationships/image" Target="../media/image62.jpg"/><Relationship Id="rId2" Type="http://schemas.openxmlformats.org/officeDocument/2006/relationships/image" Target="../media/image53.jpeg"/><Relationship Id="rId1" Type="http://schemas.openxmlformats.org/officeDocument/2006/relationships/slideLayout" Target="../slideLayouts/slideLayout6.xml"/><Relationship Id="rId6" Type="http://schemas.openxmlformats.org/officeDocument/2006/relationships/image" Target="../media/image56.jpeg"/><Relationship Id="rId11" Type="http://schemas.openxmlformats.org/officeDocument/2006/relationships/image" Target="../media/image61.jpg"/><Relationship Id="rId5" Type="http://schemas.openxmlformats.org/officeDocument/2006/relationships/hyperlink" Target="https://pathpoint.path.org/SiteDirectory/OPTIMIZE/Picture%20Library/Activity%20or%20technology/Solar%20Technologies/00994.jpg" TargetMode="External"/><Relationship Id="rId10" Type="http://schemas.openxmlformats.org/officeDocument/2006/relationships/image" Target="../media/image60.jpg"/><Relationship Id="rId4" Type="http://schemas.openxmlformats.org/officeDocument/2006/relationships/image" Target="../media/image55.jpeg"/><Relationship Id="rId9" Type="http://schemas.openxmlformats.org/officeDocument/2006/relationships/image" Target="../media/image59.jpeg"/><Relationship Id="rId14" Type="http://schemas.openxmlformats.org/officeDocument/2006/relationships/image" Target="../media/image64.jpg"/></Relationships>
</file>

<file path=ppt/slides/_rels/slide3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71.jpeg"/></Relationships>
</file>

<file path=ppt/slides/_rels/slide3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3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00"/>
            <a:ext cx="7772400" cy="1470025"/>
          </a:xfrm>
        </p:spPr>
        <p:txBody>
          <a:bodyPr>
            <a:noAutofit/>
          </a:bodyPr>
          <a:lstStyle/>
          <a:p>
            <a:r>
              <a:rPr lang="en-US" sz="3200" dirty="0" smtClean="0"/>
              <a:t>Computing and Global Health</a:t>
            </a:r>
            <a:br>
              <a:rPr lang="en-US" sz="3200" dirty="0" smtClean="0"/>
            </a:br>
            <a:r>
              <a:rPr lang="en-US" sz="3200" dirty="0" smtClean="0"/>
              <a:t>Lecture 5</a:t>
            </a:r>
            <a:br>
              <a:rPr lang="en-US" sz="3200" dirty="0" smtClean="0"/>
            </a:br>
            <a:r>
              <a:rPr lang="en-US" sz="3200" dirty="0" smtClean="0"/>
              <a:t> Logistics</a:t>
            </a:r>
            <a:endParaRPr lang="en-US" sz="3200" dirty="0"/>
          </a:p>
        </p:txBody>
      </p:sp>
      <p:sp>
        <p:nvSpPr>
          <p:cNvPr id="3" name="Subtitle 2"/>
          <p:cNvSpPr>
            <a:spLocks noGrp="1"/>
          </p:cNvSpPr>
          <p:nvPr>
            <p:ph type="subTitle" idx="1"/>
          </p:nvPr>
        </p:nvSpPr>
        <p:spPr>
          <a:xfrm>
            <a:off x="1371600" y="4191000"/>
            <a:ext cx="6400800" cy="1752600"/>
          </a:xfrm>
        </p:spPr>
        <p:txBody>
          <a:bodyPr/>
          <a:lstStyle/>
          <a:p>
            <a:r>
              <a:rPr lang="en-US" dirty="0" smtClean="0"/>
              <a:t>Winter 2015</a:t>
            </a:r>
          </a:p>
          <a:p>
            <a:r>
              <a:rPr lang="en-US" dirty="0" smtClean="0"/>
              <a:t>Richard Anderson</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a:t>
            </a:fld>
            <a:endParaRPr lang="en-US"/>
          </a:p>
        </p:txBody>
      </p:sp>
      <p:pic>
        <p:nvPicPr>
          <p:cNvPr id="5122" name="Picture 2" descr="http://news.cs.washington.edu/wp-content/uploads/2010/11/m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228600"/>
            <a:ext cx="1905000" cy="27717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bidinitiative.org/wp-content/uploads/00688_hr-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84777"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65813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health logistics</a:t>
            </a:r>
            <a:endParaRPr lang="en-US" dirty="0"/>
          </a:p>
        </p:txBody>
      </p:sp>
      <p:sp>
        <p:nvSpPr>
          <p:cNvPr id="3" name="Content Placeholder 2"/>
          <p:cNvSpPr>
            <a:spLocks noGrp="1"/>
          </p:cNvSpPr>
          <p:nvPr>
            <p:ph idx="1"/>
          </p:nvPr>
        </p:nvSpPr>
        <p:spPr/>
        <p:txBody>
          <a:bodyPr/>
          <a:lstStyle/>
          <a:p>
            <a:r>
              <a:rPr lang="en-US" dirty="0" smtClean="0"/>
              <a:t>Large scale public sector</a:t>
            </a:r>
          </a:p>
          <a:p>
            <a:pPr lvl="1"/>
            <a:r>
              <a:rPr lang="en-US" dirty="0" smtClean="0"/>
              <a:t>National scale distribution</a:t>
            </a:r>
          </a:p>
          <a:p>
            <a:pPr lvl="1"/>
            <a:r>
              <a:rPr lang="en-US" dirty="0" smtClean="0"/>
              <a:t>Usually externally sourced products</a:t>
            </a:r>
          </a:p>
          <a:p>
            <a:pPr lvl="1"/>
            <a:r>
              <a:rPr lang="en-US" dirty="0" smtClean="0"/>
              <a:t>Commercial or non-commercial goods</a:t>
            </a:r>
          </a:p>
          <a:p>
            <a:pPr lvl="1"/>
            <a:r>
              <a:rPr lang="en-US" dirty="0" smtClean="0"/>
              <a:t>Multiple financing models</a:t>
            </a:r>
          </a:p>
          <a:p>
            <a:r>
              <a:rPr lang="en-US" dirty="0" smtClean="0"/>
              <a:t>Local logistics</a:t>
            </a:r>
          </a:p>
          <a:p>
            <a:pPr lvl="1"/>
            <a:r>
              <a:rPr lang="en-US" dirty="0" smtClean="0"/>
              <a:t>Regional or NGO distribution of goods</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4095558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Private sector</a:t>
            </a:r>
            <a:endParaRPr lang="en-US" dirty="0"/>
          </a:p>
        </p:txBody>
      </p:sp>
      <p:sp>
        <p:nvSpPr>
          <p:cNvPr id="3" name="Content Placeholder 2"/>
          <p:cNvSpPr>
            <a:spLocks noGrp="1"/>
          </p:cNvSpPr>
          <p:nvPr>
            <p:ph idx="1"/>
          </p:nvPr>
        </p:nvSpPr>
        <p:spPr/>
        <p:txBody>
          <a:bodyPr/>
          <a:lstStyle/>
          <a:p>
            <a:r>
              <a:rPr lang="en-US" dirty="0" smtClean="0"/>
              <a:t>We will ignore the private sector, but . . .</a:t>
            </a:r>
          </a:p>
          <a:p>
            <a:endParaRPr lang="en-US" dirty="0"/>
          </a:p>
          <a:p>
            <a:r>
              <a:rPr lang="en-US" dirty="0" smtClean="0"/>
              <a:t>Some LMIC engage private sector in logistics</a:t>
            </a:r>
          </a:p>
          <a:p>
            <a:r>
              <a:rPr lang="en-US" dirty="0" smtClean="0"/>
              <a:t>Some goods are available both in public system and in the markets</a:t>
            </a:r>
          </a:p>
          <a:p>
            <a:pPr lvl="1"/>
            <a:r>
              <a:rPr lang="en-US" dirty="0" smtClean="0"/>
              <a:t>Parallel public and private networks </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11</a:t>
            </a:fld>
            <a:endParaRPr lang="en-US"/>
          </a:p>
        </p:txBody>
      </p:sp>
      <p:pic>
        <p:nvPicPr>
          <p:cNvPr id="5122" name="Picture 2" descr="http://cleanwaterforall.files.wordpress.com/2010/05/pharmac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4800600"/>
            <a:ext cx="2590800" cy="1943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21660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logistics models</a:t>
            </a:r>
            <a:endParaRPr lang="en-US" dirty="0"/>
          </a:p>
        </p:txBody>
      </p:sp>
      <p:sp>
        <p:nvSpPr>
          <p:cNvPr id="3" name="Content Placeholder 2"/>
          <p:cNvSpPr>
            <a:spLocks noGrp="1"/>
          </p:cNvSpPr>
          <p:nvPr>
            <p:ph idx="1"/>
          </p:nvPr>
        </p:nvSpPr>
        <p:spPr/>
        <p:txBody>
          <a:bodyPr/>
          <a:lstStyle/>
          <a:p>
            <a:r>
              <a:rPr lang="en-US" dirty="0" smtClean="0"/>
              <a:t>Multiple levels</a:t>
            </a:r>
          </a:p>
          <a:p>
            <a:pPr lvl="1"/>
            <a:r>
              <a:rPr lang="en-US" dirty="0" smtClean="0"/>
              <a:t>National</a:t>
            </a:r>
          </a:p>
          <a:p>
            <a:pPr lvl="1"/>
            <a:r>
              <a:rPr lang="en-US" dirty="0" smtClean="0"/>
              <a:t>Regional</a:t>
            </a:r>
          </a:p>
          <a:p>
            <a:pPr lvl="1"/>
            <a:r>
              <a:rPr lang="en-US" dirty="0" smtClean="0"/>
              <a:t>Facility</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12</a:t>
            </a:fld>
            <a:endParaRPr lang="en-US"/>
          </a:p>
        </p:txBody>
      </p:sp>
      <p:pic>
        <p:nvPicPr>
          <p:cNvPr id="4101"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8113" t="13812" r="19466"/>
          <a:stretch/>
        </p:blipFill>
        <p:spPr bwMode="auto">
          <a:xfrm>
            <a:off x="6096000" y="1862667"/>
            <a:ext cx="2040467" cy="4490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http://cdn.c.photoshelter.com/img-get2/I0000osWUIC7RdLk/fit=1000x750/GQ7A806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4116388"/>
            <a:ext cx="2706129" cy="1804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6078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Logistics Requirements</a:t>
            </a:r>
            <a:endParaRPr lang="en-US" dirty="0"/>
          </a:p>
        </p:txBody>
      </p:sp>
      <p:sp>
        <p:nvSpPr>
          <p:cNvPr id="7" name="Content Placeholder 6"/>
          <p:cNvSpPr>
            <a:spLocks noGrp="1"/>
          </p:cNvSpPr>
          <p:nvPr>
            <p:ph sz="half" idx="1"/>
          </p:nvPr>
        </p:nvSpPr>
        <p:spPr/>
        <p:txBody>
          <a:bodyPr/>
          <a:lstStyle/>
          <a:p>
            <a:r>
              <a:rPr lang="en-US" dirty="0" smtClean="0"/>
              <a:t>Requirement derived from country workshops and visits</a:t>
            </a:r>
          </a:p>
          <a:p>
            <a:r>
              <a:rPr lang="en-US" dirty="0" smtClean="0"/>
              <a:t>Country independent requirements</a:t>
            </a:r>
          </a:p>
          <a:p>
            <a:pPr lvl="1"/>
            <a:r>
              <a:rPr lang="en-US" dirty="0" smtClean="0"/>
              <a:t>What is common across countries</a:t>
            </a:r>
            <a:endParaRPr lang="en-US" dirty="0"/>
          </a:p>
        </p:txBody>
      </p:sp>
      <p:sp>
        <p:nvSpPr>
          <p:cNvPr id="8" name="Content Placeholder 7"/>
          <p:cNvSpPr>
            <a:spLocks noGrp="1"/>
          </p:cNvSpPr>
          <p:nvPr>
            <p:ph sz="half" idx="2"/>
          </p:nvPr>
        </p:nvSpPr>
        <p:spPr/>
        <p:txBody>
          <a:bodyPr/>
          <a:lstStyle/>
          <a:p>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13</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3873953" y="1595514"/>
            <a:ext cx="5486400" cy="4733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1031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processes</a:t>
            </a:r>
            <a:endParaRPr lang="en-US" dirty="0"/>
          </a:p>
        </p:txBody>
      </p:sp>
      <p:sp>
        <p:nvSpPr>
          <p:cNvPr id="3" name="Content Placeholder 2"/>
          <p:cNvSpPr>
            <a:spLocks noGrp="1"/>
          </p:cNvSpPr>
          <p:nvPr>
            <p:ph sz="half" idx="1"/>
          </p:nvPr>
        </p:nvSpPr>
        <p:spPr/>
        <p:txBody>
          <a:bodyPr/>
          <a:lstStyle/>
          <a:p>
            <a:endParaRPr lang="en-US"/>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14</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828800"/>
            <a:ext cx="4305300" cy="3149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800600" y="1828800"/>
            <a:ext cx="4038600" cy="3382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76081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Processes</a:t>
            </a:r>
            <a:endParaRPr lang="en-US" dirty="0"/>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p:txBody>
          <a:bodyPr/>
          <a:lstStyle/>
          <a:p>
            <a:endParaRPr lang="en-US" dirty="0"/>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15</a:t>
            </a:fld>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604"/>
          <a:stretch/>
        </p:blipFill>
        <p:spPr bwMode="auto">
          <a:xfrm>
            <a:off x="381000" y="2169239"/>
            <a:ext cx="4114800" cy="337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169239"/>
            <a:ext cx="4114800" cy="337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38217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Computing and logistics</a:t>
            </a:r>
            <a:endParaRPr lang="en-US" dirty="0"/>
          </a:p>
        </p:txBody>
      </p:sp>
      <p:sp>
        <p:nvSpPr>
          <p:cNvPr id="3" name="Content Placeholder 2"/>
          <p:cNvSpPr>
            <a:spLocks noGrp="1"/>
          </p:cNvSpPr>
          <p:nvPr>
            <p:ph idx="1"/>
          </p:nvPr>
        </p:nvSpPr>
        <p:spPr/>
        <p:txBody>
          <a:bodyPr/>
          <a:lstStyle/>
          <a:p>
            <a:r>
              <a:rPr lang="en-US" dirty="0" smtClean="0"/>
              <a:t>Tracking</a:t>
            </a:r>
          </a:p>
          <a:p>
            <a:r>
              <a:rPr lang="en-US" dirty="0" smtClean="0"/>
              <a:t>Visibility of Inventory</a:t>
            </a:r>
          </a:p>
          <a:p>
            <a:r>
              <a:rPr lang="en-US" dirty="0" smtClean="0"/>
              <a:t>Management of Transactions</a:t>
            </a:r>
          </a:p>
          <a:p>
            <a:r>
              <a:rPr lang="en-US" dirty="0" smtClean="0"/>
              <a:t>Warehouse management</a:t>
            </a:r>
          </a:p>
          <a:p>
            <a:r>
              <a:rPr lang="en-US" dirty="0" smtClean="0"/>
              <a:t>Forecasting</a:t>
            </a:r>
          </a:p>
          <a:p>
            <a:r>
              <a:rPr lang="en-US" dirty="0" smtClean="0"/>
              <a:t>Alerts</a:t>
            </a:r>
          </a:p>
          <a:p>
            <a:r>
              <a:rPr lang="en-US" dirty="0" smtClean="0"/>
              <a:t>Supply chain optimization</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295400"/>
            <a:ext cx="3040352" cy="206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3581400"/>
            <a:ext cx="3040352" cy="1406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descr="http://i.ytimg.com/vi/Sr7rCnpLWyM/maxresdefaul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1627" y="5486399"/>
            <a:ext cx="1767592" cy="994271"/>
          </a:xfrm>
          <a:prstGeom prst="rect">
            <a:avLst/>
          </a:prstGeom>
          <a:noFill/>
          <a:extLst>
            <a:ext uri="{909E8E84-426E-40DD-AFC4-6F175D3DCCD1}">
              <a14:hiddenFill xmlns:a14="http://schemas.microsoft.com/office/drawing/2010/main">
                <a:solidFill>
                  <a:srgbClr val="FFFFFF"/>
                </a:solidFill>
              </a14:hiddenFill>
            </a:ext>
          </a:extLst>
        </p:spPr>
      </p:pic>
      <p:pic>
        <p:nvPicPr>
          <p:cNvPr id="7175" name="Picture 7" descr="http://www.logistimo.com/files/acquia_marina_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7425" y="5645644"/>
            <a:ext cx="3371850" cy="809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3035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Global health logistics vs. corporate</a:t>
            </a:r>
            <a:endParaRPr lang="en-US" dirty="0"/>
          </a:p>
        </p:txBody>
      </p:sp>
      <p:sp>
        <p:nvSpPr>
          <p:cNvPr id="7" name="Text Placeholder 6"/>
          <p:cNvSpPr>
            <a:spLocks noGrp="1"/>
          </p:cNvSpPr>
          <p:nvPr>
            <p:ph type="body" idx="1"/>
          </p:nvPr>
        </p:nvSpPr>
        <p:spPr/>
        <p:txBody>
          <a:bodyPr/>
          <a:lstStyle/>
          <a:p>
            <a:r>
              <a:rPr lang="en-US" dirty="0" smtClean="0"/>
              <a:t>Proctor and Gamble	</a:t>
            </a:r>
            <a:endParaRPr lang="en-US" dirty="0"/>
          </a:p>
        </p:txBody>
      </p:sp>
      <p:sp>
        <p:nvSpPr>
          <p:cNvPr id="8" name="Content Placeholder 7"/>
          <p:cNvSpPr>
            <a:spLocks noGrp="1"/>
          </p:cNvSpPr>
          <p:nvPr>
            <p:ph sz="half" idx="2"/>
          </p:nvPr>
        </p:nvSpPr>
        <p:spPr/>
        <p:txBody>
          <a:bodyPr/>
          <a:lstStyle/>
          <a:p>
            <a:r>
              <a:rPr lang="en-US" dirty="0" smtClean="0"/>
              <a:t>Daily deliveries</a:t>
            </a:r>
          </a:p>
          <a:p>
            <a:r>
              <a:rPr lang="en-US" dirty="0" smtClean="0"/>
              <a:t>Centralized control</a:t>
            </a:r>
          </a:p>
          <a:p>
            <a:r>
              <a:rPr lang="en-US" dirty="0" smtClean="0"/>
              <a:t>Thousands of products</a:t>
            </a:r>
          </a:p>
          <a:p>
            <a:r>
              <a:rPr lang="en-US" dirty="0" smtClean="0"/>
              <a:t>End to end visibility</a:t>
            </a:r>
            <a:endParaRPr lang="en-US" dirty="0"/>
          </a:p>
        </p:txBody>
      </p:sp>
      <p:sp>
        <p:nvSpPr>
          <p:cNvPr id="9" name="Text Placeholder 8"/>
          <p:cNvSpPr>
            <a:spLocks noGrp="1"/>
          </p:cNvSpPr>
          <p:nvPr>
            <p:ph type="body" sz="quarter" idx="3"/>
          </p:nvPr>
        </p:nvSpPr>
        <p:spPr/>
        <p:txBody>
          <a:bodyPr/>
          <a:lstStyle/>
          <a:p>
            <a:r>
              <a:rPr lang="en-US" dirty="0" smtClean="0"/>
              <a:t>Tanzania EPI</a:t>
            </a:r>
            <a:endParaRPr lang="en-US" dirty="0"/>
          </a:p>
        </p:txBody>
      </p:sp>
      <p:sp>
        <p:nvSpPr>
          <p:cNvPr id="10" name="Content Placeholder 9"/>
          <p:cNvSpPr>
            <a:spLocks noGrp="1"/>
          </p:cNvSpPr>
          <p:nvPr>
            <p:ph sz="quarter" idx="4"/>
          </p:nvPr>
        </p:nvSpPr>
        <p:spPr/>
        <p:txBody>
          <a:bodyPr/>
          <a:lstStyle/>
          <a:p>
            <a:r>
              <a:rPr lang="en-US" dirty="0" smtClean="0"/>
              <a:t>Quarterly or monthly deliveries</a:t>
            </a:r>
          </a:p>
          <a:p>
            <a:r>
              <a:rPr lang="en-US" dirty="0" smtClean="0"/>
              <a:t>Decentralized system</a:t>
            </a:r>
          </a:p>
          <a:p>
            <a:r>
              <a:rPr lang="en-US" dirty="0" smtClean="0"/>
              <a:t>Small number of products</a:t>
            </a:r>
          </a:p>
          <a:p>
            <a:r>
              <a:rPr lang="en-US" dirty="0" smtClean="0"/>
              <a:t>Single level visibility</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17</a:t>
            </a:fld>
            <a:endParaRPr lang="en-US"/>
          </a:p>
        </p:txBody>
      </p:sp>
      <p:pic>
        <p:nvPicPr>
          <p:cNvPr id="8194" name="Picture 2" descr="http://www.quebecechantillonsgratuits.com/wp-content/uploads/2014/01/p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5334000"/>
            <a:ext cx="2862301" cy="138588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tocktraque.com/wp-content/uploads/2015/01/Procter-Gamble-is-strengthening-is-international-presence-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7750" y="3962400"/>
            <a:ext cx="2133600" cy="1256157"/>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www.thehabari.com/wp-content/uploads/2013/01/Coat-of-Arms-of-Tanzan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4340755"/>
            <a:ext cx="2037398"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0837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Logistics challenges</a:t>
            </a:r>
            <a:endParaRPr lang="en-US" dirty="0"/>
          </a:p>
        </p:txBody>
      </p:sp>
      <p:sp>
        <p:nvSpPr>
          <p:cNvPr id="10" name="Content Placeholder 9"/>
          <p:cNvSpPr>
            <a:spLocks noGrp="1"/>
          </p:cNvSpPr>
          <p:nvPr>
            <p:ph idx="1"/>
          </p:nvPr>
        </p:nvSpPr>
        <p:spPr/>
        <p:txBody>
          <a:bodyPr/>
          <a:lstStyle/>
          <a:p>
            <a:r>
              <a:rPr lang="en-US" dirty="0" smtClean="0"/>
              <a:t>Service delivery – stocks not available</a:t>
            </a:r>
          </a:p>
          <a:p>
            <a:endParaRPr lang="en-US" dirty="0"/>
          </a:p>
          <a:p>
            <a:r>
              <a:rPr lang="en-US" dirty="0" smtClean="0"/>
              <a:t>Other issues</a:t>
            </a:r>
          </a:p>
          <a:p>
            <a:pPr lvl="1"/>
            <a:r>
              <a:rPr lang="en-US" dirty="0" smtClean="0"/>
              <a:t>Overstock</a:t>
            </a:r>
          </a:p>
          <a:p>
            <a:pPr lvl="1"/>
            <a:r>
              <a:rPr lang="en-US" dirty="0" smtClean="0"/>
              <a:t>Delivery timing</a:t>
            </a:r>
          </a:p>
          <a:p>
            <a:pPr lvl="1"/>
            <a:r>
              <a:rPr lang="en-US" dirty="0" smtClean="0"/>
              <a:t>Lost stock and spoilage</a:t>
            </a:r>
          </a:p>
          <a:p>
            <a:pPr lvl="1"/>
            <a:r>
              <a:rPr lang="en-US" dirty="0" smtClean="0"/>
              <a:t>Transportation costs</a:t>
            </a:r>
            <a:endParaRPr lang="en-US" dirty="0"/>
          </a:p>
        </p:txBody>
      </p:sp>
      <p:sp>
        <p:nvSpPr>
          <p:cNvPr id="7" name="Date Placeholder 6"/>
          <p:cNvSpPr>
            <a:spLocks noGrp="1"/>
          </p:cNvSpPr>
          <p:nvPr>
            <p:ph type="dt" sz="half" idx="10"/>
          </p:nvPr>
        </p:nvSpPr>
        <p:spPr/>
        <p:txBody>
          <a:bodyPr/>
          <a:lstStyle/>
          <a:p>
            <a:r>
              <a:rPr lang="en-US" smtClean="0"/>
              <a:t>1/28/2015</a:t>
            </a:r>
            <a:endParaRPr lang="en-US"/>
          </a:p>
        </p:txBody>
      </p:sp>
      <p:sp>
        <p:nvSpPr>
          <p:cNvPr id="8" name="Footer Placeholder 7"/>
          <p:cNvSpPr>
            <a:spLocks noGrp="1"/>
          </p:cNvSpPr>
          <p:nvPr>
            <p:ph type="ftr" sz="quarter" idx="11"/>
          </p:nvPr>
        </p:nvSpPr>
        <p:spPr/>
        <p:txBody>
          <a:bodyPr/>
          <a:lstStyle/>
          <a:p>
            <a:r>
              <a:rPr lang="en-US" smtClean="0"/>
              <a:t>University of Washington, Winter 2015</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18</a:t>
            </a:fld>
            <a:endParaRPr lang="en-US"/>
          </a:p>
        </p:txBody>
      </p:sp>
      <p:pic>
        <p:nvPicPr>
          <p:cNvPr id="1026" name="Picture 2" descr="The figure above is a photograph showing mostly empty shelves in a clinic lacking essential drugs in Gblorseo Town, Rivercess County, Liberia, during September 2014.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2666999"/>
            <a:ext cx="3276600" cy="2486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2741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Causes of stock outs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Insufficient overall supply</a:t>
            </a:r>
          </a:p>
          <a:p>
            <a:r>
              <a:rPr lang="en-US" dirty="0" smtClean="0"/>
              <a:t>Misallocation</a:t>
            </a:r>
          </a:p>
          <a:p>
            <a:r>
              <a:rPr lang="en-US" dirty="0" smtClean="0"/>
              <a:t>Lack of funds</a:t>
            </a:r>
          </a:p>
          <a:p>
            <a:r>
              <a:rPr lang="en-US" dirty="0" smtClean="0"/>
              <a:t>Lack of transport</a:t>
            </a:r>
          </a:p>
          <a:p>
            <a:r>
              <a:rPr lang="en-US" dirty="0" smtClean="0"/>
              <a:t>Demand variation</a:t>
            </a:r>
          </a:p>
          <a:p>
            <a:r>
              <a:rPr lang="en-US" dirty="0" smtClean="0"/>
              <a:t>Delay in transport</a:t>
            </a:r>
          </a:p>
          <a:p>
            <a:r>
              <a:rPr lang="en-US" dirty="0" smtClean="0"/>
              <a:t>Improper ordering</a:t>
            </a:r>
          </a:p>
          <a:p>
            <a:r>
              <a:rPr lang="en-US" dirty="0" smtClean="0"/>
              <a:t>Spoilage</a:t>
            </a:r>
          </a:p>
          <a:p>
            <a:r>
              <a:rPr lang="en-US" dirty="0" smtClean="0"/>
              <a:t>Leakage</a:t>
            </a:r>
          </a:p>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19</a:t>
            </a:fld>
            <a:endParaRPr lang="en-US"/>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61167" y="3886200"/>
            <a:ext cx="3160465" cy="2305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2696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topics</a:t>
            </a:r>
            <a:endParaRPr lang="en-US" dirty="0"/>
          </a:p>
        </p:txBody>
      </p:sp>
      <p:sp>
        <p:nvSpPr>
          <p:cNvPr id="3" name="Content Placeholder 2"/>
          <p:cNvSpPr>
            <a:spLocks noGrp="1"/>
          </p:cNvSpPr>
          <p:nvPr>
            <p:ph idx="1"/>
          </p:nvPr>
        </p:nvSpPr>
        <p:spPr/>
        <p:txBody>
          <a:bodyPr/>
          <a:lstStyle/>
          <a:p>
            <a:r>
              <a:rPr lang="en-US" dirty="0" smtClean="0"/>
              <a:t>Ron </a:t>
            </a:r>
            <a:r>
              <a:rPr lang="en-US" dirty="0" err="1" smtClean="0"/>
              <a:t>Pankiewicz</a:t>
            </a:r>
            <a:r>
              <a:rPr lang="en-US" dirty="0" smtClean="0"/>
              <a:t>, Village Reach</a:t>
            </a:r>
          </a:p>
          <a:p>
            <a:r>
              <a:rPr lang="en-US" dirty="0" smtClean="0"/>
              <a:t>GAVI Supply Chain </a:t>
            </a:r>
            <a:r>
              <a:rPr lang="en-US" dirty="0" smtClean="0"/>
              <a:t>Strategy</a:t>
            </a:r>
          </a:p>
          <a:p>
            <a:r>
              <a:rPr lang="en-US" dirty="0" smtClean="0"/>
              <a:t>Logistics requirements</a:t>
            </a:r>
          </a:p>
          <a:p>
            <a:r>
              <a:rPr lang="en-US" dirty="0" smtClean="0"/>
              <a:t>Logistics processes</a:t>
            </a:r>
          </a:p>
          <a:p>
            <a:pPr lvl="1"/>
            <a:r>
              <a:rPr lang="en-US" dirty="0" smtClean="0"/>
              <a:t>Forecasting</a:t>
            </a:r>
          </a:p>
          <a:p>
            <a:pPr lvl="1"/>
            <a:r>
              <a:rPr lang="en-US" dirty="0" smtClean="0"/>
              <a:t>Delivery</a:t>
            </a:r>
          </a:p>
          <a:p>
            <a:pPr lvl="1"/>
            <a:r>
              <a:rPr lang="en-US" dirty="0" smtClean="0"/>
              <a:t>Ensuring product quality</a:t>
            </a:r>
          </a:p>
          <a:p>
            <a:pPr lvl="1"/>
            <a:endParaRPr lang="en-US" dirty="0" smtClean="0"/>
          </a:p>
          <a:p>
            <a:endParaRPr lang="en-US" dirty="0" smtClean="0"/>
          </a:p>
        </p:txBody>
      </p:sp>
      <p:sp>
        <p:nvSpPr>
          <p:cNvPr id="4" name="Date Placeholder 3"/>
          <p:cNvSpPr>
            <a:spLocks noGrp="1"/>
          </p:cNvSpPr>
          <p:nvPr>
            <p:ph type="dt" sz="half" idx="10"/>
          </p:nvPr>
        </p:nvSpPr>
        <p:spPr/>
        <p:txBody>
          <a:bodyPr/>
          <a:lstStyle/>
          <a:p>
            <a:r>
              <a:rPr lang="en-US" smtClean="0"/>
              <a:t>1/28/2015</a:t>
            </a:r>
            <a:endParaRPr lang="en-US" dirty="0"/>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dirty="0"/>
          </a:p>
        </p:txBody>
      </p:sp>
      <p:pic>
        <p:nvPicPr>
          <p:cNvPr id="6146" name="Picture 2" descr="http://cdn.thoughtworks.com/clients/logo-b5c4438564663483449648765c57b4d1.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1676400"/>
            <a:ext cx="2743200" cy="528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458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Visibility and analysis</a:t>
            </a:r>
            <a:endParaRPr lang="en-US" dirty="0"/>
          </a:p>
        </p:txBody>
      </p:sp>
      <p:sp>
        <p:nvSpPr>
          <p:cNvPr id="3" name="Content Placeholder 2"/>
          <p:cNvSpPr>
            <a:spLocks noGrp="1"/>
          </p:cNvSpPr>
          <p:nvPr>
            <p:ph idx="1"/>
          </p:nvPr>
        </p:nvSpPr>
        <p:spPr/>
        <p:txBody>
          <a:bodyPr/>
          <a:lstStyle/>
          <a:p>
            <a:r>
              <a:rPr lang="en-US" dirty="0" smtClean="0"/>
              <a:t>Goals</a:t>
            </a:r>
          </a:p>
          <a:p>
            <a:r>
              <a:rPr lang="en-US" dirty="0" smtClean="0"/>
              <a:t>Components</a:t>
            </a:r>
          </a:p>
          <a:p>
            <a:pPr lvl="1"/>
            <a:r>
              <a:rPr lang="en-US" dirty="0" smtClean="0"/>
              <a:t>Planning</a:t>
            </a:r>
          </a:p>
          <a:p>
            <a:pPr lvl="1"/>
            <a:r>
              <a:rPr lang="en-US" dirty="0" smtClean="0"/>
              <a:t>Delivery</a:t>
            </a:r>
          </a:p>
          <a:p>
            <a:pPr lvl="1"/>
            <a:r>
              <a:rPr lang="en-US" dirty="0" smtClean="0"/>
              <a:t>Quality of product</a:t>
            </a:r>
          </a:p>
          <a:p>
            <a:pPr lvl="1"/>
            <a:r>
              <a:rPr lang="en-US" dirty="0" smtClean="0"/>
              <a:t>Quality of supply chain</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20</a:t>
            </a:fld>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600200"/>
            <a:ext cx="4067175" cy="1702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39839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a:t>
            </a:r>
            <a:endParaRPr lang="en-US" dirty="0"/>
          </a:p>
        </p:txBody>
      </p:sp>
      <p:sp>
        <p:nvSpPr>
          <p:cNvPr id="3" name="Content Placeholder 2"/>
          <p:cNvSpPr>
            <a:spLocks noGrp="1"/>
          </p:cNvSpPr>
          <p:nvPr>
            <p:ph idx="1"/>
          </p:nvPr>
        </p:nvSpPr>
        <p:spPr/>
        <p:txBody>
          <a:bodyPr/>
          <a:lstStyle/>
          <a:p>
            <a:r>
              <a:rPr lang="en-US" dirty="0" smtClean="0"/>
              <a:t>How do you know how much stuff to order</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21</a:t>
            </a:fld>
            <a:endParaRPr lang="en-US"/>
          </a:p>
        </p:txBody>
      </p:sp>
      <p:pic>
        <p:nvPicPr>
          <p:cNvPr id="3074" name="Picture 2" descr="http://superprofs.com/blog/wp-content/uploads/2014/10/inventor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2895600"/>
            <a:ext cx="4133435"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727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 Forecasting</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22</a:t>
            </a:fld>
            <a:endParaRPr lang="en-US"/>
          </a:p>
        </p:txBody>
      </p:sp>
      <p:sp>
        <p:nvSpPr>
          <p:cNvPr id="7" name="TextBox 6"/>
          <p:cNvSpPr txBox="1"/>
          <p:nvPr/>
        </p:nvSpPr>
        <p:spPr>
          <a:xfrm>
            <a:off x="762000" y="1905000"/>
            <a:ext cx="7848600" cy="646331"/>
          </a:xfrm>
          <a:prstGeom prst="rect">
            <a:avLst/>
          </a:prstGeom>
          <a:noFill/>
        </p:spPr>
        <p:txBody>
          <a:bodyPr wrap="square" rtlCol="0">
            <a:spAutoFit/>
          </a:bodyPr>
          <a:lstStyle/>
          <a:p>
            <a:r>
              <a:rPr lang="en-US" dirty="0" smtClean="0"/>
              <a:t>Vaccine demand =</a:t>
            </a:r>
          </a:p>
          <a:p>
            <a:r>
              <a:rPr lang="en-US" dirty="0" smtClean="0"/>
              <a:t>Doses * Population * Coverage * Supply Period / (52 * (1 – Wastage))  </a:t>
            </a:r>
            <a:endParaRPr lang="en-US" dirty="0"/>
          </a:p>
        </p:txBody>
      </p:sp>
      <p:pic>
        <p:nvPicPr>
          <p:cNvPr id="3074" name="Picture 2" descr="http://i2.cdn.turner.com/cnn/2009/WORLD/asiapcf/09/16/china.swine.flu.vaccine/art.s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314824"/>
            <a:ext cx="2781300" cy="20859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62000" y="2667000"/>
            <a:ext cx="7848600" cy="646331"/>
          </a:xfrm>
          <a:prstGeom prst="rect">
            <a:avLst/>
          </a:prstGeom>
          <a:noFill/>
        </p:spPr>
        <p:txBody>
          <a:bodyPr wrap="square" rtlCol="0">
            <a:spAutoFit/>
          </a:bodyPr>
          <a:lstStyle/>
          <a:p>
            <a:r>
              <a:rPr lang="en-US" dirty="0" smtClean="0"/>
              <a:t>Min Stock =</a:t>
            </a:r>
          </a:p>
          <a:p>
            <a:r>
              <a:rPr lang="en-US" dirty="0" smtClean="0"/>
              <a:t>Doses * Population * Coverage * Reserve Period / (52 * (1 – Wastage))  </a:t>
            </a:r>
            <a:endParaRPr lang="en-US" dirty="0"/>
          </a:p>
        </p:txBody>
      </p:sp>
      <p:sp>
        <p:nvSpPr>
          <p:cNvPr id="9" name="TextBox 8"/>
          <p:cNvSpPr txBox="1"/>
          <p:nvPr/>
        </p:nvSpPr>
        <p:spPr>
          <a:xfrm>
            <a:off x="762000" y="3581400"/>
            <a:ext cx="7848600" cy="369332"/>
          </a:xfrm>
          <a:prstGeom prst="rect">
            <a:avLst/>
          </a:prstGeom>
          <a:noFill/>
        </p:spPr>
        <p:txBody>
          <a:bodyPr wrap="square" rtlCol="0">
            <a:spAutoFit/>
          </a:bodyPr>
          <a:lstStyle/>
          <a:p>
            <a:r>
              <a:rPr lang="en-US" dirty="0" smtClean="0"/>
              <a:t>Max Stock = Vaccine demand + Min Stock</a:t>
            </a:r>
          </a:p>
        </p:txBody>
      </p:sp>
    </p:spTree>
    <p:extLst>
      <p:ext uri="{BB962C8B-B14F-4D97-AF65-F5344CB8AC3E}">
        <p14:creationId xmlns:p14="http://schemas.microsoft.com/office/powerpoint/2010/main" val="9162179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Receive order</a:t>
            </a:r>
          </a:p>
          <a:p>
            <a:r>
              <a:rPr lang="en-US" dirty="0" smtClean="0"/>
              <a:t>Approve order</a:t>
            </a:r>
          </a:p>
          <a:p>
            <a:r>
              <a:rPr lang="en-US" dirty="0" smtClean="0"/>
              <a:t>Arrange transport</a:t>
            </a:r>
          </a:p>
          <a:p>
            <a:r>
              <a:rPr lang="en-US" dirty="0" smtClean="0"/>
              <a:t>Pack order</a:t>
            </a:r>
          </a:p>
          <a:p>
            <a:r>
              <a:rPr lang="en-US" dirty="0" smtClean="0"/>
              <a:t>Send shipment</a:t>
            </a:r>
          </a:p>
          <a:p>
            <a:r>
              <a:rPr lang="en-US" dirty="0" smtClean="0"/>
              <a:t>Receive shipment</a:t>
            </a:r>
          </a:p>
          <a:p>
            <a:r>
              <a:rPr lang="en-US" dirty="0" smtClean="0"/>
              <a:t>Verify / record shipment</a:t>
            </a:r>
          </a:p>
          <a:p>
            <a:r>
              <a:rPr lang="en-US" dirty="0" smtClean="0"/>
              <a:t>Unpack shipment</a:t>
            </a:r>
          </a:p>
          <a:p>
            <a:r>
              <a:rPr lang="en-US" dirty="0" smtClean="0"/>
              <a:t>Store shipment</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23</a:t>
            </a:fld>
            <a:endParaRPr lang="en-US"/>
          </a:p>
        </p:txBody>
      </p:sp>
      <p:pic>
        <p:nvPicPr>
          <p:cNvPr id="4098" name="Picture 2" descr="http://namadamu.com/wp-content/uploads/2013/05/Road_to_Mweng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1355138"/>
            <a:ext cx="3657600" cy="2437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6418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DVDMT Reporting</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24</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057400"/>
            <a:ext cx="3939589" cy="397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209800"/>
            <a:ext cx="4422328" cy="3486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95230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 coding</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dirty="0" smtClean="0"/>
              <a:t>1/28/2015</a:t>
            </a:r>
            <a:endParaRPr lang="en-US" dirty="0"/>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25</a:t>
            </a:fld>
            <a:endParaRPr lang="en-US"/>
          </a:p>
        </p:txBody>
      </p:sp>
      <p:pic>
        <p:nvPicPr>
          <p:cNvPr id="6146" name="Picture 2" descr="https://www.gelifesciences.com/gehcls_images/GELS/Images/ProductImages/Files/28956452-13472830402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743200"/>
            <a:ext cx="3467100" cy="230908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www.eurosurveillance.org/images/dynamic/EE/V17N16/BERNAL-GONZALEZ_fig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676400"/>
            <a:ext cx="3056467" cy="271462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www.packworld.com/sites/default/files/styles/lightbox/public/field/image/Sanofi%202d_barcode-AMR.jpg?itok=hLFnHpyJ"/>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400" y="4648200"/>
            <a:ext cx="1447800" cy="193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52054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Stock data reporting</a:t>
            </a:r>
            <a:endParaRPr lang="en-US" dirty="0"/>
          </a:p>
        </p:txBody>
      </p:sp>
      <p:sp>
        <p:nvSpPr>
          <p:cNvPr id="3" name="Content Placeholder 2"/>
          <p:cNvSpPr>
            <a:spLocks noGrp="1"/>
          </p:cNvSpPr>
          <p:nvPr>
            <p:ph idx="1"/>
          </p:nvPr>
        </p:nvSpPr>
        <p:spPr/>
        <p:txBody>
          <a:bodyPr>
            <a:normAutofit fontScale="92500"/>
          </a:bodyPr>
          <a:lstStyle/>
          <a:p>
            <a:r>
              <a:rPr lang="en-US" dirty="0" smtClean="0"/>
              <a:t>Regular reports of stock levels to SMS sent to a server</a:t>
            </a:r>
          </a:p>
          <a:p>
            <a:r>
              <a:rPr lang="en-US" dirty="0" smtClean="0"/>
              <a:t>SMS for Life</a:t>
            </a:r>
          </a:p>
          <a:p>
            <a:pPr lvl="1"/>
            <a:r>
              <a:rPr lang="en-US" dirty="0" smtClean="0"/>
              <a:t>Reporting project supported by Novartis</a:t>
            </a:r>
          </a:p>
          <a:p>
            <a:pPr lvl="1"/>
            <a:r>
              <a:rPr lang="en-US" dirty="0" smtClean="0"/>
              <a:t>Weekly reports of supplies of Malaria medication</a:t>
            </a:r>
          </a:p>
          <a:p>
            <a:pPr lvl="1"/>
            <a:r>
              <a:rPr lang="en-US" dirty="0" smtClean="0"/>
              <a:t>Pilot studies show significant drop in stock outs</a:t>
            </a:r>
          </a:p>
          <a:p>
            <a:pPr lvl="1"/>
            <a:r>
              <a:rPr lang="en-US" dirty="0" smtClean="0"/>
              <a:t>Scales quickly (reach 5000 health facilities 7 months)</a:t>
            </a:r>
          </a:p>
          <a:p>
            <a:pPr lvl="1"/>
            <a:r>
              <a:rPr lang="en-US" dirty="0" smtClean="0"/>
              <a:t>Reported costs: “operational cost of less than 80 USD per health facility” </a:t>
            </a:r>
          </a:p>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26</a:t>
            </a:fld>
            <a:endParaRPr lang="en-US"/>
          </a:p>
        </p:txBody>
      </p:sp>
      <p:pic>
        <p:nvPicPr>
          <p:cNvPr id="1026" name="Picture 2" descr="http://d0.awsstatic.com/logos/customers/Novartis-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5950488"/>
            <a:ext cx="3657600" cy="883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7908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SMS for Life</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27</a:t>
            </a:fld>
            <a:endParaRPr lang="en-US"/>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0935" y="152400"/>
            <a:ext cx="2367243"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6648" y="2743200"/>
            <a:ext cx="4157663" cy="3695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83" y="1159933"/>
            <a:ext cx="4295648" cy="1969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41716" y="3581400"/>
            <a:ext cx="4101684" cy="1938992"/>
          </a:xfrm>
          <a:prstGeom prst="rect">
            <a:avLst/>
          </a:prstGeom>
          <a:solidFill>
            <a:schemeClr val="accent4">
              <a:lumMod val="20000"/>
              <a:lumOff val="80000"/>
            </a:schemeClr>
          </a:solidFill>
          <a:ln w="19050">
            <a:solidFill>
              <a:schemeClr val="tx1"/>
            </a:solidFill>
          </a:ln>
        </p:spPr>
        <p:txBody>
          <a:bodyPr wrap="square" rtlCol="0">
            <a:spAutoFit/>
          </a:bodyPr>
          <a:lstStyle/>
          <a:p>
            <a:r>
              <a:rPr lang="en-US" sz="2000" dirty="0" smtClean="0"/>
              <a:t>The </a:t>
            </a:r>
            <a:r>
              <a:rPr lang="en-US" sz="2000" dirty="0"/>
              <a:t>mobile phone credit was an incentive to motivate health workers to send the message on time and also to recognize the additional tasks they had to perform for the pilot above their normal workload. </a:t>
            </a:r>
          </a:p>
        </p:txBody>
      </p:sp>
    </p:spTree>
    <p:extLst>
      <p:ext uri="{BB962C8B-B14F-4D97-AF65-F5344CB8AC3E}">
        <p14:creationId xmlns:p14="http://schemas.microsoft.com/office/powerpoint/2010/main" val="41616563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quality</a:t>
            </a:r>
            <a:endParaRPr lang="en-US" dirty="0"/>
          </a:p>
        </p:txBody>
      </p:sp>
      <p:sp>
        <p:nvSpPr>
          <p:cNvPr id="3" name="Content Placeholder 2"/>
          <p:cNvSpPr>
            <a:spLocks noGrp="1"/>
          </p:cNvSpPr>
          <p:nvPr>
            <p:ph idx="1"/>
          </p:nvPr>
        </p:nvSpPr>
        <p:spPr/>
        <p:txBody>
          <a:bodyPr/>
          <a:lstStyle/>
          <a:p>
            <a:r>
              <a:rPr lang="en-US" dirty="0" smtClean="0"/>
              <a:t>Product spoilage</a:t>
            </a:r>
          </a:p>
          <a:p>
            <a:r>
              <a:rPr lang="en-US" dirty="0" smtClean="0"/>
              <a:t>Product expiration</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28</a:t>
            </a:fld>
            <a:endParaRPr lang="en-US"/>
          </a:p>
        </p:txBody>
      </p:sp>
      <p:pic>
        <p:nvPicPr>
          <p:cNvPr id="7170" name="Picture 2" descr="http://www.csimc.com.cn/kxqc/upload/fckeditor/Image/zdtj/20110808.1-vv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779872"/>
            <a:ext cx="2876550" cy="153370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commonsensehome.com/wp-content/uploads/2012/10/expired-medic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810000"/>
            <a:ext cx="3886200" cy="155448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www.infifthgear.com/wp-content/uploads/damaged_packa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524000"/>
            <a:ext cx="2838450" cy="1609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8758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Supply chain quality</a:t>
            </a:r>
            <a:endParaRPr lang="en-US" dirty="0"/>
          </a:p>
        </p:txBody>
      </p:sp>
      <p:sp>
        <p:nvSpPr>
          <p:cNvPr id="3" name="Content Placeholder 2"/>
          <p:cNvSpPr>
            <a:spLocks noGrp="1"/>
          </p:cNvSpPr>
          <p:nvPr>
            <p:ph idx="1"/>
          </p:nvPr>
        </p:nvSpPr>
        <p:spPr/>
        <p:txBody>
          <a:bodyPr/>
          <a:lstStyle/>
          <a:p>
            <a:r>
              <a:rPr lang="en-US" dirty="0" smtClean="0"/>
              <a:t>How good is the supply chain infrastructure</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29</a:t>
            </a:fld>
            <a:endParaRPr lang="en-US"/>
          </a:p>
        </p:txBody>
      </p:sp>
      <p:pic>
        <p:nvPicPr>
          <p:cNvPr id="11266" name="Picture 2" descr="http://www.hudsonmusic.com/hudson/wp-content/uploads/Messy_warehouse.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971800"/>
            <a:ext cx="3352800" cy="25146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www.cisco-eagle.com/blog/Images/clean-warehou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 y="2971800"/>
            <a:ext cx="37719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6208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Readings and Assignments</a:t>
            </a:r>
            <a:endParaRPr lang="en-US" dirty="0"/>
          </a:p>
        </p:txBody>
      </p:sp>
      <p:sp>
        <p:nvSpPr>
          <p:cNvPr id="3" name="Content Placeholder 2"/>
          <p:cNvSpPr>
            <a:spLocks noGrp="1"/>
          </p:cNvSpPr>
          <p:nvPr>
            <p:ph sz="half" idx="1"/>
          </p:nvPr>
        </p:nvSpPr>
        <p:spPr/>
        <p:txBody>
          <a:bodyPr>
            <a:normAutofit lnSpcReduction="10000"/>
          </a:bodyPr>
          <a:lstStyle/>
          <a:p>
            <a:r>
              <a:rPr lang="en-US" dirty="0" err="1" smtClean="0"/>
              <a:t>Logistimo</a:t>
            </a:r>
            <a:endParaRPr lang="en-US" dirty="0" smtClean="0"/>
          </a:p>
          <a:p>
            <a:r>
              <a:rPr lang="en-US" dirty="0" smtClean="0"/>
              <a:t>SMS For Life (to assigned)</a:t>
            </a:r>
          </a:p>
          <a:p>
            <a:r>
              <a:rPr lang="en-US" dirty="0" smtClean="0"/>
              <a:t>Assignment 5: Design a data collection system for a Visibility &amp; Analytics Network</a:t>
            </a:r>
          </a:p>
          <a:p>
            <a:r>
              <a:rPr lang="en-US" dirty="0" smtClean="0"/>
              <a:t>Assignment 6: Develop a syntax for an SMS reporting system</a:t>
            </a:r>
          </a:p>
        </p:txBody>
      </p:sp>
      <p:sp>
        <p:nvSpPr>
          <p:cNvPr id="7" name="Content Placeholder 6"/>
          <p:cNvSpPr>
            <a:spLocks noGrp="1"/>
          </p:cNvSpPr>
          <p:nvPr>
            <p:ph sz="half" idx="2"/>
          </p:nvPr>
        </p:nvSpPr>
        <p:spPr/>
        <p:txBody>
          <a:bodyPr>
            <a:normAutofit lnSpcReduction="10000"/>
          </a:bodyPr>
          <a:lstStyle/>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812" t="2588" r="-10198" b="1671"/>
          <a:stretch/>
        </p:blipFill>
        <p:spPr bwMode="auto">
          <a:xfrm>
            <a:off x="5334000" y="1219200"/>
            <a:ext cx="3002280" cy="3471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1552" y="4953000"/>
            <a:ext cx="4067175" cy="1702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1099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54322" y="228600"/>
            <a:ext cx="8458200" cy="944562"/>
          </a:xfrm>
        </p:spPr>
        <p:txBody>
          <a:bodyPr>
            <a:normAutofit fontScale="90000"/>
          </a:bodyPr>
          <a:lstStyle/>
          <a:p>
            <a:pPr>
              <a:lnSpc>
                <a:spcPts val="3400"/>
              </a:lnSpc>
            </a:pPr>
            <a:r>
              <a:rPr lang="en-US" dirty="0" smtClean="0"/>
              <a:t>Cold chain equipment inventory</a:t>
            </a:r>
            <a:br>
              <a:rPr lang="en-US" dirty="0" smtClean="0"/>
            </a:br>
            <a:endParaRPr lang="en-US" dirty="0"/>
          </a:p>
        </p:txBody>
      </p:sp>
      <p:sp>
        <p:nvSpPr>
          <p:cNvPr id="9219" name="Text Placeholder 10"/>
          <p:cNvSpPr>
            <a:spLocks noGrp="1"/>
          </p:cNvSpPr>
          <p:nvPr>
            <p:ph type="body" sz="half" idx="4294967295"/>
          </p:nvPr>
        </p:nvSpPr>
        <p:spPr>
          <a:xfrm>
            <a:off x="562842" y="990600"/>
            <a:ext cx="8610600" cy="5562600"/>
          </a:xfrm>
        </p:spPr>
        <p:txBody>
          <a:bodyPr/>
          <a:lstStyle/>
          <a:p>
            <a:pPr marL="457200" indent="-457200">
              <a:buFont typeface="+mj-lt"/>
              <a:buAutoNum type="arabicPeriod"/>
            </a:pPr>
            <a:r>
              <a:rPr lang="en-US" sz="2400" b="1" dirty="0" smtClean="0"/>
              <a:t>Health facility data</a:t>
            </a:r>
            <a:r>
              <a:rPr lang="en-US" sz="2400" dirty="0" smtClean="0"/>
              <a:t/>
            </a:r>
            <a:br>
              <a:rPr lang="en-US" sz="2400" dirty="0" smtClean="0"/>
            </a:br>
            <a:r>
              <a:rPr lang="en-US" sz="300" dirty="0" smtClean="0"/>
              <a:t> </a:t>
            </a:r>
          </a:p>
          <a:p>
            <a:pPr marL="855662" lvl="1" indent="-457200">
              <a:buFont typeface="+mj-lt"/>
              <a:buAutoNum type="arabicPeriod"/>
            </a:pPr>
            <a:endParaRPr lang="en-US" dirty="0" smtClean="0">
              <a:solidFill>
                <a:schemeClr val="tx1"/>
              </a:solidFill>
            </a:endParaRPr>
          </a:p>
          <a:p>
            <a:pPr marL="855662" lvl="1" indent="-457200">
              <a:buFont typeface="+mj-lt"/>
              <a:buAutoNum type="arabicPeriod"/>
            </a:pPr>
            <a:endParaRPr lang="en-US" dirty="0" smtClean="0">
              <a:solidFill>
                <a:schemeClr val="tx1"/>
              </a:solidFill>
            </a:endParaRPr>
          </a:p>
          <a:p>
            <a:pPr marL="855662" lvl="1" indent="-457200">
              <a:buFont typeface="+mj-lt"/>
              <a:buAutoNum type="arabicPeriod"/>
            </a:pPr>
            <a:endParaRPr lang="en-US" dirty="0" smtClean="0">
              <a:solidFill>
                <a:schemeClr val="tx1"/>
              </a:solidFill>
            </a:endParaRPr>
          </a:p>
          <a:p>
            <a:pPr>
              <a:buFont typeface="+mj-lt"/>
              <a:buAutoNum type="arabicPeriod"/>
            </a:pPr>
            <a:endParaRPr lang="en-US" sz="800" b="1" dirty="0" smtClean="0"/>
          </a:p>
          <a:p>
            <a:pPr marL="457200" indent="-457200">
              <a:buFont typeface="+mj-lt"/>
              <a:buAutoNum type="arabicPeriod"/>
            </a:pPr>
            <a:r>
              <a:rPr lang="en-US" sz="2400" b="1" dirty="0" smtClean="0"/>
              <a:t>Refrigerators, freezers, cold room, cold box data</a:t>
            </a:r>
          </a:p>
          <a:p>
            <a:pPr marL="457200" indent="-457200">
              <a:buFont typeface="+mj-lt"/>
              <a:buAutoNum type="arabicPeriod"/>
            </a:pPr>
            <a:endParaRPr lang="en-US" sz="2400" dirty="0" smtClean="0">
              <a:solidFill>
                <a:schemeClr val="tx1"/>
              </a:solidFill>
            </a:endParaRPr>
          </a:p>
          <a:p>
            <a:pPr marL="855662" lvl="1" indent="-457200">
              <a:buFont typeface="+mj-lt"/>
              <a:buAutoNum type="arabicPeriod"/>
            </a:pPr>
            <a:endParaRPr lang="en-US" sz="2400" dirty="0" smtClean="0">
              <a:solidFill>
                <a:schemeClr val="tx1"/>
              </a:solidFill>
            </a:endParaRPr>
          </a:p>
          <a:p>
            <a:pPr marL="855662" lvl="1" indent="-457200">
              <a:buFont typeface="+mj-lt"/>
              <a:buAutoNum type="arabicPeriod"/>
            </a:pPr>
            <a:endParaRPr lang="en-US" dirty="0" smtClean="0">
              <a:solidFill>
                <a:schemeClr val="tx1"/>
              </a:solidFill>
            </a:endParaRPr>
          </a:p>
          <a:p>
            <a:pPr marL="457200" indent="-457200">
              <a:buFont typeface="+mj-lt"/>
              <a:buAutoNum type="arabicPeriod"/>
            </a:pPr>
            <a:r>
              <a:rPr lang="en-US" sz="2400" b="1" dirty="0" smtClean="0"/>
              <a:t>Vaccine and equipment reference data</a:t>
            </a:r>
            <a:endParaRPr lang="en-US" sz="2400" dirty="0" smtClean="0"/>
          </a:p>
          <a:p>
            <a:pPr lvl="1"/>
            <a:endParaRPr lang="en-US" dirty="0" smtClean="0">
              <a:solidFill>
                <a:schemeClr val="tx1"/>
              </a:solidFill>
            </a:endParaRPr>
          </a:p>
        </p:txBody>
      </p:sp>
      <p:sp>
        <p:nvSpPr>
          <p:cNvPr id="25" name="Date Placeholder 3"/>
          <p:cNvSpPr>
            <a:spLocks noGrp="1"/>
          </p:cNvSpPr>
          <p:nvPr>
            <p:ph type="dt" sz="half" idx="10"/>
          </p:nvPr>
        </p:nvSpPr>
        <p:spPr>
          <a:xfrm>
            <a:off x="7010400" y="6416675"/>
            <a:ext cx="838200" cy="288925"/>
          </a:xfrm>
        </p:spPr>
        <p:txBody>
          <a:bodyPr/>
          <a:lstStyle/>
          <a:p>
            <a:pPr>
              <a:defRPr/>
            </a:pPr>
            <a:fld id="{EE44A990-747E-4736-9437-743E4287CD31}" type="datetime1">
              <a:rPr lang="en-US" smtClean="0">
                <a:solidFill>
                  <a:srgbClr val="FFFFFF">
                    <a:lumMod val="85000"/>
                  </a:srgbClr>
                </a:solidFill>
              </a:rPr>
              <a:pPr>
                <a:defRPr/>
              </a:pPr>
              <a:t>2/4/2015</a:t>
            </a:fld>
            <a:endParaRPr lang="en-US" dirty="0">
              <a:solidFill>
                <a:srgbClr val="FFFFFF">
                  <a:lumMod val="85000"/>
                </a:srgbClr>
              </a:solidFill>
            </a:endParaRPr>
          </a:p>
        </p:txBody>
      </p:sp>
      <p:sp>
        <p:nvSpPr>
          <p:cNvPr id="28" name="Slide Number Placeholder 4"/>
          <p:cNvSpPr>
            <a:spLocks noGrp="1"/>
          </p:cNvSpPr>
          <p:nvPr>
            <p:ph type="sldNum" sz="quarter" idx="11"/>
          </p:nvPr>
        </p:nvSpPr>
        <p:spPr>
          <a:xfrm>
            <a:off x="228600" y="6400800"/>
            <a:ext cx="914400" cy="304800"/>
          </a:xfrm>
        </p:spPr>
        <p:txBody>
          <a:bodyPr/>
          <a:lstStyle/>
          <a:p>
            <a:pPr>
              <a:defRPr/>
            </a:pPr>
            <a:r>
              <a:rPr lang="en-US" smtClean="0">
                <a:solidFill>
                  <a:srgbClr val="FFFFFF">
                    <a:lumMod val="85000"/>
                  </a:srgbClr>
                </a:solidFill>
              </a:rPr>
              <a:t>Page </a:t>
            </a:r>
            <a:fld id="{79069155-7FF3-4733-BD45-8CF5B5A4F209}" type="slidenum">
              <a:rPr lang="en-US" smtClean="0">
                <a:solidFill>
                  <a:srgbClr val="FFFFFF">
                    <a:lumMod val="85000"/>
                  </a:srgbClr>
                </a:solidFill>
              </a:rPr>
              <a:pPr>
                <a:defRPr/>
              </a:pPr>
              <a:t>30</a:t>
            </a:fld>
            <a:endParaRPr lang="en-US">
              <a:solidFill>
                <a:srgbClr val="FFFFFF">
                  <a:lumMod val="85000"/>
                </a:srgbClr>
              </a:solidFill>
            </a:endParaRPr>
          </a:p>
        </p:txBody>
      </p:sp>
      <p:pic>
        <p:nvPicPr>
          <p:cNvPr id="30" name="Picture 29" descr="IMG_6639.JPG"/>
          <p:cNvPicPr>
            <a:picLocks noGrp="1" noChangeAspect="1"/>
          </p:cNvPicPr>
          <p:nvPr/>
        </p:nvPicPr>
        <p:blipFill>
          <a:blip r:embed="rId2" cstate="screen">
            <a:lum/>
          </a:blip>
          <a:stretch>
            <a:fillRect/>
          </a:stretch>
        </p:blipFill>
        <p:spPr>
          <a:xfrm>
            <a:off x="882814" y="3636926"/>
            <a:ext cx="1625435" cy="1219178"/>
          </a:xfrm>
          <a:prstGeom prst="rect">
            <a:avLst/>
          </a:prstGeom>
          <a:noFill/>
          <a:ln>
            <a:noFill/>
          </a:ln>
        </p:spPr>
      </p:pic>
      <p:pic>
        <p:nvPicPr>
          <p:cNvPr id="31" name="Picture 30" descr="IMG_6719.JPG"/>
          <p:cNvPicPr>
            <a:picLocks noGrp="1" noChangeAspect="1"/>
          </p:cNvPicPr>
          <p:nvPr/>
        </p:nvPicPr>
        <p:blipFill>
          <a:blip r:embed="rId3" cstate="screen">
            <a:lum/>
          </a:blip>
          <a:stretch>
            <a:fillRect/>
          </a:stretch>
        </p:blipFill>
        <p:spPr>
          <a:xfrm>
            <a:off x="2677098" y="3636926"/>
            <a:ext cx="1653028" cy="1239874"/>
          </a:xfrm>
          <a:prstGeom prst="rect">
            <a:avLst/>
          </a:prstGeom>
          <a:noFill/>
          <a:ln>
            <a:noFill/>
          </a:ln>
        </p:spPr>
      </p:pic>
      <p:pic>
        <p:nvPicPr>
          <p:cNvPr id="32" name="Picture 31" descr="IMG_6685.JPG"/>
          <p:cNvPicPr>
            <a:picLocks noGrp="1" noChangeAspect="1"/>
          </p:cNvPicPr>
          <p:nvPr/>
        </p:nvPicPr>
        <p:blipFill>
          <a:blip r:embed="rId4" cstate="screen">
            <a:lum/>
          </a:blip>
          <a:stretch>
            <a:fillRect/>
          </a:stretch>
        </p:blipFill>
        <p:spPr>
          <a:xfrm>
            <a:off x="4489633" y="3646713"/>
            <a:ext cx="1612386" cy="1209391"/>
          </a:xfrm>
          <a:prstGeom prst="rect">
            <a:avLst/>
          </a:prstGeom>
          <a:noFill/>
          <a:ln>
            <a:noFill/>
          </a:ln>
        </p:spPr>
      </p:pic>
      <p:pic>
        <p:nvPicPr>
          <p:cNvPr id="33" name="Picture 2" descr="Description: SolarChill solar panels &#10;">
            <a:hlinkClick r:id="rId5"/>
          </p:cNvPr>
          <p:cNvPicPr>
            <a:picLocks noChangeAspect="1" noChangeArrowheads="1"/>
          </p:cNvPicPr>
          <p:nvPr/>
        </p:nvPicPr>
        <p:blipFill>
          <a:blip r:embed="rId6" cstate="print"/>
          <a:srcRect/>
          <a:stretch>
            <a:fillRect/>
          </a:stretch>
        </p:blipFill>
        <p:spPr bwMode="auto">
          <a:xfrm>
            <a:off x="7722540" y="3651351"/>
            <a:ext cx="903565" cy="1204753"/>
          </a:xfrm>
          <a:prstGeom prst="rect">
            <a:avLst/>
          </a:prstGeom>
          <a:noFill/>
        </p:spPr>
      </p:pic>
      <p:pic>
        <p:nvPicPr>
          <p:cNvPr id="34" name="Picture 16"/>
          <p:cNvPicPr>
            <a:picLocks noChangeAspect="1" noChangeArrowheads="1"/>
          </p:cNvPicPr>
          <p:nvPr/>
        </p:nvPicPr>
        <p:blipFill rotWithShape="1">
          <a:blip r:embed="rId7" cstate="screen"/>
          <a:srcRect t="2326" b="22778"/>
          <a:stretch/>
        </p:blipFill>
        <p:spPr bwMode="auto">
          <a:xfrm>
            <a:off x="6248400" y="3651351"/>
            <a:ext cx="1307860" cy="1204753"/>
          </a:xfrm>
          <a:prstGeom prst="rect">
            <a:avLst/>
          </a:prstGeom>
          <a:noFill/>
          <a:ln w="9525">
            <a:noFill/>
            <a:miter lim="800000"/>
            <a:headEnd/>
            <a:tailEnd/>
          </a:ln>
        </p:spPr>
      </p:pic>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95600" y="1466889"/>
            <a:ext cx="2108200" cy="1436211"/>
          </a:xfrm>
          <a:prstGeom prst="rect">
            <a:avLst/>
          </a:prstGeom>
        </p:spPr>
      </p:pic>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2000" y="1466889"/>
            <a:ext cx="2068722" cy="1428711"/>
          </a:xfrm>
          <a:prstGeom prst="rect">
            <a:avLst/>
          </a:prstGeom>
        </p:spPr>
      </p:pic>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14825" y="1472325"/>
            <a:ext cx="1897697" cy="1423273"/>
          </a:xfrm>
          <a:prstGeom prst="rect">
            <a:avLst/>
          </a:prstGeom>
        </p:spPr>
      </p:pic>
      <p:pic>
        <p:nvPicPr>
          <p:cNvPr id="8" name="Picture 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08529" y="1472326"/>
            <a:ext cx="2214590" cy="1423273"/>
          </a:xfrm>
          <a:prstGeom prst="rect">
            <a:avLst/>
          </a:prstGeom>
        </p:spPr>
      </p:pic>
      <p:pic>
        <p:nvPicPr>
          <p:cNvPr id="9" name="Picture 8"/>
          <p:cNvPicPr>
            <a:picLocks noChangeAspect="1"/>
          </p:cNvPicPr>
          <p:nvPr/>
        </p:nvPicPr>
        <p:blipFill rotWithShape="1">
          <a:blip r:embed="rId12">
            <a:extLst>
              <a:ext uri="{28A0092B-C50C-407E-A947-70E740481C1C}">
                <a14:useLocalDpi xmlns:a14="http://schemas.microsoft.com/office/drawing/2010/main" val="0"/>
              </a:ext>
            </a:extLst>
          </a:blip>
          <a:srcRect r="3128"/>
          <a:stretch/>
        </p:blipFill>
        <p:spPr>
          <a:xfrm>
            <a:off x="609738" y="5445125"/>
            <a:ext cx="8402784" cy="1003300"/>
          </a:xfrm>
          <a:prstGeom prst="rect">
            <a:avLst/>
          </a:prstGeom>
        </p:spPr>
      </p:pic>
      <p:pic>
        <p:nvPicPr>
          <p:cNvPr id="11" name="Picture 1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375546" y="5533771"/>
            <a:ext cx="2693988" cy="826008"/>
          </a:xfrm>
          <a:prstGeom prst="rect">
            <a:avLst/>
          </a:prstGeom>
        </p:spPr>
      </p:pic>
      <p:pic>
        <p:nvPicPr>
          <p:cNvPr id="12" name="Picture 11"/>
          <p:cNvPicPr>
            <a:picLocks noChangeAspect="1"/>
          </p:cNvPicPr>
          <p:nvPr/>
        </p:nvPicPr>
        <p:blipFill rotWithShape="1">
          <a:blip r:embed="rId14">
            <a:extLst>
              <a:ext uri="{28A0092B-C50C-407E-A947-70E740481C1C}">
                <a14:useLocalDpi xmlns:a14="http://schemas.microsoft.com/office/drawing/2010/main" val="0"/>
              </a:ext>
            </a:extLst>
          </a:blip>
          <a:srcRect l="21428" r="28919"/>
          <a:stretch/>
        </p:blipFill>
        <p:spPr>
          <a:xfrm>
            <a:off x="0" y="5458079"/>
            <a:ext cx="882814" cy="901700"/>
          </a:xfrm>
          <a:prstGeom prst="rect">
            <a:avLst/>
          </a:prstGeom>
        </p:spPr>
      </p:pic>
    </p:spTree>
    <p:extLst>
      <p:ext uri="{BB962C8B-B14F-4D97-AF65-F5344CB8AC3E}">
        <p14:creationId xmlns:p14="http://schemas.microsoft.com/office/powerpoint/2010/main" val="83731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Cold chain capacity analysis</a:t>
            </a:r>
            <a:endParaRPr lang="en-US" dirty="0"/>
          </a:p>
        </p:txBody>
      </p:sp>
      <p:sp>
        <p:nvSpPr>
          <p:cNvPr id="3" name="Content Placeholder 2"/>
          <p:cNvSpPr>
            <a:spLocks noGrp="1"/>
          </p:cNvSpPr>
          <p:nvPr>
            <p:ph idx="1"/>
          </p:nvPr>
        </p:nvSpPr>
        <p:spPr>
          <a:xfrm>
            <a:off x="457200" y="1600200"/>
            <a:ext cx="7239000" cy="4525963"/>
          </a:xfrm>
        </p:spPr>
        <p:txBody>
          <a:bodyPr/>
          <a:lstStyle/>
          <a:p>
            <a:r>
              <a:rPr lang="en-US" dirty="0" smtClean="0"/>
              <a:t>Maximum volume of storage necessary to store all vaccines</a:t>
            </a:r>
          </a:p>
          <a:p>
            <a:pPr lvl="1"/>
            <a:r>
              <a:rPr lang="en-US" dirty="0" smtClean="0"/>
              <a:t>VFIC: Volume per fully immunized child</a:t>
            </a:r>
          </a:p>
          <a:p>
            <a:pPr lvl="1"/>
            <a:r>
              <a:rPr lang="en-US" dirty="0" smtClean="0"/>
              <a:t>POP * VFIC / Supply Interval</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31</a:t>
            </a:fld>
            <a:endParaRPr lang="en-US"/>
          </a:p>
        </p:txBody>
      </p:sp>
      <p:pic>
        <p:nvPicPr>
          <p:cNvPr id="7" name="Picture 3" descr="refrig_mozam"/>
          <p:cNvPicPr>
            <a:picLocks noChangeAspect="1" noChangeArrowheads="1"/>
          </p:cNvPicPr>
          <p:nvPr/>
        </p:nvPicPr>
        <p:blipFill>
          <a:blip r:embed="rId2" cstate="screen"/>
          <a:srcRect/>
          <a:stretch>
            <a:fillRect/>
          </a:stretch>
        </p:blipFill>
        <p:spPr bwMode="auto">
          <a:xfrm>
            <a:off x="7650671" y="3466736"/>
            <a:ext cx="1493329" cy="2456033"/>
          </a:xfrm>
          <a:prstGeom prst="rect">
            <a:avLst/>
          </a:prstGeom>
          <a:noFill/>
          <a:ln w="9525">
            <a:noFill/>
            <a:miter lim="800000"/>
            <a:headEnd/>
            <a:tailEnd/>
          </a:ln>
        </p:spPr>
      </p:pic>
      <p:pic>
        <p:nvPicPr>
          <p:cNvPr id="8" name="Picture 4" descr="Rotarix_refrig"/>
          <p:cNvPicPr>
            <a:picLocks noChangeAspect="1" noChangeArrowheads="1"/>
          </p:cNvPicPr>
          <p:nvPr/>
        </p:nvPicPr>
        <p:blipFill>
          <a:blip r:embed="rId3" cstate="screen"/>
          <a:srcRect/>
          <a:stretch>
            <a:fillRect/>
          </a:stretch>
        </p:blipFill>
        <p:spPr bwMode="auto">
          <a:xfrm>
            <a:off x="7650671" y="1066800"/>
            <a:ext cx="1493329" cy="2266380"/>
          </a:xfrm>
          <a:prstGeom prst="rect">
            <a:avLst/>
          </a:prstGeom>
          <a:noFill/>
          <a:ln w="9525">
            <a:noFill/>
            <a:miter lim="800000"/>
            <a:headEnd/>
            <a:tailEnd/>
          </a:ln>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3928533"/>
            <a:ext cx="3267242" cy="2359437"/>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733" y="4114800"/>
            <a:ext cx="381786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09731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Temperature monitoring</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32</a:t>
            </a:fld>
            <a:endParaRPr lang="en-US"/>
          </a:p>
        </p:txBody>
      </p:sp>
      <p:pic>
        <p:nvPicPr>
          <p:cNvPr id="7" name="Picture 6" descr="Z:\home\martin\Dropbox\ColdTrace\pilots\Laos\excursion_2014_09\P9244405.JPG"/>
          <p:cNvPicPr>
            <a:picLocks noChangeAspect="1" noChangeArrowheads="1"/>
          </p:cNvPicPr>
          <p:nvPr/>
        </p:nvPicPr>
        <p:blipFill>
          <a:blip r:embed="rId2" cstate="screen"/>
          <a:srcRect/>
          <a:stretch>
            <a:fillRect/>
          </a:stretch>
        </p:blipFill>
        <p:spPr bwMode="auto">
          <a:xfrm>
            <a:off x="5444067" y="4114800"/>
            <a:ext cx="3048000" cy="1931670"/>
          </a:xfrm>
          <a:prstGeom prst="rect">
            <a:avLst/>
          </a:prstGeom>
          <a:noFill/>
        </p:spPr>
      </p:pic>
      <p:pic>
        <p:nvPicPr>
          <p:cNvPr id="8" name="Picture 7" descr="Z:\home\martin\Dropbox\ColdTrace\pilots\Laos\excursion_2014_09\20140925.png"/>
          <p:cNvPicPr>
            <a:picLocks noChangeAspect="1" noChangeArrowheads="1"/>
          </p:cNvPicPr>
          <p:nvPr/>
        </p:nvPicPr>
        <p:blipFill>
          <a:blip r:embed="rId3"/>
          <a:srcRect/>
          <a:stretch>
            <a:fillRect/>
          </a:stretch>
        </p:blipFill>
        <p:spPr bwMode="auto">
          <a:xfrm>
            <a:off x="457200" y="3430270"/>
            <a:ext cx="3657600" cy="2743200"/>
          </a:xfrm>
          <a:prstGeom prst="rect">
            <a:avLst/>
          </a:prstGeom>
          <a:noFill/>
        </p:spPr>
      </p:pic>
      <p:pic>
        <p:nvPicPr>
          <p:cNvPr id="5122" name="Picture 2" descr="http://www.nexleaf.org/sites/default/files/styles/home_slideshow/public/images/slides/nexleaf-device-img_0892-edit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1600200"/>
            <a:ext cx="3352800" cy="1397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path.org/media/slideshow-vaccine-technologies/content/slideshow-vaccine-technologies-0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7400" y="1903416"/>
            <a:ext cx="2038350" cy="1526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2237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Supply chain optimization</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33</a:t>
            </a:fld>
            <a:endParaRPr lang="en-US"/>
          </a:p>
        </p:txBody>
      </p:sp>
      <p:pic>
        <p:nvPicPr>
          <p:cNvPr id="3074" name="Picture 2" descr="https://www.ibm.com/developerworks/mydeveloperworks/blogs/sca/resource/BLOGS_UPLOADED_IMAGES/networkdesignsolu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05000"/>
            <a:ext cx="5334000" cy="3510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48260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Vaccine Supply Chain</a:t>
            </a:r>
            <a:endParaRPr lang="en-US" dirty="0"/>
          </a:p>
        </p:txBody>
      </p:sp>
      <p:sp>
        <p:nvSpPr>
          <p:cNvPr id="3" name="Content Placeholder 2"/>
          <p:cNvSpPr>
            <a:spLocks noGrp="1"/>
          </p:cNvSpPr>
          <p:nvPr>
            <p:ph idx="1"/>
          </p:nvPr>
        </p:nvSpPr>
        <p:spPr/>
        <p:txBody>
          <a:bodyPr/>
          <a:lstStyle/>
          <a:p>
            <a:r>
              <a:rPr lang="en-US" dirty="0" smtClean="0"/>
              <a:t>1994:  64 distribution networks, 430 depots</a:t>
            </a:r>
          </a:p>
          <a:p>
            <a:r>
              <a:rPr lang="en-US" dirty="0" smtClean="0"/>
              <a:t>2008:  single distribution network, 4 depots</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34</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763" y="3581400"/>
            <a:ext cx="6743187"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6084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Supply chain modeling</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35</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642" y="1651000"/>
            <a:ext cx="5686425" cy="422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descr="In Benin's simulation, multiple red columns and lines show the supply chain's  storage and transport bottlenecks, where capacity may be inadequate for vaccines to continue flowing to their intended destina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7" y="3124200"/>
            <a:ext cx="3301328" cy="2038350"/>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6" descr="data:image/jpeg;base64,/9j/4AAQSkZJRgABAQAAAQABAAD/2wCEAAkGBxQTEBUUERQWFhUWGBgYFxUUFRoWFxQcFxcYGBgWGBwgHSgiHB0lHBkYIjIhJyksMC4uHyAzODMsNygtLisBCgoKDg0OGxAQGiwkICQsLywsLCwvLCwsLCwsLCwsLCwsLCwsLCwsLCwsLCwsLCwsLCwsLCwsLCwsLCwsLCwsLP/AABEIAHABTQMBEQACEQEDEQH/xAAcAAABBAMBAAAAAAAAAAAAAAAAAgUGBwEDBAj/xABJEAACAAQCBQgEDAQDCQEAAAABAgADBBESIQUGMUFRBxMiUmFxkdGBkqHSFBYXIzI1cnOCsbLBMzRCYhWD4SRDU1RjoqPC8CX/xAAaAQEAAwEBAQAAAAAAAAAAAAAAAgMEAQUG/8QANxEAAgECBAIKAgECBQUAAAAAAAECAxEEEiExFFETFSIyM0FhcaHRgZEFQvAjUrHB4TRDU8Lx/9oADAMBAAIRAxEAPwC3rxRckF4XAXhcBeFwF4XAXgAvABeFwF4XAXhcBeFwF4XAXhcBeFwF4XAXhcBeFwF4XAXhcBeFwF4XAXhcBeFwF4XAXhcBeFwF4XAXhcBeFwF4XAXhcBeFwF4XAXhcBeFwF4XAXhcBeFwF4XAXhcBeFwF4XAi8cAXgAxQAYoAMUAGKAG56x2JMu2Fc/tRS5Sk9AdlPUB1uPSOBiyMsyuDbiiRwxigdM4oAMUAGKADFABigDGOAMPNAFyQBxOQgcNBrl/pu2duiMvHZElFgUKobwR7fyg4sXMfDVtfMcLg5/vDKwIp6piLsvgLW8TvjrgLi/hX9rezzjmRi5mVUk7Vw95HGwg42FzfiiJ0MUAGKADFABigAxQAYoAMUAGKADFABigAxQAYoAMUAGKAC8AF4ALwAXgBF4iDXOmWEAQCZyoU4JGGZ6o842rBVPQz8TAR8qNP1ZnqjzhwNT0HEwD5UafqzPVHnDgavoOJgdWjNfZVTMEmWszE4OZFgBbMnPhFVfDTpU3J2JQrRnKyOX5R6eWzJZyQxBIUWJBtln2RKngKmRPQ48RC9iSaHqZkyWXloUDDITMrbcJsL37u6KFQcJNXLVK6HGVSDbM6bcWzt2AbBFqQMzpSqrFegQCSyKMVgLmw390LX0F7EIHKjT8JvpAv+cXPA1PQp4mBn5UafqzPVHnHOBqeg4mB1UOv6TjaTJnuf7UvbvN7RGWEnHvNfskq0Xtc31WuTS/4lLVLle/Mki3eMo4sM3tJfs66qXkzso9OTJ7BRInIh2uVGw7LHFs25iI9Fl3aOqV/JnfIp3xKSMIF7kEFrjZ6I5bmSN0mlJszkk8GNx4biI6kkDsgAgAgBj03rbSUrFJ0zpgXwKCzZ7L22X7YthRnNXSK5VIx3ZjSGs0uVS/Cj/COHB1nLEDIX3Zn0RyNOUpZVudlNKOZkdblPpztWZ6FsMvxGJvB1XyK+JgZ+VGn6sz1R5xHgavod4mAfKjT9WZ6o84cDV9BxMA+VGn6sz1R5w4Gr6DiYB8qNP1ZnqjzhwNT0HEwD5UafqzPVHnDganoOJgHyo0/VmeqPOHA1fQcTAPlRp+rM9UecOBqeg4mAfKjT9WZ6o84cDV9BxMA+VGn6sz1R5w4Gr6DiYB8qNP1ZnqjzhwNX0HEwD5UafqzPVHnDganoOJgHyo0/VmeqPOHA1PQcTAPlRp+rM9UecOBq+g4mAfKjT9WZ6o84cDV9BxMAHKjT9WZ6o84cDV9DnEwJZq1p5KuVzsvEFuR0hY5Rnq03TllZdCamroebxUTM3gAvAGu8cuDmrTlAHmud9I95/OPpY7I8aW7HbVzVubWMwl2UKPpPfDfgDbbFdWtGnuWU6TnsS6n5OUSzVEy6YfnMLhSjbipsQV7xGV4tvuo0LDJbjrq9qclPOdpbviKsgL4Ta+YbIAg2ztGfE1XWioy53LadJQd0Nfyd1EiasyleVNK54J4sfSMx6co08VGatNW9iroHF3iOugtbasVvwetkpKDZIFRlFx1WLEMO0RVVowUM8HcshUlmyyRO59QqKXmMqKNrOwUL3k5RmSb0Rc3YgOsevMqcDTUs0IXupqH6EtdxFzuIuL7LHbGqnh5R7Ulf0KJVoy7KZXGndEimmBBOlTri5Mo4gv8Aad1+4xvp1M6u1Yx1IZXa9zbqtoP4XUCVjCbzxNtoHbEa1Xo43sSpU87sXVR08ujSVJlqbMSMSgHDYXuRttuvxOceU25tyZ6CWXRDvtGdx6bH2RAkKC2yEAZgAgAgAgAgCBa16OoaiYhqWeRLxYVqZSphdmA+mSD0b7G2ZRroTnG+XX0KakYy3Hit5KZM5JatV1GCWtkVeawj+76GZOWccjiHFuy3OukmrMg+ueqOjaEOhrKh6nAWSVhQi5Bwc4QgwgntvaNNKtUn5aFFSnTiiARrMY7at01HMmFa6dNkrYYXlKGzvnjuDYW7IqqOaV4oupKDfaLRp+RqkmIrpV1DKwBVhzRDAi4IOCMbxc1ujVw8CF696s0FCGlyaqbNqQVvLYIVUGxOMqoscJuBeNFGrOerWhTVpwivUNRtWqCtCy51VOlVLFrS1CBWAuRgLIbnCLkX4xyrVnDVLQ7SpwkvUnHyJ03/ADVT/wCL3Io4yXJF3DwKp1q0MaOtm05uQhGFm2ujAMrcNht3gxspTzxTMdWGR2GqLSoIAkGomrJ0hWCSSyywrPMdQLqBkAL5XLEDx4RTWq9HG5dRp52WWeRSl/5qo/8AF7kZOMlyNfDwK01u0dQyHCUVRNnsCRMLhcAt1SFF87xrpSnLWSsZasYR7o16HlSGnqtU7y5JvieWoZlyNrAg77Xy2RObkl2dyumot9otXRvJJQ1EpZsisnvLcXVl5qx3dTIg5WjE8VOLs0bVQg9hk1x1I0dQIQ9ZUGcVJlyrS2JOdi1kyW++4iynWqTei0IVKVOKHDkyqWWjABt033Dj2iPL/kZtVrLkXYZf4ZZEtsh3CM6eheKvHbgLwuDRPn4RfbwG8wSu7A0MjuMygG4BSSPTi/aLejRy5DpfJbShrtMmsLm6kgD2AGN3FztZWM3DQ3ZKNE6Ck0yFJAZFOZsx298Z5Tc3dl0YqKshxdARY79sRJDBrPpAUVOXkyDNZmUYAGI39JrA7BFlOOeeVshOWVXSOTVOsaqWZOUNJdmzExMewWsLgXXZ29oiVWKg8u5Gm8yvsR7lD0VWiZLqlPOJK6ZSXitKYEXbCWJII2kbPbF+HlTcXB+ZVWjNPMhv5RtMzZ1PT4SDTzAHuAcWMD6LG9iBtGW0HhEcBpKUZd6On4OYmTcU1syAR6ZiHfVapkSqlXqcWBcxgzsd1xFNaMpRtEtouKleRbdLq5Tz6iXXJcEqLBCMFwD0hh32NjuyjzXVmoumzcoRcs6JIkhMVwBdbi974eIHDuiotOKq09JlzebYvixKvRluygtxYAgWyvwuIkoNq5FySdjbNryKhZWAhWUMJhzRjc3li2xgLHPaD3xy3ZudvrY7oidCACAA9m2AK80tpyVVyXk1FV8GMmYedCqUMxVNhhBu2ZtkL+Ea405Qd0r32M8pxkrN2sQDW3ScqfNTmARKlSxLUsOk1mYluwZ5DsjZRpuEe1u3cy1aik9C6uR/TRqNGorm7yGMpuJUZyyfwkD0GMOIhln7m2jLNErLlmoml6WdzsnS5bqfsrzZHoKe0RrwrvT9jNiVaRCI1GUS0cZ1bno6nrP8M0FLeb9KTToLHe5ACoPxEDujymukq2Xmz075YannafPaY7PMOJ3JZid5JuTHqRVlZHmyld3HXUtraSpCP+PL/UIrrdxllHvI9F1+muarqenawWoSbhO/nJYDBe4pj8BHmKN4t8j0G9Su+XjQnRk1ijYeamHsNyhPpuPTGnCT1ylGJhdXKgj0DABjgLq5MqZNH6HnV84WMxTNz24EuJY/Ecx9oR51dudTKj0aMcsblh1E4mkZzkxkliBsBKXjMl2i7yPKEvZHtI8qW5kwIl/8iJ//ACh2TZtvEGPMxXfPSodwrflla+l37JcoDwJ/eNWF8Mz4nvD3ycfyg+0/5x438n47/Bqwvhlkyj0R3D8opT0LxV47c4F4XByVbggC+dxa20kZ2jsLp3BiZPYLsCm/faLHUXkcsVDonlCq5U+86YZsu5DIwXZf+kgCxEexPDQlDTc8+NeSlrsW1oXTUmql85IbELkEbCpG4jcY8+cJQdpG2MlJXQ4RAkInOQpI3C+eyANcllGI2wna1+wbeEd3BXutPKBKtalmCergh5UyUwl2YWN26Lfh7Y2UsLL+rQy1K6W2pG9WyKqkn0ZsHW82QOB3oL7r/mYjiv8AArRrrZ6MjSfSQcPyiIkW27eB3R6e+pkZINQhLNdLE1ManIjDjA7SOHbGfFXyaOxdh7ZtS4q3RbsFlyGEiULlgFIL3BBXIghbHdY33x5iklq9TfJN6IjVJV6RSc0uXTl8CspeaQhmnMS3V7dJQLHPPMi5yi9qk1dsqTneyRI9XKisYWq5MuWQAMSPixkDM9ntimooX7LuWwzeY4VXM85L5zDj6XNluyxax2X2G3Z2RBJ2O6XOkOMrEZ7M9vaIWZ0VHAAMAM2ntZpFKAJjXmN9CUgLM5vbdkM+JiyFKU9VsQlUUSjNYJ5eqnO2K7Ox6S4GzO9d0etTVoJHnVHeTG+LCssXkP0vzdc9Ox6M9CVH98vpe1cXhGPFwvHNyNeGlrYk/LvorHSyqgDOU+Fj/bMy/UFinCStKxbiI3jcpOPSPPJFyeaG+F6SkSyLop5yZ2LLz9rYV9MUV55YMvoRvInPLvp3OTRof+rMA9Ilg/8AcfCM+Eh/UX4mdllKkjeYR41O+saT7+X+oRVW7jLqHfRaPLdVtIagnp9KVNZh6ADb07Iw4aOa6NlaVrMmelaaXpLRjKuaVEoMh4EgMh7wwHhFUW6c/Ym+1E8yTJZVirCzKSrDgQbEeMesnfU8ySs7Djq3og1dXJp1v84wDW3KOk59UGI1Z5Ytk6Uc0izOXDSqpIkaPlWAOFnUbkTKWvdiF/wxiw0btzNlWVrRRZ9YLUj/AHLfoMZV3i7yPKEvYI9o8mW4qBwv3kQ+qv8AOmftHmYrxD0qHcK35Y/reZ93K/TGrC+GZsT3h85OP5Qfaf8AOPG/k/HfsjXhfDLGlnIdwihbF4q8DgXgDWLQuwc9Yco4DzrN+ke8x9THuo8aW5YvJFpiUjTJDkK7m6XOT8V78ow4ym75kbMNNWylqRhNYmYwAJYgDeTa3pgCt+VfWSy/A5RYMbNNYZDDtVRxvtJGWVo24Slftsy4ipbsoq2PRMJ1aLrmkTkmptQg943qewi4iurSVSDg/MnCbjJND7rro9cS1cjOTUDFcf0PvU8L/neMeBquzoz70flF1eC78dmS7kp1fUS/hTXxE2XPIDh37/CI4uq3LLyLsPTtHMWPGM0hAHNXhgmJBdkOILe2ID6S95W9u20dVrnGcem9OU1PKEyocBTmikXZzwVePsG+JU6cpu0TkpxirspQaxOK/wCEp82Mdwi7FQkXW2zZ7Y9R0V0eQ8/pe3mLC5R9Zml0cpac/wAypu4OYUBbgcCb2vt2xjw1JSk83kaq9TLHTzGzk+1t5qmdJwJSTZrrdmCswBYjbhXM3iWIoXn2fMjRq9nXyG3WesWp0iJ9ErzJchVaYykhbglnZAdgta9hnYm0WU45KeWejZCbzTzR1SGjXedJmz1nSHR+dXE+HFkwyswI6JtbL05Rbh1KMcslsV17N3RHY0FB16G0gaepkz12ypiv6AekPSLiK5xzRaLKUrSPS+sdAtbo+bLGYnSiUPbbEjehgpjyoPLNM9KSzRPLhBFwRYjIjgRkRHrp3PLkrOxc/IfosSqWdWzMsZKqTuSVfEe7FfwjBipXkoo3YeNo3Kr1l0sausnVB/3jkr2KOig9UCNtOGWKRkqyzSuNsWFQ8anfWNJ9/L/UIqrdxl1Dvoszl/HzNL94/wCiMeE3ZpxPdOvkM01zlI9Mx6UhrqP7JhJ8A2LxjmKhaWbmSoTvGxBeV/QnwfSTOotLqBzi8A2yYPHpfijRhp5oW5FGIhaVyTch2hlRJ1fNFhYy0Y7lXpTGHpAHoMVYqd2oIsw8bLMV1rJpg1lfMqDseYMI4IpCoPVA9JMaYQyQsUynmmemK/8AlJn3TfoMeUu8b/I8ny9gj2jyZbioHC/eRD6q/wA6Z+0eZivEPSodwrflj+t5n3cr9MasL4ZmxPeHzk4/lB9p/wA48f8Ak/HfsjXhfDLDlnIdwjKti8VeOnAvAGu8cOnPWHKAPPE36R7zH1Ue6jxZbhKmFWDKbEEEEbiM461dWYTs7l0al66LVkSmUrMw3bq3GRIPA8N0eTXo9FrfQ9GlVzjXrjqzU1NRUTHdlkS5YMtc2WYFXEy2XMXPYczFtKtCEUktSFSm5Nu+hEa+ppqjAZ8ybJwDmwWtOdAoyVwAHsDexz4X3RojGcNIpP8Av9FUnGW7I3UqgciW2NdzFcJPojQrtamdpJ6GqJESS6q6Wl4WpKr+BO2H/hOdjA7he3p9MYMXQldVqXeXyjTRqK2SWzLV1KplkSfg/wDWmfY6nY69+/gfRGGVVVXnX/w2QjlWUf2mqGClgGNyFJFzbaQIExccAQBV3K1peWAtLKwlsWOaRmU6qX3E3JsOzjG/CU3fMzJiZq2VFaRvMR1ztJTXlLKeYzS0N1U2IU57Dt3mIKEU20ibm2rNkh1C03LlTubnkKjgqrlb82WyIbfga+Y2b8tsUYim2s0S6hUSdmSmh0jKoaaZJmU0wklkV0l4pc9TvuTvW+R2xmdOVSWZP9+RepKEcrRH9I6WWXUWmUivSPZ5ctpSy2thAxXXeDcHjF0ad46S7RXKdnrHQ6daNFaOmSEm0jrJmzFZ1llmEuYEtiW7ZI2eWy5hRqVU3GWthVhBq6IAY2GQ9D8kGl+f0XLVjd5BMpu5c0PqFfAx5eJjlmelRlmiVDr/AKDaVpebIlr/ABnVpQ489a3/AHYh6I2UZ3p35GWrT7ZY/KRULo/QsujlGzTFWSLbcIzmn05i/wDdGainOpmZoqvJCxSAEeieewjpweNTvrGk+/l/qEU1u4y6h30Wby//AMGl+8f9EZMH3macT3SvuTjTXwTSUlybI55qZ9l8gfQ2E+iNVeGaDM9CdpFwcrmrbVlCDJXFOlOrIOIYhHHoBxfhjDQnklqbKsM0Rm5RKhdG6FlUMk2aYol3G3COlOfvY3H4jFlFdJUzMhVeSFkUrJ+kv2l/MRvlsYod5Hq2v/lJn3TfoMeOu8ep5Hk+XsEeyeTLcVA4X7yIfVX+dM/aPMxXiHpUO4Vvyx/W8z7uV+mNWF8MzYnvD5ycfyg+0/5x4/8AJ+O/Y14XwywEOQ7oyLYvM3joC8AIvHAc9YcoA89zfpHvP5x9XHuo8aW4iJESY08v4Bo93fKoqhhRf6kl7z2bfaseXJ8ViFFd2G/qzYl0VO73Y06I1qqqdwyTnIFgUdiysB/SQb27xG6dGE1ZophWlFlm6m0lPU87VcwytNN2EwhwSb3w5ZLHn1nKLyX2NtNRazWHTTmp1LUywhTm8JurSgFIJFuGY7IhTrTg7nZ0oyVmVHrDqjUU0xxzbTJYzWaqkgjibbDxj0qdeE0tTDOjKLI/F5USzVrW8ylEqpxtLH0JiG02T9k7SOz89kediMFeXSUtJea8maadeyyz2Ol9AzRNSqpJvwuWpB+medA3qbnP/wCyiCxcbOnVWR/BPonfPB3Lhop4mS1YAgEA2O0dh7oympahVhsDmXbnMDYL7MViVuO+0dVrq4ex5zqaecyc/MVisxj84djNmTnx2x7UZR7q8jy5KXeZyxMgEAEAPGgtFVNU2GRjIBFziIVbb9u0CKak4Q3LqcZz2Ln1e1alU6LliewDM5xE997jednGPLnUlN3ZvjBRQ26y6lJNozKk/wARGaZLL55nNpd9wb2ZRZSruM8z89yFSknGyKZlKquVnBgBcMFtiUjLfkbHdHqO7Wh56snZlhchul+brZlOT0ZyYlH90vPxK38IyYuF45jVhpa2LO0vqqs/SVLWG3+zq4I6xP8AD9Ulj3xkjUag48zU43aZTXK1pz4TpJ1U3lyBzScCRnMb0tl+ERvw0MsPcxYiV5WIbGkzBADxqb9Y0n38v9Qimt3GXUe8izeX/wDgUv3j/ojJhO8zTie6UyRHoGFOzPTHJzpz4Zo6TMY/OKObmfaTok+kWb0x5NaGSbR6lOWaNyk+U/T3wvSUwqbypPzUv8P029LX9AEb8PDLD3MVed5EWk/TX7S/mIulsVQ7yPVld/KzPum/QY8Zd49TyPJ8vYI9pHlS3FGBEv3kQ+qv86Z+0eZivEPSodwrflk+t5n3cr9JjVhfDM2J7w+cnH8oPtP+ceN/J+P+Ea8L4ZPUOQjIti8zeOgLwAi8cBz1hyggVMdSnJxfCaYKc74zcXz2W/ePcX8gkrZJX9jz3hm3e6NslKCi6Rf4XOGaqotLUjYTu/PuiMnicRolkj8nUqVLXdkc0vpSZUTTMmm7HYNyjcoG4Rvo0YUY5YGapUc3dnFFpAvTk50ik6hQLkZfQYbbEf6R49eDjN3PToyUo6EoiktMO4AJOwAk9wFzC1weddYK9Z9VNnS1CI7EqoAFhuuBvO2PbpxcYpM8upJOTY3RMrN9FWzJTBpbshG9GIv5xCdOM1aSuTjNxeh6D1cqkm0st0Nwwv23O28eLKOV5eR6id1c061acSkkc5MDEMQnQtiGK+YBIvaJQpzm7Qtf1Izmoq7IVrHpGgmUtPImTiotznzK4s81GOwNjtyi2McRFuUIpvzuVVJU2kmyNrorRh2Vrj7Usj/1ix1sYv8Atr9/8lKhRf8AUZ/wPR+6v8U/0hxOK86RLoqX+YT8X6HdpBfSn+sOKxH/AIjnQ0/8xMOTuTIp5jpKqknBxcgdHBYbTnsyimrUqVHecHEvoxjDRSuSedrbRqbfCJRN7G0xcvbFbhUTtlf6J9JDmjvlaVkmVzwmpzfXxDDl2xxxe1mSzLcqLSGrMubOmTBXU4xuzWvsxEm22NUcbJK3RSMkqEW75kdujdWPgk6nqBUy1eXMDdK4E1Qc8H4SVMJYxzg7wevwTjRyNO5aOs2vFLJpJ0yVPlPMVDgRXBYs2S5A8SCey8V06UpSWhbKaSueby5JJY3JJJJ3k5k+MeslY82Tu7mI6RCOAnXJxR0EuZKq6ytRHlsStORYgrcKzHeNjADsjLXc2ssV+TXQjFdpsnWvOlNFaRpxKeuloyNiRxnhNrEEbwRGelGpB3SL5uE1ZspGtkqkx0RxMVWIExRYOAcmA4GPRjdq7PPkknZGJNS6CyO6jgrlQfAwcUwptbGqOkSUakaLopkwTa6rWSstwRKI6Uy1mBxblvlsiitKaVoo0UYx3bLsfXzRhUqauVYi1rnYcuEYOhqcjbnjzKL1v0TSSXDUVWtQjs3QA6UobRc7xu2R6FKUmu0rGKtGK1TGvQ9HLmz1lzZyyEN8U1xcLYE7O3Z6YsnJpXSuVU4puzL01V1h0VQ0qU8qtlsFuSzHNmY3LHKPNqQqTldo9CMoxVkyJ8pSaNrWNTJr5az1TDgzYTQtyo7GzteLqHSQ7NiqqoS1uI5N/wCUH2n/ADjy/wCT8f8ACLsL4ZOlOUY0Xmbx0BeAEXiINVQtxHUwVRO1AqLk4pWZ4tvP2I9tfydNLVP4MDws77ifiFUdeV4v7sOtKXJ/H2c4SfNB8QqjryvFvdjvWtLk/j7HBz5oPiFUdeV4t7sOtaXJ/H2ODnzQ86raDrKOeHWamAkCYgLEONgyK2ve2cV1MbSrLKou/wCCynQnB76FsGKDSMetVVN5l5VOFxuhXG5ICBgRcWU3Nr8I4q0IS7d/wRkpNdkqkahVHXleL+7GzrWlyfx9mThJ80Z+IVR15Xi3uw61pcn8fY4SfNGPiFUdeV4t7sOtaXJ/H2OEnzRYWoiTKWnMmoZThN0KXORsMJuBGSriqc5Zlp7mqlCUY2Yy696MqK6cuBpayZYsisWxEn6TGy77AW4CLKGOo0ls7ldajOb0tYjHxCqOvK8X92LutaXJ/H2U8JPmg+IVR15Xi/uw61pcn8fY4SfNB8QqjryvFvdh1pS5P4+xwk+aD4hVHXleL+7HetaXJ/H2OEnzQDUOp68rxf3Y51pS5P4+wsJNeaMfEKo68rxb3YdaUuT+PscJPmjupdVqyXJmSVeRgm2xBgxIsQbqSmRy2xB/yNByUrPT2+yaw9RK10c9JqTUy3V1aSSpBGLEwuOIKxKX8nSkrWfx9kY4WcXdNHVpzVqtqpvOTpkm9gqqpcKgG5Rhy49pjlP+RoU1aMX8fZKeHqzd20N3xAqOvK8W92JdaUeT+Pshwk+aM/EKo68rxb3Y71rS5P4+xwc+aM/EKo68rxb3Yda0uT+PscJPmg+IVR15Xi/uw61pcn8fY4OfNGPiFUdeV4v7sc60o8n8fY4SfNB8QajryvF/dh1pR5P4+xwk+aD4hVHXleLe7DrWlyfx9jhJ80Z+IVR15Xi3ux3rWlyfx9jhJ80HxCqOvK8W92HWtLk/j7HCT5ox8QqjryvFvdjnWlLk/j7HCT5oPiDUdeV4v7sOtKPJ/H2OFnzQfEKo68rxf3YdaUuT+PscJPmg+IVR15Xi3uw61pcn8fY4SfNB8QajryvF/dh1pR5P4+xws+aAag1HXleL+7DrSjyfx9jhJ80TjVHRD00gS5hUnExut7Z94EeVjK8a1TNE2UYOEbMk6nKKCwLwAXgBN44AvACGQGOgRzA4n2eUc0OhzA4n2eUNAHMDifZ5Q0AnmenLF9rAm9rWXM7uyL8Ou1cjIeZ00KP24xpnUUVc5YanS5uWNz3eUYJSzO7JCeYHE+zyjmh0OYHE+zyhoA5gcT7PKGgDmRxPs8oaAOYHE+zyhoDnlz5ZmtKD/OKLlbC4B2HZsibg1HM1oRzK9jEiolvMaWrkun0ltmt9l+jvg6coxUmtwpJux08yOJ9nlECQcwOJ9nlABzA4n2eUAHMDifZ5QAcwOJ9nlAGGlAC9zl2Dyha4bNFFPlzlLSpmIAlSRbIjaDltic6bg7SViMZJ7GEqZRmmUJl5i2LKLXW4uL5ZZR105KOdrQZlex08wOJ9nlFZIOYHE+zygA5gcT7PKADmBxPs8oAOYHE+zygA5gcT7PKGgDmBxPs8oA5ZlVKWYJRciY2YW2ZG8jKLFTk45ktCLkk7HVzI4n2eUVkg5gcT7PKADmBxPs8oAOYHE+zygA5gcT7PKADmBxPs8oaAUsu28nvt5Q0Au8Dhm8AF4AReOHQvABeAC8AF4ALwAqmF5yX3BiO/L9rxqw1tSMhdRMuxiqrK8zqNV4qOheAC8AF4ALwAXgBg0+3M1NPU7FvzEw/2zPok9gb8zGyh26c6f5X4/wCCmp2ZKX4O2imBZc2e39ZMw8cKgBB6qg95MVVLykqa8tP3uSjonJjfR6afmirkGaJ6ycW4CaQUa2+ytbtKxdKhHOnHbLf9b/JBVHbXe9jt0lNeSA4mEhiksB7WVpjqofIbBc5d0VUkqnZt6/pEptx1E6aEyXJnTEmt0JTmxCnpKLhhl2WIjtFwnOMXFav4E1KMW0/I552kJkqYHZi0nDLEzIXlFwfnbj+m+0btsTVOM42S7V3b1t5fRFylF38vM0rVTcchDNmNziTiWRVJBVlwNs2AG3hEskLSeVKzW/tqcvK6V/JkhL4Zd2N8K5nZewzMY93YvvoRXRc8Us7PKXUyRNA/6qL01HawsfGN9VdND1i7fjy/Rng8j918iqL/AGetnM+ZemE57bSyu+LwFh6BHJvpaMUvKVl7CPZm78rjjXzpq04qEmElVEwy7Ao62BZRlcG2w32xTBQdTo5L0v5k5ZlHMjNFNmTJlSOcZcDqE+j0bykfPLPMmFRRhGDstVr+2hFt5tdjjpdITphlAs6mZIxEy1BVWDYcVjnhO20WTp04Znyl58iKlJ29hy0ZOdplSrOSEcKuzogykY2y4sYpqqKjBpbr/dk4N3ld/wB2G6VXT+akzFYzCFZ5ksgXmKGscNhkwBuONrb4ucKeaUWrbJPk7EFKVk0dFLpEtMAWbiWdMPNtl0UWSswqMszc2z2eiISppRu1ay1/bRJSu992ONHM+cmLzpcjCcJtdPAbDFM+6na3rzJx3auN9d9ZU33U7/1i6H/Tz90Ql4kfZnL/AIjNCmW8yzP0pM0AZgMMUo5WxAX7x3RPooN5ktt1+NH7Ec0lo37G/nZpeq+dYLJY2FlzvJVgL23MSfCItQSh2d/tol2ry12+jHPzR8FbnWInMgYWXfKZm3byBHcsO2rbJ/62OXl2ddzZN0k5qjKVwFdXRDa5WYnSJ7RYn1YiqSVPNbVNN+z/AL+Trm89hEt5xapHPNaSwtkvSBkBiDltxG8daglB5d1/7W/0OLNd67fRik0i6imea5KTpGdwBaYEEy4y3rjy7BHZ04vOorWMvjb6EZPstvdCXnTlmyZTTJhMyTMZiqqSrhks2z6IxW8IWg4ylZaNfo5eSaV/IkMu4AubmwuePbGN7mgzeOALwBiACACACACACAAGCbWwAtfbBtvcBABABABABABAHLpKhSfKaXMF1a1+ORB/aJ06kqclKO5GUVJWZmspBMUKSVAKnom30SCo7rgZQhNxdxKKasaKvQ8uYzs4JxqqsL2BwElWHBgTtEThXnFJLyd/3/scdNPcP8JQy2SYXmBhYmYxJtutwOzPbDp5KWZaew6NWsxJ0OplNLZ5jBlKEs9zhORA9G/bHenakpJJeexzo1axtp9HKrObs2NVVgxupCiwy7iYhKq2kuR1QSuaV0KgwYGdebQy0wnYrEE7tuQz7Il08ne9tXd+5zo1pb2OiooFeSZJLBCuE4TY22EX7YjGo4zz+ZJxTjlNI0PLwSVN2EhgyYjciwIFzvt+wiXTzvJr+pWZzo1ouRmZopGqBPJbGFwWv0cO9bcCc4KvJU+jW2/5HRrNm8wpdEpLGFS3Ng3Esm6Lnew32vuvaE68pavfn5hU0tPIymi1DzGxP86buMWRIAUd2QAyjjrOyVlpsFTV36hP0WrMWDOvQwWQgALwGWUI1mla19b/AJDgmIXQ6gsQ7jEwci4sSqhVvluCrl2COuvJq1ltY50a5maPRCS2RlZ/m1ZFBa4sxuQeOYHhCdeU000tdf0djBJ3MTNCSipUAr84ZoKnCUc7Sp3X4dpgsRNO/pb3Rx042OilolRiwLFmADMxuThvb890QlUckl5ElFLU1T9Fq09ZxZw6AhbNkA20W7YlGs4wcLaM44JyzCRoeXzKyjdlVg6ljdlIbECD339GUd6eWdz83p/sc6NWsLGjV+e6TfPG75/2hcssuiAI50r7Oi02O5Fr6iX0UpWUMT/MkFDfO4UqCcs8iRBVmnJ2Xa3HRrT0D/CU5tEu3zb84rX6Qa5O38R8Y708szlzVh0askKXRqgziGa87N8/7cOWWXRAERdVvKrLs7f6jItfUwdFSzKlymBZZRQpfMjB9HPuyjvTSzOa3e/5HRxso8jNXo1Xmc5idWCMgKm1gxBbdtyGfZCFVxjltpe4cLu51ykCqFGwAAdwForbu7kkrC44dCAP/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eg;base64,/9j/4AAQSkZJRgABAQAAAQABAAD/2wCEAAkGBxQTEBUUERQWFhUWGBgYFxUUFRoWFxQcFxcYGBgWGBwgHSgiHB0lHBkYIjIhJyksMC4uHyAzODMsNygtLisBCgoKDg0OGxAQGiwkICQsLywsLCwvLCwsLCwsLCwsLCwsLCwsLCwsLCwsLCwsLCwsLCwsLCwsLCwsLCwsLCwsLP/AABEIAHABTQMBEQACEQEDEQH/xAAcAAABBAMBAAAAAAAAAAAAAAAAAgUGBwEDBAj/xABJEAACAAQCBQgEDAQDCQEAAAABAgADBBESIQUGMUFRBxMiUmFxkdGBkqHSFBYXIzI1cnOCsbLBMzRCYhWD4SRDU1RjoqPC8CX/xAAaAQEAAwEBAQAAAAAAAAAAAAAAAgMEAQUG/8QANxEAAgECBAIKAgECBQUAAAAAAAECAxEEEiExFFETFSIyM0FhcaHRgZEFQvAjUrHB4TRDU8Lx/9oADAMBAAIRAxEAPwC3rxRckF4XAXhcBeFwF4XAXgAvABeFwF4XAXhcBeFwF4XAXhcBeFwF4XAXhcBeFwF4XAXhcBeFwF4XAXhcBeFwF4XAXhcBeFwF4XAXhcBeFwF4XAXhcBeFwF4XAXhcBeFwF4XAXhcBeFwF4XAXhcBeFwF4XAi8cAXgAxQAYoAMUAGKAG56x2JMu2Fc/tRS5Sk9AdlPUB1uPSOBiyMsyuDbiiRwxigdM4oAMUAGKADFABigDGOAMPNAFyQBxOQgcNBrl/pu2duiMvHZElFgUKobwR7fyg4sXMfDVtfMcLg5/vDKwIp6piLsvgLW8TvjrgLi/hX9rezzjmRi5mVUk7Vw95HGwg42FzfiiJ0MUAGKADFABigAxQAYoAMUAGKADFABigAxQAYoAMUAGKAC8AF4ALwAXgBF4iDXOmWEAQCZyoU4JGGZ6o842rBVPQz8TAR8qNP1ZnqjzhwNT0HEwD5UafqzPVHnDgavoOJgdWjNfZVTMEmWszE4OZFgBbMnPhFVfDTpU3J2JQrRnKyOX5R6eWzJZyQxBIUWJBtln2RKngKmRPQ48RC9iSaHqZkyWXloUDDITMrbcJsL37u6KFQcJNXLVK6HGVSDbM6bcWzt2AbBFqQMzpSqrFegQCSyKMVgLmw390LX0F7EIHKjT8JvpAv+cXPA1PQp4mBn5UafqzPVHnHOBqeg4mB1UOv6TjaTJnuf7UvbvN7RGWEnHvNfskq0Xtc31WuTS/4lLVLle/Mki3eMo4sM3tJfs66qXkzso9OTJ7BRInIh2uVGw7LHFs25iI9Fl3aOqV/JnfIp3xKSMIF7kEFrjZ6I5bmSN0mlJszkk8GNx4biI6kkDsgAgAgBj03rbSUrFJ0zpgXwKCzZ7L22X7YthRnNXSK5VIx3ZjSGs0uVS/Cj/COHB1nLEDIX3Zn0RyNOUpZVudlNKOZkdblPpztWZ6FsMvxGJvB1XyK+JgZ+VGn6sz1R5xHgavod4mAfKjT9WZ6o84cDV9BxMA+VGn6sz1R5w4Gr6DiYB8qNP1ZnqjzhwNT0HEwD5UafqzPVHnDganoOJgHyo0/VmeqPOHA1fQcTAPlRp+rM9UecOBqeg4mAfKjT9WZ6o84cDV9BxMA+VGn6sz1R5w4Gr6DiYB8qNP1ZnqjzhwNX0HEwD5UafqzPVHnDganoOJgHyo0/VmeqPOHA1PQcTAPlRp+rM9UecOBq+g4mAfKjT9WZ6o84cDV9BxMAHKjT9WZ6o84cDV9DnEwJZq1p5KuVzsvEFuR0hY5Rnq03TllZdCamroebxUTM3gAvAGu8cuDmrTlAHmud9I95/OPpY7I8aW7HbVzVubWMwl2UKPpPfDfgDbbFdWtGnuWU6TnsS6n5OUSzVEy6YfnMLhSjbipsQV7xGV4tvuo0LDJbjrq9qclPOdpbviKsgL4Ta+YbIAg2ztGfE1XWioy53LadJQd0Nfyd1EiasyleVNK54J4sfSMx6co08VGatNW9iroHF3iOugtbasVvwetkpKDZIFRlFx1WLEMO0RVVowUM8HcshUlmyyRO59QqKXmMqKNrOwUL3k5RmSb0Rc3YgOsevMqcDTUs0IXupqH6EtdxFzuIuL7LHbGqnh5R7Ulf0KJVoy7KZXGndEimmBBOlTri5Mo4gv8Aad1+4xvp1M6u1Yx1IZXa9zbqtoP4XUCVjCbzxNtoHbEa1Xo43sSpU87sXVR08ujSVJlqbMSMSgHDYXuRttuvxOceU25tyZ6CWXRDvtGdx6bH2RAkKC2yEAZgAgAgAgAgCBa16OoaiYhqWeRLxYVqZSphdmA+mSD0b7G2ZRroTnG+XX0KakYy3Hit5KZM5JatV1GCWtkVeawj+76GZOWccjiHFuy3OukmrMg+ueqOjaEOhrKh6nAWSVhQi5Bwc4QgwgntvaNNKtUn5aFFSnTiiARrMY7at01HMmFa6dNkrYYXlKGzvnjuDYW7IqqOaV4oupKDfaLRp+RqkmIrpV1DKwBVhzRDAi4IOCMbxc1ujVw8CF696s0FCGlyaqbNqQVvLYIVUGxOMqoscJuBeNFGrOerWhTVpwivUNRtWqCtCy51VOlVLFrS1CBWAuRgLIbnCLkX4xyrVnDVLQ7SpwkvUnHyJ03/ADVT/wCL3Io4yXJF3DwKp1q0MaOtm05uQhGFm2ujAMrcNht3gxspTzxTMdWGR2GqLSoIAkGomrJ0hWCSSyywrPMdQLqBkAL5XLEDx4RTWq9HG5dRp52WWeRSl/5qo/8AF7kZOMlyNfDwK01u0dQyHCUVRNnsCRMLhcAt1SFF87xrpSnLWSsZasYR7o16HlSGnqtU7y5JvieWoZlyNrAg77Xy2RObkl2dyumot9otXRvJJQ1EpZsisnvLcXVl5qx3dTIg5WjE8VOLs0bVQg9hk1x1I0dQIQ9ZUGcVJlyrS2JOdi1kyW++4iynWqTei0IVKVOKHDkyqWWjABt033Dj2iPL/kZtVrLkXYZf4ZZEtsh3CM6eheKvHbgLwuDRPn4RfbwG8wSu7A0MjuMygG4BSSPTi/aLejRy5DpfJbShrtMmsLm6kgD2AGN3FztZWM3DQ3ZKNE6Ck0yFJAZFOZsx298Z5Tc3dl0YqKshxdARY79sRJDBrPpAUVOXkyDNZmUYAGI39JrA7BFlOOeeVshOWVXSOTVOsaqWZOUNJdmzExMewWsLgXXZ29oiVWKg8u5Gm8yvsR7lD0VWiZLqlPOJK6ZSXitKYEXbCWJII2kbPbF+HlTcXB+ZVWjNPMhv5RtMzZ1PT4SDTzAHuAcWMD6LG9iBtGW0HhEcBpKUZd6On4OYmTcU1syAR6ZiHfVapkSqlXqcWBcxgzsd1xFNaMpRtEtouKleRbdLq5Tz6iXXJcEqLBCMFwD0hh32NjuyjzXVmoumzcoRcs6JIkhMVwBdbi974eIHDuiotOKq09JlzebYvixKvRluygtxYAgWyvwuIkoNq5FySdjbNryKhZWAhWUMJhzRjc3li2xgLHPaD3xy3ZudvrY7oidCACAA9m2AK80tpyVVyXk1FV8GMmYedCqUMxVNhhBu2ZtkL+Ea405Qd0r32M8pxkrN2sQDW3ScqfNTmARKlSxLUsOk1mYluwZ5DsjZRpuEe1u3cy1aik9C6uR/TRqNGorm7yGMpuJUZyyfwkD0GMOIhln7m2jLNErLlmoml6WdzsnS5bqfsrzZHoKe0RrwrvT9jNiVaRCI1GUS0cZ1bno6nrP8M0FLeb9KTToLHe5ACoPxEDujymukq2Xmz075YannafPaY7PMOJ3JZid5JuTHqRVlZHmyld3HXUtraSpCP+PL/UIrrdxllHvI9F1+muarqenawWoSbhO/nJYDBe4pj8BHmKN4t8j0G9Su+XjQnRk1ijYeamHsNyhPpuPTGnCT1ylGJhdXKgj0DABjgLq5MqZNH6HnV84WMxTNz24EuJY/Ecx9oR51dudTKj0aMcsblh1E4mkZzkxkliBsBKXjMl2i7yPKEvZHtI8qW5kwIl/8iJ//ACh2TZtvEGPMxXfPSodwrflla+l37JcoDwJ/eNWF8Mz4nvD3ycfyg+0/5x438n47/Bqwvhlkyj0R3D8opT0LxV47c4F4XByVbggC+dxa20kZ2jsLp3BiZPYLsCm/faLHUXkcsVDonlCq5U+86YZsu5DIwXZf+kgCxEexPDQlDTc8+NeSlrsW1oXTUmql85IbELkEbCpG4jcY8+cJQdpG2MlJXQ4RAkInOQpI3C+eyANcllGI2wna1+wbeEd3BXutPKBKtalmCergh5UyUwl2YWN26Lfh7Y2UsLL+rQy1K6W2pG9WyKqkn0ZsHW82QOB3oL7r/mYjiv8AArRrrZ6MjSfSQcPyiIkW27eB3R6e+pkZINQhLNdLE1ManIjDjA7SOHbGfFXyaOxdh7ZtS4q3RbsFlyGEiULlgFIL3BBXIghbHdY33x5iklq9TfJN6IjVJV6RSc0uXTl8CspeaQhmnMS3V7dJQLHPPMi5yi9qk1dsqTneyRI9XKisYWq5MuWQAMSPixkDM9ntimooX7LuWwzeY4VXM85L5zDj6XNluyxax2X2G3Z2RBJ2O6XOkOMrEZ7M9vaIWZ0VHAAMAM2ntZpFKAJjXmN9CUgLM5vbdkM+JiyFKU9VsQlUUSjNYJ5eqnO2K7Ox6S4GzO9d0etTVoJHnVHeTG+LCssXkP0vzdc9Ox6M9CVH98vpe1cXhGPFwvHNyNeGlrYk/LvorHSyqgDOU+Fj/bMy/UFinCStKxbiI3jcpOPSPPJFyeaG+F6SkSyLop5yZ2LLz9rYV9MUV55YMvoRvInPLvp3OTRof+rMA9Ilg/8AcfCM+Eh/UX4mdllKkjeYR41O+saT7+X+oRVW7jLqHfRaPLdVtIagnp9KVNZh6ADb07Iw4aOa6NlaVrMmelaaXpLRjKuaVEoMh4EgMh7wwHhFUW6c/Ym+1E8yTJZVirCzKSrDgQbEeMesnfU8ySs7Djq3og1dXJp1v84wDW3KOk59UGI1Z5Ytk6Uc0izOXDSqpIkaPlWAOFnUbkTKWvdiF/wxiw0btzNlWVrRRZ9YLUj/AHLfoMZV3i7yPKEvYI9o8mW4qBwv3kQ+qv8AOmftHmYrxD0qHcK35Y/reZ93K/TGrC+GZsT3h85OP5Qfaf8AOPG/k/HfsjXhfDLGlnIdwihbF4q8DgXgDWLQuwc9Yco4DzrN+ke8x9THuo8aW5YvJFpiUjTJDkK7m6XOT8V78ow4ym75kbMNNWylqRhNYmYwAJYgDeTa3pgCt+VfWSy/A5RYMbNNYZDDtVRxvtJGWVo24Slftsy4ipbsoq2PRMJ1aLrmkTkmptQg943qewi4iurSVSDg/MnCbjJND7rro9cS1cjOTUDFcf0PvU8L/neMeBquzoz70flF1eC78dmS7kp1fUS/hTXxE2XPIDh37/CI4uq3LLyLsPTtHMWPGM0hAHNXhgmJBdkOILe2ID6S95W9u20dVrnGcem9OU1PKEyocBTmikXZzwVePsG+JU6cpu0TkpxirspQaxOK/wCEp82Mdwi7FQkXW2zZ7Y9R0V0eQ8/pe3mLC5R9Zml0cpac/wAypu4OYUBbgcCb2vt2xjw1JSk83kaq9TLHTzGzk+1t5qmdJwJSTZrrdmCswBYjbhXM3iWIoXn2fMjRq9nXyG3WesWp0iJ9ErzJchVaYykhbglnZAdgta9hnYm0WU45KeWejZCbzTzR1SGjXedJmz1nSHR+dXE+HFkwyswI6JtbL05Rbh1KMcslsV17N3RHY0FB16G0gaepkz12ypiv6AekPSLiK5xzRaLKUrSPS+sdAtbo+bLGYnSiUPbbEjehgpjyoPLNM9KSzRPLhBFwRYjIjgRkRHrp3PLkrOxc/IfosSqWdWzMsZKqTuSVfEe7FfwjBipXkoo3YeNo3Kr1l0sausnVB/3jkr2KOig9UCNtOGWKRkqyzSuNsWFQ8anfWNJ9/L/UIqrdxl1Dvoszl/HzNL94/wCiMeE3ZpxPdOvkM01zlI9Mx6UhrqP7JhJ8A2LxjmKhaWbmSoTvGxBeV/QnwfSTOotLqBzi8A2yYPHpfijRhp5oW5FGIhaVyTch2hlRJ1fNFhYy0Y7lXpTGHpAHoMVYqd2oIsw8bLMV1rJpg1lfMqDseYMI4IpCoPVA9JMaYQyQsUynmmemK/8AlJn3TfoMeUu8b/I8ny9gj2jyZbioHC/eRD6q/wA6Z+0eZivEPSodwrflj+t5n3cr9MasL4ZmxPeHzk4/lB9p/wA48f8Ak/HfsjXhfDLDlnIdwjKti8VeOnAvAGu8cOnPWHKAPPE36R7zH1Ue6jxZbhKmFWDKbEEEEbiM461dWYTs7l0al66LVkSmUrMw3bq3GRIPA8N0eTXo9FrfQ9GlVzjXrjqzU1NRUTHdlkS5YMtc2WYFXEy2XMXPYczFtKtCEUktSFSm5Nu+hEa+ppqjAZ8ybJwDmwWtOdAoyVwAHsDexz4X3RojGcNIpP8Av9FUnGW7I3UqgciW2NdzFcJPojQrtamdpJ6GqJESS6q6Wl4WpKr+BO2H/hOdjA7he3p9MYMXQldVqXeXyjTRqK2SWzLV1KplkSfg/wDWmfY6nY69+/gfRGGVVVXnX/w2QjlWUf2mqGClgGNyFJFzbaQIExccAQBV3K1peWAtLKwlsWOaRmU6qX3E3JsOzjG/CU3fMzJiZq2VFaRvMR1ztJTXlLKeYzS0N1U2IU57Dt3mIKEU20ibm2rNkh1C03LlTubnkKjgqrlb82WyIbfga+Y2b8tsUYim2s0S6hUSdmSmh0jKoaaZJmU0wklkV0l4pc9TvuTvW+R2xmdOVSWZP9+RepKEcrRH9I6WWXUWmUivSPZ5ctpSy2thAxXXeDcHjF0ad46S7RXKdnrHQ6daNFaOmSEm0jrJmzFZ1llmEuYEtiW7ZI2eWy5hRqVU3GWthVhBq6IAY2GQ9D8kGl+f0XLVjd5BMpu5c0PqFfAx5eJjlmelRlmiVDr/AKDaVpebIlr/ABnVpQ489a3/AHYh6I2UZ3p35GWrT7ZY/KRULo/QsujlGzTFWSLbcIzmn05i/wDdGainOpmZoqvJCxSAEeieewjpweNTvrGk+/l/qEU1u4y6h30Wby//AMGl+8f9EZMH3macT3SvuTjTXwTSUlybI55qZ9l8gfQ2E+iNVeGaDM9CdpFwcrmrbVlCDJXFOlOrIOIYhHHoBxfhjDQnklqbKsM0Rm5RKhdG6FlUMk2aYol3G3COlOfvY3H4jFlFdJUzMhVeSFkUrJ+kv2l/MRvlsYod5Hq2v/lJn3TfoMeOu8ep5Hk+XsEeyeTLcVA4X7yIfVX+dM/aPMxXiHpUO4Vvyx/W8z7uV+mNWF8MzYnvD5ycfyg+0/5x4/8AJ+O/Y14XwywEOQ7oyLYvM3joC8AIvHAc9YcoA89zfpHvP5x9XHuo8aW4iJESY08v4Bo93fKoqhhRf6kl7z2bfaseXJ8ViFFd2G/qzYl0VO73Y06I1qqqdwyTnIFgUdiysB/SQb27xG6dGE1ZophWlFlm6m0lPU87VcwytNN2EwhwSb3w5ZLHn1nKLyX2NtNRazWHTTmp1LUywhTm8JurSgFIJFuGY7IhTrTg7nZ0oyVmVHrDqjUU0xxzbTJYzWaqkgjibbDxj0qdeE0tTDOjKLI/F5USzVrW8ylEqpxtLH0JiG02T9k7SOz89kediMFeXSUtJea8maadeyyz2Ol9AzRNSqpJvwuWpB+medA3qbnP/wCyiCxcbOnVWR/BPonfPB3Lhop4mS1YAgEA2O0dh7oympahVhsDmXbnMDYL7MViVuO+0dVrq4ex5zqaecyc/MVisxj84djNmTnx2x7UZR7q8jy5KXeZyxMgEAEAPGgtFVNU2GRjIBFziIVbb9u0CKak4Q3LqcZz2Ln1e1alU6LliewDM5xE997jednGPLnUlN3ZvjBRQ26y6lJNozKk/wARGaZLL55nNpd9wb2ZRZSruM8z89yFSknGyKZlKquVnBgBcMFtiUjLfkbHdHqO7Wh56snZlhchul+brZlOT0ZyYlH90vPxK38IyYuF45jVhpa2LO0vqqs/SVLWG3+zq4I6xP8AD9Ulj3xkjUag48zU43aZTXK1pz4TpJ1U3lyBzScCRnMb0tl+ERvw0MsPcxYiV5WIbGkzBADxqb9Y0n38v9Qimt3GXUe8izeX/wDgUv3j/ojJhO8zTie6UyRHoGFOzPTHJzpz4Zo6TMY/OKObmfaTok+kWb0x5NaGSbR6lOWaNyk+U/T3wvSUwqbypPzUv8P029LX9AEb8PDLD3MVed5EWk/TX7S/mIulsVQ7yPVld/KzPum/QY8Zd49TyPJ8vYI9pHlS3FGBEv3kQ+qv86Z+0eZivEPSodwrflk+t5n3cr9JjVhfDM2J7w+cnH8oPtP+ceN/J+P+Ea8L4ZPUOQjIti8zeOgLwAi8cBz1hyggVMdSnJxfCaYKc74zcXz2W/ePcX8gkrZJX9jz3hm3e6NslKCi6Rf4XOGaqotLUjYTu/PuiMnicRolkj8nUqVLXdkc0vpSZUTTMmm7HYNyjcoG4Rvo0YUY5YGapUc3dnFFpAvTk50ik6hQLkZfQYbbEf6R49eDjN3PToyUo6EoiktMO4AJOwAk9wFzC1weddYK9Z9VNnS1CI7EqoAFhuuBvO2PbpxcYpM8upJOTY3RMrN9FWzJTBpbshG9GIv5xCdOM1aSuTjNxeh6D1cqkm0st0Nwwv23O28eLKOV5eR6id1c061acSkkc5MDEMQnQtiGK+YBIvaJQpzm7Qtf1Izmoq7IVrHpGgmUtPImTiotznzK4s81GOwNjtyi2McRFuUIpvzuVVJU2kmyNrorRh2Vrj7Usj/1ix1sYv8Atr9/8lKhRf8AUZ/wPR+6v8U/0hxOK86RLoqX+YT8X6HdpBfSn+sOKxH/AIjnQ0/8xMOTuTIp5jpKqknBxcgdHBYbTnsyimrUqVHecHEvoxjDRSuSedrbRqbfCJRN7G0xcvbFbhUTtlf6J9JDmjvlaVkmVzwmpzfXxDDl2xxxe1mSzLcqLSGrMubOmTBXU4xuzWvsxEm22NUcbJK3RSMkqEW75kdujdWPgk6nqBUy1eXMDdK4E1Qc8H4SVMJYxzg7wevwTjRyNO5aOs2vFLJpJ0yVPlPMVDgRXBYs2S5A8SCey8V06UpSWhbKaSueby5JJY3JJJJ3k5k+MeslY82Tu7mI6RCOAnXJxR0EuZKq6ytRHlsStORYgrcKzHeNjADsjLXc2ssV+TXQjFdpsnWvOlNFaRpxKeuloyNiRxnhNrEEbwRGelGpB3SL5uE1ZspGtkqkx0RxMVWIExRYOAcmA4GPRjdq7PPkknZGJNS6CyO6jgrlQfAwcUwptbGqOkSUakaLopkwTa6rWSstwRKI6Uy1mBxblvlsiitKaVoo0UYx3bLsfXzRhUqauVYi1rnYcuEYOhqcjbnjzKL1v0TSSXDUVWtQjs3QA6UobRc7xu2R6FKUmu0rGKtGK1TGvQ9HLmz1lzZyyEN8U1xcLYE7O3Z6YsnJpXSuVU4puzL01V1h0VQ0qU8qtlsFuSzHNmY3LHKPNqQqTldo9CMoxVkyJ8pSaNrWNTJr5az1TDgzYTQtyo7GzteLqHSQ7NiqqoS1uI5N/wCUH2n/ADjy/wCT8f8ACLsL4ZOlOUY0Xmbx0BeAEXiINVQtxHUwVRO1AqLk4pWZ4tvP2I9tfydNLVP4MDws77ifiFUdeV4v7sOtKXJ/H2c4SfNB8QqjryvFvdjvWtLk/j7HBz5oPiFUdeV4t7sOtaXJ/H2ODnzQ86raDrKOeHWamAkCYgLEONgyK2ve2cV1MbSrLKou/wCCynQnB76FsGKDSMetVVN5l5VOFxuhXG5ICBgRcWU3Nr8I4q0IS7d/wRkpNdkqkahVHXleL+7GzrWlyfx9mThJ80Z+IVR15Xi3uw61pcn8fY4SfNGPiFUdeV4t7sOtaXJ/H2OEnzRYWoiTKWnMmoZThN0KXORsMJuBGSriqc5Zlp7mqlCUY2Yy696MqK6cuBpayZYsisWxEn6TGy77AW4CLKGOo0ls7ldajOb0tYjHxCqOvK8X92LutaXJ/H2U8JPmg+IVR15Xi/uw61pcn8fY4SfNB8QqjryvFvdh1pS5P4+xwk+aD4hVHXleL+7HetaXJ/H2OEnzQDUOp68rxf3Y51pS5P4+wsJNeaMfEKo68rxb3YdaUuT+PscJPmjupdVqyXJmSVeRgm2xBgxIsQbqSmRy2xB/yNByUrPT2+yaw9RK10c9JqTUy3V1aSSpBGLEwuOIKxKX8nSkrWfx9kY4WcXdNHVpzVqtqpvOTpkm9gqqpcKgG5Rhy49pjlP+RoU1aMX8fZKeHqzd20N3xAqOvK8W92JdaUeT+Pshwk+aM/EKo68rxb3Y71rS5P4+xwc+aM/EKo68rxb3Yda0uT+PscJPmg+IVR15Xi/uw61pcn8fY4OfNGPiFUdeV4v7sc60o8n8fY4SfNB8QajryvF/dh1pR5P4+xwk+aD4hVHXleLe7DrWlyfx9jhJ80Z+IVR15Xi3ux3rWlyfx9jhJ80HxCqOvK8W92HWtLk/j7HCT5ox8QqjryvFvdjnWlLk/j7HCT5oPiDUdeV4v7sOtKPJ/H2OFnzQfEKo68rxf3YdaUuT+PscJPmg+IVR15Xi3uw61pcn8fY4SfNB8QajryvF/dh1pR5P4+xws+aAag1HXleL+7DrSjyfx9jhJ80TjVHRD00gS5hUnExut7Z94EeVjK8a1TNE2UYOEbMk6nKKCwLwAXgBN44AvACGQGOgRzA4n2eUc0OhzA4n2eUNAHMDifZ5Q0AnmenLF9rAm9rWXM7uyL8Ou1cjIeZ00KP24xpnUUVc5YanS5uWNz3eUYJSzO7JCeYHE+zyjmh0OYHE+zyhoA5gcT7PKGgDmRxPs8oaAOYHE+zyhoDnlz5ZmtKD/OKLlbC4B2HZsibg1HM1oRzK9jEiolvMaWrkun0ltmt9l+jvg6coxUmtwpJux08yOJ9nlECQcwOJ9nlABzA4n2eUAHMDifZ5QAcwOJ9nlAGGlAC9zl2Dyha4bNFFPlzlLSpmIAlSRbIjaDltic6bg7SViMZJ7GEqZRmmUJl5i2LKLXW4uL5ZZR105KOdrQZlex08wOJ9nlFZIOYHE+zygA5gcT7PKADmBxPs8oAOYHE+zygA5gcT7PKGgDmBxPs8oA5ZlVKWYJRciY2YW2ZG8jKLFTk45ktCLkk7HVzI4n2eUVkg5gcT7PKADmBxPs8oAOYHE+zygA5gcT7PKADmBxPs8oaAUsu28nvt5Q0Au8Dhm8AF4AReOHQvABeAC8AF4ALwAqmF5yX3BiO/L9rxqw1tSMhdRMuxiqrK8zqNV4qOheAC8AF4ALwAXgBg0+3M1NPU7FvzEw/2zPok9gb8zGyh26c6f5X4/wCCmp2ZKX4O2imBZc2e39ZMw8cKgBB6qg95MVVLykqa8tP3uSjonJjfR6afmirkGaJ6ycW4CaQUa2+ytbtKxdKhHOnHbLf9b/JBVHbXe9jt0lNeSA4mEhiksB7WVpjqofIbBc5d0VUkqnZt6/pEptx1E6aEyXJnTEmt0JTmxCnpKLhhl2WIjtFwnOMXFav4E1KMW0/I552kJkqYHZi0nDLEzIXlFwfnbj+m+0btsTVOM42S7V3b1t5fRFylF38vM0rVTcchDNmNziTiWRVJBVlwNs2AG3hEskLSeVKzW/tqcvK6V/JkhL4Zd2N8K5nZewzMY93YvvoRXRc8Us7PKXUyRNA/6qL01HawsfGN9VdND1i7fjy/Rng8j918iqL/AGetnM+ZemE57bSyu+LwFh6BHJvpaMUvKVl7CPZm78rjjXzpq04qEmElVEwy7Ao62BZRlcG2w32xTBQdTo5L0v5k5ZlHMjNFNmTJlSOcZcDqE+j0bykfPLPMmFRRhGDstVr+2hFt5tdjjpdITphlAs6mZIxEy1BVWDYcVjnhO20WTp04Znyl58iKlJ29hy0ZOdplSrOSEcKuzogykY2y4sYpqqKjBpbr/dk4N3ld/wB2G6VXT+akzFYzCFZ5ksgXmKGscNhkwBuONrb4ucKeaUWrbJPk7EFKVk0dFLpEtMAWbiWdMPNtl0UWSswqMszc2z2eiISppRu1ay1/bRJSu992ONHM+cmLzpcjCcJtdPAbDFM+6na3rzJx3auN9d9ZU33U7/1i6H/Tz90Ql4kfZnL/AIjNCmW8yzP0pM0AZgMMUo5WxAX7x3RPooN5ktt1+NH7Ec0lo37G/nZpeq+dYLJY2FlzvJVgL23MSfCItQSh2d/tol2ry12+jHPzR8FbnWInMgYWXfKZm3byBHcsO2rbJ/62OXl2ddzZN0k5qjKVwFdXRDa5WYnSJ7RYn1YiqSVPNbVNN+z/AL+Trm89hEt5xapHPNaSwtkvSBkBiDltxG8daglB5d1/7W/0OLNd67fRik0i6imea5KTpGdwBaYEEy4y3rjy7BHZ04vOorWMvjb6EZPstvdCXnTlmyZTTJhMyTMZiqqSrhks2z6IxW8IWg4ylZaNfo5eSaV/IkMu4AubmwuePbGN7mgzeOALwBiACACACACACAAGCbWwAtfbBtvcBABABABABABAHLpKhSfKaXMF1a1+ORB/aJ06kqclKO5GUVJWZmspBMUKSVAKnom30SCo7rgZQhNxdxKKasaKvQ8uYzs4JxqqsL2BwElWHBgTtEThXnFJLyd/3/scdNPcP8JQy2SYXmBhYmYxJtutwOzPbDp5KWZaew6NWsxJ0OplNLZ5jBlKEs9zhORA9G/bHenakpJJeexzo1axtp9HKrObs2NVVgxupCiwy7iYhKq2kuR1QSuaV0KgwYGdebQy0wnYrEE7tuQz7Il08ne9tXd+5zo1pb2OiooFeSZJLBCuE4TY22EX7YjGo4zz+ZJxTjlNI0PLwSVN2EhgyYjciwIFzvt+wiXTzvJr+pWZzo1ouRmZopGqBPJbGFwWv0cO9bcCc4KvJU+jW2/5HRrNm8wpdEpLGFS3Ng3Esm6Lnew32vuvaE68pavfn5hU0tPIymi1DzGxP86buMWRIAUd2QAyjjrOyVlpsFTV36hP0WrMWDOvQwWQgALwGWUI1mla19b/AJDgmIXQ6gsQ7jEwci4sSqhVvluCrl2COuvJq1ltY50a5maPRCS2RlZ/m1ZFBa4sxuQeOYHhCdeU000tdf0djBJ3MTNCSipUAr84ZoKnCUc7Sp3X4dpgsRNO/pb3Rx042OilolRiwLFmADMxuThvb890QlUckl5ElFLU1T9Fq09ZxZw6AhbNkA20W7YlGs4wcLaM44JyzCRoeXzKyjdlVg6ljdlIbECD339GUd6eWdz83p/sc6NWsLGjV+e6TfPG75/2hcssuiAI50r7Oi02O5Fr6iX0UpWUMT/MkFDfO4UqCcs8iRBVmnJ2Xa3HRrT0D/CU5tEu3zb84rX6Qa5O38R8Y708szlzVh0askKXRqgziGa87N8/7cOWWXRAERdVvKrLs7f6jItfUwdFSzKlymBZZRQpfMjB9HPuyjvTSzOa3e/5HRxso8jNXo1Xmc5idWCMgKm1gxBbdtyGfZCFVxjltpe4cLu51ykCqFGwAAdwForbu7kkrC44dCAP/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8" name="Picture 10" descr="http://www.iddynamics.jhsph.edu/images/vmi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34" y="1651000"/>
            <a:ext cx="3200400" cy="1082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296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week</a:t>
            </a:r>
            <a:endParaRPr lang="en-US" dirty="0"/>
          </a:p>
        </p:txBody>
      </p:sp>
      <p:sp>
        <p:nvSpPr>
          <p:cNvPr id="3" name="Content Placeholder 2"/>
          <p:cNvSpPr>
            <a:spLocks noGrp="1"/>
          </p:cNvSpPr>
          <p:nvPr>
            <p:ph idx="1"/>
          </p:nvPr>
        </p:nvSpPr>
        <p:spPr/>
        <p:txBody>
          <a:bodyPr/>
          <a:lstStyle/>
          <a:p>
            <a:r>
              <a:rPr lang="en-US" dirty="0" smtClean="0"/>
              <a:t>Patient Support</a:t>
            </a:r>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36</a:t>
            </a:fld>
            <a:endParaRPr lang="en-US"/>
          </a:p>
        </p:txBody>
      </p:sp>
      <p:pic>
        <p:nvPicPr>
          <p:cNvPr id="13314" name="Picture 2" descr="http://www.independent.co.uk/incoming/article8857124.ece/alternates/w620/indian-phon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048000"/>
            <a:ext cx="4152900" cy="2793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5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GAVI Supply Chain Slides</a:t>
            </a:r>
            <a:endParaRPr lang="en-US" dirty="0"/>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4</a:t>
            </a:fld>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46310" y="1600200"/>
            <a:ext cx="605138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56555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5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4654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9" y="228600"/>
            <a:ext cx="4276899"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5133" y="228600"/>
            <a:ext cx="4267200"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98" y="3598333"/>
            <a:ext cx="4267200"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5133" y="3598333"/>
            <a:ext cx="4272763"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7811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smtClean="0"/>
              <a:t>University of Washington, Winter 2015</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7</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7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23123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1/28/2015</a:t>
            </a:r>
            <a:endParaRPr lang="en-US"/>
          </a:p>
        </p:txBody>
      </p:sp>
      <p:sp>
        <p:nvSpPr>
          <p:cNvPr id="5" name="Footer Placeholder 4"/>
          <p:cNvSpPr>
            <a:spLocks noGrp="1"/>
          </p:cNvSpPr>
          <p:nvPr>
            <p:ph type="ftr" sz="quarter" idx="11"/>
          </p:nvPr>
        </p:nvSpPr>
        <p:spPr/>
        <p:txBody>
          <a:bodyPr/>
          <a:lstStyle/>
          <a:p>
            <a:r>
              <a:rPr lang="en-US" dirty="0" smtClean="0"/>
              <a:t>University of Washington, Winter 2015</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8</a:t>
            </a:fld>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3437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1197"/>
            <a:ext cx="4572000" cy="3416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437930"/>
            <a:ext cx="4572000" cy="3435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437930"/>
            <a:ext cx="4663440" cy="3515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4322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Supply Chain and Logistics</a:t>
            </a:r>
            <a:endParaRPr lang="en-US" dirty="0"/>
          </a:p>
        </p:txBody>
      </p:sp>
      <p:sp>
        <p:nvSpPr>
          <p:cNvPr id="9" name="Content Placeholder 8"/>
          <p:cNvSpPr>
            <a:spLocks noGrp="1"/>
          </p:cNvSpPr>
          <p:nvPr>
            <p:ph idx="1"/>
          </p:nvPr>
        </p:nvSpPr>
        <p:spPr/>
        <p:txBody>
          <a:bodyPr/>
          <a:lstStyle/>
          <a:p>
            <a:r>
              <a:rPr lang="en-US" dirty="0" smtClean="0"/>
              <a:t>Supply chain 101</a:t>
            </a:r>
          </a:p>
          <a:p>
            <a:pPr lvl="1"/>
            <a:r>
              <a:rPr lang="en-US" dirty="0" smtClean="0"/>
              <a:t>Push process</a:t>
            </a:r>
          </a:p>
          <a:p>
            <a:pPr lvl="1"/>
            <a:r>
              <a:rPr lang="en-US" dirty="0" smtClean="0"/>
              <a:t>Pull process</a:t>
            </a:r>
            <a:endParaRPr lang="en-US" dirty="0"/>
          </a:p>
        </p:txBody>
      </p:sp>
      <p:sp>
        <p:nvSpPr>
          <p:cNvPr id="5" name="Date Placeholder 4"/>
          <p:cNvSpPr>
            <a:spLocks noGrp="1"/>
          </p:cNvSpPr>
          <p:nvPr>
            <p:ph type="dt" sz="half" idx="10"/>
          </p:nvPr>
        </p:nvSpPr>
        <p:spPr/>
        <p:txBody>
          <a:bodyPr/>
          <a:lstStyle/>
          <a:p>
            <a:r>
              <a:rPr lang="en-US" smtClean="0"/>
              <a:t>1/28/2015</a:t>
            </a:r>
            <a:endParaRPr lang="en-US"/>
          </a:p>
        </p:txBody>
      </p:sp>
      <p:sp>
        <p:nvSpPr>
          <p:cNvPr id="6" name="Footer Placeholder 5"/>
          <p:cNvSpPr>
            <a:spLocks noGrp="1"/>
          </p:cNvSpPr>
          <p:nvPr>
            <p:ph type="ftr" sz="quarter" idx="11"/>
          </p:nvPr>
        </p:nvSpPr>
        <p:spPr/>
        <p:txBody>
          <a:bodyPr/>
          <a:lstStyle/>
          <a:p>
            <a:r>
              <a:rPr lang="en-US" smtClean="0"/>
              <a:t>University of Washington, Winter 2015</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9</a:t>
            </a:fld>
            <a:endParaRPr lang="en-US"/>
          </a:p>
        </p:txBody>
      </p:sp>
      <p:pic>
        <p:nvPicPr>
          <p:cNvPr id="2050" name="Picture 2" descr="http://businessstudiesblackpoolsixth.weebly.com/uploads/7/0/1/4/7014480/4373875.png?5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447800"/>
            <a:ext cx="3505200" cy="21291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mdcegypt.com/Pages/Purchasing/Supply%20Chain/Supply%20Chain%20%20Integration/Introd4.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886200"/>
            <a:ext cx="4394019" cy="231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4869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14176</TotalTime>
  <Words>832</Words>
  <Application>Microsoft Office PowerPoint</Application>
  <PresentationFormat>On-screen Show (4:3)</PresentationFormat>
  <Paragraphs>255</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Computing and Global Health Lecture 5  Logistics</vt:lpstr>
      <vt:lpstr>Today’s topics</vt:lpstr>
      <vt:lpstr>Readings and Assignments</vt:lpstr>
      <vt:lpstr>GAVI Supply Chain Slides</vt:lpstr>
      <vt:lpstr>PowerPoint Presentation</vt:lpstr>
      <vt:lpstr>PowerPoint Presentation</vt:lpstr>
      <vt:lpstr>PowerPoint Presentation</vt:lpstr>
      <vt:lpstr>PowerPoint Presentation</vt:lpstr>
      <vt:lpstr>Supply Chain and Logistics</vt:lpstr>
      <vt:lpstr>Global health logistics</vt:lpstr>
      <vt:lpstr>Private sector</vt:lpstr>
      <vt:lpstr>Basic logistics models</vt:lpstr>
      <vt:lpstr>Logistics Requirements</vt:lpstr>
      <vt:lpstr>Business processes</vt:lpstr>
      <vt:lpstr>Business Processes</vt:lpstr>
      <vt:lpstr>Computing and logistics</vt:lpstr>
      <vt:lpstr>Global health logistics vs. corporate</vt:lpstr>
      <vt:lpstr>Logistics challenges</vt:lpstr>
      <vt:lpstr>Causes of stock outs</vt:lpstr>
      <vt:lpstr>Visibility and analysis</vt:lpstr>
      <vt:lpstr>Planning</vt:lpstr>
      <vt:lpstr>EPI Forecasting</vt:lpstr>
      <vt:lpstr>Delivery</vt:lpstr>
      <vt:lpstr>DVDMT Reporting</vt:lpstr>
      <vt:lpstr>Bar coding</vt:lpstr>
      <vt:lpstr>Stock data reporting</vt:lpstr>
      <vt:lpstr>SMS for Life</vt:lpstr>
      <vt:lpstr>Product quality</vt:lpstr>
      <vt:lpstr>Supply chain quality</vt:lpstr>
      <vt:lpstr>Cold chain equipment inventory </vt:lpstr>
      <vt:lpstr>Cold chain capacity analysis</vt:lpstr>
      <vt:lpstr>Temperature monitoring</vt:lpstr>
      <vt:lpstr>Supply chain optimization</vt:lpstr>
      <vt:lpstr>US Vaccine Supply Chain</vt:lpstr>
      <vt:lpstr>Supply chain modeling</vt:lpstr>
      <vt:lpstr>Next week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Anderson</dc:creator>
  <cp:lastModifiedBy>Richard Anderson</cp:lastModifiedBy>
  <cp:revision>326</cp:revision>
  <dcterms:created xsi:type="dcterms:W3CDTF">2006-08-16T00:00:00Z</dcterms:created>
  <dcterms:modified xsi:type="dcterms:W3CDTF">2015-02-05T01:32:56Z</dcterms:modified>
</cp:coreProperties>
</file>