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69"/>
  </p:notesMasterIdLst>
  <p:sldIdLst>
    <p:sldId id="256" r:id="rId2"/>
    <p:sldId id="257" r:id="rId3"/>
    <p:sldId id="268" r:id="rId4"/>
    <p:sldId id="269" r:id="rId5"/>
    <p:sldId id="322" r:id="rId6"/>
    <p:sldId id="320" r:id="rId7"/>
    <p:sldId id="321" r:id="rId8"/>
    <p:sldId id="258" r:id="rId9"/>
    <p:sldId id="259" r:id="rId10"/>
    <p:sldId id="260" r:id="rId11"/>
    <p:sldId id="323" r:id="rId12"/>
    <p:sldId id="261" r:id="rId13"/>
    <p:sldId id="262" r:id="rId14"/>
    <p:sldId id="263" r:id="rId15"/>
    <p:sldId id="316" r:id="rId16"/>
    <p:sldId id="264" r:id="rId17"/>
    <p:sldId id="265" r:id="rId18"/>
    <p:sldId id="266" r:id="rId19"/>
    <p:sldId id="267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309" r:id="rId40"/>
    <p:sldId id="310" r:id="rId41"/>
    <p:sldId id="311" r:id="rId42"/>
    <p:sldId id="312" r:id="rId43"/>
    <p:sldId id="313" r:id="rId44"/>
    <p:sldId id="314" r:id="rId45"/>
    <p:sldId id="318" r:id="rId46"/>
    <p:sldId id="315" r:id="rId47"/>
    <p:sldId id="289" r:id="rId48"/>
    <p:sldId id="290" r:id="rId49"/>
    <p:sldId id="291" r:id="rId50"/>
    <p:sldId id="292" r:id="rId51"/>
    <p:sldId id="293" r:id="rId52"/>
    <p:sldId id="294" r:id="rId53"/>
    <p:sldId id="295" r:id="rId54"/>
    <p:sldId id="296" r:id="rId55"/>
    <p:sldId id="297" r:id="rId56"/>
    <p:sldId id="298" r:id="rId57"/>
    <p:sldId id="308" r:id="rId58"/>
    <p:sldId id="299" r:id="rId59"/>
    <p:sldId id="300" r:id="rId60"/>
    <p:sldId id="301" r:id="rId61"/>
    <p:sldId id="302" r:id="rId62"/>
    <p:sldId id="303" r:id="rId63"/>
    <p:sldId id="304" r:id="rId64"/>
    <p:sldId id="305" r:id="rId65"/>
    <p:sldId id="306" r:id="rId66"/>
    <p:sldId id="307" r:id="rId67"/>
    <p:sldId id="324" r:id="rId6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4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20DCB-6788-4A24-9A0A-D13D4DF91C6A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ACE325-1507-4EBC-8A06-20B3285D1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818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687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822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546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425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729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615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23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660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876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364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561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University of Washington, Winter 2015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237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g"/><Relationship Id="rId4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gif"/><Relationship Id="rId5" Type="http://schemas.openxmlformats.org/officeDocument/2006/relationships/image" Target="../media/image54.emf"/><Relationship Id="rId4" Type="http://schemas.openxmlformats.org/officeDocument/2006/relationships/image" Target="../media/image53.emf"/><Relationship Id="rId9" Type="http://schemas.openxmlformats.org/officeDocument/2006/relationships/image" Target="../media/image58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gif"/><Relationship Id="rId3" Type="http://schemas.openxmlformats.org/officeDocument/2006/relationships/image" Target="../media/image60.png"/><Relationship Id="rId7" Type="http://schemas.openxmlformats.org/officeDocument/2006/relationships/image" Target="../media/image64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gif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gi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92375"/>
            <a:ext cx="7772400" cy="1470025"/>
          </a:xfrm>
        </p:spPr>
        <p:txBody>
          <a:bodyPr/>
          <a:lstStyle/>
          <a:p>
            <a:r>
              <a:rPr lang="en-US" dirty="0" smtClean="0"/>
              <a:t>Computing and Global Health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1000"/>
            <a:ext cx="6400800" cy="1752600"/>
          </a:xfrm>
        </p:spPr>
        <p:txBody>
          <a:bodyPr/>
          <a:lstStyle/>
          <a:p>
            <a:r>
              <a:rPr lang="en-US" dirty="0" smtClean="0"/>
              <a:t>Winter 2015</a:t>
            </a:r>
          </a:p>
          <a:p>
            <a:r>
              <a:rPr lang="en-US" dirty="0" smtClean="0"/>
              <a:t>Richard Anderson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6675"/>
            <a:ext cx="4090440" cy="255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658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opportunity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</p:spPr>
        <p:txBody>
          <a:bodyPr/>
          <a:lstStyle/>
          <a:p>
            <a:r>
              <a:rPr lang="en-US" dirty="0" smtClean="0"/>
              <a:t>How eHealth can support improving global health?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219200" y="2895600"/>
            <a:ext cx="6858000" cy="830997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Information and Communication Technology has changed everything else,  why not global health?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219200" y="4038600"/>
            <a:ext cx="6858000" cy="1200329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Information and Communication Technology is required for or enables specific interventions which strengthen health systems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7175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eHealth isn’t everything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Doctors and health workers</a:t>
            </a:r>
          </a:p>
          <a:p>
            <a:r>
              <a:rPr lang="en-US" dirty="0" smtClean="0"/>
              <a:t>Finance</a:t>
            </a:r>
          </a:p>
          <a:p>
            <a:r>
              <a:rPr lang="en-US" dirty="0" smtClean="0"/>
              <a:t>Governance</a:t>
            </a:r>
          </a:p>
          <a:p>
            <a:r>
              <a:rPr lang="en-US" dirty="0" smtClean="0"/>
              <a:t>Infrastructure</a:t>
            </a:r>
          </a:p>
          <a:p>
            <a:r>
              <a:rPr lang="en-US" dirty="0" smtClean="0"/>
              <a:t>Pharmaceuticals</a:t>
            </a:r>
          </a:p>
          <a:p>
            <a:r>
              <a:rPr lang="en-US" dirty="0" smtClean="0"/>
              <a:t>Vaccines</a:t>
            </a:r>
          </a:p>
          <a:p>
            <a:r>
              <a:rPr lang="en-US" dirty="0" smtClean="0"/>
              <a:t>Medical research</a:t>
            </a:r>
          </a:p>
          <a:p>
            <a:r>
              <a:rPr lang="en-US" dirty="0" smtClean="0"/>
              <a:t>Sanitation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Rounded Rectangle 6"/>
          <p:cNvSpPr>
            <a:spLocks noChangeAspect="1"/>
          </p:cNvSpPr>
          <p:nvPr/>
        </p:nvSpPr>
        <p:spPr bwMode="auto">
          <a:xfrm>
            <a:off x="4114800" y="3200400"/>
            <a:ext cx="4934936" cy="3474720"/>
          </a:xfrm>
          <a:prstGeom prst="roundRect">
            <a:avLst>
              <a:gd name="adj" fmla="val 4756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84163" marR="0" indent="-28416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75000"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68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is the Computer Science?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2050" name="Picture 2" descr="http://www.theprospect.net/wp-content/uploads/2014/05/ComputerScienceClou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76400"/>
            <a:ext cx="5238750" cy="2141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aamu.edu/Academics/engineering-technology/EE/Documents/computerscienc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43506"/>
            <a:ext cx="4200525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000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the technology correct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Implementation of large scale systems in novel settings</a:t>
            </a:r>
          </a:p>
          <a:p>
            <a:r>
              <a:rPr lang="en-US" dirty="0" smtClean="0"/>
              <a:t>Challenging blend of technologies</a:t>
            </a:r>
          </a:p>
          <a:p>
            <a:r>
              <a:rPr lang="en-US" dirty="0" smtClean="0"/>
              <a:t>Opportunity to implement with current technologies</a:t>
            </a:r>
          </a:p>
          <a:p>
            <a:pPr lvl="1"/>
            <a:r>
              <a:rPr lang="en-US" dirty="0" smtClean="0"/>
              <a:t>People involved with implementation may not utilize current technologies</a:t>
            </a:r>
          </a:p>
          <a:p>
            <a:pPr lvl="1"/>
            <a:r>
              <a:rPr lang="en-US" dirty="0" smtClean="0"/>
              <a:t>People in charge of implementation may not understand </a:t>
            </a:r>
            <a:r>
              <a:rPr lang="en-US" smtClean="0"/>
              <a:t>current technologies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58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at scale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Health systems are large</a:t>
            </a:r>
          </a:p>
          <a:p>
            <a:pPr lvl="1"/>
            <a:r>
              <a:rPr lang="en-US" dirty="0" smtClean="0"/>
              <a:t>Impacts everyone</a:t>
            </a:r>
          </a:p>
          <a:p>
            <a:r>
              <a:rPr lang="en-US" dirty="0" smtClean="0"/>
              <a:t>Basis of computer science: what happens when </a:t>
            </a:r>
            <a:r>
              <a:rPr lang="en-US" i="1" dirty="0" smtClean="0"/>
              <a:t>n</a:t>
            </a:r>
            <a:r>
              <a:rPr lang="en-US" dirty="0" smtClean="0"/>
              <a:t> gets large?</a:t>
            </a:r>
          </a:p>
          <a:p>
            <a:r>
              <a:rPr lang="en-US" dirty="0" smtClean="0"/>
              <a:t>Focus of computer science and the computing industry</a:t>
            </a:r>
          </a:p>
          <a:p>
            <a:pPr lvl="1"/>
            <a:r>
              <a:rPr lang="en-US" dirty="0" smtClean="0"/>
              <a:t>Large scale deployment</a:t>
            </a:r>
          </a:p>
          <a:p>
            <a:pPr lvl="1"/>
            <a:r>
              <a:rPr lang="en-US" dirty="0" smtClean="0"/>
              <a:t>Autonomous deployment </a:t>
            </a:r>
          </a:p>
          <a:p>
            <a:pPr lvl="1"/>
            <a:r>
              <a:rPr lang="en-US" dirty="0" smtClean="0"/>
              <a:t>Robust deployment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13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Essentially all ICT applications in global health involve data</a:t>
            </a:r>
          </a:p>
          <a:p>
            <a:r>
              <a:rPr lang="en-US" dirty="0" smtClean="0"/>
              <a:t>Computer science</a:t>
            </a:r>
          </a:p>
          <a:p>
            <a:pPr lvl="1"/>
            <a:r>
              <a:rPr lang="en-US" dirty="0" smtClean="0"/>
              <a:t>Database management</a:t>
            </a:r>
          </a:p>
          <a:p>
            <a:pPr lvl="1"/>
            <a:r>
              <a:rPr lang="en-US" dirty="0" smtClean="0"/>
              <a:t>Data visualization</a:t>
            </a:r>
          </a:p>
          <a:p>
            <a:pPr lvl="1"/>
            <a:r>
              <a:rPr lang="en-US" dirty="0" smtClean="0"/>
              <a:t>Data processing</a:t>
            </a:r>
          </a:p>
          <a:p>
            <a:pPr lvl="1"/>
            <a:r>
              <a:rPr lang="en-US" dirty="0" smtClean="0"/>
              <a:t>Big data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7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947" y="4801179"/>
            <a:ext cx="3455053" cy="2056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8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HCI and Usability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Novel applications  </a:t>
            </a:r>
          </a:p>
          <a:p>
            <a:r>
              <a:rPr lang="en-US" dirty="0" smtClean="0"/>
              <a:t>New user populations</a:t>
            </a:r>
          </a:p>
          <a:p>
            <a:r>
              <a:rPr lang="en-US" dirty="0" smtClean="0"/>
              <a:t>Technology change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7" name="Picture 6" descr="Z:\Talks\2013\Dev2013\Brittany Photos\IMG_30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329435"/>
            <a:ext cx="1896533" cy="2528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M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4953000"/>
            <a:ext cx="254317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52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Innovation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Potential for computing ideas to have impact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7" name="Picture 1" descr="FoneAstra+pho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39887" y="5140486"/>
            <a:ext cx="2057400" cy="1377625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7829" y="4525708"/>
            <a:ext cx="1619238" cy="2315358"/>
          </a:xfrm>
          <a:prstGeom prst="rect">
            <a:avLst/>
          </a:prstGeom>
          <a:ln w="12700">
            <a:noFill/>
          </a:ln>
        </p:spPr>
      </p:pic>
      <p:pic>
        <p:nvPicPr>
          <p:cNvPr id="9" name="Picture 8" descr="C:\Users\Richard\AppData\Local\Microsoft\Windows\Temporary Internet Files\Content.IE5\UH7L1NTR\photo 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19400"/>
            <a:ext cx="1673882" cy="125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Content Placeholder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4812930"/>
            <a:ext cx="1804253" cy="1074533"/>
          </a:xfrm>
          <a:prstGeom prst="rect">
            <a:avLst/>
          </a:prstGeom>
        </p:spPr>
      </p:pic>
      <p:grpSp>
        <p:nvGrpSpPr>
          <p:cNvPr id="11" name="Group 10"/>
          <p:cNvGrpSpPr>
            <a:grpSpLocks noChangeAspect="1"/>
          </p:cNvGrpSpPr>
          <p:nvPr/>
        </p:nvGrpSpPr>
        <p:grpSpPr>
          <a:xfrm rot="5400000">
            <a:off x="2433412" y="4505447"/>
            <a:ext cx="1290741" cy="2499964"/>
            <a:chOff x="717390" y="1492207"/>
            <a:chExt cx="2684449" cy="5199353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0" t="1387" r="2948" b="1971"/>
            <a:stretch/>
          </p:blipFill>
          <p:spPr>
            <a:xfrm>
              <a:off x="717390" y="1492207"/>
              <a:ext cx="2684449" cy="5199353"/>
            </a:xfrm>
            <a:prstGeom prst="round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" name="Picture 1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6669" y="2206509"/>
              <a:ext cx="2250615" cy="375415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3928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Health domains / Burden of disease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2050" name="Picture 2" descr="C:\Users\Richard\Downloads\WHO dat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52525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Richard\Downloads\WHO data (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038600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Richard\Downloads\WHO data (2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123950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Richard\Downloads\WHO data (3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038600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819399" y="2895600"/>
            <a:ext cx="6815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LIC</a:t>
            </a:r>
            <a:endParaRPr lang="en-US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2590800" y="5791200"/>
            <a:ext cx="10326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LMIC</a:t>
            </a:r>
            <a:endParaRPr 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6096000" y="2895600"/>
            <a:ext cx="11224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UMIC</a:t>
            </a:r>
            <a:endParaRPr 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6328803" y="5816025"/>
            <a:ext cx="7649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HIC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7924800" y="6535579"/>
            <a:ext cx="8835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Source: WHO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408550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Immunization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Routine immunization:  “Most successful public health intervention ever”</a:t>
            </a:r>
          </a:p>
          <a:p>
            <a:pPr lvl="1"/>
            <a:r>
              <a:rPr lang="en-US" dirty="0" smtClean="0"/>
              <a:t>Reach is near universal</a:t>
            </a:r>
          </a:p>
          <a:p>
            <a:r>
              <a:rPr lang="en-US" dirty="0" smtClean="0"/>
              <a:t>Schedule of about 6 to 8 vaccines over first two years</a:t>
            </a:r>
          </a:p>
          <a:p>
            <a:r>
              <a:rPr lang="en-US" dirty="0" smtClean="0"/>
              <a:t>Vaccine logistics: making sure there is enough stock and keeping vaccines cold</a:t>
            </a:r>
          </a:p>
          <a:p>
            <a:r>
              <a:rPr lang="en-US" dirty="0" smtClean="0"/>
              <a:t>Coverage problem: reach the fifth child</a:t>
            </a:r>
          </a:p>
          <a:p>
            <a:r>
              <a:rPr lang="en-US" dirty="0" smtClean="0"/>
              <a:t>Push to introduce new vaccines</a:t>
            </a:r>
          </a:p>
          <a:p>
            <a:r>
              <a:rPr lang="en-US" dirty="0" smtClean="0"/>
              <a:t>Polio is a special case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7" name="Content Placeholder 4" descr="Rotavirus vaccination in La Fonseca Nueva GuineaJanuary 12 2010.jpg"/>
          <p:cNvPicPr>
            <a:picLocks noChangeAspect="1"/>
          </p:cNvPicPr>
          <p:nvPr/>
        </p:nvPicPr>
        <p:blipFill rotWithShape="1">
          <a:blip r:embed="rId2" cstate="screen"/>
          <a:srcRect l="23895" t="9140" r="17437" b="12638"/>
          <a:stretch/>
        </p:blipFill>
        <p:spPr>
          <a:xfrm>
            <a:off x="7239001" y="4910668"/>
            <a:ext cx="1930400" cy="19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89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Today: Course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What is computing and global health?</a:t>
            </a:r>
          </a:p>
          <a:p>
            <a:r>
              <a:rPr lang="en-US" dirty="0" smtClean="0"/>
              <a:t>Course organization and HW 1</a:t>
            </a:r>
          </a:p>
          <a:p>
            <a:r>
              <a:rPr lang="en-US" dirty="0" smtClean="0"/>
              <a:t>Background</a:t>
            </a:r>
          </a:p>
          <a:p>
            <a:pPr lvl="1"/>
            <a:r>
              <a:rPr lang="en-US" dirty="0" smtClean="0"/>
              <a:t>Computing</a:t>
            </a:r>
          </a:p>
          <a:p>
            <a:pPr lvl="1"/>
            <a:r>
              <a:rPr lang="en-US" dirty="0" smtClean="0"/>
              <a:t>Global health challenges</a:t>
            </a:r>
          </a:p>
          <a:p>
            <a:pPr lvl="1"/>
            <a:r>
              <a:rPr lang="en-US" dirty="0" smtClean="0"/>
              <a:t>Health systems</a:t>
            </a:r>
          </a:p>
          <a:p>
            <a:pPr lvl="1"/>
            <a:r>
              <a:rPr lang="en-US" dirty="0" smtClean="0"/>
              <a:t>Stakeholders</a:t>
            </a:r>
          </a:p>
          <a:p>
            <a:pPr lvl="1"/>
            <a:r>
              <a:rPr lang="en-US" dirty="0" smtClean="0"/>
              <a:t>Millennium Development goals</a:t>
            </a:r>
          </a:p>
          <a:p>
            <a:pPr lvl="1"/>
            <a:r>
              <a:rPr lang="en-US" dirty="0" smtClean="0"/>
              <a:t>Infrastructure	</a:t>
            </a:r>
          </a:p>
          <a:p>
            <a:r>
              <a:rPr lang="en-US" dirty="0" smtClean="0"/>
              <a:t>Topics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5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Major diseases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HIV / TB / Malaria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1026" name="Picture 2" descr="File:The Global Fund to Fight AIDS, Tuberculosis and Malaria 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514600"/>
            <a:ext cx="7610475" cy="162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492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High rates of infection in Sub Saharan Africa (SSA)</a:t>
            </a:r>
          </a:p>
          <a:p>
            <a:r>
              <a:rPr lang="en-US" dirty="0" smtClean="0"/>
              <a:t>Wide scale introduction of Anti Retroviral Therapy (ART)</a:t>
            </a:r>
          </a:p>
          <a:p>
            <a:r>
              <a:rPr lang="en-US" dirty="0" smtClean="0"/>
              <a:t>Massive resources devoted to HIV</a:t>
            </a:r>
          </a:p>
          <a:p>
            <a:pPr lvl="1"/>
            <a:r>
              <a:rPr lang="en-US" dirty="0" smtClean="0"/>
              <a:t>President’s Emergency Plan for AIDS Relief (PEPFAR)</a:t>
            </a:r>
            <a:endParaRPr lang="en-US" dirty="0"/>
          </a:p>
          <a:p>
            <a:pPr lvl="1"/>
            <a:r>
              <a:rPr lang="en-US" dirty="0" smtClean="0"/>
              <a:t>Direct support for 4.5 million people on ART</a:t>
            </a:r>
          </a:p>
          <a:p>
            <a:r>
              <a:rPr lang="en-US" dirty="0" smtClean="0"/>
              <a:t>Issues of stigma</a:t>
            </a:r>
          </a:p>
          <a:p>
            <a:pPr lvl="1"/>
            <a:r>
              <a:rPr lang="en-US" dirty="0" smtClean="0"/>
              <a:t>Sex workers, Men who have sex with men, IV Drug users</a:t>
            </a:r>
          </a:p>
          <a:p>
            <a:r>
              <a:rPr lang="en-US" dirty="0" smtClean="0"/>
              <a:t>Case based treatment</a:t>
            </a:r>
          </a:p>
          <a:p>
            <a:r>
              <a:rPr lang="en-US" dirty="0" smtClean="0"/>
              <a:t>Behavior change to reduce transmission</a:t>
            </a:r>
          </a:p>
          <a:p>
            <a:r>
              <a:rPr lang="en-US" dirty="0" smtClean="0"/>
              <a:t>Prevention of mother to child transmission (PMTCT)</a:t>
            </a:r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3074" name="Picture 2" descr="http://upload.wikimedia.org/wikipedia/commons/thumb/b/be/AIDS_and_HIV_prevalence_2009.svg/940px-AIDS_and_HIV_prevalence_2009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-76200"/>
            <a:ext cx="3619342" cy="183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720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Tuberculosis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Widespread lung disease</a:t>
            </a:r>
          </a:p>
          <a:p>
            <a:pPr lvl="1"/>
            <a:r>
              <a:rPr lang="en-US" dirty="0" smtClean="0"/>
              <a:t>Roughly 1/3</a:t>
            </a:r>
            <a:r>
              <a:rPr lang="en-US" baseline="30000" dirty="0" smtClean="0"/>
              <a:t>rd</a:t>
            </a:r>
            <a:r>
              <a:rPr lang="en-US" dirty="0" smtClean="0"/>
              <a:t> of population estimated to have latent TB</a:t>
            </a:r>
          </a:p>
          <a:p>
            <a:pPr lvl="1"/>
            <a:r>
              <a:rPr lang="en-US" dirty="0" smtClean="0"/>
              <a:t>Active TB</a:t>
            </a:r>
          </a:p>
          <a:p>
            <a:pPr lvl="2"/>
            <a:r>
              <a:rPr lang="en-US" dirty="0" smtClean="0"/>
              <a:t>Chronic cough, spitting up blood</a:t>
            </a:r>
          </a:p>
          <a:p>
            <a:r>
              <a:rPr lang="en-US" dirty="0" smtClean="0"/>
              <a:t>Treatable with antibiotics</a:t>
            </a:r>
          </a:p>
          <a:p>
            <a:pPr lvl="1"/>
            <a:r>
              <a:rPr lang="en-US" dirty="0" smtClean="0"/>
              <a:t>Rise of Multidrug Resistant  (MDR) TB</a:t>
            </a:r>
          </a:p>
          <a:p>
            <a:pPr lvl="1"/>
            <a:r>
              <a:rPr lang="en-US" dirty="0" smtClean="0"/>
              <a:t>Six month treatment regimen, but symptoms disappear earlier</a:t>
            </a:r>
          </a:p>
          <a:p>
            <a:pPr lvl="1"/>
            <a:r>
              <a:rPr lang="en-US" dirty="0" smtClean="0"/>
              <a:t>Directly observed therapy, short-course (DOTS)</a:t>
            </a:r>
          </a:p>
          <a:p>
            <a:r>
              <a:rPr lang="en-US" dirty="0" smtClean="0"/>
              <a:t>Case detection </a:t>
            </a:r>
          </a:p>
          <a:p>
            <a:pPr lvl="1"/>
            <a:r>
              <a:rPr lang="en-US" dirty="0" smtClean="0"/>
              <a:t>View sputum sample under microscope</a:t>
            </a: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4098" name="Picture 2" descr="http://upload.wikimedia.org/wikipedia/commons/thumb/b/b6/Tuberculosis_world_map_-_DALY_-_WHO2004.svg/940px-Tuberculosis_world_map_-_DALY_-_WHO2004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340" y="0"/>
            <a:ext cx="3085184" cy="1362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upload.wikimedia.org/wikipedia/commons/thumb/2/27/TB_in_sputum.png/1024px-TB_in_sputum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684" y="5334000"/>
            <a:ext cx="1497116" cy="149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808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Malaria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Parasitic disease transmitted by mosquitos</a:t>
            </a:r>
          </a:p>
          <a:p>
            <a:pPr lvl="1"/>
            <a:r>
              <a:rPr lang="en-US" dirty="0" smtClean="0"/>
              <a:t>Recurrent fever</a:t>
            </a:r>
          </a:p>
          <a:p>
            <a:pPr lvl="1"/>
            <a:r>
              <a:rPr lang="en-US" dirty="0" smtClean="0"/>
              <a:t>Significant cause of childhood deaths</a:t>
            </a:r>
          </a:p>
          <a:p>
            <a:r>
              <a:rPr lang="en-US" dirty="0" smtClean="0"/>
              <a:t>Treatable with various drugs</a:t>
            </a:r>
          </a:p>
          <a:p>
            <a:pPr lvl="1"/>
            <a:r>
              <a:rPr lang="en-US" dirty="0" smtClean="0"/>
              <a:t>Diagnose and treat  vs.  Presumptive treatment</a:t>
            </a:r>
          </a:p>
          <a:p>
            <a:r>
              <a:rPr lang="en-US" dirty="0" smtClean="0"/>
              <a:t>Malaria eradication</a:t>
            </a:r>
          </a:p>
          <a:p>
            <a:pPr lvl="1"/>
            <a:r>
              <a:rPr lang="en-US" dirty="0" smtClean="0"/>
              <a:t>Europe and US used to be malarial</a:t>
            </a:r>
          </a:p>
          <a:p>
            <a:pPr lvl="1"/>
            <a:r>
              <a:rPr lang="en-US" dirty="0" smtClean="0"/>
              <a:t>Disrupt cycle at multiple points</a:t>
            </a:r>
          </a:p>
          <a:p>
            <a:pPr lvl="2"/>
            <a:r>
              <a:rPr lang="en-US" dirty="0" smtClean="0"/>
              <a:t>Habitat,  mosquito elimination,  infection prevention, parasite reservoir</a:t>
            </a:r>
          </a:p>
          <a:p>
            <a:pPr lvl="2"/>
            <a:r>
              <a:rPr lang="en-US" dirty="0" smtClean="0"/>
              <a:t>Track individual cases for elimination</a:t>
            </a:r>
          </a:p>
          <a:p>
            <a:r>
              <a:rPr lang="en-US" dirty="0" smtClean="0"/>
              <a:t>Hope for vaccine</a:t>
            </a:r>
          </a:p>
          <a:p>
            <a:pPr lvl="2"/>
            <a:endParaRPr lang="en-US" dirty="0" smtClean="0"/>
          </a:p>
          <a:p>
            <a:pPr lvl="2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5122" name="Picture 2" descr="http://upload.wikimedia.org/wikipedia/commons/thumb/d/d8/Malaria_world_map_-_DALY_-_WHO2004.svg/940px-Malaria_world_map_-_DALY_-_WHO2004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245" y="0"/>
            <a:ext cx="3106755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upload.wikimedia.org/wikipedia/commons/0/0e/Paludism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7" y="0"/>
            <a:ext cx="3043084" cy="140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044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Maternal and child health and </a:t>
            </a:r>
            <a:r>
              <a:rPr lang="en-US" dirty="0" smtClean="0"/>
              <a:t>nutrition (MCHN)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Maternal Mortality Rate (Deaths per 100,000)</a:t>
            </a:r>
            <a:endParaRPr lang="en-US" dirty="0"/>
          </a:p>
          <a:p>
            <a:r>
              <a:rPr lang="en-US" dirty="0" smtClean="0"/>
              <a:t>Infant Mortality Rate (Deaths per 1,000 live births)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Causes of maternal death: postpartum </a:t>
            </a:r>
            <a:r>
              <a:rPr lang="en-US" dirty="0"/>
              <a:t>hemorrhage, eclampsia, obstructed labor, and </a:t>
            </a:r>
            <a:r>
              <a:rPr lang="en-US" dirty="0" smtClean="0"/>
              <a:t>sepsis</a:t>
            </a:r>
          </a:p>
          <a:p>
            <a:r>
              <a:rPr lang="en-US" dirty="0" smtClean="0"/>
              <a:t>Causes of infant death: preterm delivery, infection, asphyxia</a:t>
            </a:r>
          </a:p>
          <a:p>
            <a:r>
              <a:rPr lang="en-US" dirty="0" smtClean="0"/>
              <a:t>Interventions</a:t>
            </a:r>
          </a:p>
          <a:p>
            <a:pPr lvl="1"/>
            <a:r>
              <a:rPr lang="en-US" dirty="0" smtClean="0"/>
              <a:t>Improved care,  institutional delivery, antenatal care visits, recognition of danger signs, immunization, community health workers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1737501"/>
              </p:ext>
            </p:extLst>
          </p:nvPr>
        </p:nvGraphicFramePr>
        <p:xfrm>
          <a:off x="990600" y="2286000"/>
          <a:ext cx="7086600" cy="203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7320"/>
                <a:gridCol w="1417320"/>
                <a:gridCol w="1417320"/>
                <a:gridCol w="1417320"/>
                <a:gridCol w="1417320"/>
              </a:tblGrid>
              <a:tr h="4064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MMR (1990)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MMR (2013)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IMR (1990)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IMR (2013)</a:t>
                      </a:r>
                      <a:endParaRPr lang="en-US" dirty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r>
                        <a:rPr lang="en-US" dirty="0" smtClean="0"/>
                        <a:t>Ethiopia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1400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420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58</a:t>
                      </a:r>
                      <a:endParaRPr lang="en-US" dirty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r>
                        <a:rPr lang="en-US" dirty="0" smtClean="0"/>
                        <a:t>India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190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42</a:t>
                      </a:r>
                      <a:endParaRPr lang="en-US" dirty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r>
                        <a:rPr lang="en-US" dirty="0" smtClean="0"/>
                        <a:t>Nigeria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1200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126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73</a:t>
                      </a:r>
                      <a:endParaRPr lang="en-US" dirty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r>
                        <a:rPr lang="en-US" dirty="0" smtClean="0"/>
                        <a:t>USA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28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241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Reproductive health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Access to Family Planning</a:t>
            </a:r>
          </a:p>
          <a:p>
            <a:pPr lvl="1"/>
            <a:r>
              <a:rPr lang="en-US" dirty="0" smtClean="0"/>
              <a:t>Temporary and permanent methods</a:t>
            </a:r>
          </a:p>
          <a:p>
            <a:r>
              <a:rPr lang="en-US" dirty="0" smtClean="0"/>
              <a:t>Challenges</a:t>
            </a:r>
          </a:p>
          <a:p>
            <a:pPr lvl="1"/>
            <a:r>
              <a:rPr lang="en-US" dirty="0" smtClean="0"/>
              <a:t>Awareness, cultural barriers, logistics, finance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34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Neglected tropical diseases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err="1" smtClean="0"/>
              <a:t>Chagas</a:t>
            </a:r>
            <a:r>
              <a:rPr lang="en-US" dirty="0" smtClean="0"/>
              <a:t>, Human African </a:t>
            </a:r>
            <a:r>
              <a:rPr lang="en-US" dirty="0" err="1" smtClean="0"/>
              <a:t>trypanosomiasis</a:t>
            </a:r>
            <a:r>
              <a:rPr lang="en-US" dirty="0" smtClean="0"/>
              <a:t>, </a:t>
            </a:r>
            <a:r>
              <a:rPr lang="en-US" dirty="0" err="1" smtClean="0"/>
              <a:t>Leishmaniases</a:t>
            </a:r>
            <a:r>
              <a:rPr lang="en-US" dirty="0" smtClean="0"/>
              <a:t>, </a:t>
            </a:r>
            <a:r>
              <a:rPr lang="en-US" dirty="0" err="1" smtClean="0"/>
              <a:t>Buruli</a:t>
            </a:r>
            <a:r>
              <a:rPr lang="en-US" dirty="0" smtClean="0"/>
              <a:t> ulcer, Leprosy, Trachoma, Yaws, </a:t>
            </a:r>
            <a:r>
              <a:rPr lang="en-US" dirty="0" err="1" smtClean="0"/>
              <a:t>Cysticercosis</a:t>
            </a:r>
            <a:r>
              <a:rPr lang="en-US" dirty="0" smtClean="0"/>
              <a:t>/</a:t>
            </a:r>
            <a:r>
              <a:rPr lang="en-US" dirty="0" err="1" smtClean="0"/>
              <a:t>Taeniasis</a:t>
            </a:r>
            <a:r>
              <a:rPr lang="en-US" dirty="0" smtClean="0"/>
              <a:t>, </a:t>
            </a:r>
            <a:r>
              <a:rPr lang="en-US" dirty="0" err="1" smtClean="0"/>
              <a:t>Dracunculiasis</a:t>
            </a:r>
            <a:r>
              <a:rPr lang="en-US" dirty="0" smtClean="0"/>
              <a:t>, </a:t>
            </a:r>
            <a:r>
              <a:rPr lang="en-US" dirty="0" err="1" smtClean="0"/>
              <a:t>Echinococcosis</a:t>
            </a:r>
            <a:r>
              <a:rPr lang="en-US" dirty="0" smtClean="0"/>
              <a:t>, Foodborne </a:t>
            </a:r>
            <a:r>
              <a:rPr lang="en-US" dirty="0" err="1" smtClean="0"/>
              <a:t>trematodiases</a:t>
            </a:r>
            <a:r>
              <a:rPr lang="en-US" dirty="0" smtClean="0"/>
              <a:t>, Lymphatic </a:t>
            </a:r>
            <a:r>
              <a:rPr lang="en-US" dirty="0" err="1" smtClean="0"/>
              <a:t>filariasis</a:t>
            </a:r>
            <a:r>
              <a:rPr lang="en-US" dirty="0" smtClean="0"/>
              <a:t>, Onchocerciasis, </a:t>
            </a:r>
            <a:r>
              <a:rPr lang="en-US" dirty="0" err="1" smtClean="0"/>
              <a:t>Schistosomiasis</a:t>
            </a:r>
            <a:r>
              <a:rPr lang="en-US" dirty="0" smtClean="0"/>
              <a:t>, Soil-transmitted </a:t>
            </a:r>
            <a:r>
              <a:rPr lang="en-US" dirty="0" err="1" smtClean="0"/>
              <a:t>helminthiasis</a:t>
            </a:r>
            <a:r>
              <a:rPr lang="en-US" dirty="0" smtClean="0"/>
              <a:t>, Dengue and </a:t>
            </a:r>
            <a:r>
              <a:rPr lang="en-US" dirty="0" err="1" smtClean="0"/>
              <a:t>Chikungunya</a:t>
            </a:r>
            <a:r>
              <a:rPr lang="en-US" dirty="0" smtClean="0"/>
              <a:t>, Rabies</a:t>
            </a:r>
          </a:p>
          <a:p>
            <a:r>
              <a:rPr lang="en-US" dirty="0" smtClean="0"/>
              <a:t>Limited support for care, research, and eradication</a:t>
            </a:r>
          </a:p>
          <a:p>
            <a:r>
              <a:rPr lang="en-US" dirty="0" smtClean="0"/>
              <a:t>Lack of financial incentives for pharmaceutical companies</a:t>
            </a:r>
          </a:p>
          <a:p>
            <a:r>
              <a:rPr lang="en-US" dirty="0" smtClean="0"/>
              <a:t>Need for surveillance and diagnostics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7170" name="Picture 2" descr="http://www.endtheneglect.org/wp-content/uploads/2010/06/global-network-sabin-ton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8467" y="5334000"/>
            <a:ext cx="1524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a.abcnews.com/images/International/gty_mosquito_nt_120201_wma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7" y="5791199"/>
            <a:ext cx="1896535" cy="106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53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Infectious diseases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Diarrhea and Pneumonia are the top two causes of childhood deaths</a:t>
            </a:r>
          </a:p>
          <a:p>
            <a:r>
              <a:rPr lang="en-US" dirty="0" smtClean="0"/>
              <a:t>Vaccines are being introduced to prevent some of these deaths</a:t>
            </a:r>
          </a:p>
          <a:p>
            <a:r>
              <a:rPr lang="en-US" dirty="0" smtClean="0"/>
              <a:t>Treatment</a:t>
            </a:r>
          </a:p>
          <a:p>
            <a:pPr lvl="1"/>
            <a:r>
              <a:rPr lang="en-US" dirty="0" smtClean="0"/>
              <a:t>Diarrhea: Oral Rehydration Salts</a:t>
            </a:r>
          </a:p>
          <a:p>
            <a:pPr lvl="1"/>
            <a:r>
              <a:rPr lang="en-US" dirty="0" smtClean="0"/>
              <a:t>Pneumonia: Antibiotics</a:t>
            </a:r>
          </a:p>
          <a:p>
            <a:r>
              <a:rPr lang="en-US" dirty="0" smtClean="0"/>
              <a:t>Emergent infectious diseases</a:t>
            </a:r>
          </a:p>
          <a:p>
            <a:pPr lvl="1"/>
            <a:r>
              <a:rPr lang="en-US" dirty="0" smtClean="0"/>
              <a:t>SARS,  Ebola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59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Chronic diseases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Hypertension, Diabetes,  Smoking related illness</a:t>
            </a:r>
          </a:p>
          <a:p>
            <a:pPr lvl="1"/>
            <a:r>
              <a:rPr lang="en-US" dirty="0" smtClean="0"/>
              <a:t>Increasing burden in developing countries</a:t>
            </a:r>
          </a:p>
          <a:p>
            <a:pPr lvl="1"/>
            <a:r>
              <a:rPr lang="en-US" dirty="0" smtClean="0"/>
              <a:t>Limited focus in global health</a:t>
            </a:r>
          </a:p>
          <a:p>
            <a:pPr lvl="1"/>
            <a:r>
              <a:rPr lang="en-US" dirty="0" smtClean="0"/>
              <a:t>Lifestyle interventions and public health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12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Health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Common structure across the world</a:t>
            </a:r>
          </a:p>
          <a:p>
            <a:r>
              <a:rPr lang="en-US" dirty="0" smtClean="0"/>
              <a:t>Majority of health care delivered by the public system (with a private system for the affluent)</a:t>
            </a:r>
          </a:p>
          <a:p>
            <a:r>
              <a:rPr lang="en-US" dirty="0" smtClean="0"/>
              <a:t>Staffing</a:t>
            </a:r>
          </a:p>
          <a:p>
            <a:pPr lvl="1"/>
            <a:r>
              <a:rPr lang="en-US" dirty="0" smtClean="0"/>
              <a:t>Health system:  Doctors,  Nurses</a:t>
            </a:r>
          </a:p>
          <a:p>
            <a:pPr lvl="1"/>
            <a:r>
              <a:rPr lang="en-US" dirty="0" smtClean="0"/>
              <a:t>Community:  Community health workers, ASHAs</a:t>
            </a:r>
          </a:p>
          <a:p>
            <a:pPr lvl="1"/>
            <a:r>
              <a:rPr lang="en-US" dirty="0" smtClean="0"/>
              <a:t>Private: Pharmacists, Shop keepers, Private practice, traditional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57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Course organized by functional domain </a:t>
            </a:r>
          </a:p>
          <a:p>
            <a:pPr lvl="1"/>
            <a:r>
              <a:rPr lang="en-US" dirty="0" smtClean="0"/>
              <a:t>Other options</a:t>
            </a:r>
          </a:p>
          <a:p>
            <a:pPr lvl="2"/>
            <a:r>
              <a:rPr lang="en-US" dirty="0" smtClean="0"/>
              <a:t>By technology</a:t>
            </a:r>
          </a:p>
          <a:p>
            <a:pPr lvl="2"/>
            <a:r>
              <a:rPr lang="en-US" dirty="0" smtClean="0"/>
              <a:t>By health domain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2" t="2588" r="-10198" b="1671"/>
          <a:stretch/>
        </p:blipFill>
        <p:spPr bwMode="auto">
          <a:xfrm>
            <a:off x="5943600" y="2286000"/>
            <a:ext cx="2926080" cy="3383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075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Facility hierarchy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r>
              <a:rPr lang="en-US" dirty="0" smtClean="0"/>
              <a:t>Administrative hierarchy</a:t>
            </a:r>
          </a:p>
          <a:p>
            <a:pPr lvl="1"/>
            <a:r>
              <a:rPr lang="en-US" dirty="0" smtClean="0"/>
              <a:t>Country,  Province, District, </a:t>
            </a:r>
            <a:r>
              <a:rPr lang="en-US" dirty="0" err="1" smtClean="0"/>
              <a:t>Subdistrict</a:t>
            </a:r>
            <a:endParaRPr lang="en-US" dirty="0" smtClean="0"/>
          </a:p>
          <a:p>
            <a:r>
              <a:rPr lang="en-US" dirty="0" smtClean="0"/>
              <a:t>Health facility hierarchy</a:t>
            </a:r>
          </a:p>
          <a:p>
            <a:pPr lvl="1"/>
            <a:r>
              <a:rPr lang="en-US" dirty="0" smtClean="0"/>
              <a:t>Province hospital, district hospital, health center, health post</a:t>
            </a:r>
          </a:p>
          <a:p>
            <a:r>
              <a:rPr lang="en-US" dirty="0" smtClean="0"/>
              <a:t>Often similar hierarchies.</a:t>
            </a:r>
          </a:p>
          <a:p>
            <a:r>
              <a:rPr lang="en-US" dirty="0" smtClean="0"/>
              <a:t>Hierarchies important for administration, finance, and reporting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144" y="5694251"/>
            <a:ext cx="1708256" cy="11637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92417"/>
            <a:ext cx="1687722" cy="116558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5711676"/>
            <a:ext cx="1551666" cy="1163750"/>
          </a:xfrm>
          <a:prstGeom prst="rect">
            <a:avLst/>
          </a:prstGeom>
        </p:spPr>
      </p:pic>
      <p:pic>
        <p:nvPicPr>
          <p:cNvPr id="10" name="Content Placeholder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5691102"/>
            <a:ext cx="2174746" cy="1157527"/>
          </a:xfrm>
          <a:prstGeom prst="rect">
            <a:avLst/>
          </a:prstGeom>
          <a:ln>
            <a:solidFill>
              <a:srgbClr val="FFFFFF"/>
            </a:solidFill>
          </a:ln>
        </p:spPr>
      </p:pic>
    </p:spTree>
    <p:extLst>
      <p:ext uri="{BB962C8B-B14F-4D97-AF65-F5344CB8AC3E}">
        <p14:creationId xmlns:p14="http://schemas.microsoft.com/office/powerpoint/2010/main" val="384205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Ministry of Health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Health minister:  moderately important cabinet position</a:t>
            </a:r>
          </a:p>
          <a:p>
            <a:r>
              <a:rPr lang="en-US" dirty="0" smtClean="0"/>
              <a:t>Multiple departments inside </a:t>
            </a:r>
            <a:r>
              <a:rPr lang="en-US" dirty="0" err="1" smtClean="0"/>
              <a:t>MoH</a:t>
            </a:r>
            <a:endParaRPr lang="en-US" dirty="0"/>
          </a:p>
          <a:p>
            <a:pPr lvl="1"/>
            <a:r>
              <a:rPr lang="en-US" dirty="0" smtClean="0"/>
              <a:t>Separate departments for some diseases,  immunization,  supplies, surveillance</a:t>
            </a:r>
          </a:p>
          <a:p>
            <a:r>
              <a:rPr lang="en-US" dirty="0" smtClean="0"/>
              <a:t>Issues in working across departments</a:t>
            </a:r>
            <a:endParaRPr lang="en-US" dirty="0"/>
          </a:p>
          <a:p>
            <a:pPr lvl="1"/>
            <a:r>
              <a:rPr lang="en-US" dirty="0" smtClean="0"/>
              <a:t>Collecting data and using data</a:t>
            </a:r>
          </a:p>
          <a:p>
            <a:r>
              <a:rPr lang="en-US" dirty="0" smtClean="0"/>
              <a:t>Potential issues in at different levels of the country</a:t>
            </a:r>
          </a:p>
          <a:p>
            <a:pPr lvl="1"/>
            <a:r>
              <a:rPr lang="en-US" dirty="0" smtClean="0"/>
              <a:t>Powers devolved to provinces or regions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7" name="Picture 6" descr="http://images.travelpod.co.uk/users/hska/msid-kenya.1169419800.kenya_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44469" cy="1460120"/>
          </a:xfrm>
          <a:prstGeom prst="rect">
            <a:avLst/>
          </a:prstGeom>
          <a:noFill/>
        </p:spPr>
      </p:pic>
      <p:pic>
        <p:nvPicPr>
          <p:cNvPr id="1026" name="Picture 2" descr="http://elibrary-mohp.gov.np/images/vivid/mohp%20buildi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812" y="0"/>
            <a:ext cx="2262188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718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Disease verticals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819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Different health domains work independently</a:t>
            </a:r>
          </a:p>
          <a:p>
            <a:pPr lvl="1"/>
            <a:r>
              <a:rPr lang="en-US" dirty="0" smtClean="0"/>
              <a:t>Different funding</a:t>
            </a:r>
          </a:p>
          <a:p>
            <a:pPr lvl="1"/>
            <a:r>
              <a:rPr lang="en-US" dirty="0" smtClean="0"/>
              <a:t>Different donor requirements</a:t>
            </a:r>
          </a:p>
          <a:p>
            <a:pPr lvl="1"/>
            <a:r>
              <a:rPr lang="en-US" dirty="0" smtClean="0"/>
              <a:t>Different personal</a:t>
            </a:r>
          </a:p>
          <a:p>
            <a:pPr lvl="1"/>
            <a:r>
              <a:rPr lang="en-US" dirty="0" smtClean="0"/>
              <a:t>Different supply chains</a:t>
            </a:r>
          </a:p>
          <a:p>
            <a:pPr lvl="1"/>
            <a:r>
              <a:rPr lang="en-US" dirty="0" smtClean="0"/>
              <a:t>Different surveillance systems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4191000"/>
            <a:ext cx="4419600" cy="2658196"/>
          </a:xfrm>
          <a:prstGeom prst="rect">
            <a:avLst/>
          </a:prstGeom>
          <a:noFill/>
          <a:ln w="1905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3008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External Stakeholders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Follow the money . . 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32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World health organization</a:t>
            </a:r>
          </a:p>
          <a:p>
            <a:r>
              <a:rPr lang="en-US" dirty="0" smtClean="0"/>
              <a:t>UNICEF</a:t>
            </a:r>
          </a:p>
          <a:p>
            <a:r>
              <a:rPr lang="en-US" dirty="0" smtClean="0"/>
              <a:t>GAVI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7" name="Picture 6" descr="http://www.topnews.in/health/files/wh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228600"/>
            <a:ext cx="1524000" cy="1552576"/>
          </a:xfrm>
          <a:prstGeom prst="rect">
            <a:avLst/>
          </a:prstGeom>
          <a:noFill/>
        </p:spPr>
      </p:pic>
      <p:pic>
        <p:nvPicPr>
          <p:cNvPr id="8" name="Picture 8" descr="http://www.papermag.com/blogs/UNICE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99118" y="1981200"/>
            <a:ext cx="1540082" cy="1905001"/>
          </a:xfrm>
          <a:prstGeom prst="rect">
            <a:avLst/>
          </a:prstGeom>
          <a:noFill/>
        </p:spPr>
      </p:pic>
      <p:pic>
        <p:nvPicPr>
          <p:cNvPr id="9" name="Picture 22" descr="http://www.who.int/vaccines/gavi/gavilogo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1233" y="4191000"/>
            <a:ext cx="1631934" cy="12271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8082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Donors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Bill &amp; Melinda Gates Foundation</a:t>
            </a:r>
          </a:p>
          <a:p>
            <a:r>
              <a:rPr lang="en-US" dirty="0" smtClean="0"/>
              <a:t>USAID</a:t>
            </a:r>
          </a:p>
          <a:p>
            <a:r>
              <a:rPr lang="en-US" dirty="0" smtClean="0"/>
              <a:t>DFID</a:t>
            </a:r>
          </a:p>
          <a:p>
            <a:r>
              <a:rPr lang="en-US" dirty="0" smtClean="0"/>
              <a:t>GDZ</a:t>
            </a:r>
          </a:p>
          <a:p>
            <a:r>
              <a:rPr lang="en-US" dirty="0" smtClean="0"/>
              <a:t>NORAD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7" name="Picture 2" descr="http://i.zdnet.com/blogs/usa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7250" y="4800600"/>
            <a:ext cx="2590800" cy="809625"/>
          </a:xfrm>
          <a:prstGeom prst="rect">
            <a:avLst/>
          </a:prstGeom>
          <a:noFill/>
        </p:spPr>
      </p:pic>
      <p:pic>
        <p:nvPicPr>
          <p:cNvPr id="8" name="Picture 4" descr="http://t0.gstatic.com/images?q=tbn:ANd9GcSwUkjALOI2PygWT-sHPrTa8BoWIAWV0mvCAfmzInExaAz3w8A&amp;t=1&amp;usg=__KN45IcwurweV3hJ3p9Z7EhV1Y9Y=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228600"/>
            <a:ext cx="2654302" cy="762001"/>
          </a:xfrm>
          <a:prstGeom prst="rect">
            <a:avLst/>
          </a:prstGeom>
          <a:noFill/>
        </p:spPr>
      </p:pic>
      <p:pic>
        <p:nvPicPr>
          <p:cNvPr id="9" name="Picture 10" descr="http://juliemenin.com/wp-content/uploads/2009/04/save-children-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2438400"/>
            <a:ext cx="959031" cy="987238"/>
          </a:xfrm>
          <a:prstGeom prst="rect">
            <a:avLst/>
          </a:prstGeom>
          <a:noFill/>
        </p:spPr>
      </p:pic>
      <p:pic>
        <p:nvPicPr>
          <p:cNvPr id="10" name="Picture 24" descr="http://www.research4development.info/images/articles/dfidlog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3232173"/>
            <a:ext cx="1609958" cy="1200151"/>
          </a:xfrm>
          <a:prstGeom prst="rect">
            <a:avLst/>
          </a:prstGeom>
          <a:noFill/>
        </p:spPr>
      </p:pic>
      <p:pic>
        <p:nvPicPr>
          <p:cNvPr id="11" name="Picture 26" descr="NORAD 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80201" y="1268311"/>
            <a:ext cx="1638300" cy="684809"/>
          </a:xfrm>
          <a:prstGeom prst="rect">
            <a:avLst/>
          </a:prstGeom>
          <a:noFill/>
        </p:spPr>
      </p:pic>
      <p:pic>
        <p:nvPicPr>
          <p:cNvPr id="6146" name="Picture 2" descr="http://uncovermichigan.com/sites/default/files/styles/large/public/field/image/Bill-and-Melinda-Gates-Foundation.jpg?itok=DukAcFR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920983"/>
            <a:ext cx="2257515" cy="137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23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Implementing NGOs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40713" b="-11115"/>
          <a:stretch/>
        </p:blipFill>
        <p:spPr>
          <a:xfrm>
            <a:off x="609600" y="2029455"/>
            <a:ext cx="2620400" cy="990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886830"/>
            <a:ext cx="2689691" cy="11068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8541" y="1524000"/>
            <a:ext cx="2323005" cy="914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800" y="3147743"/>
            <a:ext cx="1362300" cy="1406282"/>
          </a:xfrm>
          <a:prstGeom prst="rect">
            <a:avLst/>
          </a:prstGeom>
        </p:spPr>
      </p:pic>
      <p:pic>
        <p:nvPicPr>
          <p:cNvPr id="11" name="Picture 12" descr="http://www.facingthefuture.org/Portals/0/Resources/care_logo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4589971"/>
            <a:ext cx="1264920" cy="1524000"/>
          </a:xfrm>
          <a:prstGeom prst="rect">
            <a:avLst/>
          </a:prstGeom>
          <a:noFill/>
        </p:spPr>
      </p:pic>
      <p:pic>
        <p:nvPicPr>
          <p:cNvPr id="7170" name="Picture 2" descr="http://upload.wikimedia.org/wikipedia/en/0/02/JSI_Logo_text.jpg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5330133"/>
            <a:ext cx="1442826" cy="1086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www.k4health.org/sites/default/files/CHAI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245" y="2743200"/>
            <a:ext cx="2051516" cy="88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www.modernizeaid.net/wp-content/uploads/2010/09/PATH_logo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090141"/>
            <a:ext cx="2486025" cy="1023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59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establishment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8194" name="Picture 2" descr="https://adoctorofmyown.files.wordpress.com/2014/05/university-of-washington.png?w=7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25" y="2954947"/>
            <a:ext cx="4648200" cy="893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globalhealth.washington.edu/sites/default/files/uploads/documents/IHME_logo_RGB_s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105400"/>
            <a:ext cx="2524125" cy="108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ww.jhumhealth.org/sites/gmi.k4health.org/files/centerforglobalhealt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100" y="2286000"/>
            <a:ext cx="3257550" cy="102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www.chwcentral.org/sites/default/files/images/CHWPartnersLogos/eicu_Full_Colo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63642"/>
            <a:ext cx="5120251" cy="831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://www.expeditionmedicine.co.uk/blog/wp-content/uploads/2012/10/harvard-medical-school-log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191000"/>
            <a:ext cx="3224105" cy="783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://www.mcdproject.org/wp-content/uploads/2013/07/mcd-partner-IHI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531" y="5334000"/>
            <a:ext cx="2419350" cy="1065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http://www.londonmedicine.ac.uk/uploads/assets/images/pages/tinymce-content/default/0e47e46ed8e7eaf73e692f32d5ecd1c93940be78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181600"/>
            <a:ext cx="1509977" cy="151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897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Technology NGOs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16991"/>
          <a:stretch>
            <a:fillRect/>
          </a:stretch>
        </p:blipFill>
        <p:spPr bwMode="auto">
          <a:xfrm>
            <a:off x="498475" y="1747158"/>
            <a:ext cx="3110778" cy="98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064" y="1600200"/>
            <a:ext cx="2455262" cy="11294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703" y="2971800"/>
            <a:ext cx="3802722" cy="931892"/>
          </a:xfrm>
          <a:prstGeom prst="rect">
            <a:avLst/>
          </a:prstGeom>
        </p:spPr>
      </p:pic>
      <p:pic>
        <p:nvPicPr>
          <p:cNvPr id="6146" name="Picture 2" descr="http://www.greenfield.org.za/clients/hisp%20logo%20coulo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124200"/>
            <a:ext cx="2095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interfaces.com/blog/wp-content/uploads/2012/02/NextLeaf-Logo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191000"/>
            <a:ext cx="2814897" cy="1200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6" descr="data:image/jpeg;base64,/9j/4AAQSkZJRgABAQAAAQABAAD/2wCEAAkGBxQTEhMUExIVFhUUFxYXGBgYGRodHBgdGh0WHSAYGhYaICggGhomHxwbIj0kMSksLi4uGB81ODMtNygtLisBCgoKDg0NGhAQGiwmHyY3NC0wMTcsNzQ3NywvNzQsMiw3NzcwLDc0LCwtLywsNCsuNCwsLCwsLCw0LDA0LDQrK//AABEIAEQBFQMBIgACEQEDEQH/xAAcAAEAAwEBAQEBAAAAAAAAAAAABQYHBAMBAgj/xABJEAACAQMBBAcDBwYNBAMAAAABAgMABBEFBhIhMQcTIkFRYXEygZEUNVJyc4KhCDOSsbLBFiM0NkJUYnSis7TR4RVjg8IXJCX/xAAaAQEAAgMBAAAAAAAAAAAAAAAAAgUDBAYB/8QAJxEBAAICAQMDAwUAAAAAAAAAAAECAxEEBTFBISLRE3GRElFhoeH/2gAMAwEAAhEDEQA/ANxpSlBVdr9oZLd1jjCjeXe3jxI4kYA5d1Uq61SaT25XPlvHH6I4VYOkBCbiIAEkxjAAyT2m5AV4WGxk7jLlYx4HifgOVUXJjNlzWrXcxDpuHPHwcet76iZ/KuhyOIJz6132eu3EXszNjwY7w+BqxNsGccJxnzX/AJqF1TZmeEFiu+o/pJxx6jmKwzx+Ri92pj7f42a8ri5/buJ+8fK97M6o1xD1jgA7xXhyOMceNS1VvYH+S/8Akb91WSr3j2m2Ksz305jl0ime9a9okpSlZmuUpSgUpSgUpSgUpSgUpSgUpSgUpSgUpSgUpSgUpSgUpSgUpSgUpSgoe3u10ttMkUBUELvOSoPP2QM8uAJ94qsrt9fEgB1JJwAIxkk9wFRe1tyZLy4Y90jL+gd391SPRxYCW9UkZEQMnvGAPxNWsYqUxbmPCLUdGsnCrJcFXuCuCwAG6OJ3Bj1599SlKVVedpzMz3KUpR4qm1hntIjLaFVQEmRN0HGf6Y8PMVSv4f3v00/QFa5cQK6MjDKsCpHiCMGsAvbcxyPGeaMy+uCRms2KK61pSdVvmx3i9bzqf58tj2K1w3dvvPjrEYq+OHmDjzB+INWCsx6J7nE00fcyBvep/wCa06oXjVlhwc05cFbT3fGYAEk4A4knurKNd6WJZZ/k2j23yqQHBkIYp6gAjs8+0SB612dPWvtBYrBGcPdt1Zxz3AMsPfwX71WPo52Uj0+zjjVf4xwHlc82cgZ9AOQHl45NQbaliXaoLv7lsf8At/xWfTOceXtV17MdLB68WmqW/wAknJwGwwjJJwMhslQfpZK+YrUqo/S5snHe2Mrbg6+3RpImHtdkZKeYYAjHjigvFKz7oW2ka60wdYS0lsxiYnmwUBlPrunHqprntemaya2M5SVW6wxpDgNJIQFOQAcBe0Bk99BpNKywdM8aEGfT7uGMn22XgPUHFaLourw3cKT28gkjfkw/EEHiCPA0HdSqztntza6cq9cxaR/YiQZdvPHcPM1Uh0zIpBn067iiJ/OFeA48+OP10Gp0ri0XVobqFJ4HDxyDKsPgQQeIIPDHdVNfpYs0+VdYsiG3k6oLwLStkjEag+WeNBf6Vlf/AM0RoymfT7uGJjjrGXgPPHf6CtM0+9jmjSWJw8cihlYciDQZBt90t3djqU1qkNu0MRi4ssm+Q0cbntCQLnLEDh4Vr2m3qTxRzRnKSorqfEMARWHa1oyXm01/bOOEtvujyb5PCVYeYYA+6rN0Eaw3Uz6fNwls3YAHnuljnn3B8/EUGqVk3Sp0qzafdLb2qQuyoGl6wO26WwVUbjrg448fpLWnatqCW8Ms0hwkSM7HyAzX84XGntcaXqerTjMlzNGkZPcvWoWx5cFX7lB/QeyWpvdWVtcSBQ80SOwUEKCwzwBJOPfWXHpH1ma8u7ezs7aYW0rr7L5Ch2UFiZgCeHdWidG/zVYf3eL9kVn/AEQH/wDY1r7Rv82Sg/U+32vW4Ml1pEZiA7XVh8jzLB5MD1FX3YTbODU4DLECrId2SNuaH171PcamtQ1GGFGeaVERRlixAAFY90AoXu9TmjGLdmwvDxd2UD0U/wCIUFl296R5Le4WxsIPlF42MgglUzxwQCCWxx5gAHJqGmvNqY064xQOBxMQEZYDwwpBPoGJ8KgtI1SPTdpr1747izGUJIw4KJXR0bP0d0bme7jnka3e1uklUPG6upGQykEEHvBFBXej3aaW/tRNNbNA4O6c+y5HNkz2gue48uWTzpVnApQYDriYubgHuml/barR0USgXUgPNojj3Mprh6RtPMV67Y7MoDj9R/EfjURoGpm2uI5hxCntAd6ngR8KuJj6mH08wh5b5SvK2uFkRXQhlYAgjvBr1qnTKUpQKwbaCUNczkcjI/6zWv7W6yLW3d89tgVjH9o9+PAc6xCs+GPKh6zlif044791z6LI83TnwjP4kVq1ULoo08iOWYj2yEX0XiT8Tj3Gr7UMk7s3+mUmvGrvz6sZ/KLhI/6dP/QjkkU+rdWw/BDWwWlwsiJIpyrqGHoRmojbXZtNQtJbZzgsMo3PcccVbHeM93gTWV7H7cT6MRp+rRSCNCRFMBvAL4D6cY5jGSM4xyAxt9uNRu0l6sFpcyvjdjikY578KeHnnljzqAPSjpW5v/LUxzxuvvfobu9+FZ3tRtVc6/ILHTYnW23h10rjAIB5sR7KDnu+03Dh3UEr+TvbMNPu3IO68pC+e6i5I+OPdUZ+Trs5C6z3joGkR+qjzx3OyGZgPE7wGfXxrW9B0OOys0tovZiQjPexOSWPmSSffWE9D21rabFJJPG5sppdwyoN7qpVVeLKOOCrDz4cM0H9D3tnHMjRyoro4IZWGQQe4g1j/RJ/9PWNR05CTCN6RAe7dKj47rgfdqzax0w6ZDEXjmM747MaKwJPdksAFHrx8jUX0N6DO0t1ql2m5Jdk9WpHEITvE+QPZA+rQUzRdqIRrN9eXlvNcOjskIjTfEe6SucE8OyBj1NXu86VrSVGjksLx0cEMrQZBB8s1W7m4fQNXnmkiZ7G9Od9RndJJb03lYtw7wcjwq53/S5pUce+s/WHGQiRvvHy7QAX3kUFc6ApXV7+ERyJAHWSISAggMWGOPfgLUZ0XaFFPreozSKGNtI5QHkGd3G9jvIAPxzzAxp2wG0cl/bdfJatb7zEJk8HXuYd+O7l6VRuhv501r7Rf25qDQdu7FJtPu0kUMvUyHj3FVJDDwIIB91VfoDlLaRGCchJZVXyGd7HxYn31cdq/wCRXX2Ev7DVS/yf/mkfbS/+tBB2P88bj7If6eGvPbhP+la7baivZguuxN4ZICtn3br+qk16WP8APG4+yH+nhq79Kezfy7Tpo1H8Yg62L6yccfeGV9/lQVXpz1dpI7bTrc5kvHQkD6AI3c9+C2D9yvfpS0hLTZ020fswi3X1PWJlj5k5Pvqp9B+mS3t6b65YuLONIY976QXcUfdTJ9WB51fenX5nuPrw/wCYlBOdG/zVYf3eL9kVjWzGyA1HVdVU3EsHVzSNmI4LZkcYPwrZejf5qsP7vF+yKoHQ/wDPGtfaN/myUFL1LZCO01eO11GWaS1l/NS7xBOeA3jxxhuyfXNf0RomjwWkKw28axxryAz8STxYnxJqtdK2x41GyZUA6+LtwnxI5ofJhw9cGo3oX2wN5a/J5iflNqAjb2d5kHBWOeZHsnvyOPOgs+1extpqChbmLeK+y6kq6+jDmPI5HlWZ6l0T3ljvTaTeyZXLdUTulvIEdljyGCBnxqwT9LsMF/Na3kElvGhwsjDJJBPaZVz2D3EZ8/Lu17pc02CIvHOJ3I7EcYJJP9okYUepz5Gg8+ibbp7+3kW5GLi2KrIQMB97ew2BwDHdbIHDI5DOKVAdCOzMhiubu4TdF26tGpyOyOsO8B4Evw+r50oNR1TRoLjd66JX3M7uc8M4zy9B8K4f4HWX9WT/ABf71O0qUXtEaiZFcmuEsnWOOPERXO6CeBJOSuT+FS9rqcUg7Lj0PA/A1XdsPzqfU/e1QVc1n6rmwcm9Z90b8/K0x8OmTFWe0tJMgHMj41G3+uxRjgd9vBf3nkKpOa+VDL1zJMapWI/v4Sp0+sT7p2tdpYxXqdZcRK7BmAznsjhwFen8ELL+rJ+P+9frZP8AMffb91TVXvCyWtx6WmfWYVXJwYvq29sfh42dqkSKkahUXkB3V7UpWyjEREagrk1LTIbhNyeGOVPoyKrD1ww5110o9VNejXSwd75DFn72P0ScVZLGxihQJDEkaDkqKFUeiqAK6KUHnc+w31T+qsl/J3gWTTbpHVXVrhgysAQQY4uBB4EVrrrkEHv4VDbK7L2+nxNFbIyo775BYt2sAZyfICg/FrsZp8b9YljbK4OQREnA+K8Oz7qnaUoPG7tUlQpIiujDBV1DKR4FTwNQsGxGnI++thbBsgg9UnAjkQCMA+lWClB8ArltNMhiZ3ihijaQ5dkRVLnxYgZY8e/xrrpQfmWMMCrAMrAggjIIPcQeYrwsNPigTchijiTJO7GqquTzO6oAzXTSg4l0i3ExuBbxdeeBl6tesIwFwZMb3IAc+QrtpSg5rHT4oQVhijiViWIjVVBY82IUDJPjX2/sYpkMc0SSocZSRQynHEZVgRzropQeVtbpGipGioigBVUAKoHcFHACuez0iCJ3kigijeQ5d0jVWck5yzKMtxJPHxrtpQKj7bQ7aOVpo7aBJW3i0ixortvHJy4GTk8Tx41IUoIzWtnrW7AFzbxS45F1BI+q3Me41F2HR7pkLB0sYd4cQWG/g+IDkgGrPSg+AUr7SgUpSg8LqzSQYdQf1j0NVzVtEjjGVLDyyMfqzSlV/P4+K+K1rVjf7tnjZLxeIifRCxQgsRxqz6foEOAzBm9Tw+AxSlVPSePiyWmb1idN3m5L1iNSmoowowoAA7hX7pSuliNekKkpSlehSlKBSlKBSlKBSlKBSlKBSlKBSlKBSlKBSlKBSlKBSlKBSlKBSlK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8" descr="data:image/jpeg;base64,/9j/4AAQSkZJRgABAQAAAQABAAD/2wCEAAkGBxQTEhMUExIVFhUUFxYXGBgYGRodHBgdGh0WHSAYGhYaICggGhomHxwbIj0kMSksLi4uGB81ODMtNygtLisBCgoKDg0NGhAQGiwmHyY3NC0wMTcsNzQ3NywvNzQsMiw3NzcwLDc0LCwtLywsNCsuNCwsLCwsLCw0LDA0LDQrK//AABEIAEQBFQMBIgACEQEDEQH/xAAcAAEAAwEBAQEBAAAAAAAAAAAABQYHBAMBAgj/xABJEAACAQMBBAcDBwYNBAMAAAABAgMABBEFBhIhMQcTIkFRYXEygZEUNVJyc4KhCDOSsbLBFiM0NkJUYnSis7TR4RVjg8IXJCX/xAAaAQEAAgMBAAAAAAAAAAAAAAAAAgUDBAYB/8QAJxEBAAICAQMDAwUAAAAAAAAAAAECAxEEBTFBISLRE3GRElFhoeH/2gAMAwEAAhEDEQA/ANxpSlBVdr9oZLd1jjCjeXe3jxI4kYA5d1Uq61SaT25XPlvHH6I4VYOkBCbiIAEkxjAAyT2m5AV4WGxk7jLlYx4HifgOVUXJjNlzWrXcxDpuHPHwcet76iZ/KuhyOIJz6132eu3EXszNjwY7w+BqxNsGccJxnzX/AJqF1TZmeEFiu+o/pJxx6jmKwzx+Ri92pj7f42a8ri5/buJ+8fK97M6o1xD1jgA7xXhyOMceNS1VvYH+S/8Akb91WSr3j2m2Ksz305jl0ime9a9okpSlZmuUpSgUpSgUpSgUpSgUpSgUpSgUpSgUpSgUpSgUpSgUpSgUpSgUpSgoe3u10ttMkUBUELvOSoPP2QM8uAJ94qsrt9fEgB1JJwAIxkk9wFRe1tyZLy4Y90jL+gd391SPRxYCW9UkZEQMnvGAPxNWsYqUxbmPCLUdGsnCrJcFXuCuCwAG6OJ3Bj1599SlKVVedpzMz3KUpR4qm1hntIjLaFVQEmRN0HGf6Y8PMVSv4f3v00/QFa5cQK6MjDKsCpHiCMGsAvbcxyPGeaMy+uCRms2KK61pSdVvmx3i9bzqf58tj2K1w3dvvPjrEYq+OHmDjzB+INWCsx6J7nE00fcyBvep/wCa06oXjVlhwc05cFbT3fGYAEk4A4knurKNd6WJZZ/k2j23yqQHBkIYp6gAjs8+0SB612dPWvtBYrBGcPdt1Zxz3AMsPfwX71WPo52Uj0+zjjVf4xwHlc82cgZ9AOQHl45NQbaliXaoLv7lsf8At/xWfTOceXtV17MdLB68WmqW/wAknJwGwwjJJwMhslQfpZK+YrUqo/S5snHe2Mrbg6+3RpImHtdkZKeYYAjHjigvFKz7oW2ka60wdYS0lsxiYnmwUBlPrunHqprntemaya2M5SVW6wxpDgNJIQFOQAcBe0Bk99BpNKywdM8aEGfT7uGMn22XgPUHFaLourw3cKT28gkjfkw/EEHiCPA0HdSqztntza6cq9cxaR/YiQZdvPHcPM1Uh0zIpBn067iiJ/OFeA48+OP10Gp0ri0XVobqFJ4HDxyDKsPgQQeIIPDHdVNfpYs0+VdYsiG3k6oLwLStkjEag+WeNBf6Vlf/AM0RoymfT7uGJjjrGXgPPHf6CtM0+9jmjSWJw8cihlYciDQZBt90t3djqU1qkNu0MRi4ssm+Q0cbntCQLnLEDh4Vr2m3qTxRzRnKSorqfEMARWHa1oyXm01/bOOEtvujyb5PCVYeYYA+6rN0Eaw3Uz6fNwls3YAHnuljnn3B8/EUGqVk3Sp0qzafdLb2qQuyoGl6wO26WwVUbjrg448fpLWnatqCW8Ms0hwkSM7HyAzX84XGntcaXqerTjMlzNGkZPcvWoWx5cFX7lB/QeyWpvdWVtcSBQ80SOwUEKCwzwBJOPfWXHpH1ma8u7ezs7aYW0rr7L5Ch2UFiZgCeHdWidG/zVYf3eL9kVn/AEQH/wDY1r7Rv82Sg/U+32vW4Ml1pEZiA7XVh8jzLB5MD1FX3YTbODU4DLECrId2SNuaH171PcamtQ1GGFGeaVERRlixAAFY90AoXu9TmjGLdmwvDxd2UD0U/wCIUFl296R5Le4WxsIPlF42MgglUzxwQCCWxx5gAHJqGmvNqY064xQOBxMQEZYDwwpBPoGJ8KgtI1SPTdpr1747izGUJIw4KJXR0bP0d0bme7jnka3e1uklUPG6upGQykEEHvBFBXej3aaW/tRNNbNA4O6c+y5HNkz2gue48uWTzpVnApQYDriYubgHuml/barR0USgXUgPNojj3Mprh6RtPMV67Y7MoDj9R/EfjURoGpm2uI5hxCntAd6ngR8KuJj6mH08wh5b5SvK2uFkRXQhlYAgjvBr1qnTKUpQKwbaCUNczkcjI/6zWv7W6yLW3d89tgVjH9o9+PAc6xCs+GPKh6zlif044791z6LI83TnwjP4kVq1ULoo08iOWYj2yEX0XiT8Tj3Gr7UMk7s3+mUmvGrvz6sZ/KLhI/6dP/QjkkU+rdWw/BDWwWlwsiJIpyrqGHoRmojbXZtNQtJbZzgsMo3PcccVbHeM93gTWV7H7cT6MRp+rRSCNCRFMBvAL4D6cY5jGSM4xyAxt9uNRu0l6sFpcyvjdjikY578KeHnnljzqAPSjpW5v/LUxzxuvvfobu9+FZ3tRtVc6/ILHTYnW23h10rjAIB5sR7KDnu+03Dh3UEr+TvbMNPu3IO68pC+e6i5I+OPdUZ+Trs5C6z3joGkR+qjzx3OyGZgPE7wGfXxrW9B0OOys0tovZiQjPexOSWPmSSffWE9D21rabFJJPG5sppdwyoN7qpVVeLKOOCrDz4cM0H9D3tnHMjRyoro4IZWGQQe4g1j/RJ/9PWNR05CTCN6RAe7dKj47rgfdqzax0w6ZDEXjmM747MaKwJPdksAFHrx8jUX0N6DO0t1ql2m5Jdk9WpHEITvE+QPZA+rQUzRdqIRrN9eXlvNcOjskIjTfEe6SucE8OyBj1NXu86VrSVGjksLx0cEMrQZBB8s1W7m4fQNXnmkiZ7G9Od9RndJJb03lYtw7wcjwq53/S5pUce+s/WHGQiRvvHy7QAX3kUFc6ApXV7+ERyJAHWSISAggMWGOPfgLUZ0XaFFPreozSKGNtI5QHkGd3G9jvIAPxzzAxp2wG0cl/bdfJatb7zEJk8HXuYd+O7l6VRuhv501r7Rf25qDQdu7FJtPu0kUMvUyHj3FVJDDwIIB91VfoDlLaRGCchJZVXyGd7HxYn31cdq/wCRXX2Ev7DVS/yf/mkfbS/+tBB2P88bj7If6eGvPbhP+la7baivZguuxN4ZICtn3br+qk16WP8APG4+yH+nhq79Kezfy7Tpo1H8Yg62L6yccfeGV9/lQVXpz1dpI7bTrc5kvHQkD6AI3c9+C2D9yvfpS0hLTZ020fswi3X1PWJlj5k5Pvqp9B+mS3t6b65YuLONIY976QXcUfdTJ9WB51fenX5nuPrw/wCYlBOdG/zVYf3eL9kVjWzGyA1HVdVU3EsHVzSNmI4LZkcYPwrZejf5qsP7vF+yKoHQ/wDPGtfaN/myUFL1LZCO01eO11GWaS1l/NS7xBOeA3jxxhuyfXNf0RomjwWkKw28axxryAz8STxYnxJqtdK2x41GyZUA6+LtwnxI5ofJhw9cGo3oX2wN5a/J5iflNqAjb2d5kHBWOeZHsnvyOPOgs+1extpqChbmLeK+y6kq6+jDmPI5HlWZ6l0T3ljvTaTeyZXLdUTulvIEdljyGCBnxqwT9LsMF/Na3kElvGhwsjDJJBPaZVz2D3EZ8/Lu17pc02CIvHOJ3I7EcYJJP9okYUepz5Gg8+ibbp7+3kW5GLi2KrIQMB97ew2BwDHdbIHDI5DOKVAdCOzMhiubu4TdF26tGpyOyOsO8B4Evw+r50oNR1TRoLjd66JX3M7uc8M4zy9B8K4f4HWX9WT/ABf71O0qUXtEaiZFcmuEsnWOOPERXO6CeBJOSuT+FS9rqcUg7Lj0PA/A1XdsPzqfU/e1QVc1n6rmwcm9Z90b8/K0x8OmTFWe0tJMgHMj41G3+uxRjgd9vBf3nkKpOa+VDL1zJMapWI/v4Sp0+sT7p2tdpYxXqdZcRK7BmAznsjhwFen8ELL+rJ+P+9frZP8AMffb91TVXvCyWtx6WmfWYVXJwYvq29sfh42dqkSKkahUXkB3V7UpWyjEREagrk1LTIbhNyeGOVPoyKrD1ww5110o9VNejXSwd75DFn72P0ScVZLGxihQJDEkaDkqKFUeiqAK6KUHnc+w31T+qsl/J3gWTTbpHVXVrhgysAQQY4uBB4EVrrrkEHv4VDbK7L2+nxNFbIyo775BYt2sAZyfICg/FrsZp8b9YljbK4OQREnA+K8Oz7qnaUoPG7tUlQpIiujDBV1DKR4FTwNQsGxGnI++thbBsgg9UnAjkQCMA+lWClB8ArltNMhiZ3ihijaQ5dkRVLnxYgZY8e/xrrpQfmWMMCrAMrAggjIIPcQeYrwsNPigTchijiTJO7GqquTzO6oAzXTSg4l0i3ExuBbxdeeBl6tesIwFwZMb3IAc+QrtpSg5rHT4oQVhijiViWIjVVBY82IUDJPjX2/sYpkMc0SSocZSRQynHEZVgRzropQeVtbpGipGioigBVUAKoHcFHACuez0iCJ3kigijeQ5d0jVWck5yzKMtxJPHxrtpQKj7bQ7aOVpo7aBJW3i0ixortvHJy4GTk8Tx41IUoIzWtnrW7AFzbxS45F1BI+q3Me41F2HR7pkLB0sYd4cQWG/g+IDkgGrPSg+AUr7SgUpSg8LqzSQYdQf1j0NVzVtEjjGVLDyyMfqzSlV/P4+K+K1rVjf7tnjZLxeIifRCxQgsRxqz6foEOAzBm9Tw+AxSlVPSePiyWmb1idN3m5L1iNSmoowowoAA7hX7pSuliNekKkpSlehSlKBSlKBSlKBSlKBSlKBSlKBSlKBSlKBSlKBSlKBSlKBSlKBSlKD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0" descr="data:image/jpeg;base64,/9j/4AAQSkZJRgABAQAAAQABAAD/2wCEAAkGBxQTEhMUExIVFhUUFxYXGBgYGRodHBgdGh0WHSAYGhYaICggGhomHxwbIj0kMSksLi4uGB81ODMtNygtLisBCgoKDg0NGhAQGiwmHyY3NC0wMTcsNzQ3NywvNzQsMiw3NzcwLDc0LCwtLywsNCsuNCwsLCwsLCw0LDA0LDQrK//AABEIAEQBFQMBIgACEQEDEQH/xAAcAAEAAwEBAQEBAAAAAAAAAAAABQYHBAMBAgj/xABJEAACAQMBBAcDBwYNBAMAAAABAgMABBEFBhIhMQcTIkFRYXEygZEUNVJyc4KhCDOSsbLBFiM0NkJUYnSis7TR4RVjg8IXJCX/xAAaAQEAAgMBAAAAAAAAAAAAAAAAAgUDBAYB/8QAJxEBAAICAQMDAwUAAAAAAAAAAAECAxEEBTFBISLRE3GRElFhoeH/2gAMAwEAAhEDEQA/ANxpSlBVdr9oZLd1jjCjeXe3jxI4kYA5d1Uq61SaT25XPlvHH6I4VYOkBCbiIAEkxjAAyT2m5AV4WGxk7jLlYx4HifgOVUXJjNlzWrXcxDpuHPHwcet76iZ/KuhyOIJz6132eu3EXszNjwY7w+BqxNsGccJxnzX/AJqF1TZmeEFiu+o/pJxx6jmKwzx+Ri92pj7f42a8ri5/buJ+8fK97M6o1xD1jgA7xXhyOMceNS1VvYH+S/8Akb91WSr3j2m2Ksz305jl0ime9a9okpSlZmuUpSgUpSgUpSgUpSgUpSgUpSgUpSgUpSgUpSgUpSgUpSgUpSgUpSgoe3u10ttMkUBUELvOSoPP2QM8uAJ94qsrt9fEgB1JJwAIxkk9wFRe1tyZLy4Y90jL+gd391SPRxYCW9UkZEQMnvGAPxNWsYqUxbmPCLUdGsnCrJcFXuCuCwAG6OJ3Bj1599SlKVVedpzMz3KUpR4qm1hntIjLaFVQEmRN0HGf6Y8PMVSv4f3v00/QFa5cQK6MjDKsCpHiCMGsAvbcxyPGeaMy+uCRms2KK61pSdVvmx3i9bzqf58tj2K1w3dvvPjrEYq+OHmDjzB+INWCsx6J7nE00fcyBvep/wCa06oXjVlhwc05cFbT3fGYAEk4A4knurKNd6WJZZ/k2j23yqQHBkIYp6gAjs8+0SB612dPWvtBYrBGcPdt1Zxz3AMsPfwX71WPo52Uj0+zjjVf4xwHlc82cgZ9AOQHl45NQbaliXaoLv7lsf8At/xWfTOceXtV17MdLB68WmqW/wAknJwGwwjJJwMhslQfpZK+YrUqo/S5snHe2Mrbg6+3RpImHtdkZKeYYAjHjigvFKz7oW2ka60wdYS0lsxiYnmwUBlPrunHqprntemaya2M5SVW6wxpDgNJIQFOQAcBe0Bk99BpNKywdM8aEGfT7uGMn22XgPUHFaLourw3cKT28gkjfkw/EEHiCPA0HdSqztntza6cq9cxaR/YiQZdvPHcPM1Uh0zIpBn067iiJ/OFeA48+OP10Gp0ri0XVobqFJ4HDxyDKsPgQQeIIPDHdVNfpYs0+VdYsiG3k6oLwLStkjEag+WeNBf6Vlf/AM0RoymfT7uGJjjrGXgPPHf6CtM0+9jmjSWJw8cihlYciDQZBt90t3djqU1qkNu0MRi4ssm+Q0cbntCQLnLEDh4Vr2m3qTxRzRnKSorqfEMARWHa1oyXm01/bOOEtvujyb5PCVYeYYA+6rN0Eaw3Uz6fNwls3YAHnuljnn3B8/EUGqVk3Sp0qzafdLb2qQuyoGl6wO26WwVUbjrg448fpLWnatqCW8Ms0hwkSM7HyAzX84XGntcaXqerTjMlzNGkZPcvWoWx5cFX7lB/QeyWpvdWVtcSBQ80SOwUEKCwzwBJOPfWXHpH1ma8u7ezs7aYW0rr7L5Ch2UFiZgCeHdWidG/zVYf3eL9kVn/AEQH/wDY1r7Rv82Sg/U+32vW4Ml1pEZiA7XVh8jzLB5MD1FX3YTbODU4DLECrId2SNuaH171PcamtQ1GGFGeaVERRlixAAFY90AoXu9TmjGLdmwvDxd2UD0U/wCIUFl296R5Le4WxsIPlF42MgglUzxwQCCWxx5gAHJqGmvNqY064xQOBxMQEZYDwwpBPoGJ8KgtI1SPTdpr1747izGUJIw4KJXR0bP0d0bme7jnka3e1uklUPG6upGQykEEHvBFBXej3aaW/tRNNbNA4O6c+y5HNkz2gue48uWTzpVnApQYDriYubgHuml/barR0USgXUgPNojj3Mprh6RtPMV67Y7MoDj9R/EfjURoGpm2uI5hxCntAd6ngR8KuJj6mH08wh5b5SvK2uFkRXQhlYAgjvBr1qnTKUpQKwbaCUNczkcjI/6zWv7W6yLW3d89tgVjH9o9+PAc6xCs+GPKh6zlif044791z6LI83TnwjP4kVq1ULoo08iOWYj2yEX0XiT8Tj3Gr7UMk7s3+mUmvGrvz6sZ/KLhI/6dP/QjkkU+rdWw/BDWwWlwsiJIpyrqGHoRmojbXZtNQtJbZzgsMo3PcccVbHeM93gTWV7H7cT6MRp+rRSCNCRFMBvAL4D6cY5jGSM4xyAxt9uNRu0l6sFpcyvjdjikY578KeHnnljzqAPSjpW5v/LUxzxuvvfobu9+FZ3tRtVc6/ILHTYnW23h10rjAIB5sR7KDnu+03Dh3UEr+TvbMNPu3IO68pC+e6i5I+OPdUZ+Trs5C6z3joGkR+qjzx3OyGZgPE7wGfXxrW9B0OOys0tovZiQjPexOSWPmSSffWE9D21rabFJJPG5sppdwyoN7qpVVeLKOOCrDz4cM0H9D3tnHMjRyoro4IZWGQQe4g1j/RJ/9PWNR05CTCN6RAe7dKj47rgfdqzax0w6ZDEXjmM747MaKwJPdksAFHrx8jUX0N6DO0t1ql2m5Jdk9WpHEITvE+QPZA+rQUzRdqIRrN9eXlvNcOjskIjTfEe6SucE8OyBj1NXu86VrSVGjksLx0cEMrQZBB8s1W7m4fQNXnmkiZ7G9Od9RndJJb03lYtw7wcjwq53/S5pUce+s/WHGQiRvvHy7QAX3kUFc6ApXV7+ERyJAHWSISAggMWGOPfgLUZ0XaFFPreozSKGNtI5QHkGd3G9jvIAPxzzAxp2wG0cl/bdfJatb7zEJk8HXuYd+O7l6VRuhv501r7Rf25qDQdu7FJtPu0kUMvUyHj3FVJDDwIIB91VfoDlLaRGCchJZVXyGd7HxYn31cdq/wCRXX2Ev7DVS/yf/mkfbS/+tBB2P88bj7If6eGvPbhP+la7baivZguuxN4ZICtn3br+qk16WP8APG4+yH+nhq79Kezfy7Tpo1H8Yg62L6yccfeGV9/lQVXpz1dpI7bTrc5kvHQkD6AI3c9+C2D9yvfpS0hLTZ020fswi3X1PWJlj5k5Pvqp9B+mS3t6b65YuLONIY976QXcUfdTJ9WB51fenX5nuPrw/wCYlBOdG/zVYf3eL9kVjWzGyA1HVdVU3EsHVzSNmI4LZkcYPwrZejf5qsP7vF+yKoHQ/wDPGtfaN/myUFL1LZCO01eO11GWaS1l/NS7xBOeA3jxxhuyfXNf0RomjwWkKw28axxryAz8STxYnxJqtdK2x41GyZUA6+LtwnxI5ofJhw9cGo3oX2wN5a/J5iflNqAjb2d5kHBWOeZHsnvyOPOgs+1extpqChbmLeK+y6kq6+jDmPI5HlWZ6l0T3ljvTaTeyZXLdUTulvIEdljyGCBnxqwT9LsMF/Na3kElvGhwsjDJJBPaZVz2D3EZ8/Lu17pc02CIvHOJ3I7EcYJJP9okYUepz5Gg8+ibbp7+3kW5GLi2KrIQMB97ew2BwDHdbIHDI5DOKVAdCOzMhiubu4TdF26tGpyOyOsO8B4Evw+r50oNR1TRoLjd66JX3M7uc8M4zy9B8K4f4HWX9WT/ABf71O0qUXtEaiZFcmuEsnWOOPERXO6CeBJOSuT+FS9rqcUg7Lj0PA/A1XdsPzqfU/e1QVc1n6rmwcm9Z90b8/K0x8OmTFWe0tJMgHMj41G3+uxRjgd9vBf3nkKpOa+VDL1zJMapWI/v4Sp0+sT7p2tdpYxXqdZcRK7BmAznsjhwFen8ELL+rJ+P+9frZP8AMffb91TVXvCyWtx6WmfWYVXJwYvq29sfh42dqkSKkahUXkB3V7UpWyjEREagrk1LTIbhNyeGOVPoyKrD1ww5110o9VNejXSwd75DFn72P0ScVZLGxihQJDEkaDkqKFUeiqAK6KUHnc+w31T+qsl/J3gWTTbpHVXVrhgysAQQY4uBB4EVrrrkEHv4VDbK7L2+nxNFbIyo775BYt2sAZyfICg/FrsZp8b9YljbK4OQREnA+K8Oz7qnaUoPG7tUlQpIiujDBV1DKR4FTwNQsGxGnI++thbBsgg9UnAjkQCMA+lWClB8ArltNMhiZ3ihijaQ5dkRVLnxYgZY8e/xrrpQfmWMMCrAMrAggjIIPcQeYrwsNPigTchijiTJO7GqquTzO6oAzXTSg4l0i3ExuBbxdeeBl6tesIwFwZMb3IAc+QrtpSg5rHT4oQVhijiViWIjVVBY82IUDJPjX2/sYpkMc0SSocZSRQynHEZVgRzropQeVtbpGipGioigBVUAKoHcFHACuez0iCJ3kigijeQ5d0jVWck5yzKMtxJPHxrtpQKj7bQ7aOVpo7aBJW3i0ixortvHJy4GTk8Tx41IUoIzWtnrW7AFzbxS45F1BI+q3Me41F2HR7pkLB0sYd4cQWG/g+IDkgGrPSg+AUr7SgUpSg8LqzSQYdQf1j0NVzVtEjjGVLDyyMfqzSlV/P4+K+K1rVjf7tnjZLxeIifRCxQgsRxqz6foEOAzBm9Tw+AxSlVPSePiyWmb1idN3m5L1iNSmoowowoAA7hX7pSuliNekKkpSlehSlKBSlKBSlKBSlKBSlKBSlKBSlKBSlKBSlKBSlKBSlKBSlKBSlKD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2" descr="data:image/jpeg;base64,/9j/4AAQSkZJRgABAQAAAQABAAD/2wCEAAkGBxQTEhMUExIVFhUUFxYXGBgYGRodHBgdGh0WHSAYGhYaICggGhomHxwbIj0kMSksLi4uGB81ODMtNygtLisBCgoKDg0NGhAQGiwmHyY3NC0wMTcsNzQ3NywvNzQsMiw3NzcwLDc0LCwtLywsNCsuNCwsLCwsLCw0LDA0LDQrK//AABEIAEQBFQMBIgACEQEDEQH/xAAcAAEAAwEBAQEBAAAAAAAAAAAABQYHBAMBAgj/xABJEAACAQMBBAcDBwYNBAMAAAABAgMABBEFBhIhMQcTIkFRYXEygZEUNVJyc4KhCDOSsbLBFiM0NkJUYnSis7TR4RVjg8IXJCX/xAAaAQEAAgMBAAAAAAAAAAAAAAAAAgUDBAYB/8QAJxEBAAICAQMDAwUAAAAAAAAAAAECAxEEBTFBISLRE3GRElFhoeH/2gAMAwEAAhEDEQA/ANxpSlBVdr9oZLd1jjCjeXe3jxI4kYA5d1Uq61SaT25XPlvHH6I4VYOkBCbiIAEkxjAAyT2m5AV4WGxk7jLlYx4HifgOVUXJjNlzWrXcxDpuHPHwcet76iZ/KuhyOIJz6132eu3EXszNjwY7w+BqxNsGccJxnzX/AJqF1TZmeEFiu+o/pJxx6jmKwzx+Ri92pj7f42a8ri5/buJ+8fK97M6o1xD1jgA7xXhyOMceNS1VvYH+S/8Akb91WSr3j2m2Ksz305jl0ime9a9okpSlZmuUpSgUpSgUpSgUpSgUpSgUpSgUpSgUpSgUpSgUpSgUpSgUpSgUpSgoe3u10ttMkUBUELvOSoPP2QM8uAJ94qsrt9fEgB1JJwAIxkk9wFRe1tyZLy4Y90jL+gd391SPRxYCW9UkZEQMnvGAPxNWsYqUxbmPCLUdGsnCrJcFXuCuCwAG6OJ3Bj1599SlKVVedpzMz3KUpR4qm1hntIjLaFVQEmRN0HGf6Y8PMVSv4f3v00/QFa5cQK6MjDKsCpHiCMGsAvbcxyPGeaMy+uCRms2KK61pSdVvmx3i9bzqf58tj2K1w3dvvPjrEYq+OHmDjzB+INWCsx6J7nE00fcyBvep/wCa06oXjVlhwc05cFbT3fGYAEk4A4knurKNd6WJZZ/k2j23yqQHBkIYp6gAjs8+0SB612dPWvtBYrBGcPdt1Zxz3AMsPfwX71WPo52Uj0+zjjVf4xwHlc82cgZ9AOQHl45NQbaliXaoLv7lsf8At/xWfTOceXtV17MdLB68WmqW/wAknJwGwwjJJwMhslQfpZK+YrUqo/S5snHe2Mrbg6+3RpImHtdkZKeYYAjHjigvFKz7oW2ka60wdYS0lsxiYnmwUBlPrunHqprntemaya2M5SVW6wxpDgNJIQFOQAcBe0Bk99BpNKywdM8aEGfT7uGMn22XgPUHFaLourw3cKT28gkjfkw/EEHiCPA0HdSqztntza6cq9cxaR/YiQZdvPHcPM1Uh0zIpBn067iiJ/OFeA48+OP10Gp0ri0XVobqFJ4HDxyDKsPgQQeIIPDHdVNfpYs0+VdYsiG3k6oLwLStkjEag+WeNBf6Vlf/AM0RoymfT7uGJjjrGXgPPHf6CtM0+9jmjSWJw8cihlYciDQZBt90t3djqU1qkNu0MRi4ssm+Q0cbntCQLnLEDh4Vr2m3qTxRzRnKSorqfEMARWHa1oyXm01/bOOEtvujyb5PCVYeYYA+6rN0Eaw3Uz6fNwls3YAHnuljnn3B8/EUGqVk3Sp0qzafdLb2qQuyoGl6wO26WwVUbjrg448fpLWnatqCW8Ms0hwkSM7HyAzX84XGntcaXqerTjMlzNGkZPcvWoWx5cFX7lB/QeyWpvdWVtcSBQ80SOwUEKCwzwBJOPfWXHpH1ma8u7ezs7aYW0rr7L5Ch2UFiZgCeHdWidG/zVYf3eL9kVn/AEQH/wDY1r7Rv82Sg/U+32vW4Ml1pEZiA7XVh8jzLB5MD1FX3YTbODU4DLECrId2SNuaH171PcamtQ1GGFGeaVERRlixAAFY90AoXu9TmjGLdmwvDxd2UD0U/wCIUFl296R5Le4WxsIPlF42MgglUzxwQCCWxx5gAHJqGmvNqY064xQOBxMQEZYDwwpBPoGJ8KgtI1SPTdpr1747izGUJIw4KJXR0bP0d0bme7jnka3e1uklUPG6upGQykEEHvBFBXej3aaW/tRNNbNA4O6c+y5HNkz2gue48uWTzpVnApQYDriYubgHuml/barR0USgXUgPNojj3Mprh6RtPMV67Y7MoDj9R/EfjURoGpm2uI5hxCntAd6ngR8KuJj6mH08wh5b5SvK2uFkRXQhlYAgjvBr1qnTKUpQKwbaCUNczkcjI/6zWv7W6yLW3d89tgVjH9o9+PAc6xCs+GPKh6zlif044791z6LI83TnwjP4kVq1ULoo08iOWYj2yEX0XiT8Tj3Gr7UMk7s3+mUmvGrvz6sZ/KLhI/6dP/QjkkU+rdWw/BDWwWlwsiJIpyrqGHoRmojbXZtNQtJbZzgsMo3PcccVbHeM93gTWV7H7cT6MRp+rRSCNCRFMBvAL4D6cY5jGSM4xyAxt9uNRu0l6sFpcyvjdjikY578KeHnnljzqAPSjpW5v/LUxzxuvvfobu9+FZ3tRtVc6/ILHTYnW23h10rjAIB5sR7KDnu+03Dh3UEr+TvbMNPu3IO68pC+e6i5I+OPdUZ+Trs5C6z3joGkR+qjzx3OyGZgPE7wGfXxrW9B0OOys0tovZiQjPexOSWPmSSffWE9D21rabFJJPG5sppdwyoN7qpVVeLKOOCrDz4cM0H9D3tnHMjRyoro4IZWGQQe4g1j/RJ/9PWNR05CTCN6RAe7dKj47rgfdqzax0w6ZDEXjmM747MaKwJPdksAFHrx8jUX0N6DO0t1ql2m5Jdk9WpHEITvE+QPZA+rQUzRdqIRrN9eXlvNcOjskIjTfEe6SucE8OyBj1NXu86VrSVGjksLx0cEMrQZBB8s1W7m4fQNXnmkiZ7G9Od9RndJJb03lYtw7wcjwq53/S5pUce+s/WHGQiRvvHy7QAX3kUFc6ApXV7+ERyJAHWSISAggMWGOPfgLUZ0XaFFPreozSKGNtI5QHkGd3G9jvIAPxzzAxp2wG0cl/bdfJatb7zEJk8HXuYd+O7l6VRuhv501r7Rf25qDQdu7FJtPu0kUMvUyHj3FVJDDwIIB91VfoDlLaRGCchJZVXyGd7HxYn31cdq/wCRXX2Ev7DVS/yf/mkfbS/+tBB2P88bj7If6eGvPbhP+la7baivZguuxN4ZICtn3br+qk16WP8APG4+yH+nhq79Kezfy7Tpo1H8Yg62L6yccfeGV9/lQVXpz1dpI7bTrc5kvHQkD6AI3c9+C2D9yvfpS0hLTZ020fswi3X1PWJlj5k5Pvqp9B+mS3t6b65YuLONIY976QXcUfdTJ9WB51fenX5nuPrw/wCYlBOdG/zVYf3eL9kVjWzGyA1HVdVU3EsHVzSNmI4LZkcYPwrZejf5qsP7vF+yKoHQ/wDPGtfaN/myUFL1LZCO01eO11GWaS1l/NS7xBOeA3jxxhuyfXNf0RomjwWkKw28axxryAz8STxYnxJqtdK2x41GyZUA6+LtwnxI5ofJhw9cGo3oX2wN5a/J5iflNqAjb2d5kHBWOeZHsnvyOPOgs+1extpqChbmLeK+y6kq6+jDmPI5HlWZ6l0T3ljvTaTeyZXLdUTulvIEdljyGCBnxqwT9LsMF/Na3kElvGhwsjDJJBPaZVz2D3EZ8/Lu17pc02CIvHOJ3I7EcYJJP9okYUepz5Gg8+ibbp7+3kW5GLi2KrIQMB97ew2BwDHdbIHDI5DOKVAdCOzMhiubu4TdF26tGpyOyOsO8B4Evw+r50oNR1TRoLjd66JX3M7uc8M4zy9B8K4f4HWX9WT/ABf71O0qUXtEaiZFcmuEsnWOOPERXO6CeBJOSuT+FS9rqcUg7Lj0PA/A1XdsPzqfU/e1QVc1n6rmwcm9Z90b8/K0x8OmTFWe0tJMgHMj41G3+uxRjgd9vBf3nkKpOa+VDL1zJMapWI/v4Sp0+sT7p2tdpYxXqdZcRK7BmAznsjhwFen8ELL+rJ+P+9frZP8AMffb91TVXvCyWtx6WmfWYVXJwYvq29sfh42dqkSKkahUXkB3V7UpWyjEREagrk1LTIbhNyeGOVPoyKrD1ww5110o9VNejXSwd75DFn72P0ScVZLGxihQJDEkaDkqKFUeiqAK6KUHnc+w31T+qsl/J3gWTTbpHVXVrhgysAQQY4uBB4EVrrrkEHv4VDbK7L2+nxNFbIyo775BYt2sAZyfICg/FrsZp8b9YljbK4OQREnA+K8Oz7qnaUoPG7tUlQpIiujDBV1DKR4FTwNQsGxGnI++thbBsgg9UnAjkQCMA+lWClB8ArltNMhiZ3ihijaQ5dkRVLnxYgZY8e/xrrpQfmWMMCrAMrAggjIIPcQeYrwsNPigTchijiTJO7GqquTzO6oAzXTSg4l0i3ExuBbxdeeBl6tesIwFwZMb3IAc+QrtpSg5rHT4oQVhijiViWIjVVBY82IUDJPjX2/sYpkMc0SSocZSRQynHEZVgRzropQeVtbpGipGioigBVUAKoHcFHACuez0iCJ3kigijeQ5d0jVWck5yzKMtxJPHxrtpQKj7bQ7aOVpo7aBJW3i0ixortvHJy4GTk8Tx41IUoIzWtnrW7AFzbxS45F1BI+q3Me41F2HR7pkLB0sYd4cQWG/g+IDkgGrPSg+AUr7SgUpSg8LqzSQYdQf1j0NVzVtEjjGVLDyyMfqzSlV/P4+K+K1rVjf7tnjZLxeIifRCxQgsRxqz6foEOAzBm9Tw+AxSlVPSePiyWmb1idN3m5L1iNSmoowowoAA7hX7pSuliNekKkpSlehSlKBSlKBSlKBSlKBSlKBSlKBSlKBSlKBSlKBSlKBSlKBSlKBSlKD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58" name="Picture 14" descr="http://2.bp.blogspot.com/-C1Fj4Z1Bbds/TbXhzzIWuDI/AAAAAAAAARc/YnLY_fEHqZI/s400/OpenMRS-logo-600x219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0" y="5334000"/>
            <a:ext cx="2994025" cy="1092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Nafundi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701" y="5772150"/>
            <a:ext cx="2708275" cy="505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46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Millennium development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International development goals established by United Nations in 2000</a:t>
            </a:r>
          </a:p>
          <a:p>
            <a:r>
              <a:rPr lang="en-US" dirty="0" smtClean="0"/>
              <a:t>Targets results by end of 2015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1030" name="Picture 6" descr="http://acdn.tigurl.org/images/blogs/131-14091507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352800"/>
            <a:ext cx="5887082" cy="294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923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mechanics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Weekly lectures</a:t>
            </a:r>
          </a:p>
          <a:p>
            <a:r>
              <a:rPr lang="en-US" dirty="0" smtClean="0"/>
              <a:t>Weekly reading</a:t>
            </a:r>
          </a:p>
          <a:p>
            <a:r>
              <a:rPr lang="en-US" dirty="0" smtClean="0"/>
              <a:t>Additional optional readings</a:t>
            </a:r>
          </a:p>
          <a:p>
            <a:r>
              <a:rPr lang="en-US" dirty="0" smtClean="0"/>
              <a:t>Weekly assignments</a:t>
            </a:r>
          </a:p>
          <a:p>
            <a:pPr lvl="1"/>
            <a:r>
              <a:rPr lang="en-US" dirty="0" smtClean="0"/>
              <a:t>Usually written</a:t>
            </a:r>
          </a:p>
          <a:p>
            <a:pPr lvl="1"/>
            <a:r>
              <a:rPr lang="en-US" dirty="0" smtClean="0"/>
              <a:t>Submit word / PDF by email or other means</a:t>
            </a:r>
          </a:p>
          <a:p>
            <a:r>
              <a:rPr lang="en-US" dirty="0" smtClean="0"/>
              <a:t>Two </a:t>
            </a:r>
            <a:r>
              <a:rPr lang="en-US" dirty="0" smtClean="0"/>
              <a:t>multi-week </a:t>
            </a:r>
            <a:r>
              <a:rPr lang="en-US" dirty="0" smtClean="0"/>
              <a:t>lab assignments to learn about important tools</a:t>
            </a:r>
          </a:p>
          <a:p>
            <a:pPr lvl="1"/>
            <a:r>
              <a:rPr lang="en-US" dirty="0" smtClean="0"/>
              <a:t>DHIS2 (dhis2.org)</a:t>
            </a:r>
          </a:p>
          <a:p>
            <a:pPr lvl="1"/>
            <a:r>
              <a:rPr lang="en-US" dirty="0" smtClean="0"/>
              <a:t>ODK (opendatakit.org)</a:t>
            </a:r>
            <a:endParaRPr lang="en-US" dirty="0" smtClean="0"/>
          </a:p>
          <a:p>
            <a:r>
              <a:rPr lang="en-US" dirty="0" smtClean="0"/>
              <a:t>You will be able to miss a couple of assignments </a:t>
            </a:r>
            <a:endParaRPr lang="en-US" dirty="0" smtClean="0"/>
          </a:p>
          <a:p>
            <a:pPr lvl="1"/>
            <a:r>
              <a:rPr lang="en-US" dirty="0" smtClean="0"/>
              <a:t>Course grade based on top 7 assignment scores out of 9.</a:t>
            </a:r>
            <a:endParaRPr lang="en-US" dirty="0" smtClean="0"/>
          </a:p>
          <a:p>
            <a:r>
              <a:rPr lang="en-US" dirty="0" smtClean="0"/>
              <a:t>No </a:t>
            </a:r>
            <a:r>
              <a:rPr lang="en-US" dirty="0" smtClean="0"/>
              <a:t>term project</a:t>
            </a:r>
          </a:p>
          <a:p>
            <a:r>
              <a:rPr lang="en-US" dirty="0" smtClean="0"/>
              <a:t>No final exams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447800" y="6019800"/>
            <a:ext cx="5715000" cy="369332"/>
          </a:xfrm>
          <a:prstGeom prst="rect">
            <a:avLst/>
          </a:prstGeom>
          <a:solidFill>
            <a:srgbClr val="FFFF00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http://courses.cs.washington.edu/courses/csep590b/15wi/</a:t>
            </a:r>
          </a:p>
        </p:txBody>
      </p:sp>
    </p:spTree>
    <p:extLst>
      <p:ext uri="{BB962C8B-B14F-4D97-AF65-F5344CB8AC3E}">
        <p14:creationId xmlns:p14="http://schemas.microsoft.com/office/powerpoint/2010/main" val="198034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Millennium development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To eradicate extreme poverty and hunger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To achieve universal primary education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To promote gender equality and empower women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To reduce child mortality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To improve maternal health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To combat HIV/AIDS, malaria, and other diseases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To ensure environmental </a:t>
            </a:r>
            <a:r>
              <a:rPr lang="en-US" dirty="0" smtClean="0"/>
              <a:t>sustainability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To develop a global partnership for development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07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Targets and Indicators (1-3)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105400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Goal 1: Eradicate extreme poverty and </a:t>
            </a:r>
            <a:r>
              <a:rPr lang="en-US" dirty="0" smtClean="0"/>
              <a:t>hunger</a:t>
            </a:r>
            <a:endParaRPr lang="en-US" dirty="0"/>
          </a:p>
          <a:p>
            <a:pPr lvl="1"/>
            <a:r>
              <a:rPr lang="en-US" dirty="0"/>
              <a:t>Target 1A: Halve, between 1990 and 2015, the proportion of people living on less than $1.25 a </a:t>
            </a:r>
            <a:r>
              <a:rPr lang="en-US" dirty="0" smtClean="0"/>
              <a:t>day</a:t>
            </a:r>
            <a:endParaRPr lang="en-US" dirty="0"/>
          </a:p>
          <a:p>
            <a:pPr lvl="2"/>
            <a:r>
              <a:rPr lang="en-US" dirty="0"/>
              <a:t>Poverty gap ratio [incidence x depth of poverty]</a:t>
            </a:r>
          </a:p>
          <a:p>
            <a:pPr lvl="2"/>
            <a:r>
              <a:rPr lang="en-US" dirty="0"/>
              <a:t>Share of poorest quintile in national consumption</a:t>
            </a:r>
          </a:p>
          <a:p>
            <a:pPr lvl="1"/>
            <a:r>
              <a:rPr lang="en-US" dirty="0"/>
              <a:t>Target 1B: Achieve Decent Employment for Women, Men, and Young People</a:t>
            </a:r>
          </a:p>
          <a:p>
            <a:pPr lvl="2"/>
            <a:r>
              <a:rPr lang="en-US" dirty="0"/>
              <a:t>GDP Growth per Employed Person</a:t>
            </a:r>
          </a:p>
          <a:p>
            <a:pPr lvl="2"/>
            <a:r>
              <a:rPr lang="en-US" dirty="0"/>
              <a:t>Employment Rate</a:t>
            </a:r>
          </a:p>
          <a:p>
            <a:pPr lvl="2"/>
            <a:r>
              <a:rPr lang="en-US" dirty="0"/>
              <a:t>Proportion of employed population below $1.25 per day (PPP values)</a:t>
            </a:r>
          </a:p>
          <a:p>
            <a:pPr lvl="2"/>
            <a:r>
              <a:rPr lang="en-US" dirty="0"/>
              <a:t>Proportion of family-based workers in employed population</a:t>
            </a:r>
          </a:p>
          <a:p>
            <a:pPr lvl="1"/>
            <a:r>
              <a:rPr lang="en-US" dirty="0"/>
              <a:t>Target 1C: Halve, between 1990 and 2015, the proportion of people who suffer from hunger</a:t>
            </a:r>
          </a:p>
          <a:p>
            <a:pPr lvl="2"/>
            <a:r>
              <a:rPr lang="en-US" dirty="0"/>
              <a:t>Prevalence of underweight children under five years of age</a:t>
            </a:r>
          </a:p>
          <a:p>
            <a:pPr lvl="2"/>
            <a:r>
              <a:rPr lang="en-US" dirty="0"/>
              <a:t>Proportion of population below minimum level of dietary energy </a:t>
            </a:r>
            <a:r>
              <a:rPr lang="en-US" dirty="0" smtClean="0"/>
              <a:t>consumption</a:t>
            </a:r>
            <a:endParaRPr lang="en-US" dirty="0"/>
          </a:p>
          <a:p>
            <a:r>
              <a:rPr lang="en-US" dirty="0"/>
              <a:t>Goal 2: Achieve universal primary </a:t>
            </a:r>
            <a:r>
              <a:rPr lang="en-US" dirty="0" smtClean="0"/>
              <a:t>education</a:t>
            </a:r>
            <a:endParaRPr lang="en-US" dirty="0"/>
          </a:p>
          <a:p>
            <a:pPr lvl="1"/>
            <a:r>
              <a:rPr lang="en-US" dirty="0"/>
              <a:t>Target 2A: By 2015, all children can complete a full course of primary schooling, girls and boys</a:t>
            </a:r>
          </a:p>
          <a:p>
            <a:pPr lvl="2"/>
            <a:r>
              <a:rPr lang="en-US" dirty="0"/>
              <a:t>Enrolment in primary education</a:t>
            </a:r>
          </a:p>
          <a:p>
            <a:pPr lvl="2"/>
            <a:r>
              <a:rPr lang="en-US" dirty="0"/>
              <a:t>Completion of primary </a:t>
            </a:r>
            <a:r>
              <a:rPr lang="en-US" dirty="0" smtClean="0"/>
              <a:t>education</a:t>
            </a:r>
          </a:p>
          <a:p>
            <a:r>
              <a:rPr lang="en-US" dirty="0"/>
              <a:t>Goal 3: Promote gender equality and empower </a:t>
            </a:r>
            <a:r>
              <a:rPr lang="en-US" dirty="0" smtClean="0"/>
              <a:t>women</a:t>
            </a:r>
            <a:endParaRPr lang="en-US" dirty="0"/>
          </a:p>
          <a:p>
            <a:pPr lvl="1"/>
            <a:r>
              <a:rPr lang="en-US" dirty="0"/>
              <a:t>Target 3A: Eliminate gender disparity in primary and secondary education preferably by 2005, and at all levels by 2015</a:t>
            </a:r>
          </a:p>
          <a:p>
            <a:pPr lvl="2"/>
            <a:r>
              <a:rPr lang="en-US" dirty="0"/>
              <a:t>Ratios of girls to boys in primary, secondary and tertiary education</a:t>
            </a:r>
          </a:p>
          <a:p>
            <a:pPr lvl="2"/>
            <a:r>
              <a:rPr lang="en-US" dirty="0"/>
              <a:t>Share of women in wage employment in the non-agricultural sector</a:t>
            </a:r>
          </a:p>
          <a:p>
            <a:pPr lvl="2"/>
            <a:r>
              <a:rPr lang="en-US" dirty="0"/>
              <a:t>Proportion of seats held by women in national </a:t>
            </a:r>
            <a:r>
              <a:rPr lang="en-US" dirty="0" smtClean="0"/>
              <a:t>parliament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82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Targets and Indicators (4-5)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Goal 4: Reduce child mortality </a:t>
            </a:r>
            <a:r>
              <a:rPr lang="en-US" dirty="0" smtClean="0"/>
              <a:t>rates</a:t>
            </a:r>
          </a:p>
          <a:p>
            <a:pPr lvl="1"/>
            <a:r>
              <a:rPr lang="en-US" dirty="0" smtClean="0"/>
              <a:t>Target </a:t>
            </a:r>
            <a:r>
              <a:rPr lang="en-US" dirty="0"/>
              <a:t>4A: Reduce by two-thirds, between 1990 and 2015, the under-five mortality rate</a:t>
            </a:r>
          </a:p>
          <a:p>
            <a:pPr lvl="2"/>
            <a:r>
              <a:rPr lang="en-US" dirty="0"/>
              <a:t>Under-five mortality rate</a:t>
            </a:r>
          </a:p>
          <a:p>
            <a:pPr lvl="2"/>
            <a:r>
              <a:rPr lang="en-US" dirty="0" smtClean="0"/>
              <a:t>Infant </a:t>
            </a:r>
            <a:r>
              <a:rPr lang="en-US" dirty="0"/>
              <a:t>(under 1) mortality rate</a:t>
            </a:r>
          </a:p>
          <a:p>
            <a:pPr lvl="2"/>
            <a:r>
              <a:rPr lang="en-US" dirty="0"/>
              <a:t>Proportion of 1-year-old children immunized against </a:t>
            </a:r>
            <a:r>
              <a:rPr lang="en-US" dirty="0" smtClean="0"/>
              <a:t>measles</a:t>
            </a:r>
            <a:endParaRPr lang="en-US" dirty="0"/>
          </a:p>
          <a:p>
            <a:r>
              <a:rPr lang="en-US" dirty="0"/>
              <a:t>Goal 5: Improve maternal </a:t>
            </a:r>
            <a:r>
              <a:rPr lang="en-US" dirty="0" smtClean="0"/>
              <a:t>health</a:t>
            </a:r>
            <a:endParaRPr lang="en-US" dirty="0"/>
          </a:p>
          <a:p>
            <a:pPr lvl="1"/>
            <a:r>
              <a:rPr lang="en-US" dirty="0"/>
              <a:t>Target 5A: Reduce by three quarters, between 1990 and 2015, the maternal mortality ratio</a:t>
            </a:r>
          </a:p>
          <a:p>
            <a:pPr lvl="2"/>
            <a:r>
              <a:rPr lang="en-US" dirty="0"/>
              <a:t>Maternal mortality ratio</a:t>
            </a:r>
          </a:p>
          <a:p>
            <a:pPr lvl="2"/>
            <a:r>
              <a:rPr lang="en-US" dirty="0"/>
              <a:t>Proportion of births attended by skilled health personnel</a:t>
            </a:r>
          </a:p>
          <a:p>
            <a:pPr lvl="1"/>
            <a:r>
              <a:rPr lang="en-US" dirty="0"/>
              <a:t>Target 5B: Achieve, by 2015, universal access to reproductive health</a:t>
            </a:r>
          </a:p>
          <a:p>
            <a:pPr lvl="2"/>
            <a:r>
              <a:rPr lang="en-US" dirty="0"/>
              <a:t>Contraceptive prevalence rate</a:t>
            </a:r>
          </a:p>
          <a:p>
            <a:pPr lvl="2"/>
            <a:r>
              <a:rPr lang="en-US" dirty="0"/>
              <a:t>Adolescent birth rate</a:t>
            </a:r>
          </a:p>
          <a:p>
            <a:pPr lvl="2"/>
            <a:r>
              <a:rPr lang="en-US" dirty="0"/>
              <a:t>Antenatal care coverage</a:t>
            </a:r>
          </a:p>
          <a:p>
            <a:pPr lvl="2"/>
            <a:r>
              <a:rPr lang="en-US" dirty="0"/>
              <a:t>Unmet need for family </a:t>
            </a:r>
            <a:r>
              <a:rPr lang="en-US" dirty="0" smtClean="0"/>
              <a:t>planning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99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Targets and Indicators (6)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Goal 6: Combat HIV/AIDS, malaria, and other </a:t>
            </a:r>
            <a:r>
              <a:rPr lang="en-US" dirty="0" smtClean="0"/>
              <a:t>diseases</a:t>
            </a:r>
            <a:endParaRPr lang="en-US" dirty="0"/>
          </a:p>
          <a:p>
            <a:pPr lvl="1"/>
            <a:r>
              <a:rPr lang="en-US" dirty="0"/>
              <a:t>Target 6A: Have halted by 2015 and begun to reverse the spread of HIV/AIDS</a:t>
            </a:r>
          </a:p>
          <a:p>
            <a:pPr lvl="2"/>
            <a:r>
              <a:rPr lang="en-US" dirty="0"/>
              <a:t>HIV prevalence among population aged 15–24 years</a:t>
            </a:r>
          </a:p>
          <a:p>
            <a:pPr lvl="2"/>
            <a:r>
              <a:rPr lang="en-US" dirty="0"/>
              <a:t>Condom use at last high-risk sex</a:t>
            </a:r>
          </a:p>
          <a:p>
            <a:pPr lvl="2"/>
            <a:r>
              <a:rPr lang="en-US" dirty="0"/>
              <a:t>Proportion of population aged 15–24 years with comprehensive correct knowledge of HIV/AIDS</a:t>
            </a:r>
          </a:p>
          <a:p>
            <a:pPr lvl="1"/>
            <a:r>
              <a:rPr lang="en-US" dirty="0"/>
              <a:t>Target 6B: Achieve, by 2010, universal access to treatment for HIV/AIDS for all those who need it</a:t>
            </a:r>
          </a:p>
          <a:p>
            <a:pPr lvl="2"/>
            <a:r>
              <a:rPr lang="en-US" dirty="0"/>
              <a:t>Proportion of population with advanced HIV infection with access to antiretroviral drugs</a:t>
            </a:r>
          </a:p>
          <a:p>
            <a:pPr lvl="1"/>
            <a:r>
              <a:rPr lang="en-US" dirty="0"/>
              <a:t>Target 6C: Have halted by 2015 and begun to reverse the incidence of malaria and other major diseases</a:t>
            </a:r>
          </a:p>
          <a:p>
            <a:pPr lvl="2"/>
            <a:r>
              <a:rPr lang="en-US" dirty="0"/>
              <a:t>Prevalence and death rates associated with malaria</a:t>
            </a:r>
          </a:p>
          <a:p>
            <a:pPr lvl="2"/>
            <a:r>
              <a:rPr lang="en-US" dirty="0"/>
              <a:t>Proportion of children under 5 sleeping under insecticide-treated </a:t>
            </a:r>
            <a:r>
              <a:rPr lang="en-US" dirty="0" err="1"/>
              <a:t>bednets</a:t>
            </a:r>
            <a:endParaRPr lang="en-US" dirty="0"/>
          </a:p>
          <a:p>
            <a:pPr lvl="2"/>
            <a:r>
              <a:rPr lang="en-US" dirty="0"/>
              <a:t>Proportion of children under 5 with fever who are treated with appropriate anti-malarial drugs</a:t>
            </a:r>
          </a:p>
          <a:p>
            <a:pPr lvl="2"/>
            <a:r>
              <a:rPr lang="en-US" dirty="0"/>
              <a:t>Incidence, prevalence and death rates associated with tuberculosis</a:t>
            </a:r>
          </a:p>
          <a:p>
            <a:pPr lvl="2"/>
            <a:r>
              <a:rPr lang="en-US" dirty="0"/>
              <a:t>Proportion of tuberculosis cases detected and cured under DOTS (Directly Observed Treatment Short Course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91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Targets (Goals 7-8)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Goal 7: Ensure environmental </a:t>
            </a:r>
            <a:r>
              <a:rPr lang="en-US" dirty="0" smtClean="0"/>
              <a:t>sustainability</a:t>
            </a:r>
            <a:endParaRPr lang="en-US" dirty="0"/>
          </a:p>
          <a:p>
            <a:pPr lvl="1"/>
            <a:r>
              <a:rPr lang="en-US" dirty="0"/>
              <a:t>Target 7A: Integrate the principles of sustainable development into country policies and programs; reverse loss of environmental resources</a:t>
            </a:r>
          </a:p>
          <a:p>
            <a:pPr lvl="1"/>
            <a:r>
              <a:rPr lang="en-US" dirty="0"/>
              <a:t>Target 7B: Reduce biodiversity loss, achieving, by 2010, a significant reduction in the rate of loss</a:t>
            </a:r>
          </a:p>
          <a:p>
            <a:pPr lvl="1"/>
            <a:r>
              <a:rPr lang="en-US" dirty="0" smtClean="0"/>
              <a:t>Target </a:t>
            </a:r>
            <a:r>
              <a:rPr lang="en-US" dirty="0"/>
              <a:t>7C: Halve, by 2015, the proportion of the population without sustainable access to safe drinking water and basic sanitation (for more information see the entry on water supply)</a:t>
            </a:r>
          </a:p>
          <a:p>
            <a:pPr lvl="1"/>
            <a:r>
              <a:rPr lang="en-US" dirty="0" smtClean="0"/>
              <a:t>Target </a:t>
            </a:r>
            <a:r>
              <a:rPr lang="en-US" dirty="0"/>
              <a:t>7D: By 2020, to have achieved a significant improvement in the lives of at least 100 million </a:t>
            </a:r>
            <a:r>
              <a:rPr lang="en-US" dirty="0" smtClean="0"/>
              <a:t>slum-dwellers</a:t>
            </a:r>
          </a:p>
          <a:p>
            <a:r>
              <a:rPr lang="en-US" dirty="0"/>
              <a:t>Goal 8: Develop a global partnership for </a:t>
            </a:r>
            <a:r>
              <a:rPr lang="en-US" dirty="0" smtClean="0"/>
              <a:t>development</a:t>
            </a:r>
            <a:endParaRPr lang="en-US" dirty="0"/>
          </a:p>
          <a:p>
            <a:pPr lvl="1"/>
            <a:r>
              <a:rPr lang="en-US" dirty="0"/>
              <a:t>Target 8A: Develop further an open, rule-based, predictable, non-discriminatory trading and financial system</a:t>
            </a:r>
          </a:p>
          <a:p>
            <a:pPr lvl="1"/>
            <a:r>
              <a:rPr lang="en-US" dirty="0" smtClean="0"/>
              <a:t>Target </a:t>
            </a:r>
            <a:r>
              <a:rPr lang="en-US" dirty="0"/>
              <a:t>8B: Address the Special Needs of the Least Developed Countries (LDCs)</a:t>
            </a:r>
          </a:p>
          <a:p>
            <a:pPr lvl="1"/>
            <a:r>
              <a:rPr lang="en-US" dirty="0" smtClean="0"/>
              <a:t>Target </a:t>
            </a:r>
            <a:r>
              <a:rPr lang="en-US" dirty="0"/>
              <a:t>8C: Address the special needs of landlocked developing countries and small island developing States</a:t>
            </a:r>
          </a:p>
          <a:p>
            <a:pPr lvl="1"/>
            <a:r>
              <a:rPr lang="en-US" dirty="0" smtClean="0"/>
              <a:t>Target </a:t>
            </a:r>
            <a:r>
              <a:rPr lang="en-US" dirty="0"/>
              <a:t>8D: Deal comprehensively with the debt problems of developing countries through national and international measures in order to make debt sustainable in the long </a:t>
            </a:r>
            <a:r>
              <a:rPr lang="en-US" dirty="0" smtClean="0"/>
              <a:t>term</a:t>
            </a:r>
          </a:p>
          <a:p>
            <a:pPr lvl="1"/>
            <a:r>
              <a:rPr lang="en-US" dirty="0"/>
              <a:t>Target 8E: In co-operation with pharmaceutical companies, provide access to affordable, essential drugs in developing countries</a:t>
            </a:r>
          </a:p>
          <a:p>
            <a:pPr lvl="1"/>
            <a:r>
              <a:rPr lang="en-US" dirty="0" smtClean="0"/>
              <a:t>Target </a:t>
            </a:r>
            <a:r>
              <a:rPr lang="en-US" dirty="0"/>
              <a:t>8F: In co-operation with the private sector, make available the benefits of new technologies, especially information and communications</a:t>
            </a:r>
          </a:p>
          <a:p>
            <a:pPr lvl="2"/>
            <a:r>
              <a:rPr lang="en-US" dirty="0"/>
              <a:t>Telephone lines and cellular subscribers per 100 population</a:t>
            </a:r>
          </a:p>
          <a:p>
            <a:pPr lvl="2"/>
            <a:r>
              <a:rPr lang="en-US" dirty="0"/>
              <a:t>Personal computers in use per 100 population</a:t>
            </a:r>
          </a:p>
          <a:p>
            <a:pPr lvl="2"/>
            <a:r>
              <a:rPr lang="en-US" dirty="0"/>
              <a:t>Internet users per 100 </a:t>
            </a:r>
            <a:r>
              <a:rPr lang="en-US" dirty="0" smtClean="0"/>
              <a:t>Population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84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Progress to MDG (2013)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98637"/>
            <a:ext cx="8229600" cy="45259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38200" y="1154623"/>
            <a:ext cx="7467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http://www.un.org/millenniumgoals/pdf/report-2013/2013_progress_english.pdf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"/>
          <a:stretch/>
        </p:blipFill>
        <p:spPr bwMode="auto">
          <a:xfrm>
            <a:off x="209550" y="2066925"/>
            <a:ext cx="8686800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"/>
          <a:stretch/>
        </p:blipFill>
        <p:spPr bwMode="auto">
          <a:xfrm>
            <a:off x="210312" y="1524000"/>
            <a:ext cx="86868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27"/>
          <a:stretch/>
        </p:blipFill>
        <p:spPr bwMode="auto">
          <a:xfrm>
            <a:off x="214313" y="4724400"/>
            <a:ext cx="868680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279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Health Indicators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Numbers to quantify health outcomes</a:t>
            </a:r>
          </a:p>
          <a:p>
            <a:r>
              <a:rPr lang="en-US" dirty="0" smtClean="0"/>
              <a:t>Standardized to allow a basis of comparison</a:t>
            </a:r>
          </a:p>
          <a:p>
            <a:r>
              <a:rPr lang="en-US" dirty="0" smtClean="0"/>
              <a:t>Challenges and issues</a:t>
            </a:r>
          </a:p>
          <a:p>
            <a:pPr lvl="1"/>
            <a:r>
              <a:rPr lang="en-US" dirty="0" smtClean="0"/>
              <a:t>Often inaccurate or based on very different estimates</a:t>
            </a:r>
          </a:p>
          <a:p>
            <a:pPr lvl="1"/>
            <a:r>
              <a:rPr lang="en-US" dirty="0" smtClean="0"/>
              <a:t>Errors or bias in reporting</a:t>
            </a:r>
          </a:p>
          <a:p>
            <a:pPr lvl="1"/>
            <a:r>
              <a:rPr lang="en-US" dirty="0" smtClean="0"/>
              <a:t>Denominator issues (guessing at the population)</a:t>
            </a:r>
          </a:p>
          <a:p>
            <a:pPr lvl="1"/>
            <a:r>
              <a:rPr lang="en-US" dirty="0" smtClean="0"/>
              <a:t>Achieving good indicators can influence policies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35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Technology is changing very rapidly</a:t>
            </a:r>
          </a:p>
          <a:p>
            <a:r>
              <a:rPr lang="en-US" dirty="0" smtClean="0"/>
              <a:t>In the capital city</a:t>
            </a:r>
          </a:p>
          <a:p>
            <a:pPr lvl="1"/>
            <a:r>
              <a:rPr lang="en-US" dirty="0" smtClean="0"/>
              <a:t>Computers, WIFI, Starbucks, electricity</a:t>
            </a:r>
          </a:p>
          <a:p>
            <a:r>
              <a:rPr lang="en-US" dirty="0" smtClean="0"/>
              <a:t>In the district town</a:t>
            </a:r>
          </a:p>
          <a:p>
            <a:pPr lvl="1"/>
            <a:r>
              <a:rPr lang="en-US" dirty="0" smtClean="0"/>
              <a:t>Network by WIFI Dongle</a:t>
            </a:r>
          </a:p>
          <a:p>
            <a:r>
              <a:rPr lang="en-US" dirty="0" smtClean="0"/>
              <a:t>In the remote health post</a:t>
            </a:r>
          </a:p>
          <a:p>
            <a:pPr lvl="1"/>
            <a:r>
              <a:rPr lang="en-US" dirty="0" smtClean="0"/>
              <a:t>More challenging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47</a:t>
            </a:fld>
            <a:endParaRPr lang="en-US"/>
          </a:p>
        </p:txBody>
      </p:sp>
      <p:pic>
        <p:nvPicPr>
          <p:cNvPr id="9218" name="Picture 2" descr="http://2.bp.blogspot.com/-AUVLyL1rb08/UteRA5Enp_I/AAAAAAAAACY/JSaiINxwneM/s1600/Vodafone-dongle-k4201-bulletinspot.blogspot.com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429000"/>
            <a:ext cx="2572039" cy="127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92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Electrical Infrastructure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Highly variable by country</a:t>
            </a:r>
          </a:p>
          <a:p>
            <a:r>
              <a:rPr lang="en-US" dirty="0" smtClean="0"/>
              <a:t>Major cities often have reliable power</a:t>
            </a:r>
          </a:p>
          <a:p>
            <a:r>
              <a:rPr lang="en-US" dirty="0" smtClean="0"/>
              <a:t>Some areas have frequent cuts due to lack of capacity or fuel (power off 20 hours a day)</a:t>
            </a:r>
          </a:p>
          <a:p>
            <a:r>
              <a:rPr lang="en-US" dirty="0" smtClean="0"/>
              <a:t>Remote areas may be cut off from grid for extended periods of time for repairs</a:t>
            </a:r>
          </a:p>
          <a:p>
            <a:r>
              <a:rPr lang="en-US" dirty="0" smtClean="0"/>
              <a:t>Health facilities often have generators</a:t>
            </a:r>
          </a:p>
          <a:p>
            <a:pPr lvl="1"/>
            <a:r>
              <a:rPr lang="en-US" dirty="0" smtClean="0"/>
              <a:t>But can be expensive to run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48</a:t>
            </a:fld>
            <a:endParaRPr lang="en-US"/>
          </a:p>
        </p:txBody>
      </p:sp>
      <p:pic>
        <p:nvPicPr>
          <p:cNvPr id="10242" name="Picture 2" descr="http://3.bp.blogspot.com/-Tin9FrntJZU/U-UAYfGQFMI/AAAAAAAADuo/9ScYfi3ZhB0/s1600/solarsuitcas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275" y="5410200"/>
            <a:ext cx="1889725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ecaresolar.com/wp/wp-content/uploads/2011/08/WECARESOLAR-logo-1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0" y="0"/>
            <a:ext cx="1333500" cy="129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648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Networking Infrastructure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495800" cy="45259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Dramatic improvement in network bandwidth</a:t>
            </a:r>
          </a:p>
          <a:p>
            <a:pPr lvl="1"/>
            <a:r>
              <a:rPr lang="en-US" dirty="0" smtClean="0"/>
              <a:t>Most countries have substantial international connectivity</a:t>
            </a:r>
          </a:p>
          <a:p>
            <a:r>
              <a:rPr lang="en-US" dirty="0" smtClean="0"/>
              <a:t>Domestic fiber increasing</a:t>
            </a:r>
          </a:p>
          <a:p>
            <a:r>
              <a:rPr lang="en-US" dirty="0" smtClean="0"/>
              <a:t>Connections through mobile network</a:t>
            </a:r>
          </a:p>
          <a:p>
            <a:pPr lvl="1"/>
            <a:r>
              <a:rPr lang="en-US" dirty="0" smtClean="0"/>
              <a:t>High variation in price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49</a:t>
            </a:fld>
            <a:endParaRPr lang="en-US"/>
          </a:p>
        </p:txBody>
      </p:sp>
      <p:pic>
        <p:nvPicPr>
          <p:cNvPr id="11266" name="Picture 2" descr="C:\Users\Richard\Downloads\10854000664_67b2356b26_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371600"/>
            <a:ext cx="2667000" cy="2519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SEACOM Broadband Internet Undersea Cable by howdous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4114800"/>
            <a:ext cx="3086100" cy="20368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847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Assignment 1a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200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Pick three countries to become an ‘expert’ on</a:t>
            </a:r>
          </a:p>
          <a:p>
            <a:pPr lvl="1"/>
            <a:r>
              <a:rPr lang="en-US" dirty="0" smtClean="0"/>
              <a:t>Assignments will often require specializing questions to countries, so pick countries in advance so you acquire background</a:t>
            </a:r>
          </a:p>
          <a:p>
            <a:pPr lvl="1"/>
            <a:r>
              <a:rPr lang="en-US" dirty="0" smtClean="0"/>
              <a:t>Choose LICs (Low income countries) or LMICs (Low-middle income countries) but not UMICs or HICs</a:t>
            </a:r>
          </a:p>
          <a:p>
            <a:pPr lvl="1"/>
            <a:r>
              <a:rPr lang="en-US" dirty="0" smtClean="0"/>
              <a:t>If you want to work with India,  choose a low income state of India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724400"/>
            <a:ext cx="3876675" cy="1919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088" y="4724399"/>
            <a:ext cx="2328440" cy="1919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98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Computing Infrastructure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</a:t>
            </a:r>
          </a:p>
          <a:p>
            <a:pPr lvl="1"/>
            <a:r>
              <a:rPr lang="en-US" dirty="0" smtClean="0"/>
              <a:t>Windows 7,  Windows 8,  Windows XP</a:t>
            </a:r>
          </a:p>
          <a:p>
            <a:pPr lvl="1"/>
            <a:r>
              <a:rPr lang="en-US" dirty="0" smtClean="0"/>
              <a:t>Office</a:t>
            </a:r>
          </a:p>
          <a:p>
            <a:pPr lvl="1"/>
            <a:r>
              <a:rPr lang="en-US" dirty="0" smtClean="0"/>
              <a:t>Substantial improvement in quality of PCs in recent years</a:t>
            </a:r>
          </a:p>
          <a:p>
            <a:r>
              <a:rPr lang="en-US" dirty="0" smtClean="0"/>
              <a:t>Linux and Apple</a:t>
            </a:r>
          </a:p>
          <a:p>
            <a:pPr lvl="1"/>
            <a:r>
              <a:rPr lang="en-US" dirty="0" smtClean="0"/>
              <a:t>Tech NGOs</a:t>
            </a:r>
          </a:p>
          <a:p>
            <a:r>
              <a:rPr lang="en-US" dirty="0" smtClean="0"/>
              <a:t>Server hosting issues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00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phone infrastructure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Very high penetration of mobile phones</a:t>
            </a:r>
          </a:p>
          <a:p>
            <a:r>
              <a:rPr lang="en-US" dirty="0" smtClean="0"/>
              <a:t>Most health workers will have access to a mobile phone</a:t>
            </a:r>
          </a:p>
          <a:p>
            <a:r>
              <a:rPr lang="en-US" dirty="0" smtClean="0"/>
              <a:t>However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ome remote areas will not have access</a:t>
            </a:r>
          </a:p>
          <a:p>
            <a:pPr lvl="1"/>
            <a:r>
              <a:rPr lang="en-US" dirty="0" smtClean="0"/>
              <a:t>Some countries have low competition and consequently high costs</a:t>
            </a:r>
          </a:p>
          <a:p>
            <a:pPr lvl="1"/>
            <a:r>
              <a:rPr lang="en-US" dirty="0" smtClean="0"/>
              <a:t>Paying for calls or charging phones will be an issue in some places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51</a:t>
            </a:fld>
            <a:endParaRPr lang="en-US"/>
          </a:p>
        </p:txBody>
      </p:sp>
      <p:pic>
        <p:nvPicPr>
          <p:cNvPr id="7" name="Content Placeholder 16" descr="DSCN16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0" y="5419725"/>
            <a:ext cx="1930400" cy="1447800"/>
          </a:xfrm>
          <a:prstGeom prst="rect">
            <a:avLst/>
          </a:prstGeom>
        </p:spPr>
      </p:pic>
      <p:pic>
        <p:nvPicPr>
          <p:cNvPr id="8" name="Picture 7" descr="za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99066" y="5410200"/>
            <a:ext cx="1944934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04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 phones and dumb phones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Smart phones and tablets are growing very fast in developing countries</a:t>
            </a:r>
          </a:p>
          <a:p>
            <a:pPr lvl="1"/>
            <a:r>
              <a:rPr lang="en-US" dirty="0" smtClean="0"/>
              <a:t>Low cost Android phones ($50) or proprietary OS touch phones</a:t>
            </a:r>
          </a:p>
          <a:p>
            <a:pPr lvl="1"/>
            <a:r>
              <a:rPr lang="en-US" dirty="0" smtClean="0"/>
              <a:t>Fastest growth in urban areas and amongst the youth</a:t>
            </a:r>
          </a:p>
          <a:p>
            <a:pPr lvl="1"/>
            <a:r>
              <a:rPr lang="en-US" dirty="0" smtClean="0"/>
              <a:t>Social media and multimedia apps</a:t>
            </a:r>
          </a:p>
          <a:p>
            <a:r>
              <a:rPr lang="en-US" dirty="0" smtClean="0"/>
              <a:t>Feature phones are still important for multimedia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52</a:t>
            </a:fld>
            <a:endParaRPr lang="en-US"/>
          </a:p>
        </p:txBody>
      </p:sp>
      <p:pic>
        <p:nvPicPr>
          <p:cNvPr id="12290" name="Picture 2" descr="Lemon B179 price in Ind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419600"/>
            <a:ext cx="8763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Lemon T129 price in Ind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0" y="4419600"/>
            <a:ext cx="104775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255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78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ownership and privacy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Countries protective of health data</a:t>
            </a:r>
          </a:p>
          <a:p>
            <a:pPr lvl="1"/>
            <a:r>
              <a:rPr lang="en-US" dirty="0" smtClean="0"/>
              <a:t>Proprietary data</a:t>
            </a:r>
          </a:p>
          <a:p>
            <a:pPr lvl="1"/>
            <a:r>
              <a:rPr lang="en-US" dirty="0" smtClean="0"/>
              <a:t>Concerns about loss of control or ‘looking bad’</a:t>
            </a:r>
          </a:p>
          <a:p>
            <a:r>
              <a:rPr lang="en-US" dirty="0" smtClean="0"/>
              <a:t>Where is the data hosted?</a:t>
            </a:r>
          </a:p>
          <a:p>
            <a:r>
              <a:rPr lang="en-US" dirty="0" smtClean="0"/>
              <a:t>How sensitive is health data</a:t>
            </a:r>
          </a:p>
          <a:p>
            <a:pPr lvl="1"/>
            <a:r>
              <a:rPr lang="en-US" dirty="0" smtClean="0"/>
              <a:t>Risks of disclosure</a:t>
            </a:r>
          </a:p>
          <a:p>
            <a:pPr lvl="1"/>
            <a:r>
              <a:rPr lang="en-US" dirty="0" smtClean="0"/>
              <a:t>Practices are common that would not be acceptable/legal in the US</a:t>
            </a:r>
          </a:p>
          <a:p>
            <a:pPr lvl="1"/>
            <a:r>
              <a:rPr lang="en-US" dirty="0" smtClean="0"/>
              <a:t>Where is there an expectation of privacy on data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00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Ethics and IRBs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Very strict ethics requirements have been developed for medical research (in response to horrific abuses)</a:t>
            </a:r>
          </a:p>
          <a:p>
            <a:pPr lvl="1"/>
            <a:r>
              <a:rPr lang="en-US" dirty="0" smtClean="0"/>
              <a:t>Many countries have also established review boards</a:t>
            </a:r>
          </a:p>
          <a:p>
            <a:r>
              <a:rPr lang="en-US" dirty="0" smtClean="0"/>
              <a:t>Principles</a:t>
            </a:r>
          </a:p>
          <a:p>
            <a:pPr lvl="1"/>
            <a:r>
              <a:rPr lang="en-US" dirty="0" smtClean="0"/>
              <a:t>Informed consent</a:t>
            </a:r>
          </a:p>
          <a:p>
            <a:pPr lvl="1"/>
            <a:r>
              <a:rPr lang="en-US" dirty="0" smtClean="0"/>
              <a:t>Free from harm</a:t>
            </a:r>
          </a:p>
          <a:p>
            <a:pPr lvl="1"/>
            <a:r>
              <a:rPr lang="en-US" dirty="0" smtClean="0"/>
              <a:t>Avoid conflicts of interest</a:t>
            </a:r>
          </a:p>
          <a:p>
            <a:r>
              <a:rPr lang="en-US" dirty="0" smtClean="0"/>
              <a:t>Process designed for controlled trials but less clear for other activities</a:t>
            </a:r>
          </a:p>
          <a:p>
            <a:pPr lvl="1"/>
            <a:r>
              <a:rPr lang="en-US" dirty="0" smtClean="0"/>
              <a:t>Is it research?</a:t>
            </a:r>
          </a:p>
          <a:p>
            <a:pPr lvl="1"/>
            <a:r>
              <a:rPr lang="en-US" dirty="0" smtClean="0"/>
              <a:t>Issues on conducting a pilot project that won’t be continued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2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mHealth</a:t>
            </a:r>
            <a:r>
              <a:rPr lang="en-US" dirty="0" smtClean="0"/>
              <a:t> pilots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Country reaction against small </a:t>
            </a:r>
            <a:r>
              <a:rPr lang="en-US" dirty="0" err="1" smtClean="0"/>
              <a:t>mHealth</a:t>
            </a:r>
            <a:r>
              <a:rPr lang="en-US" dirty="0" smtClean="0"/>
              <a:t> projects</a:t>
            </a:r>
          </a:p>
          <a:p>
            <a:pPr lvl="1"/>
            <a:r>
              <a:rPr lang="en-US" dirty="0" smtClean="0"/>
              <a:t>Several countries have declared moratoriums.  “No more pilots” </a:t>
            </a:r>
          </a:p>
          <a:p>
            <a:r>
              <a:rPr lang="en-US" dirty="0" smtClean="0"/>
              <a:t>Issues</a:t>
            </a:r>
          </a:p>
          <a:p>
            <a:pPr lvl="1"/>
            <a:r>
              <a:rPr lang="en-US" dirty="0" smtClean="0"/>
              <a:t>Lack of results from Pilots</a:t>
            </a:r>
          </a:p>
          <a:p>
            <a:pPr lvl="1"/>
            <a:r>
              <a:rPr lang="en-US" dirty="0" smtClean="0"/>
              <a:t>No sustainability plans</a:t>
            </a:r>
          </a:p>
          <a:p>
            <a:pPr lvl="1"/>
            <a:r>
              <a:rPr lang="en-US" dirty="0" smtClean="0"/>
              <a:t>Incompatibility</a:t>
            </a:r>
          </a:p>
          <a:p>
            <a:pPr lvl="1"/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56</a:t>
            </a:fld>
            <a:endParaRPr lang="en-US"/>
          </a:p>
        </p:txBody>
      </p:sp>
      <p:pic>
        <p:nvPicPr>
          <p:cNvPr id="13314" name="Picture 2" descr="http://www.ictworks.org/sites/default/files/uploaded_pics/2011/mhealth-projects-ugan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364" y="1905000"/>
            <a:ext cx="4482061" cy="424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87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52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Surveillance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Collect national health statistics</a:t>
            </a:r>
          </a:p>
          <a:p>
            <a:r>
              <a:rPr lang="en-US" dirty="0" smtClean="0"/>
              <a:t>Monthly report of how many children have been vaccinated for measles from every health facility in the country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58</a:t>
            </a:fld>
            <a:endParaRPr lang="en-US"/>
          </a:p>
        </p:txBody>
      </p:sp>
      <p:pic>
        <p:nvPicPr>
          <p:cNvPr id="7" name="Picture 6" descr="IMG_672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9050" y="4547994"/>
            <a:ext cx="3105150" cy="2329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800504"/>
            <a:ext cx="1836327" cy="1824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354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Patient Tracking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Track people with a specific condition</a:t>
            </a:r>
          </a:p>
          <a:p>
            <a:r>
              <a:rPr lang="en-US" dirty="0" smtClean="0"/>
              <a:t>Maintain a registry of all TB patients in the country with weekly updates on medication taken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59</a:t>
            </a:fld>
            <a:endParaRPr lang="en-US"/>
          </a:p>
        </p:txBody>
      </p:sp>
      <p:pic>
        <p:nvPicPr>
          <p:cNvPr id="7" name="Picture 4" descr="C:\Users\Administrator\Documents\PATH\HMIS\Workshop photos\P5090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419600"/>
            <a:ext cx="2768600" cy="2076450"/>
          </a:xfrm>
          <a:prstGeom prst="rect">
            <a:avLst/>
          </a:prstGeom>
          <a:noFill/>
        </p:spPr>
      </p:pic>
      <p:grpSp>
        <p:nvGrpSpPr>
          <p:cNvPr id="8" name="Group 7"/>
          <p:cNvGrpSpPr/>
          <p:nvPr/>
        </p:nvGrpSpPr>
        <p:grpSpPr>
          <a:xfrm>
            <a:off x="6150264" y="4572000"/>
            <a:ext cx="2765136" cy="1762776"/>
            <a:chOff x="3886200" y="4876800"/>
            <a:chExt cx="2765136" cy="1762776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t="7500" b="7500"/>
            <a:stretch>
              <a:fillRect/>
            </a:stretch>
          </p:blipFill>
          <p:spPr bwMode="auto">
            <a:xfrm>
              <a:off x="3886200" y="4876800"/>
              <a:ext cx="2765136" cy="176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Freeform 9"/>
            <p:cNvSpPr/>
            <p:nvPr/>
          </p:nvSpPr>
          <p:spPr>
            <a:xfrm>
              <a:off x="4267200" y="5105400"/>
              <a:ext cx="750412" cy="838551"/>
            </a:xfrm>
            <a:custGeom>
              <a:avLst/>
              <a:gdLst>
                <a:gd name="connsiteX0" fmla="*/ 134843 w 674212"/>
                <a:gd name="connsiteY0" fmla="*/ 0 h 838551"/>
                <a:gd name="connsiteX1" fmla="*/ 674212 w 674212"/>
                <a:gd name="connsiteY1" fmla="*/ 29497 h 838551"/>
                <a:gd name="connsiteX2" fmla="*/ 598363 w 674212"/>
                <a:gd name="connsiteY2" fmla="*/ 838551 h 838551"/>
                <a:gd name="connsiteX3" fmla="*/ 0 w 674212"/>
                <a:gd name="connsiteY3" fmla="*/ 809055 h 838551"/>
                <a:gd name="connsiteX4" fmla="*/ 134843 w 674212"/>
                <a:gd name="connsiteY4" fmla="*/ 0 h 838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4212" h="838551">
                  <a:moveTo>
                    <a:pt x="134843" y="0"/>
                  </a:moveTo>
                  <a:lnTo>
                    <a:pt x="674212" y="29497"/>
                  </a:lnTo>
                  <a:lnTo>
                    <a:pt x="598363" y="838551"/>
                  </a:lnTo>
                  <a:lnTo>
                    <a:pt x="0" y="809055"/>
                  </a:lnTo>
                  <a:lnTo>
                    <a:pt x="134843" y="0"/>
                  </a:lnTo>
                  <a:close/>
                </a:path>
              </a:pathLst>
            </a:custGeom>
            <a:solidFill>
              <a:srgbClr val="A0A3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491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Assignment 1b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a summary of the health challenges of your three countries. Use IHME’s GBD visualization tool as a data source.</a:t>
            </a:r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24000" y="3212068"/>
            <a:ext cx="6019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dirty="0"/>
              <a:t>http://www.healthdata.org/results/data-visualizations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657600"/>
            <a:ext cx="3337014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910" y="3657600"/>
            <a:ext cx="335969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131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Medical records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Clinical records of patients with full history of health treatment and lab tests</a:t>
            </a:r>
          </a:p>
          <a:p>
            <a:r>
              <a:rPr lang="en-US" dirty="0" smtClean="0"/>
              <a:t>Care of HIV patients with access to lab tests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60</a:t>
            </a:fld>
            <a:endParaRPr lang="en-US"/>
          </a:p>
        </p:txBody>
      </p:sp>
      <p:pic>
        <p:nvPicPr>
          <p:cNvPr id="8" name="Picture 7" descr="Barcode.PNG"/>
          <p:cNvPicPr>
            <a:picLocks noChangeAspect="1"/>
          </p:cNvPicPr>
          <p:nvPr/>
        </p:nvPicPr>
        <p:blipFill>
          <a:blip r:embed="rId2" cstate="print"/>
          <a:srcRect l="22500" t="9777" r="4167" b="14805"/>
          <a:stretch>
            <a:fillRect/>
          </a:stretch>
        </p:blipFill>
        <p:spPr>
          <a:xfrm>
            <a:off x="6186593" y="4847359"/>
            <a:ext cx="2948940" cy="2010641"/>
          </a:xfrm>
          <a:prstGeom prst="rect">
            <a:avLst/>
          </a:prstGeom>
        </p:spPr>
      </p:pic>
      <p:pic>
        <p:nvPicPr>
          <p:cNvPr id="3074" name="Picture 2" descr="http://www.1450.com/wp-content/uploads/2011/03/records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24349"/>
            <a:ext cx="3810000" cy="253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045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Deliver drugs and medical supplies to health facilities</a:t>
            </a:r>
          </a:p>
          <a:p>
            <a:r>
              <a:rPr lang="en-US" dirty="0" smtClean="0"/>
              <a:t>Track the stock levels of vaccines at all health facilities and storage depots to have advanced warning of impending </a:t>
            </a:r>
            <a:r>
              <a:rPr lang="en-US" dirty="0" err="1" smtClean="0"/>
              <a:t>stockouts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61</a:t>
            </a:fld>
            <a:endParaRPr lang="en-US"/>
          </a:p>
        </p:txBody>
      </p:sp>
      <p:pic>
        <p:nvPicPr>
          <p:cNvPr id="7" name="Picture 6" descr="IMG_667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5588297" y="4191000"/>
            <a:ext cx="3555703" cy="266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IMG_6641.JPG"/>
          <p:cNvPicPr>
            <a:picLocks noGrp="1" noChangeAspect="1"/>
          </p:cNvPicPr>
          <p:nvPr isPhoto="1"/>
        </p:nvPicPr>
        <p:blipFill>
          <a:blip r:embed="rId3" cstate="screen">
            <a:lum/>
          </a:blip>
          <a:stretch>
            <a:fillRect/>
          </a:stretch>
        </p:blipFill>
        <p:spPr>
          <a:xfrm>
            <a:off x="0" y="4228880"/>
            <a:ext cx="3505200" cy="26291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825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Patient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Assist the patient in receiving appropriate care</a:t>
            </a:r>
          </a:p>
          <a:p>
            <a:r>
              <a:rPr lang="en-US" dirty="0" smtClean="0"/>
              <a:t>SMS information and reminder messages during pregnancy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62</a:t>
            </a:fld>
            <a:endParaRPr lang="en-US"/>
          </a:p>
        </p:txBody>
      </p:sp>
      <p:pic>
        <p:nvPicPr>
          <p:cNvPr id="7" name="Picture 6" descr="mocku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012" y="4880628"/>
            <a:ext cx="3062988" cy="19773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703"/>
          <a:stretch/>
        </p:blipFill>
        <p:spPr>
          <a:xfrm>
            <a:off x="25400" y="5029199"/>
            <a:ext cx="2609812" cy="1845733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10148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Tools to assist in the diagnosis or treatment of a condition</a:t>
            </a:r>
          </a:p>
          <a:p>
            <a:r>
              <a:rPr lang="en-US" dirty="0" smtClean="0"/>
              <a:t>Pulse oximeter connected to a mobile device to assist health worker in diagnosing pneumonia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63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825" y="4193399"/>
            <a:ext cx="2475175" cy="2664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24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Health worker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Tools to assist health workers in performing their tasks</a:t>
            </a:r>
          </a:p>
          <a:p>
            <a:r>
              <a:rPr lang="en-US" dirty="0" smtClean="0"/>
              <a:t>Mobile data collection tools to allow community health workers to record information about household visits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64</a:t>
            </a:fld>
            <a:endParaRPr lang="en-US"/>
          </a:p>
        </p:txBody>
      </p:sp>
      <p:grpSp>
        <p:nvGrpSpPr>
          <p:cNvPr id="7" name="Shape 106"/>
          <p:cNvGrpSpPr/>
          <p:nvPr/>
        </p:nvGrpSpPr>
        <p:grpSpPr>
          <a:xfrm>
            <a:off x="7432162" y="3717576"/>
            <a:ext cx="1677971" cy="3140424"/>
            <a:chOff x="3882753" y="2057400"/>
            <a:chExt cx="1677971" cy="3140424"/>
          </a:xfrm>
        </p:grpSpPr>
        <p:sp>
          <p:nvSpPr>
            <p:cNvPr id="8" name="Shape 107"/>
            <p:cNvSpPr/>
            <p:nvPr/>
          </p:nvSpPr>
          <p:spPr>
            <a:xfrm>
              <a:off x="3882753" y="2057400"/>
              <a:ext cx="1677971" cy="3140424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Shape 108"/>
            <p:cNvSpPr/>
            <p:nvPr/>
          </p:nvSpPr>
          <p:spPr>
            <a:xfrm>
              <a:off x="4170566" y="2590800"/>
              <a:ext cx="1116974" cy="1760168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0" name="Picture 9" descr="DSC04830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763484"/>
            <a:ext cx="2895600" cy="210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71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Behavior change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Promote or create awareness of practices that will improve health</a:t>
            </a:r>
          </a:p>
          <a:p>
            <a:r>
              <a:rPr lang="en-US" dirty="0" smtClean="0"/>
              <a:t>Mobile phone videos to assist couples in understanding their family planning options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65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" y="4038600"/>
            <a:ext cx="3627254" cy="24193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000" y="4038600"/>
            <a:ext cx="3599065" cy="2400576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92854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Providing mechanisms to pay for services</a:t>
            </a:r>
          </a:p>
          <a:p>
            <a:r>
              <a:rPr lang="en-US" dirty="0" smtClean="0"/>
              <a:t>Mobile money for community health worker incentive payments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66</a:t>
            </a:fld>
            <a:endParaRPr lang="en-US"/>
          </a:p>
        </p:txBody>
      </p:sp>
      <p:pic>
        <p:nvPicPr>
          <p:cNvPr id="8194" name="Picture 2" descr="http://businessdayonline.com/wp-content/uploads/2013/09/Mobile_money_niger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733800"/>
            <a:ext cx="3810000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icpsltd.com/wp-content/uploads/2014/06/009-300x18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990974"/>
            <a:ext cx="2857500" cy="179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84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week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Assign 1 Due,  Start of class</a:t>
            </a:r>
          </a:p>
          <a:p>
            <a:r>
              <a:rPr lang="en-US" dirty="0" smtClean="0"/>
              <a:t>Topic - Surveillance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120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Assignment 1c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For one of your three countries,  design a national system for monitoring the countries vaccine cold chain equipment</a:t>
            </a:r>
          </a:p>
          <a:p>
            <a:r>
              <a:rPr lang="en-US" dirty="0" smtClean="0"/>
              <a:t>The system should capture information about whether or not vaccine refrigerators are working so that the indicator “percentage of time facilities have working refrigerators” can be computed</a:t>
            </a:r>
          </a:p>
          <a:p>
            <a:r>
              <a:rPr lang="en-US" dirty="0" smtClean="0"/>
              <a:t>Document challenges and trade offs in implementation of this system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7" name="Picture 2" descr="C:\Users\Richard\Documents\Work\Talks\2011\Michigan\fridge facilities\009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3783" y="5410200"/>
            <a:ext cx="2180217" cy="1447800"/>
          </a:xfrm>
          <a:prstGeom prst="rect">
            <a:avLst/>
          </a:prstGeom>
          <a:noFill/>
        </p:spPr>
      </p:pic>
      <p:pic>
        <p:nvPicPr>
          <p:cNvPr id="8" name="Picture 7" descr="IMG_6639.JPG"/>
          <p:cNvPicPr>
            <a:picLocks noGrp="1" noChangeAspect="1"/>
          </p:cNvPicPr>
          <p:nvPr isPhoto="1"/>
        </p:nvPicPr>
        <p:blipFill>
          <a:blip r:embed="rId3" cstate="screen">
            <a:lum/>
          </a:blip>
          <a:stretch>
            <a:fillRect/>
          </a:stretch>
        </p:blipFill>
        <p:spPr>
          <a:xfrm>
            <a:off x="6963783" y="0"/>
            <a:ext cx="2180217" cy="16352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684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</a:t>
            </a:r>
            <a:br>
              <a:rPr lang="en-US" dirty="0" smtClean="0"/>
            </a:br>
            <a:r>
              <a:rPr lang="en-US" dirty="0" smtClean="0"/>
              <a:t> ‘Computing and Global Health’?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Study of the use of Information and Communications Technology (ICT) to improve health care and health systems in developing countries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7" name="Picture 6" descr="Barcode.PNG"/>
          <p:cNvPicPr>
            <a:picLocks noChangeAspect="1"/>
          </p:cNvPicPr>
          <p:nvPr/>
        </p:nvPicPr>
        <p:blipFill>
          <a:blip r:embed="rId2" cstate="print"/>
          <a:srcRect l="22500" t="9777" r="4167" b="14805"/>
          <a:stretch>
            <a:fillRect/>
          </a:stretch>
        </p:blipFill>
        <p:spPr>
          <a:xfrm>
            <a:off x="6019800" y="4733637"/>
            <a:ext cx="3115733" cy="2124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95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health 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Burden of disease</a:t>
            </a:r>
          </a:p>
          <a:p>
            <a:pPr lvl="1"/>
            <a:r>
              <a:rPr lang="en-US" dirty="0" smtClean="0"/>
              <a:t>Infant / Maternal mortality rates</a:t>
            </a:r>
          </a:p>
          <a:p>
            <a:pPr lvl="1"/>
            <a:r>
              <a:rPr lang="en-US" dirty="0" smtClean="0"/>
              <a:t>Infectious diseases</a:t>
            </a:r>
          </a:p>
          <a:p>
            <a:r>
              <a:rPr lang="en-US" dirty="0" smtClean="0"/>
              <a:t>Weak health systems</a:t>
            </a:r>
          </a:p>
          <a:p>
            <a:pPr lvl="1"/>
            <a:r>
              <a:rPr lang="en-US" dirty="0" smtClean="0"/>
              <a:t>Limited health infrastructure</a:t>
            </a:r>
          </a:p>
          <a:p>
            <a:pPr lvl="1"/>
            <a:r>
              <a:rPr lang="en-US" dirty="0" smtClean="0"/>
              <a:t>Few doctors</a:t>
            </a:r>
          </a:p>
          <a:p>
            <a:r>
              <a:rPr lang="en-US" dirty="0" smtClean="0"/>
              <a:t>Poverty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1/7/2015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University of Washington, Winter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24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4397</TotalTime>
  <Words>3220</Words>
  <Application>Microsoft Office PowerPoint</Application>
  <PresentationFormat>On-screen Show (4:3)</PresentationFormat>
  <Paragraphs>643</Paragraphs>
  <Slides>67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68" baseType="lpstr">
      <vt:lpstr>Office Theme</vt:lpstr>
      <vt:lpstr>Computing and Global Health</vt:lpstr>
      <vt:lpstr>Today: Course Overview</vt:lpstr>
      <vt:lpstr>Course organization</vt:lpstr>
      <vt:lpstr>Course mechanics</vt:lpstr>
      <vt:lpstr>Assignment 1a</vt:lpstr>
      <vt:lpstr>Assignment 1b</vt:lpstr>
      <vt:lpstr>Assignment 1c</vt:lpstr>
      <vt:lpstr>What is  ‘Computing and Global Health’?</vt:lpstr>
      <vt:lpstr>Global health challenges</vt:lpstr>
      <vt:lpstr>The opportunity</vt:lpstr>
      <vt:lpstr>But eHealth isn’t everything</vt:lpstr>
      <vt:lpstr>Where is the Computer Science?</vt:lpstr>
      <vt:lpstr>Getting the technology correct</vt:lpstr>
      <vt:lpstr>Problems at scale</vt:lpstr>
      <vt:lpstr>Data</vt:lpstr>
      <vt:lpstr>HCI and Usability</vt:lpstr>
      <vt:lpstr>Innovation</vt:lpstr>
      <vt:lpstr>Health domains / Burden of disease</vt:lpstr>
      <vt:lpstr>Immunization</vt:lpstr>
      <vt:lpstr>Major diseases</vt:lpstr>
      <vt:lpstr>HIV</vt:lpstr>
      <vt:lpstr>Tuberculosis</vt:lpstr>
      <vt:lpstr>Malaria</vt:lpstr>
      <vt:lpstr>Maternal and child health and nutrition (MCHN)</vt:lpstr>
      <vt:lpstr>Reproductive health</vt:lpstr>
      <vt:lpstr>Neglected tropical diseases</vt:lpstr>
      <vt:lpstr>Infectious diseases</vt:lpstr>
      <vt:lpstr>Chronic diseases</vt:lpstr>
      <vt:lpstr>Health systems</vt:lpstr>
      <vt:lpstr>Facility hierarchy</vt:lpstr>
      <vt:lpstr>Ministry of Health</vt:lpstr>
      <vt:lpstr>Disease verticals</vt:lpstr>
      <vt:lpstr>External Stakeholders</vt:lpstr>
      <vt:lpstr>Global</vt:lpstr>
      <vt:lpstr>Donors</vt:lpstr>
      <vt:lpstr>Implementing NGOs</vt:lpstr>
      <vt:lpstr>Research establishment</vt:lpstr>
      <vt:lpstr>Technology NGOs</vt:lpstr>
      <vt:lpstr>Millennium development goals</vt:lpstr>
      <vt:lpstr>Millennium development goals</vt:lpstr>
      <vt:lpstr>Targets and Indicators (1-3)</vt:lpstr>
      <vt:lpstr>Targets and Indicators (4-5)</vt:lpstr>
      <vt:lpstr>Targets and Indicators (6)</vt:lpstr>
      <vt:lpstr>Targets (Goals 7-8)</vt:lpstr>
      <vt:lpstr>Progress to MDG (2013)</vt:lpstr>
      <vt:lpstr>Health Indicators</vt:lpstr>
      <vt:lpstr>Technologies</vt:lpstr>
      <vt:lpstr>Electrical Infrastructure</vt:lpstr>
      <vt:lpstr>Networking Infrastructure</vt:lpstr>
      <vt:lpstr>Computing Infrastructure</vt:lpstr>
      <vt:lpstr>Mobile phone infrastructure</vt:lpstr>
      <vt:lpstr>Smart phones and dumb phones</vt:lpstr>
      <vt:lpstr>Additional issues</vt:lpstr>
      <vt:lpstr>Data ownership and privacy</vt:lpstr>
      <vt:lpstr>Research Ethics and IRBs</vt:lpstr>
      <vt:lpstr>mHealth pilots</vt:lpstr>
      <vt:lpstr>Topics</vt:lpstr>
      <vt:lpstr>Surveillance</vt:lpstr>
      <vt:lpstr>Patient Tracking </vt:lpstr>
      <vt:lpstr>Medical records</vt:lpstr>
      <vt:lpstr>Logistics</vt:lpstr>
      <vt:lpstr>Patient support</vt:lpstr>
      <vt:lpstr>Treatment support</vt:lpstr>
      <vt:lpstr>Health worker support</vt:lpstr>
      <vt:lpstr>Behavior change</vt:lpstr>
      <vt:lpstr>Finance</vt:lpstr>
      <vt:lpstr>Next week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Richard Anderson</dc:creator>
  <cp:lastModifiedBy>Richard Anderson</cp:lastModifiedBy>
  <cp:revision>86</cp:revision>
  <dcterms:created xsi:type="dcterms:W3CDTF">2006-08-16T00:00:00Z</dcterms:created>
  <dcterms:modified xsi:type="dcterms:W3CDTF">2015-01-07T18:13:24Z</dcterms:modified>
</cp:coreProperties>
</file>