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677" r:id="rId2"/>
    <p:sldId id="1089" r:id="rId3"/>
    <p:sldId id="1331" r:id="rId4"/>
    <p:sldId id="1442" r:id="rId5"/>
    <p:sldId id="1330" r:id="rId6"/>
    <p:sldId id="1325" r:id="rId7"/>
    <p:sldId id="1326" r:id="rId8"/>
    <p:sldId id="1333" r:id="rId9"/>
    <p:sldId id="1335" r:id="rId10"/>
    <p:sldId id="1362" r:id="rId11"/>
    <p:sldId id="1332" r:id="rId12"/>
    <p:sldId id="1447" r:id="rId13"/>
    <p:sldId id="1360" r:id="rId14"/>
    <p:sldId id="1364" r:id="rId15"/>
    <p:sldId id="1371" r:id="rId16"/>
    <p:sldId id="1445" r:id="rId17"/>
    <p:sldId id="1369" r:id="rId18"/>
    <p:sldId id="1370" r:id="rId19"/>
    <p:sldId id="1448" r:id="rId20"/>
    <p:sldId id="1446" r:id="rId21"/>
    <p:sldId id="1146" r:id="rId22"/>
    <p:sldId id="1191" r:id="rId23"/>
    <p:sldId id="1192" r:id="rId24"/>
    <p:sldId id="1206" r:id="rId25"/>
    <p:sldId id="1444" r:id="rId26"/>
    <p:sldId id="1207" r:id="rId27"/>
    <p:sldId id="1209" r:id="rId28"/>
    <p:sldId id="1210" r:id="rId29"/>
    <p:sldId id="1211" r:id="rId30"/>
    <p:sldId id="1443" r:id="rId31"/>
    <p:sldId id="1416" r:id="rId32"/>
    <p:sldId id="1417" r:id="rId33"/>
    <p:sldId id="1423" r:id="rId34"/>
    <p:sldId id="1424" r:id="rId35"/>
    <p:sldId id="1425" r:id="rId36"/>
    <p:sldId id="1426" r:id="rId37"/>
    <p:sldId id="1428" r:id="rId38"/>
    <p:sldId id="1429" r:id="rId39"/>
    <p:sldId id="1430" r:id="rId40"/>
    <p:sldId id="1431" r:id="rId41"/>
    <p:sldId id="1432" r:id="rId42"/>
    <p:sldId id="1433" r:id="rId43"/>
    <p:sldId id="1214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LaMacchia" initials="BAL" lastIdx="1" clrIdx="0"/>
  <p:cmAuthor id="1" name="David Wooten" initials="DW" lastIdx="1" clrIdx="1"/>
  <p:cmAuthor id="2" name="Brian Berger" initials="BB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F72C-46E3-4F79-BB40-445F31E06253}" type="datetimeFigureOut">
              <a:rPr lang="en-US" smtClean="0"/>
              <a:t>2/24/2011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32B8-84F4-4C6C-92B7-19A7F977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/>
              <a:pPr/>
              <a:t>1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1338D-411D-42F4-AF49-1C9BB7818C59}" type="slidenum">
              <a:rPr lang="en-US"/>
              <a:pPr/>
              <a:t>18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2BC3A-D7AD-4AAC-8A56-797D6F14CBC3}" type="slidenum">
              <a:rPr lang="en-US"/>
              <a:pPr/>
              <a:t>20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cs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1D7EB-CC42-44B7-8A41-2901EA9B43BE}" type="slidenum">
              <a:rPr lang="en-US" smtClean="0">
                <a:latin typeface="Times"/>
                <a:cs typeface="Arial" pitchFamily="34" charset="0"/>
              </a:rPr>
              <a:pPr/>
              <a:t>22</a:t>
            </a:fld>
            <a:endParaRPr lang="en-US" smtClean="0">
              <a:latin typeface="Times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cs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99242-A167-4004-B83C-46D2243E1BED}" type="slidenum">
              <a:rPr lang="en-US" smtClean="0">
                <a:latin typeface="Times"/>
                <a:cs typeface="Arial" pitchFamily="34" charset="0"/>
              </a:rPr>
              <a:pPr/>
              <a:t>23</a:t>
            </a:fld>
            <a:endParaRPr lang="en-US" smtClean="0">
              <a:latin typeface="Times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cs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EA3FF-D6CE-4B0C-AAAA-DBB1624353BB}" type="slidenum">
              <a:rPr lang="en-US" smtClean="0">
                <a:latin typeface="Times"/>
                <a:cs typeface="Arial" pitchFamily="34" charset="0"/>
              </a:rPr>
              <a:pPr/>
              <a:t>24</a:t>
            </a:fld>
            <a:endParaRPr lang="en-US" smtClean="0">
              <a:latin typeface="Times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5F83E-C5C6-441D-BB51-711831A68192}" type="slidenum">
              <a:rPr lang="en-US" smtClean="0">
                <a:latin typeface="Times"/>
                <a:cs typeface="Arial" pitchFamily="34" charset="0"/>
              </a:rPr>
              <a:pPr/>
              <a:t>26</a:t>
            </a:fld>
            <a:endParaRPr lang="en-US" smtClean="0">
              <a:latin typeface="Times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cs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17480-EBAC-445F-B77E-83C25668DE6E}" type="slidenum">
              <a:rPr lang="en-US" smtClean="0">
                <a:latin typeface="Times"/>
                <a:cs typeface="Arial" pitchFamily="34" charset="0"/>
              </a:rPr>
              <a:pPr/>
              <a:t>27</a:t>
            </a:fld>
            <a:endParaRPr lang="en-US" smtClean="0">
              <a:latin typeface="Times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cs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910C4-4649-4C92-88D1-D4F1FD7C44D2}" type="slidenum">
              <a:rPr lang="en-US" smtClean="0">
                <a:latin typeface="Times"/>
                <a:cs typeface="Arial" pitchFamily="34" charset="0"/>
              </a:rPr>
              <a:pPr/>
              <a:t>28</a:t>
            </a:fld>
            <a:endParaRPr lang="en-US" smtClean="0">
              <a:latin typeface="Times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cs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516F7-952F-4114-9696-DB96E7D687E7}" type="slidenum">
              <a:rPr lang="en-US" smtClean="0">
                <a:latin typeface="Times"/>
                <a:cs typeface="Arial" pitchFamily="34" charset="0"/>
              </a:rPr>
              <a:pPr/>
              <a:t>29</a:t>
            </a:fld>
            <a:endParaRPr lang="en-US" smtClean="0">
              <a:latin typeface="Times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1DA6CC9-EFA3-4FBF-93F8-E4343B4ACCF9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Eirik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Smart card is not just credit card sized.  Can be badges, SIMs or even key</a:t>
            </a:r>
            <a:r>
              <a:rPr lang="en-US" baseline="0" dirty="0" smtClean="0"/>
              <a:t> fobs.</a:t>
            </a: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15197F-CFFF-4FA5-B387-82F65C83593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Eirik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29E970-E820-4C0F-B6AE-ACD42F74A9A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F104E-88ED-4951-AADE-A879ECD1034C}" type="slidenum">
              <a:rPr lang="en-GB"/>
              <a:pPr/>
              <a:t>8</a:t>
            </a:fld>
            <a:endParaRPr lang="en-GB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E7741-C709-41B6-82F0-6222CB0E0829}" type="slidenum">
              <a:rPr lang="en-GB"/>
              <a:pPr/>
              <a:t>9</a:t>
            </a:fld>
            <a:endParaRPr lang="en-GB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FDE95-470C-4784-A66F-F11E986BA3AF}" type="slidenum">
              <a:rPr lang="en-GB"/>
              <a:pPr/>
              <a:t>10</a:t>
            </a:fld>
            <a:endParaRPr lang="en-GB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CE87E-9146-4458-879E-F57813F5C698}" type="slidenum">
              <a:rPr lang="en-US"/>
              <a:pPr/>
              <a:t>13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F41E3-20AF-4F00-AB03-612063E698FD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69E1D-1236-42EB-B324-968DF67770BC}" type="slidenum">
              <a:rPr lang="en-US"/>
              <a:pPr/>
              <a:t>17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w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</a:t>
            </a:r>
            <a:r>
              <a:rPr lang="en-US" sz="4800" dirty="0" smtClean="0">
                <a:solidFill>
                  <a:srgbClr val="92D050"/>
                </a:solidFill>
              </a:rPr>
              <a:t>of        </a:t>
            </a:r>
            <a:r>
              <a:rPr lang="en-US" sz="4800" dirty="0">
                <a:solidFill>
                  <a:srgbClr val="92D050"/>
                </a:solidFill>
              </a:rPr>
              <a:t>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r>
              <a:rPr lang="en-US" sz="3600" dirty="0">
                <a:solidFill>
                  <a:srgbClr val="FFFF66"/>
                </a:solidFill>
              </a:rPr>
              <a:t>Brian </a:t>
            </a:r>
            <a:r>
              <a:rPr lang="en-US" sz="3600" dirty="0" smtClean="0">
                <a:solidFill>
                  <a:srgbClr val="FFFF66"/>
                </a:solidFill>
              </a:rPr>
              <a:t>LaMacchia</a:t>
            </a:r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352800"/>
            <a:ext cx="25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Winter 2011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31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Stages in a Smart Card’s Life Cycle</a:t>
            </a:r>
            <a:endParaRPr lang="en-US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Initial Issuance</a:t>
            </a:r>
          </a:p>
          <a:p>
            <a:r>
              <a:rPr lang="en-US" smtClean="0"/>
              <a:t>PIN unblock</a:t>
            </a:r>
          </a:p>
          <a:p>
            <a:r>
              <a:rPr lang="en-US" smtClean="0"/>
              <a:t>Renewal</a:t>
            </a:r>
          </a:p>
          <a:p>
            <a:r>
              <a:rPr lang="en-US" smtClean="0"/>
              <a:t>Retirement</a:t>
            </a:r>
          </a:p>
          <a:p>
            <a:r>
              <a:rPr lang="en-US" smtClean="0"/>
              <a:t>Revocation</a:t>
            </a:r>
          </a:p>
          <a:p>
            <a:r>
              <a:rPr lang="en-US" smtClean="0"/>
              <a:t>Forgotten Smart Card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Guest lecture: Tolga Acar, </a:t>
            </a:r>
            <a:r>
              <a:rPr lang="en-US" i="1" dirty="0" smtClean="0"/>
              <a:t>Distributed Key </a:t>
            </a:r>
            <a:r>
              <a:rPr lang="en-US" i="1" dirty="0"/>
              <a:t>Management and Cryptographic Agility</a:t>
            </a:r>
          </a:p>
          <a:p>
            <a:r>
              <a:rPr lang="en-US" dirty="0" smtClean="0"/>
              <a:t>Hardware crypto tokens</a:t>
            </a:r>
          </a:p>
          <a:p>
            <a:pPr lvl="1"/>
            <a:r>
              <a:rPr lang="en-US" dirty="0" smtClean="0"/>
              <a:t>Smart cards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TPMs (v1.2 &amp; “.Next”) – tokens for PCs</a:t>
            </a:r>
          </a:p>
          <a:p>
            <a:r>
              <a:rPr lang="en-US" dirty="0" smtClean="0"/>
              <a:t>Virtualization and virtualized crypto tokens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14" y="838200"/>
            <a:ext cx="7924800" cy="57943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Recall DKM-TPM Motivation from </a:t>
            </a:r>
            <a:r>
              <a:rPr lang="en-US" sz="3600" b="1" dirty="0" err="1" smtClean="0"/>
              <a:t>Tolga’s</a:t>
            </a:r>
            <a:r>
              <a:rPr lang="en-US" sz="3600" b="1" dirty="0" smtClean="0"/>
              <a:t> talk:</a:t>
            </a:r>
            <a:endParaRPr lang="en-US" sz="3600" b="1" dirty="0"/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228600" y="1524000"/>
            <a:ext cx="8803342" cy="491091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Secret Protection Technology: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Approach sits between a pure HSM solution and a full software solution.</a:t>
            </a:r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932865" y="3921539"/>
            <a:ext cx="7587397" cy="369332"/>
            <a:chOff x="932865" y="3921539"/>
            <a:chExt cx="7587397" cy="36933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882579" y="3950212"/>
              <a:ext cx="6637683" cy="340659"/>
            </a:xfrm>
            <a:prstGeom prst="rect">
              <a:avLst/>
            </a:prstGeom>
            <a:gradFill flip="none" rotWithShape="1">
              <a:gsLst>
                <a:gs pos="23000">
                  <a:srgbClr val="00B050"/>
                </a:gs>
                <a:gs pos="77000">
                  <a:srgbClr val="FF0000"/>
                </a:gs>
                <a:gs pos="64000">
                  <a:srgbClr val="CBEF10"/>
                </a:gs>
                <a:gs pos="70000">
                  <a:srgbClr val="FFFF00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</a:rPr>
                <a:t>Expensive			Moderate			Inexpensive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2865" y="3921539"/>
              <a:ext cx="949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+mn-lt"/>
                </a:rPr>
                <a:t>Cost:</a:t>
              </a:r>
              <a:endParaRPr lang="en-US" b="0" dirty="0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077" y="4425742"/>
            <a:ext cx="7964185" cy="369332"/>
            <a:chOff x="556077" y="4405509"/>
            <a:chExt cx="7964185" cy="369332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882579" y="4434182"/>
              <a:ext cx="6637683" cy="340659"/>
            </a:xfrm>
            <a:prstGeom prst="rect">
              <a:avLst/>
            </a:prstGeom>
            <a:gradFill flip="none" rotWithShape="1">
              <a:gsLst>
                <a:gs pos="95000">
                  <a:srgbClr val="00B050"/>
                </a:gs>
                <a:gs pos="10000">
                  <a:srgbClr val="FF0000"/>
                </a:gs>
                <a:gs pos="29000">
                  <a:srgbClr val="FFFF00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 smtClean="0">
                  <a:latin typeface="+mn-lt"/>
                </a:rPr>
                <a:t>Very Secure			More Secure		  Moderate (OS-Dependent)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077" y="4405509"/>
              <a:ext cx="1445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+mn-lt"/>
                </a:rPr>
                <a:t>Security:</a:t>
              </a:r>
              <a:endParaRPr lang="en-US" b="0" dirty="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9295" y="4929944"/>
            <a:ext cx="8340967" cy="369332"/>
            <a:chOff x="179295" y="4929944"/>
            <a:chExt cx="8340967" cy="369332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882579" y="4958617"/>
              <a:ext cx="6637683" cy="340659"/>
            </a:xfrm>
            <a:prstGeom prst="rect">
              <a:avLst/>
            </a:prstGeom>
            <a:gradFill flip="none" rotWithShape="1">
              <a:gsLst>
                <a:gs pos="65000">
                  <a:srgbClr val="00B050"/>
                </a:gs>
                <a:gs pos="17000">
                  <a:srgbClr val="FF0000"/>
                </a:gs>
                <a:gs pos="28000">
                  <a:srgbClr val="FFFF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+mn-lt"/>
                </a:rPr>
                <a:t>Hard			Easier			Easy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9295" y="4929944"/>
              <a:ext cx="1703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+mn-lt"/>
                </a:rPr>
                <a:t>Deployment:</a:t>
              </a:r>
              <a:endParaRPr lang="en-US" b="0" dirty="0">
                <a:latin typeface="+mn-lt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1882581" y="2140870"/>
            <a:ext cx="2070854" cy="1532965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HSM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</a:rPr>
              <a:t>Hardware Security Module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132729" y="2149834"/>
            <a:ext cx="1900518" cy="1532965"/>
          </a:xfrm>
          <a:prstGeom prst="rect">
            <a:avLst/>
          </a:prstGeom>
          <a:solidFill>
            <a:srgbClr val="EF91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TPM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b="1" dirty="0" smtClean="0">
                <a:solidFill>
                  <a:schemeClr val="tx1"/>
                </a:solidFill>
              </a:rPr>
              <a:t>b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ased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Crypto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21506" y="2149834"/>
            <a:ext cx="2298758" cy="15329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Software Crypto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solidFill>
                  <a:schemeClr val="tx1"/>
                </a:solidFill>
              </a:rPr>
              <a:t>No Hardware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132730" y="2003140"/>
            <a:ext cx="1900519" cy="34220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Is A Trusted Platform Module (TPM)?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903413"/>
            <a:ext cx="5087938" cy="4100512"/>
          </a:xfrm>
        </p:spPr>
        <p:txBody>
          <a:bodyPr>
            <a:normAutofit/>
          </a:bodyPr>
          <a:lstStyle/>
          <a:p>
            <a:pPr marL="280988" indent="-280988">
              <a:buFont typeface="Wingdings" pitchFamily="2" charset="2"/>
              <a:buNone/>
            </a:pPr>
            <a:r>
              <a:rPr lang="en-US" sz="2000" dirty="0">
                <a:solidFill>
                  <a:schemeClr val="accent1"/>
                </a:solidFill>
              </a:rPr>
              <a:t>Smartcard-like module on the motherboard</a:t>
            </a:r>
          </a:p>
          <a:p>
            <a:pPr marL="280988" indent="-280988"/>
            <a:r>
              <a:rPr lang="en-US" sz="1800" dirty="0"/>
              <a:t>Protects secrets </a:t>
            </a:r>
          </a:p>
          <a:p>
            <a:pPr marL="280988" indent="-280988"/>
            <a:r>
              <a:rPr lang="en-US" sz="1800" dirty="0"/>
              <a:t>Performs cryptographic functions</a:t>
            </a:r>
          </a:p>
          <a:p>
            <a:pPr marL="574675" lvl="1" indent="-292100"/>
            <a:r>
              <a:rPr lang="en-US" sz="1600" dirty="0"/>
              <a:t>RSA, SHA-1, RNG</a:t>
            </a:r>
          </a:p>
          <a:p>
            <a:pPr marL="280988" indent="-280988"/>
            <a:r>
              <a:rPr lang="en-US" sz="1800" dirty="0" smtClean="0"/>
              <a:t>Performs digital signature operations</a:t>
            </a:r>
          </a:p>
          <a:p>
            <a:pPr marL="280988" indent="-280988"/>
            <a:r>
              <a:rPr lang="en-US" sz="1800" dirty="0" smtClean="0"/>
              <a:t>Anchors chain of trust for keys </a:t>
            </a:r>
            <a:br>
              <a:rPr lang="en-US" sz="1800" dirty="0" smtClean="0"/>
            </a:br>
            <a:r>
              <a:rPr lang="en-US" sz="1800" dirty="0" smtClean="0"/>
              <a:t>and credentials</a:t>
            </a:r>
          </a:p>
          <a:p>
            <a:pPr marL="280988" indent="-280988"/>
            <a:r>
              <a:rPr lang="en-US" sz="1800" dirty="0" smtClean="0"/>
              <a:t>Protects itself against attacks</a:t>
            </a:r>
          </a:p>
          <a:p>
            <a:pPr marL="280988" indent="-280988"/>
            <a:r>
              <a:rPr lang="en-US" sz="1800" dirty="0" smtClean="0"/>
              <a:t>Holds Platform Measurements (hashes)</a:t>
            </a:r>
          </a:p>
          <a:p>
            <a:pPr marL="280988" indent="-280988"/>
            <a:r>
              <a:rPr lang="en-US" sz="1800" dirty="0" smtClean="0"/>
              <a:t>Can </a:t>
            </a:r>
            <a:r>
              <a:rPr lang="en-US" sz="1800" dirty="0"/>
              <a:t>create, store and manage keys</a:t>
            </a:r>
          </a:p>
          <a:p>
            <a:pPr marL="574675" lvl="1" indent="-292100"/>
            <a:r>
              <a:rPr lang="en-US" sz="1600" dirty="0"/>
              <a:t>Provides a unique Endorsement Key (EK)</a:t>
            </a:r>
          </a:p>
          <a:p>
            <a:pPr marL="574675" lvl="1" indent="-292100"/>
            <a:r>
              <a:rPr lang="en-US" sz="1600" dirty="0"/>
              <a:t>Provides a unique Storage Root Key (SRK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53252" name="Picture 4" descr="tpm_chip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901825"/>
            <a:ext cx="3186112" cy="272097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638800" y="4114800"/>
            <a:ext cx="3216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1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TPM 1.2 spec: www.trustedcomputinggroup.org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TPM v1.2 Key Features</a:t>
            </a:r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35480"/>
            <a:ext cx="86868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Platform measurements</a:t>
            </a:r>
          </a:p>
          <a:p>
            <a:pPr lvl="1"/>
            <a:r>
              <a:rPr lang="en-US" dirty="0" smtClean="0"/>
              <a:t>TPM can “measure” (hash w/ SHA-1) instruction sequences &amp; store the results in “platform configuration registers” (PCRs)</a:t>
            </a:r>
          </a:p>
          <a:p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TPM can encrypt arbitrary data using TPM keys (or keys protected by TPM keys)</a:t>
            </a:r>
          </a:p>
          <a:p>
            <a:r>
              <a:rPr lang="en-US" dirty="0" smtClean="0"/>
              <a:t>Sealed Storage</a:t>
            </a:r>
          </a:p>
          <a:p>
            <a:pPr lvl="1"/>
            <a:r>
              <a:rPr lang="en-US" dirty="0" smtClean="0"/>
              <a:t>TPM can encrypt </a:t>
            </a:r>
            <a:r>
              <a:rPr lang="en-US" dirty="0"/>
              <a:t>arbitrary data, using TPM keys (or keys protected by TPM keys</a:t>
            </a:r>
            <a:r>
              <a:rPr lang="en-US" dirty="0" smtClean="0"/>
              <a:t>) and </a:t>
            </a:r>
            <a:r>
              <a:rPr lang="en-US" i="1" dirty="0" smtClean="0"/>
              <a:t>under a set of PCR values</a:t>
            </a:r>
            <a:endParaRPr lang="en-US" dirty="0"/>
          </a:p>
          <a:p>
            <a:pPr lvl="1"/>
            <a:r>
              <a:rPr lang="en-US" dirty="0" smtClean="0"/>
              <a:t>Data can only be decrypted later under the same PCR configuration </a:t>
            </a:r>
          </a:p>
          <a:p>
            <a:r>
              <a:rPr lang="en-US" dirty="0" smtClean="0"/>
              <a:t>Attestation (in a moment)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70D0-9987-4888-A869-A0921DF547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Sealed Storage useful?</a:t>
            </a:r>
          </a:p>
          <a:p>
            <a:r>
              <a:rPr lang="en-US" dirty="0" smtClean="0"/>
              <a:t>Provides a mechanism for defending against boot-time attacks</a:t>
            </a:r>
          </a:p>
          <a:p>
            <a:r>
              <a:rPr lang="en-US" dirty="0" smtClean="0"/>
              <a:t>Example: Full Volume Encryption (FVE)</a:t>
            </a:r>
          </a:p>
          <a:p>
            <a:pPr lvl="1"/>
            <a:r>
              <a:rPr lang="en-US" dirty="0" err="1"/>
              <a:t>BitLocker</a:t>
            </a:r>
            <a:r>
              <a:rPr lang="en-US" dirty="0"/>
              <a:t>™ Drive </a:t>
            </a:r>
            <a:r>
              <a:rPr lang="en-US" dirty="0" smtClean="0"/>
              <a:t>Encryption on Windows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uzzle Piece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600200"/>
            <a:ext cx="4354512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Puzzle Piece 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600200"/>
            <a:ext cx="3659187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Puzzle Piece 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640138" cy="48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blue faded gel rectang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9144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720725" y="1095375"/>
            <a:ext cx="77025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threats are just as prevalent as external threats 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897313" y="1781175"/>
            <a:ext cx="1355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Intentional</a:t>
            </a:r>
          </a:p>
        </p:txBody>
      </p:sp>
      <p:pic>
        <p:nvPicPr>
          <p:cNvPr id="60424" name="Picture 8" descr="XP icon user accou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333625"/>
            <a:ext cx="9239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1084263" y="1781175"/>
            <a:ext cx="1427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Accidental 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6529388" y="1755775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Targeted</a:t>
            </a:r>
          </a:p>
        </p:txBody>
      </p:sp>
      <p:grpSp>
        <p:nvGrpSpPr>
          <p:cNvPr id="60427" name="Group 11"/>
          <p:cNvGrpSpPr>
            <a:grpSpLocks/>
          </p:cNvGrpSpPr>
          <p:nvPr/>
        </p:nvGrpSpPr>
        <p:grpSpPr bwMode="auto">
          <a:xfrm>
            <a:off x="3138488" y="3019425"/>
            <a:ext cx="2752725" cy="1600200"/>
            <a:chOff x="1991" y="2599"/>
            <a:chExt cx="1734" cy="1008"/>
          </a:xfrm>
        </p:grpSpPr>
        <p:pic>
          <p:nvPicPr>
            <p:cNvPr id="60428" name="Picture 12" descr="cooltools-shap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599"/>
              <a:ext cx="1734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38039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429" name="AutoShape 13"/>
            <p:cNvSpPr>
              <a:spLocks noChangeArrowheads="1"/>
            </p:cNvSpPr>
            <p:nvPr/>
          </p:nvSpPr>
          <p:spPr bwMode="auto">
            <a:xfrm>
              <a:off x="2093" y="2709"/>
              <a:ext cx="1530" cy="789"/>
            </a:xfrm>
            <a:prstGeom prst="roundRect">
              <a:avLst>
                <a:gd name="adj" fmla="val 7829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>
                          <a:alpha val="71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Data intentionally compromised</a:t>
              </a:r>
            </a:p>
          </p:txBody>
        </p:sp>
      </p:grpSp>
      <p:grpSp>
        <p:nvGrpSpPr>
          <p:cNvPr id="60430" name="Group 14"/>
          <p:cNvGrpSpPr>
            <a:grpSpLocks/>
          </p:cNvGrpSpPr>
          <p:nvPr/>
        </p:nvGrpSpPr>
        <p:grpSpPr bwMode="auto">
          <a:xfrm>
            <a:off x="5872163" y="3017838"/>
            <a:ext cx="2752725" cy="1600200"/>
            <a:chOff x="3774" y="2599"/>
            <a:chExt cx="1734" cy="1008"/>
          </a:xfrm>
        </p:grpSpPr>
        <p:pic>
          <p:nvPicPr>
            <p:cNvPr id="60431" name="Picture 15" descr="cooltools-shap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" y="2599"/>
              <a:ext cx="1734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38039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432" name="AutoShape 16"/>
            <p:cNvSpPr>
              <a:spLocks noChangeArrowheads="1"/>
            </p:cNvSpPr>
            <p:nvPr/>
          </p:nvSpPr>
          <p:spPr bwMode="auto">
            <a:xfrm>
              <a:off x="3877" y="2709"/>
              <a:ext cx="1530" cy="789"/>
            </a:xfrm>
            <a:prstGeom prst="roundRect">
              <a:avLst>
                <a:gd name="adj" fmla="val 7829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>
                          <a:alpha val="71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Thief steals asset based on value of data</a:t>
              </a:r>
            </a:p>
          </p:txBody>
        </p:sp>
      </p:grpSp>
      <p:grpSp>
        <p:nvGrpSpPr>
          <p:cNvPr id="60433" name="Group 17"/>
          <p:cNvGrpSpPr>
            <a:grpSpLocks/>
          </p:cNvGrpSpPr>
          <p:nvPr/>
        </p:nvGrpSpPr>
        <p:grpSpPr bwMode="auto">
          <a:xfrm>
            <a:off x="412750" y="3030538"/>
            <a:ext cx="2752725" cy="1600200"/>
            <a:chOff x="258" y="2597"/>
            <a:chExt cx="1734" cy="1008"/>
          </a:xfrm>
        </p:grpSpPr>
        <p:pic>
          <p:nvPicPr>
            <p:cNvPr id="60434" name="Picture 18" descr="cooltools-shap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2597"/>
              <a:ext cx="1734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38039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435" name="AutoShape 19"/>
            <p:cNvSpPr>
              <a:spLocks noChangeArrowheads="1"/>
            </p:cNvSpPr>
            <p:nvPr/>
          </p:nvSpPr>
          <p:spPr bwMode="auto">
            <a:xfrm>
              <a:off x="367" y="2856"/>
              <a:ext cx="1516" cy="492"/>
            </a:xfrm>
            <a:prstGeom prst="roundRect">
              <a:avLst>
                <a:gd name="adj" fmla="val 7829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>
                          <a:alpha val="71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Loss due to</a:t>
              </a:r>
              <a:b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carelessness</a:t>
              </a:r>
            </a:p>
          </p:txBody>
        </p:sp>
      </p:grp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457200" y="4546600"/>
            <a:ext cx="25892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9"/>
              </a:buBlip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System disposal or repurposing without </a:t>
            </a:r>
            <a:b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data wipe</a:t>
            </a:r>
          </a:p>
          <a:p>
            <a:pPr marL="292100" indent="-2921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9"/>
              </a:buBlip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System physically lost in transit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3543300" y="4527550"/>
            <a:ext cx="1814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9"/>
              </a:buBlip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Insider  access to unauthorized data</a:t>
            </a:r>
          </a:p>
          <a:p>
            <a:pPr marL="292100" indent="-2921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9"/>
              </a:buBlip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Offline attack on lost/stolen laptop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5927725" y="4546600"/>
            <a:ext cx="283845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9"/>
              </a:buBlip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Theft of branch office </a:t>
            </a:r>
            <a:b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server (high value and volume of data)</a:t>
            </a:r>
          </a:p>
          <a:p>
            <a:pPr marL="292100" indent="-2921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9"/>
              </a:buBlip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Theft of executive or government laptop</a:t>
            </a:r>
          </a:p>
          <a:p>
            <a:pPr marL="292100" indent="-29210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Font typeface="Wingdings" pitchFamily="2" charset="2"/>
              <a:buBlip>
                <a:blip r:embed="rId9"/>
              </a:buBlip>
            </a:pPr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Direct attacks with specialized hardware</a:t>
            </a:r>
          </a:p>
        </p:txBody>
      </p:sp>
      <p:sp>
        <p:nvSpPr>
          <p:cNvPr id="60439" name="Rectangle 2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93113" cy="695325"/>
          </a:xfrm>
        </p:spPr>
        <p:txBody>
          <a:bodyPr>
            <a:normAutofit fontScale="90000"/>
          </a:bodyPr>
          <a:lstStyle/>
          <a:p>
            <a:r>
              <a:rPr lang="en-US" sz="4400"/>
              <a:t>Information Protection Threats</a:t>
            </a:r>
          </a:p>
        </p:txBody>
      </p:sp>
      <p:pic>
        <p:nvPicPr>
          <p:cNvPr id="60440" name="Picture 24" descr="MCj0397973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2147888"/>
            <a:ext cx="906463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3775075" y="1944688"/>
            <a:ext cx="1435100" cy="1135062"/>
            <a:chOff x="480" y="3312"/>
            <a:chExt cx="1008" cy="893"/>
          </a:xfrm>
        </p:grpSpPr>
        <p:pic>
          <p:nvPicPr>
            <p:cNvPr id="60442" name="Picture 26" descr="computer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696"/>
              <a:ext cx="576" cy="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43" name="Picture 27" descr="pers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312"/>
              <a:ext cx="561" cy="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dirty="0" smtClean="0"/>
              <a:t>Booting w/ TPM measurements</a:t>
            </a:r>
            <a:endParaRPr lang="en-US" dirty="0"/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50814444"/>
              </p:ext>
            </p:extLst>
          </p:nvPr>
        </p:nvGraphicFramePr>
        <p:xfrm>
          <a:off x="228600" y="1909762"/>
          <a:ext cx="8720137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Visio" r:id="rId4" imgW="12554065" imgH="6394399" progId="Visio.Drawing.11">
                  <p:embed/>
                </p:oleObj>
              </mc:Choice>
              <mc:Fallback>
                <p:oleObj name="Visio" r:id="rId4" imgW="12554065" imgH="63943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9762"/>
                        <a:ext cx="8720137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cap="flat" cmpd="sng" algn="ctr">
                            <a:solidFill>
                              <a:srgbClr val="FFFFFF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76275"/>
            <a:ext cx="8393113" cy="6953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Disk Layout And Key Storage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20813"/>
            <a:ext cx="4117975" cy="199072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None/>
            </a:pPr>
            <a:r>
              <a:rPr lang="en-US" sz="1800" dirty="0">
                <a:solidFill>
                  <a:schemeClr val="accent1"/>
                </a:solidFill>
              </a:rPr>
              <a:t>OS Volume</a:t>
            </a:r>
            <a:r>
              <a:rPr lang="en-US" sz="1800" dirty="0"/>
              <a:t> Contains</a:t>
            </a:r>
          </a:p>
          <a:p>
            <a:pPr marL="285750" indent="-285750"/>
            <a:r>
              <a:rPr lang="en-US" sz="1800" dirty="0"/>
              <a:t>Encrypted OS</a:t>
            </a:r>
          </a:p>
          <a:p>
            <a:pPr marL="285750" indent="-285750"/>
            <a:r>
              <a:rPr lang="en-US" sz="1800" dirty="0"/>
              <a:t>Encrypted Page File</a:t>
            </a:r>
          </a:p>
          <a:p>
            <a:pPr marL="285750" indent="-285750"/>
            <a:r>
              <a:rPr lang="en-US" sz="1800" dirty="0"/>
              <a:t>Encrypted Temp Files</a:t>
            </a:r>
          </a:p>
          <a:p>
            <a:pPr marL="285750" indent="-285750"/>
            <a:r>
              <a:rPr lang="en-US" sz="1800" dirty="0"/>
              <a:t>Encrypted Data</a:t>
            </a:r>
          </a:p>
          <a:p>
            <a:pPr marL="285750" indent="-285750"/>
            <a:r>
              <a:rPr lang="en-US" sz="1800" dirty="0"/>
              <a:t>Encrypted Hibernation File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420813"/>
            <a:ext cx="4117975" cy="2320925"/>
          </a:xfrm>
        </p:spPr>
        <p:txBody>
          <a:bodyPr>
            <a:normAutofit lnSpcReduction="10000"/>
          </a:bodyPr>
          <a:lstStyle/>
          <a:p>
            <a:pPr marL="292100" indent="-292100">
              <a:buFont typeface="Wingdings" pitchFamily="2" charset="2"/>
              <a:buNone/>
            </a:pPr>
            <a:r>
              <a:rPr lang="en-US" sz="1800" i="1">
                <a:solidFill>
                  <a:schemeClr val="accent1"/>
                </a:solidFill>
              </a:rPr>
              <a:t>Where’s the Encryption Key?</a:t>
            </a:r>
          </a:p>
          <a:p>
            <a:pPr marL="292100" indent="-292100">
              <a:buFont typeface="Wingdings" pitchFamily="2" charset="2"/>
              <a:buAutoNum type="arabicPeriod"/>
            </a:pPr>
            <a:r>
              <a:rPr lang="en-US" sz="1800">
                <a:solidFill>
                  <a:schemeClr val="accent1"/>
                </a:solidFill>
              </a:rPr>
              <a:t>SRK</a:t>
            </a:r>
            <a:r>
              <a:rPr lang="en-US" sz="1800"/>
              <a:t> (Storage Root Key)</a:t>
            </a:r>
            <a:br>
              <a:rPr lang="en-US" sz="1800"/>
            </a:br>
            <a:r>
              <a:rPr lang="en-US" sz="1800"/>
              <a:t>contained in TPM </a:t>
            </a:r>
          </a:p>
          <a:p>
            <a:pPr marL="292100" indent="-292100">
              <a:buFont typeface="Wingdings" pitchFamily="2" charset="2"/>
              <a:buAutoNum type="arabicPeriod"/>
            </a:pPr>
            <a:r>
              <a:rPr lang="en-US" sz="1800">
                <a:solidFill>
                  <a:schemeClr val="accent1"/>
                </a:solidFill>
              </a:rPr>
              <a:t>SRK</a:t>
            </a:r>
            <a:r>
              <a:rPr lang="en-US" sz="1800"/>
              <a:t> encrypts </a:t>
            </a:r>
            <a:r>
              <a:rPr lang="en-US" sz="1800">
                <a:solidFill>
                  <a:schemeClr val="accent1"/>
                </a:solidFill>
              </a:rPr>
              <a:t>FVEK</a:t>
            </a:r>
            <a:r>
              <a:rPr lang="en-US" sz="1800"/>
              <a:t> (Full Volume Encryption Key) protected by TPM/PIN/USB Storage Device</a:t>
            </a:r>
          </a:p>
          <a:p>
            <a:pPr marL="292100" indent="-292100">
              <a:buFont typeface="Wingdings" pitchFamily="2" charset="2"/>
              <a:buAutoNum type="arabicPeriod"/>
            </a:pPr>
            <a:r>
              <a:rPr lang="en-US" sz="1800">
                <a:solidFill>
                  <a:schemeClr val="accent1"/>
                </a:solidFill>
              </a:rPr>
              <a:t>FVEK</a:t>
            </a:r>
            <a:r>
              <a:rPr lang="en-US" sz="1800"/>
              <a:t> stored (encrypted by </a:t>
            </a:r>
            <a:r>
              <a:rPr lang="en-US" sz="1800">
                <a:solidFill>
                  <a:schemeClr val="accent1"/>
                </a:solidFill>
              </a:rPr>
              <a:t>SRK</a:t>
            </a:r>
            <a:r>
              <a:rPr lang="en-US" sz="1800"/>
              <a:t>) on hard drive in the </a:t>
            </a:r>
            <a:r>
              <a:rPr lang="en-US" sz="1800">
                <a:solidFill>
                  <a:schemeClr val="accent1"/>
                </a:solidFill>
              </a:rPr>
              <a:t>OS Volume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87350" y="4086225"/>
          <a:ext cx="3216275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Chart" r:id="rId4" imgW="5153056" imgH="4067243" progId="MSGraph.Chart.8">
                  <p:embed followColorScheme="full"/>
                </p:oleObj>
              </mc:Choice>
              <mc:Fallback>
                <p:oleObj name="Chart" r:id="rId4" imgW="5153056" imgH="406724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4086225"/>
                        <a:ext cx="3216275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574925" y="5248275"/>
            <a:ext cx="723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257300" y="464185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OS Volume</a:t>
            </a:r>
          </a:p>
        </p:txBody>
      </p:sp>
      <p:pic>
        <p:nvPicPr>
          <p:cNvPr id="58376" name="Picture 8" descr="top curving arrow teal p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129088"/>
            <a:ext cx="4343400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secure lock and k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54475"/>
            <a:ext cx="581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632200" y="5527675"/>
            <a:ext cx="36576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5372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600" dirty="0">
                <a:solidFill>
                  <a:schemeClr val="accent1"/>
                </a:solidFill>
              </a:rPr>
              <a:t>System Volume</a:t>
            </a:r>
            <a:r>
              <a:rPr lang="en-US" sz="1600" dirty="0"/>
              <a:t> Contains:</a:t>
            </a:r>
          </a:p>
          <a:p>
            <a:pPr>
              <a:spcBef>
                <a:spcPct val="10000"/>
              </a:spcBef>
            </a:pPr>
            <a:r>
              <a:rPr lang="en-US" sz="1600" dirty="0"/>
              <a:t>MBR, Boot manager, Boot Utilities</a:t>
            </a:r>
          </a:p>
          <a:p>
            <a:pPr>
              <a:spcBef>
                <a:spcPct val="10000"/>
              </a:spcBef>
            </a:pPr>
            <a:r>
              <a:rPr lang="en-US" sz="1600" dirty="0"/>
              <a:t>(Unencrypted, small)</a:t>
            </a:r>
          </a:p>
        </p:txBody>
      </p: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7129463" y="4433888"/>
            <a:ext cx="1087437" cy="488950"/>
            <a:chOff x="4272" y="2285"/>
            <a:chExt cx="912" cy="869"/>
          </a:xfrm>
        </p:grpSpPr>
        <p:graphicFrame>
          <p:nvGraphicFramePr>
            <p:cNvPr id="58380" name="Object 12"/>
            <p:cNvGraphicFramePr>
              <a:graphicFrameLocks noChangeAspect="1"/>
            </p:cNvGraphicFramePr>
            <p:nvPr/>
          </p:nvGraphicFramePr>
          <p:xfrm>
            <a:off x="4272" y="2285"/>
            <a:ext cx="912" cy="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" name="Visio" r:id="rId8" imgW="437434" imgH="416966" progId="Visio.Drawing.11">
                    <p:embed/>
                  </p:oleObj>
                </mc:Choice>
                <mc:Fallback>
                  <p:oleObj name="Visio" r:id="rId8" imgW="437434" imgH="41696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285"/>
                          <a:ext cx="912" cy="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27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8381" name="Picture 13" descr="secure ke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496"/>
              <a:ext cx="306" cy="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2959100" y="4373563"/>
            <a:ext cx="228600" cy="2286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4824413" y="5006975"/>
            <a:ext cx="228600" cy="2286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5049838" y="4937125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FVEK</a:t>
            </a:r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7278688" y="5006975"/>
            <a:ext cx="228600" cy="2286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b="1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7500938" y="4938713"/>
            <a:ext cx="1204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Attestation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Sealed </a:t>
            </a:r>
            <a:r>
              <a:rPr lang="en-US" dirty="0" smtClean="0"/>
              <a:t>Storage lets a TPM </a:t>
            </a:r>
            <a:r>
              <a:rPr lang="en-US" i="1" dirty="0" smtClean="0"/>
              <a:t>encrypt</a:t>
            </a:r>
            <a:r>
              <a:rPr lang="en-US" dirty="0" smtClean="0"/>
              <a:t> data to a specific set (or subset) of PCR values</a:t>
            </a:r>
          </a:p>
          <a:p>
            <a:r>
              <a:rPr lang="en-US" dirty="0" smtClean="0"/>
              <a:t>Attestation is an authentication technology</a:t>
            </a:r>
          </a:p>
          <a:p>
            <a:pPr lvl="1"/>
            <a:r>
              <a:rPr lang="en-US" dirty="0" smtClean="0"/>
              <a:t>But more than “simple signing”</a:t>
            </a:r>
          </a:p>
          <a:p>
            <a:r>
              <a:rPr lang="en-US" dirty="0" smtClean="0"/>
              <a:t>Attestation allows a TPM to </a:t>
            </a:r>
            <a:r>
              <a:rPr lang="en-US" i="1" dirty="0" smtClean="0"/>
              <a:t>sign </a:t>
            </a:r>
            <a:r>
              <a:rPr lang="en-US" dirty="0" smtClean="0"/>
              <a:t>data and a set (or subset) of the current PCR values</a:t>
            </a:r>
          </a:p>
          <a:p>
            <a:pPr lvl="1"/>
            <a:r>
              <a:rPr lang="en-US" dirty="0" smtClean="0"/>
              <a:t>So the TPM “attests” to a certain software configuration (whatever was measured into those PCR registers) as part of its digital signature</a:t>
            </a:r>
          </a:p>
          <a:p>
            <a:pPr lvl="1"/>
            <a:r>
              <a:rPr lang="en-US" dirty="0" smtClean="0"/>
              <a:t>“Quoting”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4DC2-D42C-4704-9038-10D5312527E3}" type="datetime1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55B9-ED24-4627-9179-0EC8CFEBF0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Guest lecture: Tolga Acar, </a:t>
            </a:r>
            <a:r>
              <a:rPr lang="en-US" i="1" dirty="0" smtClean="0"/>
              <a:t>Distributed Key Management and Cryptographic Agility</a:t>
            </a:r>
          </a:p>
          <a:p>
            <a:r>
              <a:rPr lang="en-US" dirty="0" smtClean="0"/>
              <a:t>Hardware crypto tokens</a:t>
            </a:r>
          </a:p>
          <a:p>
            <a:pPr lvl="1"/>
            <a:r>
              <a:rPr lang="en-US" dirty="0" smtClean="0"/>
              <a:t>Smart cards</a:t>
            </a:r>
          </a:p>
          <a:p>
            <a:pPr lvl="1"/>
            <a:r>
              <a:rPr lang="en-US" dirty="0" smtClean="0"/>
              <a:t>TPMs (v1.2 &amp; “.Next”) – tokens for PCs</a:t>
            </a:r>
          </a:p>
          <a:p>
            <a:r>
              <a:rPr lang="en-US" dirty="0" smtClean="0"/>
              <a:t>Virtualization and virtualized crypto tokens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93113" cy="6413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Key Recovery </a:t>
            </a:r>
            <a:r>
              <a:rPr lang="en-US" sz="4000" dirty="0"/>
              <a:t>Scenarios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0813"/>
            <a:ext cx="8388350" cy="5102225"/>
          </a:xfrm>
        </p:spPr>
        <p:txBody>
          <a:bodyPr/>
          <a:lstStyle/>
          <a:p>
            <a:r>
              <a:rPr lang="en-US"/>
              <a:t>Lost/Forgotten Authentication Methods</a:t>
            </a:r>
          </a:p>
          <a:p>
            <a:pPr lvl="1"/>
            <a:r>
              <a:rPr lang="en-US"/>
              <a:t>Lost USB key, user forgets PIN</a:t>
            </a:r>
          </a:p>
          <a:p>
            <a:r>
              <a:rPr lang="en-US"/>
              <a:t>Upgrade to Core Files</a:t>
            </a:r>
          </a:p>
          <a:p>
            <a:pPr lvl="1"/>
            <a:r>
              <a:rPr lang="en-US"/>
              <a:t>Unanticipated change to pre-OS files</a:t>
            </a:r>
            <a:br>
              <a:rPr lang="en-US"/>
            </a:br>
            <a:r>
              <a:rPr lang="en-US"/>
              <a:t>(BIOS upgrade, etc…)</a:t>
            </a:r>
          </a:p>
          <a:p>
            <a:r>
              <a:rPr lang="en-US"/>
              <a:t>Broken Hardware</a:t>
            </a:r>
          </a:p>
          <a:p>
            <a:pPr lvl="1"/>
            <a:r>
              <a:rPr lang="en-US"/>
              <a:t>Hard drive moved to a new system</a:t>
            </a:r>
          </a:p>
          <a:p>
            <a:r>
              <a:rPr lang="en-US"/>
              <a:t>Deliberate Attack</a:t>
            </a:r>
          </a:p>
          <a:p>
            <a:pPr lvl="1"/>
            <a:r>
              <a:rPr lang="en-US"/>
              <a:t>Modified or missing pre-OS files</a:t>
            </a:r>
            <a:br>
              <a:rPr lang="en-US"/>
            </a:br>
            <a:r>
              <a:rPr lang="en-US"/>
              <a:t>(Hacked BIOS, MBR, etc…)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TPM.Next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TPM architecture after TPM v1.2</a:t>
            </a:r>
          </a:p>
          <a:p>
            <a:r>
              <a:rPr lang="en-US" dirty="0" smtClean="0"/>
              <a:t>More than 3 years of specification development</a:t>
            </a:r>
          </a:p>
          <a:p>
            <a:r>
              <a:rPr lang="en-US" dirty="0" smtClean="0"/>
              <a:t>Current work on </a:t>
            </a:r>
            <a:r>
              <a:rPr lang="en-US" dirty="0" err="1" smtClean="0"/>
              <a:t>TPM.Next</a:t>
            </a:r>
            <a:r>
              <a:rPr lang="en-US" dirty="0" smtClean="0"/>
              <a:t> is happening within the Trusted Computing Group (TCG) consortium</a:t>
            </a:r>
          </a:p>
          <a:p>
            <a:r>
              <a:rPr lang="en-US" dirty="0" smtClean="0"/>
              <a:t>The actual </a:t>
            </a:r>
            <a:r>
              <a:rPr lang="en-US" dirty="0" err="1" smtClean="0"/>
              <a:t>TPM.Next</a:t>
            </a:r>
            <a:r>
              <a:rPr lang="en-US" dirty="0" smtClean="0"/>
              <a:t> specification is currently confidential</a:t>
            </a:r>
          </a:p>
          <a:p>
            <a:pPr lvl="1"/>
            <a:r>
              <a:rPr lang="en-US" dirty="0" smtClean="0"/>
              <a:t>The only publicly available information is not very technical </a:t>
            </a:r>
          </a:p>
          <a:p>
            <a:r>
              <a:rPr lang="en-US" dirty="0" smtClean="0"/>
              <a:t>I can talk about things that Microsoft has submitted to the TCG</a:t>
            </a:r>
          </a:p>
          <a:p>
            <a:pPr lvl="1"/>
            <a:r>
              <a:rPr lang="en-US" dirty="0" smtClean="0"/>
              <a:t>But this may or may not show up in </a:t>
            </a:r>
            <a:r>
              <a:rPr lang="en-US" dirty="0" err="1" smtClean="0"/>
              <a:t>TPM.Next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Algorithm Agility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TPM 1.2 is based on RSA 2048-bit and SHA-1 with little variability possible.</a:t>
            </a:r>
          </a:p>
          <a:p>
            <a:r>
              <a:rPr lang="en-US" smtClean="0"/>
              <a:t>SHA-1 is being phased out.</a:t>
            </a:r>
          </a:p>
          <a:p>
            <a:r>
              <a:rPr lang="en-US" smtClean="0"/>
              <a:t>Support for new asymmetric algorithms (ECC) is needed in some important markets.</a:t>
            </a:r>
          </a:p>
          <a:p>
            <a:r>
              <a:rPr lang="en-US" smtClean="0"/>
              <a:t>Requirements to be able to support localization.</a:t>
            </a:r>
          </a:p>
          <a:p>
            <a:r>
              <a:rPr lang="en-US" smtClean="0"/>
              <a:t>Can’t react quickly to a broken algorithm.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4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Every use of a cryptographic algorithm should allow the TPM user to specify the algorithm to be used.</a:t>
            </a:r>
          </a:p>
          <a:p>
            <a:pPr lvl="2"/>
            <a:r>
              <a:rPr lang="en-US" smtClean="0"/>
              <a:t>Much wider range of algorithm options while maintaining interface compatibility</a:t>
            </a:r>
          </a:p>
          <a:p>
            <a:r>
              <a:rPr lang="en-US" smtClean="0"/>
              <a:t>Every data structure should be tagged to indicate the algorithms used to construct it.</a:t>
            </a:r>
          </a:p>
          <a:p>
            <a:pPr lvl="2"/>
            <a:r>
              <a:rPr lang="en-US" smtClean="0"/>
              <a:t>No assumptions required or allowed.</a:t>
            </a:r>
          </a:p>
          <a:p>
            <a:r>
              <a:rPr lang="en-US" smtClean="0"/>
              <a:t>Define sets of algorithms for interoperability.</a:t>
            </a:r>
          </a:p>
          <a:p>
            <a:pPr lvl="2"/>
            <a:r>
              <a:rPr lang="en-US" smtClean="0"/>
              <a:t>Set is a combination of asymmetric, symmetric, and hash algorithms.</a:t>
            </a:r>
          </a:p>
          <a:p>
            <a:r>
              <a:rPr lang="en-US" smtClean="0"/>
              <a:t>Allow multiple sets to be used simultaneously.</a:t>
            </a:r>
          </a:p>
          <a:p>
            <a:pPr lvl="2"/>
            <a:r>
              <a:rPr lang="en-US" smtClean="0"/>
              <a:t>Support different security and localization needs.</a:t>
            </a:r>
          </a:p>
          <a:p>
            <a:pPr lvl="1"/>
            <a:r>
              <a:rPr lang="en-US" smtClean="0"/>
              <a:t>Make it easy to replace broken algorithms without having to develop an entirely new specification or product.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8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has a difficult time understanding the TPM controls.</a:t>
            </a:r>
          </a:p>
          <a:p>
            <a:pPr lvl="2"/>
            <a:r>
              <a:rPr lang="en-US" dirty="0" smtClean="0"/>
              <a:t>What is the difference between TPM enable and activate?</a:t>
            </a:r>
          </a:p>
          <a:p>
            <a:r>
              <a:rPr lang="en-US" dirty="0" smtClean="0"/>
              <a:t>Security and privacy functions use the same controls.</a:t>
            </a:r>
          </a:p>
          <a:p>
            <a:pPr lvl="2"/>
            <a:r>
              <a:rPr lang="en-US" dirty="0" smtClean="0"/>
              <a:t>Need to take ownership of TPM to use the Storage Root Key but that also enables Endorsement Key operations which are privacy sensitive.</a:t>
            </a:r>
          </a:p>
          <a:p>
            <a:r>
              <a:rPr lang="en-US" dirty="0" smtClean="0"/>
              <a:t>PCR sealing model is brittle.</a:t>
            </a:r>
          </a:p>
          <a:p>
            <a:pPr lvl="2"/>
            <a:r>
              <a:rPr lang="en-US" dirty="0" smtClean="0"/>
              <a:t>Makes it difficult to manage keys that rely on PCR values. </a:t>
            </a:r>
          </a:p>
          <a:p>
            <a:pPr lvl="2"/>
            <a:r>
              <a:rPr lang="en-US" dirty="0" smtClean="0"/>
              <a:t>System updates that change a PCR measurement can be very disruptive.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32413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PCR “Brittleness”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configuration changes leading to PCR changes are benign</a:t>
            </a:r>
          </a:p>
          <a:p>
            <a:pPr lvl="1"/>
            <a:r>
              <a:rPr lang="en-US" dirty="0" smtClean="0"/>
              <a:t>But still result in keys becoming unusable, etc.</a:t>
            </a:r>
          </a:p>
          <a:p>
            <a:r>
              <a:rPr lang="en-US" i="1" dirty="0" smtClean="0"/>
              <a:t>Sometimes </a:t>
            </a:r>
            <a:r>
              <a:rPr lang="en-US" dirty="0" smtClean="0"/>
              <a:t>if you plan ahead you can prevent this</a:t>
            </a:r>
          </a:p>
          <a:p>
            <a:pPr lvl="1"/>
            <a:r>
              <a:rPr lang="en-US" dirty="0" smtClean="0"/>
              <a:t>E.g. </a:t>
            </a:r>
            <a:r>
              <a:rPr lang="en-US" i="1" dirty="0" smtClean="0"/>
              <a:t>seal</a:t>
            </a:r>
            <a:r>
              <a:rPr lang="en-US" dirty="0" smtClean="0"/>
              <a:t> to a future known good configuration</a:t>
            </a:r>
          </a:p>
          <a:p>
            <a:r>
              <a:rPr lang="en-US" i="1" dirty="0" smtClean="0"/>
              <a:t>Sometimes </a:t>
            </a:r>
            <a:r>
              <a:rPr lang="en-US" dirty="0" smtClean="0"/>
              <a:t>we can fix this with smarter external software</a:t>
            </a:r>
          </a:p>
          <a:p>
            <a:pPr lvl="1"/>
            <a:r>
              <a:rPr lang="en-US" dirty="0" smtClean="0"/>
              <a:t>E.g. </a:t>
            </a:r>
            <a:r>
              <a:rPr lang="en-US" i="1" dirty="0" smtClean="0"/>
              <a:t>extend</a:t>
            </a:r>
            <a:r>
              <a:rPr lang="en-US" dirty="0" smtClean="0"/>
              <a:t> hashes of authorized signing keys and check certificates</a:t>
            </a:r>
          </a:p>
          <a:p>
            <a:r>
              <a:rPr lang="en-US" dirty="0" smtClean="0"/>
              <a:t>But it’s caused enough problems that TPM support makes sense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Change to simpler model for control – on/off</a:t>
            </a:r>
          </a:p>
          <a:p>
            <a:r>
              <a:rPr lang="en-US" smtClean="0"/>
              <a:t>Should split controls.</a:t>
            </a:r>
          </a:p>
          <a:p>
            <a:pPr lvl="2"/>
            <a:r>
              <a:rPr lang="en-US" smtClean="0"/>
              <a:t>Security functions based on Storage Root Key – default on</a:t>
            </a:r>
          </a:p>
          <a:p>
            <a:pPr lvl="2"/>
            <a:r>
              <a:rPr lang="en-US" smtClean="0"/>
              <a:t>Identity/privacy functions based on Endorsement Key – default off</a:t>
            </a:r>
          </a:p>
          <a:p>
            <a:pPr lvl="2"/>
            <a:r>
              <a:rPr lang="en-US" smtClean="0"/>
              <a:t>Provisioning functions based on BIOS controls – always on</a:t>
            </a:r>
          </a:p>
          <a:p>
            <a:r>
              <a:rPr lang="en-US" smtClean="0"/>
              <a:t>Allow a recognized authority to approve different PCR settings.</a:t>
            </a:r>
          </a:p>
          <a:p>
            <a:pPr lvl="2"/>
            <a:r>
              <a:rPr lang="en-US" smtClean="0"/>
              <a:t>An authority over the PCR environment in which the key may be used much like migration authority controls the hierarchy in which a key may be used.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24307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Issues	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TPM/TCM are not interchangeable.</a:t>
            </a:r>
          </a:p>
          <a:p>
            <a:pPr lvl="2"/>
            <a:r>
              <a:rPr lang="en-US" smtClean="0"/>
              <a:t>No BIOS level abstraction for a security token (TPM/TCM) as there is for a disk (read/write logical blocks).</a:t>
            </a:r>
          </a:p>
          <a:p>
            <a:pPr lvl="2"/>
            <a:r>
              <a:rPr lang="en-US" smtClean="0"/>
              <a:t>Makes it hard to adopt boot code for alternative algorithms.</a:t>
            </a:r>
          </a:p>
          <a:p>
            <a:r>
              <a:rPr lang="en-US" smtClean="0"/>
              <a:t>Trusted computing crosses national boundaries.</a:t>
            </a:r>
          </a:p>
          <a:p>
            <a:pPr lvl="2"/>
            <a:r>
              <a:rPr lang="en-US" smtClean="0"/>
              <a:t>Neither the TPM nor the TCM has the ability to meet both local and international cryptographic requirements at the same time.</a:t>
            </a:r>
          </a:p>
          <a:p>
            <a:pPr lvl="1"/>
            <a:r>
              <a:rPr lang="en-US" smtClean="0"/>
              <a:t>The sunset of SHA1 has demonstrated the importance of not being tied to a fixed set of algorithms.</a:t>
            </a:r>
          </a:p>
          <a:p>
            <a:pPr lvl="2"/>
            <a:r>
              <a:rPr lang="en-US" smtClean="0"/>
              <a:t>It will be a major upset to the ecosystem (chip, system, software) to switch to a new TPM with a new software interface.</a:t>
            </a:r>
          </a:p>
          <a:p>
            <a:r>
              <a:rPr lang="en-US" smtClean="0"/>
              <a:t>Changing the TPM algorithms is going to cause a major upheaval in the ecosystem.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24916"/>
      </p:ext>
    </p:extLst>
  </p:cSld>
  <p:clrMapOvr>
    <a:masterClrMapping/>
  </p:clrMapOvr>
  <p:transition advTm="8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TPM.next</a:t>
            </a:r>
            <a:r>
              <a:rPr lang="en-US" dirty="0" smtClean="0"/>
              <a:t> should have an interface that is not tied to a specific set of algorithms.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Boot code can use the BIOS interface without being aware of the underlying cryptographic algorithms.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Makes for a better abstraction.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TPM.next</a:t>
            </a:r>
            <a:r>
              <a:rPr lang="en-US" dirty="0" smtClean="0"/>
              <a:t> should allow multiple sets of algorithms to co-exist at the same time on the same TPM.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Give the ability simultaneously to support both local and international standards.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TPM.next</a:t>
            </a:r>
            <a:r>
              <a:rPr lang="en-US" dirty="0" smtClean="0"/>
              <a:t> should allow new algorithms to be introduced as needed without having to re-specify the interface.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Avoid future upset of the ecosystem when an algorithm is broken or better algorithms are needed.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33845"/>
      </p:ext>
    </p:extLst>
  </p:cSld>
  <p:clrMapOvr>
    <a:masterClrMapping/>
  </p:clrMapOvr>
  <p:transition advTm="8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	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2200" smtClean="0"/>
              <a:t>TPM.next tries to keep the best ideas of the TPM and incorporate the best ideas from the TCM.</a:t>
            </a:r>
          </a:p>
          <a:p>
            <a:pPr>
              <a:spcBef>
                <a:spcPts val="2400"/>
              </a:spcBef>
            </a:pPr>
            <a:r>
              <a:rPr lang="en-US" sz="2200" smtClean="0"/>
              <a:t>TPM.next tries to improve the sub-optimal parts of the TPM and TCM especially with respect to algorithm flexibility.</a:t>
            </a:r>
          </a:p>
          <a:p>
            <a:pPr>
              <a:spcBef>
                <a:spcPts val="2400"/>
              </a:spcBef>
            </a:pPr>
            <a:r>
              <a:rPr lang="en-US" sz="2200" smtClean="0"/>
              <a:t>TPM.next is intended to be an international standard that can address local requirements while maintaining software compatibility over a broad range of applications.</a:t>
            </a:r>
          </a:p>
          <a:p>
            <a:pPr>
              <a:spcBef>
                <a:spcPts val="2400"/>
              </a:spcBef>
            </a:pPr>
            <a:r>
              <a:rPr lang="en-US" sz="2200" smtClean="0"/>
              <a:t>Please join with TCG to create a TPM.next design which will satisfy both China-market and international requirements through a single unified world-wide standard.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07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Guest lecture: Tolga Acar, </a:t>
            </a:r>
            <a:r>
              <a:rPr lang="en-US" i="1" dirty="0" smtClean="0">
                <a:solidFill>
                  <a:srgbClr val="00B0F0"/>
                </a:solidFill>
              </a:rPr>
              <a:t>Distributed Key Management </a:t>
            </a:r>
            <a:r>
              <a:rPr lang="en-US" i="1" dirty="0">
                <a:solidFill>
                  <a:srgbClr val="00B0F0"/>
                </a:solidFill>
              </a:rPr>
              <a:t>and Cryptographic Agility</a:t>
            </a:r>
          </a:p>
          <a:p>
            <a:r>
              <a:rPr lang="en-US" dirty="0" smtClean="0"/>
              <a:t>Hardware crypto tokens</a:t>
            </a:r>
          </a:p>
          <a:p>
            <a:pPr lvl="1"/>
            <a:r>
              <a:rPr lang="en-US" dirty="0" smtClean="0"/>
              <a:t>Smart cards</a:t>
            </a:r>
          </a:p>
          <a:p>
            <a:pPr lvl="1"/>
            <a:r>
              <a:rPr lang="en-US" dirty="0" smtClean="0"/>
              <a:t>TPMs (v1.2 &amp; “.Next”) – tokens for PCs</a:t>
            </a:r>
          </a:p>
          <a:p>
            <a:r>
              <a:rPr lang="en-US" dirty="0" smtClean="0"/>
              <a:t>Virtualization and virtualized crypto tokens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Guest lecture: Tolga Acar, </a:t>
            </a:r>
            <a:r>
              <a:rPr lang="en-US" i="1" dirty="0" smtClean="0"/>
              <a:t>Distributed Key </a:t>
            </a:r>
            <a:r>
              <a:rPr lang="en-US" i="1" dirty="0"/>
              <a:t>Management and Cryptographic Agility</a:t>
            </a:r>
          </a:p>
          <a:p>
            <a:r>
              <a:rPr lang="en-US" dirty="0" smtClean="0"/>
              <a:t>Hardware crypto tokens</a:t>
            </a:r>
          </a:p>
          <a:p>
            <a:pPr lvl="1"/>
            <a:r>
              <a:rPr lang="en-US" dirty="0" smtClean="0"/>
              <a:t>Smart cards</a:t>
            </a:r>
          </a:p>
          <a:p>
            <a:pPr lvl="1"/>
            <a:r>
              <a:rPr lang="en-US" dirty="0" smtClean="0"/>
              <a:t>TPMs (v1.2 &amp; “.Next”) – tokens for PCs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Virtualization and virtualized crypto tokens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Virtualization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Sharing a single physical platform among multiple virtual machines (VMs) with </a:t>
            </a:r>
            <a:r>
              <a:rPr lang="en-US" i="1" smtClean="0"/>
              <a:t>complete isolation </a:t>
            </a:r>
            <a:r>
              <a:rPr lang="en-US" smtClean="0"/>
              <a:t>among VMs</a:t>
            </a:r>
          </a:p>
          <a:p>
            <a:r>
              <a:rPr lang="en-US" smtClean="0"/>
              <a:t>Benefits</a:t>
            </a:r>
          </a:p>
          <a:p>
            <a:pPr lvl="1"/>
            <a:r>
              <a:rPr lang="en-US" smtClean="0"/>
              <a:t>Consolidation of workloads, Fault tolerance, Extensibility, Ease of Management, Better security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26C5A16-EB4F-4E29-BEEF-2FA935805F4E}" type="slidenum">
              <a:rPr lang="en-US">
                <a:solidFill>
                  <a:srgbClr val="898989"/>
                </a:solidFill>
              </a:rPr>
              <a:pPr/>
              <a:t>31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With increasing h/w support, performance degradation is becoming minimal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With multi-core, we can envision pervasive adoption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Solutions available for server, client, and mobile platforms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E.g., virtualized data centers (EC2, Azure)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And, Dilbert running his office VM on home computer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4BAD56-7CBE-483F-BED9-5B327AE03576}" type="slidenum">
              <a:rPr lang="en-US">
                <a:solidFill>
                  <a:srgbClr val="898989"/>
                </a:solidFill>
              </a:rPr>
              <a:pPr/>
              <a:t>32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TPM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Challenge: physical TPM itself is hard to virtualize</a:t>
            </a:r>
          </a:p>
          <a:p>
            <a:pPr lvl="1"/>
            <a:r>
              <a:rPr lang="en-US" smtClean="0"/>
              <a:t>By design, TPM resists virtualization</a:t>
            </a:r>
          </a:p>
          <a:p>
            <a:r>
              <a:rPr lang="en-US" smtClean="0"/>
              <a:t>TPM emulation </a:t>
            </a:r>
          </a:p>
          <a:p>
            <a:pPr lvl="1"/>
            <a:r>
              <a:rPr lang="en-US" smtClean="0"/>
              <a:t>Complete s/w emulation, TCG interface: vTPM [Berger06]</a:t>
            </a:r>
          </a:p>
          <a:p>
            <a:r>
              <a:rPr lang="en-US" smtClean="0"/>
              <a:t>Para-virtualized TPM sharing [England08]</a:t>
            </a:r>
          </a:p>
          <a:p>
            <a:pPr lvl="1"/>
            <a:r>
              <a:rPr lang="en-US" smtClean="0"/>
              <a:t>Hypercall interface with Hv as mediator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FBFF9A1-63E5-4BB4-BEEE-76C630153B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vTPM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DFDB990-45B6-45C4-B387-F241DF65E7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20875" y="4478338"/>
            <a:ext cx="5699125" cy="66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VMM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0" y="5464175"/>
            <a:ext cx="1371600" cy="703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TPM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524000"/>
            <a:ext cx="2133600" cy="281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Service VM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2743200"/>
            <a:ext cx="914400" cy="6619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vTPM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1524000"/>
            <a:ext cx="1676400" cy="281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Guest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0" y="1524000"/>
            <a:ext cx="1676400" cy="2814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Guest 1</a:t>
            </a:r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 flipV="1">
            <a:off x="3048000" y="3074194"/>
            <a:ext cx="1600200" cy="5072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1" idx="3"/>
          </p:cNvCxnSpPr>
          <p:nvPr/>
        </p:nvCxnSpPr>
        <p:spPr>
          <a:xfrm rot="10800000">
            <a:off x="3733800" y="3835400"/>
            <a:ext cx="2819400" cy="2238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490787" y="4824413"/>
            <a:ext cx="1266825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19400" y="3505200"/>
            <a:ext cx="914400" cy="6619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vTPM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2"/>
            <a:endCxn id="5" idx="0"/>
          </p:cNvCxnSpPr>
          <p:nvPr/>
        </p:nvCxnSpPr>
        <p:spPr>
          <a:xfrm rot="16200000" flipH="1">
            <a:off x="1751806" y="4244182"/>
            <a:ext cx="2058987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81200" y="2514600"/>
            <a:ext cx="19050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vTPM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r>
              <a:rPr lang="en-US" sz="2800" dirty="0" smtClean="0"/>
              <a:t>Pros</a:t>
            </a:r>
          </a:p>
          <a:p>
            <a:pPr lvl="1"/>
            <a:r>
              <a:rPr lang="en-US" sz="2400" dirty="0" smtClean="0"/>
              <a:t>Standard TCG interface</a:t>
            </a:r>
          </a:p>
          <a:p>
            <a:pPr lvl="1"/>
            <a:r>
              <a:rPr lang="en-US" sz="2400" dirty="0" smtClean="0"/>
              <a:t>High fidelity: full legacy support</a:t>
            </a:r>
          </a:p>
          <a:p>
            <a:pPr lvl="1"/>
            <a:r>
              <a:rPr lang="en-US" sz="2400" dirty="0" smtClean="0"/>
              <a:t>Vendors can add VM use-cases</a:t>
            </a:r>
          </a:p>
          <a:p>
            <a:pPr lvl="2"/>
            <a:r>
              <a:rPr lang="en-US" sz="2000" dirty="0" smtClean="0"/>
              <a:t>Migration, suspend/resume, rollback</a:t>
            </a:r>
          </a:p>
          <a:p>
            <a:r>
              <a:rPr lang="en-US" sz="2800" dirty="0" smtClean="0"/>
              <a:t>Cons</a:t>
            </a:r>
          </a:p>
          <a:p>
            <a:pPr lvl="1"/>
            <a:r>
              <a:rPr lang="en-US" sz="2400" dirty="0" smtClean="0"/>
              <a:t>Low resistance to physical attack</a:t>
            </a:r>
          </a:p>
          <a:p>
            <a:pPr lvl="1"/>
            <a:r>
              <a:rPr lang="en-US" sz="2400" dirty="0" smtClean="0"/>
              <a:t>Reduced resistance to software attack </a:t>
            </a:r>
          </a:p>
          <a:p>
            <a:pPr lvl="2"/>
            <a:r>
              <a:rPr lang="en-US" sz="2000" dirty="0" smtClean="0"/>
              <a:t>Hypervisor is more complex and exposed than TPM embedded OS</a:t>
            </a:r>
          </a:p>
          <a:p>
            <a:pPr lvl="1"/>
            <a:r>
              <a:rPr lang="en-US" sz="2400" dirty="0" smtClean="0"/>
              <a:t>Trust model for TPM is complex</a:t>
            </a:r>
          </a:p>
          <a:p>
            <a:pPr lvl="2"/>
            <a:r>
              <a:rPr lang="en-US" sz="2000" dirty="0" smtClean="0"/>
              <a:t>Hypervisor security model influences </a:t>
            </a:r>
            <a:r>
              <a:rPr lang="en-US" sz="2000" dirty="0" err="1" smtClean="0"/>
              <a:t>vTPM</a:t>
            </a:r>
            <a:r>
              <a:rPr lang="en-US" sz="2000" dirty="0" smtClean="0"/>
              <a:t> security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5600" y="28194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VMM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81800" y="3286125"/>
            <a:ext cx="814388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TPM</a:t>
            </a:r>
          </a:p>
        </p:txBody>
      </p:sp>
      <p:sp>
        <p:nvSpPr>
          <p:cNvPr id="9" name="Rectangle 8"/>
          <p:cNvSpPr/>
          <p:nvPr/>
        </p:nvSpPr>
        <p:spPr>
          <a:xfrm>
            <a:off x="6738938" y="1285875"/>
            <a:ext cx="1000125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Service VM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0375" y="2071688"/>
            <a:ext cx="857250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vTPM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10500" y="1285875"/>
            <a:ext cx="785813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Guest 0</a:t>
            </a:r>
          </a:p>
        </p:txBody>
      </p:sp>
      <p:cxnSp>
        <p:nvCxnSpPr>
          <p:cNvPr id="12" name="Straight Arrow Connector 11"/>
          <p:cNvCxnSpPr>
            <a:endCxn id="10" idx="3"/>
          </p:cNvCxnSpPr>
          <p:nvPr/>
        </p:nvCxnSpPr>
        <p:spPr>
          <a:xfrm rot="10800000">
            <a:off x="7667625" y="2357438"/>
            <a:ext cx="500063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rot="16200000" flipH="1">
            <a:off x="6917531" y="2964657"/>
            <a:ext cx="642937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9D7808E-FAAA-4A65-B956-EB30932F5CEF}" type="slidenum">
              <a:rPr lang="en-US">
                <a:solidFill>
                  <a:srgbClr val="898989"/>
                </a:solidFill>
              </a:rPr>
              <a:pPr/>
              <a:t>35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vTPM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vTPM</a:t>
            </a:r>
            <a:r>
              <a:rPr lang="en-US" dirty="0" smtClean="0"/>
              <a:t> has its independent key hierarchy</a:t>
            </a:r>
          </a:p>
          <a:p>
            <a:pPr lvl="1"/>
            <a:r>
              <a:rPr lang="en-US" dirty="0" smtClean="0"/>
              <a:t>EK, SRK, AIKs …</a:t>
            </a:r>
          </a:p>
          <a:p>
            <a:pPr lvl="1"/>
            <a:r>
              <a:rPr lang="en-US" dirty="0" smtClean="0"/>
              <a:t>May take extra precaution while storing these in memory</a:t>
            </a:r>
          </a:p>
          <a:p>
            <a:pPr lvl="2"/>
            <a:r>
              <a:rPr lang="en-US" dirty="0" smtClean="0"/>
              <a:t>Wrapped with physical TPM’s SRK?</a:t>
            </a:r>
          </a:p>
          <a:p>
            <a:pPr lvl="1"/>
            <a:r>
              <a:rPr lang="en-US" dirty="0" smtClean="0"/>
              <a:t>Attestation using </a:t>
            </a:r>
            <a:r>
              <a:rPr lang="en-US" dirty="0" err="1" smtClean="0"/>
              <a:t>vTPM</a:t>
            </a:r>
            <a:endParaRPr lang="en-US" dirty="0" smtClean="0"/>
          </a:p>
          <a:p>
            <a:pPr lvl="2"/>
            <a:r>
              <a:rPr lang="en-US" dirty="0" smtClean="0"/>
              <a:t>In a manner similar to physical TPM</a:t>
            </a:r>
          </a:p>
          <a:p>
            <a:pPr lvl="2"/>
            <a:r>
              <a:rPr lang="en-US" dirty="0" smtClean="0"/>
              <a:t>E.g., a signed statement using an AIK that is linked to </a:t>
            </a:r>
            <a:r>
              <a:rPr lang="en-US" dirty="0" err="1" smtClean="0">
                <a:solidFill>
                  <a:srgbClr val="FF0000"/>
                </a:solidFill>
              </a:rPr>
              <a:t>vTPM’s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4B0777-8EED-403C-B65D-0C4A0444F00B}" type="slidenum">
              <a:rPr lang="en-US">
                <a:solidFill>
                  <a:srgbClr val="898989"/>
                </a:solidFill>
              </a:rPr>
              <a:pPr/>
              <a:t>36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Para-Virtualized TPM Sharing</a:t>
            </a:r>
          </a:p>
        </p:txBody>
      </p:sp>
      <p:grpSp>
        <p:nvGrpSpPr>
          <p:cNvPr id="28675" name="Group 30"/>
          <p:cNvGrpSpPr>
            <a:grpSpLocks/>
          </p:cNvGrpSpPr>
          <p:nvPr/>
        </p:nvGrpSpPr>
        <p:grpSpPr bwMode="auto">
          <a:xfrm>
            <a:off x="1905000" y="1735137"/>
            <a:ext cx="5699125" cy="4589463"/>
            <a:chOff x="1920213" y="1905000"/>
            <a:chExt cx="5699787" cy="4589754"/>
          </a:xfrm>
        </p:grpSpPr>
        <p:sp>
          <p:nvSpPr>
            <p:cNvPr id="5" name="Rectangle 4"/>
            <p:cNvSpPr/>
            <p:nvPr/>
          </p:nvSpPr>
          <p:spPr>
            <a:xfrm>
              <a:off x="1920213" y="3962530"/>
              <a:ext cx="5699787" cy="14875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VMM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114393" y="5791446"/>
              <a:ext cx="1371759" cy="7033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TPM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5380" y="1905000"/>
              <a:ext cx="1676595" cy="14431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Guest 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2690" y="1905000"/>
              <a:ext cx="1676595" cy="14431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Guest 1</a:t>
              </a:r>
            </a:p>
          </p:txBody>
        </p:sp>
        <p:cxnSp>
          <p:nvCxnSpPr>
            <p:cNvPr id="11" name="Straight Arrow Connector 10"/>
            <p:cNvCxnSpPr>
              <a:stCxn id="9" idx="2"/>
              <a:endCxn id="6" idx="0"/>
            </p:cNvCxnSpPr>
            <p:nvPr/>
          </p:nvCxnSpPr>
          <p:spPr>
            <a:xfrm rot="16200000" flipH="1">
              <a:off x="2740317" y="3731491"/>
              <a:ext cx="2443317" cy="16765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2"/>
              <a:endCxn id="6" idx="0"/>
            </p:cNvCxnSpPr>
            <p:nvPr/>
          </p:nvCxnSpPr>
          <p:spPr>
            <a:xfrm rot="5400000">
              <a:off x="4073972" y="4074430"/>
              <a:ext cx="2443317" cy="99071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818842" y="4038735"/>
              <a:ext cx="4267696" cy="4572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TPM Access Mediation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1A09847-4569-4C3F-8CE2-5A2477C7E2AD}" type="slidenum">
              <a:rPr lang="en-US">
                <a:solidFill>
                  <a:srgbClr val="898989"/>
                </a:solidFill>
              </a:rPr>
              <a:pPr/>
              <a:t>37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4478337"/>
            <a:ext cx="1828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Guest 0 state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0200" y="4478337"/>
            <a:ext cx="1828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Guest 1 state</a:t>
            </a:r>
          </a:p>
        </p:txBody>
      </p:sp>
    </p:spTree>
    <p:extLst>
      <p:ext uri="{BB962C8B-B14F-4D97-AF65-F5344CB8AC3E}">
        <p14:creationId xmlns:p14="http://schemas.microsoft.com/office/powerpoint/2010/main" val="31939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Para-Virtualized TPM Sharing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>
          <a:xfrm>
            <a:off x="428625" y="1462088"/>
            <a:ext cx="8229600" cy="3186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Roll of Access Mediation Layer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Schedule access to TPM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Authenticate guests to TPM 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Store guest measurement in resettable PCR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Protect </a:t>
            </a:r>
            <a:r>
              <a:rPr lang="en-US" sz="2000" dirty="0" err="1" smtClean="0"/>
              <a:t>Hv</a:t>
            </a:r>
            <a:r>
              <a:rPr lang="en-US" sz="2000" dirty="0" smtClean="0"/>
              <a:t> from guests and guests from each other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Designed as minimal SW-stack for TPM sharing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Minimal or no </a:t>
            </a:r>
            <a:r>
              <a:rPr lang="en-US" sz="2400" i="1" dirty="0" smtClean="0"/>
              <a:t>application</a:t>
            </a:r>
            <a:r>
              <a:rPr lang="en-US" sz="2400" dirty="0" smtClean="0"/>
              <a:t> changes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Important Observation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47825" y="5819775"/>
            <a:ext cx="1214437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TPM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76387" y="5248275"/>
            <a:ext cx="1357313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3450" y="4605338"/>
            <a:ext cx="1214437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62200" y="4605338"/>
            <a:ext cx="1214437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App 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48387" y="5748338"/>
            <a:ext cx="121443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TPM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05512" y="5176838"/>
            <a:ext cx="150018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Hypervisor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34012" y="4533900"/>
            <a:ext cx="121443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OS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62762" y="4533900"/>
            <a:ext cx="121443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OS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19575" y="4748213"/>
            <a:ext cx="57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000" b="1">
                <a:sym typeface="Mathematica3"/>
              </a:rPr>
              <a:t>≈</a:t>
            </a:r>
            <a:endParaRPr lang="en-US" sz="6000" b="1"/>
          </a:p>
        </p:txBody>
      </p:sp>
      <p:grpSp>
        <p:nvGrpSpPr>
          <p:cNvPr id="29709" name="Group 14"/>
          <p:cNvGrpSpPr>
            <a:grpSpLocks/>
          </p:cNvGrpSpPr>
          <p:nvPr/>
        </p:nvGrpSpPr>
        <p:grpSpPr bwMode="auto">
          <a:xfrm>
            <a:off x="6705600" y="1524000"/>
            <a:ext cx="2362200" cy="1905000"/>
            <a:chOff x="1920213" y="1905000"/>
            <a:chExt cx="5699787" cy="4589754"/>
          </a:xfrm>
        </p:grpSpPr>
        <p:sp>
          <p:nvSpPr>
            <p:cNvPr id="16" name="Rectangle 15"/>
            <p:cNvSpPr/>
            <p:nvPr/>
          </p:nvSpPr>
          <p:spPr>
            <a:xfrm>
              <a:off x="1920213" y="3962740"/>
              <a:ext cx="5699787" cy="1487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VMM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115092" y="5790992"/>
              <a:ext cx="1371320" cy="7037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TPM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84112" y="1905000"/>
              <a:ext cx="1677760" cy="14419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Guest 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3971" y="1905000"/>
              <a:ext cx="1673931" cy="14419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Guest 1</a:t>
              </a:r>
            </a:p>
          </p:txBody>
        </p:sp>
        <p:cxnSp>
          <p:nvCxnSpPr>
            <p:cNvPr id="20" name="Straight Arrow Connector 19"/>
            <p:cNvCxnSpPr>
              <a:stCxn id="18" idx="2"/>
              <a:endCxn id="17" idx="0"/>
            </p:cNvCxnSpPr>
            <p:nvPr/>
          </p:nvCxnSpPr>
          <p:spPr>
            <a:xfrm rot="16200000" flipH="1">
              <a:off x="2739850" y="3730089"/>
              <a:ext cx="2444043" cy="167776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9" idx="2"/>
              <a:endCxn id="17" idx="0"/>
            </p:cNvCxnSpPr>
            <p:nvPr/>
          </p:nvCxnSpPr>
          <p:spPr>
            <a:xfrm rot="5400000">
              <a:off x="4074781" y="4072919"/>
              <a:ext cx="2444043" cy="9921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820382" y="4039236"/>
              <a:ext cx="4267179" cy="455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TPM Access Mediation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FF1E0BC-87C0-4AC4-9350-FD6481F718C5}" type="slidenum">
              <a:rPr lang="en-US">
                <a:solidFill>
                  <a:srgbClr val="898989"/>
                </a:solidFill>
              </a:rPr>
              <a:pPr/>
              <a:t>38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Para-Virtualized TPM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smtClean="0"/>
              <a:t>Pros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Simple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Hardware protection for asymetric keys</a:t>
            </a:r>
          </a:p>
          <a:p>
            <a:pPr>
              <a:lnSpc>
                <a:spcPct val="80000"/>
              </a:lnSpc>
            </a:pPr>
            <a:r>
              <a:rPr lang="en-US" sz="2700" smtClean="0"/>
              <a:t>Cons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Requires software changes, at least at the library level 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Hypercall based interface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Meaning of seal/unseal/quote</a:t>
            </a:r>
          </a:p>
          <a:p>
            <a:pPr lvl="3">
              <a:lnSpc>
                <a:spcPct val="80000"/>
              </a:lnSpc>
            </a:pPr>
            <a:r>
              <a:rPr lang="en-US" sz="1700" smtClean="0"/>
              <a:t>Which physical PCRs are mixed?</a:t>
            </a:r>
          </a:p>
          <a:p>
            <a:pPr lvl="3">
              <a:lnSpc>
                <a:spcPct val="80000"/>
              </a:lnSpc>
            </a:pPr>
            <a:r>
              <a:rPr lang="en-US" sz="1700" smtClean="0"/>
              <a:t>Ordering of vPCRs</a:t>
            </a:r>
          </a:p>
          <a:p>
            <a:pPr lvl="3">
              <a:lnSpc>
                <a:spcPct val="80000"/>
              </a:lnSpc>
            </a:pPr>
            <a:r>
              <a:rPr lang="en-US" sz="1700" smtClean="0"/>
              <a:t>Actual operation against PCR 15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We can only provide a “virtualization-friendly” subset of the TPM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similar to OS-friendly subset</a:t>
            </a:r>
          </a:p>
          <a:p>
            <a:pPr lvl="2">
              <a:lnSpc>
                <a:spcPct val="80000"/>
              </a:lnSpc>
            </a:pPr>
            <a:endParaRPr lang="en-US" sz="2000" smtClean="0"/>
          </a:p>
        </p:txBody>
      </p:sp>
      <p:grpSp>
        <p:nvGrpSpPr>
          <p:cNvPr id="30724" name="Group 7"/>
          <p:cNvGrpSpPr>
            <a:grpSpLocks/>
          </p:cNvGrpSpPr>
          <p:nvPr/>
        </p:nvGrpSpPr>
        <p:grpSpPr bwMode="auto">
          <a:xfrm>
            <a:off x="6477000" y="1143000"/>
            <a:ext cx="2362200" cy="1905000"/>
            <a:chOff x="1920213" y="1905000"/>
            <a:chExt cx="5699787" cy="4589754"/>
          </a:xfrm>
        </p:grpSpPr>
        <p:sp>
          <p:nvSpPr>
            <p:cNvPr id="9" name="Rectangle 8"/>
            <p:cNvSpPr/>
            <p:nvPr/>
          </p:nvSpPr>
          <p:spPr>
            <a:xfrm>
              <a:off x="1920213" y="3962740"/>
              <a:ext cx="5699787" cy="1487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VMM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15092" y="5790992"/>
              <a:ext cx="1371320" cy="7037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TPM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4112" y="1905000"/>
              <a:ext cx="1677760" cy="14419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Guest 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3971" y="1905000"/>
              <a:ext cx="1673931" cy="14419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Guest 1</a:t>
              </a:r>
            </a:p>
          </p:txBody>
        </p:sp>
        <p:cxnSp>
          <p:nvCxnSpPr>
            <p:cNvPr id="13" name="Straight Arrow Connector 12"/>
            <p:cNvCxnSpPr>
              <a:stCxn id="11" idx="2"/>
              <a:endCxn id="10" idx="0"/>
            </p:cNvCxnSpPr>
            <p:nvPr/>
          </p:nvCxnSpPr>
          <p:spPr>
            <a:xfrm rot="16200000" flipH="1">
              <a:off x="2739850" y="3730089"/>
              <a:ext cx="2444043" cy="167776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2"/>
              <a:endCxn id="10" idx="0"/>
            </p:cNvCxnSpPr>
            <p:nvPr/>
          </p:nvCxnSpPr>
          <p:spPr>
            <a:xfrm rot="5400000">
              <a:off x="4074781" y="4072919"/>
              <a:ext cx="2444043" cy="992101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820382" y="4039236"/>
              <a:ext cx="4267179" cy="455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TPM Access Mediation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F63E5AF-0BD4-4ECC-882D-E6F806C46CFE}" type="slidenum">
              <a:rPr lang="en-US">
                <a:solidFill>
                  <a:srgbClr val="898989"/>
                </a:solidFill>
              </a:rPr>
              <a:pPr/>
              <a:t>39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18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Some of these slides are based on slides created by the following folks at MS: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Shon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Eizenhoefer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smtClean="0"/>
              <a:t>Paul England</a:t>
            </a:r>
          </a:p>
          <a:p>
            <a:pPr lvl="1"/>
            <a:r>
              <a:rPr lang="en-US" dirty="0" smtClean="0"/>
              <a:t>Himanshu Raj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Wootten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27075"/>
            <a:ext cx="8229600" cy="7969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Para-Virtualized TPM  - Examples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38313" y="4543425"/>
            <a:ext cx="150018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TPM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381250" y="4757738"/>
            <a:ext cx="785813" cy="4159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>
                <a:solidFill>
                  <a:srgbClr val="FFFFFF"/>
                </a:solidFill>
              </a:rPr>
              <a:t>RNG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95375" y="3686175"/>
            <a:ext cx="27146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Hypervisor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TPM Multiplexing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095375" y="2900363"/>
            <a:ext cx="12144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Guest 0 </a:t>
            </a:r>
          </a:p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667000" y="2900363"/>
            <a:ext cx="11430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Guest 1 </a:t>
            </a:r>
          </a:p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3" name="Curved Connector 72"/>
          <p:cNvCxnSpPr/>
          <p:nvPr/>
        </p:nvCxnSpPr>
        <p:spPr>
          <a:xfrm rot="5400000">
            <a:off x="2809875" y="3900488"/>
            <a:ext cx="1285875" cy="428625"/>
          </a:xfrm>
          <a:prstGeom prst="curvedConnector3">
            <a:avLst>
              <a:gd name="adj1" fmla="val 9901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16200000" flipH="1">
            <a:off x="988219" y="4007644"/>
            <a:ext cx="1143000" cy="357188"/>
          </a:xfrm>
          <a:prstGeom prst="curvedConnector3">
            <a:avLst>
              <a:gd name="adj1" fmla="val 9970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2057400" y="2066925"/>
            <a:ext cx="10429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RNG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819775" y="4467225"/>
            <a:ext cx="27146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TPM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819775" y="3609975"/>
            <a:ext cx="27146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Hypervisor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TPM Partitioning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19775" y="2824163"/>
            <a:ext cx="1214438" cy="6429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Guest 0 </a:t>
            </a:r>
          </a:p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391400" y="2824163"/>
            <a:ext cx="1143000" cy="6429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Guest 1 </a:t>
            </a:r>
          </a:p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4" name="Curved Connector 93"/>
          <p:cNvCxnSpPr/>
          <p:nvPr/>
        </p:nvCxnSpPr>
        <p:spPr>
          <a:xfrm rot="5400000">
            <a:off x="7641432" y="3860006"/>
            <a:ext cx="1214438" cy="428625"/>
          </a:xfrm>
          <a:prstGeom prst="curvedConnector3">
            <a:avLst>
              <a:gd name="adj1" fmla="val 10046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34"/>
          <p:cNvCxnSpPr>
            <a:endCxn id="96" idx="1"/>
          </p:cNvCxnSpPr>
          <p:nvPr/>
        </p:nvCxnSpPr>
        <p:spPr>
          <a:xfrm rot="16200000" flipH="1">
            <a:off x="5730875" y="3770313"/>
            <a:ext cx="1177925" cy="571500"/>
          </a:xfrm>
          <a:prstGeom prst="curved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605588" y="4538663"/>
            <a:ext cx="285750" cy="2143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91338" y="4538663"/>
            <a:ext cx="28575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605588" y="4752975"/>
            <a:ext cx="285750" cy="2143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462838" y="4538663"/>
            <a:ext cx="285750" cy="2143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177088" y="4538663"/>
            <a:ext cx="285750" cy="2143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891338" y="4752975"/>
            <a:ext cx="285750" cy="2143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177088" y="4752975"/>
            <a:ext cx="285750" cy="2143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462838" y="4752975"/>
            <a:ext cx="285750" cy="2143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748588" y="4752975"/>
            <a:ext cx="285750" cy="2143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748588" y="4538663"/>
            <a:ext cx="285750" cy="2143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6096000" y="2066925"/>
            <a:ext cx="122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/>
              <a:t>NV Storage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D460E39-EE79-4458-A050-3C430D4CB4E9}" type="slidenum">
              <a:rPr lang="en-US">
                <a:solidFill>
                  <a:srgbClr val="898989"/>
                </a:solidFill>
              </a:rPr>
              <a:pPr/>
              <a:t>40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15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Para-Virtualized TPM - Attestation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38825" y="2547938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HvQuote(TCB, nonce)</a:t>
            </a:r>
          </a:p>
        </p:txBody>
      </p:sp>
      <p:grpSp>
        <p:nvGrpSpPr>
          <p:cNvPr id="32772" name="Group 19"/>
          <p:cNvGrpSpPr>
            <a:grpSpLocks/>
          </p:cNvGrpSpPr>
          <p:nvPr/>
        </p:nvGrpSpPr>
        <p:grpSpPr bwMode="auto">
          <a:xfrm>
            <a:off x="1219200" y="1676400"/>
            <a:ext cx="4191000" cy="3924300"/>
            <a:chOff x="2552712" y="2476480"/>
            <a:chExt cx="2857520" cy="2857520"/>
          </a:xfrm>
        </p:grpSpPr>
        <p:sp>
          <p:nvSpPr>
            <p:cNvPr id="4" name="Rounded Rectangle 3"/>
            <p:cNvSpPr/>
            <p:nvPr/>
          </p:nvSpPr>
          <p:spPr>
            <a:xfrm>
              <a:off x="2909902" y="4190761"/>
              <a:ext cx="2000264" cy="11432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TPM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52844" y="4976810"/>
              <a:ext cx="1143008" cy="2138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PCR0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52844" y="4762958"/>
              <a:ext cx="1143008" cy="2138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PCR1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52844" y="4547951"/>
              <a:ext cx="1143008" cy="2150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…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2844" y="4334100"/>
              <a:ext cx="1143008" cy="2138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100">
                  <a:solidFill>
                    <a:srgbClr val="FFFFFF"/>
                  </a:solidFill>
                </a:rPr>
                <a:t>Resettable</a:t>
              </a:r>
              <a:r>
                <a:rPr lang="en-US" sz="1200">
                  <a:solidFill>
                    <a:srgbClr val="FFFFFF"/>
                  </a:solidFill>
                </a:rPr>
                <a:t> PCR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2712" y="3190860"/>
              <a:ext cx="2857520" cy="7860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95588" y="3619720"/>
              <a:ext cx="1143008" cy="21385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VPCR0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95588" y="3404712"/>
              <a:ext cx="1143008" cy="21500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VPCR1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24150" y="2476480"/>
              <a:ext cx="1214446" cy="6427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</a:rPr>
                <a:t>Guest 0 </a:t>
              </a:r>
            </a:p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24348" y="2476480"/>
              <a:ext cx="1143008" cy="6427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>
                  <a:solidFill>
                    <a:srgbClr val="FFFFFF"/>
                  </a:solidFill>
                </a:rPr>
                <a:t>Guest 1 </a:t>
              </a:r>
            </a:p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24348" y="3619720"/>
              <a:ext cx="1143008" cy="213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VPCR0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24348" y="3404712"/>
              <a:ext cx="1143008" cy="215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VPCR1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24348" y="3404712"/>
              <a:ext cx="1143008" cy="215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VPCR1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10263" y="3119438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PcrReset(15)</a:t>
            </a:r>
          </a:p>
          <a:p>
            <a:r>
              <a:rPr lang="en-US"/>
              <a:t>PcrExtend(15,VPCR1)</a:t>
            </a:r>
          </a:p>
          <a:p>
            <a:r>
              <a:rPr lang="en-US"/>
              <a:t>Quote((0,15), nonce)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524250" y="3170238"/>
            <a:ext cx="838200" cy="981075"/>
            <a:chOff x="3524268" y="3970009"/>
            <a:chExt cx="838207" cy="981080"/>
          </a:xfrm>
        </p:grpSpPr>
        <p:cxnSp>
          <p:nvCxnSpPr>
            <p:cNvPr id="22" name="Straight Arrow Connector 21"/>
            <p:cNvCxnSpPr>
              <a:stCxn id="18" idx="2"/>
              <a:endCxn id="9" idx="0"/>
            </p:cNvCxnSpPr>
            <p:nvPr/>
          </p:nvCxnSpPr>
          <p:spPr>
            <a:xfrm rot="5400000">
              <a:off x="3452831" y="4041446"/>
              <a:ext cx="981080" cy="8382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2"/>
              <a:endCxn id="9" idx="0"/>
            </p:cNvCxnSpPr>
            <p:nvPr/>
          </p:nvCxnSpPr>
          <p:spPr>
            <a:xfrm rot="5400000">
              <a:off x="3599676" y="4188290"/>
              <a:ext cx="687392" cy="8382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B1E5579-E0EA-4A02-BF58-880A94835C10}" type="slidenum">
              <a:rPr lang="en-US">
                <a:solidFill>
                  <a:srgbClr val="898989"/>
                </a:solidFill>
              </a:rPr>
              <a:pPr/>
              <a:t>41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Para-Virtualized TPM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TVP binds a VM to a physical platform</a:t>
            </a:r>
          </a:p>
          <a:p>
            <a:r>
              <a:rPr lang="en-US" smtClean="0"/>
              <a:t>Must re-establish the key hierarchy after migration</a:t>
            </a:r>
          </a:p>
          <a:p>
            <a:pPr lvl="1"/>
            <a:r>
              <a:rPr lang="en-US" smtClean="0"/>
              <a:t>Need to signal VM about migration</a:t>
            </a:r>
          </a:p>
          <a:p>
            <a:pPr lvl="1"/>
            <a:r>
              <a:rPr lang="en-US" smtClean="0"/>
              <a:t>Is this a good thing?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February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5F1F8B2-1EE5-4FF8-AF45-343016C6B99C}" type="slidenum">
              <a:rPr lang="en-US">
                <a:solidFill>
                  <a:srgbClr val="898989"/>
                </a:solidFill>
              </a:rPr>
              <a:pPr/>
              <a:t>42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Guest lecture: Tolga Acar, </a:t>
            </a:r>
            <a:r>
              <a:rPr lang="en-US" i="1" dirty="0" smtClean="0"/>
              <a:t>Distributed Key Management and </a:t>
            </a:r>
            <a:r>
              <a:rPr lang="en-US" i="1" dirty="0"/>
              <a:t>Cryptographic Agility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Hardware crypto tokens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Smart cards</a:t>
            </a:r>
          </a:p>
          <a:p>
            <a:pPr lvl="1"/>
            <a:r>
              <a:rPr lang="en-US" dirty="0" smtClean="0"/>
              <a:t>TPMs (v1.2 &amp; “.Next”) – tokens for PCs</a:t>
            </a:r>
          </a:p>
          <a:p>
            <a:r>
              <a:rPr lang="en-US" dirty="0" smtClean="0"/>
              <a:t>Virtualization and virtualized crypto tokens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smart card?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history, invented in the 1970s</a:t>
            </a:r>
          </a:p>
          <a:p>
            <a:r>
              <a:rPr lang="en-US" dirty="0" smtClean="0"/>
              <a:t>Integrated Circuit Cards - ICC</a:t>
            </a:r>
          </a:p>
          <a:p>
            <a:r>
              <a:rPr lang="en-US" dirty="0" smtClean="0"/>
              <a:t>Initially used for pay phone systems in France</a:t>
            </a:r>
          </a:p>
          <a:p>
            <a:r>
              <a:rPr lang="en-US" dirty="0" smtClean="0"/>
              <a:t>Most successful deployment: GSM cell phones</a:t>
            </a:r>
          </a:p>
          <a:p>
            <a:r>
              <a:rPr lang="en-US" dirty="0" smtClean="0"/>
              <a:t>Payment: EMV – </a:t>
            </a:r>
            <a:r>
              <a:rPr lang="en-US" dirty="0" err="1" smtClean="0"/>
              <a:t>Europay</a:t>
            </a:r>
            <a:r>
              <a:rPr lang="en-US" dirty="0" smtClean="0"/>
              <a:t>, MasterCard and VISA</a:t>
            </a:r>
          </a:p>
          <a:p>
            <a:r>
              <a:rPr lang="en-US" dirty="0" smtClean="0"/>
              <a:t>Strong User Authentication.  Some examples: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 err="1" smtClean="0"/>
              <a:t>eID</a:t>
            </a:r>
            <a:r>
              <a:rPr lang="en-US" dirty="0" smtClean="0"/>
              <a:t> programs in Asia and Europe</a:t>
            </a:r>
          </a:p>
          <a:p>
            <a:pPr lvl="1"/>
            <a:r>
              <a:rPr lang="en-US" dirty="0" err="1" smtClean="0"/>
              <a:t>DoD</a:t>
            </a:r>
            <a:r>
              <a:rPr lang="en-US" dirty="0" smtClean="0"/>
              <a:t> CAC cards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smart cards</a:t>
            </a:r>
            <a:endParaRPr 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Provides secure storage for private keys &amp; data</a:t>
            </a:r>
          </a:p>
          <a:p>
            <a:pPr lvl="1"/>
            <a:r>
              <a:rPr lang="en-US" smtClean="0"/>
              <a:t>Tamper resistant</a:t>
            </a:r>
          </a:p>
          <a:p>
            <a:pPr lvl="1"/>
            <a:r>
              <a:rPr lang="en-US" smtClean="0"/>
              <a:t>Cryptographically secure</a:t>
            </a:r>
          </a:p>
          <a:p>
            <a:r>
              <a:rPr lang="en-US" smtClean="0"/>
              <a:t>Provides two factor authentication</a:t>
            </a:r>
          </a:p>
          <a:p>
            <a:pPr lvl="1"/>
            <a:r>
              <a:rPr lang="en-US" smtClean="0"/>
              <a:t>Something you have – The Card</a:t>
            </a:r>
          </a:p>
          <a:p>
            <a:pPr lvl="1"/>
            <a:r>
              <a:rPr lang="en-US" smtClean="0"/>
              <a:t>Something you know – The PIN (Also referred to as Card Holder Verification-  CHV)</a:t>
            </a:r>
          </a:p>
          <a:p>
            <a:r>
              <a:rPr lang="en-US" smtClean="0"/>
              <a:t>Programmable cards</a:t>
            </a:r>
          </a:p>
          <a:p>
            <a:pPr lvl="1"/>
            <a:r>
              <a:rPr lang="en-US" smtClean="0"/>
              <a:t>Ex.: JavaCards, .NET Cards</a:t>
            </a:r>
          </a:p>
          <a:p>
            <a:pPr lvl="1"/>
            <a:endParaRPr lang="en-US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44" y="1447800"/>
            <a:ext cx="624551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63" name="Rectangle 27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5897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Possible </a:t>
            </a:r>
            <a:r>
              <a:rPr lang="en-US" sz="2800" dirty="0" err="1" smtClean="0">
                <a:solidFill>
                  <a:schemeClr val="accent1"/>
                </a:solidFill>
              </a:rPr>
              <a:t>eID</a:t>
            </a:r>
            <a:r>
              <a:rPr lang="en-US" sz="2800" dirty="0" smtClean="0">
                <a:solidFill>
                  <a:schemeClr val="accent1"/>
                </a:solidFill>
              </a:rPr>
              <a:t> scenarios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5068888"/>
            <a:ext cx="614362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751013"/>
            <a:ext cx="484188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1844675" y="1465263"/>
            <a:ext cx="1658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cs typeface="Arial" charset="0"/>
              </a:rPr>
              <a:t>Woodgrove Bank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4189413" y="5756275"/>
            <a:ext cx="16605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cs typeface="Arial" charset="0"/>
              </a:rPr>
              <a:t>Nicholas</a:t>
            </a:r>
          </a:p>
        </p:txBody>
      </p:sp>
      <p:cxnSp>
        <p:nvCxnSpPr>
          <p:cNvPr id="423943" name="AutoShape 7"/>
          <p:cNvCxnSpPr>
            <a:cxnSpLocks noChangeShapeType="1"/>
            <a:stCxn id="423947" idx="2"/>
            <a:endCxn id="423939" idx="1"/>
          </p:cNvCxnSpPr>
          <p:nvPr/>
        </p:nvCxnSpPr>
        <p:spPr bwMode="auto">
          <a:xfrm rot="16200000" flipH="1">
            <a:off x="2273300" y="3440113"/>
            <a:ext cx="1201737" cy="2744788"/>
          </a:xfrm>
          <a:prstGeom prst="curvedConnector2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44" name="Text Box 8"/>
          <p:cNvSpPr txBox="1">
            <a:spLocks noChangeArrowheads="1"/>
          </p:cNvSpPr>
          <p:nvPr/>
        </p:nvSpPr>
        <p:spPr bwMode="auto">
          <a:xfrm>
            <a:off x="2457450" y="5372100"/>
            <a:ext cx="16589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cs typeface="Arial" charset="0"/>
              </a:rPr>
              <a:t>Smartcard +</a:t>
            </a:r>
            <a:br>
              <a:rPr lang="en-US" sz="1400" b="1">
                <a:solidFill>
                  <a:schemeClr val="tx2"/>
                </a:solidFill>
                <a:cs typeface="Arial" charset="0"/>
              </a:rPr>
            </a:br>
            <a:r>
              <a:rPr lang="en-US" sz="1400" b="1">
                <a:solidFill>
                  <a:schemeClr val="tx2"/>
                </a:solidFill>
                <a:cs typeface="Arial" charset="0"/>
              </a:rPr>
              <a:t>Reader / PIN pad</a:t>
            </a:r>
          </a:p>
        </p:txBody>
      </p:sp>
      <p:cxnSp>
        <p:nvCxnSpPr>
          <p:cNvPr id="423945" name="AutoShape 9"/>
          <p:cNvCxnSpPr>
            <a:cxnSpLocks noChangeShapeType="1"/>
            <a:stCxn id="423939" idx="0"/>
            <a:endCxn id="423940" idx="3"/>
          </p:cNvCxnSpPr>
          <p:nvPr/>
        </p:nvCxnSpPr>
        <p:spPr bwMode="auto">
          <a:xfrm flipH="1" flipV="1">
            <a:off x="2614613" y="2092325"/>
            <a:ext cx="1939925" cy="2976563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39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2413"/>
            <a:ext cx="5127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394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3581400"/>
            <a:ext cx="455613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3948" name="Text Box 12"/>
          <p:cNvSpPr txBox="1">
            <a:spLocks noChangeArrowheads="1"/>
          </p:cNvSpPr>
          <p:nvPr/>
        </p:nvSpPr>
        <p:spPr bwMode="auto">
          <a:xfrm>
            <a:off x="2932113" y="3467100"/>
            <a:ext cx="16589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cs typeface="Arial" charset="0"/>
              </a:rPr>
              <a:t>Web</a:t>
            </a:r>
            <a:br>
              <a:rPr lang="en-US" sz="1400" b="1">
                <a:solidFill>
                  <a:schemeClr val="hlink"/>
                </a:solidFill>
                <a:cs typeface="Arial" charset="0"/>
              </a:rPr>
            </a:br>
            <a:r>
              <a:rPr lang="en-US" sz="1400" b="1">
                <a:solidFill>
                  <a:schemeClr val="hlink"/>
                </a:solidFill>
                <a:cs typeface="Arial" charset="0"/>
              </a:rPr>
              <a:t>Banking</a:t>
            </a:r>
          </a:p>
        </p:txBody>
      </p:sp>
      <p:cxnSp>
        <p:nvCxnSpPr>
          <p:cNvPr id="423949" name="AutoShape 13"/>
          <p:cNvCxnSpPr>
            <a:cxnSpLocks noChangeShapeType="1"/>
            <a:stCxn id="423939" idx="0"/>
            <a:endCxn id="423946" idx="2"/>
          </p:cNvCxnSpPr>
          <p:nvPr/>
        </p:nvCxnSpPr>
        <p:spPr bwMode="auto">
          <a:xfrm flipV="1">
            <a:off x="4554538" y="2208213"/>
            <a:ext cx="350837" cy="2860675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50" name="Text Box 14"/>
          <p:cNvSpPr txBox="1">
            <a:spLocks noChangeArrowheads="1"/>
          </p:cNvSpPr>
          <p:nvPr/>
        </p:nvSpPr>
        <p:spPr bwMode="auto">
          <a:xfrm>
            <a:off x="3903663" y="2667000"/>
            <a:ext cx="1658937" cy="50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hlink"/>
                </a:solidFill>
                <a:cs typeface="Arial" charset="0"/>
              </a:rPr>
              <a:t>Domain</a:t>
            </a:r>
            <a:br>
              <a:rPr lang="en-US" sz="1400" b="1" dirty="0" smtClean="0">
                <a:solidFill>
                  <a:schemeClr val="hlink"/>
                </a:solidFill>
                <a:cs typeface="Arial" charset="0"/>
              </a:rPr>
            </a:br>
            <a:r>
              <a:rPr lang="en-US" sz="1400" b="1" dirty="0" smtClean="0">
                <a:solidFill>
                  <a:schemeClr val="hlink"/>
                </a:solidFill>
                <a:cs typeface="Arial" charset="0"/>
              </a:rPr>
              <a:t>Logon</a:t>
            </a:r>
            <a:endParaRPr lang="en-US" sz="1400" b="1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4591050" y="1293813"/>
            <a:ext cx="1658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cs typeface="Arial" charset="0"/>
              </a:rPr>
              <a:t>Dial Corp</a:t>
            </a:r>
          </a:p>
        </p:txBody>
      </p:sp>
      <p:sp>
        <p:nvSpPr>
          <p:cNvPr id="423952" name="Text Box 16"/>
          <p:cNvSpPr txBox="1">
            <a:spLocks noChangeArrowheads="1"/>
          </p:cNvSpPr>
          <p:nvPr/>
        </p:nvSpPr>
        <p:spPr bwMode="auto">
          <a:xfrm>
            <a:off x="871538" y="2781300"/>
            <a:ext cx="1658937" cy="7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Government </a:t>
            </a:r>
            <a:r>
              <a:rPr lang="en-US" sz="1400" b="1" dirty="0" err="1">
                <a:solidFill>
                  <a:schemeClr val="tx2"/>
                </a:solidFill>
                <a:cs typeface="Arial" charset="0"/>
              </a:rPr>
              <a:t>eID</a:t>
            </a: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1400" b="1" dirty="0">
                <a:solidFill>
                  <a:schemeClr val="tx2"/>
                </a:solidFill>
                <a:cs typeface="Arial" charset="0"/>
              </a:rPr>
            </a:br>
            <a:r>
              <a:rPr lang="en-US" sz="1400" b="1" dirty="0" smtClean="0">
                <a:solidFill>
                  <a:schemeClr val="tx2"/>
                </a:solidFill>
                <a:cs typeface="Arial" charset="0"/>
              </a:rPr>
              <a:t>Bank </a:t>
            </a: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Smartcard</a:t>
            </a:r>
            <a:br>
              <a:rPr lang="en-US" sz="1400" b="1" dirty="0">
                <a:solidFill>
                  <a:schemeClr val="tx2"/>
                </a:solidFill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…</a:t>
            </a:r>
          </a:p>
        </p:txBody>
      </p:sp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6192838" y="1600200"/>
            <a:ext cx="16589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cs typeface="Arial" charset="0"/>
              </a:rPr>
              <a:t>Government Tax Agency</a:t>
            </a:r>
          </a:p>
        </p:txBody>
      </p:sp>
      <p:pic>
        <p:nvPicPr>
          <p:cNvPr id="423954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208213"/>
            <a:ext cx="47466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3955" name="AutoShape 19"/>
          <p:cNvCxnSpPr>
            <a:cxnSpLocks noChangeShapeType="1"/>
            <a:stCxn id="423939" idx="0"/>
            <a:endCxn id="423954" idx="2"/>
          </p:cNvCxnSpPr>
          <p:nvPr/>
        </p:nvCxnSpPr>
        <p:spPr bwMode="auto">
          <a:xfrm flipV="1">
            <a:off x="4554538" y="2838450"/>
            <a:ext cx="1876425" cy="2230438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395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4154488"/>
            <a:ext cx="6143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3957" name="Text Box 21"/>
          <p:cNvSpPr txBox="1">
            <a:spLocks noChangeArrowheads="1"/>
          </p:cNvSpPr>
          <p:nvPr/>
        </p:nvSpPr>
        <p:spPr bwMode="auto">
          <a:xfrm>
            <a:off x="6745288" y="5251450"/>
            <a:ext cx="16605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cs typeface="Arial" charset="0"/>
              </a:rPr>
              <a:t>Abby</a:t>
            </a:r>
          </a:p>
        </p:txBody>
      </p:sp>
      <p:cxnSp>
        <p:nvCxnSpPr>
          <p:cNvPr id="423958" name="AutoShape 22"/>
          <p:cNvCxnSpPr>
            <a:cxnSpLocks noChangeShapeType="1"/>
            <a:stCxn id="423939" idx="0"/>
            <a:endCxn id="423956" idx="1"/>
          </p:cNvCxnSpPr>
          <p:nvPr/>
        </p:nvCxnSpPr>
        <p:spPr bwMode="auto">
          <a:xfrm flipV="1">
            <a:off x="4554538" y="4497388"/>
            <a:ext cx="2724150" cy="5715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59" name="Text Box 23"/>
          <p:cNvSpPr txBox="1">
            <a:spLocks noChangeArrowheads="1"/>
          </p:cNvSpPr>
          <p:nvPr/>
        </p:nvSpPr>
        <p:spPr bwMode="auto">
          <a:xfrm>
            <a:off x="5048250" y="4840288"/>
            <a:ext cx="16589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634" tIns="34317" rIns="68634" bIns="3431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34290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6858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030288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1373188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18303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875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7447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01988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  <a:cs typeface="Arial" charset="0"/>
              </a:rPr>
              <a:t>Email, IM, …</a:t>
            </a:r>
          </a:p>
        </p:txBody>
      </p:sp>
      <p:pic>
        <p:nvPicPr>
          <p:cNvPr id="423960" name="Picture 24" descr="GemPC Twin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829300"/>
            <a:ext cx="1046163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61" name="Text Box 25"/>
          <p:cNvSpPr txBox="1">
            <a:spLocks noChangeArrowheads="1"/>
          </p:cNvSpPr>
          <p:nvPr/>
        </p:nvSpPr>
        <p:spPr bwMode="auto">
          <a:xfrm>
            <a:off x="1162050" y="46863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7" tIns="45693" rIns="91387" bIns="45693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chemeClr val="hlink"/>
                </a:solidFill>
                <a:cs typeface="Arial" charset="0"/>
              </a:rPr>
              <a:t>eID Issuance</a:t>
            </a:r>
          </a:p>
        </p:txBody>
      </p:sp>
      <p:sp>
        <p:nvSpPr>
          <p:cNvPr id="423962" name="Text Box 26"/>
          <p:cNvSpPr txBox="1">
            <a:spLocks noChangeArrowheads="1"/>
          </p:cNvSpPr>
          <p:nvPr/>
        </p:nvSpPr>
        <p:spPr bwMode="auto">
          <a:xfrm>
            <a:off x="5657850" y="3314700"/>
            <a:ext cx="2895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7" tIns="45693" rIns="91387" bIns="45693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chemeClr val="hlink"/>
                </a:solidFill>
                <a:cs typeface="Arial" charset="0"/>
              </a:rPr>
              <a:t>Name</a:t>
            </a:r>
            <a:br>
              <a:rPr lang="en-US" sz="1500" b="1">
                <a:solidFill>
                  <a:schemeClr val="hlink"/>
                </a:solidFill>
                <a:cs typeface="Arial" charset="0"/>
              </a:rPr>
            </a:br>
            <a:r>
              <a:rPr lang="en-US" sz="1500" b="1">
                <a:solidFill>
                  <a:schemeClr val="hlink"/>
                </a:solidFill>
                <a:cs typeface="Arial" charset="0"/>
              </a:rPr>
              <a:t>Address                   Submit/sign form 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24,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EXPORTGUID" val="dea6419d-87de-4b15-824e-0168052b09a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8885</TotalTime>
  <Words>2488</Words>
  <Application>Microsoft Office PowerPoint</Application>
  <PresentationFormat>On-screen Show (4:3)</PresentationFormat>
  <Paragraphs>533</Paragraphs>
  <Slides>43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Flow</vt:lpstr>
      <vt:lpstr>Visio</vt:lpstr>
      <vt:lpstr>Chart</vt:lpstr>
      <vt:lpstr>Practical Aspects of        Modern Cryptography</vt:lpstr>
      <vt:lpstr>Agenda</vt:lpstr>
      <vt:lpstr>Agenda</vt:lpstr>
      <vt:lpstr>Slide Acknowledgements</vt:lpstr>
      <vt:lpstr>Agenda</vt:lpstr>
      <vt:lpstr>What is a smart card?</vt:lpstr>
      <vt:lpstr>Benefits of smart cards</vt:lpstr>
      <vt:lpstr>PowerPoint Presentation</vt:lpstr>
      <vt:lpstr>Possible eID scenarios</vt:lpstr>
      <vt:lpstr>Stages in a Smart Card’s Life Cycle</vt:lpstr>
      <vt:lpstr>Agenda</vt:lpstr>
      <vt:lpstr>Recall DKM-TPM Motivation from Tolga’s talk:</vt:lpstr>
      <vt:lpstr>What Is A Trusted Platform Module (TPM)?</vt:lpstr>
      <vt:lpstr> TPM v1.2 Key Features</vt:lpstr>
      <vt:lpstr>Sealed Storage</vt:lpstr>
      <vt:lpstr>Information Protection Threats</vt:lpstr>
      <vt:lpstr>Booting w/ TPM measurements</vt:lpstr>
      <vt:lpstr>Disk Layout And Key Storage</vt:lpstr>
      <vt:lpstr>Attestation</vt:lpstr>
      <vt:lpstr>Key Recovery Scenarios</vt:lpstr>
      <vt:lpstr>TPM.Next</vt:lpstr>
      <vt:lpstr>Cryptographic Algorithm Agility</vt:lpstr>
      <vt:lpstr>Potential Solutions</vt:lpstr>
      <vt:lpstr>TPM Management</vt:lpstr>
      <vt:lpstr>PCR “Brittleness”</vt:lpstr>
      <vt:lpstr>Potential Solutions </vt:lpstr>
      <vt:lpstr>Ecosystem Issues </vt:lpstr>
      <vt:lpstr>Potential Solutions</vt:lpstr>
      <vt:lpstr>Summary </vt:lpstr>
      <vt:lpstr>Agenda</vt:lpstr>
      <vt:lpstr>Virtualization</vt:lpstr>
      <vt:lpstr>Virtualization</vt:lpstr>
      <vt:lpstr>Virtual TPM</vt:lpstr>
      <vt:lpstr>vTPM</vt:lpstr>
      <vt:lpstr>vTPM</vt:lpstr>
      <vt:lpstr>vTPM</vt:lpstr>
      <vt:lpstr>Para-Virtualized TPM Sharing</vt:lpstr>
      <vt:lpstr>Para-Virtualized TPM Sharing</vt:lpstr>
      <vt:lpstr>Para-Virtualized TPM</vt:lpstr>
      <vt:lpstr>Para-Virtualized TPM  - Examples</vt:lpstr>
      <vt:lpstr>Para-Virtualized TPM - Attestation</vt:lpstr>
      <vt:lpstr>Para-Virtualized TPM</vt:lpstr>
      <vt:lpstr>Backup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       Modern Cryptography</dc:title>
  <dc:creator>Josh Benaloh</dc:creator>
  <cp:lastModifiedBy>Fred Videon</cp:lastModifiedBy>
  <cp:revision>150</cp:revision>
  <dcterms:created xsi:type="dcterms:W3CDTF">2011-01-05T23:39:58Z</dcterms:created>
  <dcterms:modified xsi:type="dcterms:W3CDTF">2011-02-24T23:24:30Z</dcterms:modified>
</cp:coreProperties>
</file>